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8CDB"/>
    <a:srgbClr val="FF0000"/>
    <a:srgbClr val="56C5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 /><Relationship Id="rId7" Type="http://schemas.openxmlformats.org/officeDocument/2006/relationships/tableStyles" Target="tableStyle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theme" Target="theme/theme1.xml" /><Relationship Id="rId5" Type="http://schemas.openxmlformats.org/officeDocument/2006/relationships/viewProps" Target="viewProps.xml" /><Relationship Id="rId4" Type="http://schemas.openxmlformats.org/officeDocument/2006/relationships/presProps" Target="pres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9/26/2023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380746463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9/26/2023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470757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9/26/2023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4586477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9/26/2023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3582294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9/26/2023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4039500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9/26/2023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779833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9/26/2023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929749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9/26/2023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3086942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9/26/2023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329680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9/26/2023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3402003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9/26/2023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363999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9/26/2023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1431023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hyperlink" Target="https://doi.org/10.4018/978-1-7998-4972-8" TargetMode="Externa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A7DE418-2C61-A97D-0BB3-4EF100D5C0F5}"/>
              </a:ext>
            </a:extLst>
          </p:cNvPr>
          <p:cNvSpPr txBox="1"/>
          <p:nvPr/>
        </p:nvSpPr>
        <p:spPr>
          <a:xfrm>
            <a:off x="124410" y="88122"/>
            <a:ext cx="6422570" cy="338554"/>
          </a:xfrm>
          <a:prstGeom prst="rect">
            <a:avLst/>
          </a:prstGeom>
          <a:solidFill>
            <a:schemeClr val="bg1"/>
          </a:solidFill>
        </p:spPr>
        <p:txBody>
          <a:bodyPr wrap="square" rtlCol="0">
            <a:spAutoFit/>
          </a:bodyPr>
          <a:lstStyle/>
          <a:p>
            <a:pPr algn="l"/>
            <a:r>
              <a:rPr lang="en-GB" sz="1600" b="1" u="sng" dirty="0">
                <a:latin typeface="Arial" panose="020B0604020202020204" pitchFamily="34" charset="0"/>
                <a:cs typeface="Arial" panose="020B0604020202020204" pitchFamily="34" charset="0"/>
              </a:rPr>
              <a:t>Attributes and Skills Necessary for Study and Academic Writing.</a:t>
            </a:r>
            <a:endParaRPr lang="en-US" sz="1600" b="1" u="sng"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931F6546-0592-CB6C-6794-961C61071FB5}"/>
              </a:ext>
            </a:extLst>
          </p:cNvPr>
          <p:cNvSpPr txBox="1"/>
          <p:nvPr/>
        </p:nvSpPr>
        <p:spPr>
          <a:xfrm>
            <a:off x="8817429" y="88122"/>
            <a:ext cx="3250161" cy="276999"/>
          </a:xfrm>
          <a:prstGeom prst="rect">
            <a:avLst/>
          </a:prstGeom>
          <a:solidFill>
            <a:schemeClr val="bg1"/>
          </a:solidFill>
        </p:spPr>
        <p:txBody>
          <a:bodyPr wrap="square" rtlCol="0">
            <a:spAutoFit/>
          </a:bodyPr>
          <a:lstStyle/>
          <a:p>
            <a:pPr algn="l"/>
            <a:r>
              <a:rPr lang="en-GB" sz="1200" dirty="0">
                <a:latin typeface="Arial" panose="020B0604020202020204" pitchFamily="34" charset="0"/>
                <a:cs typeface="Arial" panose="020B0604020202020204" pitchFamily="34" charset="0"/>
              </a:rPr>
              <a:t>ECEY4008  2308266  Word Count:753</a:t>
            </a:r>
            <a:endParaRPr lang="en-US" sz="12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D4E8C3FA-A960-449F-3108-3884DD49D067}"/>
              </a:ext>
            </a:extLst>
          </p:cNvPr>
          <p:cNvSpPr txBox="1"/>
          <p:nvPr/>
        </p:nvSpPr>
        <p:spPr>
          <a:xfrm>
            <a:off x="101600" y="461865"/>
            <a:ext cx="11774196" cy="1415772"/>
          </a:xfrm>
          <a:prstGeom prst="rect">
            <a:avLst/>
          </a:prstGeom>
          <a:solidFill>
            <a:srgbClr val="FF8CDB"/>
          </a:solidFill>
          <a:ln/>
        </p:spPr>
        <p:style>
          <a:lnRef idx="2">
            <a:schemeClr val="dk1"/>
          </a:lnRef>
          <a:fillRef idx="1">
            <a:schemeClr val="lt1"/>
          </a:fillRef>
          <a:effectRef idx="0">
            <a:schemeClr val="dk1"/>
          </a:effectRef>
          <a:fontRef idx="minor">
            <a:schemeClr val="dk1"/>
          </a:fontRef>
        </p:style>
        <p:txBody>
          <a:bodyPr wrap="square" rtlCol="0">
            <a:spAutoFit/>
          </a:bodyPr>
          <a:lstStyle/>
          <a:p>
            <a:pPr algn="l"/>
            <a:r>
              <a:rPr lang="en-GB" sz="1200" b="1" u="sng" dirty="0">
                <a:latin typeface="Arial" panose="020B0604020202020204" pitchFamily="34" charset="0"/>
                <a:cs typeface="Arial" panose="020B0604020202020204" pitchFamily="34" charset="0"/>
              </a:rPr>
              <a:t>Introduction</a:t>
            </a:r>
          </a:p>
          <a:p>
            <a:pPr algn="l"/>
            <a:endParaRPr lang="en-GB" sz="1200" b="1" u="sng" dirty="0">
              <a:latin typeface="Arial" panose="020B0604020202020204" pitchFamily="34" charset="0"/>
              <a:cs typeface="Arial" panose="020B0604020202020204" pitchFamily="34" charset="0"/>
            </a:endParaRPr>
          </a:p>
          <a:p>
            <a:pPr algn="l"/>
            <a:r>
              <a:rPr lang="en-GB" sz="1000" dirty="0">
                <a:latin typeface="Arial" panose="020B0604020202020204" pitchFamily="34" charset="0"/>
                <a:cs typeface="Arial" panose="020B0604020202020204" pitchFamily="34" charset="0"/>
              </a:rPr>
              <a:t>When a student is tasked with studying or partaking in a project or writing a text, they will need particular skills to perform the job the best of their ability. These skills are imperative in doing the job correctly and at a professional pace and level. Any new student, or indeed any person wishing to create a piece of academic writing or study a particular subject, can learn about these ‘study skills’ so they can adopt these principal abilities that will assist them in their efforts.</a:t>
            </a:r>
          </a:p>
          <a:p>
            <a:pPr algn="l"/>
            <a:r>
              <a:rPr lang="en-GB" sz="1000" dirty="0">
                <a:latin typeface="Arial" panose="020B0604020202020204" pitchFamily="34" charset="0"/>
                <a:cs typeface="Arial" panose="020B0604020202020204" pitchFamily="34" charset="0"/>
              </a:rPr>
              <a:t>Study skills are the skills a person needs to allow their study and learning to be as efficient as possible and are transferable into many other areas of life, as described by </a:t>
            </a:r>
            <a:r>
              <a:rPr lang="en-GB" sz="1000" dirty="0" err="1">
                <a:latin typeface="Arial" panose="020B0604020202020204" pitchFamily="34" charset="0"/>
                <a:cs typeface="Arial" panose="020B0604020202020204" pitchFamily="34" charset="0"/>
              </a:rPr>
              <a:t>SkillsYouNeed</a:t>
            </a:r>
            <a:r>
              <a:rPr lang="en-GB" sz="1000" dirty="0">
                <a:latin typeface="Arial" panose="020B0604020202020204" pitchFamily="34" charset="0"/>
                <a:cs typeface="Arial" panose="020B0604020202020204" pitchFamily="34" charset="0"/>
              </a:rPr>
              <a:t>(2023).</a:t>
            </a:r>
          </a:p>
          <a:p>
            <a:pPr algn="l"/>
            <a:r>
              <a:rPr lang="en-GB" sz="1000" dirty="0">
                <a:latin typeface="Arial" panose="020B0604020202020204" pitchFamily="34" charset="0"/>
                <a:cs typeface="Arial" panose="020B0604020202020204" pitchFamily="34" charset="0"/>
              </a:rPr>
              <a:t>Below are three examples of some attributes and skills that are necessary for studying a subject or composing an academic text.</a:t>
            </a:r>
          </a:p>
          <a:p>
            <a:pPr algn="l"/>
            <a:endParaRPr lang="en-GB" sz="12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66514D5E-A057-711F-1890-4CB2FCF21886}"/>
              </a:ext>
            </a:extLst>
          </p:cNvPr>
          <p:cNvSpPr txBox="1"/>
          <p:nvPr/>
        </p:nvSpPr>
        <p:spPr>
          <a:xfrm>
            <a:off x="101600" y="1899225"/>
            <a:ext cx="3900196" cy="4893647"/>
          </a:xfrm>
          <a:prstGeom prst="rect">
            <a:avLst/>
          </a:prstGeom>
          <a:solidFill>
            <a:srgbClr val="00B0F0"/>
          </a:solidFill>
          <a:ln>
            <a:solidFill>
              <a:schemeClr val="bg1"/>
            </a:solidFill>
          </a:ln>
        </p:spPr>
        <p:txBody>
          <a:bodyPr wrap="square" rtlCol="0">
            <a:spAutoFit/>
          </a:bodyPr>
          <a:lstStyle/>
          <a:p>
            <a:pPr algn="l"/>
            <a:r>
              <a:rPr lang="en-GB" sz="1200" b="1" u="sng" dirty="0">
                <a:latin typeface="Arial" panose="020B0604020202020204" pitchFamily="34" charset="0"/>
                <a:cs typeface="Arial" panose="020B0604020202020204" pitchFamily="34" charset="0"/>
              </a:rPr>
              <a:t>Time Management</a:t>
            </a:r>
          </a:p>
          <a:p>
            <a:pPr algn="l"/>
            <a:endParaRPr lang="en-GB" sz="1000" dirty="0">
              <a:latin typeface="Arial" panose="020B0604020202020204" pitchFamily="34" charset="0"/>
              <a:cs typeface="Arial" panose="020B0604020202020204" pitchFamily="34" charset="0"/>
            </a:endParaRPr>
          </a:p>
          <a:p>
            <a:pPr algn="l"/>
            <a:r>
              <a:rPr lang="en-GB" sz="1000" dirty="0">
                <a:latin typeface="Arial" panose="020B0604020202020204" pitchFamily="34" charset="0"/>
                <a:cs typeface="Arial" panose="020B0604020202020204" pitchFamily="34" charset="0"/>
              </a:rPr>
              <a:t>Managing time is arguably the most important skill a person can utilise. It is a required staple in a professional setting to be punctual, and the same ideology can be employed when studying. According to Cottrell(2019) the more time a student puts into planning, thinking about a subject, preparing and revising for exams or making improvements on assignments, the chance that the student will succeed is much higher. Moore(2010) correctly highlights that managing time is very difficult for new students. Young people have to work around their new-found independence, which includes University, cooking, cleaning and perhaps even employment. Mature students have the added responsibility of looking after a home and children on top of their University studies. However, problems only occur when a student has not created a simple plan, such as a timetable, as explained by Moore(2010). It should be understood however, that it is important to use the skill of managing time wisely, to plan breaks into a schedule. It is recommended by Birmingham City University(2023), that a student should timetable three to 5 hours of study a day.</a:t>
            </a:r>
          </a:p>
          <a:p>
            <a:pPr algn="l"/>
            <a:r>
              <a:rPr lang="en-GB" sz="1000" dirty="0">
                <a:latin typeface="Arial" panose="020B0604020202020204" pitchFamily="34" charset="0"/>
                <a:cs typeface="Arial" panose="020B0604020202020204" pitchFamily="34" charset="0"/>
              </a:rPr>
              <a:t>“Time and tide wait for no man”- Chaucer(1395). This salient recitation means that one should make use of the time that is given to them, and that they should not procrastinate when faced with a task. </a:t>
            </a:r>
          </a:p>
          <a:p>
            <a:pPr algn="l"/>
            <a:endParaRPr lang="en-GB" sz="1000" dirty="0">
              <a:latin typeface="Arial" panose="020B0604020202020204" pitchFamily="34" charset="0"/>
              <a:cs typeface="Arial" panose="020B0604020202020204" pitchFamily="34" charset="0"/>
            </a:endParaRPr>
          </a:p>
          <a:p>
            <a:pPr algn="l"/>
            <a:endParaRPr lang="en-GB" sz="1000" dirty="0">
              <a:latin typeface="Arial" panose="020B0604020202020204" pitchFamily="34" charset="0"/>
              <a:cs typeface="Arial" panose="020B0604020202020204" pitchFamily="34" charset="0"/>
            </a:endParaRPr>
          </a:p>
          <a:p>
            <a:pPr algn="l"/>
            <a:endParaRPr lang="en-GB" sz="1000" dirty="0">
              <a:latin typeface="Arial" panose="020B0604020202020204" pitchFamily="34" charset="0"/>
              <a:cs typeface="Arial" panose="020B0604020202020204" pitchFamily="34" charset="0"/>
            </a:endParaRPr>
          </a:p>
          <a:p>
            <a:pPr algn="l"/>
            <a:endParaRPr lang="en-GB" sz="1000" dirty="0">
              <a:latin typeface="Arial" panose="020B0604020202020204" pitchFamily="34" charset="0"/>
              <a:cs typeface="Arial" panose="020B0604020202020204" pitchFamily="34" charset="0"/>
            </a:endParaRPr>
          </a:p>
          <a:p>
            <a:pPr algn="l"/>
            <a:endParaRPr lang="en-GB" sz="1000" dirty="0">
              <a:latin typeface="Arial" panose="020B0604020202020204" pitchFamily="34" charset="0"/>
              <a:cs typeface="Arial" panose="020B0604020202020204" pitchFamily="34" charset="0"/>
            </a:endParaRPr>
          </a:p>
          <a:p>
            <a:pPr algn="l"/>
            <a:endParaRPr lang="en-US" sz="1000"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B66F0402-CA0B-D6DB-A439-9310B73D3920}"/>
              </a:ext>
            </a:extLst>
          </p:cNvPr>
          <p:cNvSpPr txBox="1"/>
          <p:nvPr/>
        </p:nvSpPr>
        <p:spPr>
          <a:xfrm>
            <a:off x="7697756" y="1896139"/>
            <a:ext cx="4178040" cy="2831544"/>
          </a:xfrm>
          <a:prstGeom prst="rect">
            <a:avLst/>
          </a:prstGeom>
          <a:solidFill>
            <a:srgbClr val="56C501"/>
          </a:solidFill>
          <a:ln>
            <a:solidFill>
              <a:schemeClr val="bg1"/>
            </a:solidFill>
          </a:ln>
        </p:spPr>
        <p:txBody>
          <a:bodyPr wrap="square" rtlCol="0">
            <a:spAutoFit/>
          </a:bodyPr>
          <a:lstStyle/>
          <a:p>
            <a:r>
              <a:rPr lang="en-GB" sz="1200" b="1" u="sng" dirty="0">
                <a:solidFill>
                  <a:schemeClr val="bg1"/>
                </a:solidFill>
                <a:latin typeface="Arial" panose="020B0604020202020204" pitchFamily="34" charset="0"/>
                <a:cs typeface="Arial" panose="020B0604020202020204" pitchFamily="34" charset="0"/>
              </a:rPr>
              <a:t>Digital Skills</a:t>
            </a:r>
          </a:p>
          <a:p>
            <a:pPr algn="l"/>
            <a:endParaRPr lang="en-GB" sz="1200" b="1" u="sng" dirty="0">
              <a:solidFill>
                <a:schemeClr val="bg1"/>
              </a:solidFill>
              <a:latin typeface="Arial" panose="020B0604020202020204" pitchFamily="34" charset="0"/>
              <a:cs typeface="Arial" panose="020B0604020202020204" pitchFamily="34" charset="0"/>
            </a:endParaRPr>
          </a:p>
          <a:p>
            <a:pPr algn="l"/>
            <a:r>
              <a:rPr lang="en-GB" sz="1000" dirty="0">
                <a:solidFill>
                  <a:schemeClr val="bg1"/>
                </a:solidFill>
                <a:latin typeface="Arial" panose="020B0604020202020204" pitchFamily="34" charset="0"/>
                <a:cs typeface="Arial" panose="020B0604020202020204" pitchFamily="34" charset="0"/>
              </a:rPr>
              <a:t>The world is now often described as being ‘digital’. Modern technology has opened up an entire new way of completing work and studying subjects. It is imperative that students utilise these modern tools. </a:t>
            </a:r>
            <a:r>
              <a:rPr lang="en-GB" sz="1000" b="0" i="0" dirty="0" err="1">
                <a:solidFill>
                  <a:schemeClr val="bg1"/>
                </a:solidFill>
                <a:effectLst/>
                <a:latin typeface="Arial" panose="020B0604020202020204" pitchFamily="34" charset="0"/>
                <a:cs typeface="Arial" panose="020B0604020202020204" pitchFamily="34" charset="0"/>
              </a:rPr>
              <a:t>Ordóñez</a:t>
            </a:r>
            <a:r>
              <a:rPr lang="en-GB" sz="1000" b="0" i="0" dirty="0">
                <a:solidFill>
                  <a:schemeClr val="bg1"/>
                </a:solidFill>
                <a:effectLst/>
                <a:latin typeface="Arial" panose="020B0604020202020204" pitchFamily="34" charset="0"/>
                <a:cs typeface="Arial" panose="020B0604020202020204" pitchFamily="34" charset="0"/>
              </a:rPr>
              <a:t> de </a:t>
            </a:r>
            <a:r>
              <a:rPr lang="en-GB" sz="1000" b="0" i="0" dirty="0" err="1">
                <a:solidFill>
                  <a:schemeClr val="bg1"/>
                </a:solidFill>
                <a:effectLst/>
                <a:latin typeface="Arial" panose="020B0604020202020204" pitchFamily="34" charset="0"/>
                <a:cs typeface="Arial" panose="020B0604020202020204" pitchFamily="34" charset="0"/>
              </a:rPr>
              <a:t>Pablos</a:t>
            </a:r>
            <a:r>
              <a:rPr lang="en-GB" sz="1000" dirty="0">
                <a:solidFill>
                  <a:schemeClr val="bg1"/>
                </a:solidFill>
                <a:latin typeface="Arial" panose="020B0604020202020204" pitchFamily="34" charset="0"/>
                <a:cs typeface="Arial" panose="020B0604020202020204" pitchFamily="34" charset="0"/>
              </a:rPr>
              <a:t>(2021) describes that the adoption of digital technologies has drastically altered the way tasks are completed, and has created new opportunities for higher education. The use of digital skills can assist in researching ideas according to National Careers(2023) and are now an extremely popular attribute that employers often seek in potential candidates. If a student has no foundation in basic digital skills, they will encounter difficulties in an academic setting, as utilising technology is essential for students when they research and complete projects, as specified by </a:t>
            </a:r>
            <a:r>
              <a:rPr lang="en-GB" sz="1000" dirty="0" err="1">
                <a:solidFill>
                  <a:schemeClr val="bg1"/>
                </a:solidFill>
                <a:latin typeface="Arial" panose="020B0604020202020204" pitchFamily="34" charset="0"/>
                <a:cs typeface="Arial" panose="020B0604020202020204" pitchFamily="34" charset="0"/>
              </a:rPr>
              <a:t>Learning.com</a:t>
            </a:r>
            <a:r>
              <a:rPr lang="en-GB" sz="1000" dirty="0">
                <a:solidFill>
                  <a:schemeClr val="bg1"/>
                </a:solidFill>
                <a:latin typeface="Arial" panose="020B0604020202020204" pitchFamily="34" charset="0"/>
                <a:cs typeface="Arial" panose="020B0604020202020204" pitchFamily="34" charset="0"/>
              </a:rPr>
              <a:t>(2023).</a:t>
            </a:r>
          </a:p>
          <a:p>
            <a:pPr algn="l"/>
            <a:endParaRPr lang="en-GB" sz="1200" dirty="0">
              <a:solidFill>
                <a:schemeClr val="bg1"/>
              </a:solidFill>
              <a:latin typeface="Arial" panose="020B0604020202020204" pitchFamily="34" charset="0"/>
              <a:cs typeface="Arial" panose="020B0604020202020204" pitchFamily="34" charset="0"/>
            </a:endParaRPr>
          </a:p>
          <a:p>
            <a:pPr algn="l"/>
            <a:r>
              <a:rPr lang="en-GB" sz="1200" dirty="0">
                <a:solidFill>
                  <a:schemeClr val="bg1"/>
                </a:solidFill>
                <a:latin typeface="Arial" panose="020B0604020202020204" pitchFamily="34" charset="0"/>
                <a:cs typeface="Arial" panose="020B0604020202020204" pitchFamily="34" charset="0"/>
              </a:rPr>
              <a:t>  </a:t>
            </a:r>
          </a:p>
        </p:txBody>
      </p:sp>
      <p:sp>
        <p:nvSpPr>
          <p:cNvPr id="16" name="TextBox 15">
            <a:extLst>
              <a:ext uri="{FF2B5EF4-FFF2-40B4-BE49-F238E27FC236}">
                <a16:creationId xmlns:a16="http://schemas.microsoft.com/office/drawing/2014/main" id="{C80F5DD3-31EB-A4EE-1B22-D9F2D65CB814}"/>
              </a:ext>
            </a:extLst>
          </p:cNvPr>
          <p:cNvSpPr txBox="1"/>
          <p:nvPr/>
        </p:nvSpPr>
        <p:spPr>
          <a:xfrm>
            <a:off x="4001797" y="1896139"/>
            <a:ext cx="3695959" cy="3385542"/>
          </a:xfrm>
          <a:prstGeom prst="rect">
            <a:avLst/>
          </a:prstGeom>
          <a:solidFill>
            <a:srgbClr val="FFC000"/>
          </a:solidFill>
          <a:ln>
            <a:solidFill>
              <a:schemeClr val="bg1"/>
            </a:solidFill>
          </a:ln>
        </p:spPr>
        <p:txBody>
          <a:bodyPr wrap="square" rtlCol="0">
            <a:spAutoFit/>
          </a:bodyPr>
          <a:lstStyle/>
          <a:p>
            <a:pPr algn="l"/>
            <a:r>
              <a:rPr lang="en-GB" sz="1200" b="1" u="sng" dirty="0" err="1">
                <a:solidFill>
                  <a:schemeClr val="bg1"/>
                </a:solidFill>
                <a:latin typeface="Arial" panose="020B0604020202020204" pitchFamily="34" charset="0"/>
                <a:cs typeface="Arial" panose="020B0604020202020204" pitchFamily="34" charset="0"/>
              </a:rPr>
              <a:t>Collabrative</a:t>
            </a:r>
            <a:r>
              <a:rPr lang="en-GB" sz="1200" b="1" u="sng" dirty="0">
                <a:solidFill>
                  <a:schemeClr val="bg1"/>
                </a:solidFill>
                <a:latin typeface="Arial" panose="020B0604020202020204" pitchFamily="34" charset="0"/>
                <a:cs typeface="Arial" panose="020B0604020202020204" pitchFamily="34" charset="0"/>
              </a:rPr>
              <a:t> Study</a:t>
            </a:r>
          </a:p>
          <a:p>
            <a:pPr algn="l"/>
            <a:endParaRPr lang="en-GB" sz="1200" b="1" u="sng" dirty="0">
              <a:solidFill>
                <a:schemeClr val="bg1"/>
              </a:solidFill>
              <a:latin typeface="Arial" panose="020B0604020202020204" pitchFamily="34" charset="0"/>
              <a:cs typeface="Arial" panose="020B0604020202020204" pitchFamily="34" charset="0"/>
            </a:endParaRPr>
          </a:p>
          <a:p>
            <a:pPr algn="l"/>
            <a:r>
              <a:rPr lang="en-GB" sz="1000" dirty="0">
                <a:solidFill>
                  <a:schemeClr val="bg1"/>
                </a:solidFill>
                <a:latin typeface="Arial" panose="020B0604020202020204" pitchFamily="34" charset="0"/>
                <a:cs typeface="Arial" panose="020B0604020202020204" pitchFamily="34" charset="0"/>
              </a:rPr>
              <a:t>Teamwork is often overlooked when considering individual skills for studying. However, as Cottrell(2019) points out, to work well within a group of people is a popular and sought after skill, especially by possible future employers. Experts at Yale University(2023) explain that collaborating with you peers allows individuals to show their unique skills and approaches to a problem, which significantly increases the quality of the work that needs to be completed. Benefits of teamwork include the increased productivity of individuals and the creation of new ideas and opportunities(NIBusinessinfo,2023). Moore(2010) demonstrates some benefits to working with a group of peers, such as becoming a communicator with greater adaptability. Moore(2010) also shows that group work allows for a wider range of opinions and knowledge, which could prove to be beneficial in a University project. </a:t>
            </a:r>
          </a:p>
          <a:p>
            <a:pPr algn="l"/>
            <a:r>
              <a:rPr lang="en-GB" sz="1000" dirty="0">
                <a:solidFill>
                  <a:schemeClr val="bg1"/>
                </a:solidFill>
                <a:latin typeface="Arial" panose="020B0604020202020204" pitchFamily="34" charset="0"/>
                <a:cs typeface="Arial" panose="020B0604020202020204" pitchFamily="34" charset="0"/>
              </a:rPr>
              <a:t>Maxwell(2002) conjured up the quote “Team work makes the dream work”, which cleverly encapsulates the importance of collaboration in a simplistic manner. </a:t>
            </a:r>
          </a:p>
          <a:p>
            <a:pPr algn="l"/>
            <a:endParaRPr lang="en-US" sz="1000" dirty="0">
              <a:solidFill>
                <a:schemeClr val="bg1"/>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1F5D2F76-9949-905B-5A4D-8D74D47EE60E}"/>
              </a:ext>
            </a:extLst>
          </p:cNvPr>
          <p:cNvSpPr txBox="1"/>
          <p:nvPr/>
        </p:nvSpPr>
        <p:spPr>
          <a:xfrm>
            <a:off x="4001796" y="5377100"/>
            <a:ext cx="7844971" cy="1415772"/>
          </a:xfrm>
          <a:prstGeom prst="rect">
            <a:avLst/>
          </a:prstGeom>
          <a:solidFill>
            <a:srgbClr val="FF0000"/>
          </a:solidFill>
          <a:ln>
            <a:solidFill>
              <a:schemeClr val="bg1"/>
            </a:solidFill>
          </a:ln>
        </p:spPr>
        <p:txBody>
          <a:bodyPr wrap="square" rtlCol="0">
            <a:spAutoFit/>
          </a:bodyPr>
          <a:lstStyle/>
          <a:p>
            <a:pPr algn="l"/>
            <a:r>
              <a:rPr lang="en-GB" sz="1200" b="1" u="sng" dirty="0">
                <a:latin typeface="Arial" panose="020B0604020202020204" pitchFamily="34" charset="0"/>
                <a:cs typeface="Arial" panose="020B0604020202020204" pitchFamily="34" charset="0"/>
              </a:rPr>
              <a:t>Conclusion</a:t>
            </a:r>
          </a:p>
          <a:p>
            <a:pPr algn="l"/>
            <a:endParaRPr lang="en-GB" sz="1200" b="1" u="sng" dirty="0">
              <a:latin typeface="Arial" panose="020B0604020202020204" pitchFamily="34" charset="0"/>
              <a:cs typeface="Arial" panose="020B0604020202020204" pitchFamily="34" charset="0"/>
            </a:endParaRPr>
          </a:p>
          <a:p>
            <a:pPr algn="l"/>
            <a:r>
              <a:rPr lang="en-GB" sz="1000" dirty="0">
                <a:latin typeface="Arial" panose="020B0604020202020204" pitchFamily="34" charset="0"/>
                <a:cs typeface="Arial" panose="020B0604020202020204" pitchFamily="34" charset="0"/>
              </a:rPr>
              <a:t>To conclude, students should use these skills and techniques to their advantage. Ensuring that a task is done to a professional standard is vital to </a:t>
            </a:r>
            <a:r>
              <a:rPr lang="en-GB" sz="1000" dirty="0" err="1">
                <a:latin typeface="Arial" panose="020B0604020202020204" pitchFamily="34" charset="0"/>
                <a:cs typeface="Arial" panose="020B0604020202020204" pitchFamily="34" charset="0"/>
              </a:rPr>
              <a:t>achiving</a:t>
            </a:r>
            <a:r>
              <a:rPr lang="en-GB" sz="1000" dirty="0">
                <a:latin typeface="Arial" panose="020B0604020202020204" pitchFamily="34" charset="0"/>
                <a:cs typeface="Arial" panose="020B0604020202020204" pitchFamily="34" charset="0"/>
              </a:rPr>
              <a:t> the best results in an academic setting. Three such skills have been shown on this particular poster, however there are many more that can be adopted to make sure that the work is obtained at a standard that is expected of students in an academic setting. Demonstrated in this poster, is the importance of properly using these skills to ensure that studying a subject and writing a text, is done to a satisfactory standard within an educational realm. </a:t>
            </a:r>
          </a:p>
          <a:p>
            <a:pPr algn="l"/>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3451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1D6D271-1D55-D192-3C20-4DC77A4688E7}"/>
              </a:ext>
            </a:extLst>
          </p:cNvPr>
          <p:cNvSpPr txBox="1"/>
          <p:nvPr/>
        </p:nvSpPr>
        <p:spPr>
          <a:xfrm>
            <a:off x="114042" y="166396"/>
            <a:ext cx="3495869" cy="276999"/>
          </a:xfrm>
          <a:prstGeom prst="rect">
            <a:avLst/>
          </a:prstGeom>
          <a:solidFill>
            <a:srgbClr val="FF8CDB"/>
          </a:solidFill>
          <a:ln>
            <a:solidFill>
              <a:schemeClr val="tx1"/>
            </a:solidFill>
          </a:ln>
        </p:spPr>
        <p:txBody>
          <a:bodyPr wrap="square" rtlCol="0">
            <a:spAutoFit/>
          </a:bodyPr>
          <a:lstStyle/>
          <a:p>
            <a:pPr algn="ctr"/>
            <a:r>
              <a:rPr lang="en-GB" sz="1200" b="1" u="sng" dirty="0">
                <a:latin typeface="Arial" panose="020B0604020202020204" pitchFamily="34" charset="0"/>
                <a:cs typeface="Arial" panose="020B0604020202020204" pitchFamily="34" charset="0"/>
              </a:rPr>
              <a:t>References</a:t>
            </a:r>
            <a:endParaRPr lang="en-US" sz="1200" b="1" u="sng"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6E486582-F074-16AD-F295-20341FABE7F1}"/>
              </a:ext>
            </a:extLst>
          </p:cNvPr>
          <p:cNvSpPr txBox="1"/>
          <p:nvPr/>
        </p:nvSpPr>
        <p:spPr>
          <a:xfrm>
            <a:off x="381516" y="782121"/>
            <a:ext cx="6056606" cy="5293757"/>
          </a:xfrm>
          <a:prstGeom prst="rect">
            <a:avLst/>
          </a:prstGeom>
          <a:solidFill>
            <a:srgbClr val="00B0F0"/>
          </a:solidFill>
        </p:spPr>
        <p:txBody>
          <a:bodyPr wrap="square" rtlCol="0">
            <a:spAutoFit/>
          </a:bodyPr>
          <a:lstStyle/>
          <a:p>
            <a:pPr algn="l"/>
            <a:r>
              <a:rPr lang="en-US" sz="1000" i="0" dirty="0">
                <a:effectLst/>
                <a:latin typeface="Arial" panose="020B0604020202020204" pitchFamily="34" charset="0"/>
                <a:cs typeface="Arial" panose="020B0604020202020204" pitchFamily="34" charset="0"/>
              </a:rPr>
              <a:t>Birmingham City University(2023) </a:t>
            </a:r>
            <a:r>
              <a:rPr lang="en-US" sz="1000" i="1" dirty="0">
                <a:effectLst/>
                <a:latin typeface="Arial" panose="020B0604020202020204" pitchFamily="34" charset="0"/>
                <a:cs typeface="Arial" panose="020B0604020202020204" pitchFamily="34" charset="0"/>
              </a:rPr>
              <a:t>How much revision should I do a </a:t>
            </a:r>
            <a:r>
              <a:rPr lang="en-US" sz="1000" i="1" dirty="0" err="1">
                <a:effectLst/>
                <a:latin typeface="Arial" panose="020B0604020202020204" pitchFamily="34" charset="0"/>
                <a:cs typeface="Arial" panose="020B0604020202020204" pitchFamily="34" charset="0"/>
              </a:rPr>
              <a:t>day?,</a:t>
            </a:r>
            <a:r>
              <a:rPr lang="en-US" sz="1000" i="0" dirty="0" err="1">
                <a:effectLst/>
                <a:latin typeface="Arial" panose="020B0604020202020204" pitchFamily="34" charset="0"/>
                <a:cs typeface="Arial" panose="020B0604020202020204" pitchFamily="34" charset="0"/>
              </a:rPr>
              <a:t>Available</a:t>
            </a:r>
            <a:r>
              <a:rPr lang="en-US" sz="1000" i="0" dirty="0">
                <a:effectLst/>
                <a:latin typeface="Arial" panose="020B0604020202020204" pitchFamily="34" charset="0"/>
                <a:cs typeface="Arial" panose="020B0604020202020204" pitchFamily="34" charset="0"/>
              </a:rPr>
              <a:t> at https://www.bcu.ac.uk/exams-and-revision/time-management-tips/how-much-revision-should-i-do-a-day (Accessed:24 September 2023</a:t>
            </a:r>
            <a:r>
              <a:rPr lang="en-GB" sz="1000" i="0" dirty="0">
                <a:effectLst/>
                <a:latin typeface="Arial" panose="020B0604020202020204" pitchFamily="34" charset="0"/>
                <a:cs typeface="Arial" panose="020B0604020202020204" pitchFamily="34" charset="0"/>
              </a:rPr>
              <a:t>)</a:t>
            </a:r>
          </a:p>
          <a:p>
            <a:pPr algn="l"/>
            <a:endParaRPr lang="en-GB" sz="1000" dirty="0">
              <a:solidFill>
                <a:srgbClr val="000000"/>
              </a:solidFill>
              <a:latin typeface="Arial" panose="020B0604020202020204" pitchFamily="34" charset="0"/>
              <a:cs typeface="Arial" panose="020B0604020202020204" pitchFamily="34" charset="0"/>
            </a:endParaRPr>
          </a:p>
          <a:p>
            <a:pPr algn="l"/>
            <a:r>
              <a:rPr lang="en-US" sz="1000" b="0" i="0" dirty="0">
                <a:solidFill>
                  <a:srgbClr val="3A3A3A"/>
                </a:solidFill>
                <a:effectLst/>
                <a:latin typeface="Arial" panose="020B0604020202020204" pitchFamily="34" charset="0"/>
                <a:cs typeface="Arial" panose="020B0604020202020204" pitchFamily="34" charset="0"/>
              </a:rPr>
              <a:t>Chaucer, G., </a:t>
            </a:r>
            <a:r>
              <a:rPr lang="en-US" sz="1000" b="0" i="0" dirty="0" err="1">
                <a:solidFill>
                  <a:srgbClr val="3A3A3A"/>
                </a:solidFill>
                <a:effectLst/>
                <a:latin typeface="Arial" panose="020B0604020202020204" pitchFamily="34" charset="0"/>
                <a:cs typeface="Arial" panose="020B0604020202020204" pitchFamily="34" charset="0"/>
              </a:rPr>
              <a:t>Cigman</a:t>
            </a:r>
            <a:r>
              <a:rPr lang="en-US" sz="1000" b="0" i="0" dirty="0">
                <a:solidFill>
                  <a:srgbClr val="3A3A3A"/>
                </a:solidFill>
                <a:effectLst/>
                <a:latin typeface="Arial" panose="020B0604020202020204" pitchFamily="34" charset="0"/>
                <a:cs typeface="Arial" panose="020B0604020202020204" pitchFamily="34" charset="0"/>
              </a:rPr>
              <a:t>, G. and Chaucer, G. (1976) </a:t>
            </a:r>
            <a:r>
              <a:rPr lang="en-US" sz="1000" b="0" i="1" dirty="0">
                <a:solidFill>
                  <a:srgbClr val="3A3A3A"/>
                </a:solidFill>
                <a:effectLst/>
                <a:latin typeface="Arial" panose="020B0604020202020204" pitchFamily="34" charset="0"/>
                <a:cs typeface="Arial" panose="020B0604020202020204" pitchFamily="34" charset="0"/>
              </a:rPr>
              <a:t>The wife of Bath’s prologue and tale and the Clerk’s prologue and tale from the Canterbury tales</a:t>
            </a:r>
            <a:r>
              <a:rPr lang="en-US" sz="1000" b="0" i="0" dirty="0">
                <a:solidFill>
                  <a:srgbClr val="3A3A3A"/>
                </a:solidFill>
                <a:effectLst/>
                <a:latin typeface="Arial" panose="020B0604020202020204" pitchFamily="34" charset="0"/>
                <a:cs typeface="Arial" panose="020B0604020202020204" pitchFamily="34" charset="0"/>
              </a:rPr>
              <a:t>. New York: Holmes &amp; Meier. </a:t>
            </a:r>
            <a:endParaRPr lang="en-GB" sz="1000" b="0" i="0" dirty="0">
              <a:solidFill>
                <a:srgbClr val="3A3A3A"/>
              </a:solidFill>
              <a:effectLst/>
              <a:latin typeface="Arial" panose="020B0604020202020204" pitchFamily="34" charset="0"/>
              <a:cs typeface="Arial" panose="020B0604020202020204" pitchFamily="34" charset="0"/>
            </a:endParaRPr>
          </a:p>
          <a:p>
            <a:pPr algn="l"/>
            <a:endParaRPr lang="en-GB" sz="1000" dirty="0">
              <a:solidFill>
                <a:srgbClr val="3A3A3A"/>
              </a:solidFill>
              <a:latin typeface="Arial" panose="020B0604020202020204" pitchFamily="34" charset="0"/>
              <a:cs typeface="Arial" panose="020B0604020202020204" pitchFamily="34" charset="0"/>
            </a:endParaRPr>
          </a:p>
          <a:p>
            <a:pPr algn="l"/>
            <a:r>
              <a:rPr lang="en-US" sz="1000" b="0" i="0" dirty="0">
                <a:solidFill>
                  <a:srgbClr val="3A3A3A"/>
                </a:solidFill>
                <a:effectLst/>
                <a:latin typeface="Arial" panose="020B0604020202020204" pitchFamily="34" charset="0"/>
                <a:cs typeface="Arial" panose="020B0604020202020204" pitchFamily="34" charset="0"/>
              </a:rPr>
              <a:t>Cottrell, S. (2019) </a:t>
            </a:r>
            <a:r>
              <a:rPr lang="en-US" sz="1000" b="0" i="1" dirty="0">
                <a:solidFill>
                  <a:srgbClr val="3A3A3A"/>
                </a:solidFill>
                <a:effectLst/>
                <a:latin typeface="Arial" panose="020B0604020202020204" pitchFamily="34" charset="0"/>
                <a:cs typeface="Arial" panose="020B0604020202020204" pitchFamily="34" charset="0"/>
              </a:rPr>
              <a:t>The Study Skills Handbook</a:t>
            </a:r>
            <a:r>
              <a:rPr lang="en-US" sz="1000" b="0" i="0" dirty="0">
                <a:solidFill>
                  <a:srgbClr val="3A3A3A"/>
                </a:solidFill>
                <a:effectLst/>
                <a:latin typeface="Arial" panose="020B0604020202020204" pitchFamily="34" charset="0"/>
                <a:cs typeface="Arial" panose="020B0604020202020204" pitchFamily="34" charset="0"/>
              </a:rPr>
              <a:t>. Fifth edition. London: Macmillan International Higher Education/Red Globe Press, an imprint of Springer Nature Limited. </a:t>
            </a:r>
            <a:endParaRPr lang="en-GB" sz="1000" b="0" i="0" dirty="0">
              <a:solidFill>
                <a:srgbClr val="3A3A3A"/>
              </a:solidFill>
              <a:effectLst/>
              <a:latin typeface="Arial" panose="020B0604020202020204" pitchFamily="34" charset="0"/>
              <a:cs typeface="Arial" panose="020B0604020202020204" pitchFamily="34" charset="0"/>
            </a:endParaRPr>
          </a:p>
          <a:p>
            <a:pPr algn="l"/>
            <a:endParaRPr lang="en-GB" sz="1000" dirty="0">
              <a:solidFill>
                <a:srgbClr val="3A3A3A"/>
              </a:solidFill>
              <a:latin typeface="Arial" panose="020B0604020202020204" pitchFamily="34" charset="0"/>
              <a:cs typeface="Arial" panose="020B0604020202020204" pitchFamily="34" charset="0"/>
            </a:endParaRPr>
          </a:p>
          <a:p>
            <a:pPr rtl="0" fontAlgn="base"/>
            <a:r>
              <a:rPr lang="en-US" sz="1000" b="0" i="0" dirty="0" err="1">
                <a:solidFill>
                  <a:srgbClr val="3A3A3A"/>
                </a:solidFill>
                <a:effectLst/>
                <a:latin typeface="Arial" panose="020B0604020202020204" pitchFamily="34" charset="0"/>
                <a:cs typeface="Arial" panose="020B0604020202020204" pitchFamily="34" charset="0"/>
              </a:rPr>
              <a:t>It'sYourYale</a:t>
            </a:r>
            <a:r>
              <a:rPr lang="en-US" sz="1000" b="0" i="0" dirty="0">
                <a:solidFill>
                  <a:srgbClr val="3A3A3A"/>
                </a:solidFill>
                <a:effectLst/>
                <a:latin typeface="Arial" panose="020B0604020202020204" pitchFamily="34" charset="0"/>
                <a:cs typeface="Arial" panose="020B0604020202020204" pitchFamily="34" charset="0"/>
              </a:rPr>
              <a:t>(2023)We know teamwork is </a:t>
            </a:r>
            <a:r>
              <a:rPr lang="en-US" sz="1000" b="0" i="0" dirty="0" err="1">
                <a:solidFill>
                  <a:srgbClr val="3A3A3A"/>
                </a:solidFill>
                <a:effectLst/>
                <a:latin typeface="Arial" panose="020B0604020202020204" pitchFamily="34" charset="0"/>
                <a:cs typeface="Arial" panose="020B0604020202020204" pitchFamily="34" charset="0"/>
              </a:rPr>
              <a:t>important,but</a:t>
            </a:r>
            <a:r>
              <a:rPr lang="en-US" sz="1000" b="0" i="0" dirty="0">
                <a:solidFill>
                  <a:srgbClr val="3A3A3A"/>
                </a:solidFill>
                <a:effectLst/>
                <a:latin typeface="Arial" panose="020B0604020202020204" pitchFamily="34" charset="0"/>
                <a:cs typeface="Arial" panose="020B0604020202020204" pitchFamily="34" charset="0"/>
              </a:rPr>
              <a:t> how </a:t>
            </a:r>
            <a:r>
              <a:rPr lang="en-US" sz="1000" b="0" i="0" dirty="0" err="1">
                <a:solidFill>
                  <a:srgbClr val="3A3A3A"/>
                </a:solidFill>
                <a:effectLst/>
                <a:latin typeface="Arial" panose="020B0604020202020204" pitchFamily="34" charset="0"/>
                <a:cs typeface="Arial" panose="020B0604020202020204" pitchFamily="34" charset="0"/>
              </a:rPr>
              <a:t>important?,Available</a:t>
            </a:r>
            <a:r>
              <a:rPr lang="en-US" sz="1000" b="0" i="0" dirty="0">
                <a:solidFill>
                  <a:srgbClr val="3A3A3A"/>
                </a:solidFill>
                <a:effectLst/>
                <a:latin typeface="Arial" panose="020B0604020202020204" pitchFamily="34" charset="0"/>
                <a:cs typeface="Arial" panose="020B0604020202020204" pitchFamily="34" charset="0"/>
              </a:rPr>
              <a:t> at: https://your.yale.edu/we-know-teamwork-important-how-important(accessed:24 September 2023</a:t>
            </a:r>
            <a:r>
              <a:rPr lang="en-GB" sz="1000" b="0" i="0" dirty="0">
                <a:solidFill>
                  <a:srgbClr val="3A3A3A"/>
                </a:solidFill>
                <a:effectLst/>
                <a:latin typeface="Arial" panose="020B0604020202020204" pitchFamily="34" charset="0"/>
                <a:cs typeface="Arial" panose="020B0604020202020204" pitchFamily="34" charset="0"/>
              </a:rPr>
              <a:t>)</a:t>
            </a:r>
            <a:r>
              <a:rPr lang="en-US" sz="1000" b="0" i="0" dirty="0">
                <a:solidFill>
                  <a:srgbClr val="3A3A3A"/>
                </a:solidFill>
                <a:effectLst/>
                <a:latin typeface="Arial" panose="020B0604020202020204" pitchFamily="34" charset="0"/>
                <a:cs typeface="Arial" panose="020B0604020202020204" pitchFamily="34" charset="0"/>
              </a:rPr>
              <a:t> </a:t>
            </a:r>
            <a:endParaRPr lang="en-US" sz="1000" b="0" i="0" dirty="0">
              <a:solidFill>
                <a:srgbClr val="000000"/>
              </a:solidFill>
              <a:effectLst/>
              <a:latin typeface="Arial" panose="020B0604020202020204" pitchFamily="34" charset="0"/>
              <a:cs typeface="Arial" panose="020B0604020202020204" pitchFamily="34" charset="0"/>
            </a:endParaRPr>
          </a:p>
          <a:p>
            <a:pPr rtl="0" fontAlgn="base"/>
            <a:r>
              <a:rPr lang="en-US" sz="1000" b="0" i="0" dirty="0">
                <a:solidFill>
                  <a:srgbClr val="3A3A3A"/>
                </a:solidFill>
                <a:effectLst/>
                <a:latin typeface="Arial" panose="020B0604020202020204" pitchFamily="34" charset="0"/>
                <a:cs typeface="Arial" panose="020B0604020202020204" pitchFamily="34" charset="0"/>
              </a:rPr>
              <a:t> </a:t>
            </a:r>
            <a:endParaRPr lang="en-GB" sz="1000" dirty="0">
              <a:solidFill>
                <a:srgbClr val="3A3A3A"/>
              </a:solidFill>
              <a:latin typeface="Arial" panose="020B0604020202020204" pitchFamily="34" charset="0"/>
              <a:cs typeface="Arial" panose="020B0604020202020204" pitchFamily="34" charset="0"/>
            </a:endParaRPr>
          </a:p>
          <a:p>
            <a:pPr algn="l"/>
            <a:endParaRPr lang="en-GB" sz="1000" dirty="0">
              <a:solidFill>
                <a:srgbClr val="3A3A3A"/>
              </a:solidFill>
              <a:latin typeface="Arial" panose="020B0604020202020204" pitchFamily="34" charset="0"/>
              <a:cs typeface="Arial" panose="020B0604020202020204" pitchFamily="34" charset="0"/>
            </a:endParaRPr>
          </a:p>
          <a:p>
            <a:pPr algn="l"/>
            <a:r>
              <a:rPr lang="en-US" sz="1000" b="0" i="0" dirty="0">
                <a:solidFill>
                  <a:srgbClr val="3A3A3A"/>
                </a:solidFill>
                <a:effectLst/>
                <a:latin typeface="Arial" panose="020B0604020202020204" pitchFamily="34" charset="0"/>
                <a:cs typeface="Arial" panose="020B0604020202020204" pitchFamily="34" charset="0"/>
              </a:rPr>
              <a:t>Learning(2023The comprehensive List of Important Digital Skills for Students, Available at: https://www.learning.com/blog/important-digital-skills-students/ (Accessed:23 September 2023</a:t>
            </a:r>
            <a:r>
              <a:rPr lang="en-GB" sz="1000" dirty="0">
                <a:solidFill>
                  <a:srgbClr val="3A3A3A"/>
                </a:solidFill>
                <a:latin typeface="Arial" panose="020B0604020202020204" pitchFamily="34" charset="0"/>
                <a:cs typeface="Arial" panose="020B0604020202020204" pitchFamily="34" charset="0"/>
              </a:rPr>
              <a:t>)</a:t>
            </a:r>
            <a:endParaRPr lang="en-GB" sz="1000" b="0" i="0" dirty="0">
              <a:solidFill>
                <a:srgbClr val="3A3A3A"/>
              </a:solidFill>
              <a:effectLst/>
              <a:latin typeface="Arial" panose="020B0604020202020204" pitchFamily="34" charset="0"/>
              <a:cs typeface="Arial" panose="020B0604020202020204" pitchFamily="34" charset="0"/>
            </a:endParaRPr>
          </a:p>
          <a:p>
            <a:pPr algn="l"/>
            <a:endParaRPr lang="en-GB" sz="1000" dirty="0">
              <a:solidFill>
                <a:srgbClr val="3A3A3A"/>
              </a:solidFill>
              <a:latin typeface="Arial" panose="020B0604020202020204" pitchFamily="34" charset="0"/>
              <a:cs typeface="Arial" panose="020B0604020202020204" pitchFamily="34" charset="0"/>
            </a:endParaRPr>
          </a:p>
          <a:p>
            <a:pPr rtl="0" fontAlgn="base"/>
            <a:r>
              <a:rPr lang="en-US" sz="1000" b="0" i="0" dirty="0" err="1">
                <a:solidFill>
                  <a:srgbClr val="3A3A3A"/>
                </a:solidFill>
                <a:effectLst/>
                <a:latin typeface="Arial" panose="020B0604020202020204" pitchFamily="34" charset="0"/>
                <a:cs typeface="Arial" panose="020B0604020202020204" pitchFamily="34" charset="0"/>
              </a:rPr>
              <a:t>Maxwell,J</a:t>
            </a:r>
            <a:r>
              <a:rPr lang="en-US" sz="1000" b="0" i="0" dirty="0">
                <a:solidFill>
                  <a:srgbClr val="3A3A3A"/>
                </a:solidFill>
                <a:effectLst/>
                <a:latin typeface="Arial" panose="020B0604020202020204" pitchFamily="34" charset="0"/>
                <a:cs typeface="Arial" panose="020B0604020202020204" pitchFamily="34" charset="0"/>
              </a:rPr>
              <a:t>(2002)</a:t>
            </a:r>
            <a:r>
              <a:rPr lang="en-US" sz="1000" b="0" i="1" dirty="0">
                <a:solidFill>
                  <a:srgbClr val="3A3A3A"/>
                </a:solidFill>
                <a:effectLst/>
                <a:latin typeface="Arial" panose="020B0604020202020204" pitchFamily="34" charset="0"/>
                <a:cs typeface="Arial" panose="020B0604020202020204" pitchFamily="34" charset="0"/>
              </a:rPr>
              <a:t>Teamwork makes the dream work.</a:t>
            </a:r>
            <a:r>
              <a:rPr lang="en-US" sz="1000" b="0" i="0" dirty="0">
                <a:solidFill>
                  <a:srgbClr val="3A3A3A"/>
                </a:solidFill>
                <a:effectLst/>
                <a:latin typeface="Arial" panose="020B0604020202020204" pitchFamily="34" charset="0"/>
                <a:cs typeface="Arial" panose="020B0604020202020204" pitchFamily="34" charset="0"/>
              </a:rPr>
              <a:t> 1st </a:t>
            </a:r>
            <a:r>
              <a:rPr lang="en-US" sz="1000" b="0" i="0" dirty="0" err="1">
                <a:solidFill>
                  <a:srgbClr val="3A3A3A"/>
                </a:solidFill>
                <a:effectLst/>
                <a:latin typeface="Arial" panose="020B0604020202020204" pitchFamily="34" charset="0"/>
                <a:cs typeface="Arial" panose="020B0604020202020204" pitchFamily="34" charset="0"/>
              </a:rPr>
              <a:t>edn.Nashville:J.Countryman</a:t>
            </a:r>
            <a:r>
              <a:rPr lang="en-US" sz="1000" b="0" i="0" dirty="0">
                <a:solidFill>
                  <a:srgbClr val="3A3A3A"/>
                </a:solidFill>
                <a:effectLst/>
                <a:latin typeface="Arial" panose="020B0604020202020204" pitchFamily="34" charset="0"/>
                <a:cs typeface="Arial" panose="020B0604020202020204" pitchFamily="34" charset="0"/>
              </a:rPr>
              <a:t>  </a:t>
            </a:r>
            <a:endParaRPr lang="en-US" sz="1000" b="0" i="0" dirty="0">
              <a:solidFill>
                <a:srgbClr val="000000"/>
              </a:solidFill>
              <a:effectLst/>
              <a:latin typeface="Arial" panose="020B0604020202020204" pitchFamily="34" charset="0"/>
              <a:cs typeface="Arial" panose="020B0604020202020204" pitchFamily="34" charset="0"/>
            </a:endParaRPr>
          </a:p>
          <a:p>
            <a:pPr rtl="0" fontAlgn="base"/>
            <a:r>
              <a:rPr lang="en-US" sz="1000" b="0" i="0" dirty="0">
                <a:solidFill>
                  <a:srgbClr val="3A3A3A"/>
                </a:solidFill>
                <a:effectLst/>
                <a:latin typeface="Arial" panose="020B0604020202020204" pitchFamily="34" charset="0"/>
                <a:cs typeface="Arial" panose="020B0604020202020204" pitchFamily="34" charset="0"/>
              </a:rPr>
              <a:t> </a:t>
            </a:r>
            <a:endParaRPr lang="en-GB" sz="1000" b="0" i="0" dirty="0">
              <a:solidFill>
                <a:srgbClr val="3A3A3A"/>
              </a:solidFill>
              <a:effectLst/>
              <a:latin typeface="Arial" panose="020B0604020202020204" pitchFamily="34" charset="0"/>
              <a:cs typeface="Arial" panose="020B0604020202020204" pitchFamily="34" charset="0"/>
            </a:endParaRPr>
          </a:p>
          <a:p>
            <a:pPr rtl="0" fontAlgn="base"/>
            <a:r>
              <a:rPr lang="en-US" sz="1000" b="0" i="0" dirty="0">
                <a:solidFill>
                  <a:srgbClr val="3A3A3A"/>
                </a:solidFill>
                <a:effectLst/>
                <a:latin typeface="Arial" panose="020B0604020202020204" pitchFamily="34" charset="0"/>
                <a:cs typeface="Arial" panose="020B0604020202020204" pitchFamily="34" charset="0"/>
              </a:rPr>
              <a:t> </a:t>
            </a:r>
            <a:endParaRPr lang="en-US" sz="1000" b="0" i="0" dirty="0">
              <a:solidFill>
                <a:srgbClr val="000000"/>
              </a:solidFill>
              <a:effectLst/>
              <a:latin typeface="Arial" panose="020B0604020202020204" pitchFamily="34" charset="0"/>
              <a:cs typeface="Arial" panose="020B0604020202020204" pitchFamily="34" charset="0"/>
            </a:endParaRPr>
          </a:p>
          <a:p>
            <a:pPr rtl="0" fontAlgn="base"/>
            <a:r>
              <a:rPr lang="en-US" sz="1000" b="0" i="0" dirty="0">
                <a:solidFill>
                  <a:srgbClr val="3A3A3A"/>
                </a:solidFill>
                <a:effectLst/>
                <a:latin typeface="Arial" panose="020B0604020202020204" pitchFamily="34" charset="0"/>
                <a:cs typeface="Arial" panose="020B0604020202020204" pitchFamily="34" charset="0"/>
              </a:rPr>
              <a:t>M</a:t>
            </a:r>
            <a:r>
              <a:rPr lang="en-GB" sz="1000" b="0" i="0" dirty="0">
                <a:solidFill>
                  <a:srgbClr val="3A3A3A"/>
                </a:solidFill>
                <a:effectLst/>
                <a:latin typeface="Arial" panose="020B0604020202020204" pitchFamily="34" charset="0"/>
                <a:cs typeface="Arial" panose="020B0604020202020204" pitchFamily="34" charset="0"/>
              </a:rPr>
              <a:t>o</a:t>
            </a:r>
            <a:r>
              <a:rPr lang="en-US" sz="1000" b="0" i="0" dirty="0">
                <a:solidFill>
                  <a:srgbClr val="3A3A3A"/>
                </a:solidFill>
                <a:effectLst/>
                <a:latin typeface="Arial" panose="020B0604020202020204" pitchFamily="34" charset="0"/>
                <a:cs typeface="Arial" panose="020B0604020202020204" pitchFamily="34" charset="0"/>
              </a:rPr>
              <a:t>ore, S. (2010) </a:t>
            </a:r>
            <a:r>
              <a:rPr lang="en-US" sz="1000" b="0" i="1" dirty="0">
                <a:solidFill>
                  <a:srgbClr val="3A3A3A"/>
                </a:solidFill>
                <a:effectLst/>
                <a:latin typeface="Arial" panose="020B0604020202020204" pitchFamily="34" charset="0"/>
                <a:cs typeface="Arial" panose="020B0604020202020204" pitchFamily="34" charset="0"/>
              </a:rPr>
              <a:t>The ultimate study skills handbook</a:t>
            </a:r>
            <a:r>
              <a:rPr lang="en-US" sz="1000" b="0" i="0" dirty="0">
                <a:solidFill>
                  <a:srgbClr val="3A3A3A"/>
                </a:solidFill>
                <a:effectLst/>
                <a:latin typeface="Arial" panose="020B0604020202020204" pitchFamily="34" charset="0"/>
                <a:cs typeface="Arial" panose="020B0604020202020204" pitchFamily="34" charset="0"/>
              </a:rPr>
              <a:t>. Maidenhead, Berkshire: McGraw-Hill/Open University Press. </a:t>
            </a:r>
            <a:endParaRPr lang="en-GB" sz="1000" b="0" i="0" dirty="0">
              <a:solidFill>
                <a:srgbClr val="3A3A3A"/>
              </a:solidFill>
              <a:effectLst/>
              <a:latin typeface="Arial" panose="020B0604020202020204" pitchFamily="34" charset="0"/>
              <a:cs typeface="Arial" panose="020B0604020202020204" pitchFamily="34" charset="0"/>
            </a:endParaRPr>
          </a:p>
          <a:p>
            <a:pPr rtl="0" fontAlgn="base"/>
            <a:endParaRPr lang="en-GB" sz="1000" dirty="0">
              <a:solidFill>
                <a:srgbClr val="3A3A3A"/>
              </a:solidFill>
              <a:latin typeface="Arial" panose="020B0604020202020204" pitchFamily="34" charset="0"/>
              <a:cs typeface="Arial" panose="020B0604020202020204" pitchFamily="34" charset="0"/>
            </a:endParaRPr>
          </a:p>
          <a:p>
            <a:pPr rtl="0" fontAlgn="base"/>
            <a:r>
              <a:rPr lang="en-US" sz="1000" b="0" i="0" dirty="0" err="1">
                <a:solidFill>
                  <a:srgbClr val="3A3A3A"/>
                </a:solidFill>
                <a:effectLst/>
                <a:latin typeface="Arial" panose="020B0604020202020204" pitchFamily="34" charset="0"/>
                <a:cs typeface="Arial" panose="020B0604020202020204" pitchFamily="34" charset="0"/>
              </a:rPr>
              <a:t>NationalCareers</a:t>
            </a:r>
            <a:r>
              <a:rPr lang="en-US" sz="1000" b="0" i="0" dirty="0">
                <a:solidFill>
                  <a:srgbClr val="3A3A3A"/>
                </a:solidFill>
                <a:effectLst/>
                <a:latin typeface="Arial" panose="020B0604020202020204" pitchFamily="34" charset="0"/>
                <a:cs typeface="Arial" panose="020B0604020202020204" pitchFamily="34" charset="0"/>
              </a:rPr>
              <a:t>(2023)</a:t>
            </a:r>
            <a:r>
              <a:rPr lang="en-US" sz="1000" b="0" i="1" dirty="0">
                <a:solidFill>
                  <a:srgbClr val="3A3A3A"/>
                </a:solidFill>
                <a:effectLst/>
                <a:latin typeface="Arial" panose="020B0604020202020204" pitchFamily="34" charset="0"/>
                <a:cs typeface="Arial" panose="020B0604020202020204" pitchFamily="34" charset="0"/>
              </a:rPr>
              <a:t>Digital Skills to help your career</a:t>
            </a:r>
            <a:r>
              <a:rPr lang="en-US" sz="1000" b="0" i="0" dirty="0">
                <a:solidFill>
                  <a:srgbClr val="3A3A3A"/>
                </a:solidFill>
                <a:effectLst/>
                <a:latin typeface="Arial" panose="020B0604020202020204" pitchFamily="34" charset="0"/>
                <a:cs typeface="Arial" panose="020B0604020202020204" pitchFamily="34" charset="0"/>
              </a:rPr>
              <a:t>, Available at: https://nationalcareers.service.gov.uk/careers-advice/build-foundation-digital-skills-to-help-your-career (Accessed:23 September 2</a:t>
            </a:r>
            <a:r>
              <a:rPr lang="en-GB" sz="1000" b="0" i="0" dirty="0">
                <a:solidFill>
                  <a:srgbClr val="3A3A3A"/>
                </a:solidFill>
                <a:effectLst/>
                <a:latin typeface="Arial" panose="020B0604020202020204" pitchFamily="34" charset="0"/>
                <a:cs typeface="Arial" panose="020B0604020202020204" pitchFamily="34" charset="0"/>
              </a:rPr>
              <a:t>023)</a:t>
            </a:r>
          </a:p>
          <a:p>
            <a:pPr rtl="0" fontAlgn="base"/>
            <a:endParaRPr lang="en-GB" sz="1000" dirty="0">
              <a:solidFill>
                <a:srgbClr val="3A3A3A"/>
              </a:solidFill>
              <a:latin typeface="Arial" panose="020B0604020202020204" pitchFamily="34" charset="0"/>
              <a:cs typeface="Arial" panose="020B0604020202020204" pitchFamily="34" charset="0"/>
            </a:endParaRPr>
          </a:p>
          <a:p>
            <a:pPr rtl="0" fontAlgn="base"/>
            <a:r>
              <a:rPr lang="en-US" sz="1000" b="0" i="0" dirty="0" err="1">
                <a:solidFill>
                  <a:srgbClr val="3A3A3A"/>
                </a:solidFill>
                <a:effectLst/>
                <a:latin typeface="Arial" panose="020B0604020202020204" pitchFamily="34" charset="0"/>
                <a:cs typeface="Arial" panose="020B0604020202020204" pitchFamily="34" charset="0"/>
              </a:rPr>
              <a:t>NIBussinessInfo</a:t>
            </a:r>
            <a:r>
              <a:rPr lang="en-US" sz="1000" b="0" i="0" dirty="0">
                <a:solidFill>
                  <a:srgbClr val="3A3A3A"/>
                </a:solidFill>
                <a:effectLst/>
                <a:latin typeface="Arial" panose="020B0604020202020204" pitchFamily="34" charset="0"/>
                <a:cs typeface="Arial" panose="020B0604020202020204" pitchFamily="34" charset="0"/>
              </a:rPr>
              <a:t>(2023)</a:t>
            </a:r>
            <a:r>
              <a:rPr lang="en-US" sz="1000" b="0" i="1" dirty="0">
                <a:solidFill>
                  <a:srgbClr val="3A3A3A"/>
                </a:solidFill>
                <a:effectLst/>
                <a:latin typeface="Arial" panose="020B0604020202020204" pitchFamily="34" charset="0"/>
                <a:cs typeface="Arial" panose="020B0604020202020204" pitchFamily="34" charset="0"/>
              </a:rPr>
              <a:t>How to build and manage and effective </a:t>
            </a:r>
            <a:r>
              <a:rPr lang="en-US" sz="1000" b="0" i="1" dirty="0" err="1">
                <a:solidFill>
                  <a:srgbClr val="3A3A3A"/>
                </a:solidFill>
                <a:effectLst/>
                <a:latin typeface="Arial" panose="020B0604020202020204" pitchFamily="34" charset="0"/>
                <a:cs typeface="Arial" panose="020B0604020202020204" pitchFamily="34" charset="0"/>
              </a:rPr>
              <a:t>team</a:t>
            </a:r>
            <a:r>
              <a:rPr lang="en-US" sz="1000" b="0" i="0" dirty="0" err="1">
                <a:solidFill>
                  <a:srgbClr val="3A3A3A"/>
                </a:solidFill>
                <a:effectLst/>
                <a:latin typeface="Arial" panose="020B0604020202020204" pitchFamily="34" charset="0"/>
                <a:cs typeface="Arial" panose="020B0604020202020204" pitchFamily="34" charset="0"/>
              </a:rPr>
              <a:t>.Available</a:t>
            </a:r>
            <a:r>
              <a:rPr lang="en-US" sz="1000" b="0" i="0" dirty="0">
                <a:solidFill>
                  <a:srgbClr val="3A3A3A"/>
                </a:solidFill>
                <a:effectLst/>
                <a:latin typeface="Arial" panose="020B0604020202020204" pitchFamily="34" charset="0"/>
                <a:cs typeface="Arial" panose="020B0604020202020204" pitchFamily="34" charset="0"/>
              </a:rPr>
              <a:t> at: https://www.nibusinessinfo.co.uk/content/team-management-tips (accessed:24 </a:t>
            </a:r>
            <a:r>
              <a:rPr lang="en-US" sz="1000" b="0" i="0" dirty="0" err="1">
                <a:solidFill>
                  <a:srgbClr val="3A3A3A"/>
                </a:solidFill>
                <a:effectLst/>
                <a:latin typeface="Arial" panose="020B0604020202020204" pitchFamily="34" charset="0"/>
                <a:cs typeface="Arial" panose="020B0604020202020204" pitchFamily="34" charset="0"/>
              </a:rPr>
              <a:t>Sepetember</a:t>
            </a:r>
            <a:r>
              <a:rPr lang="en-US" sz="1000" b="0" i="0" dirty="0">
                <a:solidFill>
                  <a:srgbClr val="3A3A3A"/>
                </a:solidFill>
                <a:effectLst/>
                <a:latin typeface="Arial" panose="020B0604020202020204" pitchFamily="34" charset="0"/>
                <a:cs typeface="Arial" panose="020B0604020202020204" pitchFamily="34" charset="0"/>
              </a:rPr>
              <a:t> 202</a:t>
            </a:r>
            <a:r>
              <a:rPr lang="en-GB" sz="1000" b="0" i="0" dirty="0">
                <a:solidFill>
                  <a:srgbClr val="3A3A3A"/>
                </a:solidFill>
                <a:effectLst/>
                <a:latin typeface="Arial" panose="020B0604020202020204" pitchFamily="34" charset="0"/>
                <a:cs typeface="Arial" panose="020B0604020202020204" pitchFamily="34" charset="0"/>
              </a:rPr>
              <a:t>3)</a:t>
            </a:r>
          </a:p>
          <a:p>
            <a:pPr rtl="0" fontAlgn="base"/>
            <a:endParaRPr lang="en-GB" sz="1000" dirty="0">
              <a:solidFill>
                <a:srgbClr val="3A3A3A"/>
              </a:solidFill>
              <a:latin typeface="Arial" panose="020B0604020202020204" pitchFamily="34" charset="0"/>
              <a:cs typeface="Arial" panose="020B0604020202020204" pitchFamily="34" charset="0"/>
            </a:endParaRPr>
          </a:p>
          <a:p>
            <a:pPr fontAlgn="base"/>
            <a:r>
              <a:rPr lang="en-US" sz="1000" b="0" i="0" dirty="0">
                <a:solidFill>
                  <a:srgbClr val="3A3A3A"/>
                </a:solidFill>
                <a:effectLst/>
                <a:latin typeface="Arial" panose="020B0604020202020204" pitchFamily="34" charset="0"/>
                <a:cs typeface="Arial" panose="020B0604020202020204" pitchFamily="34" charset="0"/>
              </a:rPr>
              <a:t>Ordóñez de </a:t>
            </a:r>
            <a:r>
              <a:rPr lang="en-US" sz="1000" b="0" i="0" dirty="0" err="1">
                <a:solidFill>
                  <a:srgbClr val="3A3A3A"/>
                </a:solidFill>
                <a:effectLst/>
                <a:latin typeface="Arial" panose="020B0604020202020204" pitchFamily="34" charset="0"/>
                <a:cs typeface="Arial" panose="020B0604020202020204" pitchFamily="34" charset="0"/>
              </a:rPr>
              <a:t>Pablos</a:t>
            </a:r>
            <a:r>
              <a:rPr lang="en-US" sz="1000" b="0" i="0" dirty="0">
                <a:solidFill>
                  <a:srgbClr val="3A3A3A"/>
                </a:solidFill>
                <a:effectLst/>
                <a:latin typeface="Arial" panose="020B0604020202020204" pitchFamily="34" charset="0"/>
                <a:cs typeface="Arial" panose="020B0604020202020204" pitchFamily="34" charset="0"/>
              </a:rPr>
              <a:t>, P. (2021) </a:t>
            </a:r>
            <a:r>
              <a:rPr lang="en-US" sz="1000" b="0" i="1" dirty="0">
                <a:solidFill>
                  <a:srgbClr val="3A3A3A"/>
                </a:solidFill>
                <a:effectLst/>
                <a:latin typeface="Arial" panose="020B0604020202020204" pitchFamily="34" charset="0"/>
                <a:cs typeface="Arial" panose="020B0604020202020204" pitchFamily="34" charset="0"/>
              </a:rPr>
              <a:t>IT and the development of digital skills and competencies in education</a:t>
            </a:r>
            <a:r>
              <a:rPr lang="en-US" sz="1000" b="0" i="0" dirty="0">
                <a:solidFill>
                  <a:srgbClr val="3A3A3A"/>
                </a:solidFill>
                <a:effectLst/>
                <a:latin typeface="Arial" panose="020B0604020202020204" pitchFamily="34" charset="0"/>
                <a:cs typeface="Arial" panose="020B0604020202020204" pitchFamily="34" charset="0"/>
              </a:rPr>
              <a:t>. Edited by P. Ordóñez de </a:t>
            </a:r>
            <a:r>
              <a:rPr lang="en-US" sz="1000" b="0" i="0" dirty="0" err="1">
                <a:solidFill>
                  <a:srgbClr val="3A3A3A"/>
                </a:solidFill>
                <a:effectLst/>
                <a:latin typeface="Arial" panose="020B0604020202020204" pitchFamily="34" charset="0"/>
                <a:cs typeface="Arial" panose="020B0604020202020204" pitchFamily="34" charset="0"/>
              </a:rPr>
              <a:t>Pablos</a:t>
            </a:r>
            <a:r>
              <a:rPr lang="en-US" sz="1000" b="0" i="0" dirty="0">
                <a:solidFill>
                  <a:srgbClr val="3A3A3A"/>
                </a:solidFill>
                <a:effectLst/>
                <a:latin typeface="Arial" panose="020B0604020202020204" pitchFamily="34" charset="0"/>
                <a:cs typeface="Arial" panose="020B0604020202020204" pitchFamily="34" charset="0"/>
              </a:rPr>
              <a:t> and M.D. </a:t>
            </a:r>
            <a:r>
              <a:rPr lang="en-US" sz="1000" b="0" i="0" dirty="0" err="1">
                <a:solidFill>
                  <a:srgbClr val="3A3A3A"/>
                </a:solidFill>
                <a:effectLst/>
                <a:latin typeface="Arial" panose="020B0604020202020204" pitchFamily="34" charset="0"/>
                <a:cs typeface="Arial" panose="020B0604020202020204" pitchFamily="34" charset="0"/>
              </a:rPr>
              <a:t>Lytras</a:t>
            </a:r>
            <a:r>
              <a:rPr lang="en-US" sz="1000" b="0" i="0" dirty="0">
                <a:solidFill>
                  <a:srgbClr val="3A3A3A"/>
                </a:solidFill>
                <a:effectLst/>
                <a:latin typeface="Arial" panose="020B0604020202020204" pitchFamily="34" charset="0"/>
                <a:cs typeface="Arial" panose="020B0604020202020204" pitchFamily="34" charset="0"/>
              </a:rPr>
              <a:t>. Hershey, Pennsylvania: IGI Global. Available at: </a:t>
            </a:r>
            <a:r>
              <a:rPr lang="en-US" sz="1000" b="0" i="0" u="sng" strike="noStrike" dirty="0">
                <a:solidFill>
                  <a:srgbClr val="0563C1"/>
                </a:solidFill>
                <a:effectLst/>
                <a:latin typeface="Arial" panose="020B0604020202020204" pitchFamily="34" charset="0"/>
                <a:cs typeface="Arial" panose="020B0604020202020204" pitchFamily="34" charset="0"/>
                <a:hlinkClick r:id="rId2"/>
              </a:rPr>
              <a:t>https://doi.org/10.4018/978-1-7998-4972-8</a:t>
            </a:r>
            <a:endParaRPr lang="en-US" sz="1000" b="0" i="0" dirty="0">
              <a:solidFill>
                <a:srgbClr val="000000"/>
              </a:solidFill>
              <a:effectLst/>
              <a:latin typeface="Arial" panose="020B0604020202020204" pitchFamily="34" charset="0"/>
              <a:cs typeface="Arial" panose="020B0604020202020204" pitchFamily="34" charset="0"/>
            </a:endParaRPr>
          </a:p>
          <a:p>
            <a:pPr rtl="0" fontAlgn="base"/>
            <a:endParaRPr lang="en-US" sz="800" dirty="0"/>
          </a:p>
        </p:txBody>
      </p:sp>
    </p:spTree>
    <p:extLst>
      <p:ext uri="{BB962C8B-B14F-4D97-AF65-F5344CB8AC3E}">
        <p14:creationId xmlns:p14="http://schemas.microsoft.com/office/powerpoint/2010/main" val="3801994579"/>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Parcel</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Joe Morrell</dc:creator>
  <cp:lastModifiedBy>Joe Morrell</cp:lastModifiedBy>
  <cp:revision>6</cp:revision>
  <dcterms:created xsi:type="dcterms:W3CDTF">2023-09-23T13:29:17Z</dcterms:created>
  <dcterms:modified xsi:type="dcterms:W3CDTF">2023-09-27T11:00:21Z</dcterms:modified>
</cp:coreProperties>
</file>