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57" r:id="rId4"/>
    <p:sldId id="259" r:id="rId5"/>
    <p:sldId id="260" r:id="rId6"/>
    <p:sldId id="258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09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FB958434-A887-4F8F-A95B-E427901DE6C8}" type="datetimeFigureOut">
              <a:rPr lang="en-US" smtClean="0"/>
              <a:pPr/>
              <a:t>2/19/2013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24E1A5E-6379-4B5F-A5C6-820C42D407C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58434-A887-4F8F-A95B-E427901DE6C8}" type="datetimeFigureOut">
              <a:rPr lang="en-US" smtClean="0"/>
              <a:pPr/>
              <a:t>2/19/2013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24E1A5E-6379-4B5F-A5C6-820C42D407C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58434-A887-4F8F-A95B-E427901DE6C8}" type="datetimeFigureOut">
              <a:rPr lang="en-US" smtClean="0"/>
              <a:pPr/>
              <a:t>2/19/2013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C24E1A5E-6379-4B5F-A5C6-820C42D407C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FB958434-A887-4F8F-A95B-E427901DE6C8}" type="datetimeFigureOut">
              <a:rPr lang="en-US" smtClean="0"/>
              <a:pPr/>
              <a:t>2/19/2013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24E1A5E-6379-4B5F-A5C6-820C42D407C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FB958434-A887-4F8F-A95B-E427901DE6C8}" type="datetimeFigureOut">
              <a:rPr lang="en-US" smtClean="0"/>
              <a:pPr/>
              <a:t>2/19/2013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24E1A5E-6379-4B5F-A5C6-820C42D407C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58434-A887-4F8F-A95B-E427901DE6C8}" type="datetimeFigureOut">
              <a:rPr lang="en-US" smtClean="0"/>
              <a:pPr/>
              <a:t>2/19/2013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24E1A5E-6379-4B5F-A5C6-820C42D407C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58434-A887-4F8F-A95B-E427901DE6C8}" type="datetimeFigureOut">
              <a:rPr lang="en-US" smtClean="0"/>
              <a:pPr/>
              <a:t>2/19/2013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24E1A5E-6379-4B5F-A5C6-820C42D407C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58434-A887-4F8F-A95B-E427901DE6C8}" type="datetimeFigureOut">
              <a:rPr lang="en-US" smtClean="0"/>
              <a:pPr/>
              <a:t>2/19/2013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24E1A5E-6379-4B5F-A5C6-820C42D407C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FB958434-A887-4F8F-A95B-E427901DE6C8}" type="datetimeFigureOut">
              <a:rPr lang="en-US" smtClean="0"/>
              <a:pPr/>
              <a:t>2/19/2013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C24E1A5E-6379-4B5F-A5C6-820C42D407C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58434-A887-4F8F-A95B-E427901DE6C8}" type="datetimeFigureOut">
              <a:rPr lang="en-US" smtClean="0"/>
              <a:pPr/>
              <a:t>2/19/2013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E1A5E-6379-4B5F-A5C6-820C42D407C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FB958434-A887-4F8F-A95B-E427901DE6C8}" type="datetimeFigureOut">
              <a:rPr lang="en-US" smtClean="0"/>
              <a:pPr/>
              <a:t>2/19/2013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C24E1A5E-6379-4B5F-A5C6-820C42D407C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FB958434-A887-4F8F-A95B-E427901DE6C8}" type="datetimeFigureOut">
              <a:rPr lang="en-US" smtClean="0"/>
              <a:pPr/>
              <a:t>2/19/2013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24E1A5E-6379-4B5F-A5C6-820C42D407C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Augustan Lovers 9	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Make love not war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Militia </a:t>
            </a:r>
            <a:r>
              <a:rPr lang="en-GB" dirty="0" err="1" smtClean="0"/>
              <a:t>amoris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i="1" dirty="0" smtClean="0"/>
              <a:t>Light Venus is our duty now, while there is no disgrace</a:t>
            </a:r>
          </a:p>
          <a:p>
            <a:pPr marL="0" indent="0">
              <a:buNone/>
            </a:pPr>
            <a:r>
              <a:rPr lang="en-GB" sz="2000" i="1" dirty="0" smtClean="0"/>
              <a:t>In breaking down a door, while brawling brings delight. </a:t>
            </a:r>
          </a:p>
          <a:p>
            <a:pPr marL="0" indent="0">
              <a:buNone/>
            </a:pPr>
            <a:r>
              <a:rPr lang="en-GB" sz="2000" i="1" dirty="0" smtClean="0"/>
              <a:t>Here I can lead and soldier well. Eagles and trumpets, dismiss!</a:t>
            </a:r>
          </a:p>
          <a:p>
            <a:pPr marL="0" indent="0">
              <a:buNone/>
            </a:pPr>
            <a:r>
              <a:rPr lang="en-GB" sz="2000" i="1" dirty="0" smtClean="0"/>
              <a:t>Bring wounds to greedy husbands, and bring them money too.</a:t>
            </a:r>
          </a:p>
          <a:p>
            <a:pPr marL="0" indent="0">
              <a:buNone/>
            </a:pPr>
            <a:r>
              <a:rPr lang="en-GB" sz="2000" i="1" dirty="0" smtClean="0"/>
              <a:t>But let me live at peace myself, with produce heaped in store, </a:t>
            </a:r>
          </a:p>
          <a:p>
            <a:pPr marL="0" indent="0">
              <a:buNone/>
            </a:pPr>
            <a:r>
              <a:rPr lang="en-GB" sz="2000" i="1" dirty="0" smtClean="0"/>
              <a:t>Looking down on hunger as I look down on the rich. </a:t>
            </a:r>
            <a:r>
              <a:rPr lang="en-GB" sz="2000" dirty="0" smtClean="0"/>
              <a:t>(</a:t>
            </a:r>
            <a:r>
              <a:rPr lang="en-GB" sz="2000" dirty="0" err="1" smtClean="0"/>
              <a:t>Tib</a:t>
            </a:r>
            <a:r>
              <a:rPr lang="en-GB" sz="2000" dirty="0" smtClean="0"/>
              <a:t>. 1.1.73-78</a:t>
            </a:r>
            <a:r>
              <a:rPr lang="en-GB" sz="2400" dirty="0" smtClean="0"/>
              <a:t>)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32960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Militia </a:t>
            </a:r>
            <a:r>
              <a:rPr lang="en-GB" i="1" dirty="0" err="1" smtClean="0"/>
              <a:t>amoris</a:t>
            </a:r>
            <a:r>
              <a:rPr lang="en-GB" i="1" dirty="0" smtClean="0"/>
              <a:t>: </a:t>
            </a:r>
            <a:r>
              <a:rPr lang="en-GB" dirty="0" smtClean="0"/>
              <a:t>lover’s warfare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4351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Elegy’s perhaps most prominent and controversial </a:t>
            </a:r>
            <a:r>
              <a:rPr lang="en-GB" i="1" dirty="0" err="1" smtClean="0"/>
              <a:t>topos</a:t>
            </a:r>
            <a:endParaRPr lang="en-GB" i="1" dirty="0" smtClean="0"/>
          </a:p>
          <a:p>
            <a:pPr lvl="1"/>
            <a:r>
              <a:rPr lang="en-GB" dirty="0" smtClean="0"/>
              <a:t>Present throughout elegy from Prop. 1 and </a:t>
            </a:r>
            <a:r>
              <a:rPr lang="en-GB" dirty="0" err="1" smtClean="0"/>
              <a:t>Tib</a:t>
            </a:r>
            <a:r>
              <a:rPr lang="en-GB" dirty="0" smtClean="0"/>
              <a:t>. 1.1 onwards, although changing forms in Ovid</a:t>
            </a:r>
          </a:p>
          <a:p>
            <a:pPr lvl="1"/>
            <a:r>
              <a:rPr lang="en-GB" dirty="0" smtClean="0"/>
              <a:t>Also found earlier from Greek lyric onwards to Roman Comedy</a:t>
            </a:r>
          </a:p>
          <a:p>
            <a:r>
              <a:rPr lang="en-GB" dirty="0" smtClean="0"/>
              <a:t>Used in the most simple way, it likens lovemaking to military battle (e.g. Prop. 2.1.13f; 14; 22A) or disagreements between lovers to warfare (e.g. </a:t>
            </a:r>
            <a:r>
              <a:rPr lang="en-GB" dirty="0" err="1" smtClean="0"/>
              <a:t>Tib</a:t>
            </a:r>
            <a:r>
              <a:rPr lang="en-GB" dirty="0" smtClean="0"/>
              <a:t>. 1.10.51-54)</a:t>
            </a:r>
          </a:p>
          <a:p>
            <a:r>
              <a:rPr lang="en-GB" dirty="0" smtClean="0"/>
              <a:t>This metaphor is connected to elegy’s choice of love as a way of life (including the rejection of any literary work not founded or dealing with love); the lover’s life is compared to that of the solider</a:t>
            </a:r>
          </a:p>
          <a:p>
            <a:r>
              <a:rPr lang="en-GB" dirty="0" smtClean="0"/>
              <a:t>It has more explicit political connotations than the gender inversions of the slavery of love, and has been read as such – cf. Lyne 1980, but also Fear 2006.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Militia</a:t>
            </a:r>
            <a:r>
              <a:rPr lang="en-GB" dirty="0" smtClean="0"/>
              <a:t> as a metaphor for love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300" dirty="0" smtClean="0"/>
              <a:t>Think of Achilles when he left </a:t>
            </a:r>
            <a:r>
              <a:rPr lang="en-GB" sz="3300" dirty="0" err="1" smtClean="0"/>
              <a:t>Briseis</a:t>
            </a:r>
            <a:r>
              <a:rPr lang="en-GB" sz="3300" dirty="0" smtClean="0"/>
              <a:t>’ arms / did Phrygians stop running from his spear? / Or when fierce Hector rose from Andromache’s bed / didn’t Mycenae’s ship fear battle? / Those heroes could demolish barriers and fleets; / In my field I’m fierce Hector and Achilles. (Prop. 2.22A.29-34)</a:t>
            </a:r>
          </a:p>
          <a:p>
            <a:pPr marL="0" indent="0"/>
            <a:endParaRPr lang="en-GB" dirty="0" smtClean="0"/>
          </a:p>
          <a:p>
            <a:pPr marL="320040" lvl="1" indent="0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Hector and Achilles are introduced to the elegiac sphere as both lovers and prominent soldiers</a:t>
            </a:r>
          </a:p>
          <a:p>
            <a:pPr lvl="1"/>
            <a:r>
              <a:rPr lang="en-GB" dirty="0" smtClean="0"/>
              <a:t>Propertius is </a:t>
            </a:r>
            <a:r>
              <a:rPr lang="en-GB" dirty="0" smtClean="0"/>
              <a:t>the first </a:t>
            </a:r>
            <a:r>
              <a:rPr lang="en-GB" dirty="0" smtClean="0"/>
              <a:t>known writer to eroticise the </a:t>
            </a:r>
            <a:r>
              <a:rPr lang="en-GB" dirty="0" err="1" smtClean="0"/>
              <a:t>Briseis</a:t>
            </a:r>
            <a:r>
              <a:rPr lang="en-GB" dirty="0" smtClean="0"/>
              <a:t> episode of the </a:t>
            </a:r>
            <a:r>
              <a:rPr lang="en-GB" i="1" dirty="0" smtClean="0"/>
              <a:t>Iliad; </a:t>
            </a:r>
            <a:r>
              <a:rPr lang="en-GB" dirty="0" smtClean="0"/>
              <a:t>Ovid later expands on this</a:t>
            </a:r>
          </a:p>
          <a:p>
            <a:r>
              <a:rPr lang="en-GB" dirty="0" smtClean="0"/>
              <a:t>The quality the narrator borrows from them, however, is prowess in battle – but used within the metaphor </a:t>
            </a:r>
            <a:r>
              <a:rPr lang="en-GB" i="1" dirty="0" smtClean="0"/>
              <a:t>of militia </a:t>
            </a:r>
            <a:r>
              <a:rPr lang="en-GB" i="1" dirty="0" err="1" smtClean="0"/>
              <a:t>amoris</a:t>
            </a:r>
            <a:endParaRPr lang="en-GB" i="1" dirty="0" smtClean="0"/>
          </a:p>
          <a:p>
            <a:pPr lvl="1"/>
            <a:endParaRPr lang="en-GB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Militia</a:t>
            </a:r>
            <a:r>
              <a:rPr lang="en-GB" dirty="0" smtClean="0"/>
              <a:t> and metre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200" dirty="0" smtClean="0"/>
              <a:t>H: Think of Achilles when he left </a:t>
            </a:r>
            <a:r>
              <a:rPr lang="en-GB" sz="3200" dirty="0" err="1" smtClean="0"/>
              <a:t>Briseis</a:t>
            </a:r>
            <a:r>
              <a:rPr lang="en-GB" sz="3200" dirty="0" smtClean="0"/>
              <a:t>’ arms</a:t>
            </a:r>
          </a:p>
          <a:p>
            <a:pPr marL="0" indent="0">
              <a:buNone/>
            </a:pPr>
            <a:r>
              <a:rPr lang="en-GB" sz="3200" dirty="0" smtClean="0"/>
              <a:t>P: did Phrygians stop running from his spear?</a:t>
            </a:r>
          </a:p>
          <a:p>
            <a:pPr marL="0" indent="0">
              <a:buNone/>
            </a:pPr>
            <a:r>
              <a:rPr lang="en-GB" sz="3200" dirty="0" smtClean="0"/>
              <a:t>H: Or when fierce Hector rose from Andromache’s bed </a:t>
            </a:r>
          </a:p>
          <a:p>
            <a:pPr marL="0" indent="0">
              <a:buNone/>
            </a:pPr>
            <a:r>
              <a:rPr lang="en-GB" sz="3200" dirty="0" smtClean="0"/>
              <a:t>P: didn’t Mycenae’s ship fear battle? </a:t>
            </a:r>
          </a:p>
          <a:p>
            <a:pPr marL="0" indent="0">
              <a:buNone/>
            </a:pPr>
            <a:r>
              <a:rPr lang="en-GB" sz="3200" dirty="0" smtClean="0"/>
              <a:t>H: Those heroes could demolish barriers and fleets; </a:t>
            </a:r>
          </a:p>
          <a:p>
            <a:pPr marL="0" indent="0">
              <a:buNone/>
            </a:pPr>
            <a:r>
              <a:rPr lang="en-GB" sz="3200" dirty="0" smtClean="0"/>
              <a:t>P: In my field I’m fierce Hector and Achilles. (Prop. 2.22A.29-34)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0" y="1589566"/>
            <a:ext cx="4357718" cy="4982706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The metre is used to reinforce the inter-changeability of love and war:</a:t>
            </a:r>
          </a:p>
          <a:p>
            <a:r>
              <a:rPr lang="en-GB" dirty="0" smtClean="0"/>
              <a:t>The metrical </a:t>
            </a:r>
            <a:r>
              <a:rPr lang="en-GB" dirty="0" err="1" smtClean="0"/>
              <a:t>aptum</a:t>
            </a:r>
            <a:r>
              <a:rPr lang="en-GB" dirty="0" smtClean="0"/>
              <a:t> is overturned…</a:t>
            </a:r>
          </a:p>
          <a:p>
            <a:pPr lvl="1"/>
            <a:r>
              <a:rPr lang="en-GB" dirty="0" smtClean="0"/>
              <a:t>Heroic hexameter describes lovers rising from their beds</a:t>
            </a:r>
          </a:p>
          <a:p>
            <a:pPr lvl="1"/>
            <a:r>
              <a:rPr lang="en-GB" dirty="0" smtClean="0"/>
              <a:t>The soft pentameter describes their prowess in battle</a:t>
            </a:r>
          </a:p>
          <a:p>
            <a:r>
              <a:rPr lang="en-GB" dirty="0" smtClean="0"/>
              <a:t>…and then restored, and the narrator describes the heroes as distinctly (chronologically) different from himself in the hexameter…</a:t>
            </a:r>
          </a:p>
          <a:p>
            <a:r>
              <a:rPr lang="en-GB" dirty="0" smtClean="0"/>
              <a:t>…and appropriately talks about his prowess in bed in the pentameter line</a:t>
            </a:r>
          </a:p>
          <a:p>
            <a:r>
              <a:rPr lang="en-GB" dirty="0" smtClean="0"/>
              <a:t>The difference between the narrator and Hector and Achilles is underlined by an allusion to </a:t>
            </a:r>
            <a:r>
              <a:rPr lang="en-GB" dirty="0" err="1" smtClean="0"/>
              <a:t>Tib</a:t>
            </a:r>
            <a:r>
              <a:rPr lang="en-GB" dirty="0" smtClean="0"/>
              <a:t>. 1.1.75…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Militia </a:t>
            </a:r>
            <a:r>
              <a:rPr lang="en-GB" i="1" dirty="0" err="1" smtClean="0"/>
              <a:t>amoris</a:t>
            </a:r>
            <a:r>
              <a:rPr lang="en-GB" i="1" dirty="0" smtClean="0"/>
              <a:t> </a:t>
            </a:r>
            <a:r>
              <a:rPr lang="en-GB" dirty="0" smtClean="0"/>
              <a:t>in </a:t>
            </a:r>
            <a:r>
              <a:rPr lang="en-GB" dirty="0" err="1" smtClean="0"/>
              <a:t>Tib</a:t>
            </a:r>
            <a:r>
              <a:rPr lang="en-GB" dirty="0" smtClean="0"/>
              <a:t>. 1.1.73-78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2919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i="1" dirty="0" smtClean="0"/>
              <a:t>Light Venus is our duty now, while there is no disgrace / in breaking down a door, while brawling brings delight. / </a:t>
            </a:r>
            <a:r>
              <a:rPr lang="en-GB" b="1" i="1" dirty="0" smtClean="0"/>
              <a:t>Here</a:t>
            </a:r>
            <a:r>
              <a:rPr lang="en-GB" i="1" dirty="0" smtClean="0"/>
              <a:t> </a:t>
            </a:r>
            <a:r>
              <a:rPr lang="en-GB" b="1" i="1" dirty="0" smtClean="0"/>
              <a:t>I can lead and soldier well</a:t>
            </a:r>
            <a:r>
              <a:rPr lang="en-GB" i="1" dirty="0" smtClean="0"/>
              <a:t>. Eagles and trumpets, dismiss! / Bring wounds to greedy husbands, and bring them money too. / But let me live at peace myself, with produce heaped in store, / looking down on hunger as I look down on the rich.</a:t>
            </a:r>
          </a:p>
          <a:p>
            <a:pPr marL="263525" indent="-263525"/>
            <a:r>
              <a:rPr lang="en-GB" dirty="0" smtClean="0"/>
              <a:t>Amusing paradoxes:</a:t>
            </a:r>
          </a:p>
          <a:p>
            <a:pPr marL="583565" lvl="1" indent="-263525"/>
            <a:r>
              <a:rPr lang="en-GB" dirty="0" smtClean="0"/>
              <a:t>The narrator claims to lead in love, clashing with the reader’s awareness that he does anything but lead</a:t>
            </a:r>
          </a:p>
          <a:p>
            <a:pPr marL="583565" lvl="1" indent="-263525"/>
            <a:r>
              <a:rPr lang="en-GB" dirty="0" smtClean="0"/>
              <a:t>The implication of the rejection of wealth is that elegiac life can be led without access to wealth – yet we know that the </a:t>
            </a:r>
            <a:r>
              <a:rPr lang="en-GB" i="1" dirty="0" err="1" smtClean="0"/>
              <a:t>puellae</a:t>
            </a:r>
            <a:r>
              <a:rPr lang="en-GB" dirty="0" smtClean="0"/>
              <a:t> and </a:t>
            </a:r>
            <a:r>
              <a:rPr lang="en-GB" i="1" dirty="0" err="1" smtClean="0"/>
              <a:t>pueri</a:t>
            </a:r>
            <a:r>
              <a:rPr lang="en-GB" dirty="0" smtClean="0"/>
              <a:t> are notoriously high-maintenance! (Cf. </a:t>
            </a:r>
            <a:r>
              <a:rPr lang="en-GB" dirty="0" err="1" smtClean="0"/>
              <a:t>Tib</a:t>
            </a:r>
            <a:r>
              <a:rPr lang="en-GB" dirty="0" smtClean="0"/>
              <a:t>. 1.4.57-62)</a:t>
            </a:r>
          </a:p>
          <a:p>
            <a:pPr marL="263525" indent="-263525"/>
            <a:r>
              <a:rPr lang="en-GB" dirty="0" smtClean="0"/>
              <a:t> Previously in 1.1: the narrator prefers inaction over grasping military activity to amass riches</a:t>
            </a:r>
          </a:p>
          <a:p>
            <a:pPr marL="320040" lvl="1" indent="0"/>
            <a:r>
              <a:rPr lang="en-GB" dirty="0" smtClean="0"/>
              <a:t> ‘It is right that you, </a:t>
            </a:r>
            <a:r>
              <a:rPr lang="en-GB" dirty="0" err="1" smtClean="0"/>
              <a:t>Messalla</a:t>
            </a:r>
            <a:r>
              <a:rPr lang="en-GB" dirty="0" smtClean="0"/>
              <a:t>, campaign by land and sea / to adorn your town-house with the spoils of war. / But I am held a prisoner, fettered by a lovely girl […]</a:t>
            </a:r>
          </a:p>
          <a:p>
            <a:pPr marL="320040" lvl="1" indent="0">
              <a:buNone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Lover’s warfare over real warfare?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609600" y="1589566"/>
            <a:ext cx="3886200" cy="5054144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The life of love is set up in opposition to the traditional </a:t>
            </a:r>
            <a:r>
              <a:rPr lang="en-GB" i="1" dirty="0" err="1" smtClean="0"/>
              <a:t>cursus</a:t>
            </a:r>
            <a:r>
              <a:rPr lang="en-GB" i="1" dirty="0" smtClean="0"/>
              <a:t> </a:t>
            </a:r>
            <a:r>
              <a:rPr lang="en-GB" i="1" dirty="0" err="1" smtClean="0"/>
              <a:t>honorum</a:t>
            </a:r>
            <a:endParaRPr lang="en-GB" i="1" dirty="0" smtClean="0"/>
          </a:p>
          <a:p>
            <a:endParaRPr lang="en-GB" i="1" dirty="0" smtClean="0"/>
          </a:p>
          <a:p>
            <a:r>
              <a:rPr lang="en-GB" dirty="0" smtClean="0"/>
              <a:t>It has therefore often been viewed as an outright rejection of normative social and political values: Lyne 1980; Stahl 1985</a:t>
            </a:r>
            <a:r>
              <a:rPr lang="en-GB" i="1" dirty="0" smtClean="0"/>
              <a:t> </a:t>
            </a:r>
          </a:p>
          <a:p>
            <a:endParaRPr lang="en-GB" dirty="0" smtClean="0"/>
          </a:p>
          <a:p>
            <a:r>
              <a:rPr lang="en-GB" dirty="0" smtClean="0"/>
              <a:t>Equally, it may be viewed as comical that the narrator should seriously contend that love and drunken celebration is a viable alternative to fighting off threats to Rome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>
          <a:xfrm>
            <a:off x="4844901" y="1589566"/>
            <a:ext cx="3886200" cy="491126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 smtClean="0"/>
              <a:t>Prop. 2.15.41-48: If all were keen to engage in such a life / and lie back, charging limbs with wine, / there’d be no cruel steel or men of war – no bones / of ours would welter in Actium’s waves, / nor Rome, beset so often by her own successes, / grow tired of loosening her hair in grief. / For this at least posterity can justly praise us: / </a:t>
            </a:r>
            <a:r>
              <a:rPr lang="en-GB" sz="2400" i="1" dirty="0" smtClean="0"/>
              <a:t>our</a:t>
            </a:r>
            <a:r>
              <a:rPr lang="en-GB" sz="2400" dirty="0" smtClean="0"/>
              <a:t> battles have not grieved the Gods.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Differences and similarities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2919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The contrast between the narrators campaigning for love and real soldiery is made clear in:</a:t>
            </a:r>
          </a:p>
          <a:p>
            <a:pPr lvl="1"/>
            <a:r>
              <a:rPr lang="en-GB" dirty="0" smtClean="0"/>
              <a:t>Prop. 1.6.19-30: Contrast between </a:t>
            </a:r>
            <a:r>
              <a:rPr lang="en-GB" dirty="0" err="1" smtClean="0"/>
              <a:t>Tullus</a:t>
            </a:r>
            <a:r>
              <a:rPr lang="en-GB" dirty="0" smtClean="0"/>
              <a:t> serving as a military envoy and the narrator, ‘By birth I am ill-equipped for glory or for arms; / Fate has drafted me for this campaigning’ (1.6.29f)</a:t>
            </a:r>
          </a:p>
          <a:p>
            <a:pPr lvl="1"/>
            <a:r>
              <a:rPr lang="en-GB" dirty="0" err="1" smtClean="0"/>
              <a:t>Tib</a:t>
            </a:r>
            <a:r>
              <a:rPr lang="en-GB" dirty="0" smtClean="0"/>
              <a:t>. 2.6.1-6: ‘</a:t>
            </a:r>
            <a:r>
              <a:rPr lang="en-GB" dirty="0" err="1" smtClean="0"/>
              <a:t>Macer</a:t>
            </a:r>
            <a:r>
              <a:rPr lang="en-GB" dirty="0" smtClean="0"/>
              <a:t> joins the army. What will tender Love do now? / Go with him as comrade, shouldering a pack, / bearing arms beside a mortal on the endless road / leading over land and never-resting sea? / No, Cupid, brand the ruffian who has left your life of leisure, / recalling the deserter to the flag of love.’</a:t>
            </a:r>
          </a:p>
          <a:p>
            <a:r>
              <a:rPr lang="en-GB" dirty="0" smtClean="0"/>
              <a:t>Here, it is only the discourse of military service that is appropriated by the elegists</a:t>
            </a:r>
          </a:p>
          <a:p>
            <a:endParaRPr lang="en-GB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Collapsing the metaphor: </a:t>
            </a:r>
            <a:r>
              <a:rPr lang="en-GB" dirty="0" err="1" smtClean="0"/>
              <a:t>Ov</a:t>
            </a:r>
            <a:r>
              <a:rPr lang="en-GB" dirty="0" smtClean="0"/>
              <a:t>. </a:t>
            </a:r>
            <a:r>
              <a:rPr lang="en-GB" i="1" dirty="0" smtClean="0"/>
              <a:t>Am</a:t>
            </a:r>
            <a:r>
              <a:rPr lang="en-GB" dirty="0" smtClean="0"/>
              <a:t>. 1.9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>
          <a:xfrm>
            <a:off x="357158" y="1714488"/>
            <a:ext cx="4138642" cy="492922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 smtClean="0"/>
              <a:t>Lovers are soldiers, Atticus. Believe me, / lovers are soldiers, Cupid has his corps. / The age that’s fit for fighting’s fine for Venus; / old men are shamed in loving, shamed in war. […] Long marches are a soldier’s job: a lover / after his girl to the world’s end will go. / High mountain barriers, rain-doubled rivers / he’ll cross and trudge his way through drifts of snow. / At sailing time he’ll not plead dirty weather / or wait for stars to tell him where to row. / Soldier or lover, who but they’d put up with / the rain, the sleet, the snow, the cold of night? One’s sent to spy upon a dangerous enemy, / one keeps his rival, like a foe, in sight. Besieging cities, or a hard girl’s threshold, / on barbicans – or doors – they spend their might. (1.9.1-20)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844901" y="1589566"/>
            <a:ext cx="3886200" cy="5054143"/>
          </a:xfrm>
        </p:spPr>
        <p:txBody>
          <a:bodyPr>
            <a:normAutofit fontScale="62500" lnSpcReduction="20000"/>
          </a:bodyPr>
          <a:lstStyle/>
          <a:p>
            <a:r>
              <a:rPr lang="en-GB" sz="3800" dirty="0" smtClean="0"/>
              <a:t>Very few examples from earlier literature that love demands activity: Plato, </a:t>
            </a:r>
            <a:r>
              <a:rPr lang="en-GB" sz="3800" i="1" dirty="0" err="1" smtClean="0"/>
              <a:t>Symposion</a:t>
            </a:r>
            <a:r>
              <a:rPr lang="en-GB" sz="3800" dirty="0" smtClean="0"/>
              <a:t> 178E and an epigram in </a:t>
            </a:r>
            <a:r>
              <a:rPr lang="en-GB" sz="3800" i="1" dirty="0" err="1" smtClean="0"/>
              <a:t>Anthologia</a:t>
            </a:r>
            <a:r>
              <a:rPr lang="en-GB" sz="3800" i="1" dirty="0" smtClean="0"/>
              <a:t> </a:t>
            </a:r>
            <a:r>
              <a:rPr lang="en-GB" sz="3800" i="1" dirty="0" err="1" smtClean="0"/>
              <a:t>Palatina</a:t>
            </a:r>
            <a:r>
              <a:rPr lang="en-GB" sz="3800" dirty="0" smtClean="0"/>
              <a:t> 12.18</a:t>
            </a:r>
          </a:p>
          <a:p>
            <a:r>
              <a:rPr lang="en-GB" sz="3800" dirty="0" smtClean="0"/>
              <a:t>Normally, love is considered as part of </a:t>
            </a:r>
            <a:r>
              <a:rPr lang="en-GB" sz="3800" i="1" dirty="0" err="1" smtClean="0"/>
              <a:t>otium</a:t>
            </a:r>
            <a:r>
              <a:rPr lang="en-GB" sz="3800" dirty="0" smtClean="0"/>
              <a:t> (leisure) or </a:t>
            </a:r>
            <a:r>
              <a:rPr lang="en-GB" sz="3800" i="1" dirty="0" err="1" smtClean="0"/>
              <a:t>desidia</a:t>
            </a:r>
            <a:r>
              <a:rPr lang="en-GB" sz="3800" dirty="0" smtClean="0"/>
              <a:t> (inertness) </a:t>
            </a:r>
          </a:p>
          <a:p>
            <a:pPr lvl="1"/>
            <a:r>
              <a:rPr lang="en-GB" sz="3500" dirty="0" smtClean="0"/>
              <a:t>Cf. again </a:t>
            </a:r>
            <a:r>
              <a:rPr lang="en-GB" sz="3500" dirty="0" err="1" smtClean="0"/>
              <a:t>Tib</a:t>
            </a:r>
            <a:r>
              <a:rPr lang="en-GB" sz="3500" dirty="0" smtClean="0"/>
              <a:t>. 2.6 as acknowledging that</a:t>
            </a:r>
          </a:p>
          <a:p>
            <a:r>
              <a:rPr lang="en-GB" sz="3800" dirty="0" smtClean="0"/>
              <a:t>…and </a:t>
            </a:r>
            <a:r>
              <a:rPr lang="en-GB" sz="3800" i="1" dirty="0" err="1" smtClean="0"/>
              <a:t>negotium</a:t>
            </a:r>
            <a:r>
              <a:rPr lang="en-GB" sz="3800" dirty="0" smtClean="0"/>
              <a:t> (duty) is the way to cure oneself of this ailment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Ov</a:t>
            </a:r>
            <a:r>
              <a:rPr lang="en-GB" dirty="0" smtClean="0"/>
              <a:t>. </a:t>
            </a:r>
            <a:r>
              <a:rPr lang="en-GB" i="1" dirty="0" smtClean="0"/>
              <a:t>Am</a:t>
            </a:r>
            <a:r>
              <a:rPr lang="en-GB" dirty="0" smtClean="0"/>
              <a:t>. 1.9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4351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Lover’s work = soldier’s work</a:t>
            </a:r>
          </a:p>
          <a:p>
            <a:r>
              <a:rPr lang="en-GB" dirty="0" smtClean="0"/>
              <a:t>The comparison of two types of activity is influenced by rhetorical exercises where one would be asked to discuss whether ‘the law or the sword’ deserves to be honoured more (</a:t>
            </a:r>
            <a:r>
              <a:rPr lang="en-GB" dirty="0" err="1" smtClean="0"/>
              <a:t>Quint</a:t>
            </a:r>
            <a:r>
              <a:rPr lang="en-GB" dirty="0" smtClean="0"/>
              <a:t>. </a:t>
            </a:r>
            <a:r>
              <a:rPr lang="en-GB" i="1" dirty="0" smtClean="0"/>
              <a:t>Inst</a:t>
            </a:r>
            <a:r>
              <a:rPr lang="en-GB" dirty="0" smtClean="0"/>
              <a:t>. 2.4.24)</a:t>
            </a:r>
          </a:p>
          <a:p>
            <a:r>
              <a:rPr lang="en-GB" dirty="0" smtClean="0"/>
              <a:t>Effects?</a:t>
            </a:r>
          </a:p>
          <a:p>
            <a:r>
              <a:rPr lang="en-GB" dirty="0" smtClean="0"/>
              <a:t>First: context – cf. </a:t>
            </a:r>
            <a:r>
              <a:rPr lang="en-GB" i="1" dirty="0" smtClean="0"/>
              <a:t>Am</a:t>
            </a:r>
            <a:r>
              <a:rPr lang="en-GB" dirty="0" smtClean="0"/>
              <a:t>. 1.6: the lover gives up his vigil, defeated by the door guard; 3.6 where a flooding river </a:t>
            </a:r>
            <a:r>
              <a:rPr lang="en-GB" i="1" dirty="0" smtClean="0"/>
              <a:t>does</a:t>
            </a:r>
            <a:r>
              <a:rPr lang="en-GB" dirty="0" smtClean="0"/>
              <a:t> stop the narrator from reaching his girl. Considering this, the reader must find it difficult to take the narrator entirely seriously</a:t>
            </a:r>
          </a:p>
          <a:p>
            <a:r>
              <a:rPr lang="en-GB" dirty="0" smtClean="0"/>
              <a:t>Second: collapse of the metaphor carefully built up as a literary feint in Propertius and Tibullus</a:t>
            </a:r>
          </a:p>
          <a:p>
            <a:pPr lvl="1"/>
            <a:r>
              <a:rPr lang="en-GB" dirty="0" smtClean="0"/>
              <a:t>Also consider: Does it reveal the </a:t>
            </a:r>
            <a:r>
              <a:rPr lang="en-GB" i="1" dirty="0" smtClean="0"/>
              <a:t>militia </a:t>
            </a:r>
            <a:r>
              <a:rPr lang="en-GB" i="1" dirty="0" err="1" smtClean="0"/>
              <a:t>amoris</a:t>
            </a:r>
            <a:r>
              <a:rPr lang="en-GB" i="1" dirty="0" smtClean="0"/>
              <a:t> </a:t>
            </a:r>
            <a:r>
              <a:rPr lang="en-GB" dirty="0" smtClean="0"/>
              <a:t>of Propertius and Tibullus as a ridiculous notion in and by itself? Ovid as reader?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Confusion &amp; Collapse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100" dirty="0" smtClean="0"/>
              <a:t>So chuck it, anyone who thinks love’s lazy! / Love’s for a dashing soul who dares the most. / Achilles was aflame for lost </a:t>
            </a:r>
            <a:r>
              <a:rPr lang="en-GB" sz="2100" dirty="0" err="1" smtClean="0"/>
              <a:t>Briseis</a:t>
            </a:r>
            <a:r>
              <a:rPr lang="en-GB" sz="2100" dirty="0" smtClean="0"/>
              <a:t> - / take your chance, Trojans, smash the Greek host! / When Hector left Andromache’s embrace / to fight, his wife gave him his </a:t>
            </a:r>
            <a:r>
              <a:rPr lang="en-GB" sz="2100" dirty="0" err="1" smtClean="0"/>
              <a:t>casque</a:t>
            </a:r>
            <a:r>
              <a:rPr lang="en-GB" sz="2100" dirty="0" smtClean="0"/>
              <a:t> to tie; / when Agamemnon saw wild-haired Cassandra / they say that great commander’s heart was stunned. / Mars too was caught and felt the blacksmith’s meshes; / no tale in heaven had more publicity. (</a:t>
            </a:r>
            <a:r>
              <a:rPr lang="en-GB" sz="2100" dirty="0" err="1" smtClean="0"/>
              <a:t>Ov</a:t>
            </a:r>
            <a:r>
              <a:rPr lang="en-GB" sz="2100" dirty="0" smtClean="0"/>
              <a:t>. </a:t>
            </a:r>
            <a:r>
              <a:rPr lang="en-GB" sz="2100" i="1" dirty="0" smtClean="0"/>
              <a:t>Am</a:t>
            </a:r>
            <a:r>
              <a:rPr lang="en-GB" sz="2100" dirty="0" smtClean="0"/>
              <a:t>. 1.9.32-40)</a:t>
            </a:r>
            <a:endParaRPr lang="en-GB" sz="21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>
          <a:xfrm>
            <a:off x="4429124" y="1589566"/>
            <a:ext cx="4301977" cy="5268434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The examples ought to show that love is compatible with or equal to the greatest military heroics</a:t>
            </a:r>
          </a:p>
          <a:p>
            <a:r>
              <a:rPr lang="en-GB" dirty="0" smtClean="0"/>
              <a:t>…but in fact, a reader well-versed in mythology will know that they do not: </a:t>
            </a:r>
          </a:p>
          <a:p>
            <a:pPr lvl="1"/>
            <a:r>
              <a:rPr lang="en-GB" dirty="0" smtClean="0"/>
              <a:t>When Achilles pines for </a:t>
            </a:r>
            <a:r>
              <a:rPr lang="en-GB" dirty="0" err="1" smtClean="0"/>
              <a:t>Briseis</a:t>
            </a:r>
            <a:r>
              <a:rPr lang="en-GB" dirty="0" smtClean="0"/>
              <a:t> (or sulks about Agamemnon’s decision), the result is inactivity – as the narrator indicates, but his emphasis on the Trojans as active neatly obscures the point and suggests a flurry of activity as the result</a:t>
            </a:r>
          </a:p>
          <a:p>
            <a:pPr lvl="1"/>
            <a:r>
              <a:rPr lang="en-GB" dirty="0" smtClean="0"/>
              <a:t>Agamemnon freezes in his tracks at the sight of Cassandra</a:t>
            </a:r>
          </a:p>
          <a:p>
            <a:pPr lvl="2"/>
            <a:r>
              <a:rPr lang="en-GB" dirty="0" smtClean="0"/>
              <a:t>Cassandra in </a:t>
            </a:r>
            <a:r>
              <a:rPr lang="en-GB" dirty="0" err="1" smtClean="0"/>
              <a:t>bacchic</a:t>
            </a:r>
            <a:r>
              <a:rPr lang="en-GB" dirty="0" smtClean="0"/>
              <a:t> frenzy or in grief highlights the clash between rational military command and irrational passion</a:t>
            </a:r>
          </a:p>
          <a:p>
            <a:pPr lvl="1"/>
            <a:r>
              <a:rPr lang="en-GB" dirty="0" smtClean="0"/>
              <a:t>Mars is physically cast in chains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Intertextual</a:t>
            </a:r>
            <a:r>
              <a:rPr lang="en-GB" dirty="0" smtClean="0"/>
              <a:t> conundrums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09600" y="1589566"/>
            <a:ext cx="3886200" cy="4982705"/>
          </a:xfrm>
        </p:spPr>
        <p:txBody>
          <a:bodyPr>
            <a:normAutofit fontScale="77500" lnSpcReduction="20000"/>
          </a:bodyPr>
          <a:lstStyle/>
          <a:p>
            <a:r>
              <a:rPr lang="en-GB" sz="3200" dirty="0" smtClean="0"/>
              <a:t>‘When Hector left Andromache’s embrace / to fight, his wife gave him his </a:t>
            </a:r>
            <a:r>
              <a:rPr lang="en-GB" sz="3200" dirty="0" err="1" smtClean="0"/>
              <a:t>casque</a:t>
            </a:r>
            <a:r>
              <a:rPr lang="en-GB" sz="3200" dirty="0" smtClean="0"/>
              <a:t> to tie’</a:t>
            </a:r>
          </a:p>
          <a:p>
            <a:r>
              <a:rPr lang="en-GB" sz="3200" dirty="0" smtClean="0"/>
              <a:t>First reading? Reference to </a:t>
            </a:r>
            <a:r>
              <a:rPr lang="en-GB" sz="3200" i="1" dirty="0" smtClean="0"/>
              <a:t>Iliad</a:t>
            </a:r>
            <a:r>
              <a:rPr lang="en-GB" sz="3200" dirty="0" smtClean="0"/>
              <a:t> 6; love seems to have a positive influence on military achievement</a:t>
            </a:r>
          </a:p>
          <a:p>
            <a:r>
              <a:rPr lang="en-GB" sz="3200" dirty="0" smtClean="0"/>
              <a:t>2</a:t>
            </a:r>
            <a:r>
              <a:rPr lang="en-GB" sz="3200" baseline="30000" dirty="0" smtClean="0"/>
              <a:t>nd</a:t>
            </a:r>
            <a:r>
              <a:rPr lang="en-GB" sz="3200" dirty="0" smtClean="0"/>
              <a:t> reading? Homer’s Andromache does not give Hector his helmet – and tries to dissuade him from going back into battle</a:t>
            </a:r>
          </a:p>
          <a:p>
            <a:pPr lvl="1"/>
            <a:r>
              <a:rPr lang="en-GB" dirty="0" smtClean="0"/>
              <a:t>Role inversion present already in the </a:t>
            </a:r>
            <a:r>
              <a:rPr lang="en-GB" dirty="0" err="1" smtClean="0"/>
              <a:t>intertext</a:t>
            </a:r>
            <a:endParaRPr lang="en-GB" dirty="0" smtClean="0"/>
          </a:p>
          <a:p>
            <a:endParaRPr lang="en-GB" sz="3200" dirty="0" smtClean="0"/>
          </a:p>
          <a:p>
            <a:endParaRPr lang="en-GB" dirty="0"/>
          </a:p>
        </p:txBody>
      </p:sp>
      <p:pic>
        <p:nvPicPr>
          <p:cNvPr id="5" name="Content Placeholder 4" descr="Andromache Hector.jpg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4845050" y="2595485"/>
            <a:ext cx="3886200" cy="255920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 of exempla in </a:t>
            </a:r>
            <a:r>
              <a:rPr lang="en-GB" dirty="0" err="1" smtClean="0"/>
              <a:t>Ov</a:t>
            </a:r>
            <a:r>
              <a:rPr lang="en-GB" dirty="0" smtClean="0"/>
              <a:t>. </a:t>
            </a:r>
            <a:r>
              <a:rPr lang="en-GB" i="1" dirty="0" smtClean="0"/>
              <a:t>Am</a:t>
            </a:r>
            <a:r>
              <a:rPr lang="en-GB" dirty="0" smtClean="0"/>
              <a:t>. 1.9.32-40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Both this example and the </a:t>
            </a:r>
            <a:r>
              <a:rPr lang="en-GB" dirty="0" err="1" smtClean="0"/>
              <a:t>Briseis</a:t>
            </a:r>
            <a:r>
              <a:rPr lang="en-GB" dirty="0" smtClean="0"/>
              <a:t>/Achilles one links this poem with Prop. 2.22A thus invites us to consider the development of the </a:t>
            </a:r>
            <a:r>
              <a:rPr lang="en-GB" i="1" dirty="0" err="1" smtClean="0"/>
              <a:t>topos</a:t>
            </a:r>
            <a:r>
              <a:rPr lang="en-GB" dirty="0" smtClean="0"/>
              <a:t> of </a:t>
            </a:r>
            <a:r>
              <a:rPr lang="en-GB" i="1" dirty="0" smtClean="0"/>
              <a:t>militia</a:t>
            </a:r>
          </a:p>
          <a:p>
            <a:r>
              <a:rPr lang="en-GB" dirty="0" smtClean="0"/>
              <a:t>To the reader, Ovid’s use of examples betray the narrator’s limited world view, and that we can’t (wholly) trust him as an authority figure</a:t>
            </a:r>
          </a:p>
          <a:p>
            <a:r>
              <a:rPr lang="en-GB" dirty="0" smtClean="0"/>
              <a:t>Elegiac and epic values cannot co-exist, so either the narrator here must cast characters associated with epic in the role of elegiac heroes, or as Propertius, use them in a metaphorical sense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take away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i="1" dirty="0" smtClean="0"/>
              <a:t>Militia </a:t>
            </a:r>
            <a:r>
              <a:rPr lang="en-GB" i="1" dirty="0" err="1" smtClean="0"/>
              <a:t>amoris</a:t>
            </a:r>
            <a:r>
              <a:rPr lang="en-GB" i="1" dirty="0" smtClean="0"/>
              <a:t> </a:t>
            </a:r>
            <a:r>
              <a:rPr lang="en-GB" dirty="0" smtClean="0"/>
              <a:t>‘make love, not war’ an extremely prominent </a:t>
            </a:r>
            <a:r>
              <a:rPr lang="en-GB" i="1" dirty="0" err="1" smtClean="0"/>
              <a:t>topos</a:t>
            </a:r>
            <a:r>
              <a:rPr lang="en-GB" dirty="0" smtClean="0"/>
              <a:t> of elegy</a:t>
            </a:r>
          </a:p>
          <a:p>
            <a:r>
              <a:rPr lang="en-GB" dirty="0" smtClean="0"/>
              <a:t>Mostly, it functions as a metaphor and increases the pathos – but it is made concrete by Ovid, with amusing effects</a:t>
            </a:r>
          </a:p>
          <a:p>
            <a:r>
              <a:rPr lang="en-GB" dirty="0" smtClean="0"/>
              <a:t>It encourages the reader to consider political interpretations</a:t>
            </a:r>
          </a:p>
          <a:p>
            <a:pPr lvl="1"/>
            <a:r>
              <a:rPr lang="en-GB" dirty="0" smtClean="0"/>
              <a:t>Scholarly opinion differs here – more on this in the lecture on elegy and the Augustan context!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1709</TotalTime>
  <Words>1868</Words>
  <Application>Microsoft Office PowerPoint</Application>
  <PresentationFormat>On-screen Show (4:3)</PresentationFormat>
  <Paragraphs>92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Median</vt:lpstr>
      <vt:lpstr>Augustan Lovers 9 </vt:lpstr>
      <vt:lpstr>Militia amoris</vt:lpstr>
      <vt:lpstr>Militia amoris: lover’s warfare</vt:lpstr>
      <vt:lpstr>Militia as a metaphor for love</vt:lpstr>
      <vt:lpstr>Militia and metre</vt:lpstr>
      <vt:lpstr>Militia amoris in Tib. 1.1.73-78</vt:lpstr>
      <vt:lpstr>Lover’s warfare over real warfare?</vt:lpstr>
      <vt:lpstr>Differences and similarities</vt:lpstr>
      <vt:lpstr>Collapsing the metaphor: Ov. Am. 1.9</vt:lpstr>
      <vt:lpstr>Ov. Am. 1.9</vt:lpstr>
      <vt:lpstr>Confusion &amp; Collapse</vt:lpstr>
      <vt:lpstr>Intertextual conundrums</vt:lpstr>
      <vt:lpstr>Use of exempla in Ov. Am. 1.9.32-40</vt:lpstr>
      <vt:lpstr>To take away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Augustan Lovers 8</dc:title>
  <dc:creator>sg001</dc:creator>
  <cp:lastModifiedBy>Magdalena Ohrman</cp:lastModifiedBy>
  <cp:revision>46</cp:revision>
  <dcterms:created xsi:type="dcterms:W3CDTF">2010-02-02T16:52:47Z</dcterms:created>
  <dcterms:modified xsi:type="dcterms:W3CDTF">2013-02-19T13:30:02Z</dcterms:modified>
</cp:coreProperties>
</file>