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6" r:id="rId5"/>
    <p:sldId id="257" r:id="rId6"/>
    <p:sldId id="259" r:id="rId7"/>
    <p:sldId id="260" r:id="rId8"/>
    <p:sldId id="261" r:id="rId9"/>
    <p:sldId id="262" r:id="rId10"/>
    <p:sldId id="263" r:id="rId11"/>
    <p:sldId id="265"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F57CF7-EB79-4179-AFBA-066BBAF306B9}" v="9" dt="2026-10-16T12:33:55.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96" autoAdjust="0"/>
    <p:restoredTop sz="93447" autoAdjust="0"/>
  </p:normalViewPr>
  <p:slideViewPr>
    <p:cSldViewPr snapToGrid="0">
      <p:cViewPr>
        <p:scale>
          <a:sx n="50" d="100"/>
          <a:sy n="50" d="100"/>
        </p:scale>
        <p:origin x="468"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lynn Toon (2519891)" userId="508cd69b-67d1-4ea1-b224-b6d5ffc9a4ee" providerId="ADAL" clId="{3565CADB-D36A-4492-BB14-37277A95CC05}"/>
    <pc:docChg chg="modSld">
      <pc:chgData name="Joselynn Toon (2519891)" userId="508cd69b-67d1-4ea1-b224-b6d5ffc9a4ee" providerId="ADAL" clId="{3565CADB-D36A-4492-BB14-37277A95CC05}" dt="2026-10-16T12:33:55.759" v="24" actId="767"/>
      <pc:docMkLst>
        <pc:docMk/>
      </pc:docMkLst>
      <pc:sldChg chg="addSp modSp">
        <pc:chgData name="Joselynn Toon (2519891)" userId="508cd69b-67d1-4ea1-b224-b6d5ffc9a4ee" providerId="ADAL" clId="{3565CADB-D36A-4492-BB14-37277A95CC05}" dt="2026-10-05T10:34:59.893" v="0" actId="767"/>
        <pc:sldMkLst>
          <pc:docMk/>
          <pc:sldMk cId="677259753" sldId="257"/>
        </pc:sldMkLst>
      </pc:sldChg>
      <pc:sldChg chg="addSp modSp">
        <pc:chgData name="Joselynn Toon (2519891)" userId="508cd69b-67d1-4ea1-b224-b6d5ffc9a4ee" providerId="ADAL" clId="{3565CADB-D36A-4492-BB14-37277A95CC05}" dt="2026-10-16T12:08:16.143" v="21"/>
        <pc:sldMkLst>
          <pc:docMk/>
          <pc:sldMk cId="3406523467" sldId="258"/>
        </pc:sldMkLst>
        <pc:spChg chg="add mod">
          <ac:chgData name="Joselynn Toon (2519891)" userId="508cd69b-67d1-4ea1-b224-b6d5ffc9a4ee" providerId="ADAL" clId="{3565CADB-D36A-4492-BB14-37277A95CC05}" dt="2026-10-16T12:08:16.143" v="21"/>
          <ac:spMkLst>
            <pc:docMk/>
            <pc:sldMk cId="3406523467" sldId="258"/>
            <ac:spMk id="2" creationId="{CE1CA92C-435D-A6DB-F0EF-622376BE0562}"/>
          </ac:spMkLst>
        </pc:spChg>
      </pc:sldChg>
      <pc:sldChg chg="addSp modSp">
        <pc:chgData name="Joselynn Toon (2519891)" userId="508cd69b-67d1-4ea1-b224-b6d5ffc9a4ee" providerId="ADAL" clId="{3565CADB-D36A-4492-BB14-37277A95CC05}" dt="2026-10-07T09:03:27.353" v="7" actId="767"/>
        <pc:sldMkLst>
          <pc:docMk/>
          <pc:sldMk cId="1253664007" sldId="259"/>
        </pc:sldMkLst>
        <pc:spChg chg="add mod">
          <ac:chgData name="Joselynn Toon (2519891)" userId="508cd69b-67d1-4ea1-b224-b6d5ffc9a4ee" providerId="ADAL" clId="{3565CADB-D36A-4492-BB14-37277A95CC05}" dt="2026-10-05T11:16:28.999" v="3" actId="767"/>
          <ac:spMkLst>
            <pc:docMk/>
            <pc:sldMk cId="1253664007" sldId="259"/>
            <ac:spMk id="2" creationId="{A158AB6D-F9F2-5340-F872-0E337190C9AE}"/>
          </ac:spMkLst>
        </pc:spChg>
        <pc:spChg chg="add mod">
          <ac:chgData name="Joselynn Toon (2519891)" userId="508cd69b-67d1-4ea1-b224-b6d5ffc9a4ee" providerId="ADAL" clId="{3565CADB-D36A-4492-BB14-37277A95CC05}" dt="2026-10-05T11:20:58.363" v="4" actId="767"/>
          <ac:spMkLst>
            <pc:docMk/>
            <pc:sldMk cId="1253664007" sldId="259"/>
            <ac:spMk id="3" creationId="{C379191C-34FE-7D98-9A29-73C306B7A826}"/>
          </ac:spMkLst>
        </pc:spChg>
        <pc:spChg chg="add mod">
          <ac:chgData name="Joselynn Toon (2519891)" userId="508cd69b-67d1-4ea1-b224-b6d5ffc9a4ee" providerId="ADAL" clId="{3565CADB-D36A-4492-BB14-37277A95CC05}" dt="2026-10-05T11:28:20.646" v="5" actId="767"/>
          <ac:spMkLst>
            <pc:docMk/>
            <pc:sldMk cId="1253664007" sldId="259"/>
            <ac:spMk id="4" creationId="{9AE245A0-FE6D-0050-57C0-7B101F6AC185}"/>
          </ac:spMkLst>
        </pc:spChg>
        <pc:spChg chg="add mod">
          <ac:chgData name="Joselynn Toon (2519891)" userId="508cd69b-67d1-4ea1-b224-b6d5ffc9a4ee" providerId="ADAL" clId="{3565CADB-D36A-4492-BB14-37277A95CC05}" dt="2026-10-07T09:03:27.353" v="7" actId="767"/>
          <ac:spMkLst>
            <pc:docMk/>
            <pc:sldMk cId="1253664007" sldId="259"/>
            <ac:spMk id="5" creationId="{56A40B6F-3770-5239-8E08-62228DB13AA8}"/>
          </ac:spMkLst>
        </pc:spChg>
      </pc:sldChg>
      <pc:sldChg chg="modSp">
        <pc:chgData name="Joselynn Toon (2519891)" userId="508cd69b-67d1-4ea1-b224-b6d5ffc9a4ee" providerId="ADAL" clId="{3565CADB-D36A-4492-BB14-37277A95CC05}" dt="2026-10-11T16:44:05.238" v="14"/>
        <pc:sldMkLst>
          <pc:docMk/>
          <pc:sldMk cId="863465856" sldId="260"/>
        </pc:sldMkLst>
        <pc:graphicFrameChg chg="mod">
          <ac:chgData name="Joselynn Toon (2519891)" userId="508cd69b-67d1-4ea1-b224-b6d5ffc9a4ee" providerId="ADAL" clId="{3565CADB-D36A-4492-BB14-37277A95CC05}" dt="2026-10-11T16:44:05.238" v="14"/>
          <ac:graphicFrameMkLst>
            <pc:docMk/>
            <pc:sldMk cId="863465856" sldId="260"/>
            <ac:graphicFrameMk id="2" creationId="{A9128983-794C-6523-3E7A-A2B78275F65B}"/>
          </ac:graphicFrameMkLst>
        </pc:graphicFrameChg>
      </pc:sldChg>
      <pc:sldChg chg="addSp modSp">
        <pc:chgData name="Joselynn Toon (2519891)" userId="508cd69b-67d1-4ea1-b224-b6d5ffc9a4ee" providerId="ADAL" clId="{3565CADB-D36A-4492-BB14-37277A95CC05}" dt="2026-10-16T11:34:01.013" v="17"/>
        <pc:sldMkLst>
          <pc:docMk/>
          <pc:sldMk cId="2449860836" sldId="261"/>
        </pc:sldMkLst>
        <pc:graphicFrameChg chg="mod">
          <ac:chgData name="Joselynn Toon (2519891)" userId="508cd69b-67d1-4ea1-b224-b6d5ffc9a4ee" providerId="ADAL" clId="{3565CADB-D36A-4492-BB14-37277A95CC05}" dt="2026-10-16T11:33:59.592" v="16"/>
          <ac:graphicFrameMkLst>
            <pc:docMk/>
            <pc:sldMk cId="2449860836" sldId="261"/>
            <ac:graphicFrameMk id="2" creationId="{98DAB169-6B30-F7B4-ECED-FBE0B47F4319}"/>
          </ac:graphicFrameMkLst>
        </pc:graphicFrameChg>
        <pc:graphicFrameChg chg="add mod">
          <ac:chgData name="Joselynn Toon (2519891)" userId="508cd69b-67d1-4ea1-b224-b6d5ffc9a4ee" providerId="ADAL" clId="{3565CADB-D36A-4492-BB14-37277A95CC05}" dt="2026-10-16T11:34:01.013" v="17"/>
          <ac:graphicFrameMkLst>
            <pc:docMk/>
            <pc:sldMk cId="2449860836" sldId="261"/>
            <ac:graphicFrameMk id="3" creationId="{A54678C1-28E9-4DD6-C75A-D7F03DD56AD2}"/>
          </ac:graphicFrameMkLst>
        </pc:graphicFrameChg>
      </pc:sldChg>
      <pc:sldChg chg="addSp delSp modSp">
        <pc:chgData name="Joselynn Toon (2519891)" userId="508cd69b-67d1-4ea1-b224-b6d5ffc9a4ee" providerId="ADAL" clId="{3565CADB-D36A-4492-BB14-37277A95CC05}" dt="2026-10-16T12:12:33.226" v="22" actId="767"/>
        <pc:sldMkLst>
          <pc:docMk/>
          <pc:sldMk cId="3205873959" sldId="262"/>
        </pc:sldMkLst>
        <pc:spChg chg="add del mod">
          <ac:chgData name="Joselynn Toon (2519891)" userId="508cd69b-67d1-4ea1-b224-b6d5ffc9a4ee" providerId="ADAL" clId="{3565CADB-D36A-4492-BB14-37277A95CC05}" dt="2026-10-16T12:03:34.708" v="20"/>
          <ac:spMkLst>
            <pc:docMk/>
            <pc:sldMk cId="3205873959" sldId="262"/>
            <ac:spMk id="3" creationId="{DAC73D8D-511A-8D35-C0E5-DE9A4A7938A0}"/>
          </ac:spMkLst>
        </pc:spChg>
        <pc:spChg chg="add mod">
          <ac:chgData name="Joselynn Toon (2519891)" userId="508cd69b-67d1-4ea1-b224-b6d5ffc9a4ee" providerId="ADAL" clId="{3565CADB-D36A-4492-BB14-37277A95CC05}" dt="2026-10-16T12:12:33.226" v="22" actId="767"/>
          <ac:spMkLst>
            <pc:docMk/>
            <pc:sldMk cId="3205873959" sldId="262"/>
            <ac:spMk id="4" creationId="{F29723A4-5CBE-0149-CB57-AD8575E7CB42}"/>
          </ac:spMkLst>
        </pc:spChg>
      </pc:sldChg>
      <pc:sldChg chg="addSp modSp">
        <pc:chgData name="Joselynn Toon (2519891)" userId="508cd69b-67d1-4ea1-b224-b6d5ffc9a4ee" providerId="ADAL" clId="{3565CADB-D36A-4492-BB14-37277A95CC05}" dt="2026-10-16T12:28:54.829" v="23" actId="767"/>
        <pc:sldMkLst>
          <pc:docMk/>
          <pc:sldMk cId="1004263089" sldId="263"/>
        </pc:sldMkLst>
        <pc:spChg chg="add mod">
          <ac:chgData name="Joselynn Toon (2519891)" userId="508cd69b-67d1-4ea1-b224-b6d5ffc9a4ee" providerId="ADAL" clId="{3565CADB-D36A-4492-BB14-37277A95CC05}" dt="2026-10-16T12:28:54.829" v="23" actId="767"/>
          <ac:spMkLst>
            <pc:docMk/>
            <pc:sldMk cId="1004263089" sldId="263"/>
            <ac:spMk id="3" creationId="{11FD0C44-1298-CA8E-C978-DD55BDD157BE}"/>
          </ac:spMkLst>
        </pc:spChg>
      </pc:sldChg>
      <pc:sldChg chg="addSp modSp">
        <pc:chgData name="Joselynn Toon (2519891)" userId="508cd69b-67d1-4ea1-b224-b6d5ffc9a4ee" providerId="ADAL" clId="{3565CADB-D36A-4492-BB14-37277A95CC05}" dt="2026-10-16T12:33:55.759" v="24" actId="767"/>
        <pc:sldMkLst>
          <pc:docMk/>
          <pc:sldMk cId="1599359500" sldId="265"/>
        </pc:sldMkLst>
        <pc:spChg chg="add mod">
          <ac:chgData name="Joselynn Toon (2519891)" userId="508cd69b-67d1-4ea1-b224-b6d5ffc9a4ee" providerId="ADAL" clId="{3565CADB-D36A-4492-BB14-37277A95CC05}" dt="2026-10-16T12:33:55.759" v="24" actId="767"/>
          <ac:spMkLst>
            <pc:docMk/>
            <pc:sldMk cId="1599359500" sldId="265"/>
            <ac:spMk id="2" creationId="{61C0C30E-EAA8-B356-D81F-A2FE478E3FC9}"/>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1DAFCE-C987-422D-91FA-93C031D89EDC}"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1BBA7351-F7A2-403A-A7C5-3C051F325981}">
      <dgm:prSet/>
      <dgm:spPr/>
      <dgm:t>
        <a:bodyPr/>
        <a:lstStyle/>
        <a:p>
          <a:r>
            <a:rPr lang="en-GB"/>
            <a:t>Name: Joselynn Toon (2519891)</a:t>
          </a:r>
          <a:endParaRPr lang="en-US"/>
        </a:p>
      </dgm:t>
    </dgm:pt>
    <dgm:pt modelId="{0B40BC4A-53E5-4E09-9B07-C4EE0BDA9300}" type="parTrans" cxnId="{BAA7C8D1-0998-4BEA-B28D-FE96EAC646EC}">
      <dgm:prSet/>
      <dgm:spPr/>
      <dgm:t>
        <a:bodyPr/>
        <a:lstStyle/>
        <a:p>
          <a:endParaRPr lang="en-US"/>
        </a:p>
      </dgm:t>
    </dgm:pt>
    <dgm:pt modelId="{0B5618AC-3810-4DFF-AD68-12CA909ECE3D}" type="sibTrans" cxnId="{BAA7C8D1-0998-4BEA-B28D-FE96EAC646EC}">
      <dgm:prSet/>
      <dgm:spPr/>
      <dgm:t>
        <a:bodyPr/>
        <a:lstStyle/>
        <a:p>
          <a:endParaRPr lang="en-US"/>
        </a:p>
      </dgm:t>
    </dgm:pt>
    <dgm:pt modelId="{259C2983-6C59-42FA-968F-14CBEBF80C90}">
      <dgm:prSet/>
      <dgm:spPr/>
      <dgm:t>
        <a:bodyPr/>
        <a:lstStyle/>
        <a:p>
          <a:r>
            <a:rPr lang="en-GB"/>
            <a:t>Lecturer: Alice Clayton</a:t>
          </a:r>
          <a:endParaRPr lang="en-US"/>
        </a:p>
      </dgm:t>
    </dgm:pt>
    <dgm:pt modelId="{940CB726-521E-47E5-9AE5-E06FC5EF57D4}" type="parTrans" cxnId="{99900F61-37F8-473E-8A19-78243DB631F3}">
      <dgm:prSet/>
      <dgm:spPr/>
      <dgm:t>
        <a:bodyPr/>
        <a:lstStyle/>
        <a:p>
          <a:endParaRPr lang="en-US"/>
        </a:p>
      </dgm:t>
    </dgm:pt>
    <dgm:pt modelId="{D884FA0A-A720-4A99-9C46-F39D8E7D90B6}" type="sibTrans" cxnId="{99900F61-37F8-473E-8A19-78243DB631F3}">
      <dgm:prSet/>
      <dgm:spPr/>
      <dgm:t>
        <a:bodyPr/>
        <a:lstStyle/>
        <a:p>
          <a:endParaRPr lang="en-US"/>
        </a:p>
      </dgm:t>
    </dgm:pt>
    <dgm:pt modelId="{85ABFCAC-3DA0-421E-916C-B957069B1341}">
      <dgm:prSet/>
      <dgm:spPr/>
      <dgm:t>
        <a:bodyPr/>
        <a:lstStyle/>
        <a:p>
          <a:r>
            <a:rPr lang="en-GB"/>
            <a:t>Module name: Psychology in health and social care</a:t>
          </a:r>
          <a:endParaRPr lang="en-US"/>
        </a:p>
      </dgm:t>
    </dgm:pt>
    <dgm:pt modelId="{158F4F81-A46E-41D8-82BB-468472F7612B}" type="parTrans" cxnId="{390307C4-50B7-4948-8F02-46C7CECD8B91}">
      <dgm:prSet/>
      <dgm:spPr/>
      <dgm:t>
        <a:bodyPr/>
        <a:lstStyle/>
        <a:p>
          <a:endParaRPr lang="en-US"/>
        </a:p>
      </dgm:t>
    </dgm:pt>
    <dgm:pt modelId="{2AB45691-0D14-4C95-80D6-1DCA496D0E6B}" type="sibTrans" cxnId="{390307C4-50B7-4948-8F02-46C7CECD8B91}">
      <dgm:prSet/>
      <dgm:spPr/>
      <dgm:t>
        <a:bodyPr/>
        <a:lstStyle/>
        <a:p>
          <a:endParaRPr lang="en-US"/>
        </a:p>
      </dgm:t>
    </dgm:pt>
    <dgm:pt modelId="{A7941C55-8773-49D8-A715-E734026DFF25}">
      <dgm:prSet/>
      <dgm:spPr/>
      <dgm:t>
        <a:bodyPr/>
        <a:lstStyle/>
        <a:p>
          <a:r>
            <a:rPr lang="en-GB"/>
            <a:t>Module code: LCHS4010</a:t>
          </a:r>
          <a:endParaRPr lang="en-US"/>
        </a:p>
      </dgm:t>
    </dgm:pt>
    <dgm:pt modelId="{8011E1B6-4298-496C-8EE4-355FF2115221}" type="parTrans" cxnId="{158AA626-3F85-4159-91D0-09A18C80D581}">
      <dgm:prSet/>
      <dgm:spPr/>
      <dgm:t>
        <a:bodyPr/>
        <a:lstStyle/>
        <a:p>
          <a:endParaRPr lang="en-US"/>
        </a:p>
      </dgm:t>
    </dgm:pt>
    <dgm:pt modelId="{25021B7F-1EBA-4492-82FA-C73C799F95B0}" type="sibTrans" cxnId="{158AA626-3F85-4159-91D0-09A18C80D581}">
      <dgm:prSet/>
      <dgm:spPr/>
      <dgm:t>
        <a:bodyPr/>
        <a:lstStyle/>
        <a:p>
          <a:endParaRPr lang="en-US"/>
        </a:p>
      </dgm:t>
    </dgm:pt>
    <dgm:pt modelId="{C61CD701-9B1B-4F0A-8E05-26F07807E35C}">
      <dgm:prSet/>
      <dgm:spPr/>
      <dgm:t>
        <a:bodyPr/>
        <a:lstStyle/>
        <a:p>
          <a:r>
            <a:rPr lang="en-GB"/>
            <a:t>Assessment title: </a:t>
          </a:r>
          <a:r>
            <a:rPr lang="en-US"/>
            <a:t>Assignment 1: Individual Presentation </a:t>
          </a:r>
        </a:p>
      </dgm:t>
    </dgm:pt>
    <dgm:pt modelId="{DD944103-1498-48F7-8891-8952E94A7A31}" type="parTrans" cxnId="{8ED8A840-5CB9-44D2-82F8-18CB1339FEAB}">
      <dgm:prSet/>
      <dgm:spPr/>
      <dgm:t>
        <a:bodyPr/>
        <a:lstStyle/>
        <a:p>
          <a:endParaRPr lang="en-US"/>
        </a:p>
      </dgm:t>
    </dgm:pt>
    <dgm:pt modelId="{3D5CF932-1E4F-437E-8285-47161F95824E}" type="sibTrans" cxnId="{8ED8A840-5CB9-44D2-82F8-18CB1339FEAB}">
      <dgm:prSet/>
      <dgm:spPr/>
      <dgm:t>
        <a:bodyPr/>
        <a:lstStyle/>
        <a:p>
          <a:endParaRPr lang="en-US"/>
        </a:p>
      </dgm:t>
    </dgm:pt>
    <dgm:pt modelId="{8D572A56-3B5B-4A97-B8A7-5D84EE40561F}" type="pres">
      <dgm:prSet presAssocID="{B41DAFCE-C987-422D-91FA-93C031D89EDC}" presName="diagram" presStyleCnt="0">
        <dgm:presLayoutVars>
          <dgm:dir/>
          <dgm:resizeHandles val="exact"/>
        </dgm:presLayoutVars>
      </dgm:prSet>
      <dgm:spPr/>
    </dgm:pt>
    <dgm:pt modelId="{F4976677-F56E-423E-9866-3A193F744D6C}" type="pres">
      <dgm:prSet presAssocID="{1BBA7351-F7A2-403A-A7C5-3C051F325981}" presName="node" presStyleLbl="node1" presStyleIdx="0" presStyleCnt="5">
        <dgm:presLayoutVars>
          <dgm:bulletEnabled val="1"/>
        </dgm:presLayoutVars>
      </dgm:prSet>
      <dgm:spPr/>
    </dgm:pt>
    <dgm:pt modelId="{BDB70729-7AFC-4C2A-9161-A29A69D3415D}" type="pres">
      <dgm:prSet presAssocID="{0B5618AC-3810-4DFF-AD68-12CA909ECE3D}" presName="sibTrans" presStyleCnt="0"/>
      <dgm:spPr/>
    </dgm:pt>
    <dgm:pt modelId="{8E57BE7A-D8A4-46CD-ADA8-09D93A5B78A8}" type="pres">
      <dgm:prSet presAssocID="{259C2983-6C59-42FA-968F-14CBEBF80C90}" presName="node" presStyleLbl="node1" presStyleIdx="1" presStyleCnt="5">
        <dgm:presLayoutVars>
          <dgm:bulletEnabled val="1"/>
        </dgm:presLayoutVars>
      </dgm:prSet>
      <dgm:spPr/>
    </dgm:pt>
    <dgm:pt modelId="{FE5F7F7B-1B70-467B-82E2-9CA53961E6AC}" type="pres">
      <dgm:prSet presAssocID="{D884FA0A-A720-4A99-9C46-F39D8E7D90B6}" presName="sibTrans" presStyleCnt="0"/>
      <dgm:spPr/>
    </dgm:pt>
    <dgm:pt modelId="{F998ABD8-78D2-4093-A8BE-78099DA37227}" type="pres">
      <dgm:prSet presAssocID="{85ABFCAC-3DA0-421E-916C-B957069B1341}" presName="node" presStyleLbl="node1" presStyleIdx="2" presStyleCnt="5">
        <dgm:presLayoutVars>
          <dgm:bulletEnabled val="1"/>
        </dgm:presLayoutVars>
      </dgm:prSet>
      <dgm:spPr/>
    </dgm:pt>
    <dgm:pt modelId="{18241B39-679D-4312-86FB-677A3C373F24}" type="pres">
      <dgm:prSet presAssocID="{2AB45691-0D14-4C95-80D6-1DCA496D0E6B}" presName="sibTrans" presStyleCnt="0"/>
      <dgm:spPr/>
    </dgm:pt>
    <dgm:pt modelId="{EC517590-9961-434B-9762-EFC9A297AD5F}" type="pres">
      <dgm:prSet presAssocID="{A7941C55-8773-49D8-A715-E734026DFF25}" presName="node" presStyleLbl="node1" presStyleIdx="3" presStyleCnt="5">
        <dgm:presLayoutVars>
          <dgm:bulletEnabled val="1"/>
        </dgm:presLayoutVars>
      </dgm:prSet>
      <dgm:spPr/>
    </dgm:pt>
    <dgm:pt modelId="{6DD07D4A-253E-478A-A8ED-48DAFEA97B0D}" type="pres">
      <dgm:prSet presAssocID="{25021B7F-1EBA-4492-82FA-C73C799F95B0}" presName="sibTrans" presStyleCnt="0"/>
      <dgm:spPr/>
    </dgm:pt>
    <dgm:pt modelId="{DF73532C-6CD8-4879-B347-3B116BC13920}" type="pres">
      <dgm:prSet presAssocID="{C61CD701-9B1B-4F0A-8E05-26F07807E35C}" presName="node" presStyleLbl="node1" presStyleIdx="4" presStyleCnt="5">
        <dgm:presLayoutVars>
          <dgm:bulletEnabled val="1"/>
        </dgm:presLayoutVars>
      </dgm:prSet>
      <dgm:spPr/>
    </dgm:pt>
  </dgm:ptLst>
  <dgm:cxnLst>
    <dgm:cxn modelId="{6D3E2C01-4501-4B97-A5ED-9B333C33EA12}" type="presOf" srcId="{85ABFCAC-3DA0-421E-916C-B957069B1341}" destId="{F998ABD8-78D2-4093-A8BE-78099DA37227}" srcOrd="0" destOrd="0" presId="urn:microsoft.com/office/officeart/2005/8/layout/default"/>
    <dgm:cxn modelId="{E58C1C18-8A11-4E1E-8F59-A13FDA435156}" type="presOf" srcId="{1BBA7351-F7A2-403A-A7C5-3C051F325981}" destId="{F4976677-F56E-423E-9866-3A193F744D6C}" srcOrd="0" destOrd="0" presId="urn:microsoft.com/office/officeart/2005/8/layout/default"/>
    <dgm:cxn modelId="{158AA626-3F85-4159-91D0-09A18C80D581}" srcId="{B41DAFCE-C987-422D-91FA-93C031D89EDC}" destId="{A7941C55-8773-49D8-A715-E734026DFF25}" srcOrd="3" destOrd="0" parTransId="{8011E1B6-4298-496C-8EE4-355FF2115221}" sibTransId="{25021B7F-1EBA-4492-82FA-C73C799F95B0}"/>
    <dgm:cxn modelId="{8ED8A840-5CB9-44D2-82F8-18CB1339FEAB}" srcId="{B41DAFCE-C987-422D-91FA-93C031D89EDC}" destId="{C61CD701-9B1B-4F0A-8E05-26F07807E35C}" srcOrd="4" destOrd="0" parTransId="{DD944103-1498-48F7-8891-8952E94A7A31}" sibTransId="{3D5CF932-1E4F-437E-8285-47161F95824E}"/>
    <dgm:cxn modelId="{99900F61-37F8-473E-8A19-78243DB631F3}" srcId="{B41DAFCE-C987-422D-91FA-93C031D89EDC}" destId="{259C2983-6C59-42FA-968F-14CBEBF80C90}" srcOrd="1" destOrd="0" parTransId="{940CB726-521E-47E5-9AE5-E06FC5EF57D4}" sibTransId="{D884FA0A-A720-4A99-9C46-F39D8E7D90B6}"/>
    <dgm:cxn modelId="{A4911B67-14B4-455B-83E5-062F906A1252}" type="presOf" srcId="{C61CD701-9B1B-4F0A-8E05-26F07807E35C}" destId="{DF73532C-6CD8-4879-B347-3B116BC13920}" srcOrd="0" destOrd="0" presId="urn:microsoft.com/office/officeart/2005/8/layout/default"/>
    <dgm:cxn modelId="{FCA16D89-FD7A-4843-88F2-C04C1E8DD028}" type="presOf" srcId="{259C2983-6C59-42FA-968F-14CBEBF80C90}" destId="{8E57BE7A-D8A4-46CD-ADA8-09D93A5B78A8}" srcOrd="0" destOrd="0" presId="urn:microsoft.com/office/officeart/2005/8/layout/default"/>
    <dgm:cxn modelId="{7AFBEAB4-4799-4DF1-919C-3F2B71A469E6}" type="presOf" srcId="{A7941C55-8773-49D8-A715-E734026DFF25}" destId="{EC517590-9961-434B-9762-EFC9A297AD5F}" srcOrd="0" destOrd="0" presId="urn:microsoft.com/office/officeart/2005/8/layout/default"/>
    <dgm:cxn modelId="{390307C4-50B7-4948-8F02-46C7CECD8B91}" srcId="{B41DAFCE-C987-422D-91FA-93C031D89EDC}" destId="{85ABFCAC-3DA0-421E-916C-B957069B1341}" srcOrd="2" destOrd="0" parTransId="{158F4F81-A46E-41D8-82BB-468472F7612B}" sibTransId="{2AB45691-0D14-4C95-80D6-1DCA496D0E6B}"/>
    <dgm:cxn modelId="{BAA7C8D1-0998-4BEA-B28D-FE96EAC646EC}" srcId="{B41DAFCE-C987-422D-91FA-93C031D89EDC}" destId="{1BBA7351-F7A2-403A-A7C5-3C051F325981}" srcOrd="0" destOrd="0" parTransId="{0B40BC4A-53E5-4E09-9B07-C4EE0BDA9300}" sibTransId="{0B5618AC-3810-4DFF-AD68-12CA909ECE3D}"/>
    <dgm:cxn modelId="{6ECD78F1-3C0A-4730-ABE6-B689B520E14A}" type="presOf" srcId="{B41DAFCE-C987-422D-91FA-93C031D89EDC}" destId="{8D572A56-3B5B-4A97-B8A7-5D84EE40561F}" srcOrd="0" destOrd="0" presId="urn:microsoft.com/office/officeart/2005/8/layout/default"/>
    <dgm:cxn modelId="{3A9E22B1-E4C6-41FB-9A26-4701E70EA9B5}" type="presParOf" srcId="{8D572A56-3B5B-4A97-B8A7-5D84EE40561F}" destId="{F4976677-F56E-423E-9866-3A193F744D6C}" srcOrd="0" destOrd="0" presId="urn:microsoft.com/office/officeart/2005/8/layout/default"/>
    <dgm:cxn modelId="{E0BB47BA-1D55-457C-B417-4E6E5602D2BD}" type="presParOf" srcId="{8D572A56-3B5B-4A97-B8A7-5D84EE40561F}" destId="{BDB70729-7AFC-4C2A-9161-A29A69D3415D}" srcOrd="1" destOrd="0" presId="urn:microsoft.com/office/officeart/2005/8/layout/default"/>
    <dgm:cxn modelId="{6EF775BA-B03B-44E1-A437-0AB67373C66F}" type="presParOf" srcId="{8D572A56-3B5B-4A97-B8A7-5D84EE40561F}" destId="{8E57BE7A-D8A4-46CD-ADA8-09D93A5B78A8}" srcOrd="2" destOrd="0" presId="urn:microsoft.com/office/officeart/2005/8/layout/default"/>
    <dgm:cxn modelId="{BD6ADA18-BFF3-40A3-83AA-2D7484CB9FFA}" type="presParOf" srcId="{8D572A56-3B5B-4A97-B8A7-5D84EE40561F}" destId="{FE5F7F7B-1B70-467B-82E2-9CA53961E6AC}" srcOrd="3" destOrd="0" presId="urn:microsoft.com/office/officeart/2005/8/layout/default"/>
    <dgm:cxn modelId="{39ED0DB2-4A93-4575-A869-A2D22B740C04}" type="presParOf" srcId="{8D572A56-3B5B-4A97-B8A7-5D84EE40561F}" destId="{F998ABD8-78D2-4093-A8BE-78099DA37227}" srcOrd="4" destOrd="0" presId="urn:microsoft.com/office/officeart/2005/8/layout/default"/>
    <dgm:cxn modelId="{869B04F9-D492-4461-99BB-1AA6348AD217}" type="presParOf" srcId="{8D572A56-3B5B-4A97-B8A7-5D84EE40561F}" destId="{18241B39-679D-4312-86FB-677A3C373F24}" srcOrd="5" destOrd="0" presId="urn:microsoft.com/office/officeart/2005/8/layout/default"/>
    <dgm:cxn modelId="{1C3C2995-57DB-410A-BAD8-3F5DB7A5B7CE}" type="presParOf" srcId="{8D572A56-3B5B-4A97-B8A7-5D84EE40561F}" destId="{EC517590-9961-434B-9762-EFC9A297AD5F}" srcOrd="6" destOrd="0" presId="urn:microsoft.com/office/officeart/2005/8/layout/default"/>
    <dgm:cxn modelId="{E7BBC4E0-BF29-4729-99CA-F317BEB17682}" type="presParOf" srcId="{8D572A56-3B5B-4A97-B8A7-5D84EE40561F}" destId="{6DD07D4A-253E-478A-A8ED-48DAFEA97B0D}" srcOrd="7" destOrd="0" presId="urn:microsoft.com/office/officeart/2005/8/layout/default"/>
    <dgm:cxn modelId="{57F37D09-9F80-4CB3-864E-9BC50A64DFFC}" type="presParOf" srcId="{8D572A56-3B5B-4A97-B8A7-5D84EE40561F}" destId="{DF73532C-6CD8-4879-B347-3B116BC1392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010526-52BD-4C32-A7D4-152C15E38FD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312E19F-9395-4A3D-B1F9-A5003C6D88C7}">
      <dgm:prSet/>
      <dgm:spPr/>
      <dgm:t>
        <a:bodyPr/>
        <a:lstStyle/>
        <a:p>
          <a:r>
            <a:rPr lang="en-US"/>
            <a:t>In Conclusion Bowlby’s theory explains Shona’s struggles, such as separation anxiety, withdrawal and communication difficulties are a natural response to her disrupted lifestyle.</a:t>
          </a:r>
        </a:p>
      </dgm:t>
    </dgm:pt>
    <dgm:pt modelId="{3550C5E1-FCA4-4A9B-9862-B656E5E740E7}" type="parTrans" cxnId="{C82B60B7-C123-446E-A66F-4357E634DC57}">
      <dgm:prSet/>
      <dgm:spPr/>
      <dgm:t>
        <a:bodyPr/>
        <a:lstStyle/>
        <a:p>
          <a:endParaRPr lang="en-US"/>
        </a:p>
      </dgm:t>
    </dgm:pt>
    <dgm:pt modelId="{9082879B-4372-4A51-AE91-E8194DDD8AC0}" type="sibTrans" cxnId="{C82B60B7-C123-446E-A66F-4357E634DC57}">
      <dgm:prSet/>
      <dgm:spPr/>
      <dgm:t>
        <a:bodyPr/>
        <a:lstStyle/>
        <a:p>
          <a:endParaRPr lang="en-US"/>
        </a:p>
      </dgm:t>
    </dgm:pt>
    <dgm:pt modelId="{3124597C-E5CC-40AC-A87B-B9E37316F54E}">
      <dgm:prSet/>
      <dgm:spPr/>
      <dgm:t>
        <a:bodyPr/>
        <a:lstStyle/>
        <a:p>
          <a:r>
            <a:rPr lang="en-US"/>
            <a:t>With a consistent key person, gradual transitions and a sensitive care plan this will help build trust, confidence and engagement. </a:t>
          </a:r>
        </a:p>
      </dgm:t>
    </dgm:pt>
    <dgm:pt modelId="{24A655EB-9237-4EF8-9C7D-DBAF0A31476B}" type="parTrans" cxnId="{478AF8B1-13D4-46E4-AEDC-9D8039789939}">
      <dgm:prSet/>
      <dgm:spPr/>
      <dgm:t>
        <a:bodyPr/>
        <a:lstStyle/>
        <a:p>
          <a:endParaRPr lang="en-US"/>
        </a:p>
      </dgm:t>
    </dgm:pt>
    <dgm:pt modelId="{56306423-26E6-443F-B7CC-244E7900BBB3}" type="sibTrans" cxnId="{478AF8B1-13D4-46E4-AEDC-9D8039789939}">
      <dgm:prSet/>
      <dgm:spPr/>
      <dgm:t>
        <a:bodyPr/>
        <a:lstStyle/>
        <a:p>
          <a:endParaRPr lang="en-US"/>
        </a:p>
      </dgm:t>
    </dgm:pt>
    <dgm:pt modelId="{A3144BEE-5E22-4C2C-8BBC-DC1F9E439027}">
      <dgm:prSet/>
      <dgm:spPr/>
      <dgm:t>
        <a:bodyPr/>
        <a:lstStyle/>
        <a:p>
          <a:r>
            <a:rPr lang="en-US"/>
            <a:t>Shona’s natural temperament matters, however nurturing relationships will shape her future most. </a:t>
          </a:r>
        </a:p>
      </dgm:t>
    </dgm:pt>
    <dgm:pt modelId="{0A6F48F0-442C-4CC9-BCA8-7EA433BE1557}" type="parTrans" cxnId="{98B7433E-B1E9-4AED-90FC-C69B928553BE}">
      <dgm:prSet/>
      <dgm:spPr/>
      <dgm:t>
        <a:bodyPr/>
        <a:lstStyle/>
        <a:p>
          <a:endParaRPr lang="en-US"/>
        </a:p>
      </dgm:t>
    </dgm:pt>
    <dgm:pt modelId="{AE343788-38AE-4708-8A90-7D57127BD194}" type="sibTrans" cxnId="{98B7433E-B1E9-4AED-90FC-C69B928553BE}">
      <dgm:prSet/>
      <dgm:spPr/>
      <dgm:t>
        <a:bodyPr/>
        <a:lstStyle/>
        <a:p>
          <a:endParaRPr lang="en-US"/>
        </a:p>
      </dgm:t>
    </dgm:pt>
    <dgm:pt modelId="{B9CB7D5D-265B-4159-A861-81B46D400A50}">
      <dgm:prSet/>
      <dgm:spPr/>
      <dgm:t>
        <a:bodyPr/>
        <a:lstStyle/>
        <a:p>
          <a:r>
            <a:rPr lang="en-US"/>
            <a:t>In health and social care emotional security should come first, when children feel safe the learn better, communicate more comfortably and essentially thrive.</a:t>
          </a:r>
        </a:p>
      </dgm:t>
    </dgm:pt>
    <dgm:pt modelId="{C6F4B35E-4C5E-4F0E-9F76-DC69D2167EF3}" type="parTrans" cxnId="{BFF31066-17C4-4702-88FB-9CD0BA9E18EB}">
      <dgm:prSet/>
      <dgm:spPr/>
      <dgm:t>
        <a:bodyPr/>
        <a:lstStyle/>
        <a:p>
          <a:endParaRPr lang="en-US"/>
        </a:p>
      </dgm:t>
    </dgm:pt>
    <dgm:pt modelId="{4C46E628-3465-4B32-AC7F-6981CD892FEE}" type="sibTrans" cxnId="{BFF31066-17C4-4702-88FB-9CD0BA9E18EB}">
      <dgm:prSet/>
      <dgm:spPr/>
      <dgm:t>
        <a:bodyPr/>
        <a:lstStyle/>
        <a:p>
          <a:endParaRPr lang="en-US"/>
        </a:p>
      </dgm:t>
    </dgm:pt>
    <dgm:pt modelId="{CBBFE4FE-8B15-4669-9088-B00AE37B4414}" type="pres">
      <dgm:prSet presAssocID="{67010526-52BD-4C32-A7D4-152C15E38FDD}" presName="root" presStyleCnt="0">
        <dgm:presLayoutVars>
          <dgm:dir/>
          <dgm:resizeHandles val="exact"/>
        </dgm:presLayoutVars>
      </dgm:prSet>
      <dgm:spPr/>
    </dgm:pt>
    <dgm:pt modelId="{E9EDDCDF-15FF-4439-9821-C3D8C05930F2}" type="pres">
      <dgm:prSet presAssocID="{67010526-52BD-4C32-A7D4-152C15E38FDD}" presName="container" presStyleCnt="0">
        <dgm:presLayoutVars>
          <dgm:dir/>
          <dgm:resizeHandles val="exact"/>
        </dgm:presLayoutVars>
      </dgm:prSet>
      <dgm:spPr/>
    </dgm:pt>
    <dgm:pt modelId="{8DB190E8-EAF3-413A-BBD1-64669DA11361}" type="pres">
      <dgm:prSet presAssocID="{0312E19F-9395-4A3D-B1F9-A5003C6D88C7}" presName="compNode" presStyleCnt="0"/>
      <dgm:spPr/>
    </dgm:pt>
    <dgm:pt modelId="{9796A85F-C8A2-4F47-ABA1-D9A703ED3E94}" type="pres">
      <dgm:prSet presAssocID="{0312E19F-9395-4A3D-B1F9-A5003C6D88C7}" presName="iconBgRect" presStyleLbl="bgShp" presStyleIdx="0" presStyleCnt="4"/>
      <dgm:spPr/>
    </dgm:pt>
    <dgm:pt modelId="{F1C85AE8-BB88-4EBF-AF14-7A7ADEAC4297}" type="pres">
      <dgm:prSet presAssocID="{0312E19F-9395-4A3D-B1F9-A5003C6D88C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81AE2490-1282-46DA-BE24-647F62D56C0D}" type="pres">
      <dgm:prSet presAssocID="{0312E19F-9395-4A3D-B1F9-A5003C6D88C7}" presName="spaceRect" presStyleCnt="0"/>
      <dgm:spPr/>
    </dgm:pt>
    <dgm:pt modelId="{8018DA5D-4B05-498F-9B3A-2437B472DC0F}" type="pres">
      <dgm:prSet presAssocID="{0312E19F-9395-4A3D-B1F9-A5003C6D88C7}" presName="textRect" presStyleLbl="revTx" presStyleIdx="0" presStyleCnt="4">
        <dgm:presLayoutVars>
          <dgm:chMax val="1"/>
          <dgm:chPref val="1"/>
        </dgm:presLayoutVars>
      </dgm:prSet>
      <dgm:spPr/>
    </dgm:pt>
    <dgm:pt modelId="{5EC23B66-73C7-4DAE-A304-C787AA6DDDF8}" type="pres">
      <dgm:prSet presAssocID="{9082879B-4372-4A51-AE91-E8194DDD8AC0}" presName="sibTrans" presStyleLbl="sibTrans2D1" presStyleIdx="0" presStyleCnt="0"/>
      <dgm:spPr/>
    </dgm:pt>
    <dgm:pt modelId="{AF6F0F6D-C545-4D26-8C5F-1B6C8F993C45}" type="pres">
      <dgm:prSet presAssocID="{3124597C-E5CC-40AC-A87B-B9E37316F54E}" presName="compNode" presStyleCnt="0"/>
      <dgm:spPr/>
    </dgm:pt>
    <dgm:pt modelId="{6200EDE3-7AB1-4987-BDDF-C4744565E26A}" type="pres">
      <dgm:prSet presAssocID="{3124597C-E5CC-40AC-A87B-B9E37316F54E}" presName="iconBgRect" presStyleLbl="bgShp" presStyleIdx="1" presStyleCnt="4"/>
      <dgm:spPr/>
    </dgm:pt>
    <dgm:pt modelId="{3B10DD20-51D0-4354-A95B-5CDDDE7C982F}" type="pres">
      <dgm:prSet presAssocID="{3124597C-E5CC-40AC-A87B-B9E37316F54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E49C2531-6014-4739-8C9B-B932BF11B010}" type="pres">
      <dgm:prSet presAssocID="{3124597C-E5CC-40AC-A87B-B9E37316F54E}" presName="spaceRect" presStyleCnt="0"/>
      <dgm:spPr/>
    </dgm:pt>
    <dgm:pt modelId="{021D7023-4D5A-4B8C-B983-93892A99C4B3}" type="pres">
      <dgm:prSet presAssocID="{3124597C-E5CC-40AC-A87B-B9E37316F54E}" presName="textRect" presStyleLbl="revTx" presStyleIdx="1" presStyleCnt="4">
        <dgm:presLayoutVars>
          <dgm:chMax val="1"/>
          <dgm:chPref val="1"/>
        </dgm:presLayoutVars>
      </dgm:prSet>
      <dgm:spPr/>
    </dgm:pt>
    <dgm:pt modelId="{A7C4862F-5B5E-480A-8FF8-D09FC59A7697}" type="pres">
      <dgm:prSet presAssocID="{56306423-26E6-443F-B7CC-244E7900BBB3}" presName="sibTrans" presStyleLbl="sibTrans2D1" presStyleIdx="0" presStyleCnt="0"/>
      <dgm:spPr/>
    </dgm:pt>
    <dgm:pt modelId="{4F3CF851-55E6-448D-8086-2248D07D39C9}" type="pres">
      <dgm:prSet presAssocID="{A3144BEE-5E22-4C2C-8BBC-DC1F9E439027}" presName="compNode" presStyleCnt="0"/>
      <dgm:spPr/>
    </dgm:pt>
    <dgm:pt modelId="{B91F010A-1BC9-41C9-AEE9-E1C37E046345}" type="pres">
      <dgm:prSet presAssocID="{A3144BEE-5E22-4C2C-8BBC-DC1F9E439027}" presName="iconBgRect" presStyleLbl="bgShp" presStyleIdx="2" presStyleCnt="4"/>
      <dgm:spPr/>
    </dgm:pt>
    <dgm:pt modelId="{9176334A-C444-4C4E-AD0D-AB8B92D5DF60}" type="pres">
      <dgm:prSet presAssocID="{A3144BEE-5E22-4C2C-8BBC-DC1F9E43902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on"/>
        </a:ext>
      </dgm:extLst>
    </dgm:pt>
    <dgm:pt modelId="{FB93C3BB-5AB1-47E8-8C39-691C0805EDFF}" type="pres">
      <dgm:prSet presAssocID="{A3144BEE-5E22-4C2C-8BBC-DC1F9E439027}" presName="spaceRect" presStyleCnt="0"/>
      <dgm:spPr/>
    </dgm:pt>
    <dgm:pt modelId="{E1795F55-000A-496B-8C96-B48D3230AF90}" type="pres">
      <dgm:prSet presAssocID="{A3144BEE-5E22-4C2C-8BBC-DC1F9E439027}" presName="textRect" presStyleLbl="revTx" presStyleIdx="2" presStyleCnt="4">
        <dgm:presLayoutVars>
          <dgm:chMax val="1"/>
          <dgm:chPref val="1"/>
        </dgm:presLayoutVars>
      </dgm:prSet>
      <dgm:spPr/>
    </dgm:pt>
    <dgm:pt modelId="{402505B6-962C-4A09-8DE7-BACD86F516BF}" type="pres">
      <dgm:prSet presAssocID="{AE343788-38AE-4708-8A90-7D57127BD194}" presName="sibTrans" presStyleLbl="sibTrans2D1" presStyleIdx="0" presStyleCnt="0"/>
      <dgm:spPr/>
    </dgm:pt>
    <dgm:pt modelId="{9C8690DD-52F2-4FB1-A418-CFA57E9E4E67}" type="pres">
      <dgm:prSet presAssocID="{B9CB7D5D-265B-4159-A861-81B46D400A50}" presName="compNode" presStyleCnt="0"/>
      <dgm:spPr/>
    </dgm:pt>
    <dgm:pt modelId="{0CFDD852-4AE6-4FF3-9C21-22E2A07A6473}" type="pres">
      <dgm:prSet presAssocID="{B9CB7D5D-265B-4159-A861-81B46D400A50}" presName="iconBgRect" presStyleLbl="bgShp" presStyleIdx="3" presStyleCnt="4"/>
      <dgm:spPr/>
    </dgm:pt>
    <dgm:pt modelId="{A563B05B-A469-4373-BCA2-6DB73C4B34C0}" type="pres">
      <dgm:prSet presAssocID="{B9CB7D5D-265B-4159-A861-81B46D400A5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8F18DA5F-5F19-4310-A2E9-BADBBA82A845}" type="pres">
      <dgm:prSet presAssocID="{B9CB7D5D-265B-4159-A861-81B46D400A50}" presName="spaceRect" presStyleCnt="0"/>
      <dgm:spPr/>
    </dgm:pt>
    <dgm:pt modelId="{C9809068-6EE9-4742-A95D-634A5381BE79}" type="pres">
      <dgm:prSet presAssocID="{B9CB7D5D-265B-4159-A861-81B46D400A50}" presName="textRect" presStyleLbl="revTx" presStyleIdx="3" presStyleCnt="4">
        <dgm:presLayoutVars>
          <dgm:chMax val="1"/>
          <dgm:chPref val="1"/>
        </dgm:presLayoutVars>
      </dgm:prSet>
      <dgm:spPr/>
    </dgm:pt>
  </dgm:ptLst>
  <dgm:cxnLst>
    <dgm:cxn modelId="{98B7433E-B1E9-4AED-90FC-C69B928553BE}" srcId="{67010526-52BD-4C32-A7D4-152C15E38FDD}" destId="{A3144BEE-5E22-4C2C-8BBC-DC1F9E439027}" srcOrd="2" destOrd="0" parTransId="{0A6F48F0-442C-4CC9-BCA8-7EA433BE1557}" sibTransId="{AE343788-38AE-4708-8A90-7D57127BD194}"/>
    <dgm:cxn modelId="{EB703A62-8FAF-4DB2-B94E-3998CB8D9FE8}" type="presOf" srcId="{56306423-26E6-443F-B7CC-244E7900BBB3}" destId="{A7C4862F-5B5E-480A-8FF8-D09FC59A7697}" srcOrd="0" destOrd="0" presId="urn:microsoft.com/office/officeart/2018/2/layout/IconCircleList"/>
    <dgm:cxn modelId="{BFF31066-17C4-4702-88FB-9CD0BA9E18EB}" srcId="{67010526-52BD-4C32-A7D4-152C15E38FDD}" destId="{B9CB7D5D-265B-4159-A861-81B46D400A50}" srcOrd="3" destOrd="0" parTransId="{C6F4B35E-4C5E-4F0E-9F76-DC69D2167EF3}" sibTransId="{4C46E628-3465-4B32-AC7F-6981CD892FEE}"/>
    <dgm:cxn modelId="{7A571A75-9AEA-49F7-90DC-03F4590B75F3}" type="presOf" srcId="{0312E19F-9395-4A3D-B1F9-A5003C6D88C7}" destId="{8018DA5D-4B05-498F-9B3A-2437B472DC0F}" srcOrd="0" destOrd="0" presId="urn:microsoft.com/office/officeart/2018/2/layout/IconCircleList"/>
    <dgm:cxn modelId="{95F2DF8B-AA0F-474D-8749-CEFB481202BD}" type="presOf" srcId="{A3144BEE-5E22-4C2C-8BBC-DC1F9E439027}" destId="{E1795F55-000A-496B-8C96-B48D3230AF90}" srcOrd="0" destOrd="0" presId="urn:microsoft.com/office/officeart/2018/2/layout/IconCircleList"/>
    <dgm:cxn modelId="{134578B1-FBE3-41AB-84AF-9A676755D467}" type="presOf" srcId="{B9CB7D5D-265B-4159-A861-81B46D400A50}" destId="{C9809068-6EE9-4742-A95D-634A5381BE79}" srcOrd="0" destOrd="0" presId="urn:microsoft.com/office/officeart/2018/2/layout/IconCircleList"/>
    <dgm:cxn modelId="{478AF8B1-13D4-46E4-AEDC-9D8039789939}" srcId="{67010526-52BD-4C32-A7D4-152C15E38FDD}" destId="{3124597C-E5CC-40AC-A87B-B9E37316F54E}" srcOrd="1" destOrd="0" parTransId="{24A655EB-9237-4EF8-9C7D-DBAF0A31476B}" sibTransId="{56306423-26E6-443F-B7CC-244E7900BBB3}"/>
    <dgm:cxn modelId="{CC0228B5-7B35-496C-AE53-BEEF91389B31}" type="presOf" srcId="{67010526-52BD-4C32-A7D4-152C15E38FDD}" destId="{CBBFE4FE-8B15-4669-9088-B00AE37B4414}" srcOrd="0" destOrd="0" presId="urn:microsoft.com/office/officeart/2018/2/layout/IconCircleList"/>
    <dgm:cxn modelId="{C82B60B7-C123-446E-A66F-4357E634DC57}" srcId="{67010526-52BD-4C32-A7D4-152C15E38FDD}" destId="{0312E19F-9395-4A3D-B1F9-A5003C6D88C7}" srcOrd="0" destOrd="0" parTransId="{3550C5E1-FCA4-4A9B-9862-B656E5E740E7}" sibTransId="{9082879B-4372-4A51-AE91-E8194DDD8AC0}"/>
    <dgm:cxn modelId="{A5FA73C3-2596-4BD6-852C-401CCA7EE336}" type="presOf" srcId="{AE343788-38AE-4708-8A90-7D57127BD194}" destId="{402505B6-962C-4A09-8DE7-BACD86F516BF}" srcOrd="0" destOrd="0" presId="urn:microsoft.com/office/officeart/2018/2/layout/IconCircleList"/>
    <dgm:cxn modelId="{C4F8D4CD-3ED3-4D8B-98EB-07797936FE51}" type="presOf" srcId="{3124597C-E5CC-40AC-A87B-B9E37316F54E}" destId="{021D7023-4D5A-4B8C-B983-93892A99C4B3}" srcOrd="0" destOrd="0" presId="urn:microsoft.com/office/officeart/2018/2/layout/IconCircleList"/>
    <dgm:cxn modelId="{ACE0FEEF-2A04-44A2-A9BD-68F39070553A}" type="presOf" srcId="{9082879B-4372-4A51-AE91-E8194DDD8AC0}" destId="{5EC23B66-73C7-4DAE-A304-C787AA6DDDF8}" srcOrd="0" destOrd="0" presId="urn:microsoft.com/office/officeart/2018/2/layout/IconCircleList"/>
    <dgm:cxn modelId="{6ACBB88B-D7A2-418D-9CE1-428D2B29515F}" type="presParOf" srcId="{CBBFE4FE-8B15-4669-9088-B00AE37B4414}" destId="{E9EDDCDF-15FF-4439-9821-C3D8C05930F2}" srcOrd="0" destOrd="0" presId="urn:microsoft.com/office/officeart/2018/2/layout/IconCircleList"/>
    <dgm:cxn modelId="{345491E0-355A-44B8-B84A-5BB7B735BFAF}" type="presParOf" srcId="{E9EDDCDF-15FF-4439-9821-C3D8C05930F2}" destId="{8DB190E8-EAF3-413A-BBD1-64669DA11361}" srcOrd="0" destOrd="0" presId="urn:microsoft.com/office/officeart/2018/2/layout/IconCircleList"/>
    <dgm:cxn modelId="{8610C401-E2DC-40BE-90D1-0C63ABC09830}" type="presParOf" srcId="{8DB190E8-EAF3-413A-BBD1-64669DA11361}" destId="{9796A85F-C8A2-4F47-ABA1-D9A703ED3E94}" srcOrd="0" destOrd="0" presId="urn:microsoft.com/office/officeart/2018/2/layout/IconCircleList"/>
    <dgm:cxn modelId="{358F8535-E3DE-43C0-8756-A0779A6152E3}" type="presParOf" srcId="{8DB190E8-EAF3-413A-BBD1-64669DA11361}" destId="{F1C85AE8-BB88-4EBF-AF14-7A7ADEAC4297}" srcOrd="1" destOrd="0" presId="urn:microsoft.com/office/officeart/2018/2/layout/IconCircleList"/>
    <dgm:cxn modelId="{4451D082-C1D3-42F2-AA55-62AD7947BE55}" type="presParOf" srcId="{8DB190E8-EAF3-413A-BBD1-64669DA11361}" destId="{81AE2490-1282-46DA-BE24-647F62D56C0D}" srcOrd="2" destOrd="0" presId="urn:microsoft.com/office/officeart/2018/2/layout/IconCircleList"/>
    <dgm:cxn modelId="{D72308C9-96CD-4E4B-8FF4-8691E1A40725}" type="presParOf" srcId="{8DB190E8-EAF3-413A-BBD1-64669DA11361}" destId="{8018DA5D-4B05-498F-9B3A-2437B472DC0F}" srcOrd="3" destOrd="0" presId="urn:microsoft.com/office/officeart/2018/2/layout/IconCircleList"/>
    <dgm:cxn modelId="{F5A64066-152F-4C0A-819A-2BD169562F7B}" type="presParOf" srcId="{E9EDDCDF-15FF-4439-9821-C3D8C05930F2}" destId="{5EC23B66-73C7-4DAE-A304-C787AA6DDDF8}" srcOrd="1" destOrd="0" presId="urn:microsoft.com/office/officeart/2018/2/layout/IconCircleList"/>
    <dgm:cxn modelId="{24544C0B-06D5-4EB2-85EF-2D3DF219E145}" type="presParOf" srcId="{E9EDDCDF-15FF-4439-9821-C3D8C05930F2}" destId="{AF6F0F6D-C545-4D26-8C5F-1B6C8F993C45}" srcOrd="2" destOrd="0" presId="urn:microsoft.com/office/officeart/2018/2/layout/IconCircleList"/>
    <dgm:cxn modelId="{1E036BF5-BEB2-4D59-A5A5-5C981462E39C}" type="presParOf" srcId="{AF6F0F6D-C545-4D26-8C5F-1B6C8F993C45}" destId="{6200EDE3-7AB1-4987-BDDF-C4744565E26A}" srcOrd="0" destOrd="0" presId="urn:microsoft.com/office/officeart/2018/2/layout/IconCircleList"/>
    <dgm:cxn modelId="{1CB9D653-B607-4E92-A98A-5FFB064A4FE8}" type="presParOf" srcId="{AF6F0F6D-C545-4D26-8C5F-1B6C8F993C45}" destId="{3B10DD20-51D0-4354-A95B-5CDDDE7C982F}" srcOrd="1" destOrd="0" presId="urn:microsoft.com/office/officeart/2018/2/layout/IconCircleList"/>
    <dgm:cxn modelId="{52A90B4A-9216-4224-B805-E56C68131F07}" type="presParOf" srcId="{AF6F0F6D-C545-4D26-8C5F-1B6C8F993C45}" destId="{E49C2531-6014-4739-8C9B-B932BF11B010}" srcOrd="2" destOrd="0" presId="urn:microsoft.com/office/officeart/2018/2/layout/IconCircleList"/>
    <dgm:cxn modelId="{2E2DDA55-6043-4851-AC08-4F07BEA3B762}" type="presParOf" srcId="{AF6F0F6D-C545-4D26-8C5F-1B6C8F993C45}" destId="{021D7023-4D5A-4B8C-B983-93892A99C4B3}" srcOrd="3" destOrd="0" presId="urn:microsoft.com/office/officeart/2018/2/layout/IconCircleList"/>
    <dgm:cxn modelId="{B96EFA77-66E8-43CE-895B-15CAD7960936}" type="presParOf" srcId="{E9EDDCDF-15FF-4439-9821-C3D8C05930F2}" destId="{A7C4862F-5B5E-480A-8FF8-D09FC59A7697}" srcOrd="3" destOrd="0" presId="urn:microsoft.com/office/officeart/2018/2/layout/IconCircleList"/>
    <dgm:cxn modelId="{F2A3EFE7-FB55-4C6F-BE89-F5593CA398ED}" type="presParOf" srcId="{E9EDDCDF-15FF-4439-9821-C3D8C05930F2}" destId="{4F3CF851-55E6-448D-8086-2248D07D39C9}" srcOrd="4" destOrd="0" presId="urn:microsoft.com/office/officeart/2018/2/layout/IconCircleList"/>
    <dgm:cxn modelId="{30AA0D53-A4BE-4C0D-A6D8-F00317252C18}" type="presParOf" srcId="{4F3CF851-55E6-448D-8086-2248D07D39C9}" destId="{B91F010A-1BC9-41C9-AEE9-E1C37E046345}" srcOrd="0" destOrd="0" presId="urn:microsoft.com/office/officeart/2018/2/layout/IconCircleList"/>
    <dgm:cxn modelId="{2DF71785-B57B-45B8-AE54-2A93B475F6BF}" type="presParOf" srcId="{4F3CF851-55E6-448D-8086-2248D07D39C9}" destId="{9176334A-C444-4C4E-AD0D-AB8B92D5DF60}" srcOrd="1" destOrd="0" presId="urn:microsoft.com/office/officeart/2018/2/layout/IconCircleList"/>
    <dgm:cxn modelId="{018604A1-4E80-4ABA-A086-76277830ABD4}" type="presParOf" srcId="{4F3CF851-55E6-448D-8086-2248D07D39C9}" destId="{FB93C3BB-5AB1-47E8-8C39-691C0805EDFF}" srcOrd="2" destOrd="0" presId="urn:microsoft.com/office/officeart/2018/2/layout/IconCircleList"/>
    <dgm:cxn modelId="{1810B44C-F15B-4757-8C34-EDB13CFD4E82}" type="presParOf" srcId="{4F3CF851-55E6-448D-8086-2248D07D39C9}" destId="{E1795F55-000A-496B-8C96-B48D3230AF90}" srcOrd="3" destOrd="0" presId="urn:microsoft.com/office/officeart/2018/2/layout/IconCircleList"/>
    <dgm:cxn modelId="{B13D5A9C-B771-47F8-BE5E-C63EA18CD9C8}" type="presParOf" srcId="{E9EDDCDF-15FF-4439-9821-C3D8C05930F2}" destId="{402505B6-962C-4A09-8DE7-BACD86F516BF}" srcOrd="5" destOrd="0" presId="urn:microsoft.com/office/officeart/2018/2/layout/IconCircleList"/>
    <dgm:cxn modelId="{46B5EA63-923B-4B06-A18B-53623F20BDB6}" type="presParOf" srcId="{E9EDDCDF-15FF-4439-9821-C3D8C05930F2}" destId="{9C8690DD-52F2-4FB1-A418-CFA57E9E4E67}" srcOrd="6" destOrd="0" presId="urn:microsoft.com/office/officeart/2018/2/layout/IconCircleList"/>
    <dgm:cxn modelId="{97BA7DE3-89DA-4286-8ED8-96E47DBC4B70}" type="presParOf" srcId="{9C8690DD-52F2-4FB1-A418-CFA57E9E4E67}" destId="{0CFDD852-4AE6-4FF3-9C21-22E2A07A6473}" srcOrd="0" destOrd="0" presId="urn:microsoft.com/office/officeart/2018/2/layout/IconCircleList"/>
    <dgm:cxn modelId="{8CFEBE35-9359-4773-AA42-B5A511FA546D}" type="presParOf" srcId="{9C8690DD-52F2-4FB1-A418-CFA57E9E4E67}" destId="{A563B05B-A469-4373-BCA2-6DB73C4B34C0}" srcOrd="1" destOrd="0" presId="urn:microsoft.com/office/officeart/2018/2/layout/IconCircleList"/>
    <dgm:cxn modelId="{5981BA92-DC5D-4BF6-A493-1B6B5B3D31D5}" type="presParOf" srcId="{9C8690DD-52F2-4FB1-A418-CFA57E9E4E67}" destId="{8F18DA5F-5F19-4310-A2E9-BADBBA82A845}" srcOrd="2" destOrd="0" presId="urn:microsoft.com/office/officeart/2018/2/layout/IconCircleList"/>
    <dgm:cxn modelId="{603D356E-A3BF-4162-A67A-B254DAEDE9C4}" type="presParOf" srcId="{9C8690DD-52F2-4FB1-A418-CFA57E9E4E67}" destId="{C9809068-6EE9-4742-A95D-634A5381BE7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76677-F56E-423E-9866-3A193F744D6C}">
      <dsp:nvSpPr>
        <dsp:cNvPr id="0" name=""/>
        <dsp:cNvSpPr/>
      </dsp:nvSpPr>
      <dsp:spPr>
        <a:xfrm>
          <a:off x="0" y="39687"/>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Name: Joselynn Toon (2519891)</a:t>
          </a:r>
          <a:endParaRPr lang="en-US" sz="3100" kern="1200"/>
        </a:p>
      </dsp:txBody>
      <dsp:txXfrm>
        <a:off x="0" y="39687"/>
        <a:ext cx="3286125" cy="1971675"/>
      </dsp:txXfrm>
    </dsp:sp>
    <dsp:sp modelId="{8E57BE7A-D8A4-46CD-ADA8-09D93A5B78A8}">
      <dsp:nvSpPr>
        <dsp:cNvPr id="0" name=""/>
        <dsp:cNvSpPr/>
      </dsp:nvSpPr>
      <dsp:spPr>
        <a:xfrm>
          <a:off x="3614737" y="39687"/>
          <a:ext cx="3286125" cy="1971675"/>
        </a:xfrm>
        <a:prstGeom prst="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Lecturer: Alice Clayton</a:t>
          </a:r>
          <a:endParaRPr lang="en-US" sz="3100" kern="1200"/>
        </a:p>
      </dsp:txBody>
      <dsp:txXfrm>
        <a:off x="3614737" y="39687"/>
        <a:ext cx="3286125" cy="1971675"/>
      </dsp:txXfrm>
    </dsp:sp>
    <dsp:sp modelId="{F998ABD8-78D2-4093-A8BE-78099DA37227}">
      <dsp:nvSpPr>
        <dsp:cNvPr id="0" name=""/>
        <dsp:cNvSpPr/>
      </dsp:nvSpPr>
      <dsp:spPr>
        <a:xfrm>
          <a:off x="7229475" y="39687"/>
          <a:ext cx="3286125" cy="1971675"/>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Module name: Psychology in health and social care</a:t>
          </a:r>
          <a:endParaRPr lang="en-US" sz="3100" kern="1200"/>
        </a:p>
      </dsp:txBody>
      <dsp:txXfrm>
        <a:off x="7229475" y="39687"/>
        <a:ext cx="3286125" cy="1971675"/>
      </dsp:txXfrm>
    </dsp:sp>
    <dsp:sp modelId="{EC517590-9961-434B-9762-EFC9A297AD5F}">
      <dsp:nvSpPr>
        <dsp:cNvPr id="0" name=""/>
        <dsp:cNvSpPr/>
      </dsp:nvSpPr>
      <dsp:spPr>
        <a:xfrm>
          <a:off x="1807368" y="2339975"/>
          <a:ext cx="3286125" cy="1971675"/>
        </a:xfrm>
        <a:prstGeom prst="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Module code: LCHS4010</a:t>
          </a:r>
          <a:endParaRPr lang="en-US" sz="3100" kern="1200"/>
        </a:p>
      </dsp:txBody>
      <dsp:txXfrm>
        <a:off x="1807368" y="2339975"/>
        <a:ext cx="3286125" cy="1971675"/>
      </dsp:txXfrm>
    </dsp:sp>
    <dsp:sp modelId="{DF73532C-6CD8-4879-B347-3B116BC13920}">
      <dsp:nvSpPr>
        <dsp:cNvPr id="0" name=""/>
        <dsp:cNvSpPr/>
      </dsp:nvSpPr>
      <dsp:spPr>
        <a:xfrm>
          <a:off x="5422106" y="2339975"/>
          <a:ext cx="3286125" cy="1971675"/>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Assessment title: </a:t>
          </a:r>
          <a:r>
            <a:rPr lang="en-US" sz="3100" kern="1200"/>
            <a:t>Assignment 1: Individual Presentation </a:t>
          </a:r>
        </a:p>
      </dsp:txBody>
      <dsp:txXfrm>
        <a:off x="5422106"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6A85F-C8A2-4F47-ABA1-D9A703ED3E94}">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85AE8-BB88-4EBF-AF14-7A7ADEAC4297}">
      <dsp:nvSpPr>
        <dsp:cNvPr id="0" name=""/>
        <dsp:cNvSpPr/>
      </dsp:nvSpPr>
      <dsp:spPr>
        <a:xfrm>
          <a:off x="570337"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18DA5D-4B05-498F-9B3A-2437B472DC0F}">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In Conclusion Bowlby’s theory explains Shona’s struggles, such as separation anxiety, withdrawal and communication difficulties are a natural response to her disrupted lifestyle.</a:t>
          </a:r>
        </a:p>
      </dsp:txBody>
      <dsp:txXfrm>
        <a:off x="1948202" y="368029"/>
        <a:ext cx="3233964" cy="1371985"/>
      </dsp:txXfrm>
    </dsp:sp>
    <dsp:sp modelId="{6200EDE3-7AB1-4987-BDDF-C4744565E26A}">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10DD20-51D0-4354-A95B-5CDDDE7C982F}">
      <dsp:nvSpPr>
        <dsp:cNvPr id="0" name=""/>
        <dsp:cNvSpPr/>
      </dsp:nvSpPr>
      <dsp:spPr>
        <a:xfrm>
          <a:off x="6033778"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1D7023-4D5A-4B8C-B983-93892A99C4B3}">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With a consistent key person, gradual transitions and a sensitive care plan this will help build trust, confidence and engagement. </a:t>
          </a:r>
        </a:p>
      </dsp:txBody>
      <dsp:txXfrm>
        <a:off x="7411643" y="368029"/>
        <a:ext cx="3233964" cy="1371985"/>
      </dsp:txXfrm>
    </dsp:sp>
    <dsp:sp modelId="{B91F010A-1BC9-41C9-AEE9-E1C37E046345}">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76334A-C444-4C4E-AD0D-AB8B92D5DF60}">
      <dsp:nvSpPr>
        <dsp:cNvPr id="0" name=""/>
        <dsp:cNvSpPr/>
      </dsp:nvSpPr>
      <dsp:spPr>
        <a:xfrm>
          <a:off x="570337"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795F55-000A-496B-8C96-B48D3230AF90}">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Shona’s natural temperament matters, however nurturing relationships will shape her future most. </a:t>
          </a:r>
        </a:p>
      </dsp:txBody>
      <dsp:txXfrm>
        <a:off x="1948202" y="2452790"/>
        <a:ext cx="3233964" cy="1371985"/>
      </dsp:txXfrm>
    </dsp:sp>
    <dsp:sp modelId="{0CFDD852-4AE6-4FF3-9C21-22E2A07A6473}">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3B05B-A469-4373-BCA2-6DB73C4B34C0}">
      <dsp:nvSpPr>
        <dsp:cNvPr id="0" name=""/>
        <dsp:cNvSpPr/>
      </dsp:nvSpPr>
      <dsp:spPr>
        <a:xfrm>
          <a:off x="6033778"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809068-6EE9-4742-A95D-634A5381BE79}">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In health and social care emotional security should come first, when children feel safe the learn better, communicate more comfortably and essentially thrive.</a:t>
          </a:r>
        </a:p>
      </dsp:txBody>
      <dsp:txXfrm>
        <a:off x="7411643" y="2452790"/>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0CA33D-6D70-4A9D-A089-F04122288206}"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0BC438-211F-4125-8B09-1EB438F41268}" type="slidenum">
              <a:rPr lang="en-GB" smtClean="0"/>
              <a:t>‹#›</a:t>
            </a:fld>
            <a:endParaRPr lang="en-GB"/>
          </a:p>
        </p:txBody>
      </p:sp>
    </p:spTree>
    <p:extLst>
      <p:ext uri="{BB962C8B-B14F-4D97-AF65-F5344CB8AC3E}">
        <p14:creationId xmlns:p14="http://schemas.microsoft.com/office/powerpoint/2010/main" val="3904221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0BC438-211F-4125-8B09-1EB438F41268}" type="slidenum">
              <a:rPr lang="en-GB" smtClean="0"/>
              <a:t>2</a:t>
            </a:fld>
            <a:endParaRPr lang="en-GB"/>
          </a:p>
        </p:txBody>
      </p:sp>
    </p:spTree>
    <p:extLst>
      <p:ext uri="{BB962C8B-B14F-4D97-AF65-F5344CB8AC3E}">
        <p14:creationId xmlns:p14="http://schemas.microsoft.com/office/powerpoint/2010/main" val="3657051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0BC438-211F-4125-8B09-1EB438F41268}" type="slidenum">
              <a:rPr lang="en-GB" smtClean="0"/>
              <a:t>3</a:t>
            </a:fld>
            <a:endParaRPr lang="en-GB"/>
          </a:p>
        </p:txBody>
      </p:sp>
    </p:spTree>
    <p:extLst>
      <p:ext uri="{BB962C8B-B14F-4D97-AF65-F5344CB8AC3E}">
        <p14:creationId xmlns:p14="http://schemas.microsoft.com/office/powerpoint/2010/main" val="457679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F1821-8B7B-F813-A6B2-D70D76961E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C9D820-4209-9678-A2A1-998E4AF751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E99979-7FB8-4FA0-CB96-950A2E45B1F0}"/>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5" name="Footer Placeholder 4">
            <a:extLst>
              <a:ext uri="{FF2B5EF4-FFF2-40B4-BE49-F238E27FC236}">
                <a16:creationId xmlns:a16="http://schemas.microsoft.com/office/drawing/2014/main" id="{1022AD4C-E93F-1213-2DD2-9065CB270B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C8916F-8338-51C6-1DFE-B67B064843F3}"/>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991161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24D40-BA5B-48B0-B1DA-963BA4919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8D7540-3A3D-282C-F8A5-EC1BD701F9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ADC86B-9D02-04BC-C740-E19BF62128FF}"/>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5" name="Footer Placeholder 4">
            <a:extLst>
              <a:ext uri="{FF2B5EF4-FFF2-40B4-BE49-F238E27FC236}">
                <a16:creationId xmlns:a16="http://schemas.microsoft.com/office/drawing/2014/main" id="{7FB3CBB5-63CE-9CA6-09BF-208E67512E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A1CA7A-4AE2-14E1-2A8B-C1854528A0E5}"/>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1800897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D5328-7ECF-3306-87E9-AD0F9E439E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093DBE-407F-1FD9-F807-00C929EA64C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9CBC7C-12A2-4888-711B-1E1A27738E5A}"/>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5" name="Footer Placeholder 4">
            <a:extLst>
              <a:ext uri="{FF2B5EF4-FFF2-40B4-BE49-F238E27FC236}">
                <a16:creationId xmlns:a16="http://schemas.microsoft.com/office/drawing/2014/main" id="{9FCC537C-5F77-680F-CAA0-33C632A42F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DFEA9E-8112-0597-695A-A24D3E3811C4}"/>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4223521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21B20-941B-AB2A-C210-67FB0C092E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51D850-77BB-3087-4078-6C9429F9C1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E98465-F80F-18EF-F917-D30F47064B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E0E483-278E-8D29-29C0-07C5E4EAB9A1}"/>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6" name="Footer Placeholder 5">
            <a:extLst>
              <a:ext uri="{FF2B5EF4-FFF2-40B4-BE49-F238E27FC236}">
                <a16:creationId xmlns:a16="http://schemas.microsoft.com/office/drawing/2014/main" id="{F30976FC-A8CA-ECAC-569D-B909349D35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E4172F-D24C-77D9-305A-41EC38AB884A}"/>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2054768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D17ED-4054-52DA-47B6-BF2CE9B1B9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E94CED-6072-1FD3-7707-9C7398D2B9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61CF26-28DC-8E23-AA15-0476C981D6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27645E-F25D-842F-B757-A47983ABA0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555EA71-7781-9481-D7A3-E65DA83C1A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F4F04F-E731-BB53-4448-2521DE0CC282}"/>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8" name="Footer Placeholder 7">
            <a:extLst>
              <a:ext uri="{FF2B5EF4-FFF2-40B4-BE49-F238E27FC236}">
                <a16:creationId xmlns:a16="http://schemas.microsoft.com/office/drawing/2014/main" id="{4C93DD34-754F-50D7-18DD-B37E43388F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6050B7-6ED2-FEBC-F85A-76D85A4244BC}"/>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2080260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8E4FE-4B6A-97D1-74E1-6224E29DA2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5FBB93-59CC-FC75-A4D7-823AA381FE58}"/>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4" name="Footer Placeholder 3">
            <a:extLst>
              <a:ext uri="{FF2B5EF4-FFF2-40B4-BE49-F238E27FC236}">
                <a16:creationId xmlns:a16="http://schemas.microsoft.com/office/drawing/2014/main" id="{D16BFB2D-E52B-7292-B26A-1920240FA5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01DA36-442A-FF3F-30C3-F1A172934A0D}"/>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1931675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B6B0A7-7910-D275-F1A1-5557942B2493}"/>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3" name="Footer Placeholder 2">
            <a:extLst>
              <a:ext uri="{FF2B5EF4-FFF2-40B4-BE49-F238E27FC236}">
                <a16:creationId xmlns:a16="http://schemas.microsoft.com/office/drawing/2014/main" id="{83FEE988-1AE6-1744-F726-584546F5E3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64E0CF-9FED-872C-67B3-221A2A62307A}"/>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4131558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F21A-3851-EDA5-8BFF-2CEF546FAF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FE4482-68CA-1284-BEEB-3CC820C73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533B1E-92A9-C811-5482-6A79249770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E4EAD4-8C01-9DA9-0F9A-4ADF53701982}"/>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6" name="Footer Placeholder 5">
            <a:extLst>
              <a:ext uri="{FF2B5EF4-FFF2-40B4-BE49-F238E27FC236}">
                <a16:creationId xmlns:a16="http://schemas.microsoft.com/office/drawing/2014/main" id="{393D5181-74D3-4AFB-E908-C64096864C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93E1F6-37C3-6EF3-5AC5-89596F7303C6}"/>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2552374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0EBE-AA7B-FCFB-19A3-6C0E97D68D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178321-3F0B-4B3E-D221-8F2A4A566650}"/>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D25C6D-9EF7-FD83-94AD-687184943A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A771AA-1F72-4CFC-7816-52735B1DE60E}"/>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6" name="Footer Placeholder 5">
            <a:extLst>
              <a:ext uri="{FF2B5EF4-FFF2-40B4-BE49-F238E27FC236}">
                <a16:creationId xmlns:a16="http://schemas.microsoft.com/office/drawing/2014/main" id="{1C9D4F5E-40DC-030A-2E39-1255E4DB4D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B8E8E1-05A3-4BD7-2E86-C6F6A7EE39AB}"/>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3967232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90EC8-94E1-22CC-9AFB-25035D5B92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3A37B5-C5A7-3690-9884-46AA416C96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9F84B2-92F2-57FF-AD11-D43456924247}"/>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5" name="Footer Placeholder 4">
            <a:extLst>
              <a:ext uri="{FF2B5EF4-FFF2-40B4-BE49-F238E27FC236}">
                <a16:creationId xmlns:a16="http://schemas.microsoft.com/office/drawing/2014/main" id="{CC58CB74-1DD9-517B-3643-BE54834447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C8416A-DBB8-06D0-5883-C76D27318F6F}"/>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882443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DC6647-BB27-5C27-B404-3667AEF11B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C6D9C5-A3FB-C49D-441A-B5B20F25D0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CC903-4380-9459-20BB-C246CA862334}"/>
              </a:ext>
            </a:extLst>
          </p:cNvPr>
          <p:cNvSpPr>
            <a:spLocks noGrp="1"/>
          </p:cNvSpPr>
          <p:nvPr>
            <p:ph type="dt" sz="half" idx="10"/>
          </p:nvPr>
        </p:nvSpPr>
        <p:spPr/>
        <p:txBody>
          <a:bodyPr/>
          <a:lstStyle/>
          <a:p>
            <a:fld id="{E12C5D8A-7CAC-4DBF-BFE9-418E762557CF}" type="datetimeFigureOut">
              <a:rPr lang="en-GB" smtClean="0"/>
              <a:t>05/10/2026</a:t>
            </a:fld>
            <a:endParaRPr lang="en-GB"/>
          </a:p>
        </p:txBody>
      </p:sp>
      <p:sp>
        <p:nvSpPr>
          <p:cNvPr id="5" name="Footer Placeholder 4">
            <a:extLst>
              <a:ext uri="{FF2B5EF4-FFF2-40B4-BE49-F238E27FC236}">
                <a16:creationId xmlns:a16="http://schemas.microsoft.com/office/drawing/2014/main" id="{8EB58376-5FDC-CDC0-F173-44800C85B1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5F79D0-6B89-43B0-32B6-137C49B85D98}"/>
              </a:ext>
            </a:extLst>
          </p:cNvPr>
          <p:cNvSpPr>
            <a:spLocks noGrp="1"/>
          </p:cNvSpPr>
          <p:nvPr>
            <p:ph type="sldNum" sz="quarter" idx="12"/>
          </p:nvPr>
        </p:nvSpPr>
        <p:spPr/>
        <p:txBody>
          <a:bodyPr/>
          <a:lstStyle/>
          <a:p>
            <a:fld id="{FC55927A-82AD-4782-B426-E3A3101EE1A0}" type="slidenum">
              <a:rPr lang="en-GB" smtClean="0"/>
              <a:t>‹#›</a:t>
            </a:fld>
            <a:endParaRPr lang="en-GB"/>
          </a:p>
        </p:txBody>
      </p:sp>
    </p:spTree>
    <p:extLst>
      <p:ext uri="{BB962C8B-B14F-4D97-AF65-F5344CB8AC3E}">
        <p14:creationId xmlns:p14="http://schemas.microsoft.com/office/powerpoint/2010/main" val="348369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1F1C54-89F1-B94E-163D-4AA097798C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452039-E0C7-B3D0-C9ED-E1B1063A43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A7993F-093C-78DD-8C66-AE06168D30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12C5D8A-7CAC-4DBF-BFE9-418E762557CF}" type="datetimeFigureOut">
              <a:rPr lang="en-GB" smtClean="0"/>
              <a:t>05/10/2026</a:t>
            </a:fld>
            <a:endParaRPr lang="en-GB"/>
          </a:p>
        </p:txBody>
      </p:sp>
      <p:sp>
        <p:nvSpPr>
          <p:cNvPr id="5" name="Footer Placeholder 4">
            <a:extLst>
              <a:ext uri="{FF2B5EF4-FFF2-40B4-BE49-F238E27FC236}">
                <a16:creationId xmlns:a16="http://schemas.microsoft.com/office/drawing/2014/main" id="{15988D4D-19DE-2942-E9AF-9BEF4DD21C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6B28774-F9FB-C3BB-A4DD-6CFE45C439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C55927A-82AD-4782-B426-E3A3101EE1A0}" type="slidenum">
              <a:rPr lang="en-GB" smtClean="0"/>
              <a:t>‹#›</a:t>
            </a:fld>
            <a:endParaRPr lang="en-GB"/>
          </a:p>
        </p:txBody>
      </p:sp>
    </p:spTree>
    <p:extLst>
      <p:ext uri="{BB962C8B-B14F-4D97-AF65-F5344CB8AC3E}">
        <p14:creationId xmlns:p14="http://schemas.microsoft.com/office/powerpoint/2010/main" val="3153887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hyperlink" Target="https://carelearning.org.uk/early-years/models-theory/what-is-attachment-theory-in-early-years/" TargetMode="External"/><Relationship Id="rId2" Type="http://schemas.openxmlformats.org/officeDocument/2006/relationships/hyperlink" Target="https://centreforearlychildhood.org/news-insights/case-studies/early-childhood-and-the-developing-brain/" TargetMode="External"/><Relationship Id="rId1" Type="http://schemas.openxmlformats.org/officeDocument/2006/relationships/slideLayout" Target="../slideLayouts/slideLayout7.xml"/><Relationship Id="rId6" Type="http://schemas.openxmlformats.org/officeDocument/2006/relationships/hyperlink" Target="https://www.nhs.uk/baby/babys-development/behaviour/separation-anxiety/" TargetMode="External"/><Relationship Id="rId5" Type="http://schemas.openxmlformats.org/officeDocument/2006/relationships/hyperlink" Target="https://www.simplypsychology.org/vygotsky.html" TargetMode="External"/><Relationship Id="rId4"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A12F1DC-6BD3-F625-9E31-0E72FE61B402}"/>
              </a:ext>
            </a:extLst>
          </p:cNvPr>
          <p:cNvPicPr>
            <a:picLocks noChangeAspect="1"/>
          </p:cNvPicPr>
          <p:nvPr/>
        </p:nvPicPr>
        <p:blipFill>
          <a:blip r:embed="rId2">
            <a:duotone>
              <a:schemeClr val="bg2">
                <a:shade val="45000"/>
                <a:satMod val="135000"/>
              </a:schemeClr>
              <a:prstClr val="white"/>
            </a:duotone>
          </a:blip>
          <a:srcRect t="8537"/>
          <a:stretch>
            <a:fill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3">
            <a:extLst>
              <a:ext uri="{FF2B5EF4-FFF2-40B4-BE49-F238E27FC236}">
                <a16:creationId xmlns:a16="http://schemas.microsoft.com/office/drawing/2014/main" id="{0801BD53-FC3E-2CF3-5D90-941AF0A2627E}"/>
              </a:ext>
            </a:extLst>
          </p:cNvPr>
          <p:cNvGraphicFramePr/>
          <p:nvPr>
            <p:extLst>
              <p:ext uri="{D42A27DB-BD31-4B8C-83A1-F6EECF244321}">
                <p14:modId xmlns:p14="http://schemas.microsoft.com/office/powerpoint/2010/main" val="19750231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8757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extBox 1">
            <a:extLst>
              <a:ext uri="{FF2B5EF4-FFF2-40B4-BE49-F238E27FC236}">
                <a16:creationId xmlns:a16="http://schemas.microsoft.com/office/drawing/2014/main" id="{CAC34918-F5F4-2DB7-20FC-070EEA44AE28}"/>
              </a:ext>
            </a:extLst>
          </p:cNvPr>
          <p:cNvSpPr txBox="1"/>
          <p:nvPr/>
        </p:nvSpPr>
        <p:spPr>
          <a:xfrm>
            <a:off x="924045" y="255181"/>
            <a:ext cx="9453332" cy="9869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kern="1200" dirty="0">
                <a:solidFill>
                  <a:schemeClr val="tx2"/>
                </a:solidFill>
                <a:latin typeface="+mj-lt"/>
                <a:ea typeface="+mj-ea"/>
                <a:cs typeface="+mj-cs"/>
              </a:rPr>
              <a:t>Introduction</a:t>
            </a:r>
          </a:p>
        </p:txBody>
      </p:sp>
      <p:grpSp>
        <p:nvGrpSpPr>
          <p:cNvPr id="92" name="Group 9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93" name="Freeform: Shape 9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9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9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7" name="TextBox 96">
            <a:extLst>
              <a:ext uri="{FF2B5EF4-FFF2-40B4-BE49-F238E27FC236}">
                <a16:creationId xmlns:a16="http://schemas.microsoft.com/office/drawing/2014/main" id="{6763F5DD-734F-B105-1628-FFA3BB4D7A0E}"/>
              </a:ext>
            </a:extLst>
          </p:cNvPr>
          <p:cNvSpPr txBox="1"/>
          <p:nvPr/>
        </p:nvSpPr>
        <p:spPr>
          <a:xfrm>
            <a:off x="1179073" y="2372112"/>
            <a:ext cx="9198304" cy="2457269"/>
          </a:xfrm>
          <a:prstGeom prst="rect">
            <a:avLst/>
          </a:prstGeom>
        </p:spPr>
        <p:txBody>
          <a:bodyPr vert="horz" lIns="91440" tIns="45720" rIns="91440" bIns="45720" rtlCol="0">
            <a:noAutofit/>
          </a:bodyPr>
          <a:lstStyle/>
          <a:p>
            <a:pPr>
              <a:lnSpc>
                <a:spcPct val="90000"/>
              </a:lnSpc>
              <a:spcAft>
                <a:spcPts val="600"/>
              </a:spcAft>
            </a:pPr>
            <a:r>
              <a:rPr lang="en-US" sz="1600" dirty="0">
                <a:solidFill>
                  <a:schemeClr val="tx2"/>
                </a:solidFill>
                <a:latin typeface="Arial" panose="020B0604020202020204" pitchFamily="34" charset="0"/>
                <a:cs typeface="Arial" panose="020B0604020202020204" pitchFamily="34" charset="0"/>
              </a:rPr>
              <a:t>My name is Joselynn Toon. For this presentation, I will take on the role of a practitioner in an early year's setting supporting a young girl named Shona. I will be focusing on Bowlby’s attachment theory and how it helps us understand and support Shona’s development.</a:t>
            </a:r>
          </a:p>
          <a:p>
            <a:pPr>
              <a:lnSpc>
                <a:spcPct val="90000"/>
              </a:lnSpc>
              <a:spcAft>
                <a:spcPts val="600"/>
              </a:spcAft>
            </a:pPr>
            <a:r>
              <a:rPr lang="en-US" sz="1600" dirty="0">
                <a:solidFill>
                  <a:schemeClr val="tx2"/>
                </a:solidFill>
                <a:latin typeface="Arial" panose="020B0604020202020204" pitchFamily="34" charset="0"/>
                <a:cs typeface="Arial" panose="020B0604020202020204" pitchFamily="34" charset="0"/>
              </a:rPr>
              <a:t>Shona is a 3-year-old child who has recently started a new nursery. Shona has recently been removed from her birth mother and placed into the foster care system. Sadley, she has also been separated from her 16-year-old sister – someone she was close to and relied on throughout her life.</a:t>
            </a:r>
          </a:p>
          <a:p>
            <a:pPr>
              <a:lnSpc>
                <a:spcPct val="90000"/>
              </a:lnSpc>
              <a:spcAft>
                <a:spcPts val="600"/>
              </a:spcAft>
            </a:pPr>
            <a:r>
              <a:rPr lang="en-US" sz="1600" dirty="0">
                <a:solidFill>
                  <a:schemeClr val="tx2"/>
                </a:solidFill>
                <a:latin typeface="Arial" panose="020B0604020202020204" pitchFamily="34" charset="0"/>
                <a:cs typeface="Arial" panose="020B0604020202020204" pitchFamily="34" charset="0"/>
              </a:rPr>
              <a:t>Shona shows signs of anxiety when separated from her carers, has limited verbal communication and finds it difficult to join in with group play.</a:t>
            </a:r>
          </a:p>
          <a:p>
            <a:pPr>
              <a:lnSpc>
                <a:spcPct val="90000"/>
              </a:lnSpc>
              <a:spcAft>
                <a:spcPts val="600"/>
              </a:spcAft>
            </a:pPr>
            <a:r>
              <a:rPr lang="en-US" sz="1600" dirty="0">
                <a:solidFill>
                  <a:schemeClr val="tx2"/>
                </a:solidFill>
                <a:latin typeface="Arial" panose="020B0604020202020204" pitchFamily="34" charset="0"/>
                <a:cs typeface="Arial" panose="020B0604020202020204" pitchFamily="34" charset="0"/>
              </a:rPr>
              <a:t>This presentation will explore Shona’s individual needs and create a tailored support plan to promote her emotional, social, cognitive and physical wellbeing</a:t>
            </a:r>
            <a:r>
              <a:rPr lang="en-US" sz="1400" dirty="0">
                <a:solidFill>
                  <a:schemeClr val="tx2"/>
                </a:solidFill>
                <a:latin typeface="Arial" panose="020B0604020202020204" pitchFamily="34" charset="0"/>
                <a:cs typeface="Arial" panose="020B0604020202020204" pitchFamily="34" charset="0"/>
              </a:rPr>
              <a:t>.</a:t>
            </a:r>
          </a:p>
        </p:txBody>
      </p:sp>
      <p:grpSp>
        <p:nvGrpSpPr>
          <p:cNvPr id="98" name="Group 9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99" name="Freeform: Shape 9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77259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5" name="Freeform: Shape 14">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A158AB6D-F9F2-5340-F872-0E337190C9AE}"/>
              </a:ext>
            </a:extLst>
          </p:cNvPr>
          <p:cNvSpPr txBox="1"/>
          <p:nvPr/>
        </p:nvSpPr>
        <p:spPr>
          <a:xfrm>
            <a:off x="627321" y="2510864"/>
            <a:ext cx="4284922" cy="1477329"/>
          </a:xfrm>
          <a:prstGeom prst="rect">
            <a:avLst/>
          </a:prstGeom>
        </p:spPr>
        <p:txBody>
          <a:bodyPr vert="horz" lIns="91440" tIns="45720" rIns="91440" bIns="45720" rtlCol="0">
            <a:normAutofit/>
          </a:bodyPr>
          <a:lstStyle/>
          <a:p>
            <a:pPr>
              <a:lnSpc>
                <a:spcPct val="90000"/>
              </a:lnSpc>
              <a:spcAft>
                <a:spcPts val="600"/>
              </a:spcAft>
            </a:pPr>
            <a:r>
              <a:rPr lang="en-US" dirty="0">
                <a:latin typeface="Arial" panose="020B0604020202020204" pitchFamily="34" charset="0"/>
                <a:cs typeface="Arial" panose="020B0604020202020204" pitchFamily="34" charset="0"/>
              </a:rPr>
              <a:t>Bowlby proposed infants are biologically programmed to form close emotional bonds, this is vital for survival, security and future relationships, (McLeod, 2026.)</a:t>
            </a:r>
          </a:p>
        </p:txBody>
      </p:sp>
      <p:grpSp>
        <p:nvGrpSpPr>
          <p:cNvPr id="20" name="Group 19">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21" name="Freeform: Shape 20">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C379191C-34FE-7D98-9A29-73C306B7A826}"/>
              </a:ext>
            </a:extLst>
          </p:cNvPr>
          <p:cNvSpPr txBox="1"/>
          <p:nvPr/>
        </p:nvSpPr>
        <p:spPr>
          <a:xfrm>
            <a:off x="5436250" y="4347136"/>
            <a:ext cx="4284921" cy="1200329"/>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The loss of not only Shona’s mother but also her sister are deeply significant in Shona’s developmental need with both being her attachment figures from birth.</a:t>
            </a:r>
          </a:p>
        </p:txBody>
      </p:sp>
      <p:sp>
        <p:nvSpPr>
          <p:cNvPr id="4" name="TextBox 3">
            <a:extLst>
              <a:ext uri="{FF2B5EF4-FFF2-40B4-BE49-F238E27FC236}">
                <a16:creationId xmlns:a16="http://schemas.microsoft.com/office/drawing/2014/main" id="{9AE245A0-FE6D-0050-57C0-7B101F6AC185}"/>
              </a:ext>
            </a:extLst>
          </p:cNvPr>
          <p:cNvSpPr txBox="1"/>
          <p:nvPr/>
        </p:nvSpPr>
        <p:spPr>
          <a:xfrm>
            <a:off x="627321" y="4347136"/>
            <a:ext cx="4093535" cy="1477328"/>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The first 3-5 years of a child's life are vital for shaping how secure they feel in the world and how they bond and socialise with others (Care Learning, 2026).</a:t>
            </a:r>
          </a:p>
        </p:txBody>
      </p:sp>
      <p:sp>
        <p:nvSpPr>
          <p:cNvPr id="5" name="TextBox 4">
            <a:extLst>
              <a:ext uri="{FF2B5EF4-FFF2-40B4-BE49-F238E27FC236}">
                <a16:creationId xmlns:a16="http://schemas.microsoft.com/office/drawing/2014/main" id="{56A40B6F-3770-5239-8E08-62228DB13AA8}"/>
              </a:ext>
            </a:extLst>
          </p:cNvPr>
          <p:cNvSpPr txBox="1"/>
          <p:nvPr/>
        </p:nvSpPr>
        <p:spPr>
          <a:xfrm>
            <a:off x="5523565" y="664205"/>
            <a:ext cx="4110292" cy="2585323"/>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The NHS explains that separation anxiety is common in children between the age of 6 months and 3 years (NHS, 2026). For children in foster care, this distress may last longer due to disrupter attachments, the NHS also notes separation anxiety can last longer that the typical 3 years at times of stress.</a:t>
            </a:r>
          </a:p>
        </p:txBody>
      </p:sp>
    </p:spTree>
    <p:extLst>
      <p:ext uri="{BB962C8B-B14F-4D97-AF65-F5344CB8AC3E}">
        <p14:creationId xmlns:p14="http://schemas.microsoft.com/office/powerpoint/2010/main" val="1253664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9128983-794C-6523-3E7A-A2B78275F65B}"/>
              </a:ext>
            </a:extLst>
          </p:cNvPr>
          <p:cNvGraphicFramePr>
            <a:graphicFrameLocks noGrp="1"/>
          </p:cNvGraphicFramePr>
          <p:nvPr>
            <p:extLst>
              <p:ext uri="{D42A27DB-BD31-4B8C-83A1-F6EECF244321}">
                <p14:modId xmlns:p14="http://schemas.microsoft.com/office/powerpoint/2010/main" val="3706682912"/>
              </p:ext>
            </p:extLst>
          </p:nvPr>
        </p:nvGraphicFramePr>
        <p:xfrm>
          <a:off x="0" y="1"/>
          <a:ext cx="12192000" cy="6858000"/>
        </p:xfrm>
        <a:graphic>
          <a:graphicData uri="http://schemas.openxmlformats.org/drawingml/2006/table">
            <a:tbl>
              <a:tblPr firstRow="1" bandRow="1">
                <a:tableStyleId>{F5AB1C69-6EDB-4FF4-983F-18BD219EF322}</a:tableStyleId>
              </a:tblPr>
              <a:tblGrid>
                <a:gridCol w="3403600">
                  <a:extLst>
                    <a:ext uri="{9D8B030D-6E8A-4147-A177-3AD203B41FA5}">
                      <a16:colId xmlns:a16="http://schemas.microsoft.com/office/drawing/2014/main" val="3319739639"/>
                    </a:ext>
                  </a:extLst>
                </a:gridCol>
                <a:gridCol w="4724400">
                  <a:extLst>
                    <a:ext uri="{9D8B030D-6E8A-4147-A177-3AD203B41FA5}">
                      <a16:colId xmlns:a16="http://schemas.microsoft.com/office/drawing/2014/main" val="3604170602"/>
                    </a:ext>
                  </a:extLst>
                </a:gridCol>
                <a:gridCol w="4064000">
                  <a:extLst>
                    <a:ext uri="{9D8B030D-6E8A-4147-A177-3AD203B41FA5}">
                      <a16:colId xmlns:a16="http://schemas.microsoft.com/office/drawing/2014/main" val="1151922631"/>
                    </a:ext>
                  </a:extLst>
                </a:gridCol>
              </a:tblGrid>
              <a:tr h="438926">
                <a:tc>
                  <a:txBody>
                    <a:bodyPr/>
                    <a:lstStyle/>
                    <a:p>
                      <a:r>
                        <a:rPr lang="en-GB" dirty="0"/>
                        <a:t>Shona’s behaviour</a:t>
                      </a:r>
                    </a:p>
                  </a:txBody>
                  <a:tcPr/>
                </a:tc>
                <a:tc>
                  <a:txBody>
                    <a:bodyPr/>
                    <a:lstStyle/>
                    <a:p>
                      <a:r>
                        <a:rPr lang="en-GB" dirty="0"/>
                        <a:t>Bowlby’s explanation</a:t>
                      </a:r>
                    </a:p>
                  </a:txBody>
                  <a:tcPr/>
                </a:tc>
                <a:tc>
                  <a:txBody>
                    <a:bodyPr/>
                    <a:lstStyle/>
                    <a:p>
                      <a:r>
                        <a:rPr lang="en-GB" dirty="0"/>
                        <a:t>Impact</a:t>
                      </a:r>
                    </a:p>
                  </a:txBody>
                  <a:tcPr/>
                </a:tc>
                <a:extLst>
                  <a:ext uri="{0D108BD9-81ED-4DB2-BD59-A6C34878D82A}">
                    <a16:rowId xmlns:a16="http://schemas.microsoft.com/office/drawing/2014/main" val="2086260674"/>
                  </a:ext>
                </a:extLst>
              </a:tr>
              <a:tr h="1389916">
                <a:tc>
                  <a:txBody>
                    <a:bodyPr/>
                    <a:lstStyle/>
                    <a:p>
                      <a:r>
                        <a:rPr lang="en-GB" dirty="0"/>
                        <a:t>Anxiety when left by her carers</a:t>
                      </a:r>
                    </a:p>
                  </a:txBody>
                  <a:tcPr/>
                </a:tc>
                <a:tc>
                  <a:txBody>
                    <a:bodyPr/>
                    <a:lstStyle/>
                    <a:p>
                      <a:r>
                        <a:rPr lang="en-GB" dirty="0"/>
                        <a:t>Separation anxiety is a natural response when the ‘secure base’ is absent, disrupted early care may mean Shona lacks trust that her carers will return.</a:t>
                      </a:r>
                    </a:p>
                  </a:txBody>
                  <a:tcPr/>
                </a:tc>
                <a:tc>
                  <a:txBody>
                    <a:bodyPr/>
                    <a:lstStyle/>
                    <a:p>
                      <a:r>
                        <a:rPr lang="en-GB" dirty="0"/>
                        <a:t>This will cause Shona emotional distress, which will affect her focus and confidence.</a:t>
                      </a:r>
                    </a:p>
                  </a:txBody>
                  <a:tcPr/>
                </a:tc>
                <a:extLst>
                  <a:ext uri="{0D108BD9-81ED-4DB2-BD59-A6C34878D82A}">
                    <a16:rowId xmlns:a16="http://schemas.microsoft.com/office/drawing/2014/main" val="3127748337"/>
                  </a:ext>
                </a:extLst>
              </a:tr>
              <a:tr h="1755788">
                <a:tc>
                  <a:txBody>
                    <a:bodyPr/>
                    <a:lstStyle/>
                    <a:p>
                      <a:r>
                        <a:rPr lang="en-GB" dirty="0"/>
                        <a:t>Limited verbal communication</a:t>
                      </a:r>
                    </a:p>
                  </a:txBody>
                  <a:tcPr/>
                </a:tc>
                <a:tc>
                  <a:txBody>
                    <a:bodyPr/>
                    <a:lstStyle/>
                    <a:p>
                      <a:r>
                        <a:rPr lang="en-GB" dirty="0"/>
                        <a:t>Consistent attachment figures act as primary language models, disrupted care reduces opportunities for responsive interactions which assist in language development.</a:t>
                      </a:r>
                    </a:p>
                  </a:txBody>
                  <a:tcPr/>
                </a:tc>
                <a:tc>
                  <a:txBody>
                    <a:bodyPr/>
                    <a:lstStyle/>
                    <a:p>
                      <a:r>
                        <a:rPr lang="en-GB" dirty="0"/>
                        <a:t>Shona may struggle to express her needs and build social connections, Which can affect her cognitive progress. Shona may also suffer from a speech delay due to limited adult interactions.</a:t>
                      </a:r>
                    </a:p>
                  </a:txBody>
                  <a:tcPr/>
                </a:tc>
                <a:extLst>
                  <a:ext uri="{0D108BD9-81ED-4DB2-BD59-A6C34878D82A}">
                    <a16:rowId xmlns:a16="http://schemas.microsoft.com/office/drawing/2014/main" val="823662083"/>
                  </a:ext>
                </a:extLst>
              </a:tr>
              <a:tr h="1622845">
                <a:tc>
                  <a:txBody>
                    <a:bodyPr/>
                    <a:lstStyle/>
                    <a:p>
                      <a:r>
                        <a:rPr lang="en-GB" dirty="0"/>
                        <a:t>Difficulty engaging in group play</a:t>
                      </a:r>
                    </a:p>
                  </a:txBody>
                  <a:tcPr/>
                </a:tc>
                <a:tc>
                  <a:txBody>
                    <a:bodyPr/>
                    <a:lstStyle/>
                    <a:p>
                      <a:r>
                        <a:rPr lang="en-GB" dirty="0"/>
                        <a:t>Without a secure attachment figure, children do not feel safe or confident enough to explore and interact with peers, they may withdraw or feel anxious in social situations Mannes and Duschinsky (2026)</a:t>
                      </a:r>
                    </a:p>
                  </a:txBody>
                  <a:tcPr/>
                </a:tc>
                <a:tc>
                  <a:txBody>
                    <a:bodyPr/>
                    <a:lstStyle/>
                    <a:p>
                      <a:r>
                        <a:rPr lang="en-GB" dirty="0"/>
                        <a:t>Shona may have missed out on key social and learning experiences, Which can affect her confidence and long-term social development.</a:t>
                      </a:r>
                    </a:p>
                  </a:txBody>
                  <a:tcPr/>
                </a:tc>
                <a:extLst>
                  <a:ext uri="{0D108BD9-81ED-4DB2-BD59-A6C34878D82A}">
                    <a16:rowId xmlns:a16="http://schemas.microsoft.com/office/drawing/2014/main" val="4118560895"/>
                  </a:ext>
                </a:extLst>
              </a:tr>
              <a:tr h="1650525">
                <a:tc>
                  <a:txBody>
                    <a:bodyPr/>
                    <a:lstStyle/>
                    <a:p>
                      <a:r>
                        <a:rPr lang="en-GB" dirty="0"/>
                        <a:t>Disrupted childcare history</a:t>
                      </a:r>
                    </a:p>
                  </a:txBody>
                  <a:tcPr/>
                </a:tc>
                <a:tc>
                  <a:txBody>
                    <a:bodyPr/>
                    <a:lstStyle/>
                    <a:p>
                      <a:r>
                        <a:rPr lang="en-GB" sz="1800" b="0" i="0" kern="1200" dirty="0">
                          <a:solidFill>
                            <a:schemeClr val="dk1"/>
                          </a:solidFill>
                          <a:effectLst/>
                          <a:latin typeface="+mn-lt"/>
                          <a:ea typeface="+mn-ea"/>
                          <a:cs typeface="+mn-cs"/>
                        </a:rPr>
                        <a:t>Bowlby explains that children develop better mental health when they get care from a constant and familiar figure, which is crucial for their welfare and development Mannes and Duschinsky (2026).</a:t>
                      </a:r>
                      <a:endParaRPr lang="en-GB" dirty="0"/>
                    </a:p>
                  </a:txBody>
                  <a:tcPr/>
                </a:tc>
                <a:tc>
                  <a:txBody>
                    <a:bodyPr/>
                    <a:lstStyle/>
                    <a:p>
                      <a:r>
                        <a:rPr lang="en-GB" dirty="0"/>
                        <a:t>Inconsistent care can lead to insecure attachment patterns; this may affect how Shona sees herself and others making it harder to build trust in new relationships.</a:t>
                      </a:r>
                    </a:p>
                  </a:txBody>
                  <a:tcPr/>
                </a:tc>
                <a:extLst>
                  <a:ext uri="{0D108BD9-81ED-4DB2-BD59-A6C34878D82A}">
                    <a16:rowId xmlns:a16="http://schemas.microsoft.com/office/drawing/2014/main" val="3144108461"/>
                  </a:ext>
                </a:extLst>
              </a:tr>
            </a:tbl>
          </a:graphicData>
        </a:graphic>
      </p:graphicFrame>
    </p:spTree>
    <p:extLst>
      <p:ext uri="{BB962C8B-B14F-4D97-AF65-F5344CB8AC3E}">
        <p14:creationId xmlns:p14="http://schemas.microsoft.com/office/powerpoint/2010/main" val="863465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BB3FBA3-9FC6-4E1E-A57E-CB22AF5A3DB3}"/>
              </a:ext>
            </a:extLst>
          </p:cNvPr>
          <p:cNvGraphicFramePr>
            <a:graphicFrameLocks noGrp="1"/>
          </p:cNvGraphicFramePr>
          <p:nvPr>
            <p:extLst>
              <p:ext uri="{D42A27DB-BD31-4B8C-83A1-F6EECF244321}">
                <p14:modId xmlns:p14="http://schemas.microsoft.com/office/powerpoint/2010/main" val="2185004120"/>
              </p:ext>
            </p:extLst>
          </p:nvPr>
        </p:nvGraphicFramePr>
        <p:xfrm>
          <a:off x="0" y="0"/>
          <a:ext cx="12192000" cy="6858000"/>
        </p:xfrm>
        <a:graphic>
          <a:graphicData uri="http://schemas.openxmlformats.org/drawingml/2006/table">
            <a:tbl>
              <a:tblPr firstRow="1" bandRow="1">
                <a:tableStyleId>{F5AB1C69-6EDB-4FF4-983F-18BD219EF322}</a:tableStyleId>
              </a:tblPr>
              <a:tblGrid>
                <a:gridCol w="4064000">
                  <a:extLst>
                    <a:ext uri="{9D8B030D-6E8A-4147-A177-3AD203B41FA5}">
                      <a16:colId xmlns:a16="http://schemas.microsoft.com/office/drawing/2014/main" val="1850814750"/>
                    </a:ext>
                  </a:extLst>
                </a:gridCol>
                <a:gridCol w="4064000">
                  <a:extLst>
                    <a:ext uri="{9D8B030D-6E8A-4147-A177-3AD203B41FA5}">
                      <a16:colId xmlns:a16="http://schemas.microsoft.com/office/drawing/2014/main" val="1239385222"/>
                    </a:ext>
                  </a:extLst>
                </a:gridCol>
                <a:gridCol w="4064000">
                  <a:extLst>
                    <a:ext uri="{9D8B030D-6E8A-4147-A177-3AD203B41FA5}">
                      <a16:colId xmlns:a16="http://schemas.microsoft.com/office/drawing/2014/main" val="849439222"/>
                    </a:ext>
                  </a:extLst>
                </a:gridCol>
              </a:tblGrid>
              <a:tr h="793611">
                <a:tc>
                  <a:txBody>
                    <a:bodyPr/>
                    <a:lstStyle/>
                    <a:p>
                      <a:r>
                        <a:rPr lang="en-GB" dirty="0"/>
                        <a:t>Strategy</a:t>
                      </a:r>
                    </a:p>
                  </a:txBody>
                  <a:tcPr/>
                </a:tc>
                <a:tc>
                  <a:txBody>
                    <a:bodyPr/>
                    <a:lstStyle/>
                    <a:p>
                      <a:r>
                        <a:rPr lang="en-GB" dirty="0"/>
                        <a:t>What we do</a:t>
                      </a:r>
                    </a:p>
                  </a:txBody>
                  <a:tcPr/>
                </a:tc>
                <a:tc>
                  <a:txBody>
                    <a:bodyPr/>
                    <a:lstStyle/>
                    <a:p>
                      <a:r>
                        <a:rPr lang="en-GB" dirty="0"/>
                        <a:t>Links to theory</a:t>
                      </a:r>
                    </a:p>
                  </a:txBody>
                  <a:tcPr/>
                </a:tc>
                <a:extLst>
                  <a:ext uri="{0D108BD9-81ED-4DB2-BD59-A6C34878D82A}">
                    <a16:rowId xmlns:a16="http://schemas.microsoft.com/office/drawing/2014/main" val="3588470381"/>
                  </a:ext>
                </a:extLst>
              </a:tr>
              <a:tr h="2021463">
                <a:tc>
                  <a:txBody>
                    <a:bodyPr/>
                    <a:lstStyle/>
                    <a:p>
                      <a:r>
                        <a:rPr lang="en-GB" dirty="0"/>
                        <a:t>Key person approach</a:t>
                      </a:r>
                    </a:p>
                  </a:txBody>
                  <a:tcPr/>
                </a:tc>
                <a:tc>
                  <a:txBody>
                    <a:bodyPr/>
                    <a:lstStyle/>
                    <a:p>
                      <a:r>
                        <a:rPr lang="en-GB" dirty="0"/>
                        <a:t>Assign 1 consistent staff member as Shona’s trusted person, this same person should greet Shona on drop offs and helps to settle and support her through the day,.</a:t>
                      </a:r>
                    </a:p>
                    <a:p>
                      <a:endParaRPr lang="en-GB" dirty="0"/>
                    </a:p>
                  </a:txBody>
                  <a:tcPr/>
                </a:tc>
                <a:tc>
                  <a:txBody>
                    <a:bodyPr/>
                    <a:lstStyle/>
                    <a:p>
                      <a:r>
                        <a:rPr lang="en-GB" dirty="0"/>
                        <a:t>Builds a secure base for Shona, showing consistency and building trust, Core to Bowlby’s theory. This also links into Vygotsky’s theory that children learn better guided by knowledgeable others such as teachers (McLeod 2026).</a:t>
                      </a:r>
                    </a:p>
                  </a:txBody>
                  <a:tcPr/>
                </a:tc>
                <a:extLst>
                  <a:ext uri="{0D108BD9-81ED-4DB2-BD59-A6C34878D82A}">
                    <a16:rowId xmlns:a16="http://schemas.microsoft.com/office/drawing/2014/main" val="3250774183"/>
                  </a:ext>
                </a:extLst>
              </a:tr>
              <a:tr h="2021463">
                <a:tc>
                  <a:txBody>
                    <a:bodyPr/>
                    <a:lstStyle/>
                    <a:p>
                      <a:r>
                        <a:rPr lang="en-GB" dirty="0"/>
                        <a:t>Gradual separation</a:t>
                      </a:r>
                    </a:p>
                  </a:txBody>
                  <a:tcPr/>
                </a:tc>
                <a:tc>
                  <a:txBody>
                    <a:bodyPr/>
                    <a:lstStyle/>
                    <a:p>
                      <a:r>
                        <a:rPr lang="en-GB" dirty="0"/>
                        <a:t>Start with short visits, where the carer stays then leaves for increasing times and always returns as promised.</a:t>
                      </a:r>
                    </a:p>
                  </a:txBody>
                  <a:tcPr/>
                </a:tc>
                <a:tc>
                  <a:txBody>
                    <a:bodyPr/>
                    <a:lstStyle/>
                    <a:p>
                      <a:r>
                        <a:rPr lang="en-GB" dirty="0"/>
                        <a:t>This will help reduce anxiety and builds trust that carers will return.</a:t>
                      </a:r>
                    </a:p>
                  </a:txBody>
                  <a:tcPr/>
                </a:tc>
                <a:extLst>
                  <a:ext uri="{0D108BD9-81ED-4DB2-BD59-A6C34878D82A}">
                    <a16:rowId xmlns:a16="http://schemas.microsoft.com/office/drawing/2014/main" val="703102413"/>
                  </a:ext>
                </a:extLst>
              </a:tr>
              <a:tr h="2021463">
                <a:tc>
                  <a:txBody>
                    <a:bodyPr/>
                    <a:lstStyle/>
                    <a:p>
                      <a:r>
                        <a:rPr lang="en-GB" dirty="0"/>
                        <a:t>Sensitive and responsive care</a:t>
                      </a:r>
                    </a:p>
                  </a:txBody>
                  <a:tcPr/>
                </a:tc>
                <a:tc>
                  <a:txBody>
                    <a:bodyPr/>
                    <a:lstStyle/>
                    <a:p>
                      <a:r>
                        <a:rPr lang="en-GB" dirty="0"/>
                        <a:t>Respond promptly to Shona’s cues, validate her feelings and use a warm tone and eye contact.</a:t>
                      </a:r>
                    </a:p>
                  </a:txBody>
                  <a:tcPr/>
                </a:tc>
                <a:tc>
                  <a:txBody>
                    <a:bodyPr/>
                    <a:lstStyle/>
                    <a:p>
                      <a:r>
                        <a:rPr lang="en-GB" dirty="0"/>
                        <a:t>This shows Shona her needs matter and builds a secure attachment.</a:t>
                      </a:r>
                    </a:p>
                  </a:txBody>
                  <a:tcPr/>
                </a:tc>
                <a:extLst>
                  <a:ext uri="{0D108BD9-81ED-4DB2-BD59-A6C34878D82A}">
                    <a16:rowId xmlns:a16="http://schemas.microsoft.com/office/drawing/2014/main" val="1194933367"/>
                  </a:ext>
                </a:extLst>
              </a:tr>
            </a:tbl>
          </a:graphicData>
        </a:graphic>
      </p:graphicFrame>
    </p:spTree>
    <p:extLst>
      <p:ext uri="{BB962C8B-B14F-4D97-AF65-F5344CB8AC3E}">
        <p14:creationId xmlns:p14="http://schemas.microsoft.com/office/powerpoint/2010/main" val="2449860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47F8FC8-901C-558B-E81F-768BA7A9FB68}"/>
              </a:ext>
            </a:extLst>
          </p:cNvPr>
          <p:cNvGraphicFramePr>
            <a:graphicFrameLocks noGrp="1"/>
          </p:cNvGraphicFramePr>
          <p:nvPr>
            <p:extLst>
              <p:ext uri="{D42A27DB-BD31-4B8C-83A1-F6EECF244321}">
                <p14:modId xmlns:p14="http://schemas.microsoft.com/office/powerpoint/2010/main" val="4239676416"/>
              </p:ext>
            </p:extLst>
          </p:nvPr>
        </p:nvGraphicFramePr>
        <p:xfrm>
          <a:off x="0" y="0"/>
          <a:ext cx="12192000" cy="3873500"/>
        </p:xfrm>
        <a:graphic>
          <a:graphicData uri="http://schemas.openxmlformats.org/drawingml/2006/table">
            <a:tbl>
              <a:tblPr firstRow="1" bandRow="1">
                <a:tableStyleId>{F5AB1C69-6EDB-4FF4-983F-18BD219EF322}</a:tableStyleId>
              </a:tblPr>
              <a:tblGrid>
                <a:gridCol w="6096000">
                  <a:extLst>
                    <a:ext uri="{9D8B030D-6E8A-4147-A177-3AD203B41FA5}">
                      <a16:colId xmlns:a16="http://schemas.microsoft.com/office/drawing/2014/main" val="2720732926"/>
                    </a:ext>
                  </a:extLst>
                </a:gridCol>
                <a:gridCol w="6096000">
                  <a:extLst>
                    <a:ext uri="{9D8B030D-6E8A-4147-A177-3AD203B41FA5}">
                      <a16:colId xmlns:a16="http://schemas.microsoft.com/office/drawing/2014/main" val="4106535734"/>
                    </a:ext>
                  </a:extLst>
                </a:gridCol>
              </a:tblGrid>
              <a:tr h="673100">
                <a:tc>
                  <a:txBody>
                    <a:bodyPr/>
                    <a:lstStyle/>
                    <a:p>
                      <a:r>
                        <a:rPr lang="en-GB" dirty="0"/>
                        <a:t>Nature – Biological influences</a:t>
                      </a:r>
                    </a:p>
                  </a:txBody>
                  <a:tcPr/>
                </a:tc>
                <a:tc>
                  <a:txBody>
                    <a:bodyPr/>
                    <a:lstStyle/>
                    <a:p>
                      <a:r>
                        <a:rPr lang="en-GB" dirty="0"/>
                        <a:t>Nurture – Environmental influences</a:t>
                      </a:r>
                    </a:p>
                  </a:txBody>
                  <a:tcPr/>
                </a:tc>
                <a:extLst>
                  <a:ext uri="{0D108BD9-81ED-4DB2-BD59-A6C34878D82A}">
                    <a16:rowId xmlns:a16="http://schemas.microsoft.com/office/drawing/2014/main" val="969282215"/>
                  </a:ext>
                </a:extLst>
              </a:tr>
              <a:tr h="1066800">
                <a:tc>
                  <a:txBody>
                    <a:bodyPr/>
                    <a:lstStyle/>
                    <a:p>
                      <a:r>
                        <a:rPr lang="en-GB" dirty="0"/>
                        <a:t>Shona may be a naturally cautious and sensitive child; this could shape how she experiences change</a:t>
                      </a:r>
                    </a:p>
                  </a:txBody>
                  <a:tcPr/>
                </a:tc>
                <a:tc>
                  <a:txBody>
                    <a:bodyPr/>
                    <a:lstStyle/>
                    <a:p>
                      <a:r>
                        <a:rPr lang="en-GB" dirty="0"/>
                        <a:t>Responsive, consistent care builds a secure attachment, whereas disrupted care creates anxiety.</a:t>
                      </a:r>
                    </a:p>
                  </a:txBody>
                  <a:tcPr/>
                </a:tc>
                <a:extLst>
                  <a:ext uri="{0D108BD9-81ED-4DB2-BD59-A6C34878D82A}">
                    <a16:rowId xmlns:a16="http://schemas.microsoft.com/office/drawing/2014/main" val="458140266"/>
                  </a:ext>
                </a:extLst>
              </a:tr>
              <a:tr h="1066800">
                <a:tc>
                  <a:txBody>
                    <a:bodyPr/>
                    <a:lstStyle/>
                    <a:p>
                      <a:r>
                        <a:rPr lang="en-GB" dirty="0"/>
                        <a:t>Early positive relationships build neural pathways for trust and emotion; stress can affect brain development (Batcheler, 2023).</a:t>
                      </a:r>
                    </a:p>
                  </a:txBody>
                  <a:tcPr/>
                </a:tc>
                <a:tc>
                  <a:txBody>
                    <a:bodyPr/>
                    <a:lstStyle/>
                    <a:p>
                      <a:r>
                        <a:rPr lang="en-GB" dirty="0"/>
                        <a:t>Warm, consistent interactions help build language, confidence and social skills; limited interactions delay these.</a:t>
                      </a:r>
                    </a:p>
                  </a:txBody>
                  <a:tcPr/>
                </a:tc>
                <a:extLst>
                  <a:ext uri="{0D108BD9-81ED-4DB2-BD59-A6C34878D82A}">
                    <a16:rowId xmlns:a16="http://schemas.microsoft.com/office/drawing/2014/main" val="2584014459"/>
                  </a:ext>
                </a:extLst>
              </a:tr>
              <a:tr h="1066800">
                <a:tc>
                  <a:txBody>
                    <a:bodyPr/>
                    <a:lstStyle/>
                    <a:p>
                      <a:r>
                        <a:rPr lang="en-GB" dirty="0"/>
                        <a:t>Genetically Shona’s personality traits will strongly influence how she forms bonds, however environment shapes the outcome.</a:t>
                      </a:r>
                    </a:p>
                  </a:txBody>
                  <a:tcPr/>
                </a:tc>
                <a:tc>
                  <a:txBody>
                    <a:bodyPr/>
                    <a:lstStyle/>
                    <a:p>
                      <a:r>
                        <a:rPr lang="en-GB" dirty="0"/>
                        <a:t>Unpredictable routines and changes in carers undermine Shona’s sense of safety and security.</a:t>
                      </a:r>
                    </a:p>
                  </a:txBody>
                  <a:tcPr/>
                </a:tc>
                <a:extLst>
                  <a:ext uri="{0D108BD9-81ED-4DB2-BD59-A6C34878D82A}">
                    <a16:rowId xmlns:a16="http://schemas.microsoft.com/office/drawing/2014/main" val="704274662"/>
                  </a:ext>
                </a:extLst>
              </a:tr>
            </a:tbl>
          </a:graphicData>
        </a:graphic>
      </p:graphicFrame>
      <p:sp>
        <p:nvSpPr>
          <p:cNvPr id="4" name="TextBox 3">
            <a:extLst>
              <a:ext uri="{FF2B5EF4-FFF2-40B4-BE49-F238E27FC236}">
                <a16:creationId xmlns:a16="http://schemas.microsoft.com/office/drawing/2014/main" id="{F29723A4-5CBE-0149-CB57-AD8575E7CB42}"/>
              </a:ext>
            </a:extLst>
          </p:cNvPr>
          <p:cNvSpPr txBox="1"/>
          <p:nvPr/>
        </p:nvSpPr>
        <p:spPr>
          <a:xfrm>
            <a:off x="2032000" y="4432300"/>
            <a:ext cx="8724900" cy="1200329"/>
          </a:xfrm>
          <a:prstGeom prst="rect">
            <a:avLst/>
          </a:prstGeom>
          <a:noFill/>
        </p:spPr>
        <p:txBody>
          <a:bodyPr wrap="square" rtlCol="0">
            <a:spAutoFit/>
          </a:bodyPr>
          <a:lstStyle/>
          <a:p>
            <a:r>
              <a:rPr lang="en-GB" sz="2400" b="1" dirty="0"/>
              <a:t>Nature provides potential – Nurture determines the outcome.</a:t>
            </a:r>
          </a:p>
          <a:p>
            <a:endParaRPr lang="en-GB" sz="2400" b="1" dirty="0"/>
          </a:p>
          <a:p>
            <a:r>
              <a:rPr lang="en-GB" sz="2400" b="1" dirty="0"/>
              <a:t>Consistent loving care can support Shona to thrive.</a:t>
            </a:r>
          </a:p>
        </p:txBody>
      </p:sp>
    </p:spTree>
    <p:extLst>
      <p:ext uri="{BB962C8B-B14F-4D97-AF65-F5344CB8AC3E}">
        <p14:creationId xmlns:p14="http://schemas.microsoft.com/office/powerpoint/2010/main" val="3205873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DFAC70E-D6DA-294D-7BCA-64EEE1CC84DD}"/>
              </a:ext>
            </a:extLst>
          </p:cNvPr>
          <p:cNvGraphicFramePr>
            <a:graphicFrameLocks noGrp="1"/>
          </p:cNvGraphicFramePr>
          <p:nvPr>
            <p:extLst>
              <p:ext uri="{D42A27DB-BD31-4B8C-83A1-F6EECF244321}">
                <p14:modId xmlns:p14="http://schemas.microsoft.com/office/powerpoint/2010/main" val="871948926"/>
              </p:ext>
            </p:extLst>
          </p:nvPr>
        </p:nvGraphicFramePr>
        <p:xfrm>
          <a:off x="0" y="0"/>
          <a:ext cx="12192000" cy="4064000"/>
        </p:xfrm>
        <a:graphic>
          <a:graphicData uri="http://schemas.openxmlformats.org/drawingml/2006/table">
            <a:tbl>
              <a:tblPr firstRow="1" bandRow="1">
                <a:tableStyleId>{F5AB1C69-6EDB-4FF4-983F-18BD219EF322}</a:tableStyleId>
              </a:tblPr>
              <a:tblGrid>
                <a:gridCol w="6096000">
                  <a:extLst>
                    <a:ext uri="{9D8B030D-6E8A-4147-A177-3AD203B41FA5}">
                      <a16:colId xmlns:a16="http://schemas.microsoft.com/office/drawing/2014/main" val="1015545119"/>
                    </a:ext>
                  </a:extLst>
                </a:gridCol>
                <a:gridCol w="6096000">
                  <a:extLst>
                    <a:ext uri="{9D8B030D-6E8A-4147-A177-3AD203B41FA5}">
                      <a16:colId xmlns:a16="http://schemas.microsoft.com/office/drawing/2014/main" val="2457059144"/>
                    </a:ext>
                  </a:extLst>
                </a:gridCol>
              </a:tblGrid>
              <a:tr h="558800">
                <a:tc>
                  <a:txBody>
                    <a:bodyPr/>
                    <a:lstStyle/>
                    <a:p>
                      <a:r>
                        <a:rPr lang="en-GB" dirty="0"/>
                        <a:t>Strengths </a:t>
                      </a:r>
                    </a:p>
                  </a:txBody>
                  <a:tcPr/>
                </a:tc>
                <a:tc>
                  <a:txBody>
                    <a:bodyPr/>
                    <a:lstStyle/>
                    <a:p>
                      <a:r>
                        <a:rPr lang="en-GB" dirty="0"/>
                        <a:t>Limitations</a:t>
                      </a:r>
                    </a:p>
                  </a:txBody>
                  <a:tcPr/>
                </a:tc>
                <a:extLst>
                  <a:ext uri="{0D108BD9-81ED-4DB2-BD59-A6C34878D82A}">
                    <a16:rowId xmlns:a16="http://schemas.microsoft.com/office/drawing/2014/main" val="1683888148"/>
                  </a:ext>
                </a:extLst>
              </a:tr>
              <a:tr h="876300">
                <a:tc>
                  <a:txBody>
                    <a:bodyPr/>
                    <a:lstStyle/>
                    <a:p>
                      <a:r>
                        <a:rPr lang="en-GB" dirty="0"/>
                        <a:t>Focuses on emotional wellbeing, which is central to Shona’s needs.</a:t>
                      </a:r>
                    </a:p>
                  </a:txBody>
                  <a:tcPr/>
                </a:tc>
                <a:tc>
                  <a:txBody>
                    <a:bodyPr/>
                    <a:lstStyle/>
                    <a:p>
                      <a:r>
                        <a:rPr lang="en-GB" dirty="0"/>
                        <a:t>Less focused on cognitive/academic development compared to Vygotsky or Piaget.</a:t>
                      </a:r>
                    </a:p>
                  </a:txBody>
                  <a:tcPr/>
                </a:tc>
                <a:extLst>
                  <a:ext uri="{0D108BD9-81ED-4DB2-BD59-A6C34878D82A}">
                    <a16:rowId xmlns:a16="http://schemas.microsoft.com/office/drawing/2014/main" val="3646821055"/>
                  </a:ext>
                </a:extLst>
              </a:tr>
              <a:tr h="876300">
                <a:tc>
                  <a:txBody>
                    <a:bodyPr/>
                    <a:lstStyle/>
                    <a:p>
                      <a:r>
                        <a:rPr lang="en-GB" dirty="0"/>
                        <a:t>Evidence based, this theory is widely researched and applied in health and social care sector.</a:t>
                      </a:r>
                    </a:p>
                  </a:txBody>
                  <a:tcPr/>
                </a:tc>
                <a:tc>
                  <a:txBody>
                    <a:bodyPr/>
                    <a:lstStyle/>
                    <a:p>
                      <a:r>
                        <a:rPr lang="en-GB" dirty="0"/>
                        <a:t>Less guidance on possible cultural differences in how attachment is expressed, Shona is a bi-racial child.</a:t>
                      </a:r>
                    </a:p>
                  </a:txBody>
                  <a:tcPr/>
                </a:tc>
                <a:extLst>
                  <a:ext uri="{0D108BD9-81ED-4DB2-BD59-A6C34878D82A}">
                    <a16:rowId xmlns:a16="http://schemas.microsoft.com/office/drawing/2014/main" val="1556955277"/>
                  </a:ext>
                </a:extLst>
              </a:tr>
              <a:tr h="876300">
                <a:tc>
                  <a:txBody>
                    <a:bodyPr/>
                    <a:lstStyle/>
                    <a:p>
                      <a:r>
                        <a:rPr lang="en-GB" dirty="0"/>
                        <a:t>Emphasises continuity and consistency, directly addresses Shona’s disruptive background.</a:t>
                      </a:r>
                    </a:p>
                  </a:txBody>
                  <a:tcPr/>
                </a:tc>
                <a:tc>
                  <a:txBody>
                    <a:bodyPr/>
                    <a:lstStyle/>
                    <a:p>
                      <a:r>
                        <a:rPr lang="en-GB" dirty="0"/>
                        <a:t>Does not fully consider temperament and personality factors, some children are naturally more reserved.</a:t>
                      </a:r>
                    </a:p>
                  </a:txBody>
                  <a:tcPr/>
                </a:tc>
                <a:extLst>
                  <a:ext uri="{0D108BD9-81ED-4DB2-BD59-A6C34878D82A}">
                    <a16:rowId xmlns:a16="http://schemas.microsoft.com/office/drawing/2014/main" val="90229388"/>
                  </a:ext>
                </a:extLst>
              </a:tr>
              <a:tr h="876300">
                <a:tc>
                  <a:txBody>
                    <a:bodyPr/>
                    <a:lstStyle/>
                    <a:p>
                      <a:endParaRPr lang="en-GB"/>
                    </a:p>
                  </a:txBody>
                  <a:tcPr/>
                </a:tc>
                <a:tc>
                  <a:txBody>
                    <a:bodyPr/>
                    <a:lstStyle/>
                    <a:p>
                      <a:endParaRPr lang="en-GB" dirty="0"/>
                    </a:p>
                  </a:txBody>
                  <a:tcPr/>
                </a:tc>
                <a:extLst>
                  <a:ext uri="{0D108BD9-81ED-4DB2-BD59-A6C34878D82A}">
                    <a16:rowId xmlns:a16="http://schemas.microsoft.com/office/drawing/2014/main" val="2058614612"/>
                  </a:ext>
                </a:extLst>
              </a:tr>
            </a:tbl>
          </a:graphicData>
        </a:graphic>
      </p:graphicFrame>
      <p:sp>
        <p:nvSpPr>
          <p:cNvPr id="3" name="TextBox 2">
            <a:extLst>
              <a:ext uri="{FF2B5EF4-FFF2-40B4-BE49-F238E27FC236}">
                <a16:creationId xmlns:a16="http://schemas.microsoft.com/office/drawing/2014/main" id="{11FD0C44-1298-CA8E-C978-DD55BDD157BE}"/>
              </a:ext>
            </a:extLst>
          </p:cNvPr>
          <p:cNvSpPr txBox="1"/>
          <p:nvPr/>
        </p:nvSpPr>
        <p:spPr>
          <a:xfrm>
            <a:off x="355600" y="4305300"/>
            <a:ext cx="11544300" cy="1323439"/>
          </a:xfrm>
          <a:prstGeom prst="rect">
            <a:avLst/>
          </a:prstGeom>
          <a:noFill/>
        </p:spPr>
        <p:txBody>
          <a:bodyPr wrap="square" rtlCol="0">
            <a:spAutoFit/>
          </a:bodyPr>
          <a:lstStyle/>
          <a:p>
            <a:r>
              <a:rPr lang="en-GB" sz="2000" b="1" dirty="0"/>
              <a:t>An alternative theory that could be applied to Shona is Vygotsky’s sociocultural Theory, this theory focuses on social interaction and language, Which is highly relevant to Shona’s limited communication, However this theory does not explore separation anxiety or emotional attachments so in my opinion Bowlby remains best overall for this case.</a:t>
            </a:r>
          </a:p>
        </p:txBody>
      </p:sp>
    </p:spTree>
    <p:extLst>
      <p:ext uri="{BB962C8B-B14F-4D97-AF65-F5344CB8AC3E}">
        <p14:creationId xmlns:p14="http://schemas.microsoft.com/office/powerpoint/2010/main" val="1004263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3" name="TextBox 1">
            <a:extLst>
              <a:ext uri="{FF2B5EF4-FFF2-40B4-BE49-F238E27FC236}">
                <a16:creationId xmlns:a16="http://schemas.microsoft.com/office/drawing/2014/main" id="{36F27B88-A498-AE27-50BC-4CEBB579FE9A}"/>
              </a:ext>
            </a:extLst>
          </p:cNvPr>
          <p:cNvGraphicFramePr/>
          <p:nvPr>
            <p:extLst>
              <p:ext uri="{D42A27DB-BD31-4B8C-83A1-F6EECF244321}">
                <p14:modId xmlns:p14="http://schemas.microsoft.com/office/powerpoint/2010/main" val="165614552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9359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1CA92C-435D-A6DB-F0EF-622376BE0562}"/>
              </a:ext>
            </a:extLst>
          </p:cNvPr>
          <p:cNvSpPr txBox="1"/>
          <p:nvPr/>
        </p:nvSpPr>
        <p:spPr>
          <a:xfrm>
            <a:off x="818707" y="457200"/>
            <a:ext cx="10823944" cy="4247317"/>
          </a:xfrm>
          <a:prstGeom prst="rect">
            <a:avLst/>
          </a:prstGeom>
          <a:noFill/>
        </p:spPr>
        <p:txBody>
          <a:bodyPr wrap="square" rtlCol="0">
            <a:spAutoFit/>
          </a:bodyPr>
          <a:lstStyle/>
          <a:p>
            <a:r>
              <a:rPr lang="en-GB" dirty="0"/>
              <a:t>Reference list</a:t>
            </a:r>
          </a:p>
          <a:p>
            <a:endParaRPr lang="en-GB" dirty="0"/>
          </a:p>
          <a:p>
            <a:pPr marL="342900" indent="-342900">
              <a:buAutoNum type="arabicPeriod"/>
            </a:pPr>
            <a:r>
              <a:rPr lang="en-GB" dirty="0"/>
              <a:t>Batcheler, R. (2023) </a:t>
            </a:r>
            <a:r>
              <a:rPr lang="en-GB" i="1" dirty="0"/>
              <a:t>Early childhood and the developing brain. </a:t>
            </a:r>
            <a:r>
              <a:rPr lang="en-GB" dirty="0"/>
              <a:t>Available at: </a:t>
            </a:r>
            <a:r>
              <a:rPr lang="en-GB" dirty="0">
                <a:hlinkClick r:id="rId2"/>
              </a:rPr>
              <a:t>Early childhood and the developing brain - Centre for Early Childhood</a:t>
            </a:r>
            <a:r>
              <a:rPr lang="en-GB" dirty="0"/>
              <a:t> (Accessed: 15 October 2026).</a:t>
            </a:r>
          </a:p>
          <a:p>
            <a:pPr marL="342900" indent="-342900">
              <a:buAutoNum type="arabicPeriod"/>
            </a:pPr>
            <a:r>
              <a:rPr lang="en-GB" dirty="0"/>
              <a:t>Care Learning (2026), </a:t>
            </a:r>
            <a:r>
              <a:rPr lang="en-GB" i="1" dirty="0"/>
              <a:t>What is attachment theory in early years?, </a:t>
            </a:r>
            <a:r>
              <a:rPr lang="en-GB" dirty="0"/>
              <a:t>Available at: </a:t>
            </a:r>
            <a:r>
              <a:rPr lang="en-GB" dirty="0">
                <a:hlinkClick r:id="rId3"/>
              </a:rPr>
              <a:t>What is Attachment Theory in Early Years? – Care Learning</a:t>
            </a:r>
            <a:r>
              <a:rPr lang="en-GB" dirty="0"/>
              <a:t>, (Accessed: 05 October 2026)</a:t>
            </a:r>
          </a:p>
          <a:p>
            <a:pPr marL="342900" indent="-342900">
              <a:buFontTx/>
              <a:buAutoNum type="arabicPeriod"/>
            </a:pPr>
            <a:r>
              <a:rPr lang="en-GB" dirty="0"/>
              <a:t>Mannes, J. and Duschinsky, R. (2026) ‘John Bowlby – author of Maternal Care and Mental Health (1951) but probably not the author of Child Care and the Growth of Love (1953)’,  </a:t>
            </a:r>
            <a:r>
              <a:rPr lang="en-GB" i="1" dirty="0" err="1"/>
              <a:t>BJPsych</a:t>
            </a:r>
            <a:r>
              <a:rPr lang="en-GB" i="1" dirty="0"/>
              <a:t> bulletin</a:t>
            </a:r>
            <a:r>
              <a:rPr lang="en-GB" dirty="0"/>
              <a:t>, pp. 1–3. Available at: https://doi.org/10.1192/bjb.2026.10253.</a:t>
            </a:r>
          </a:p>
          <a:p>
            <a:pPr marL="342900" indent="-342900">
              <a:buFontTx/>
              <a:buAutoNum type="arabicPeriod"/>
            </a:pPr>
            <a:r>
              <a:rPr lang="en-GB" dirty="0" err="1"/>
              <a:t>McLeod,S</a:t>
            </a:r>
            <a:r>
              <a:rPr lang="en-GB" dirty="0"/>
              <a:t>. (2026) </a:t>
            </a:r>
            <a:r>
              <a:rPr lang="en-GB" i="1" dirty="0"/>
              <a:t>John Bowlby’s attachment theory</a:t>
            </a:r>
            <a:r>
              <a:rPr lang="en-GB" dirty="0"/>
              <a:t>. Available at: </a:t>
            </a:r>
            <a:r>
              <a:rPr lang="en-GB" dirty="0">
                <a:hlinkClick r:id="rId4"/>
              </a:rPr>
              <a:t>John Bowlby's Attachment Theory</a:t>
            </a:r>
            <a:r>
              <a:rPr lang="en-GB" dirty="0"/>
              <a:t> (Accessed: 05 October 2026).</a:t>
            </a:r>
          </a:p>
          <a:p>
            <a:pPr marL="342900" indent="-342900">
              <a:buFontTx/>
              <a:buAutoNum type="arabicPeriod"/>
            </a:pPr>
            <a:r>
              <a:rPr lang="en-GB" dirty="0" err="1"/>
              <a:t>McLeod,S</a:t>
            </a:r>
            <a:r>
              <a:rPr lang="en-GB" dirty="0"/>
              <a:t>. (2026) </a:t>
            </a:r>
            <a:r>
              <a:rPr lang="en-GB" i="1" dirty="0"/>
              <a:t>Vygotsky’s theory of cognitive development. </a:t>
            </a:r>
            <a:r>
              <a:rPr lang="en-GB" dirty="0"/>
              <a:t>Available at : </a:t>
            </a:r>
            <a:r>
              <a:rPr lang="en-GB" dirty="0">
                <a:hlinkClick r:id="rId5"/>
              </a:rPr>
              <a:t>Vygotsky's Sociocultural Theory of Cognitive Development</a:t>
            </a:r>
            <a:r>
              <a:rPr lang="en-GB" dirty="0"/>
              <a:t> (Accessed: 15 October 2026)</a:t>
            </a:r>
            <a:endParaRPr lang="en-GB" i="1" dirty="0"/>
          </a:p>
          <a:p>
            <a:pPr marL="342900" indent="-342900">
              <a:buAutoNum type="arabicPeriod"/>
            </a:pPr>
            <a:r>
              <a:rPr lang="en-GB" dirty="0"/>
              <a:t>NHS (2026) </a:t>
            </a:r>
            <a:r>
              <a:rPr lang="en-GB" i="1" dirty="0"/>
              <a:t>Separation anxiety. </a:t>
            </a:r>
            <a:r>
              <a:rPr lang="en-GB" dirty="0"/>
              <a:t>Available at: </a:t>
            </a:r>
            <a:r>
              <a:rPr lang="en-GB" dirty="0">
                <a:hlinkClick r:id="rId6"/>
              </a:rPr>
              <a:t>Separation anxiety – NHS</a:t>
            </a:r>
            <a:r>
              <a:rPr lang="en-GB" dirty="0"/>
              <a:t> (Accessed: 07 October 2026).</a:t>
            </a:r>
          </a:p>
          <a:p>
            <a:endParaRPr lang="en-GB" dirty="0"/>
          </a:p>
        </p:txBody>
      </p:sp>
    </p:spTree>
    <p:extLst>
      <p:ext uri="{BB962C8B-B14F-4D97-AF65-F5344CB8AC3E}">
        <p14:creationId xmlns:p14="http://schemas.microsoft.com/office/powerpoint/2010/main" val="3406523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a902135f02ad948cfd5f41c42cd09c14">
  <xsd:schema xmlns:xsd="http://www.w3.org/2001/XMLSchema" xmlns:xs="http://www.w3.org/2001/XMLSchema" xmlns:p="http://schemas.microsoft.com/office/2006/metadata/properties" xmlns:ns3="901b7179-a49d-4669-ab88-101a0e80079b" targetNamespace="http://schemas.microsoft.com/office/2006/metadata/properties" ma:root="true" ma:fieldsID="507b7c2e20725aa1d24ba083b4cd9605"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F38ED17C-B66F-4FD4-BE3F-A2ACDD7E79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42BFCE-A80D-45CE-89DE-E1EE6331A060}">
  <ds:schemaRefs>
    <ds:schemaRef ds:uri="http://schemas.microsoft.com/sharepoint/v3/contenttype/forms"/>
  </ds:schemaRefs>
</ds:datastoreItem>
</file>

<file path=customXml/itemProps3.xml><?xml version="1.0" encoding="utf-8"?>
<ds:datastoreItem xmlns:ds="http://schemas.openxmlformats.org/officeDocument/2006/customXml" ds:itemID="{0D2358C5-5C81-4CA5-877F-9091F7B2CBEF}">
  <ds:schemaRefs>
    <ds:schemaRef ds:uri="http://purl.org/dc/elements/1.1/"/>
    <ds:schemaRef ds:uri="http://schemas.microsoft.com/office/2006/documentManagement/types"/>
    <ds:schemaRef ds:uri="http://schemas.microsoft.com/office/2006/metadata/properties"/>
    <ds:schemaRef ds:uri="http://www.w3.org/XML/1998/namespace"/>
    <ds:schemaRef ds:uri="http://purl.org/dc/terms/"/>
    <ds:schemaRef ds:uri="901b7179-a49d-4669-ab88-101a0e80079b"/>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15976</TotalTime>
  <Words>1299</Words>
  <Application>Microsoft Office PowerPoint</Application>
  <PresentationFormat>Widescreen</PresentationFormat>
  <Paragraphs>75</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Joselynn Toon (2519891)</dc:creator>
  <cp:lastModifiedBy>Joselynn Toon (2519891)</cp:lastModifiedBy>
  <cp:revision>1</cp:revision>
  <dcterms:created xsi:type="dcterms:W3CDTF">2026-10-05T10:28:51Z</dcterms:created>
  <dcterms:modified xsi:type="dcterms:W3CDTF">2026-10-16T12:45:04Z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