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2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3" d="100"/>
          <a:sy n="73" d="100"/>
        </p:scale>
        <p:origin x="58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04ED56-3703-48D7-BAFF-B7A10314985B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CEA45-E364-4249-AE4C-D1E910F592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55570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41147B-2EFC-4B95-9DE6-EE865964611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68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12831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3000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86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275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0036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791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316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119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759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804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232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046C78-178D-4B32-A1E6-D6A0721A5678}" type="datetimeFigureOut">
              <a:rPr lang="en-GB" smtClean="0"/>
              <a:t>19/02/2019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846FEF-2B20-4287-B279-E3625CE85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151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3200" b="1" dirty="0">
                <a:solidFill>
                  <a:srgbClr val="0000FF"/>
                </a:solidFill>
                <a:cs typeface="Arial" pitchFamily="34" charset="0"/>
              </a:rPr>
              <a:t>Research Methods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940526" y="1481138"/>
            <a:ext cx="9270274" cy="3948112"/>
          </a:xfrm>
        </p:spPr>
        <p:txBody>
          <a:bodyPr>
            <a:normAutofit/>
          </a:bodyPr>
          <a:lstStyle/>
          <a:p>
            <a:pPr marL="1076325" indent="-966788">
              <a:buNone/>
              <a:defRPr/>
            </a:pPr>
            <a:r>
              <a:rPr lang="en-GB" sz="2400" b="1" dirty="0">
                <a:cs typeface="Arial" pitchFamily="34" charset="0"/>
              </a:rPr>
              <a:t>1.   SECONDARY RESEARCH – potential sources?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Library research e.g. Texts, journals 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Internet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Reports 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Official data/statistics analysis</a:t>
            </a:r>
          </a:p>
          <a:p>
            <a:pPr marL="1076325" indent="-966788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1076325" indent="-966788">
              <a:buNone/>
              <a:defRPr/>
            </a:pPr>
            <a:r>
              <a:rPr lang="en-GB" sz="2400" b="1" dirty="0">
                <a:cs typeface="Arial" pitchFamily="34" charset="0"/>
              </a:rPr>
              <a:t>2.   PRIMARY RESEARCH</a:t>
            </a:r>
          </a:p>
          <a:p>
            <a:pPr marL="1076325" indent="-546100"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Original or empirical research/fieldwork</a:t>
            </a:r>
          </a:p>
          <a:p>
            <a:pPr marL="365760" indent="-256032">
              <a:buFont typeface="Wingdings 3"/>
              <a:buChar char=""/>
              <a:defRPr/>
            </a:pPr>
            <a:endParaRPr lang="en-GB" dirty="0" smtClean="0"/>
          </a:p>
        </p:txBody>
      </p:sp>
      <p:pic>
        <p:nvPicPr>
          <p:cNvPr id="14340" name="Picture 4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2184" y="5013176"/>
            <a:ext cx="2571750" cy="171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3557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sz="2800" b="1" dirty="0">
                <a:solidFill>
                  <a:srgbClr val="0000FF"/>
                </a:solidFill>
                <a:latin typeface="+mn-lt"/>
                <a:cs typeface="Arial" pitchFamily="34" charset="0"/>
              </a:rPr>
              <a:t>Primary Research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718458" y="1500188"/>
            <a:ext cx="9035144" cy="4305300"/>
          </a:xfrm>
        </p:spPr>
        <p:txBody>
          <a:bodyPr>
            <a:normAutofit lnSpcReduction="10000"/>
          </a:bodyPr>
          <a:lstStyle/>
          <a:p>
            <a:pPr marL="1076325" indent="-546100">
              <a:lnSpc>
                <a:spcPct val="80000"/>
              </a:lnSpc>
              <a:buNone/>
              <a:defRPr/>
            </a:pPr>
            <a:r>
              <a:rPr lang="en-GB" sz="2400" b="1" dirty="0">
                <a:cs typeface="Arial" pitchFamily="34" charset="0"/>
              </a:rPr>
              <a:t>Samples – considerations/decisions: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Population size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Sampling frame</a:t>
            </a:r>
          </a:p>
          <a:p>
            <a:pPr marL="1254125" indent="-531813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Selection </a:t>
            </a:r>
            <a:r>
              <a:rPr lang="en-GB" sz="2400" dirty="0" smtClean="0">
                <a:cs typeface="Arial" pitchFamily="34" charset="0"/>
              </a:rPr>
              <a:t>methods, such as systematic</a:t>
            </a:r>
            <a:r>
              <a:rPr lang="en-GB" sz="2400" dirty="0">
                <a:cs typeface="Arial" pitchFamily="34" charset="0"/>
              </a:rPr>
              <a:t>, </a:t>
            </a:r>
            <a:r>
              <a:rPr lang="en-GB" sz="2400" dirty="0" smtClean="0">
                <a:cs typeface="Arial" pitchFamily="34" charset="0"/>
              </a:rPr>
              <a:t>snowball</a:t>
            </a:r>
            <a:r>
              <a:rPr lang="en-GB" sz="2400" dirty="0">
                <a:cs typeface="Arial" pitchFamily="34" charset="0"/>
              </a:rPr>
              <a:t>, </a:t>
            </a:r>
            <a:r>
              <a:rPr lang="en-GB" sz="2400" dirty="0" smtClean="0">
                <a:cs typeface="Arial" pitchFamily="34" charset="0"/>
              </a:rPr>
              <a:t>convenience, </a:t>
            </a:r>
            <a:r>
              <a:rPr lang="en-GB" sz="2400" dirty="0">
                <a:cs typeface="Arial" pitchFamily="34" charset="0"/>
              </a:rPr>
              <a:t>etc</a:t>
            </a:r>
          </a:p>
          <a:p>
            <a:pPr marL="1254125" indent="-531813">
              <a:lnSpc>
                <a:spcPct val="80000"/>
              </a:lnSpc>
              <a:buNone/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marL="1076325" indent="-546100">
              <a:lnSpc>
                <a:spcPct val="80000"/>
              </a:lnSpc>
              <a:buNone/>
              <a:defRPr/>
            </a:pPr>
            <a:r>
              <a:rPr lang="en-GB" sz="2400" b="1" dirty="0">
                <a:cs typeface="Arial" pitchFamily="34" charset="0"/>
              </a:rPr>
              <a:t>Data collection methods?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Questionnaires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Interviews 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Observation</a:t>
            </a:r>
          </a:p>
          <a:p>
            <a:pPr marL="1341438" indent="-619125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en-GB" sz="2400" dirty="0">
                <a:cs typeface="Arial" pitchFamily="34" charset="0"/>
              </a:rPr>
              <a:t>Focus groups</a:t>
            </a:r>
          </a:p>
        </p:txBody>
      </p:sp>
      <p:pic>
        <p:nvPicPr>
          <p:cNvPr id="15364" name="Picture 5" descr="Puzzled people standing on a large question 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0325" y="3716338"/>
            <a:ext cx="2357438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5521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922114"/>
          </a:xfrm>
        </p:spPr>
        <p:txBody>
          <a:bodyPr/>
          <a:lstStyle/>
          <a:p>
            <a:pPr algn="ctr">
              <a:defRPr/>
            </a:pPr>
            <a:r>
              <a:rPr lang="en-GB" sz="2400" b="1" dirty="0">
                <a:solidFill>
                  <a:srgbClr val="0000FF"/>
                </a:solidFill>
                <a:cs typeface="Arial" pitchFamily="34" charset="0"/>
              </a:rPr>
              <a:t>CONSIDERATIONS &amp; ISSUES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idx="1"/>
          </p:nvPr>
        </p:nvSpPr>
        <p:spPr>
          <a:xfrm>
            <a:off x="600891" y="1268414"/>
            <a:ext cx="9609909" cy="4738687"/>
          </a:xfrm>
        </p:spPr>
        <p:txBody>
          <a:bodyPr>
            <a:normAutofit lnSpcReduction="10000"/>
          </a:bodyPr>
          <a:lstStyle/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Research methodology i.e. quantitative, qualitative or mixed methods?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Questions - unambiguous, open/closed, use of Likert scale </a:t>
            </a:r>
            <a:r>
              <a:rPr lang="en-GB" altLang="en-US" sz="2400" dirty="0" smtClean="0">
                <a:cs typeface="Arial" charset="0"/>
              </a:rPr>
              <a:t>etc</a:t>
            </a:r>
            <a:r>
              <a:rPr lang="en-GB" altLang="en-US" sz="2400" dirty="0">
                <a:cs typeface="Arial" charset="0"/>
              </a:rPr>
              <a:t>.</a:t>
            </a:r>
            <a:endParaRPr lang="en-GB" altLang="en-US" sz="2400" dirty="0">
              <a:cs typeface="Arial" charset="0"/>
            </a:endParaRP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Piloting 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Reliability, validity, bias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Brainstorming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Presentation of findings, use of SPSS/Excel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Use of statistical analysis - standard deviation, pie charts, bar charts, histograms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Written analysis of findings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Conclusions</a:t>
            </a:r>
          </a:p>
          <a:p>
            <a:pPr marL="722313" indent="-457200">
              <a:lnSpc>
                <a:spcPct val="80000"/>
              </a:lnSpc>
              <a:buFont typeface="Wingdings" pitchFamily="2" charset="2"/>
              <a:buChar char="Ø"/>
            </a:pPr>
            <a:r>
              <a:rPr lang="en-GB" altLang="en-US" sz="2400" dirty="0">
                <a:cs typeface="Arial" charset="0"/>
              </a:rPr>
              <a:t>Recommendations</a:t>
            </a:r>
          </a:p>
          <a:p>
            <a:pPr marL="722313" indent="-457200">
              <a:lnSpc>
                <a:spcPct val="80000"/>
              </a:lnSpc>
              <a:buNone/>
            </a:pPr>
            <a:endParaRPr lang="en-GB" altLang="en-US" sz="2400" b="1" i="1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240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703" y="980728"/>
            <a:ext cx="9649097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‘……research is conducted  in order to solve problems and expand knowledge’	</a:t>
            </a:r>
            <a:r>
              <a:rPr lang="en-GB" sz="2600" dirty="0">
                <a:latin typeface="Arial" pitchFamily="34" charset="0"/>
                <a:cs typeface="Arial" pitchFamily="34" charset="0"/>
              </a:rPr>
              <a:t>			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Drew,1980:p4)</a:t>
            </a:r>
          </a:p>
          <a:p>
            <a:pPr marL="0" indent="0">
              <a:buNone/>
            </a:pPr>
            <a:endParaRPr lang="en-GB" sz="2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‘ People undertake research  in order to find things out in a systematic way, thereby increasing their knowledge’</a:t>
            </a:r>
          </a:p>
          <a:p>
            <a:pPr marL="0" indent="0">
              <a:buNone/>
            </a:pPr>
            <a:r>
              <a:rPr lang="en-GB" sz="2600" dirty="0">
                <a:latin typeface="Arial" pitchFamily="34" charset="0"/>
                <a:cs typeface="Arial" pitchFamily="34" charset="0"/>
              </a:rPr>
              <a:t>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(Jankowicz,1995)</a:t>
            </a:r>
            <a:endParaRPr lang="en-GB" sz="1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Arial" pitchFamily="34" charset="0"/>
              </a:rPr>
              <a:t>The outcomes of research may be useful to: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You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Organisations with which you are involved</a:t>
            </a:r>
          </a:p>
          <a:p>
            <a:pPr marL="0" indent="0"/>
            <a:r>
              <a:rPr lang="en-GB" sz="2600" dirty="0">
                <a:cs typeface="Arial" pitchFamily="34" charset="0"/>
              </a:rPr>
              <a:t>  The academic community and society as a whole</a:t>
            </a:r>
          </a:p>
          <a:p>
            <a:pPr marL="0" indent="0">
              <a:buNone/>
            </a:pPr>
            <a:endParaRPr lang="en-GB" sz="26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2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4FC301-D00A-4AD6-B84C-9B66BE67F147}" type="datetime5">
              <a:rPr lang="en-US" smtClean="0"/>
              <a:pPr/>
              <a:t>19-Feb-19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703" y="116632"/>
            <a:ext cx="9649097" cy="936104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rgbClr val="0000FF"/>
                </a:solidFill>
                <a:latin typeface="+mn-lt"/>
                <a:cs typeface="Arial" pitchFamily="34" charset="0"/>
              </a:rPr>
              <a:t>What is the purpose of research?  A reminder.........</a:t>
            </a:r>
          </a:p>
        </p:txBody>
      </p:sp>
    </p:spTree>
    <p:extLst>
      <p:ext uri="{BB962C8B-B14F-4D97-AF65-F5344CB8AC3E}">
        <p14:creationId xmlns:p14="http://schemas.microsoft.com/office/powerpoint/2010/main" val="15262741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3E1A8-8C06-4063-AA68-F1D93D2A7AFC}" type="datetime5">
              <a:rPr lang="en-US" smtClean="0"/>
              <a:pPr/>
              <a:t>19-Feb-19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503B6A-4DA5-4756-B58A-8B28CBAE0F46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44137" y="714356"/>
            <a:ext cx="10267406" cy="51398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An essential component of any managerial role is competence in investigative approaches to facilitate decision making and problem solving.  Consequently, despite traditionalist views that research is:</a:t>
            </a:r>
          </a:p>
          <a:p>
            <a:endParaRPr lang="en-GB" sz="2400" dirty="0">
              <a:cs typeface="Arial" pitchFamily="34" charset="0"/>
            </a:endParaRPr>
          </a:p>
          <a:p>
            <a:r>
              <a:rPr lang="en-GB" sz="2400" dirty="0" smtClean="0">
                <a:cs typeface="Arial" pitchFamily="34" charset="0"/>
              </a:rPr>
              <a:t>‘</a:t>
            </a:r>
            <a:r>
              <a:rPr lang="en-GB" sz="2400" dirty="0">
                <a:cs typeface="Arial" pitchFamily="34" charset="0"/>
              </a:rPr>
              <a:t>the domain of ‘remote, ivory tower individuals </a:t>
            </a:r>
            <a:r>
              <a:rPr lang="en-GB" sz="2400" dirty="0" smtClean="0">
                <a:cs typeface="Arial" pitchFamily="34" charset="0"/>
              </a:rPr>
              <a:t>working on </a:t>
            </a:r>
            <a:r>
              <a:rPr lang="en-GB" sz="2400" dirty="0">
                <a:cs typeface="Arial" pitchFamily="34" charset="0"/>
              </a:rPr>
              <a:t>issues of little practical relevance’   </a:t>
            </a:r>
          </a:p>
          <a:p>
            <a:r>
              <a:rPr lang="en-GB" sz="24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		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Gill &amp; Johnson, 1991:4) </a:t>
            </a:r>
          </a:p>
          <a:p>
            <a:endParaRPr lang="en-GB" sz="2400" dirty="0">
              <a:latin typeface="Arial" pitchFamily="34" charset="0"/>
              <a:cs typeface="Arial" pitchFamily="34" charset="0"/>
            </a:endParaRPr>
          </a:p>
          <a:p>
            <a:r>
              <a:rPr lang="en-GB" sz="2400" dirty="0">
                <a:cs typeface="Arial" pitchFamily="34" charset="0"/>
              </a:rPr>
              <a:t>it enlightens and informs management decision making because it solves problems and expands knowledge via:</a:t>
            </a:r>
          </a:p>
          <a:p>
            <a:endParaRPr lang="en-GB" sz="2400" dirty="0">
              <a:cs typeface="Arial" pitchFamily="34" charset="0"/>
            </a:endParaRPr>
          </a:p>
          <a:p>
            <a:r>
              <a:rPr lang="en-GB" sz="2400" dirty="0" smtClean="0">
                <a:cs typeface="Arial" pitchFamily="34" charset="0"/>
              </a:rPr>
              <a:t>‘</a:t>
            </a:r>
            <a:r>
              <a:rPr lang="en-GB" sz="2400" dirty="0">
                <a:cs typeface="Arial" pitchFamily="34" charset="0"/>
              </a:rPr>
              <a:t>a systematic way of asking questions, a systematic method of </a:t>
            </a:r>
            <a:r>
              <a:rPr lang="en-GB" sz="2400" dirty="0" smtClean="0">
                <a:cs typeface="Arial" pitchFamily="34" charset="0"/>
              </a:rPr>
              <a:t>enquiry</a:t>
            </a:r>
            <a:r>
              <a:rPr lang="en-GB" sz="2400" dirty="0">
                <a:cs typeface="Arial" pitchFamily="34" charset="0"/>
              </a:rPr>
              <a:t>’  </a:t>
            </a: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900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1000" dirty="0">
                <a:latin typeface="Arial" pitchFamily="34" charset="0"/>
                <a:cs typeface="Arial" pitchFamily="34" charset="0"/>
              </a:rPr>
              <a:t>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(Drew,1980 cited in Bell, 1999:3)</a:t>
            </a:r>
          </a:p>
        </p:txBody>
      </p:sp>
    </p:spTree>
    <p:extLst>
      <p:ext uri="{BB962C8B-B14F-4D97-AF65-F5344CB8AC3E}">
        <p14:creationId xmlns:p14="http://schemas.microsoft.com/office/powerpoint/2010/main" val="27088867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197</Words>
  <Application>Microsoft Office PowerPoint</Application>
  <PresentationFormat>Widescreen</PresentationFormat>
  <Paragraphs>62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Wingdings</vt:lpstr>
      <vt:lpstr>Wingdings 3</vt:lpstr>
      <vt:lpstr>Office Theme</vt:lpstr>
      <vt:lpstr>Research Methods</vt:lpstr>
      <vt:lpstr>Primary Research</vt:lpstr>
      <vt:lpstr>CONSIDERATIONS &amp; ISSUES</vt:lpstr>
      <vt:lpstr>What is the purpose of research?  A reminder.........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Sandra Dettmer</dc:creator>
  <cp:lastModifiedBy>Sandra Dettmer</cp:lastModifiedBy>
  <cp:revision>2</cp:revision>
  <dcterms:created xsi:type="dcterms:W3CDTF">2018-03-21T09:46:41Z</dcterms:created>
  <dcterms:modified xsi:type="dcterms:W3CDTF">2019-02-19T21:57:21Z</dcterms:modified>
</cp:coreProperties>
</file>