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8"/>
  </p:notesMasterIdLst>
  <p:sldIdLst>
    <p:sldId id="257" r:id="rId2"/>
    <p:sldId id="314" r:id="rId3"/>
    <p:sldId id="315" r:id="rId4"/>
    <p:sldId id="346" r:id="rId5"/>
    <p:sldId id="347" r:id="rId6"/>
    <p:sldId id="348" r:id="rId7"/>
    <p:sldId id="321" r:id="rId8"/>
    <p:sldId id="322" r:id="rId9"/>
    <p:sldId id="323" r:id="rId10"/>
    <p:sldId id="324" r:id="rId11"/>
    <p:sldId id="325" r:id="rId12"/>
    <p:sldId id="326" r:id="rId13"/>
    <p:sldId id="327" r:id="rId14"/>
    <p:sldId id="328" r:id="rId15"/>
    <p:sldId id="329" r:id="rId16"/>
    <p:sldId id="330" r:id="rId17"/>
    <p:sldId id="331" r:id="rId18"/>
    <p:sldId id="332" r:id="rId19"/>
    <p:sldId id="334" r:id="rId20"/>
    <p:sldId id="336" r:id="rId21"/>
    <p:sldId id="337" r:id="rId22"/>
    <p:sldId id="338" r:id="rId23"/>
    <p:sldId id="319" r:id="rId24"/>
    <p:sldId id="339" r:id="rId25"/>
    <p:sldId id="295" r:id="rId26"/>
    <p:sldId id="296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65" autoAdjust="0"/>
    <p:restoredTop sz="94660"/>
  </p:normalViewPr>
  <p:slideViewPr>
    <p:cSldViewPr>
      <p:cViewPr varScale="1">
        <p:scale>
          <a:sx n="114" d="100"/>
          <a:sy n="114" d="100"/>
        </p:scale>
        <p:origin x="456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EAD038-C550-42BA-9A43-7344E780C175}" type="datetimeFigureOut">
              <a:rPr lang="en-GB" smtClean="0"/>
              <a:t>14/09/20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0897CE-1C53-481E-BED1-17326924E3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140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03567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9437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93696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28911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95595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27711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2547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73187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72543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74891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76977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88416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9pPr>
          </a:lstStyle>
          <a:p>
            <a:pPr eaLnBrk="1" hangingPunct="1">
              <a:defRPr/>
            </a:pPr>
            <a:fld id="{6C402A57-A65E-9C4B-8375-23B72870CA99}" type="slidenum">
              <a:rPr lang="en-GB" smtClean="0"/>
              <a:pPr eaLnBrk="1" hangingPunct="1">
                <a:defRPr/>
              </a:pPr>
              <a:t>20</a:t>
            </a:fld>
            <a:endParaRPr lang="en-GB" smtClean="0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defRPr/>
            </a:pPr>
            <a:endParaRPr lang="en-GB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485945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ＭＳ Ｐゴシック" charset="0"/>
              </a:defRPr>
            </a:lvl9pPr>
          </a:lstStyle>
          <a:p>
            <a:pPr eaLnBrk="1" hangingPunct="1">
              <a:defRPr/>
            </a:pPr>
            <a:fld id="{3CAA28C3-4E2F-E943-8661-62ADB5DE02F0}" type="slidenum">
              <a:rPr lang="en-GB" smtClean="0"/>
              <a:pPr eaLnBrk="1" hangingPunct="1">
                <a:defRPr/>
              </a:pPr>
              <a:t>21</a:t>
            </a:fld>
            <a:endParaRPr lang="en-GB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defRPr/>
            </a:pPr>
            <a:endParaRPr lang="en-GB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005485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37478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14/09/20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54878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14/09/20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975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14/09/20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4139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14/09/20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355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14/09/20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194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14/09/20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5947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14/09/20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54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B241F13A-777F-4705-8AF5-A8F9A402CCCB}" type="datetimeFigureOut">
              <a:rPr lang="en-GB" smtClean="0"/>
              <a:t>14/09/20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5368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14/09/20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084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14/09/20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275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14/09/20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469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14/09/20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864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ancs.ac.uk/depts/celt/sldc/materials.writing/referencing.htm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ysgu.ydds.ac.uk/login/index.php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media/uwtsd-website/content-assets/documents/for-business/Intellectual-Property-Policy-Students-Final.pdf" TargetMode="External"/><Relationship Id="rId2" Type="http://schemas.openxmlformats.org/officeDocument/2006/relationships/hyperlink" Target="https://www1.essex.ac.uk/outreach/documents/plagiarism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uwtsd.ac.uk/media/uwtsd-website/content-assets/documents/academic-office/quality-handbook/University_Regulations_Undergraduate_Student_Guide_2017-18.pdf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rrodl.org/index.php/irrodl/issue/view/89" TargetMode="External"/><Relationship Id="rId2" Type="http://schemas.openxmlformats.org/officeDocument/2006/relationships/hyperlink" Target="http://librarycatalogue.uwtsd.ac.uk/primo_library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gov.wales/topics/people-and-communities/people/future-generations-act/?lang=en" TargetMode="External"/><Relationship Id="rId4" Type="http://schemas.openxmlformats.org/officeDocument/2006/relationships/hyperlink" Target="https://www.amazon.co.uk/How-Television-Shapes-Worldview-Representations/dp/073918704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 Equity &amp; Diversity </a:t>
            </a:r>
            <a:r>
              <a:rPr lang="en-GB" smtClean="0"/>
              <a:t>in Society </a:t>
            </a:r>
            <a:endParaRPr lang="en-GB" dirty="0"/>
          </a:p>
        </p:txBody>
      </p:sp>
      <p:sp>
        <p:nvSpPr>
          <p:cNvPr id="25" name="Subtitle 2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Caroline </a:t>
            </a:r>
            <a:r>
              <a:rPr lang="en-GB" dirty="0" smtClean="0"/>
              <a:t>Lohmann-Hancock</a:t>
            </a:r>
          </a:p>
          <a:p>
            <a:r>
              <a:rPr lang="en-GB" dirty="0" smtClean="0"/>
              <a:t>Session 1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39440" y="5424153"/>
            <a:ext cx="1967503" cy="130552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835" y="94298"/>
            <a:ext cx="1761693" cy="117446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646196" y="75554"/>
            <a:ext cx="1268760" cy="126876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8659" y="5562814"/>
            <a:ext cx="1753476" cy="116685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62401" y="4902185"/>
            <a:ext cx="2937756" cy="1958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392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mtClean="0"/>
              <a:t>Esiamplau Cyfeirnodi</a:t>
            </a:r>
            <a:br>
              <a:rPr lang="en-GB" smtClean="0"/>
            </a:br>
            <a:r>
              <a:rPr lang="en-GB" smtClean="0"/>
              <a:t>Referencing Examples</a:t>
            </a:r>
            <a:endParaRPr lang="en-GB" dirty="0"/>
          </a:p>
        </p:txBody>
      </p:sp>
      <p:sp>
        <p:nvSpPr>
          <p:cNvPr id="16386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smtClean="0"/>
              <a:t>Book </a:t>
            </a:r>
          </a:p>
          <a:p>
            <a:r>
              <a:rPr lang="en-GB" altLang="en-US" smtClean="0"/>
              <a:t>Journal</a:t>
            </a:r>
          </a:p>
          <a:p>
            <a:r>
              <a:rPr lang="en-GB" altLang="en-US" smtClean="0"/>
              <a:t>Chapter in Book</a:t>
            </a:r>
          </a:p>
          <a:p>
            <a:r>
              <a:rPr lang="en-GB" altLang="en-US" smtClean="0"/>
              <a:t>Website</a:t>
            </a:r>
          </a:p>
          <a:p>
            <a:endParaRPr lang="en-GB" altLang="en-US" dirty="0" smtClean="0"/>
          </a:p>
        </p:txBody>
      </p:sp>
      <p:sp>
        <p:nvSpPr>
          <p:cNvPr id="16387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 err="1" smtClean="0"/>
              <a:t>Llyfr</a:t>
            </a:r>
            <a:endParaRPr lang="en-GB" altLang="en-US" dirty="0" smtClean="0"/>
          </a:p>
          <a:p>
            <a:r>
              <a:rPr lang="en-GB" altLang="en-US" dirty="0" err="1" smtClean="0"/>
              <a:t>Gwefan</a:t>
            </a:r>
            <a:endParaRPr lang="en-GB" altLang="en-US" dirty="0" smtClean="0"/>
          </a:p>
          <a:p>
            <a:r>
              <a:rPr lang="en-GB" altLang="en-US" dirty="0" err="1" smtClean="0"/>
              <a:t>Cyfnodolyn</a:t>
            </a:r>
            <a:endParaRPr lang="en-GB" altLang="en-US" dirty="0" smtClean="0"/>
          </a:p>
          <a:p>
            <a:r>
              <a:rPr lang="en-GB" altLang="en-US" dirty="0" err="1" smtClean="0"/>
              <a:t>Pennod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mewn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llyfr</a:t>
            </a:r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  <p:sp>
        <p:nvSpPr>
          <p:cNvPr id="5" name="Content Placeholder 1"/>
          <p:cNvSpPr txBox="1">
            <a:spLocks/>
          </p:cNvSpPr>
          <p:nvPr/>
        </p:nvSpPr>
        <p:spPr>
          <a:xfrm>
            <a:off x="1982360" y="2836094"/>
            <a:ext cx="4329664" cy="5208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6312025" y="4447654"/>
            <a:ext cx="4165279" cy="5655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i="1" dirty="0"/>
          </a:p>
        </p:txBody>
      </p:sp>
      <p:sp>
        <p:nvSpPr>
          <p:cNvPr id="7" name="Content Placeholder 1"/>
          <p:cNvSpPr txBox="1">
            <a:spLocks/>
          </p:cNvSpPr>
          <p:nvPr/>
        </p:nvSpPr>
        <p:spPr>
          <a:xfrm>
            <a:off x="1982360" y="3645024"/>
            <a:ext cx="4329664" cy="6480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6312025" y="2780928"/>
            <a:ext cx="4165279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i="1" dirty="0"/>
          </a:p>
        </p:txBody>
      </p:sp>
      <p:sp>
        <p:nvSpPr>
          <p:cNvPr id="9" name="Content Placeholder 1"/>
          <p:cNvSpPr txBox="1">
            <a:spLocks/>
          </p:cNvSpPr>
          <p:nvPr/>
        </p:nvSpPr>
        <p:spPr>
          <a:xfrm>
            <a:off x="2001928" y="2143398"/>
            <a:ext cx="4329664" cy="5655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dirty="0"/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6312024" y="3583558"/>
            <a:ext cx="4165279" cy="5655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i="1" dirty="0"/>
          </a:p>
        </p:txBody>
      </p:sp>
    </p:spTree>
    <p:extLst>
      <p:ext uri="{BB962C8B-B14F-4D97-AF65-F5344CB8AC3E}">
        <p14:creationId xmlns:p14="http://schemas.microsoft.com/office/powerpoint/2010/main" val="1612526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 build="p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Llyfr / Book</a:t>
            </a:r>
            <a:endParaRPr lang="en-GB" dirty="0"/>
          </a:p>
        </p:txBody>
      </p:sp>
      <p:sp>
        <p:nvSpPr>
          <p:cNvPr id="15" name="Content Placeholder 1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You have found some useful information on page 57 of the following book.</a:t>
            </a:r>
          </a:p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4034" y="2592869"/>
            <a:ext cx="2333566" cy="3138646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1205062" y="5836622"/>
            <a:ext cx="30456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1: Source UWTSD</a:t>
            </a:r>
          </a:p>
        </p:txBody>
      </p:sp>
    </p:spTree>
    <p:extLst>
      <p:ext uri="{BB962C8B-B14F-4D97-AF65-F5344CB8AC3E}">
        <p14:creationId xmlns:p14="http://schemas.microsoft.com/office/powerpoint/2010/main" val="472869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Cyfnodolyn</a:t>
            </a:r>
            <a:r>
              <a:rPr lang="en-GB" dirty="0" smtClean="0"/>
              <a:t> / Journal</a:t>
            </a:r>
            <a:endParaRPr lang="en-GB" dirty="0"/>
          </a:p>
        </p:txBody>
      </p:sp>
      <p:sp>
        <p:nvSpPr>
          <p:cNvPr id="19" name="Content Placeholder 1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You have found some useful information on page 143 of an article in the following journal.</a:t>
            </a:r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5849" y="2561392"/>
            <a:ext cx="2985427" cy="2985427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166053" y="5463158"/>
            <a:ext cx="30456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2: Source: Athabasca University</a:t>
            </a:r>
          </a:p>
        </p:txBody>
      </p:sp>
    </p:spTree>
    <p:extLst>
      <p:ext uri="{BB962C8B-B14F-4D97-AF65-F5344CB8AC3E}">
        <p14:creationId xmlns:p14="http://schemas.microsoft.com/office/powerpoint/2010/main" val="870716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Pennod mewn Llyfr / Chapter in Book</a:t>
            </a:r>
            <a:endParaRPr lang="en-GB" dirty="0"/>
          </a:p>
        </p:txBody>
      </p:sp>
      <p:sp>
        <p:nvSpPr>
          <p:cNvPr id="19" name="Content Placeholder 1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You have found some useful information on page 218 of an Chapter in an edited book.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3314" y="2598513"/>
            <a:ext cx="2299462" cy="2902170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1264593" y="5593968"/>
            <a:ext cx="30456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3: Source: Amazon </a:t>
            </a:r>
          </a:p>
        </p:txBody>
      </p:sp>
    </p:spTree>
    <p:extLst>
      <p:ext uri="{BB962C8B-B14F-4D97-AF65-F5344CB8AC3E}">
        <p14:creationId xmlns:p14="http://schemas.microsoft.com/office/powerpoint/2010/main" val="2959053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38838"/>
            <a:ext cx="8028384" cy="3236152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Gwefan / Website</a:t>
            </a:r>
            <a:endParaRPr lang="en-GB" dirty="0"/>
          </a:p>
        </p:txBody>
      </p:sp>
      <p:sp>
        <p:nvSpPr>
          <p:cNvPr id="18" name="Content Placeholder 17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8028384" y="2560320"/>
            <a:ext cx="2871264" cy="3310128"/>
          </a:xfrm>
        </p:spPr>
        <p:txBody>
          <a:bodyPr>
            <a:normAutofit/>
          </a:bodyPr>
          <a:lstStyle/>
          <a:p>
            <a:r>
              <a:rPr lang="en-GB" dirty="0" smtClean="0"/>
              <a:t>You have found some useful information on the following website .</a:t>
            </a:r>
          </a:p>
          <a:p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714445" y="5991930"/>
            <a:ext cx="38014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3: Source: Welsh Government</a:t>
            </a:r>
          </a:p>
        </p:txBody>
      </p:sp>
    </p:spTree>
    <p:extLst>
      <p:ext uri="{BB962C8B-B14F-4D97-AF65-F5344CB8AC3E}">
        <p14:creationId xmlns:p14="http://schemas.microsoft.com/office/powerpoint/2010/main" val="2765670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Dyfyniadau</a:t>
            </a:r>
            <a:r>
              <a:rPr lang="en-US" dirty="0" smtClean="0"/>
              <a:t> / Quotations</a:t>
            </a:r>
          </a:p>
        </p:txBody>
      </p:sp>
      <p:sp>
        <p:nvSpPr>
          <p:cNvPr id="23554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smtClean="0"/>
              <a:t>Use to emphasize a point</a:t>
            </a:r>
          </a:p>
          <a:p>
            <a:r>
              <a:rPr lang="en-US" altLang="en-US" smtClean="0"/>
              <a:t>They must be relevant to the subject</a:t>
            </a:r>
          </a:p>
          <a:p>
            <a:r>
              <a:rPr lang="en-US" altLang="en-US" smtClean="0"/>
              <a:t>An effective way to introduce a subject or to close an essay</a:t>
            </a:r>
          </a:p>
          <a:p>
            <a:endParaRPr lang="en-US" altLang="en-US" smtClean="0"/>
          </a:p>
          <a:p>
            <a:endParaRPr lang="en-US" altLang="en-US" dirty="0" smtClean="0"/>
          </a:p>
        </p:txBody>
      </p:sp>
      <p:sp>
        <p:nvSpPr>
          <p:cNvPr id="23555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mtClean="0"/>
              <a:t>Eu defnyddio i bwysleisio safbwynt</a:t>
            </a:r>
          </a:p>
          <a:p>
            <a:r>
              <a:rPr lang="en-US" altLang="en-US" smtClean="0"/>
              <a:t>Perthnasol i’r pwnc</a:t>
            </a:r>
          </a:p>
          <a:p>
            <a:r>
              <a:rPr lang="en-US" altLang="en-US" smtClean="0"/>
              <a:t>Ffordd effeithiol o gyflwyno testun neu i gloi  traethawd</a:t>
            </a:r>
          </a:p>
          <a:p>
            <a:endParaRPr lang="en-US" altLang="en-US" smtClean="0"/>
          </a:p>
          <a:p>
            <a:endParaRPr lang="en-US" altLang="en-US" dirty="0" smtClean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840179" y="3842088"/>
            <a:ext cx="4113640" cy="15079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en-US" dirty="0"/>
          </a:p>
        </p:txBody>
      </p:sp>
      <p:sp>
        <p:nvSpPr>
          <p:cNvPr id="6" name="Content Placeholder 3"/>
          <p:cNvSpPr txBox="1">
            <a:spLocks/>
          </p:cNvSpPr>
          <p:nvPr/>
        </p:nvSpPr>
        <p:spPr>
          <a:xfrm>
            <a:off x="6254959" y="3842088"/>
            <a:ext cx="4245968" cy="15079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en-US" i="1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1847528" y="2583788"/>
            <a:ext cx="4113640" cy="1061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en-US" dirty="0"/>
          </a:p>
        </p:txBody>
      </p:sp>
      <p:sp>
        <p:nvSpPr>
          <p:cNvPr id="8" name="Content Placeholder 3"/>
          <p:cNvSpPr txBox="1">
            <a:spLocks/>
          </p:cNvSpPr>
          <p:nvPr/>
        </p:nvSpPr>
        <p:spPr>
          <a:xfrm>
            <a:off x="6254959" y="2925875"/>
            <a:ext cx="4245968" cy="7041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en-US" i="1" dirty="0"/>
          </a:p>
        </p:txBody>
      </p:sp>
    </p:spTree>
    <p:extLst>
      <p:ext uri="{BB962C8B-B14F-4D97-AF65-F5344CB8AC3E}">
        <p14:creationId xmlns:p14="http://schemas.microsoft.com/office/powerpoint/2010/main" val="1617754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 build="p"/>
      <p:bldP spid="23555" grpId="0" build="p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Dyfyniadau / Quotations</a:t>
            </a:r>
            <a:endParaRPr lang="en-US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 smtClean="0"/>
              <a:t>They can often be used to close a paragraph</a:t>
            </a:r>
          </a:p>
          <a:p>
            <a:r>
              <a:rPr lang="en-US" altLang="en-US" dirty="0" smtClean="0"/>
              <a:t>Do not use too many</a:t>
            </a:r>
          </a:p>
          <a:p>
            <a:r>
              <a:rPr lang="en-US" altLang="en-US" dirty="0" smtClean="0"/>
              <a:t>They should not be used because you are unable to </a:t>
            </a:r>
            <a:r>
              <a:rPr lang="en-US" altLang="en-US" dirty="0" err="1" smtClean="0"/>
              <a:t>summarise</a:t>
            </a:r>
            <a:r>
              <a:rPr lang="en-US" altLang="en-US" dirty="0" smtClean="0"/>
              <a:t> the author’s words</a:t>
            </a:r>
          </a:p>
          <a:p>
            <a:endParaRPr lang="en-GB" dirty="0"/>
          </a:p>
        </p:txBody>
      </p:sp>
      <p:sp>
        <p:nvSpPr>
          <p:cNvPr id="24579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 smtClean="0"/>
              <a:t>Ffordd </a:t>
            </a:r>
            <a:r>
              <a:rPr lang="en-US" altLang="en-US" dirty="0" err="1" smtClean="0"/>
              <a:t>wych</a:t>
            </a:r>
            <a:r>
              <a:rPr lang="en-US" altLang="en-US" dirty="0" smtClean="0"/>
              <a:t> o </a:t>
            </a:r>
            <a:r>
              <a:rPr lang="en-US" altLang="en-US" dirty="0" err="1" smtClean="0"/>
              <a:t>arall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eirio’r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pwynt</a:t>
            </a:r>
            <a:r>
              <a:rPr lang="en-US" altLang="en-US" dirty="0" smtClean="0"/>
              <a:t> a </a:t>
            </a:r>
            <a:r>
              <a:rPr lang="en-US" altLang="en-US" dirty="0" err="1" smtClean="0"/>
              <a:t>gyflwynir</a:t>
            </a:r>
            <a:endParaRPr lang="en-US" altLang="en-US" dirty="0" smtClean="0"/>
          </a:p>
          <a:p>
            <a:r>
              <a:rPr lang="en-US" altLang="en-US" dirty="0" smtClean="0"/>
              <a:t>Dim </a:t>
            </a:r>
            <a:r>
              <a:rPr lang="en-US" altLang="en-US" dirty="0" err="1" smtClean="0"/>
              <a:t>gor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ddefnydd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ohonynt</a:t>
            </a:r>
            <a:endParaRPr lang="en-US" altLang="en-US" dirty="0" smtClean="0"/>
          </a:p>
          <a:p>
            <a:r>
              <a:rPr lang="en-US" altLang="en-US" dirty="0" smtClean="0"/>
              <a:t>Ni </a:t>
            </a:r>
            <a:r>
              <a:rPr lang="en-US" altLang="en-US" dirty="0" err="1" smtClean="0"/>
              <a:t>ddylid</a:t>
            </a:r>
            <a:r>
              <a:rPr lang="en-US" altLang="en-US" dirty="0" smtClean="0"/>
              <a:t> eu </a:t>
            </a:r>
            <a:r>
              <a:rPr lang="en-US" altLang="en-US" dirty="0" err="1" smtClean="0"/>
              <a:t>defnyddio</a:t>
            </a:r>
            <a:r>
              <a:rPr lang="en-US" altLang="en-US" dirty="0" smtClean="0"/>
              <a:t> am </a:t>
            </a:r>
            <a:r>
              <a:rPr lang="en-US" altLang="en-US" dirty="0" err="1" smtClean="0"/>
              <a:t>na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allwch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grynhoi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geiriau’r</a:t>
            </a:r>
            <a:r>
              <a:rPr lang="en-US" altLang="en-US" dirty="0" smtClean="0"/>
              <a:t> </a:t>
            </a:r>
            <a:r>
              <a:rPr lang="en-US" altLang="en-US" dirty="0" err="1" smtClean="0"/>
              <a:t>awdur</a:t>
            </a:r>
            <a:endParaRPr lang="en-US" altLang="en-US" dirty="0" smtClean="0"/>
          </a:p>
          <a:p>
            <a:endParaRPr lang="en-US" altLang="en-US" dirty="0" smtClean="0"/>
          </a:p>
        </p:txBody>
      </p:sp>
      <p:sp>
        <p:nvSpPr>
          <p:cNvPr id="6" name="Content Placeholder 3"/>
          <p:cNvSpPr txBox="1">
            <a:spLocks/>
          </p:cNvSpPr>
          <p:nvPr/>
        </p:nvSpPr>
        <p:spPr>
          <a:xfrm>
            <a:off x="6096000" y="4077072"/>
            <a:ext cx="4450750" cy="18722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en-US" i="1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1703513" y="2596092"/>
            <a:ext cx="4254649" cy="10489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en-US" dirty="0"/>
          </a:p>
        </p:txBody>
      </p:sp>
      <p:sp>
        <p:nvSpPr>
          <p:cNvPr id="8" name="Content Placeholder 3"/>
          <p:cNvSpPr txBox="1">
            <a:spLocks/>
          </p:cNvSpPr>
          <p:nvPr/>
        </p:nvSpPr>
        <p:spPr>
          <a:xfrm>
            <a:off x="6096000" y="2564904"/>
            <a:ext cx="4450750" cy="864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en-US" i="1" dirty="0"/>
          </a:p>
        </p:txBody>
      </p:sp>
    </p:spTree>
    <p:extLst>
      <p:ext uri="{BB962C8B-B14F-4D97-AF65-F5344CB8AC3E}">
        <p14:creationId xmlns:p14="http://schemas.microsoft.com/office/powerpoint/2010/main" val="2430467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Quotations or Speech Marks</a:t>
            </a:r>
            <a:endParaRPr lang="en-US" dirty="0" smtClean="0"/>
          </a:p>
        </p:txBody>
      </p:sp>
      <p:sp>
        <p:nvSpPr>
          <p:cNvPr id="25602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smtClean="0"/>
              <a:t>Dylai dyfyniadau fod mewn dyfynodau – byddwch yn gyson</a:t>
            </a:r>
          </a:p>
          <a:p>
            <a:pPr lvl="1"/>
            <a:r>
              <a:rPr lang="en-US" altLang="en-US" smtClean="0"/>
              <a:t>Marciau dyfynod </a:t>
            </a:r>
          </a:p>
          <a:p>
            <a:pPr lvl="2"/>
            <a:r>
              <a:rPr lang="en-US" altLang="en-US" smtClean="0"/>
              <a:t>‘ ……………’.</a:t>
            </a:r>
          </a:p>
          <a:p>
            <a:pPr lvl="1"/>
            <a:r>
              <a:rPr lang="en-US" altLang="en-US" smtClean="0"/>
              <a:t>Marciau siarad</a:t>
            </a:r>
          </a:p>
          <a:p>
            <a:pPr lvl="2"/>
            <a:r>
              <a:rPr lang="en-US" altLang="en-US" smtClean="0"/>
              <a:t>“……………”.</a:t>
            </a:r>
          </a:p>
          <a:p>
            <a:endParaRPr lang="en-US" altLang="en-US" smtClean="0"/>
          </a:p>
          <a:p>
            <a:pPr lvl="1"/>
            <a:endParaRPr lang="en-US" altLang="en-US" smtClean="0"/>
          </a:p>
          <a:p>
            <a:endParaRPr lang="en-US" altLang="en-US" smtClean="0"/>
          </a:p>
          <a:p>
            <a:endParaRPr lang="en-US" altLang="en-US" dirty="0" smtClean="0"/>
          </a:p>
        </p:txBody>
      </p:sp>
      <p:sp>
        <p:nvSpPr>
          <p:cNvPr id="25603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dirty="0" smtClean="0"/>
              <a:t>Quotations should be in single quotation marks- be consistent</a:t>
            </a:r>
          </a:p>
          <a:p>
            <a:pPr lvl="1"/>
            <a:r>
              <a:rPr lang="en-US" altLang="en-US" dirty="0" smtClean="0"/>
              <a:t>Quotation marks </a:t>
            </a:r>
          </a:p>
          <a:p>
            <a:pPr lvl="2"/>
            <a:r>
              <a:rPr lang="en-US" altLang="en-US" dirty="0" smtClean="0"/>
              <a:t>‘ ……………’.</a:t>
            </a:r>
          </a:p>
          <a:p>
            <a:pPr lvl="1"/>
            <a:r>
              <a:rPr lang="en-US" altLang="en-US" dirty="0" smtClean="0"/>
              <a:t>Speech marks</a:t>
            </a:r>
          </a:p>
          <a:p>
            <a:pPr lvl="2"/>
            <a:r>
              <a:rPr lang="en-US" altLang="en-US" dirty="0" smtClean="0"/>
              <a:t>“……………”.</a:t>
            </a:r>
          </a:p>
          <a:p>
            <a:pPr lvl="1"/>
            <a:endParaRPr lang="en-US" altLang="en-US" dirty="0" smtClean="0"/>
          </a:p>
          <a:p>
            <a:endParaRPr lang="en-US" altLang="en-US" dirty="0" smtClean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855912" y="1610392"/>
            <a:ext cx="4335338" cy="15074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en-US" dirty="0"/>
          </a:p>
          <a:p>
            <a:endParaRPr lang="en-US" altLang="en-US" dirty="0"/>
          </a:p>
        </p:txBody>
      </p:sp>
      <p:sp>
        <p:nvSpPr>
          <p:cNvPr id="6" name="Content Placeholder 3"/>
          <p:cNvSpPr txBox="1">
            <a:spLocks/>
          </p:cNvSpPr>
          <p:nvPr/>
        </p:nvSpPr>
        <p:spPr>
          <a:xfrm>
            <a:off x="6009134" y="4498578"/>
            <a:ext cx="4407346" cy="10081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en-US" i="1" dirty="0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1871418" y="4437112"/>
            <a:ext cx="2952328" cy="10695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en-US" dirty="0"/>
          </a:p>
          <a:p>
            <a:endParaRPr lang="en-US" altLang="en-US" dirty="0"/>
          </a:p>
        </p:txBody>
      </p:sp>
      <p:sp>
        <p:nvSpPr>
          <p:cNvPr id="8" name="Content Placeholder 3"/>
          <p:cNvSpPr txBox="1">
            <a:spLocks/>
          </p:cNvSpPr>
          <p:nvPr/>
        </p:nvSpPr>
        <p:spPr>
          <a:xfrm>
            <a:off x="6009134" y="3284984"/>
            <a:ext cx="4407346" cy="10801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en-US" i="1" dirty="0"/>
          </a:p>
        </p:txBody>
      </p:sp>
    </p:spTree>
    <p:extLst>
      <p:ext uri="{BB962C8B-B14F-4D97-AF65-F5344CB8AC3E}">
        <p14:creationId xmlns:p14="http://schemas.microsoft.com/office/powerpoint/2010/main" val="3220374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3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 build="p"/>
      <p:bldP spid="25603" grpId="0" build="p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Quoting Authors in the Text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Quotes need to be accurate</a:t>
            </a:r>
          </a:p>
          <a:p>
            <a:r>
              <a:rPr lang="en-US" dirty="0" smtClean="0"/>
              <a:t>They need to be fully referenced at the end of the  assignment</a:t>
            </a:r>
          </a:p>
          <a:p>
            <a:r>
              <a:rPr lang="en-US" dirty="0" smtClean="0"/>
              <a:t>They need to be accurately referenced in the text</a:t>
            </a:r>
          </a:p>
          <a:p>
            <a:r>
              <a:rPr lang="en-US" dirty="0" smtClean="0"/>
              <a:t>MUST be in quotation marks (if less than 2 lines long)</a:t>
            </a:r>
          </a:p>
          <a:p>
            <a:r>
              <a:rPr lang="en-US" dirty="0" smtClean="0"/>
              <a:t>In the original language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5208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/>
            </a:r>
            <a:br>
              <a:rPr lang="en-US" smtClean="0"/>
            </a:br>
            <a:r>
              <a:rPr lang="en-US" smtClean="0"/>
              <a:t>Quoting Authors in the Text (direct quote)</a:t>
            </a:r>
            <a:endParaRPr lang="en-US" dirty="0" smtClean="0"/>
          </a:p>
        </p:txBody>
      </p:sp>
      <p:sp>
        <p:nvSpPr>
          <p:cNvPr id="27650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Examples </a:t>
            </a:r>
          </a:p>
          <a:p>
            <a:r>
              <a:rPr lang="en-US" altLang="en-US" smtClean="0"/>
              <a:t>‘You will no doubt be aware that plagiarism is a hot topic of discussion in higher education’ (Neville, 2007, p.27).</a:t>
            </a:r>
          </a:p>
          <a:p>
            <a:endParaRPr lang="en-US" altLang="en-US" smtClean="0"/>
          </a:p>
          <a:p>
            <a:r>
              <a:rPr lang="en-US" altLang="en-US" smtClean="0"/>
              <a:t>Neville (2007, p.27) believes that ‘plagiarism  is a hot topic of discussion in higher education’.</a:t>
            </a:r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326177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Quoting authors in the text (indirect quote)</a:t>
            </a:r>
            <a:endParaRPr lang="en-GB" dirty="0"/>
          </a:p>
        </p:txBody>
      </p:sp>
      <p:sp>
        <p:nvSpPr>
          <p:cNvPr id="2867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Plagiarism in higher education has been debated at length (Neville 2007).</a:t>
            </a:r>
          </a:p>
          <a:p>
            <a:endParaRPr lang="en-US" altLang="en-US" smtClean="0"/>
          </a:p>
          <a:p>
            <a:r>
              <a:rPr lang="en-US" altLang="en-US" smtClean="0"/>
              <a:t>According to Neville (2007) plagiarism in higher education has been debated at length.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29478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Quoting More than One Author</a:t>
            </a:r>
            <a:endParaRPr lang="en-US" dirty="0" smtClean="0"/>
          </a:p>
        </p:txBody>
      </p:sp>
      <p:sp>
        <p:nvSpPr>
          <p:cNvPr id="29698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smtClean="0"/>
              <a:t>2 authors</a:t>
            </a:r>
          </a:p>
          <a:p>
            <a:r>
              <a:rPr lang="en-GB" altLang="en-US" smtClean="0"/>
              <a:t>Cottrell (2003) and Freeman(1991) suggest that success at Higher Education is more than about being clever.</a:t>
            </a:r>
          </a:p>
          <a:p>
            <a:r>
              <a:rPr lang="en-GB" altLang="en-US" smtClean="0"/>
              <a:t>Davies and Evans (2008) suggest that…..</a:t>
            </a:r>
          </a:p>
          <a:p>
            <a:endParaRPr lang="en-US" altLang="en-US" dirty="0"/>
          </a:p>
        </p:txBody>
      </p:sp>
      <p:sp>
        <p:nvSpPr>
          <p:cNvPr id="29699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dirty="0" smtClean="0"/>
              <a:t>More than 2 authors</a:t>
            </a:r>
          </a:p>
          <a:p>
            <a:r>
              <a:rPr lang="en-GB" altLang="en-US" dirty="0" smtClean="0"/>
              <a:t>Write in full for the first quotation, and then use et al</a:t>
            </a:r>
          </a:p>
          <a:p>
            <a:r>
              <a:rPr lang="en-GB" altLang="en-US" dirty="0" smtClean="0"/>
              <a:t>First time: David, Evans and Griffiths (2003) suggest that…..</a:t>
            </a:r>
          </a:p>
          <a:p>
            <a:r>
              <a:rPr lang="en-GB" altLang="en-US" dirty="0" smtClean="0"/>
              <a:t>Consequently: David </a:t>
            </a:r>
            <a:r>
              <a:rPr lang="en-GB" altLang="en-US" i="1" dirty="0" smtClean="0"/>
              <a:t>et al </a:t>
            </a:r>
            <a:r>
              <a:rPr lang="en-GB" altLang="en-US" dirty="0" smtClean="0"/>
              <a:t>(2003)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26500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 build="p"/>
      <p:bldP spid="2969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Longer Quotes: More than 2 Lines</a:t>
            </a:r>
            <a:endParaRPr lang="en-US" dirty="0"/>
          </a:p>
        </p:txBody>
      </p:sp>
      <p:sp>
        <p:nvSpPr>
          <p:cNvPr id="30723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Longer quotations should be entered as a separate paragraph</a:t>
            </a:r>
          </a:p>
          <a:p>
            <a:r>
              <a:rPr lang="en-GB" altLang="en-US" dirty="0" smtClean="0"/>
              <a:t>Indent 1cm</a:t>
            </a:r>
          </a:p>
          <a:p>
            <a:r>
              <a:rPr lang="en-GB" altLang="en-US" dirty="0" smtClean="0"/>
              <a:t>Quotation marks are not required</a:t>
            </a:r>
          </a:p>
          <a:p>
            <a:endParaRPr lang="en-GB" altLang="en-US" dirty="0" smtClean="0"/>
          </a:p>
          <a:p>
            <a:pPr marL="0" indent="0" algn="ctr">
              <a:buNone/>
            </a:pPr>
            <a:r>
              <a:rPr lang="en-GB" altLang="en-US" b="1" i="1" dirty="0" smtClean="0">
                <a:solidFill>
                  <a:srgbClr val="FF0000"/>
                </a:solidFill>
              </a:rPr>
              <a:t>TOO MANY LONG QUOTATIONS SHOULD BE AVOIDED</a:t>
            </a: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000109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mtClean="0"/>
              <a:t>Giving Ideas in your Own Words / Paraphrasing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mtClean="0"/>
              <a:t>It is indirect e.g. Jones (1999, p.34) argues that . . </a:t>
            </a:r>
          </a:p>
          <a:p>
            <a:endParaRPr lang="en-US" smtClean="0"/>
          </a:p>
          <a:p>
            <a:r>
              <a:rPr lang="en-US" smtClean="0"/>
              <a:t>You are rewriting or summarising what Jones has written</a:t>
            </a:r>
          </a:p>
          <a:p>
            <a:endParaRPr lang="en-US" smtClean="0"/>
          </a:p>
          <a:p>
            <a:r>
              <a:rPr lang="en-US" smtClean="0"/>
              <a:t>Summarise or re-write in your own words</a:t>
            </a:r>
          </a:p>
          <a:p>
            <a:endParaRPr lang="en-US" smtClean="0"/>
          </a:p>
          <a:p>
            <a:r>
              <a:rPr lang="en-US" smtClean="0"/>
              <a:t>Be clear which ones are Jones’ (1999, p.34) ideas and where you found them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984914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Paraphrasing</a:t>
            </a:r>
            <a:endParaRPr lang="en-US" dirty="0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25000" lnSpcReduction="20000"/>
          </a:bodyPr>
          <a:lstStyle/>
          <a:p>
            <a:endParaRPr lang="en-GB" smtClean="0"/>
          </a:p>
          <a:p>
            <a:endParaRPr lang="en-GB" smtClean="0"/>
          </a:p>
          <a:p>
            <a:endParaRPr lang="en-GB" smtClean="0"/>
          </a:p>
          <a:p>
            <a:endParaRPr lang="en-GB" smtClean="0"/>
          </a:p>
          <a:p>
            <a:endParaRPr lang="en-GB" smtClean="0"/>
          </a:p>
          <a:p>
            <a:endParaRPr lang="en-GB" smtClean="0"/>
          </a:p>
          <a:p>
            <a:endParaRPr lang="en-GB" smtClean="0"/>
          </a:p>
          <a:p>
            <a:endParaRPr lang="en-GB" smtClean="0"/>
          </a:p>
          <a:p>
            <a:endParaRPr lang="en-GB" smtClean="0"/>
          </a:p>
          <a:p>
            <a:endParaRPr lang="en-GB" smtClean="0"/>
          </a:p>
          <a:p>
            <a:endParaRPr lang="en-GB" smtClean="0"/>
          </a:p>
          <a:p>
            <a:r>
              <a:rPr lang="en-GB" smtClean="0"/>
              <a:t>Jones (2014, p.34)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mtClean="0"/>
              <a:t>suggests that….</a:t>
            </a:r>
          </a:p>
          <a:p>
            <a:r>
              <a:rPr lang="en-US" smtClean="0"/>
              <a:t>Refers to</a:t>
            </a:r>
          </a:p>
          <a:p>
            <a:r>
              <a:rPr lang="en-US" smtClean="0"/>
              <a:t>offers a different narrative…</a:t>
            </a:r>
          </a:p>
          <a:p>
            <a:r>
              <a:rPr lang="en-US" smtClean="0"/>
              <a:t>hypothesises that </a:t>
            </a:r>
          </a:p>
          <a:p>
            <a:r>
              <a:rPr lang="en-US" smtClean="0"/>
              <a:t>states that </a:t>
            </a:r>
          </a:p>
          <a:p>
            <a:r>
              <a:rPr lang="en-US" smtClean="0"/>
              <a:t>argues that</a:t>
            </a:r>
          </a:p>
          <a:p>
            <a:r>
              <a:rPr lang="en-US" smtClean="0"/>
              <a:t>formulates</a:t>
            </a:r>
          </a:p>
          <a:p>
            <a:r>
              <a:rPr lang="en-US" smtClean="0"/>
              <a:t>supposes</a:t>
            </a:r>
          </a:p>
          <a:p>
            <a:pPr lvl="1"/>
            <a:endParaRPr lang="en-US" smtClean="0"/>
          </a:p>
          <a:p>
            <a:pPr lvl="1"/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smtClean="0"/>
              <a:t>Jones’ (2014, p.34)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mtClean="0"/>
              <a:t>research indicates that..</a:t>
            </a:r>
          </a:p>
          <a:p>
            <a:r>
              <a:rPr lang="en-GB" smtClean="0"/>
              <a:t>work suggests that…</a:t>
            </a:r>
          </a:p>
          <a:p>
            <a:r>
              <a:rPr lang="en-GB" smtClean="0"/>
              <a:t>argument is that…</a:t>
            </a:r>
          </a:p>
          <a:p>
            <a:r>
              <a:rPr lang="en-GB" smtClean="0"/>
              <a:t>experience is that…</a:t>
            </a:r>
          </a:p>
          <a:p>
            <a:r>
              <a:rPr lang="en-GB" smtClean="0"/>
              <a:t>analysis points to ……</a:t>
            </a:r>
          </a:p>
          <a:p>
            <a:r>
              <a:rPr lang="en-GB" smtClean="0"/>
              <a:t>synthesis could mean</a:t>
            </a:r>
          </a:p>
          <a:p>
            <a:r>
              <a:rPr lang="en-GB" smtClean="0"/>
              <a:t>Hypothesis is based 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3894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  <p:bldP spid="6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mtClean="0"/>
              <a:t>Cyfeirnodi</a:t>
            </a:r>
            <a:br>
              <a:rPr lang="en-US" smtClean="0"/>
            </a:br>
            <a:r>
              <a:rPr lang="en-US" smtClean="0"/>
              <a:t>Referencing</a:t>
            </a:r>
            <a:endParaRPr lang="en-US" dirty="0" smtClean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Show the source of the ideas</a:t>
            </a:r>
          </a:p>
          <a:p>
            <a:r>
              <a:rPr lang="en-US" altLang="en-US" dirty="0" smtClean="0"/>
              <a:t>Do not try and pass the ideas off as your own</a:t>
            </a:r>
          </a:p>
          <a:p>
            <a:r>
              <a:rPr lang="en-US" altLang="en-US" dirty="0" smtClean="0"/>
              <a:t>If you are not sure , check</a:t>
            </a:r>
          </a:p>
          <a:p>
            <a:r>
              <a:rPr lang="en-US" altLang="en-US" dirty="0" smtClean="0"/>
              <a:t>If you can’t reference it, don’t use it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1656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Use Your Referencing Handbook!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 smtClean="0"/>
              <a:t>Cyfeirnodi’n</a:t>
            </a:r>
            <a:r>
              <a:rPr lang="en-US" dirty="0" smtClean="0"/>
              <a:t> </a:t>
            </a:r>
            <a:r>
              <a:rPr lang="en-US" dirty="0" err="1" smtClean="0"/>
              <a:t>Gywir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Correct Referencing</a:t>
            </a:r>
          </a:p>
          <a:p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When you refer to other people’s opinions and other people’s work, you must acknowledge this and reference it.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4342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Reference?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Shows your research</a:t>
            </a:r>
          </a:p>
          <a:p>
            <a:r>
              <a:rPr lang="en-US" smtClean="0"/>
              <a:t>Supports your argument – and shows it is not just what you think</a:t>
            </a:r>
          </a:p>
          <a:p>
            <a:r>
              <a:rPr lang="en-US" smtClean="0"/>
              <a:t>It is a serious academic crime to ‘steal’ other people’s work!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349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Harvard System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When referencing a BOOK you must note:</a:t>
            </a:r>
          </a:p>
          <a:p>
            <a:pPr lvl="1"/>
            <a:r>
              <a:rPr lang="en-GB" dirty="0" smtClean="0"/>
              <a:t>Author</a:t>
            </a:r>
          </a:p>
          <a:p>
            <a:pPr lvl="1"/>
            <a:r>
              <a:rPr lang="en-GB" dirty="0" smtClean="0"/>
              <a:t>Date of publication</a:t>
            </a:r>
          </a:p>
          <a:p>
            <a:pPr lvl="1"/>
            <a:r>
              <a:rPr lang="en-GB" dirty="0" smtClean="0"/>
              <a:t>Title</a:t>
            </a:r>
          </a:p>
          <a:p>
            <a:pPr lvl="1"/>
            <a:r>
              <a:rPr lang="en-GB" dirty="0" smtClean="0"/>
              <a:t>Place of Publication</a:t>
            </a:r>
          </a:p>
          <a:p>
            <a:pPr lvl="1"/>
            <a:r>
              <a:rPr lang="en-GB" dirty="0" smtClean="0"/>
              <a:t>Publisher</a:t>
            </a:r>
          </a:p>
          <a:p>
            <a:r>
              <a:rPr lang="en-GB" dirty="0" smtClean="0"/>
              <a:t>e.g. </a:t>
            </a:r>
            <a:r>
              <a:rPr lang="en-GB" dirty="0" err="1" smtClean="0"/>
              <a:t>Cheminais</a:t>
            </a:r>
            <a:r>
              <a:rPr lang="en-GB" dirty="0" smtClean="0"/>
              <a:t>, R. (2010) Developing and Evaluating Multi-agency Partnerships Abingdon: Routledge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4392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Harvard System</a:t>
            </a:r>
            <a:endParaRPr lang="en-GB"/>
          </a:p>
        </p:txBody>
      </p:sp>
      <p:sp>
        <p:nvSpPr>
          <p:cNvPr id="460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When referencing a journal, note:</a:t>
            </a:r>
          </a:p>
          <a:p>
            <a:pPr lvl="1"/>
            <a:r>
              <a:rPr lang="en-GB" dirty="0" smtClean="0"/>
              <a:t>Author</a:t>
            </a:r>
          </a:p>
          <a:p>
            <a:pPr lvl="1"/>
            <a:r>
              <a:rPr lang="en-GB" dirty="0" smtClean="0"/>
              <a:t>Date</a:t>
            </a:r>
          </a:p>
          <a:p>
            <a:pPr lvl="1"/>
            <a:r>
              <a:rPr lang="en-GB" dirty="0" smtClean="0"/>
              <a:t>Title of article</a:t>
            </a:r>
          </a:p>
          <a:p>
            <a:pPr lvl="1"/>
            <a:r>
              <a:rPr lang="en-GB" dirty="0" smtClean="0"/>
              <a:t>Title of journal</a:t>
            </a:r>
          </a:p>
          <a:p>
            <a:pPr lvl="1"/>
            <a:r>
              <a:rPr lang="en-GB" dirty="0" smtClean="0"/>
              <a:t>Volume number/ month</a:t>
            </a:r>
          </a:p>
          <a:p>
            <a:pPr lvl="1"/>
            <a:r>
              <a:rPr lang="en-GB" dirty="0" smtClean="0"/>
              <a:t>Article pages </a:t>
            </a:r>
          </a:p>
          <a:p>
            <a:pPr lvl="1"/>
            <a:r>
              <a:rPr lang="en-GB" dirty="0" smtClean="0"/>
              <a:t> in this order:</a:t>
            </a:r>
          </a:p>
          <a:p>
            <a:r>
              <a:rPr lang="en-GB" dirty="0" smtClean="0"/>
              <a:t>	Davies, B. and Edwards, R. (1991) ‘Beth yw </a:t>
            </a:r>
            <a:r>
              <a:rPr lang="en-GB" dirty="0" err="1" smtClean="0"/>
              <a:t>Mesur</a:t>
            </a:r>
            <a:r>
              <a:rPr lang="en-GB" dirty="0" smtClean="0"/>
              <a:t> </a:t>
            </a:r>
            <a:r>
              <a:rPr lang="en-GB" dirty="0" err="1" smtClean="0"/>
              <a:t>Glas</a:t>
            </a:r>
            <a:r>
              <a:rPr lang="en-GB" dirty="0" smtClean="0"/>
              <a:t> y </a:t>
            </a:r>
            <a:r>
              <a:rPr lang="en-GB" dirty="0" err="1" smtClean="0"/>
              <a:t>Nen</a:t>
            </a:r>
            <a:r>
              <a:rPr lang="en-GB" dirty="0" smtClean="0"/>
              <a:t>?’, The Astronomy Journal, 2, 4 172-90.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1539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Points to Remember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Keep track of your sources when note taking</a:t>
            </a:r>
          </a:p>
          <a:p>
            <a:r>
              <a:rPr lang="en-GB" smtClean="0"/>
              <a:t>Use quotation marks for in text quotes</a:t>
            </a:r>
          </a:p>
          <a:p>
            <a:r>
              <a:rPr lang="en-GB" smtClean="0"/>
              <a:t>Use indented paragraphs for longer quotations</a:t>
            </a:r>
          </a:p>
          <a:p>
            <a:r>
              <a:rPr lang="en-GB" smtClean="0"/>
              <a:t>Don’t forget page numbers</a:t>
            </a:r>
          </a:p>
          <a:p>
            <a:r>
              <a:rPr lang="en-GB" smtClean="0"/>
              <a:t>Ask for help if you are unsure</a:t>
            </a:r>
          </a:p>
          <a:p>
            <a:r>
              <a:rPr lang="en-GB" smtClean="0"/>
              <a:t>Use plagiarism detection software/Turnitin to check your work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9123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mtClean="0"/>
              <a:t>Guided Learning Activity</a:t>
            </a:r>
            <a:br>
              <a:rPr lang="en-GB" smtClean="0"/>
            </a:br>
            <a:r>
              <a:rPr lang="en-GB" smtClean="0"/>
              <a:t>Using Pictures and Graphs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the next session, research the correct way to reference the following;</a:t>
            </a:r>
          </a:p>
          <a:p>
            <a:pPr lvl="1"/>
            <a:r>
              <a:rPr lang="en-GB" dirty="0" smtClean="0"/>
              <a:t>A picture</a:t>
            </a:r>
          </a:p>
          <a:p>
            <a:pPr lvl="1"/>
            <a:r>
              <a:rPr lang="en-GB" dirty="0" smtClean="0"/>
              <a:t>A graph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369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mtClean="0"/>
              <a:t>Crème, P &amp; Lea,R ( 2003) Writing at University – a Guide for Students. Maidenhead: Open University Press.</a:t>
            </a:r>
          </a:p>
          <a:p>
            <a:r>
              <a:rPr lang="en-US" smtClean="0"/>
              <a:t>Lancashire University (2008) Referencing: Effective Learning. Available at </a:t>
            </a:r>
            <a:r>
              <a:rPr lang="en-US" smtClean="0">
                <a:hlinkClick r:id="rId3"/>
              </a:rPr>
              <a:t>http://www.lancs.ac.uk/depts/celt/sldc/materials.writing/referencing.htm</a:t>
            </a:r>
            <a:r>
              <a:rPr lang="en-US" smtClean="0"/>
              <a:t>  [gwelwyd 12/9/08]</a:t>
            </a:r>
          </a:p>
          <a:p>
            <a:r>
              <a:rPr lang="en-US" smtClean="0"/>
              <a:t>Neville,C (2007)  The Complete Guide to Referencing and Avoiding Plagiarism. Maidenhead: Open University Press.</a:t>
            </a:r>
          </a:p>
          <a:p>
            <a:r>
              <a:rPr lang="en-GB" smtClean="0"/>
              <a:t>Turnitin, 2015, student submissions </a:t>
            </a:r>
            <a:r>
              <a:rPr lang="en-GB" smtClean="0">
                <a:hlinkClick r:id="rId4"/>
              </a:rPr>
              <a:t>https://dysgu.ydds.ac.uk/login/index.php</a:t>
            </a:r>
            <a:r>
              <a:rPr lang="en-GB" smtClean="0"/>
              <a:t> (accessed on 09.09.2015)</a:t>
            </a:r>
          </a:p>
          <a:p>
            <a:endParaRPr lang="en-US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0093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en-GB" smtClean="0"/>
          </a:p>
          <a:p>
            <a:r>
              <a:rPr lang="en-GB" smtClean="0"/>
              <a:t>Wyse, D (2006) The Good Writing Guide for Education Students. London: Sage Publications Ltd</a:t>
            </a:r>
          </a:p>
          <a:p>
            <a:r>
              <a:rPr lang="en-GB" smtClean="0"/>
              <a:t>University of Essex (No Date) Plagiarism and how to avoid it</a:t>
            </a:r>
          </a:p>
          <a:p>
            <a:r>
              <a:rPr lang="en-GB" smtClean="0"/>
              <a:t> </a:t>
            </a:r>
            <a:r>
              <a:rPr lang="en-GB" smtClean="0">
                <a:hlinkClick r:id="rId2"/>
              </a:rPr>
              <a:t>https://www1.essex.ac.uk/outreach/documents/plagiarism.pdf</a:t>
            </a:r>
            <a:r>
              <a:rPr lang="en-GB" smtClean="0"/>
              <a:t> </a:t>
            </a:r>
          </a:p>
          <a:p>
            <a:r>
              <a:rPr lang="en-GB" smtClean="0"/>
              <a:t>(accessed: 17.10.2017)</a:t>
            </a:r>
          </a:p>
          <a:p>
            <a:endParaRPr lang="en-GB" smtClean="0"/>
          </a:p>
          <a:p>
            <a:r>
              <a:rPr lang="en-GB" smtClean="0"/>
              <a:t>University of Wales Trinity Saint David (No Date) Intellectual Property Rights: Students </a:t>
            </a:r>
            <a:r>
              <a:rPr lang="en-GB" smtClean="0">
                <a:hlinkClick r:id="rId3"/>
              </a:rPr>
              <a:t>http://www.uwtsd.ac.uk/media/uwtsd-website/content-assets/documents/for-business/Intellectual-Property-Policy-Students-Final.pdf</a:t>
            </a:r>
            <a:r>
              <a:rPr lang="en-GB" smtClean="0"/>
              <a:t> (Accessed 17.10.2017)</a:t>
            </a:r>
          </a:p>
          <a:p>
            <a:endParaRPr lang="en-GB" smtClean="0"/>
          </a:p>
          <a:p>
            <a:r>
              <a:rPr lang="en-GB" smtClean="0"/>
              <a:t>University of Wales Trinity Saint David (2017) University Regulations: Student Guide</a:t>
            </a:r>
          </a:p>
          <a:p>
            <a:r>
              <a:rPr lang="en-GB" smtClean="0"/>
              <a:t> </a:t>
            </a:r>
            <a:r>
              <a:rPr lang="en-GB" smtClean="0">
                <a:hlinkClick r:id="rId4"/>
              </a:rPr>
              <a:t>http://www.uwtsd.ac.uk/media/uwtsd-website/content-assets/documents/academic-office/quality-handbook/University_Regulations_Undergraduate_Student_Guide_2017-18.pdf</a:t>
            </a:r>
            <a:r>
              <a:rPr lang="en-GB" smtClean="0"/>
              <a:t> (accessed on 17.10.2017)</a:t>
            </a:r>
          </a:p>
          <a:p>
            <a:endParaRPr lang="en-GB" smtClean="0"/>
          </a:p>
          <a:p>
            <a:endParaRPr lang="en-GB" smtClean="0"/>
          </a:p>
          <a:p>
            <a:endParaRPr lang="en-GB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125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Picture References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Image 1: Source: UWTSD Library Services URL </a:t>
            </a:r>
            <a:r>
              <a:rPr lang="en-GB" dirty="0" smtClean="0">
                <a:hlinkClick r:id="rId2"/>
              </a:rPr>
              <a:t>http://librarycatalogue.uwtsd.ac.uk/primo_library/</a:t>
            </a:r>
            <a:r>
              <a:rPr lang="en-GB" dirty="0" smtClean="0"/>
              <a:t>  (Accessed 22.10.2017)</a:t>
            </a:r>
          </a:p>
          <a:p>
            <a:r>
              <a:rPr lang="en-GB" dirty="0" smtClean="0"/>
              <a:t>Image 2: Source: Athabasca University URL </a:t>
            </a:r>
            <a:r>
              <a:rPr lang="en-GB" dirty="0" smtClean="0">
                <a:hlinkClick r:id="rId3"/>
              </a:rPr>
              <a:t>http://www.irrodl.org/index.php/irrodl/issue/view/89</a:t>
            </a:r>
            <a:r>
              <a:rPr lang="en-GB" dirty="0" smtClean="0"/>
              <a:t> (Accessed 22.10.2017)</a:t>
            </a:r>
          </a:p>
          <a:p>
            <a:r>
              <a:rPr lang="en-GB" dirty="0" smtClean="0"/>
              <a:t>Image 3: Source: Amazon URL </a:t>
            </a:r>
            <a:r>
              <a:rPr lang="en-GB" dirty="0" smtClean="0">
                <a:hlinkClick r:id="rId4"/>
              </a:rPr>
              <a:t>https://www.amazon.co.uk/How-Television-Shapes-Worldview-Representations/dp/073918704X</a:t>
            </a:r>
            <a:r>
              <a:rPr lang="en-GB" dirty="0" smtClean="0"/>
              <a:t> (Accessed 22.10.2017)</a:t>
            </a:r>
          </a:p>
          <a:p>
            <a:r>
              <a:rPr lang="en-GB" dirty="0" smtClean="0"/>
              <a:t>Image 4: Source: Welsh Government URL </a:t>
            </a:r>
            <a:r>
              <a:rPr lang="en-GB" dirty="0" smtClean="0">
                <a:hlinkClick r:id="rId5"/>
              </a:rPr>
              <a:t>http://gov.wales/topics/people-and-communities/people/future-generations-act/?lang=en</a:t>
            </a:r>
            <a:r>
              <a:rPr lang="en-GB" dirty="0" smtClean="0"/>
              <a:t> (Accessed 22.10.2017)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0188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1499</TotalTime>
  <Words>1120</Words>
  <Application>Microsoft Office PowerPoint</Application>
  <PresentationFormat>Widescreen</PresentationFormat>
  <Paragraphs>184</Paragraphs>
  <Slides>26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ＭＳ Ｐゴシック</vt:lpstr>
      <vt:lpstr>Arial</vt:lpstr>
      <vt:lpstr>Calibri</vt:lpstr>
      <vt:lpstr>Calibri Light</vt:lpstr>
      <vt:lpstr>Tahoma</vt:lpstr>
      <vt:lpstr>Retrospect</vt:lpstr>
      <vt:lpstr>MA Equity &amp; Diversity in Society </vt:lpstr>
      <vt:lpstr>Esiamplau Cyfeirnodi Referencing Examples</vt:lpstr>
      <vt:lpstr>Llyfr / Book</vt:lpstr>
      <vt:lpstr>Cyfnodolyn / Journal</vt:lpstr>
      <vt:lpstr>Pennod mewn Llyfr / Chapter in Book</vt:lpstr>
      <vt:lpstr>Gwefan / Website</vt:lpstr>
      <vt:lpstr>Dyfyniadau / Quotations</vt:lpstr>
      <vt:lpstr>Dyfyniadau / Quotations</vt:lpstr>
      <vt:lpstr>Quotations or Speech Marks</vt:lpstr>
      <vt:lpstr>Quoting Authors in the Text</vt:lpstr>
      <vt:lpstr> Quoting Authors in the Text (direct quote)</vt:lpstr>
      <vt:lpstr>Quoting authors in the text (indirect quote)</vt:lpstr>
      <vt:lpstr>Quoting More than One Author</vt:lpstr>
      <vt:lpstr>Longer Quotes: More than 2 Lines</vt:lpstr>
      <vt:lpstr>Giving Ideas in your Own Words / Paraphrasing</vt:lpstr>
      <vt:lpstr>Paraphrasing</vt:lpstr>
      <vt:lpstr>Cyfeirnodi Referencing</vt:lpstr>
      <vt:lpstr>Use Your Referencing Handbook!</vt:lpstr>
      <vt:lpstr>Why Reference?</vt:lpstr>
      <vt:lpstr>The Harvard System</vt:lpstr>
      <vt:lpstr>Harvard System</vt:lpstr>
      <vt:lpstr> Points to Remember</vt:lpstr>
      <vt:lpstr>Guided Learning Activity Using Pictures and Graphs</vt:lpstr>
      <vt:lpstr>References</vt:lpstr>
      <vt:lpstr>Reference List</vt:lpstr>
      <vt:lpstr>Picture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ECGE4001Q – Academic Study Skills</dc:title>
  <dc:creator>Ken Dicks</dc:creator>
  <cp:lastModifiedBy>Caroline Lohmann-Hancock</cp:lastModifiedBy>
  <cp:revision>99</cp:revision>
  <dcterms:created xsi:type="dcterms:W3CDTF">2017-09-29T08:10:58Z</dcterms:created>
  <dcterms:modified xsi:type="dcterms:W3CDTF">2020-09-14T12:58:56Z</dcterms:modified>
</cp:coreProperties>
</file>