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21"/>
  </p:notesMasterIdLst>
  <p:handoutMasterIdLst>
    <p:handoutMasterId r:id="rId22"/>
  </p:handoutMasterIdLst>
  <p:sldIdLst>
    <p:sldId id="279" r:id="rId5"/>
    <p:sldId id="280" r:id="rId6"/>
    <p:sldId id="284" r:id="rId7"/>
    <p:sldId id="282" r:id="rId8"/>
    <p:sldId id="283" r:id="rId9"/>
    <p:sldId id="285" r:id="rId10"/>
    <p:sldId id="290" r:id="rId11"/>
    <p:sldId id="288" r:id="rId12"/>
    <p:sldId id="286" r:id="rId13"/>
    <p:sldId id="278" r:id="rId14"/>
    <p:sldId id="289" r:id="rId15"/>
    <p:sldId id="272" r:id="rId16"/>
    <p:sldId id="268" r:id="rId17"/>
    <p:sldId id="273" r:id="rId18"/>
    <p:sldId id="267" r:id="rId19"/>
    <p:sldId id="27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244B9E-7AEC-5372-495F-5F693CA7EF18}" v="10" dt="2020-07-12T10:44:20.669"/>
    <p1510:client id="{347F5289-6BDC-BA59-4A17-0AE33C973AF0}" v="752" dt="2020-07-12T10:15:56.162"/>
    <p1510:client id="{4082ADC0-0B1B-9D2A-C403-650D047593E3}" v="753" dt="2020-07-11T21:41:14.664"/>
    <p1510:client id="{5086F984-4D40-61AD-0032-9BADF971B0B3}" v="54" dt="2020-07-11T19:14:30.626"/>
    <p1510:client id="{55F2C397-7E2C-248F-38CC-988A8834CA5D}" v="442" dt="2020-07-12T12:28:12.587"/>
    <p1510:client id="{62E1A8CF-4708-4882-B379-C4478FC3D6DF}" v="89" dt="2020-07-12T10:57:30.724"/>
    <p1510:client id="{6AB358A8-CB4F-1013-95A7-1FE2F246A65A}" v="10" dt="2020-07-12T12:15:46.243"/>
    <p1510:client id="{D1D9883B-C151-7495-C867-0452A90B6D3C}" v="596" dt="2020-07-11T22:58:27.719"/>
    <p1510:client id="{EA65892E-A469-15C3-5138-D3343D269983}" v="74" dt="2020-07-11T16:21:10.276"/>
  </p1510:revLst>
</p1510:revInfo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pos="3840"/>
        <p:guide orient="horz" pos="216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F68A83-09B5-4502-AA55-1F963DFD564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52DDF3-7A96-42E4-B704-57675B93FCA4}">
      <dgm:prSet/>
      <dgm:spPr/>
      <dgm:t>
        <a:bodyPr/>
        <a:lstStyle/>
        <a:p>
          <a:r>
            <a:rPr lang="en-US" b="1"/>
            <a:t>Starbucks is an inspiring tale of leadership. </a:t>
          </a:r>
          <a:endParaRPr lang="en-US"/>
        </a:p>
      </dgm:t>
    </dgm:pt>
    <dgm:pt modelId="{EE737763-A226-4564-BA1F-E9A638CF28B0}" type="parTrans" cxnId="{03DD5653-87B6-4384-931E-A6192A885968}">
      <dgm:prSet/>
      <dgm:spPr/>
      <dgm:t>
        <a:bodyPr/>
        <a:lstStyle/>
        <a:p>
          <a:endParaRPr lang="en-US"/>
        </a:p>
      </dgm:t>
    </dgm:pt>
    <dgm:pt modelId="{C6BC59C9-FB3D-4BCE-99EE-A81164B09FC3}" type="sibTrans" cxnId="{03DD5653-87B6-4384-931E-A6192A885968}">
      <dgm:prSet/>
      <dgm:spPr/>
      <dgm:t>
        <a:bodyPr/>
        <a:lstStyle/>
        <a:p>
          <a:endParaRPr lang="en-US"/>
        </a:p>
      </dgm:t>
    </dgm:pt>
    <dgm:pt modelId="{E10C82D5-2690-4B61-90D0-E17AF92BFC5F}">
      <dgm:prSet/>
      <dgm:spPr/>
      <dgm:t>
        <a:bodyPr/>
        <a:lstStyle/>
        <a:p>
          <a:r>
            <a:rPr lang="en-US" b="1">
              <a:latin typeface="Calibri Light" panose="020F0302020204030204"/>
            </a:rPr>
            <a:t>“</a:t>
          </a:r>
          <a:r>
            <a:rPr lang="en-US" b="1"/>
            <a:t>Lots of people dream about opening a coffee house. Few actually do.”</a:t>
          </a:r>
          <a:endParaRPr lang="en-US"/>
        </a:p>
      </dgm:t>
    </dgm:pt>
    <dgm:pt modelId="{3BD5A62C-8B39-4260-A63D-1AC03E8C8A4F}" type="parTrans" cxnId="{7D058513-8310-42DD-B658-FD686615ECA6}">
      <dgm:prSet/>
      <dgm:spPr/>
      <dgm:t>
        <a:bodyPr/>
        <a:lstStyle/>
        <a:p>
          <a:endParaRPr lang="en-US"/>
        </a:p>
      </dgm:t>
    </dgm:pt>
    <dgm:pt modelId="{2D1A169B-0CAE-4453-8891-C05ED0BC5B35}" type="sibTrans" cxnId="{7D058513-8310-42DD-B658-FD686615ECA6}">
      <dgm:prSet/>
      <dgm:spPr/>
      <dgm:t>
        <a:bodyPr/>
        <a:lstStyle/>
        <a:p>
          <a:endParaRPr lang="en-US"/>
        </a:p>
      </dgm:t>
    </dgm:pt>
    <dgm:pt modelId="{11960B87-620C-450C-A2F7-99FFDEBA8C9C}" type="pres">
      <dgm:prSet presAssocID="{13F68A83-09B5-4502-AA55-1F963DFD564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7BBC452-62DD-4B22-9C34-1D4D168114ED}" type="pres">
      <dgm:prSet presAssocID="{EC52DDF3-7A96-42E4-B704-57675B93FCA4}" presName="hierRoot1" presStyleCnt="0"/>
      <dgm:spPr/>
    </dgm:pt>
    <dgm:pt modelId="{030226E7-4E05-4955-AE7B-D78AC45B43C2}" type="pres">
      <dgm:prSet presAssocID="{EC52DDF3-7A96-42E4-B704-57675B93FCA4}" presName="composite" presStyleCnt="0"/>
      <dgm:spPr/>
    </dgm:pt>
    <dgm:pt modelId="{37412AE1-E757-4C54-A6AD-3C7D41C5702B}" type="pres">
      <dgm:prSet presAssocID="{EC52DDF3-7A96-42E4-B704-57675B93FCA4}" presName="background" presStyleLbl="node0" presStyleIdx="0" presStyleCnt="2"/>
      <dgm:spPr/>
    </dgm:pt>
    <dgm:pt modelId="{C08A4694-1EB5-4BA7-84F9-4F9800440C7C}" type="pres">
      <dgm:prSet presAssocID="{EC52DDF3-7A96-42E4-B704-57675B93FCA4}" presName="text" presStyleLbl="fgAcc0" presStyleIdx="0" presStyleCnt="2">
        <dgm:presLayoutVars>
          <dgm:chPref val="3"/>
        </dgm:presLayoutVars>
      </dgm:prSet>
      <dgm:spPr/>
    </dgm:pt>
    <dgm:pt modelId="{EF205CDE-A778-4FEC-BCC5-7DD2BD50FD7C}" type="pres">
      <dgm:prSet presAssocID="{EC52DDF3-7A96-42E4-B704-57675B93FCA4}" presName="hierChild2" presStyleCnt="0"/>
      <dgm:spPr/>
    </dgm:pt>
    <dgm:pt modelId="{E9A8CC88-3A91-4DAA-AB0E-79D8EA3C7AB5}" type="pres">
      <dgm:prSet presAssocID="{E10C82D5-2690-4B61-90D0-E17AF92BFC5F}" presName="hierRoot1" presStyleCnt="0"/>
      <dgm:spPr/>
    </dgm:pt>
    <dgm:pt modelId="{AE6564A7-580A-4667-A67A-EEEF49032813}" type="pres">
      <dgm:prSet presAssocID="{E10C82D5-2690-4B61-90D0-E17AF92BFC5F}" presName="composite" presStyleCnt="0"/>
      <dgm:spPr/>
    </dgm:pt>
    <dgm:pt modelId="{82B72546-1788-43C1-88BE-A3983AD34ED2}" type="pres">
      <dgm:prSet presAssocID="{E10C82D5-2690-4B61-90D0-E17AF92BFC5F}" presName="background" presStyleLbl="node0" presStyleIdx="1" presStyleCnt="2"/>
      <dgm:spPr/>
    </dgm:pt>
    <dgm:pt modelId="{AFEBC28F-887D-44D6-A067-8478186094F0}" type="pres">
      <dgm:prSet presAssocID="{E10C82D5-2690-4B61-90D0-E17AF92BFC5F}" presName="text" presStyleLbl="fgAcc0" presStyleIdx="1" presStyleCnt="2">
        <dgm:presLayoutVars>
          <dgm:chPref val="3"/>
        </dgm:presLayoutVars>
      </dgm:prSet>
      <dgm:spPr/>
    </dgm:pt>
    <dgm:pt modelId="{C6931591-74FE-47CD-8CC3-2D946FE985EA}" type="pres">
      <dgm:prSet presAssocID="{E10C82D5-2690-4B61-90D0-E17AF92BFC5F}" presName="hierChild2" presStyleCnt="0"/>
      <dgm:spPr/>
    </dgm:pt>
  </dgm:ptLst>
  <dgm:cxnLst>
    <dgm:cxn modelId="{7D058513-8310-42DD-B658-FD686615ECA6}" srcId="{13F68A83-09B5-4502-AA55-1F963DFD564D}" destId="{E10C82D5-2690-4B61-90D0-E17AF92BFC5F}" srcOrd="1" destOrd="0" parTransId="{3BD5A62C-8B39-4260-A63D-1AC03E8C8A4F}" sibTransId="{2D1A169B-0CAE-4453-8891-C05ED0BC5B35}"/>
    <dgm:cxn modelId="{03DD5653-87B6-4384-931E-A6192A885968}" srcId="{13F68A83-09B5-4502-AA55-1F963DFD564D}" destId="{EC52DDF3-7A96-42E4-B704-57675B93FCA4}" srcOrd="0" destOrd="0" parTransId="{EE737763-A226-4564-BA1F-E9A638CF28B0}" sibTransId="{C6BC59C9-FB3D-4BCE-99EE-A81164B09FC3}"/>
    <dgm:cxn modelId="{73A17C90-CFBF-4B2E-97C9-397CA46B8A0D}" type="presOf" srcId="{E10C82D5-2690-4B61-90D0-E17AF92BFC5F}" destId="{AFEBC28F-887D-44D6-A067-8478186094F0}" srcOrd="0" destOrd="0" presId="urn:microsoft.com/office/officeart/2005/8/layout/hierarchy1"/>
    <dgm:cxn modelId="{9CC867CF-5066-410F-B182-76AD8D13C8CA}" type="presOf" srcId="{EC52DDF3-7A96-42E4-B704-57675B93FCA4}" destId="{C08A4694-1EB5-4BA7-84F9-4F9800440C7C}" srcOrd="0" destOrd="0" presId="urn:microsoft.com/office/officeart/2005/8/layout/hierarchy1"/>
    <dgm:cxn modelId="{4E5A15DA-3A64-46EA-A280-0B4D530616C1}" type="presOf" srcId="{13F68A83-09B5-4502-AA55-1F963DFD564D}" destId="{11960B87-620C-450C-A2F7-99FFDEBA8C9C}" srcOrd="0" destOrd="0" presId="urn:microsoft.com/office/officeart/2005/8/layout/hierarchy1"/>
    <dgm:cxn modelId="{C5A9E3DE-27E9-4F09-B889-6ADD79A71604}" type="presParOf" srcId="{11960B87-620C-450C-A2F7-99FFDEBA8C9C}" destId="{07BBC452-62DD-4B22-9C34-1D4D168114ED}" srcOrd="0" destOrd="0" presId="urn:microsoft.com/office/officeart/2005/8/layout/hierarchy1"/>
    <dgm:cxn modelId="{06994A48-8A3B-4255-84D8-47D65D116EF8}" type="presParOf" srcId="{07BBC452-62DD-4B22-9C34-1D4D168114ED}" destId="{030226E7-4E05-4955-AE7B-D78AC45B43C2}" srcOrd="0" destOrd="0" presId="urn:microsoft.com/office/officeart/2005/8/layout/hierarchy1"/>
    <dgm:cxn modelId="{1A3E5A16-C478-4314-8A3B-88009DEBA14B}" type="presParOf" srcId="{030226E7-4E05-4955-AE7B-D78AC45B43C2}" destId="{37412AE1-E757-4C54-A6AD-3C7D41C5702B}" srcOrd="0" destOrd="0" presId="urn:microsoft.com/office/officeart/2005/8/layout/hierarchy1"/>
    <dgm:cxn modelId="{98C95261-88E0-4D9B-8525-7AA667A41EEF}" type="presParOf" srcId="{030226E7-4E05-4955-AE7B-D78AC45B43C2}" destId="{C08A4694-1EB5-4BA7-84F9-4F9800440C7C}" srcOrd="1" destOrd="0" presId="urn:microsoft.com/office/officeart/2005/8/layout/hierarchy1"/>
    <dgm:cxn modelId="{E2CC7264-2B79-4AC5-AAEA-ECE3A106ED8F}" type="presParOf" srcId="{07BBC452-62DD-4B22-9C34-1D4D168114ED}" destId="{EF205CDE-A778-4FEC-BCC5-7DD2BD50FD7C}" srcOrd="1" destOrd="0" presId="urn:microsoft.com/office/officeart/2005/8/layout/hierarchy1"/>
    <dgm:cxn modelId="{8EA67FE0-081A-4A42-8E79-600CD7C275E0}" type="presParOf" srcId="{11960B87-620C-450C-A2F7-99FFDEBA8C9C}" destId="{E9A8CC88-3A91-4DAA-AB0E-79D8EA3C7AB5}" srcOrd="1" destOrd="0" presId="urn:microsoft.com/office/officeart/2005/8/layout/hierarchy1"/>
    <dgm:cxn modelId="{8ED44A9A-A6CA-4F2E-949C-C0FAB9F59755}" type="presParOf" srcId="{E9A8CC88-3A91-4DAA-AB0E-79D8EA3C7AB5}" destId="{AE6564A7-580A-4667-A67A-EEEF49032813}" srcOrd="0" destOrd="0" presId="urn:microsoft.com/office/officeart/2005/8/layout/hierarchy1"/>
    <dgm:cxn modelId="{4B40A35E-9870-40B7-A171-2F15D7140BE8}" type="presParOf" srcId="{AE6564A7-580A-4667-A67A-EEEF49032813}" destId="{82B72546-1788-43C1-88BE-A3983AD34ED2}" srcOrd="0" destOrd="0" presId="urn:microsoft.com/office/officeart/2005/8/layout/hierarchy1"/>
    <dgm:cxn modelId="{0622E551-43B7-4009-856A-10CDEA83E48E}" type="presParOf" srcId="{AE6564A7-580A-4667-A67A-EEEF49032813}" destId="{AFEBC28F-887D-44D6-A067-8478186094F0}" srcOrd="1" destOrd="0" presId="urn:microsoft.com/office/officeart/2005/8/layout/hierarchy1"/>
    <dgm:cxn modelId="{8F2041FF-313C-4E83-AD75-5823EC937A0B}" type="presParOf" srcId="{E9A8CC88-3A91-4DAA-AB0E-79D8EA3C7AB5}" destId="{C6931591-74FE-47CD-8CC3-2D946FE985E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12AE1-E757-4C54-A6AD-3C7D41C5702B}">
      <dsp:nvSpPr>
        <dsp:cNvPr id="0" name=""/>
        <dsp:cNvSpPr/>
      </dsp:nvSpPr>
      <dsp:spPr>
        <a:xfrm>
          <a:off x="150254" y="460"/>
          <a:ext cx="4319113" cy="27426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A4694-1EB5-4BA7-84F9-4F9800440C7C}">
      <dsp:nvSpPr>
        <dsp:cNvPr id="0" name=""/>
        <dsp:cNvSpPr/>
      </dsp:nvSpPr>
      <dsp:spPr>
        <a:xfrm>
          <a:off x="630155" y="456366"/>
          <a:ext cx="4319113" cy="27426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Starbucks is an inspiring tale of leadership. </a:t>
          </a:r>
          <a:endParaRPr lang="en-US" sz="3400" kern="1200"/>
        </a:p>
      </dsp:txBody>
      <dsp:txXfrm>
        <a:off x="710484" y="536695"/>
        <a:ext cx="4158455" cy="2581979"/>
      </dsp:txXfrm>
    </dsp:sp>
    <dsp:sp modelId="{82B72546-1788-43C1-88BE-A3983AD34ED2}">
      <dsp:nvSpPr>
        <dsp:cNvPr id="0" name=""/>
        <dsp:cNvSpPr/>
      </dsp:nvSpPr>
      <dsp:spPr>
        <a:xfrm>
          <a:off x="5429170" y="460"/>
          <a:ext cx="4319113" cy="27426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BC28F-887D-44D6-A067-8478186094F0}">
      <dsp:nvSpPr>
        <dsp:cNvPr id="0" name=""/>
        <dsp:cNvSpPr/>
      </dsp:nvSpPr>
      <dsp:spPr>
        <a:xfrm>
          <a:off x="5909072" y="456366"/>
          <a:ext cx="4319113" cy="27426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>
              <a:latin typeface="Calibri Light" panose="020F0302020204030204"/>
            </a:rPr>
            <a:t>“</a:t>
          </a:r>
          <a:r>
            <a:rPr lang="en-US" sz="3400" b="1" kern="1200"/>
            <a:t>Lots of people dream about opening a coffee house. Few actually do.”</a:t>
          </a:r>
          <a:endParaRPr lang="en-US" sz="3400" kern="1200"/>
        </a:p>
      </dsp:txBody>
      <dsp:txXfrm>
        <a:off x="5989401" y="536695"/>
        <a:ext cx="4158455" cy="25819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591099-7EBE-4D12-B880-CCA6B38B92A6}" type="datetimeFigureOut">
              <a:rPr lang="en-US" smtClean="0"/>
              <a:t>7/12/2020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A36C10-A9D4-4995-9BAF-95FBD77A72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218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CF4299-1721-48C6-878D-74296BE00D21}" type="datetimeFigureOut">
              <a:rPr lang="en-US" smtClean="0"/>
              <a:t>7/12/2020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AEF9EC-8318-4FF6-847E-A85BBD2B7E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195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456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90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7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98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065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664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70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770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699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08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473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egL8J8VVeA?feature=oembed" TargetMode="Externa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uofdenver/5708118570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chultz_Family_Foundation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rtupstories.in/" TargetMode="External"/><Relationship Id="rId2" Type="http://schemas.openxmlformats.org/officeDocument/2006/relationships/hyperlink" Target="http://www.leadershipgeeks.com/howard-schultz-leadership-style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s://www.starbucks.com.au/The-Starbucks-Story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33F0803-BCF3-4099-AC56-14C822232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74" y="-6004"/>
            <a:ext cx="12235267" cy="750683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1600" kern="1200">
                <a:latin typeface="+mj-lt"/>
                <a:ea typeface="+mj-ea"/>
                <a:cs typeface="+mj-cs"/>
              </a:rPr>
              <a:t>University of Wales Trinity Saint David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Modern Workplace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LCBB4003 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Module Lecture: </a:t>
            </a:r>
            <a:r>
              <a:rPr lang="en-US" sz="1800" b="1" kern="1200" err="1">
                <a:latin typeface="+mj-lt"/>
                <a:ea typeface="+mj-ea"/>
                <a:cs typeface="+mj-cs"/>
              </a:rPr>
              <a:t>Uju</a:t>
            </a:r>
            <a:r>
              <a:rPr lang="en-US" sz="1800" b="1" kern="1200">
                <a:latin typeface="+mj-lt"/>
                <a:ea typeface="+mj-ea"/>
                <a:cs typeface="+mj-cs"/>
              </a:rPr>
              <a:t> Ugochukwu</a:t>
            </a:r>
            <a:r>
              <a:rPr lang="en-US" sz="1600" b="1" kern="1200">
                <a:latin typeface="+mj-lt"/>
                <a:ea typeface="+mj-ea"/>
                <a:cs typeface="+mj-cs"/>
              </a:rPr>
              <a:t> </a:t>
            </a:r>
            <a:br>
              <a:rPr lang="en-US" sz="1600" b="1" kern="1200">
                <a:cs typeface="Calibri Light"/>
              </a:rPr>
            </a:br>
            <a:br>
              <a:rPr lang="en-US" sz="1600" b="1" kern="1200">
                <a:cs typeface="Calibri Light"/>
              </a:rPr>
            </a:br>
            <a:br>
              <a:rPr lang="en-US" sz="1600"/>
            </a:br>
            <a:br>
              <a:rPr lang="en-US" sz="1600"/>
            </a:br>
            <a:br>
              <a:rPr lang="en-US" sz="1600"/>
            </a:br>
            <a:br>
              <a:rPr lang="en-US" sz="1600"/>
            </a:br>
            <a:br>
              <a:rPr lang="en-US" sz="2000"/>
            </a:br>
            <a:r>
              <a:rPr lang="en-US" sz="4000" b="1"/>
              <a:t>                          </a:t>
            </a:r>
            <a:r>
              <a:rPr lang="en-US" sz="4800" b="1" i="1" kern="1200">
                <a:latin typeface="+mj-lt"/>
                <a:ea typeface="+mj-ea"/>
                <a:cs typeface="+mj-cs"/>
              </a:rPr>
              <a:t>Presentation on Howard Schultz</a:t>
            </a:r>
            <a:br>
              <a:rPr lang="en-US" sz="4800" b="1" i="1" kern="1200"/>
            </a:br>
            <a:r>
              <a:rPr lang="en-US" sz="4800" b="1" i="1"/>
              <a:t>                              An inspirational</a:t>
            </a:r>
            <a:r>
              <a:rPr lang="en-US" sz="4800" b="1" i="1" kern="1200">
                <a:latin typeface="+mj-lt"/>
                <a:ea typeface="+mj-ea"/>
                <a:cs typeface="+mj-cs"/>
              </a:rPr>
              <a:t> </a:t>
            </a:r>
            <a:r>
              <a:rPr lang="en-US" sz="4800" b="1" i="1"/>
              <a:t>leader</a:t>
            </a:r>
            <a:br>
              <a:rPr lang="en-US" sz="4800" i="1" kern="1200"/>
            </a:br>
            <a:br>
              <a:rPr lang="en-US" sz="4800" kern="1200"/>
            </a:br>
            <a:br>
              <a:rPr lang="en-US" sz="4000"/>
            </a:br>
            <a:br>
              <a:rPr lang="en-US" sz="4000"/>
            </a:br>
            <a:br>
              <a:rPr lang="en-US" sz="4000"/>
            </a:br>
            <a:r>
              <a:rPr lang="en-US" sz="2000" b="1" kern="1200">
                <a:latin typeface="+mj-lt"/>
                <a:ea typeface="+mj-ea"/>
                <a:cs typeface="+mj-cs"/>
              </a:rPr>
              <a:t>Submitted by:</a:t>
            </a:r>
            <a:br>
              <a:rPr lang="en-US" sz="2000" b="1"/>
            </a:br>
            <a:br>
              <a:rPr lang="en-US" sz="20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Loredana </a:t>
            </a:r>
            <a:r>
              <a:rPr lang="en-US" sz="1600" kern="1200" err="1">
                <a:latin typeface="+mj-lt"/>
                <a:ea typeface="+mj-ea"/>
                <a:cs typeface="+mj-cs"/>
              </a:rPr>
              <a:t>Chirana</a:t>
            </a:r>
            <a:r>
              <a:rPr lang="en-US" sz="1600"/>
              <a:t>  </a:t>
            </a:r>
            <a:r>
              <a:rPr lang="en-US" sz="1600" kern="1200">
                <a:latin typeface="+mj-lt"/>
                <a:ea typeface="+mj-ea"/>
                <a:cs typeface="+mj-cs"/>
              </a:rPr>
              <a:t> </a:t>
            </a:r>
            <a:r>
              <a:rPr lang="en-US" sz="1600"/>
              <a:t>- </a:t>
            </a:r>
            <a:r>
              <a:rPr lang="en-US" sz="1600" kern="1200">
                <a:latin typeface="+mj-lt"/>
                <a:ea typeface="+mj-ea"/>
                <a:cs typeface="+mj-cs"/>
              </a:rPr>
              <a:t>N1918446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Corneliu </a:t>
            </a:r>
            <a:r>
              <a:rPr lang="en-US" sz="1600" kern="1200" err="1">
                <a:latin typeface="+mj-lt"/>
                <a:ea typeface="+mj-ea"/>
                <a:cs typeface="+mj-cs"/>
              </a:rPr>
              <a:t>Dinica</a:t>
            </a:r>
            <a:r>
              <a:rPr lang="en-US" sz="1600"/>
              <a:t>       - </a:t>
            </a:r>
            <a:r>
              <a:rPr lang="en-US" sz="1600" kern="1200">
                <a:latin typeface="+mj-lt"/>
                <a:ea typeface="+mj-ea"/>
                <a:cs typeface="+mj-cs"/>
              </a:rPr>
              <a:t>N1918442</a:t>
            </a:r>
            <a:br>
              <a:rPr lang="en-US" sz="1600" kern="1200"/>
            </a:br>
            <a:r>
              <a:rPr lang="en-US" sz="1600" kern="1200">
                <a:latin typeface="+mj-lt"/>
                <a:ea typeface="+mj-ea"/>
                <a:cs typeface="+mj-cs"/>
              </a:rPr>
              <a:t>Nadya Markova</a:t>
            </a:r>
            <a:r>
              <a:rPr lang="en-US" sz="1600"/>
              <a:t> </a:t>
            </a:r>
            <a:r>
              <a:rPr lang="en-US" sz="1600" kern="1200">
                <a:latin typeface="+mj-lt"/>
                <a:ea typeface="+mj-ea"/>
                <a:cs typeface="+mj-cs"/>
              </a:rPr>
              <a:t> </a:t>
            </a:r>
            <a:r>
              <a:rPr lang="en-US" sz="1600"/>
              <a:t>    - </a:t>
            </a:r>
            <a:r>
              <a:rPr lang="en-US" sz="1600" kern="1200">
                <a:latin typeface="+mj-lt"/>
                <a:ea typeface="+mj-ea"/>
                <a:cs typeface="+mj-cs"/>
              </a:rPr>
              <a:t>N1919251</a:t>
            </a:r>
            <a:br>
              <a:rPr lang="en-US" sz="1600" kern="1200"/>
            </a:br>
            <a:br>
              <a:rPr lang="en-US" sz="1600" kern="1200"/>
            </a:br>
            <a:br>
              <a:rPr lang="en-US" sz="1800" kern="1200"/>
            </a:br>
            <a:endParaRPr lang="en-US" sz="1800" kern="1200">
              <a:solidFill>
                <a:schemeClr val="tx1"/>
              </a:solidFill>
              <a:latin typeface="+mj-lt"/>
              <a:cs typeface="Calibri Light" panose="020F0302020204030204"/>
            </a:endParaRPr>
          </a:p>
        </p:txBody>
      </p:sp>
      <p:pic>
        <p:nvPicPr>
          <p:cNvPr id="6" name="Picture 28" descr="A circuit board&#10;&#10;Description automatically generated">
            <a:extLst>
              <a:ext uri="{FF2B5EF4-FFF2-40B4-BE49-F238E27FC236}">
                <a16:creationId xmlns:a16="http://schemas.microsoft.com/office/drawing/2014/main" id="{BC62E91E-B520-43E9-A541-76AF68031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2658" y="5848189"/>
            <a:ext cx="2276474" cy="913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215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0A94E-4B9C-437E-8CCC-014659978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390" y="2268"/>
            <a:ext cx="10515600" cy="998992"/>
          </a:xfrm>
        </p:spPr>
        <p:txBody>
          <a:bodyPr/>
          <a:lstStyle/>
          <a:p>
            <a:pPr algn="ctr"/>
            <a:r>
              <a:rPr lang="en-US">
                <a:cs typeface="Calibri Light"/>
              </a:rPr>
              <a:t>Meet the man behind the magic</a:t>
            </a:r>
          </a:p>
        </p:txBody>
      </p:sp>
      <p:pic>
        <p:nvPicPr>
          <p:cNvPr id="4" name="Picture 4">
            <a:hlinkClick r:id="" action="ppaction://media"/>
            <a:extLst>
              <a:ext uri="{FF2B5EF4-FFF2-40B4-BE49-F238E27FC236}">
                <a16:creationId xmlns:a16="http://schemas.microsoft.com/office/drawing/2014/main" id="{B71112BE-2691-4039-9498-D0A3AB56D0F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10338" y="1739941"/>
            <a:ext cx="4591169" cy="2919373"/>
          </a:xfrm>
        </p:spPr>
      </p:pic>
      <p:pic>
        <p:nvPicPr>
          <p:cNvPr id="6" name="Picture 28" descr="A circuit board&#10;&#10;Description automatically generated">
            <a:extLst>
              <a:ext uri="{FF2B5EF4-FFF2-40B4-BE49-F238E27FC236}">
                <a16:creationId xmlns:a16="http://schemas.microsoft.com/office/drawing/2014/main" id="{DF46CD16-A828-4FD6-9D65-85B2A67A25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85" y="6081456"/>
            <a:ext cx="1952885" cy="7773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32AF96-00D8-49CE-BAF9-061BC1C1F181}"/>
              </a:ext>
            </a:extLst>
          </p:cNvPr>
          <p:cNvSpPr txBox="1"/>
          <p:nvPr/>
        </p:nvSpPr>
        <p:spPr>
          <a:xfrm>
            <a:off x="6756400" y="1349829"/>
            <a:ext cx="460586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Howard Schultz was born in 1953 in Brooklyn, New York</a:t>
            </a:r>
          </a:p>
          <a:p>
            <a:pPr marL="285750" indent="-285750">
              <a:buFont typeface="Arial"/>
              <a:buChar char="•"/>
            </a:pP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 In 1975 he became the first from his family who graduated university.</a:t>
            </a:r>
          </a:p>
          <a:p>
            <a:pPr marL="285750" indent="-285750">
              <a:buFont typeface="Arial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In 1982 Howard acquired a position in one European company which had led him to Starbucks.</a:t>
            </a:r>
          </a:p>
          <a:p>
            <a:pPr marL="285750" indent="-285750">
              <a:buFont typeface="Arial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cs typeface="Calibri"/>
              </a:rPr>
              <a:t>He grew Starbucks from small Seatlle company to a global coffee chain.</a:t>
            </a:r>
          </a:p>
          <a:p>
            <a:pPr marL="285750" indent="-285750">
              <a:buFont typeface="Arial"/>
              <a:buChar char="•"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64527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5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50F1B4-D5BC-4ED0-9EC9-99BF007EB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973" y="474061"/>
            <a:ext cx="5776885" cy="6198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i="1"/>
              <a:t>The company story</a:t>
            </a:r>
            <a:endParaRPr lang="en-US" i="1">
              <a:cs typeface="Calibri Light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91FACC-398A-4D6B-9484-FB806A70F8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3107" y="1706599"/>
            <a:ext cx="4733952" cy="34857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cs typeface="Calibri"/>
              </a:rPr>
              <a:t>Starbucks has been established by three friends – Gordon Bowker Jerry Baldwin and Zev Siegl. With their first store in 1971 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ea typeface="+mn-lt"/>
                <a:cs typeface="+mn-lt"/>
              </a:rPr>
              <a:t>The name has been inspired by </a:t>
            </a:r>
            <a:r>
              <a:rPr lang="en-US" sz="2000" err="1">
                <a:ea typeface="+mn-lt"/>
                <a:cs typeface="+mn-lt"/>
              </a:rPr>
              <a:t>Mobi</a:t>
            </a:r>
            <a:r>
              <a:rPr lang="en-US" sz="2000">
                <a:ea typeface="+mn-lt"/>
                <a:cs typeface="+mn-lt"/>
              </a:rPr>
              <a:t> Dick story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ea typeface="+mn-lt"/>
                <a:cs typeface="+mn-lt"/>
              </a:rPr>
              <a:t>Extended beyond USA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>
              <a:ea typeface="+mn-lt"/>
              <a:cs typeface="+mn-lt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>
                <a:ea typeface="+mn-lt"/>
                <a:cs typeface="+mn-lt"/>
              </a:rPr>
              <a:t>20,000 stores in 62 countries around the world</a:t>
            </a:r>
            <a:endParaRPr lang="en-US" sz="2000"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sz="2000">
              <a:cs typeface="Calibri"/>
            </a:endParaRPr>
          </a:p>
        </p:txBody>
      </p:sp>
      <p:pic>
        <p:nvPicPr>
          <p:cNvPr id="11" name="Picture 11" descr="A person standing in front of a bus&#10;&#10;Description automatically generated">
            <a:extLst>
              <a:ext uri="{FF2B5EF4-FFF2-40B4-BE49-F238E27FC236}">
                <a16:creationId xmlns:a16="http://schemas.microsoft.com/office/drawing/2014/main" id="{669AC575-6419-43DE-8C87-9B9486E91F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9981" r="11114"/>
          <a:stretch/>
        </p:blipFill>
        <p:spPr>
          <a:xfrm>
            <a:off x="6535782" y="4802"/>
            <a:ext cx="5656217" cy="6421878"/>
          </a:xfrm>
          <a:prstGeom prst="rect">
            <a:avLst/>
          </a:prstGeom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71E4DA5-2327-4C7C-9367-D1F629B00956}"/>
              </a:ext>
            </a:extLst>
          </p:cNvPr>
          <p:cNvSpPr txBox="1"/>
          <p:nvPr/>
        </p:nvSpPr>
        <p:spPr>
          <a:xfrm>
            <a:off x="1762665" y="5673305"/>
            <a:ext cx="45259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Bussing-Burks, M., 2009. </a:t>
            </a:r>
            <a:r>
              <a:rPr lang="en-US" i="1">
                <a:ea typeface="+mn-lt"/>
                <a:cs typeface="+mn-lt"/>
              </a:rPr>
              <a:t>Starbucks</a:t>
            </a:r>
            <a:r>
              <a:rPr lang="en-US">
                <a:ea typeface="+mn-lt"/>
                <a:cs typeface="+mn-lt"/>
              </a:rPr>
              <a:t>. ABC-CLIO.</a:t>
            </a:r>
            <a:endParaRPr lang="en-US"/>
          </a:p>
        </p:txBody>
      </p:sp>
      <p:pic>
        <p:nvPicPr>
          <p:cNvPr id="4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8878248C-7F6B-4BF1-AE71-FDE5D252C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40" y="6135927"/>
            <a:ext cx="1800225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936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4">
            <a:extLst>
              <a:ext uri="{FF2B5EF4-FFF2-40B4-BE49-F238E27FC236}">
                <a16:creationId xmlns:a16="http://schemas.microsoft.com/office/drawing/2014/main" id="{1557A916-FDD1-44A1-A7A1-70009FD6B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309C3-2CCE-4C32-810C-72F777A7D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9821" y="137046"/>
            <a:ext cx="3689091" cy="63744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b="1">
                <a:cs typeface="Calibri Light"/>
              </a:rPr>
              <a:t>The Beginning </a:t>
            </a:r>
            <a:endParaRPr lang="en-US" b="1"/>
          </a:p>
        </p:txBody>
      </p:sp>
      <p:pic>
        <p:nvPicPr>
          <p:cNvPr id="7" name="Picture 7" descr="A display in a store window&#10;&#10;Description automatically generated">
            <a:extLst>
              <a:ext uri="{FF2B5EF4-FFF2-40B4-BE49-F238E27FC236}">
                <a16:creationId xmlns:a16="http://schemas.microsoft.com/office/drawing/2014/main" id="{CA7BB37B-FB34-40FA-83E2-9922EA405A8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r="2037" b="-2"/>
          <a:stretch/>
        </p:blipFill>
        <p:spPr>
          <a:xfrm>
            <a:off x="20" y="-52182"/>
            <a:ext cx="7743929" cy="6910181"/>
          </a:xfrm>
          <a:custGeom>
            <a:avLst/>
            <a:gdLst/>
            <a:ahLst/>
            <a:cxnLst/>
            <a:rect l="l" t="t" r="r" b="b"/>
            <a:pathLst>
              <a:path w="7743949" h="6858000">
                <a:moveTo>
                  <a:pt x="956085" y="2071857"/>
                </a:moveTo>
                <a:cubicBezTo>
                  <a:pt x="956085" y="2071857"/>
                  <a:pt x="956085" y="2071857"/>
                  <a:pt x="4999548" y="2071857"/>
                </a:cubicBezTo>
                <a:cubicBezTo>
                  <a:pt x="5252811" y="2071857"/>
                  <a:pt x="5497339" y="2211072"/>
                  <a:pt x="5619604" y="2437296"/>
                </a:cubicBezTo>
                <a:cubicBezTo>
                  <a:pt x="5619604" y="2437296"/>
                  <a:pt x="5619604" y="2437296"/>
                  <a:pt x="7645701" y="5926372"/>
                </a:cubicBezTo>
                <a:cubicBezTo>
                  <a:pt x="7776699" y="6143896"/>
                  <a:pt x="7776699" y="6422327"/>
                  <a:pt x="7645701" y="6639850"/>
                </a:cubicBezTo>
                <a:cubicBezTo>
                  <a:pt x="7645701" y="6639850"/>
                  <a:pt x="7645701" y="6639850"/>
                  <a:pt x="7538856" y="6823844"/>
                </a:cubicBezTo>
                <a:lnTo>
                  <a:pt x="7519022" y="6858000"/>
                </a:lnTo>
                <a:lnTo>
                  <a:pt x="0" y="6858000"/>
                </a:lnTo>
                <a:lnTo>
                  <a:pt x="0" y="3003362"/>
                </a:lnTo>
                <a:lnTo>
                  <a:pt x="144017" y="2754282"/>
                </a:lnTo>
                <a:cubicBezTo>
                  <a:pt x="203181" y="2651956"/>
                  <a:pt x="264254" y="2546330"/>
                  <a:pt x="327296" y="2437296"/>
                </a:cubicBezTo>
                <a:cubicBezTo>
                  <a:pt x="458294" y="2211072"/>
                  <a:pt x="694090" y="2071857"/>
                  <a:pt x="956085" y="2071857"/>
                </a:cubicBezTo>
                <a:close/>
                <a:moveTo>
                  <a:pt x="6281397" y="1163923"/>
                </a:moveTo>
                <a:cubicBezTo>
                  <a:pt x="6281397" y="1163923"/>
                  <a:pt x="6281397" y="1163923"/>
                  <a:pt x="7148441" y="1163923"/>
                </a:cubicBezTo>
                <a:cubicBezTo>
                  <a:pt x="7202749" y="1163923"/>
                  <a:pt x="7255183" y="1193775"/>
                  <a:pt x="7281401" y="1242285"/>
                </a:cubicBezTo>
                <a:cubicBezTo>
                  <a:pt x="7281401" y="1242285"/>
                  <a:pt x="7281401" y="1242285"/>
                  <a:pt x="7715859" y="1990451"/>
                </a:cubicBezTo>
                <a:cubicBezTo>
                  <a:pt x="7743949" y="2037095"/>
                  <a:pt x="7743949" y="2096799"/>
                  <a:pt x="7715859" y="2143443"/>
                </a:cubicBezTo>
                <a:cubicBezTo>
                  <a:pt x="7715859" y="2143443"/>
                  <a:pt x="7715859" y="2143443"/>
                  <a:pt x="7281401" y="2891610"/>
                </a:cubicBezTo>
                <a:cubicBezTo>
                  <a:pt x="7255183" y="2940119"/>
                  <a:pt x="7202749" y="2969971"/>
                  <a:pt x="7148441" y="2969971"/>
                </a:cubicBezTo>
                <a:cubicBezTo>
                  <a:pt x="7148441" y="2969971"/>
                  <a:pt x="7148441" y="2969971"/>
                  <a:pt x="6281397" y="2969971"/>
                </a:cubicBezTo>
                <a:cubicBezTo>
                  <a:pt x="6225217" y="2969971"/>
                  <a:pt x="6174655" y="2940119"/>
                  <a:pt x="6146565" y="2891610"/>
                </a:cubicBezTo>
                <a:cubicBezTo>
                  <a:pt x="6146565" y="2891610"/>
                  <a:pt x="6146565" y="2891610"/>
                  <a:pt x="5713979" y="2143443"/>
                </a:cubicBezTo>
                <a:cubicBezTo>
                  <a:pt x="5685889" y="2096799"/>
                  <a:pt x="5685889" y="2037095"/>
                  <a:pt x="5713979" y="1990451"/>
                </a:cubicBezTo>
                <a:cubicBezTo>
                  <a:pt x="5713979" y="1990451"/>
                  <a:pt x="5713979" y="1990451"/>
                  <a:pt x="6146565" y="1242285"/>
                </a:cubicBezTo>
                <a:cubicBezTo>
                  <a:pt x="6174655" y="1193775"/>
                  <a:pt x="6225217" y="1163923"/>
                  <a:pt x="6281397" y="1163923"/>
                </a:cubicBezTo>
                <a:close/>
                <a:moveTo>
                  <a:pt x="0" y="0"/>
                </a:moveTo>
                <a:lnTo>
                  <a:pt x="6600525" y="0"/>
                </a:lnTo>
                <a:lnTo>
                  <a:pt x="6486618" y="196155"/>
                </a:lnTo>
                <a:cubicBezTo>
                  <a:pt x="6261242" y="584267"/>
                  <a:pt x="5994130" y="1044253"/>
                  <a:pt x="5677553" y="1589421"/>
                </a:cubicBezTo>
                <a:cubicBezTo>
                  <a:pt x="5555288" y="1815646"/>
                  <a:pt x="5310759" y="1954861"/>
                  <a:pt x="5057496" y="1954861"/>
                </a:cubicBezTo>
                <a:cubicBezTo>
                  <a:pt x="5057496" y="1954861"/>
                  <a:pt x="5057496" y="1954861"/>
                  <a:pt x="1014033" y="1954861"/>
                </a:cubicBezTo>
                <a:cubicBezTo>
                  <a:pt x="752038" y="1954861"/>
                  <a:pt x="516243" y="1815646"/>
                  <a:pt x="385244" y="1589421"/>
                </a:cubicBezTo>
                <a:cubicBezTo>
                  <a:pt x="385244" y="1589421"/>
                  <a:pt x="385244" y="1589421"/>
                  <a:pt x="69234" y="1042874"/>
                </a:cubicBezTo>
                <a:lnTo>
                  <a:pt x="0" y="923133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F4055F-F961-4895-8504-8040747920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19821" y="1366337"/>
            <a:ext cx="3689091" cy="41795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>
                <a:cs typeface="Calibri"/>
              </a:rPr>
              <a:t>Working for </a:t>
            </a:r>
            <a:r>
              <a:rPr lang="en-US" sz="2200" err="1">
                <a:cs typeface="Calibri"/>
              </a:rPr>
              <a:t>Hammarpast</a:t>
            </a:r>
            <a:r>
              <a:rPr lang="en-US" sz="2200">
                <a:cs typeface="Calibri"/>
              </a:rPr>
              <a:t> gave him opportunity to be meet and build relationship with the company.</a:t>
            </a:r>
          </a:p>
          <a:p>
            <a:endParaRPr lang="en-US" sz="2200">
              <a:cs typeface="Calibri"/>
            </a:endParaRPr>
          </a:p>
          <a:p>
            <a:r>
              <a:rPr lang="en-US" sz="2200">
                <a:cs typeface="Calibri"/>
              </a:rPr>
              <a:t>1982 – started as Head of Marketing</a:t>
            </a:r>
          </a:p>
          <a:p>
            <a:endParaRPr lang="en-US" sz="2200">
              <a:cs typeface="Calibri"/>
            </a:endParaRPr>
          </a:p>
          <a:p>
            <a:r>
              <a:rPr lang="en-US" sz="2200">
                <a:ea typeface="+mn-lt"/>
                <a:cs typeface="+mn-lt"/>
              </a:rPr>
              <a:t>No longer after in 1987 he became a chef executive officer </a:t>
            </a:r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  <a:p>
            <a:endParaRPr lang="en-US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7766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B0AB1-ED43-40AF-BF6B-D1FB22194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92597"/>
            <a:ext cx="6403676" cy="779224"/>
          </a:xfrm>
        </p:spPr>
        <p:txBody>
          <a:bodyPr>
            <a:normAutofit/>
          </a:bodyPr>
          <a:lstStyle/>
          <a:p>
            <a:r>
              <a:rPr lang="en-US" sz="4800" b="1" i="1">
                <a:cs typeface="Calibri Light"/>
              </a:rPr>
              <a:t>Continue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D999F-05A1-4243-95A5-1951C4855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2465" y="991739"/>
            <a:ext cx="5857335" cy="51852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r>
              <a:rPr lang="en-US" sz="2000" b="1">
                <a:cs typeface="Calibri"/>
              </a:rPr>
              <a:t>The great establishment and success of the Starbuck company becomes because of the dedication and great  transformational leadership skills of Schultz.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r>
              <a:rPr lang="en-US" sz="2000" b="1">
                <a:cs typeface="Calibri"/>
              </a:rPr>
              <a:t>Implemented an ambition strategy to secure growth and introducing the coffee-brewing system.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r>
              <a:rPr lang="en-US" sz="2000" b="1">
                <a:cs typeface="Calibri"/>
              </a:rPr>
              <a:t>Schultz has stepped down from the CEO in 2018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pPr marL="0" indent="0">
              <a:buNone/>
            </a:pPr>
            <a:endParaRPr lang="en-US" sz="2000" b="1">
              <a:cs typeface="Calibri"/>
            </a:endParaRPr>
          </a:p>
          <a:p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</p:txBody>
      </p:sp>
      <p:pic>
        <p:nvPicPr>
          <p:cNvPr id="24" name="Picture 24" descr="A person with collar shirt&#10;&#10;Description automatically generated">
            <a:extLst>
              <a:ext uri="{FF2B5EF4-FFF2-40B4-BE49-F238E27FC236}">
                <a16:creationId xmlns:a16="http://schemas.microsoft.com/office/drawing/2014/main" id="{38774AFC-8532-42BC-9C6D-10409EEB982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69884" y="350165"/>
            <a:ext cx="4795209" cy="5404448"/>
          </a:xfrm>
        </p:spPr>
      </p:pic>
      <p:pic>
        <p:nvPicPr>
          <p:cNvPr id="4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507DBDEE-80DC-491D-AA1B-C121C46B6F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50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5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DF913-BCD2-4DE4-ACF0-59C711224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967" y="215901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>
                <a:cs typeface="Calibri Light"/>
              </a:rPr>
              <a:t>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CC428-D645-470A-A69E-C4235EE05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>
                <a:cs typeface="Calibri" panose="020F0502020204030204"/>
              </a:rPr>
              <a:t>Leadership is "about inspiring individuals to give their best to achieve a desired results , gaining their commitment and motivating them to achieve a defend goals" ( Armstong, 2005, p.13)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Armstrong (2005, p14), distinguishes different leadership styles: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 sz="2000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Charismatic/non-charismatic style</a:t>
            </a:r>
            <a:endParaRPr lang="en-US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Autocratic/democratic style</a:t>
            </a:r>
            <a:endParaRPr lang="en-US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Enabler/Controller</a:t>
            </a:r>
            <a:endParaRPr lang="en-US">
              <a:cs typeface="Calibri" panose="020F0502020204030204"/>
            </a:endParaRPr>
          </a:p>
          <a:p>
            <a:r>
              <a:rPr lang="en-US" sz="2000">
                <a:cs typeface="Calibri" panose="020F0502020204030204"/>
              </a:rPr>
              <a:t>Transactional/Transformational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 sz="2000">
              <a:cs typeface="Calibri" panose="020F0502020204030204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CD9229C0-EC83-4FBE-A8A5-1B0421002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9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638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ACD0B-371A-44DD-8F89-3E72B9B833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94267"/>
          </a:xfrm>
        </p:spPr>
        <p:txBody>
          <a:bodyPr>
            <a:normAutofit fontScale="90000"/>
          </a:bodyPr>
          <a:lstStyle/>
          <a:p>
            <a:r>
              <a:rPr lang="en-GB">
                <a:cs typeface="Calibri Light"/>
              </a:rPr>
              <a:t>Where does Howard stands?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853F1F-3BB0-4268-A6C6-8030ABED6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5416" y="3006348"/>
            <a:ext cx="4717143" cy="191732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 algn="l">
              <a:buChar char="•"/>
            </a:pPr>
            <a:r>
              <a:rPr lang="en-GB" sz="3600">
                <a:cs typeface="Calibri" panose="020F0502020204030204"/>
              </a:rPr>
              <a:t>Transformational</a:t>
            </a:r>
          </a:p>
          <a:p>
            <a:pPr marL="342900" indent="-342900" algn="l">
              <a:buChar char="•"/>
            </a:pPr>
            <a:r>
              <a:rPr lang="en-GB" sz="3600">
                <a:cs typeface="Calibri" panose="020F0502020204030204"/>
              </a:rPr>
              <a:t>Inspiring </a:t>
            </a:r>
          </a:p>
          <a:p>
            <a:pPr marL="342900" indent="-342900" algn="l">
              <a:buChar char="•"/>
            </a:pPr>
            <a:r>
              <a:rPr lang="en-GB" sz="3600">
                <a:cs typeface="Calibri" panose="020F0502020204030204"/>
              </a:rPr>
              <a:t>Motivational</a:t>
            </a:r>
          </a:p>
          <a:p>
            <a:pPr marL="342900" indent="-342900" algn="l">
              <a:buChar char="•"/>
            </a:pPr>
            <a:endParaRPr lang="en-GB" sz="3600">
              <a:cs typeface="Calibri" panose="020F0502020204030204"/>
            </a:endParaRPr>
          </a:p>
          <a:p>
            <a:pPr marL="342900" indent="-342900">
              <a:buChar char="•"/>
            </a:pPr>
            <a:endParaRPr lang="en-GB">
              <a:cs typeface="Calibri" panose="020F0502020204030204"/>
            </a:endParaRPr>
          </a:p>
          <a:p>
            <a:pPr marL="342900" indent="-342900">
              <a:buChar char="•"/>
            </a:pPr>
            <a:endParaRPr lang="en-GB">
              <a:cs typeface="Calibri" panose="020F0502020204030204"/>
            </a:endParaRPr>
          </a:p>
          <a:p>
            <a:pPr marL="342900" indent="-342900">
              <a:buChar char="•"/>
            </a:pPr>
            <a:endParaRPr lang="en-GB">
              <a:cs typeface="Calibri" panose="020F0502020204030204"/>
            </a:endParaRPr>
          </a:p>
        </p:txBody>
      </p:sp>
      <p:pic>
        <p:nvPicPr>
          <p:cNvPr id="4" name="Picture 4" descr="A group of people standing in front of a crowd&#10;&#10;Description automatically generated">
            <a:extLst>
              <a:ext uri="{FF2B5EF4-FFF2-40B4-BE49-F238E27FC236}">
                <a16:creationId xmlns:a16="http://schemas.microsoft.com/office/drawing/2014/main" id="{4833EF9D-7C67-4FDE-AFB8-1F9BE325D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968" y="2986238"/>
            <a:ext cx="3005514" cy="3866998"/>
          </a:xfrm>
          <a:prstGeom prst="rect">
            <a:avLst/>
          </a:prstGeom>
        </p:spPr>
      </p:pic>
      <p:pic>
        <p:nvPicPr>
          <p:cNvPr id="8" name="Picture 7" descr="A circuit board&#10;&#10;Description automatically generated">
            <a:extLst>
              <a:ext uri="{FF2B5EF4-FFF2-40B4-BE49-F238E27FC236}">
                <a16:creationId xmlns:a16="http://schemas.microsoft.com/office/drawing/2014/main" id="{D1EFA5A4-FD01-4A19-A7C6-3CE830632B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88306" y="6202503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912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E18E5-00EC-47CD-9078-D74536776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Concept of  Transformational Leadership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E72B8-FF47-489D-A474-B5DD4B0D7E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Define the public value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Giving and withholding rewards and benefits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Transforming values 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D7636B-3964-40F9-8987-76B222B37699}"/>
              </a:ext>
            </a:extLst>
          </p:cNvPr>
          <p:cNvSpPr txBox="1"/>
          <p:nvPr/>
        </p:nvSpPr>
        <p:spPr>
          <a:xfrm>
            <a:off x="7758023" y="4882551"/>
            <a:ext cx="37783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Burns, J.M., 2007. </a:t>
            </a:r>
            <a:r>
              <a:rPr lang="en-US" i="1">
                <a:cs typeface="Calibri"/>
              </a:rPr>
              <a:t>Transforming Leadership;</a:t>
            </a:r>
            <a:endParaRPr lang="en-US"/>
          </a:p>
        </p:txBody>
      </p:sp>
      <p:pic>
        <p:nvPicPr>
          <p:cNvPr id="6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35CC9A38-BD53-4206-AC3A-BE1FBD906D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7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662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8227F-2D4A-49ED-84DB-332051A86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Why a Leader to follow?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85B71-BDCE-43B4-9F74-BF2C16E795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Honesty and Love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The way of treating his employees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Has mission and follows ideas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Inspirational motivation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pic>
        <p:nvPicPr>
          <p:cNvPr id="5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09DECA26-EA9D-4A65-AD8E-0BCFCEAAC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7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220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1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37A94-BD06-44A7-863C-DE0BD8D4C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800" b="1" i="1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Success story of Starbucks CEO</a:t>
            </a:r>
            <a:endParaRPr lang="en-US" sz="4800" i="1">
              <a:solidFill>
                <a:schemeClr val="accent1"/>
              </a:solidFill>
              <a:cs typeface="Calibri Light" panose="020F0302020204030204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CC3A8B6E-9AEB-4DE7-9335-1EBA020320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13401" y="1788508"/>
            <a:ext cx="6377769" cy="42726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en-US" sz="2400" b="1"/>
              <a:t>“Success is not an entitlement. It has to be earned, and it has to be earned every day.”</a:t>
            </a:r>
            <a:endParaRPr lang="en-US" sz="2400">
              <a:cs typeface="Calibri" panose="020F0502020204030204"/>
            </a:endParaRPr>
          </a:p>
          <a:p>
            <a:pPr marL="0" indent="0" algn="just">
              <a:buNone/>
            </a:pPr>
            <a:endParaRPr lang="en-US" sz="2400">
              <a:cs typeface="Calibri" panose="020F0502020204030204"/>
            </a:endParaRPr>
          </a:p>
          <a:p>
            <a:pPr marL="0" algn="just"/>
            <a:r>
              <a:rPr lang="en-US" sz="2400" b="1"/>
              <a:t>“If you dream small dreams, you may succeed in building something small. For many people, that is enough. But if you want to achieve widespread impact and lasting value, be bold.” </a:t>
            </a:r>
            <a:endParaRPr lang="en-US" sz="2400" b="1">
              <a:cs typeface="Calibri" panose="020F0502020204030204"/>
            </a:endParaRPr>
          </a:p>
          <a:p>
            <a:pPr marL="0"/>
            <a:endParaRPr lang="en-US" sz="2400" b="1"/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25F8E9CE-776E-46DE-8EC5-A9DA1E807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31" y="5752928"/>
            <a:ext cx="1804307" cy="7129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113875-E0F0-43E4-92AA-DD52A31A3817}"/>
              </a:ext>
            </a:extLst>
          </p:cNvPr>
          <p:cNvSpPr txBox="1"/>
          <p:nvPr/>
        </p:nvSpPr>
        <p:spPr>
          <a:xfrm>
            <a:off x="7166976" y="5319386"/>
            <a:ext cx="47056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i="1">
                <a:ea typeface="+mn-lt"/>
                <a:cs typeface="+mn-lt"/>
              </a:rPr>
              <a:t>(Howard Schultz in Forbes Magazine, 2019)</a:t>
            </a:r>
          </a:p>
          <a:p>
            <a:pPr algn="l"/>
            <a:endParaRPr lang="en-US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42641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029D5AD-8348-4446-B191-6A9B6FE03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Freeform: Shape 41">
            <a:extLst>
              <a:ext uri="{FF2B5EF4-FFF2-40B4-BE49-F238E27FC236}">
                <a16:creationId xmlns:a16="http://schemas.microsoft.com/office/drawing/2014/main" id="{A3F395A2-2B64-4749-BD93-2F159C7E1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1899601"/>
          </a:xfrm>
          <a:custGeom>
            <a:avLst/>
            <a:gdLst>
              <a:gd name="connsiteX0" fmla="*/ 0 w 12188952"/>
              <a:gd name="connsiteY0" fmla="*/ 0 h 1899601"/>
              <a:gd name="connsiteX1" fmla="*/ 12188952 w 12188952"/>
              <a:gd name="connsiteY1" fmla="*/ 0 h 1899601"/>
              <a:gd name="connsiteX2" fmla="*/ 12188952 w 12188952"/>
              <a:gd name="connsiteY2" fmla="*/ 1635106 h 1899601"/>
              <a:gd name="connsiteX3" fmla="*/ 11356325 w 12188952"/>
              <a:gd name="connsiteY3" fmla="*/ 1707615 h 1899601"/>
              <a:gd name="connsiteX4" fmla="*/ 6096001 w 12188952"/>
              <a:gd name="connsiteY4" fmla="*/ 1899601 h 1899601"/>
              <a:gd name="connsiteX5" fmla="*/ 835678 w 12188952"/>
              <a:gd name="connsiteY5" fmla="*/ 1707615 h 1899601"/>
              <a:gd name="connsiteX6" fmla="*/ 0 w 12188952"/>
              <a:gd name="connsiteY6" fmla="*/ 1634841 h 1899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1899601">
                <a:moveTo>
                  <a:pt x="0" y="0"/>
                </a:moveTo>
                <a:lnTo>
                  <a:pt x="12188952" y="0"/>
                </a:lnTo>
                <a:lnTo>
                  <a:pt x="12188952" y="1635106"/>
                </a:lnTo>
                <a:lnTo>
                  <a:pt x="11356325" y="1707615"/>
                </a:lnTo>
                <a:cubicBezTo>
                  <a:pt x="9739512" y="1831240"/>
                  <a:pt x="7961919" y="1899601"/>
                  <a:pt x="6096001" y="1899601"/>
                </a:cubicBezTo>
                <a:cubicBezTo>
                  <a:pt x="4230084" y="1899601"/>
                  <a:pt x="2452490" y="1831240"/>
                  <a:pt x="835678" y="1707615"/>
                </a:cubicBezTo>
                <a:lnTo>
                  <a:pt x="0" y="1634841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4" name="Freeform: Shape 43">
            <a:extLst>
              <a:ext uri="{FF2B5EF4-FFF2-40B4-BE49-F238E27FC236}">
                <a16:creationId xmlns:a16="http://schemas.microsoft.com/office/drawing/2014/main" id="{5CF0135B-EAB8-4CA0-896C-2D897ECD2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890722"/>
          </a:xfrm>
          <a:custGeom>
            <a:avLst/>
            <a:gdLst>
              <a:gd name="connsiteX0" fmla="*/ 0 w 12192000"/>
              <a:gd name="connsiteY0" fmla="*/ 0 h 1890722"/>
              <a:gd name="connsiteX1" fmla="*/ 12192000 w 12192000"/>
              <a:gd name="connsiteY1" fmla="*/ 0 h 1890722"/>
              <a:gd name="connsiteX2" fmla="*/ 12192000 w 12192000"/>
              <a:gd name="connsiteY2" fmla="*/ 1626227 h 1890722"/>
              <a:gd name="connsiteX3" fmla="*/ 11359165 w 12192000"/>
              <a:gd name="connsiteY3" fmla="*/ 1698736 h 1890722"/>
              <a:gd name="connsiteX4" fmla="*/ 6097526 w 12192000"/>
              <a:gd name="connsiteY4" fmla="*/ 1890722 h 1890722"/>
              <a:gd name="connsiteX5" fmla="*/ 835887 w 12192000"/>
              <a:gd name="connsiteY5" fmla="*/ 1698736 h 1890722"/>
              <a:gd name="connsiteX6" fmla="*/ 0 w 12192000"/>
              <a:gd name="connsiteY6" fmla="*/ 1625962 h 1890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1890722">
                <a:moveTo>
                  <a:pt x="0" y="0"/>
                </a:moveTo>
                <a:lnTo>
                  <a:pt x="12192000" y="0"/>
                </a:lnTo>
                <a:lnTo>
                  <a:pt x="12192000" y="1626227"/>
                </a:lnTo>
                <a:lnTo>
                  <a:pt x="11359165" y="1698736"/>
                </a:lnTo>
                <a:cubicBezTo>
                  <a:pt x="9741947" y="1822361"/>
                  <a:pt x="7963910" y="1890722"/>
                  <a:pt x="6097526" y="1890722"/>
                </a:cubicBezTo>
                <a:cubicBezTo>
                  <a:pt x="4231142" y="1890722"/>
                  <a:pt x="2453104" y="1822361"/>
                  <a:pt x="835887" y="1698736"/>
                </a:cubicBezTo>
                <a:lnTo>
                  <a:pt x="0" y="1625962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3BB3F-4887-4331-A290-A41CDF6B8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3397"/>
            <a:ext cx="10515600" cy="12732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Failure of leadership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2C3387C-D24F-4737-8A37-1DC5CFF09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452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685CBE-BA70-491E-A973-5610AEE122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8200" y="2478024"/>
            <a:ext cx="10515600" cy="275120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Trouble was brewing in 2007 and “Starbucks had begun to fail itself.” 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Schultz failed to oversee and maintain many of the core elements that made Starbucks successful in the first place.</a:t>
            </a:r>
            <a:endParaRPr lang="en-US" sz="220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200"/>
              <a:t>One of the prominent qualities of a leader is to accept that he knows less, to admit failures and work on them. </a:t>
            </a:r>
            <a:endParaRPr lang="en-US" sz="220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b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BCE526C-3D4A-4014-8539-FA942B0C6EDD}"/>
              </a:ext>
            </a:extLst>
          </p:cNvPr>
          <p:cNvSpPr txBox="1"/>
          <p:nvPr/>
        </p:nvSpPr>
        <p:spPr>
          <a:xfrm>
            <a:off x="5580345" y="5789112"/>
            <a:ext cx="6062596" cy="10002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i="1">
                <a:cs typeface="Calibri"/>
              </a:rPr>
              <a:t>Jeff Stibel, 2019 - </a:t>
            </a:r>
            <a:r>
              <a:rPr lang="en-US" i="1">
                <a:ea typeface="+mn-lt"/>
                <a:cs typeface="+mn-lt"/>
              </a:rPr>
              <a:t>Howard Schultz: A Profile in Failure A success turnaround.</a:t>
            </a:r>
          </a:p>
          <a:p>
            <a:pPr algn="l">
              <a:spcAft>
                <a:spcPts val="600"/>
              </a:spcAft>
            </a:pPr>
            <a:endParaRPr lang="en-US">
              <a:cs typeface="Calibri"/>
            </a:endParaRPr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04A4BCDB-2237-4BD9-8CD7-0E74F10CF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57" y="6066079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059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0">
            <a:extLst>
              <a:ext uri="{FF2B5EF4-FFF2-40B4-BE49-F238E27FC236}">
                <a16:creationId xmlns:a16="http://schemas.microsoft.com/office/drawing/2014/main" id="{386BBDA8-7E31-47B7-800A-97A2BD677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8564" y="613461"/>
            <a:ext cx="6985728" cy="13090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i="1" kern="1200">
                <a:latin typeface="+mj-lt"/>
                <a:ea typeface="+mj-ea"/>
                <a:cs typeface="+mj-cs"/>
              </a:rPr>
              <a:t>From failure back to success</a:t>
            </a:r>
            <a:endParaRPr lang="en-US" sz="4800" b="1" i="1" kern="1200">
              <a:latin typeface="+mj-lt"/>
              <a:cs typeface="Calibri Light"/>
            </a:endParaRPr>
          </a:p>
        </p:txBody>
      </p:sp>
      <p:pic>
        <p:nvPicPr>
          <p:cNvPr id="4" name="Picture 6" descr="A person wearing a suit and tie smiling at the camera&#10;&#10;Description automatically generated">
            <a:extLst>
              <a:ext uri="{FF2B5EF4-FFF2-40B4-BE49-F238E27FC236}">
                <a16:creationId xmlns:a16="http://schemas.microsoft.com/office/drawing/2014/main" id="{E9A1C4BC-5F14-4F73-91B3-3289EAD90C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1858" y="946162"/>
            <a:ext cx="3487058" cy="4964188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8475F6-2F92-4A6D-92CF-D596376F1F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59250" y="2409397"/>
            <a:ext cx="6150659" cy="328782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/>
              <a:t>Many drastic changes followed, which proved to be successful, and by 2012 Starbucks had rebounded financially.</a:t>
            </a:r>
            <a:endParaRPr lang="en-US" sz="1800">
              <a:cs typeface="Calibri"/>
            </a:endParaRPr>
          </a:p>
          <a:p>
            <a:endParaRPr lang="en-US" sz="1800" b="1"/>
          </a:p>
          <a:p>
            <a:r>
              <a:rPr lang="en-US" sz="1800" b="1"/>
              <a:t>Schultz realized that “success is not sustainable if it’s defined by how big you become.” </a:t>
            </a:r>
            <a:endParaRPr lang="en-US" sz="1800">
              <a:cs typeface="Calibri"/>
            </a:endParaRPr>
          </a:p>
          <a:p>
            <a:endParaRPr lang="en-US" sz="1800" b="1"/>
          </a:p>
          <a:p>
            <a:r>
              <a:rPr lang="en-US" sz="1800" b="1"/>
              <a:t>The only number that matters is “one.” One cup. One customer. One partner. One experience at a time. We had to get back to what mattered most.”</a:t>
            </a:r>
            <a:endParaRPr lang="en-US" sz="1800">
              <a:cs typeface="Calibri"/>
            </a:endParaRPr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29CCD86C-08C1-4135-94F5-2632AEB22D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04" y="6066079"/>
            <a:ext cx="1804307" cy="7129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6ADDBA-8E7E-49B4-9668-EF6439706FAB}"/>
              </a:ext>
            </a:extLst>
          </p:cNvPr>
          <p:cNvSpPr txBox="1"/>
          <p:nvPr/>
        </p:nvSpPr>
        <p:spPr>
          <a:xfrm>
            <a:off x="7876787" y="5820427"/>
            <a:ext cx="365133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>
                <a:ea typeface="+mn-lt"/>
                <a:cs typeface="+mn-lt"/>
              </a:rPr>
              <a:t>(</a:t>
            </a:r>
            <a:r>
              <a:rPr lang="en-US" i="1">
                <a:ea typeface="+mn-lt"/>
                <a:cs typeface="+mn-lt"/>
              </a:rPr>
              <a:t>Howard Schultz, 2009 - </a:t>
            </a:r>
            <a:r>
              <a:rPr lang="en-US">
                <a:ea typeface="+mn-lt"/>
                <a:cs typeface="+mn-lt"/>
              </a:rPr>
              <a:t>A Profile in Failure A success turnaround)</a:t>
            </a:r>
            <a:endParaRPr lang="en-US">
              <a:cs typeface="Calibri" panose="020F0502020204030204"/>
            </a:endParaRPr>
          </a:p>
          <a:p>
            <a:endParaRPr lang="en-US">
              <a:cs typeface="Calibri" panose="020F0502020204030204"/>
            </a:endParaRPr>
          </a:p>
          <a:p>
            <a:pPr algn="l"/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99759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1" name="Group 9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7" name="Rectangle 9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8237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Starbucks – More than coffee</a:t>
            </a:r>
          </a:p>
        </p:txBody>
      </p: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5536C501-0E33-4ED1-8324-CDECD2F1F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334" y="5825997"/>
            <a:ext cx="1804307" cy="712982"/>
          </a:xfrm>
          <a:prstGeom prst="rect">
            <a:avLst/>
          </a:prstGeom>
        </p:spPr>
      </p:pic>
      <p:graphicFrame>
        <p:nvGraphicFramePr>
          <p:cNvPr id="44" name="Content Placeholder 5">
            <a:extLst>
              <a:ext uri="{FF2B5EF4-FFF2-40B4-BE49-F238E27FC236}">
                <a16:creationId xmlns:a16="http://schemas.microsoft.com/office/drawing/2014/main" id="{5626BDBD-F6BF-4F11-A6AF-62A3C8E75E0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6351835"/>
              </p:ext>
            </p:extLst>
          </p:nvPr>
        </p:nvGraphicFramePr>
        <p:xfrm>
          <a:off x="904602" y="2506040"/>
          <a:ext cx="10378440" cy="3199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32" name="TextBox 531">
            <a:extLst>
              <a:ext uri="{FF2B5EF4-FFF2-40B4-BE49-F238E27FC236}">
                <a16:creationId xmlns:a16="http://schemas.microsoft.com/office/drawing/2014/main" id="{8E1085D9-198C-457B-B6EA-2B606C5CBDAE}"/>
              </a:ext>
            </a:extLst>
          </p:cNvPr>
          <p:cNvSpPr txBox="1"/>
          <p:nvPr/>
        </p:nvSpPr>
        <p:spPr>
          <a:xfrm>
            <a:off x="6916455" y="5705606"/>
            <a:ext cx="43715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ea typeface="+mn-lt"/>
                <a:cs typeface="+mn-lt"/>
              </a:rPr>
              <a:t>(Howard Schultz, Forbes Magazine 2016) </a:t>
            </a:r>
            <a:endParaRPr lang="en-US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46596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4633" y="1782981"/>
            <a:ext cx="6502400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err="1">
                <a:cs typeface="Calibri"/>
              </a:rPr>
              <a:t>Belive</a:t>
            </a:r>
            <a:r>
              <a:rPr lang="en-US" sz="2000">
                <a:cs typeface="Calibri"/>
              </a:rPr>
              <a:t> you can achive.</a:t>
            </a:r>
          </a:p>
          <a:p>
            <a:endParaRPr lang="en-US" sz="2000"/>
          </a:p>
          <a:p>
            <a:r>
              <a:rPr lang="en-US" sz="2000"/>
              <a:t>Innovation in any business is significant. </a:t>
            </a:r>
            <a:endParaRPr lang="en-US" sz="2000">
              <a:cs typeface="Calibri"/>
            </a:endParaRPr>
          </a:p>
          <a:p>
            <a:endParaRPr lang="en-US" sz="2000"/>
          </a:p>
          <a:p>
            <a:r>
              <a:rPr lang="en-US" sz="2000"/>
              <a:t>Leaders need to keep believing and push themselves towards their goals every day.  </a:t>
            </a:r>
            <a:endParaRPr lang="en-US" sz="2000">
              <a:cs typeface="Calibri"/>
            </a:endParaRPr>
          </a:p>
          <a:p>
            <a:endParaRPr lang="en-US" sz="2000">
              <a:cs typeface="Calibri"/>
            </a:endParaRPr>
          </a:p>
          <a:p>
            <a:r>
              <a:rPr lang="en-US" sz="2000">
                <a:cs typeface="Calibri"/>
              </a:rPr>
              <a:t>Show </a:t>
            </a:r>
            <a:r>
              <a:rPr lang="en-US" sz="2000" err="1">
                <a:cs typeface="Calibri"/>
              </a:rPr>
              <a:t>emphaty</a:t>
            </a:r>
            <a:r>
              <a:rPr lang="en-US" sz="2000">
                <a:cs typeface="Calibri"/>
              </a:rPr>
              <a:t> and listen.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41DE0E0D-F84A-4814-BA8C-735D0F11D6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7" y="6097394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60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55436" y="687"/>
            <a:ext cx="8080425" cy="1334781"/>
          </a:xfrm>
        </p:spPr>
        <p:txBody>
          <a:bodyPr>
            <a:noAutofit/>
          </a:bodyPr>
          <a:lstStyle/>
          <a:p>
            <a:r>
              <a:rPr lang="en-US" sz="8800" b="1">
                <a:solidFill>
                  <a:schemeClr val="accent6">
                    <a:lumMod val="50000"/>
                  </a:schemeClr>
                </a:solidFill>
              </a:rPr>
              <a:t>Howard Schultz</a:t>
            </a:r>
            <a:endParaRPr lang="en-US" sz="8800" b="1">
              <a:solidFill>
                <a:schemeClr val="accent6">
                  <a:lumMod val="50000"/>
                </a:schemeClr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09988" y="5955175"/>
            <a:ext cx="6467475" cy="7143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i="1">
                <a:solidFill>
                  <a:schemeClr val="accent6">
                    <a:lumMod val="50000"/>
                  </a:schemeClr>
                </a:solidFill>
              </a:rPr>
              <a:t>A transformational leader</a:t>
            </a:r>
            <a:endParaRPr lang="en-US" sz="4000" b="1" i="1">
              <a:solidFill>
                <a:schemeClr val="accent6">
                  <a:lumMod val="50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51878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577" y="365125"/>
            <a:ext cx="10501223" cy="577941"/>
          </a:xfrm>
        </p:spPr>
        <p:txBody>
          <a:bodyPr>
            <a:normAutofit fontScale="90000"/>
          </a:bodyPr>
          <a:lstStyle/>
          <a:p>
            <a:r>
              <a:rPr lang="en-US">
                <a:cs typeface="Calibri Light"/>
              </a:rPr>
              <a:t>References: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idx="1"/>
          </p:nvPr>
        </p:nvSpPr>
        <p:spPr>
          <a:xfrm>
            <a:off x="608163" y="960827"/>
            <a:ext cx="10745637" cy="518738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>
                <a:ea typeface="+mn-lt"/>
                <a:cs typeface="+mn-lt"/>
              </a:rPr>
              <a:t>Armstrong, M. and Stephens, T., 2005. </a:t>
            </a:r>
            <a:r>
              <a:rPr lang="en-US" i="1">
                <a:ea typeface="+mn-lt"/>
                <a:cs typeface="+mn-lt"/>
              </a:rPr>
              <a:t>A handbook of management and leadership: A guide to managing for results</a:t>
            </a:r>
            <a:r>
              <a:rPr lang="en-US">
                <a:ea typeface="+mn-lt"/>
                <a:cs typeface="+mn-lt"/>
              </a:rPr>
              <a:t>. Kogan Page Publishers.</a:t>
            </a:r>
          </a:p>
          <a:p>
            <a:r>
              <a:rPr lang="en-US">
                <a:ea typeface="+mn-lt"/>
                <a:cs typeface="+mn-lt"/>
              </a:rPr>
              <a:t>Bussing-Burks, M., 2009. </a:t>
            </a:r>
            <a:r>
              <a:rPr lang="en-US" i="1">
                <a:ea typeface="+mn-lt"/>
                <a:cs typeface="+mn-lt"/>
              </a:rPr>
              <a:t>Starbucks</a:t>
            </a:r>
            <a:r>
              <a:rPr lang="en-US">
                <a:ea typeface="+mn-lt"/>
                <a:cs typeface="+mn-lt"/>
              </a:rPr>
              <a:t>. ABC-CLIO.</a:t>
            </a:r>
          </a:p>
          <a:p>
            <a:r>
              <a:rPr lang="en-US">
                <a:ea typeface="+mn-lt"/>
                <a:cs typeface="+mn-lt"/>
              </a:rPr>
              <a:t>Burns, J.M., 2007. </a:t>
            </a:r>
            <a:r>
              <a:rPr lang="en-US" i="1">
                <a:ea typeface="+mn-lt"/>
                <a:cs typeface="+mn-lt"/>
              </a:rPr>
              <a:t>Transforming Leadership</a:t>
            </a:r>
            <a:r>
              <a:rPr lang="en-US">
                <a:ea typeface="+mn-lt"/>
                <a:cs typeface="+mn-lt"/>
              </a:rPr>
              <a:t>. Open Road+ Grove/Atlantic.</a:t>
            </a:r>
            <a:endParaRPr lang="en-US"/>
          </a:p>
          <a:p>
            <a:r>
              <a:rPr lang="en-US"/>
              <a:t>Howard Schultz Leadership Style, 2017 </a:t>
            </a:r>
            <a:r>
              <a:rPr lang="en-US">
                <a:ea typeface="+mn-lt"/>
                <a:cs typeface="+mn-lt"/>
              </a:rPr>
              <a:t>  </a:t>
            </a:r>
            <a:r>
              <a:rPr lang="en-US">
                <a:ea typeface="+mn-lt"/>
                <a:cs typeface="+mn-lt"/>
                <a:hlinkClick r:id="rId2"/>
              </a:rPr>
              <a:t>http://www.leadershipgeeks.com/howard-schultz-leadership-style/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Jeff Stibel, 2019 - </a:t>
            </a:r>
            <a:r>
              <a:rPr lang="en-US"/>
              <a:t>Howard Schultz: A Profile in Failure A success turnaround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Schultz, H., 2012. </a:t>
            </a:r>
            <a:r>
              <a:rPr lang="en-US" i="1">
                <a:ea typeface="+mn-lt"/>
                <a:cs typeface="+mn-lt"/>
              </a:rPr>
              <a:t>Pour your heart into it: How Starbucks built a company one cup at a time</a:t>
            </a:r>
            <a:r>
              <a:rPr lang="en-US">
                <a:ea typeface="+mn-lt"/>
                <a:cs typeface="+mn-lt"/>
              </a:rPr>
              <a:t>. Hachette UK.</a:t>
            </a:r>
          </a:p>
          <a:p>
            <a:r>
              <a:rPr lang="en-US">
                <a:ea typeface="+mn-lt"/>
                <a:cs typeface="+mn-lt"/>
              </a:rPr>
              <a:t>Starbucks Success Story, 2018 </a:t>
            </a:r>
            <a:r>
              <a:rPr lang="en-US">
                <a:ea typeface="+mn-lt"/>
                <a:cs typeface="+mn-lt"/>
                <a:hlinkClick r:id="rId3"/>
              </a:rPr>
              <a:t>www.startupstories.in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r>
              <a:rPr lang="en-US">
                <a:ea typeface="+mn-lt"/>
                <a:cs typeface="+mn-lt"/>
                <a:hlinkClick r:id="rId4"/>
              </a:rPr>
              <a:t>https://www.starbucks.com.au/The-Starbucks-Story.php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Steve Denning, Forbes Magazine 2016, </a:t>
            </a:r>
            <a:r>
              <a:rPr lang="en-US"/>
              <a:t>A Leadership Lesson From Howard Schultz.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Schultz, Howard, </a:t>
            </a:r>
            <a:r>
              <a:rPr lang="en-US" u="sng">
                <a:ea typeface="+mn-lt"/>
                <a:cs typeface="+mn-lt"/>
              </a:rPr>
              <a:t>Pour Your Heart Into It</a:t>
            </a:r>
            <a:r>
              <a:rPr lang="en-US">
                <a:ea typeface="+mn-lt"/>
                <a:cs typeface="+mn-lt"/>
              </a:rPr>
              <a:t> (New York: Hyperion, 1997) as excerpted in </a:t>
            </a:r>
          </a:p>
          <a:p>
            <a:r>
              <a:rPr lang="en-US" u="sng">
                <a:ea typeface="+mn-lt"/>
                <a:cs typeface="+mn-lt"/>
              </a:rPr>
              <a:t>Fortune</a:t>
            </a:r>
            <a:r>
              <a:rPr lang="en-US">
                <a:ea typeface="+mn-lt"/>
                <a:cs typeface="+mn-lt"/>
              </a:rPr>
              <a:t> (September 29, 1997) p.268. </a:t>
            </a:r>
            <a:endParaRPr lang="en-US"/>
          </a:p>
          <a:p>
            <a:endParaRPr lang="en-US">
              <a:ea typeface="+mn-lt"/>
              <a:cs typeface="+mn-lt"/>
            </a:endParaRPr>
          </a:p>
        </p:txBody>
      </p:sp>
      <p:pic>
        <p:nvPicPr>
          <p:cNvPr id="5" name="Picture 3" descr="A circuit board&#10;&#10;Description automatically generated">
            <a:extLst>
              <a:ext uri="{FF2B5EF4-FFF2-40B4-BE49-F238E27FC236}">
                <a16:creationId xmlns:a16="http://schemas.microsoft.com/office/drawing/2014/main" id="{47D334EA-2BDE-4066-BEFF-C9FA62DFA0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27" y="6149586"/>
            <a:ext cx="1804307" cy="71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30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BrushedMetal">
      <a:dk1>
        <a:sysClr val="windowText" lastClr="000000"/>
      </a:dk1>
      <a:lt1>
        <a:sysClr val="window" lastClr="FFFFFF"/>
      </a:lt1>
      <a:dk2>
        <a:srgbClr val="2F333A"/>
      </a:dk2>
      <a:lt2>
        <a:srgbClr val="E4F9F9"/>
      </a:lt2>
      <a:accent1>
        <a:srgbClr val="07CB98"/>
      </a:accent1>
      <a:accent2>
        <a:srgbClr val="5A90D1"/>
      </a:accent2>
      <a:accent3>
        <a:srgbClr val="E6AD1E"/>
      </a:accent3>
      <a:accent4>
        <a:srgbClr val="EA6312"/>
      </a:accent4>
      <a:accent5>
        <a:srgbClr val="8253A9"/>
      </a:accent5>
      <a:accent6>
        <a:srgbClr val="CB274A"/>
      </a:accent6>
      <a:hlink>
        <a:srgbClr val="5A90D1"/>
      </a:hlink>
      <a:folHlink>
        <a:srgbClr val="969696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rushedMetal">
      <a:dk1>
        <a:sysClr val="windowText" lastClr="000000"/>
      </a:dk1>
      <a:lt1>
        <a:sysClr val="window" lastClr="FFFFFF"/>
      </a:lt1>
      <a:dk2>
        <a:srgbClr val="2F333A"/>
      </a:dk2>
      <a:lt2>
        <a:srgbClr val="E4F9F9"/>
      </a:lt2>
      <a:accent1>
        <a:srgbClr val="07CB98"/>
      </a:accent1>
      <a:accent2>
        <a:srgbClr val="5A90D1"/>
      </a:accent2>
      <a:accent3>
        <a:srgbClr val="E6AD1E"/>
      </a:accent3>
      <a:accent4>
        <a:srgbClr val="EA6312"/>
      </a:accent4>
      <a:accent5>
        <a:srgbClr val="8253A9"/>
      </a:accent5>
      <a:accent6>
        <a:srgbClr val="CB274A"/>
      </a:accent6>
      <a:hlink>
        <a:srgbClr val="5A90D1"/>
      </a:hlink>
      <a:folHlink>
        <a:srgbClr val="969696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C1D5F340F01F94FA2FD29A5E6DC872E" ma:contentTypeVersion="0" ma:contentTypeDescription="Create a new document." ma:contentTypeScope="" ma:versionID="f583bd66513a361a730282b6a794e352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841151cf538834e171094e4faaf2d73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14CB3C-DD6A-4589-8D58-5C0829F3884F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C5835C7-785B-4573-B65C-743B0CF8D81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FFF20D-36EF-4221-967D-256FA4FE1D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16</Slides>
  <Notes>0</Notes>
  <HiddenSlides>2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University of Wales Trinity Saint David Modern Workplace LCBB4003  Module Lecture: Uju Ugochukwu                                  Presentation on Howard Schultz                               An inspirational leader     Submitted by:  Loredana Chirana   - N1918446 Corneliu Dinica       - N1918442 Nadya Markova      - N1919251   </vt:lpstr>
      <vt:lpstr>Meet the man behind the magic</vt:lpstr>
      <vt:lpstr>The company story</vt:lpstr>
      <vt:lpstr>The Beginning </vt:lpstr>
      <vt:lpstr>Continue</vt:lpstr>
      <vt:lpstr>The theory</vt:lpstr>
      <vt:lpstr>Where does Howard stands?</vt:lpstr>
      <vt:lpstr>Concept of  Transformational Leadership</vt:lpstr>
      <vt:lpstr>Why a Leader to follow?</vt:lpstr>
      <vt:lpstr>Success story of Starbucks CEO</vt:lpstr>
      <vt:lpstr>Failure of leadership</vt:lpstr>
      <vt:lpstr>From failure back to success</vt:lpstr>
      <vt:lpstr>Starbucks – More than coffee</vt:lpstr>
      <vt:lpstr>Conclusions</vt:lpstr>
      <vt:lpstr>Howard Schultz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/>
  <cp:revision>3</cp:revision>
  <dcterms:created xsi:type="dcterms:W3CDTF">2020-07-02T20:22:05Z</dcterms:created>
  <dcterms:modified xsi:type="dcterms:W3CDTF">2020-07-12T12:37:51Z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0x0101007C1D5F340F01F94FA2FD29A5E6DC872E</vt:lpwstr>
  </property>
</Properties>
</file>