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tiff" ContentType="image/tiff"/>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notesMasterIdLst>
    <p:notesMasterId r:id="rId81"/>
  </p:notesMasterIdLst>
  <p:sldIdLst>
    <p:sldId id="256" r:id="rId2"/>
    <p:sldId id="752" r:id="rId3"/>
    <p:sldId id="757" r:id="rId4"/>
    <p:sldId id="723" r:id="rId5"/>
    <p:sldId id="668" r:id="rId6"/>
    <p:sldId id="724" r:id="rId7"/>
    <p:sldId id="725" r:id="rId8"/>
    <p:sldId id="726" r:id="rId9"/>
    <p:sldId id="727" r:id="rId10"/>
    <p:sldId id="689" r:id="rId11"/>
    <p:sldId id="758" r:id="rId12"/>
    <p:sldId id="759" r:id="rId13"/>
    <p:sldId id="753" r:id="rId14"/>
    <p:sldId id="728" r:id="rId15"/>
    <p:sldId id="729" r:id="rId16"/>
    <p:sldId id="730" r:id="rId17"/>
    <p:sldId id="731" r:id="rId18"/>
    <p:sldId id="770" r:id="rId19"/>
    <p:sldId id="673" r:id="rId20"/>
    <p:sldId id="674" r:id="rId21"/>
    <p:sldId id="690" r:id="rId22"/>
    <p:sldId id="769" r:id="rId23"/>
    <p:sldId id="675" r:id="rId24"/>
    <p:sldId id="732" r:id="rId25"/>
    <p:sldId id="733" r:id="rId26"/>
    <p:sldId id="707" r:id="rId27"/>
    <p:sldId id="734" r:id="rId28"/>
    <p:sldId id="735" r:id="rId29"/>
    <p:sldId id="677" r:id="rId30"/>
    <p:sldId id="687" r:id="rId31"/>
    <p:sldId id="662" r:id="rId32"/>
    <p:sldId id="736" r:id="rId33"/>
    <p:sldId id="737" r:id="rId34"/>
    <p:sldId id="738" r:id="rId35"/>
    <p:sldId id="711" r:id="rId36"/>
    <p:sldId id="739" r:id="rId37"/>
    <p:sldId id="740" r:id="rId38"/>
    <p:sldId id="741" r:id="rId39"/>
    <p:sldId id="680" r:id="rId40"/>
    <p:sldId id="743" r:id="rId41"/>
    <p:sldId id="744" r:id="rId42"/>
    <p:sldId id="695" r:id="rId43"/>
    <p:sldId id="745" r:id="rId44"/>
    <p:sldId id="746" r:id="rId45"/>
    <p:sldId id="747" r:id="rId46"/>
    <p:sldId id="748" r:id="rId47"/>
    <p:sldId id="716" r:id="rId48"/>
    <p:sldId id="719" r:id="rId49"/>
    <p:sldId id="749" r:id="rId50"/>
    <p:sldId id="750" r:id="rId51"/>
    <p:sldId id="717" r:id="rId52"/>
    <p:sldId id="722" r:id="rId53"/>
    <p:sldId id="742" r:id="rId54"/>
    <p:sldId id="702" r:id="rId55"/>
    <p:sldId id="706" r:id="rId56"/>
    <p:sldId id="262" r:id="rId57"/>
    <p:sldId id="265" r:id="rId58"/>
    <p:sldId id="258" r:id="rId59"/>
    <p:sldId id="263" r:id="rId60"/>
    <p:sldId id="264" r:id="rId61"/>
    <p:sldId id="257" r:id="rId62"/>
    <p:sldId id="260" r:id="rId63"/>
    <p:sldId id="266" r:id="rId64"/>
    <p:sldId id="261" r:id="rId65"/>
    <p:sldId id="751" r:id="rId66"/>
    <p:sldId id="754" r:id="rId67"/>
    <p:sldId id="267" r:id="rId68"/>
    <p:sldId id="765" r:id="rId69"/>
    <p:sldId id="761" r:id="rId70"/>
    <p:sldId id="762" r:id="rId71"/>
    <p:sldId id="269" r:id="rId72"/>
    <p:sldId id="764" r:id="rId73"/>
    <p:sldId id="270" r:id="rId74"/>
    <p:sldId id="766" r:id="rId75"/>
    <p:sldId id="271" r:id="rId76"/>
    <p:sldId id="755" r:id="rId77"/>
    <p:sldId id="756" r:id="rId78"/>
    <p:sldId id="767" r:id="rId79"/>
    <p:sldId id="768" r:id="rId8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8880BC-A055-E949-9ECD-69D32A529A70}" v="98" dt="2019-11-14T20:39:29.2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890"/>
  </p:normalViewPr>
  <p:slideViewPr>
    <p:cSldViewPr snapToGrid="0" snapToObjects="1">
      <p:cViewPr varScale="1">
        <p:scale>
          <a:sx n="100" d="100"/>
          <a:sy n="100" d="100"/>
        </p:scale>
        <p:origin x="102"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presProps" Target="presProps.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notesMaster" Target="notesMasters/notesMaster1.xml"/><Relationship Id="rId86" Type="http://schemas.microsoft.com/office/2015/10/relationships/revisionInfo" Target="revisionInfo.xml"/></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4.png"/><Relationship Id="rId7" Type="http://schemas.openxmlformats.org/officeDocument/2006/relationships/image" Target="../media/image16.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18.png"/><Relationship Id="rId5" Type="http://schemas.openxmlformats.org/officeDocument/2006/relationships/image" Target="../media/image15.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17.png"/></Relationships>
</file>

<file path=ppt/diagrams/_rels/data3.xml.rels><?xml version="1.0" encoding="UTF-8" standalone="yes"?>
<Relationships xmlns="http://schemas.openxmlformats.org/package/2006/relationships"><Relationship Id="rId8" Type="http://schemas.openxmlformats.org/officeDocument/2006/relationships/hyperlink" Target="http://www.tufts.edu/~mbers01/" TargetMode="External"/><Relationship Id="rId13" Type="http://schemas.openxmlformats.org/officeDocument/2006/relationships/image" Target="../media/image46.png"/><Relationship Id="rId18" Type="http://schemas.openxmlformats.org/officeDocument/2006/relationships/image" Target="../media/image62.svg"/><Relationship Id="rId26" Type="http://schemas.openxmlformats.org/officeDocument/2006/relationships/image" Target="../media/image70.svg"/><Relationship Id="rId3" Type="http://schemas.openxmlformats.org/officeDocument/2006/relationships/hyperlink" Target="http://what-if.xkcd.com/5/" TargetMode="External"/><Relationship Id="rId21" Type="http://schemas.openxmlformats.org/officeDocument/2006/relationships/image" Target="../media/image50.png"/><Relationship Id="rId7" Type="http://schemas.openxmlformats.org/officeDocument/2006/relationships/hyperlink" Target="http://ase.tufts.edu/devtech/" TargetMode="External"/><Relationship Id="rId12" Type="http://schemas.openxmlformats.org/officeDocument/2006/relationships/hyperlink" Target="http://machinequestion.org/" TargetMode="External"/><Relationship Id="rId17" Type="http://schemas.openxmlformats.org/officeDocument/2006/relationships/image" Target="../media/image48.png"/><Relationship Id="rId25" Type="http://schemas.openxmlformats.org/officeDocument/2006/relationships/image" Target="../media/image52.png"/><Relationship Id="rId2" Type="http://schemas.openxmlformats.org/officeDocument/2006/relationships/hyperlink" Target="http://ethics.csc.ncsu.edu/risks/ai/" TargetMode="External"/><Relationship Id="rId16" Type="http://schemas.openxmlformats.org/officeDocument/2006/relationships/image" Target="../media/image60.svg"/><Relationship Id="rId20" Type="http://schemas.openxmlformats.org/officeDocument/2006/relationships/image" Target="../media/image64.svg"/><Relationship Id="rId1" Type="http://schemas.openxmlformats.org/officeDocument/2006/relationships/hyperlink" Target="http://www.thedailybeast.com/articles/2013/12/31/can-robots-fall-in-love-and-why-would-they.html" TargetMode="External"/><Relationship Id="rId6" Type="http://schemas.openxmlformats.org/officeDocument/2006/relationships/hyperlink" Target="http://whereismyrobot.wordpress.com/" TargetMode="External"/><Relationship Id="rId11" Type="http://schemas.openxmlformats.org/officeDocument/2006/relationships/hyperlink" Target="http://moralmachines.blogspot.com/" TargetMode="External"/><Relationship Id="rId24" Type="http://schemas.openxmlformats.org/officeDocument/2006/relationships/image" Target="../media/image68.svg"/><Relationship Id="rId5" Type="http://schemas.openxmlformats.org/officeDocument/2006/relationships/hyperlink" Target="http://www.cpsr.org/" TargetMode="External"/><Relationship Id="rId15" Type="http://schemas.openxmlformats.org/officeDocument/2006/relationships/image" Target="../media/image47.png"/><Relationship Id="rId23" Type="http://schemas.openxmlformats.org/officeDocument/2006/relationships/image" Target="../media/image51.png"/><Relationship Id="rId28" Type="http://schemas.openxmlformats.org/officeDocument/2006/relationships/image" Target="../media/image72.svg"/><Relationship Id="rId10" Type="http://schemas.openxmlformats.org/officeDocument/2006/relationships/hyperlink" Target="http://www.dartmouth.edu/~jmoor/" TargetMode="External"/><Relationship Id="rId19" Type="http://schemas.openxmlformats.org/officeDocument/2006/relationships/image" Target="../media/image49.png"/><Relationship Id="rId4" Type="http://schemas.openxmlformats.org/officeDocument/2006/relationships/hyperlink" Target="http://www.cpsr.org/prevsite/program/ethics/ethlink.htm" TargetMode="External"/><Relationship Id="rId9" Type="http://schemas.openxmlformats.org/officeDocument/2006/relationships/hyperlink" Target="http://web.mit.edu/sturkle/www/" TargetMode="External"/><Relationship Id="rId14" Type="http://schemas.openxmlformats.org/officeDocument/2006/relationships/image" Target="../media/image58.svg"/><Relationship Id="rId22" Type="http://schemas.openxmlformats.org/officeDocument/2006/relationships/image" Target="../media/image66.svg"/><Relationship Id="rId27" Type="http://schemas.openxmlformats.org/officeDocument/2006/relationships/image" Target="../media/image5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4.png"/><Relationship Id="rId7" Type="http://schemas.openxmlformats.org/officeDocument/2006/relationships/image" Target="../media/image16.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18.png"/><Relationship Id="rId5" Type="http://schemas.openxmlformats.org/officeDocument/2006/relationships/image" Target="../media/image15.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17.png"/></Relationships>
</file>

<file path=ppt/diagrams/_rels/drawing3.xml.rels><?xml version="1.0" encoding="UTF-8" standalone="yes"?>
<Relationships xmlns="http://schemas.openxmlformats.org/package/2006/relationships"><Relationship Id="rId18" Type="http://schemas.openxmlformats.org/officeDocument/2006/relationships/hyperlink" Target="http://ethics.csc.ncsu.edu/risks/ai/" TargetMode="External"/><Relationship Id="rId26" Type="http://schemas.openxmlformats.org/officeDocument/2006/relationships/image" Target="../media/image50.png"/><Relationship Id="rId39" Type="http://schemas.openxmlformats.org/officeDocument/2006/relationships/hyperlink" Target="http://moralmachines.blogspot.com/" TargetMode="External"/><Relationship Id="rId21" Type="http://schemas.openxmlformats.org/officeDocument/2006/relationships/hyperlink" Target="http://what-if.xkcd.com/5/" TargetMode="External"/><Relationship Id="rId34" Type="http://schemas.openxmlformats.org/officeDocument/2006/relationships/image" Target="../media/image70.svg"/><Relationship Id="rId17" Type="http://schemas.openxmlformats.org/officeDocument/2006/relationships/image" Target="../media/image60.svg"/><Relationship Id="rId25" Type="http://schemas.openxmlformats.org/officeDocument/2006/relationships/hyperlink" Target="http://www.cpsr.org/" TargetMode="External"/><Relationship Id="rId33" Type="http://schemas.openxmlformats.org/officeDocument/2006/relationships/image" Target="../media/image52.png"/><Relationship Id="rId38" Type="http://schemas.openxmlformats.org/officeDocument/2006/relationships/image" Target="../media/image72.svg"/><Relationship Id="rId16" Type="http://schemas.openxmlformats.org/officeDocument/2006/relationships/image" Target="../media/image47.png"/><Relationship Id="rId20" Type="http://schemas.openxmlformats.org/officeDocument/2006/relationships/image" Target="../media/image62.svg"/><Relationship Id="rId29" Type="http://schemas.openxmlformats.org/officeDocument/2006/relationships/image" Target="../media/image51.png"/><Relationship Id="rId1" Type="http://schemas.openxmlformats.org/officeDocument/2006/relationships/image" Target="../media/image46.png"/><Relationship Id="rId24" Type="http://schemas.openxmlformats.org/officeDocument/2006/relationships/hyperlink" Target="http://www.cpsr.org/prevsite/program/ethics/ethlink.htm" TargetMode="External"/><Relationship Id="rId32" Type="http://schemas.openxmlformats.org/officeDocument/2006/relationships/hyperlink" Target="http://www.tufts.edu/~mbers01/" TargetMode="External"/><Relationship Id="rId37" Type="http://schemas.openxmlformats.org/officeDocument/2006/relationships/image" Target="../media/image53.png"/><Relationship Id="rId40" Type="http://schemas.openxmlformats.org/officeDocument/2006/relationships/hyperlink" Target="http://machinequestion.org/" TargetMode="External"/><Relationship Id="rId15" Type="http://schemas.openxmlformats.org/officeDocument/2006/relationships/hyperlink" Target="http://www.thedailybeast.com/articles/2013/12/31/can-robots-fall-in-love-and-why-would-they.html" TargetMode="External"/><Relationship Id="rId23" Type="http://schemas.openxmlformats.org/officeDocument/2006/relationships/image" Target="../media/image64.svg"/><Relationship Id="rId28" Type="http://schemas.openxmlformats.org/officeDocument/2006/relationships/hyperlink" Target="http://whereismyrobot.wordpress.com/" TargetMode="External"/><Relationship Id="rId36" Type="http://schemas.openxmlformats.org/officeDocument/2006/relationships/hyperlink" Target="http://www.dartmouth.edu/~jmoor/" TargetMode="External"/><Relationship Id="rId19" Type="http://schemas.openxmlformats.org/officeDocument/2006/relationships/image" Target="../media/image48.png"/><Relationship Id="rId31" Type="http://schemas.openxmlformats.org/officeDocument/2006/relationships/hyperlink" Target="http://ase.tufts.edu/devtech/" TargetMode="External"/><Relationship Id="rId14" Type="http://schemas.openxmlformats.org/officeDocument/2006/relationships/image" Target="../media/image58.svg"/><Relationship Id="rId22" Type="http://schemas.openxmlformats.org/officeDocument/2006/relationships/image" Target="../media/image49.png"/><Relationship Id="rId27" Type="http://schemas.openxmlformats.org/officeDocument/2006/relationships/image" Target="../media/image66.svg"/><Relationship Id="rId30" Type="http://schemas.openxmlformats.org/officeDocument/2006/relationships/image" Target="../media/image68.svg"/><Relationship Id="rId35" Type="http://schemas.openxmlformats.org/officeDocument/2006/relationships/hyperlink" Target="http://web.mit.edu/sturkle/www/"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878B8A-BF92-4A74-B43F-82A7B4B9E159}" type="doc">
      <dgm:prSet loTypeId="urn:microsoft.com/office/officeart/2016/7/layout/BasicProcessNew" loCatId="process" qsTypeId="urn:microsoft.com/office/officeart/2005/8/quickstyle/simple1" qsCatId="simple" csTypeId="urn:microsoft.com/office/officeart/2005/8/colors/accent1_2" csCatId="accent1"/>
      <dgm:spPr/>
      <dgm:t>
        <a:bodyPr/>
        <a:lstStyle/>
        <a:p>
          <a:endParaRPr lang="en-US"/>
        </a:p>
      </dgm:t>
    </dgm:pt>
    <dgm:pt modelId="{8971E192-4B1C-4DF1-BCE0-3A739A2E9A84}">
      <dgm:prSet/>
      <dgm:spPr/>
      <dgm:t>
        <a:bodyPr/>
        <a:lstStyle/>
        <a:p>
          <a:r>
            <a:rPr lang="en-US" b="1"/>
            <a:t>What is AI?</a:t>
          </a:r>
          <a:endParaRPr lang="en-US"/>
        </a:p>
      </dgm:t>
    </dgm:pt>
    <dgm:pt modelId="{83B20501-F583-4DD1-A5C6-5F5B722D14CB}" type="parTrans" cxnId="{A6A5D1F7-4FEA-4078-A429-91C429A0467F}">
      <dgm:prSet/>
      <dgm:spPr/>
      <dgm:t>
        <a:bodyPr/>
        <a:lstStyle/>
        <a:p>
          <a:endParaRPr lang="en-US"/>
        </a:p>
      </dgm:t>
    </dgm:pt>
    <dgm:pt modelId="{AAFC337D-0E56-4E0A-BD16-3C147046E1E1}" type="sibTrans" cxnId="{A6A5D1F7-4FEA-4078-A429-91C429A0467F}">
      <dgm:prSet/>
      <dgm:spPr/>
      <dgm:t>
        <a:bodyPr/>
        <a:lstStyle/>
        <a:p>
          <a:endParaRPr lang="en-US"/>
        </a:p>
      </dgm:t>
    </dgm:pt>
    <dgm:pt modelId="{BB3A9626-5A29-4EDA-8017-F65B56BC4CD6}">
      <dgm:prSet/>
      <dgm:spPr/>
      <dgm:t>
        <a:bodyPr/>
        <a:lstStyle/>
        <a:p>
          <a:r>
            <a:rPr lang="en-US" b="1"/>
            <a:t>Are there dangers - What are they?</a:t>
          </a:r>
          <a:endParaRPr lang="en-US"/>
        </a:p>
      </dgm:t>
    </dgm:pt>
    <dgm:pt modelId="{F3830540-DF6E-4C80-82C5-90D84618B035}" type="parTrans" cxnId="{C1DF9214-8CA2-4193-9A07-1E811C30762B}">
      <dgm:prSet/>
      <dgm:spPr/>
      <dgm:t>
        <a:bodyPr/>
        <a:lstStyle/>
        <a:p>
          <a:endParaRPr lang="en-US"/>
        </a:p>
      </dgm:t>
    </dgm:pt>
    <dgm:pt modelId="{0DE08C04-015C-4BF5-BE16-0C57A514EE34}" type="sibTrans" cxnId="{C1DF9214-8CA2-4193-9A07-1E811C30762B}">
      <dgm:prSet/>
      <dgm:spPr/>
      <dgm:t>
        <a:bodyPr/>
        <a:lstStyle/>
        <a:p>
          <a:endParaRPr lang="en-US"/>
        </a:p>
      </dgm:t>
    </dgm:pt>
    <dgm:pt modelId="{E6343DC7-0543-4154-87A5-F45D524FBA1D}">
      <dgm:prSet/>
      <dgm:spPr/>
      <dgm:t>
        <a:bodyPr/>
        <a:lstStyle/>
        <a:p>
          <a:r>
            <a:rPr lang="en-US" b="1"/>
            <a:t>What can be done about them?</a:t>
          </a:r>
          <a:endParaRPr lang="en-US"/>
        </a:p>
      </dgm:t>
    </dgm:pt>
    <dgm:pt modelId="{6E3B1705-3523-4397-A769-D3AD4221C27B}" type="parTrans" cxnId="{D21E3D6F-B249-4A9D-B868-6EE05F47D3C5}">
      <dgm:prSet/>
      <dgm:spPr/>
      <dgm:t>
        <a:bodyPr/>
        <a:lstStyle/>
        <a:p>
          <a:endParaRPr lang="en-US"/>
        </a:p>
      </dgm:t>
    </dgm:pt>
    <dgm:pt modelId="{67723EB2-7FAD-42F5-B207-683C3C22FD5E}" type="sibTrans" cxnId="{D21E3D6F-B249-4A9D-B868-6EE05F47D3C5}">
      <dgm:prSet/>
      <dgm:spPr/>
      <dgm:t>
        <a:bodyPr/>
        <a:lstStyle/>
        <a:p>
          <a:endParaRPr lang="en-US"/>
        </a:p>
      </dgm:t>
    </dgm:pt>
    <dgm:pt modelId="{FF9CD90B-0E3D-5043-ADC8-9459DE8DB9B8}" type="pres">
      <dgm:prSet presAssocID="{71878B8A-BF92-4A74-B43F-82A7B4B9E159}" presName="Name0" presStyleCnt="0">
        <dgm:presLayoutVars>
          <dgm:dir/>
          <dgm:resizeHandles val="exact"/>
        </dgm:presLayoutVars>
      </dgm:prSet>
      <dgm:spPr/>
      <dgm:t>
        <a:bodyPr/>
        <a:lstStyle/>
        <a:p>
          <a:endParaRPr lang="en-GB"/>
        </a:p>
      </dgm:t>
    </dgm:pt>
    <dgm:pt modelId="{8B59673D-A418-2E4E-9A2E-FF7B13ACDB55}" type="pres">
      <dgm:prSet presAssocID="{8971E192-4B1C-4DF1-BCE0-3A739A2E9A84}" presName="node" presStyleLbl="node1" presStyleIdx="0" presStyleCnt="5">
        <dgm:presLayoutVars>
          <dgm:bulletEnabled val="1"/>
        </dgm:presLayoutVars>
      </dgm:prSet>
      <dgm:spPr/>
      <dgm:t>
        <a:bodyPr/>
        <a:lstStyle/>
        <a:p>
          <a:endParaRPr lang="en-GB"/>
        </a:p>
      </dgm:t>
    </dgm:pt>
    <dgm:pt modelId="{22FE42FB-BB7E-864E-8624-F8AB3F86A13E}" type="pres">
      <dgm:prSet presAssocID="{AAFC337D-0E56-4E0A-BD16-3C147046E1E1}" presName="sibTransSpacerBeforeConnector" presStyleCnt="0"/>
      <dgm:spPr/>
    </dgm:pt>
    <dgm:pt modelId="{9B51E198-EDAA-5A47-B364-EA888A975D81}" type="pres">
      <dgm:prSet presAssocID="{AAFC337D-0E56-4E0A-BD16-3C147046E1E1}" presName="sibTrans" presStyleLbl="node1" presStyleIdx="1" presStyleCnt="5"/>
      <dgm:spPr/>
      <dgm:t>
        <a:bodyPr/>
        <a:lstStyle/>
        <a:p>
          <a:endParaRPr lang="en-GB"/>
        </a:p>
      </dgm:t>
    </dgm:pt>
    <dgm:pt modelId="{F352A260-D1B9-A345-864D-DEC7D711FC49}" type="pres">
      <dgm:prSet presAssocID="{AAFC337D-0E56-4E0A-BD16-3C147046E1E1}" presName="sibTransSpacerAfterConnector" presStyleCnt="0"/>
      <dgm:spPr/>
    </dgm:pt>
    <dgm:pt modelId="{2316467C-5E30-9943-9C41-5DE220BBDEE5}" type="pres">
      <dgm:prSet presAssocID="{BB3A9626-5A29-4EDA-8017-F65B56BC4CD6}" presName="node" presStyleLbl="node1" presStyleIdx="2" presStyleCnt="5">
        <dgm:presLayoutVars>
          <dgm:bulletEnabled val="1"/>
        </dgm:presLayoutVars>
      </dgm:prSet>
      <dgm:spPr/>
      <dgm:t>
        <a:bodyPr/>
        <a:lstStyle/>
        <a:p>
          <a:endParaRPr lang="en-GB"/>
        </a:p>
      </dgm:t>
    </dgm:pt>
    <dgm:pt modelId="{62CF02CB-FE5F-CC4E-9079-75B8996E392C}" type="pres">
      <dgm:prSet presAssocID="{0DE08C04-015C-4BF5-BE16-0C57A514EE34}" presName="sibTransSpacerBeforeConnector" presStyleCnt="0"/>
      <dgm:spPr/>
    </dgm:pt>
    <dgm:pt modelId="{0009E313-950A-D344-B0B7-7BC7FA3F96FC}" type="pres">
      <dgm:prSet presAssocID="{0DE08C04-015C-4BF5-BE16-0C57A514EE34}" presName="sibTrans" presStyleLbl="node1" presStyleIdx="3" presStyleCnt="5"/>
      <dgm:spPr/>
      <dgm:t>
        <a:bodyPr/>
        <a:lstStyle/>
        <a:p>
          <a:endParaRPr lang="en-GB"/>
        </a:p>
      </dgm:t>
    </dgm:pt>
    <dgm:pt modelId="{D4D778B2-056D-4944-BB06-D6E0FF7B94D2}" type="pres">
      <dgm:prSet presAssocID="{0DE08C04-015C-4BF5-BE16-0C57A514EE34}" presName="sibTransSpacerAfterConnector" presStyleCnt="0"/>
      <dgm:spPr/>
    </dgm:pt>
    <dgm:pt modelId="{D1041C52-C858-8C45-9DFF-85CAAAD91B94}" type="pres">
      <dgm:prSet presAssocID="{E6343DC7-0543-4154-87A5-F45D524FBA1D}" presName="node" presStyleLbl="node1" presStyleIdx="4" presStyleCnt="5">
        <dgm:presLayoutVars>
          <dgm:bulletEnabled val="1"/>
        </dgm:presLayoutVars>
      </dgm:prSet>
      <dgm:spPr/>
      <dgm:t>
        <a:bodyPr/>
        <a:lstStyle/>
        <a:p>
          <a:endParaRPr lang="en-GB"/>
        </a:p>
      </dgm:t>
    </dgm:pt>
  </dgm:ptLst>
  <dgm:cxnLst>
    <dgm:cxn modelId="{5597AFFF-C29A-6F4C-9ACE-9A32A2E2622E}" type="presOf" srcId="{71878B8A-BF92-4A74-B43F-82A7B4B9E159}" destId="{FF9CD90B-0E3D-5043-ADC8-9459DE8DB9B8}" srcOrd="0" destOrd="0" presId="urn:microsoft.com/office/officeart/2016/7/layout/BasicProcessNew"/>
    <dgm:cxn modelId="{D60EAD70-5930-9149-B2E5-3DBDAF7218AE}" type="presOf" srcId="{0DE08C04-015C-4BF5-BE16-0C57A514EE34}" destId="{0009E313-950A-D344-B0B7-7BC7FA3F96FC}" srcOrd="0" destOrd="0" presId="urn:microsoft.com/office/officeart/2016/7/layout/BasicProcessNew"/>
    <dgm:cxn modelId="{E3444E9E-D85F-AE46-A376-E132670A020D}" type="presOf" srcId="{8971E192-4B1C-4DF1-BCE0-3A739A2E9A84}" destId="{8B59673D-A418-2E4E-9A2E-FF7B13ACDB55}" srcOrd="0" destOrd="0" presId="urn:microsoft.com/office/officeart/2016/7/layout/BasicProcessNew"/>
    <dgm:cxn modelId="{6CF71DFB-F8F6-D74E-85D2-89FEBCADA1F8}" type="presOf" srcId="{E6343DC7-0543-4154-87A5-F45D524FBA1D}" destId="{D1041C52-C858-8C45-9DFF-85CAAAD91B94}" srcOrd="0" destOrd="0" presId="urn:microsoft.com/office/officeart/2016/7/layout/BasicProcessNew"/>
    <dgm:cxn modelId="{D21E3D6F-B249-4A9D-B868-6EE05F47D3C5}" srcId="{71878B8A-BF92-4A74-B43F-82A7B4B9E159}" destId="{E6343DC7-0543-4154-87A5-F45D524FBA1D}" srcOrd="2" destOrd="0" parTransId="{6E3B1705-3523-4397-A769-D3AD4221C27B}" sibTransId="{67723EB2-7FAD-42F5-B207-683C3C22FD5E}"/>
    <dgm:cxn modelId="{A6A5D1F7-4FEA-4078-A429-91C429A0467F}" srcId="{71878B8A-BF92-4A74-B43F-82A7B4B9E159}" destId="{8971E192-4B1C-4DF1-BCE0-3A739A2E9A84}" srcOrd="0" destOrd="0" parTransId="{83B20501-F583-4DD1-A5C6-5F5B722D14CB}" sibTransId="{AAFC337D-0E56-4E0A-BD16-3C147046E1E1}"/>
    <dgm:cxn modelId="{C1DF9214-8CA2-4193-9A07-1E811C30762B}" srcId="{71878B8A-BF92-4A74-B43F-82A7B4B9E159}" destId="{BB3A9626-5A29-4EDA-8017-F65B56BC4CD6}" srcOrd="1" destOrd="0" parTransId="{F3830540-DF6E-4C80-82C5-90D84618B035}" sibTransId="{0DE08C04-015C-4BF5-BE16-0C57A514EE34}"/>
    <dgm:cxn modelId="{442FDD87-D689-7647-A47D-F1FABB2FF3FC}" type="presOf" srcId="{AAFC337D-0E56-4E0A-BD16-3C147046E1E1}" destId="{9B51E198-EDAA-5A47-B364-EA888A975D81}" srcOrd="0" destOrd="0" presId="urn:microsoft.com/office/officeart/2016/7/layout/BasicProcessNew"/>
    <dgm:cxn modelId="{2C604740-0A53-3A43-B979-866CEEC8C487}" type="presOf" srcId="{BB3A9626-5A29-4EDA-8017-F65B56BC4CD6}" destId="{2316467C-5E30-9943-9C41-5DE220BBDEE5}" srcOrd="0" destOrd="0" presId="urn:microsoft.com/office/officeart/2016/7/layout/BasicProcessNew"/>
    <dgm:cxn modelId="{3F4D56F1-1348-914F-B78C-766DB83E192D}" type="presParOf" srcId="{FF9CD90B-0E3D-5043-ADC8-9459DE8DB9B8}" destId="{8B59673D-A418-2E4E-9A2E-FF7B13ACDB55}" srcOrd="0" destOrd="0" presId="urn:microsoft.com/office/officeart/2016/7/layout/BasicProcessNew"/>
    <dgm:cxn modelId="{C8492BC4-CC82-2D4B-A7EE-7BA578EDFBB1}" type="presParOf" srcId="{FF9CD90B-0E3D-5043-ADC8-9459DE8DB9B8}" destId="{22FE42FB-BB7E-864E-8624-F8AB3F86A13E}" srcOrd="1" destOrd="0" presId="urn:microsoft.com/office/officeart/2016/7/layout/BasicProcessNew"/>
    <dgm:cxn modelId="{DAAD27CC-081A-964A-AEF2-E78CB46E1C43}" type="presParOf" srcId="{FF9CD90B-0E3D-5043-ADC8-9459DE8DB9B8}" destId="{9B51E198-EDAA-5A47-B364-EA888A975D81}" srcOrd="2" destOrd="0" presId="urn:microsoft.com/office/officeart/2016/7/layout/BasicProcessNew"/>
    <dgm:cxn modelId="{4105E536-B746-BE4E-9934-5139EFB38EE8}" type="presParOf" srcId="{FF9CD90B-0E3D-5043-ADC8-9459DE8DB9B8}" destId="{F352A260-D1B9-A345-864D-DEC7D711FC49}" srcOrd="3" destOrd="0" presId="urn:microsoft.com/office/officeart/2016/7/layout/BasicProcessNew"/>
    <dgm:cxn modelId="{A889D058-D731-7B4D-BCEA-EA9927696C5A}" type="presParOf" srcId="{FF9CD90B-0E3D-5043-ADC8-9459DE8DB9B8}" destId="{2316467C-5E30-9943-9C41-5DE220BBDEE5}" srcOrd="4" destOrd="0" presId="urn:microsoft.com/office/officeart/2016/7/layout/BasicProcessNew"/>
    <dgm:cxn modelId="{B6B15CE5-1A0F-4C46-B2E0-D41A65394E6E}" type="presParOf" srcId="{FF9CD90B-0E3D-5043-ADC8-9459DE8DB9B8}" destId="{62CF02CB-FE5F-CC4E-9079-75B8996E392C}" srcOrd="5" destOrd="0" presId="urn:microsoft.com/office/officeart/2016/7/layout/BasicProcessNew"/>
    <dgm:cxn modelId="{DEB18B1E-1479-3048-930F-6B54882DF3B2}" type="presParOf" srcId="{FF9CD90B-0E3D-5043-ADC8-9459DE8DB9B8}" destId="{0009E313-950A-D344-B0B7-7BC7FA3F96FC}" srcOrd="6" destOrd="0" presId="urn:microsoft.com/office/officeart/2016/7/layout/BasicProcessNew"/>
    <dgm:cxn modelId="{EDA3EF3D-87DD-E344-8DFB-5E4245D1FC51}" type="presParOf" srcId="{FF9CD90B-0E3D-5043-ADC8-9459DE8DB9B8}" destId="{D4D778B2-056D-4944-BB06-D6E0FF7B94D2}" srcOrd="7" destOrd="0" presId="urn:microsoft.com/office/officeart/2016/7/layout/BasicProcessNew"/>
    <dgm:cxn modelId="{66AF2EC5-8B49-CD4F-AFEB-07B9488638AB}" type="presParOf" srcId="{FF9CD90B-0E3D-5043-ADC8-9459DE8DB9B8}" destId="{D1041C52-C858-8C45-9DFF-85CAAAD91B94}" srcOrd="8"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BE976A-1E5C-40E6-A41C-C7E93E5B9B1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375AF30-9C05-49AB-B0C5-A4F8B6637CC0}">
      <dgm:prSet/>
      <dgm:spPr/>
      <dgm:t>
        <a:bodyPr/>
        <a:lstStyle/>
        <a:p>
          <a:r>
            <a:rPr lang="en-US" b="1"/>
            <a:t>Strength</a:t>
          </a:r>
          <a:r>
            <a:rPr lang="en-US"/>
            <a:t> – tractor replaced horse-drawn plow that replaced human labor</a:t>
          </a:r>
        </a:p>
      </dgm:t>
    </dgm:pt>
    <dgm:pt modelId="{BA687D21-5AAD-45A7-8567-8F54761F982B}" type="parTrans" cxnId="{26C84517-189C-41C2-A088-C9F76ABB4F5E}">
      <dgm:prSet/>
      <dgm:spPr/>
      <dgm:t>
        <a:bodyPr/>
        <a:lstStyle/>
        <a:p>
          <a:endParaRPr lang="en-US"/>
        </a:p>
      </dgm:t>
    </dgm:pt>
    <dgm:pt modelId="{0318272B-86E9-4B75-94B6-8E06353EC3FA}" type="sibTrans" cxnId="{26C84517-189C-41C2-A088-C9F76ABB4F5E}">
      <dgm:prSet/>
      <dgm:spPr/>
      <dgm:t>
        <a:bodyPr/>
        <a:lstStyle/>
        <a:p>
          <a:endParaRPr lang="en-US"/>
        </a:p>
      </dgm:t>
    </dgm:pt>
    <dgm:pt modelId="{269F55E2-0192-4FEA-B8BC-D7E1BAA55CCA}">
      <dgm:prSet/>
      <dgm:spPr/>
      <dgm:t>
        <a:bodyPr/>
        <a:lstStyle/>
        <a:p>
          <a:r>
            <a:rPr lang="en-US" b="1"/>
            <a:t>Speed</a:t>
          </a:r>
          <a:r>
            <a:rPr lang="en-US"/>
            <a:t> – Automobile replaced the horse that replaced walking</a:t>
          </a:r>
        </a:p>
      </dgm:t>
    </dgm:pt>
    <dgm:pt modelId="{DD844681-9161-41EF-99DF-0B76087DEC30}" type="parTrans" cxnId="{74C937F5-BA85-49FB-9698-2862746AEA60}">
      <dgm:prSet/>
      <dgm:spPr/>
      <dgm:t>
        <a:bodyPr/>
        <a:lstStyle/>
        <a:p>
          <a:endParaRPr lang="en-US"/>
        </a:p>
      </dgm:t>
    </dgm:pt>
    <dgm:pt modelId="{C8199EA0-E503-44BE-A1A1-81E84DE61098}" type="sibTrans" cxnId="{74C937F5-BA85-49FB-9698-2862746AEA60}">
      <dgm:prSet/>
      <dgm:spPr/>
      <dgm:t>
        <a:bodyPr/>
        <a:lstStyle/>
        <a:p>
          <a:endParaRPr lang="en-US"/>
        </a:p>
      </dgm:t>
    </dgm:pt>
    <dgm:pt modelId="{AD3A6FA4-10CB-4795-860A-42DDFAF9DF31}">
      <dgm:prSet/>
      <dgm:spPr/>
      <dgm:t>
        <a:bodyPr/>
        <a:lstStyle/>
        <a:p>
          <a:r>
            <a:rPr lang="en-US" b="1"/>
            <a:t>Sight</a:t>
          </a:r>
          <a:r>
            <a:rPr lang="en-US"/>
            <a:t> – telescopes &amp; microscopes enhance human visual capabilities </a:t>
          </a:r>
        </a:p>
      </dgm:t>
    </dgm:pt>
    <dgm:pt modelId="{840A877D-4485-4894-B388-53FFF418B3B2}" type="parTrans" cxnId="{FC0BD76A-E708-4C6D-8CE8-C7492BC5F982}">
      <dgm:prSet/>
      <dgm:spPr/>
      <dgm:t>
        <a:bodyPr/>
        <a:lstStyle/>
        <a:p>
          <a:endParaRPr lang="en-US"/>
        </a:p>
      </dgm:t>
    </dgm:pt>
    <dgm:pt modelId="{F95252FE-A9CC-4A12-8954-082767770BE2}" type="sibTrans" cxnId="{FC0BD76A-E708-4C6D-8CE8-C7492BC5F982}">
      <dgm:prSet/>
      <dgm:spPr/>
      <dgm:t>
        <a:bodyPr/>
        <a:lstStyle/>
        <a:p>
          <a:endParaRPr lang="en-US"/>
        </a:p>
      </dgm:t>
    </dgm:pt>
    <dgm:pt modelId="{EAF96538-59FC-49AE-8D26-087395612373}">
      <dgm:prSet/>
      <dgm:spPr/>
      <dgm:t>
        <a:bodyPr/>
        <a:lstStyle/>
        <a:p>
          <a:r>
            <a:rPr lang="en-US" b="1"/>
            <a:t>Hearing</a:t>
          </a:r>
          <a:r>
            <a:rPr lang="en-US"/>
            <a:t> – non-electronic amplification (e.g., gramophone) electronic amplification (electric speakers)</a:t>
          </a:r>
        </a:p>
      </dgm:t>
    </dgm:pt>
    <dgm:pt modelId="{A2965014-1336-4ABD-B2E3-13CC90EC84F3}" type="parTrans" cxnId="{7A60EF90-83F7-467F-89C9-04B5411E36DC}">
      <dgm:prSet/>
      <dgm:spPr/>
      <dgm:t>
        <a:bodyPr/>
        <a:lstStyle/>
        <a:p>
          <a:endParaRPr lang="en-US"/>
        </a:p>
      </dgm:t>
    </dgm:pt>
    <dgm:pt modelId="{DB8929B1-5169-43E8-BB38-D092A1CEDB4A}" type="sibTrans" cxnId="{7A60EF90-83F7-467F-89C9-04B5411E36DC}">
      <dgm:prSet/>
      <dgm:spPr/>
      <dgm:t>
        <a:bodyPr/>
        <a:lstStyle/>
        <a:p>
          <a:endParaRPr lang="en-US"/>
        </a:p>
      </dgm:t>
    </dgm:pt>
    <dgm:pt modelId="{889AA850-5352-4DF0-923F-A3ACD60171A4}">
      <dgm:prSet/>
      <dgm:spPr/>
      <dgm:t>
        <a:bodyPr/>
        <a:lstStyle/>
        <a:p>
          <a:r>
            <a:rPr lang="en-US" i="1"/>
            <a:t>These are generally regarded as good things</a:t>
          </a:r>
          <a:endParaRPr lang="en-US"/>
        </a:p>
      </dgm:t>
    </dgm:pt>
    <dgm:pt modelId="{F03FA80A-1249-48EA-B67C-55199824671C}" type="parTrans" cxnId="{44DEFEF1-FB66-434F-8802-67CB160A6C97}">
      <dgm:prSet/>
      <dgm:spPr/>
      <dgm:t>
        <a:bodyPr/>
        <a:lstStyle/>
        <a:p>
          <a:endParaRPr lang="en-US"/>
        </a:p>
      </dgm:t>
    </dgm:pt>
    <dgm:pt modelId="{8348A9B5-0E1F-4D98-8910-55B9E7959D30}" type="sibTrans" cxnId="{44DEFEF1-FB66-434F-8802-67CB160A6C97}">
      <dgm:prSet/>
      <dgm:spPr/>
      <dgm:t>
        <a:bodyPr/>
        <a:lstStyle/>
        <a:p>
          <a:endParaRPr lang="en-US"/>
        </a:p>
      </dgm:t>
    </dgm:pt>
    <dgm:pt modelId="{C197F8AD-D766-46B8-8C00-84DC17D950BC}">
      <dgm:prSet/>
      <dgm:spPr/>
      <dgm:t>
        <a:bodyPr/>
        <a:lstStyle/>
        <a:p>
          <a:r>
            <a:rPr lang="en-US" b="1"/>
            <a:t>What about enhanced intelligence?</a:t>
          </a:r>
          <a:endParaRPr lang="en-US"/>
        </a:p>
      </dgm:t>
    </dgm:pt>
    <dgm:pt modelId="{7C792C19-BC9D-43D0-BF44-0528C8E97899}" type="parTrans" cxnId="{494FC6C8-C624-4A95-85CC-43F7A73F19F2}">
      <dgm:prSet/>
      <dgm:spPr/>
      <dgm:t>
        <a:bodyPr/>
        <a:lstStyle/>
        <a:p>
          <a:endParaRPr lang="en-US"/>
        </a:p>
      </dgm:t>
    </dgm:pt>
    <dgm:pt modelId="{B078D116-FBFC-4775-9F3F-90EDDB858931}" type="sibTrans" cxnId="{494FC6C8-C624-4A95-85CC-43F7A73F19F2}">
      <dgm:prSet/>
      <dgm:spPr/>
      <dgm:t>
        <a:bodyPr/>
        <a:lstStyle/>
        <a:p>
          <a:endParaRPr lang="en-US"/>
        </a:p>
      </dgm:t>
    </dgm:pt>
    <dgm:pt modelId="{CB92487E-4286-47FC-A47A-7E520D910FD4}" type="pres">
      <dgm:prSet presAssocID="{23BE976A-1E5C-40E6-A41C-C7E93E5B9B1B}" presName="root" presStyleCnt="0">
        <dgm:presLayoutVars>
          <dgm:dir/>
          <dgm:resizeHandles val="exact"/>
        </dgm:presLayoutVars>
      </dgm:prSet>
      <dgm:spPr/>
      <dgm:t>
        <a:bodyPr/>
        <a:lstStyle/>
        <a:p>
          <a:endParaRPr lang="en-GB"/>
        </a:p>
      </dgm:t>
    </dgm:pt>
    <dgm:pt modelId="{C87C07A7-0D74-4BEE-B7CF-227904E25EA0}" type="pres">
      <dgm:prSet presAssocID="{1375AF30-9C05-49AB-B0C5-A4F8B6637CC0}" presName="compNode" presStyleCnt="0"/>
      <dgm:spPr/>
    </dgm:pt>
    <dgm:pt modelId="{B9879472-D3DD-4DA3-A9CE-67D6735E0CBE}" type="pres">
      <dgm:prSet presAssocID="{1375AF30-9C05-49AB-B0C5-A4F8B6637CC0}" presName="bgRect" presStyleLbl="bgShp" presStyleIdx="0" presStyleCnt="6"/>
      <dgm:spPr/>
    </dgm:pt>
    <dgm:pt modelId="{78754AF8-ABFF-41DB-A858-87B95E4838B7}" type="pres">
      <dgm:prSet presAssocID="{1375AF30-9C05-49AB-B0C5-A4F8B6637CC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rseshoe"/>
        </a:ext>
      </dgm:extLst>
    </dgm:pt>
    <dgm:pt modelId="{4117C125-BBE0-40BA-B13A-06AE5D4741AD}" type="pres">
      <dgm:prSet presAssocID="{1375AF30-9C05-49AB-B0C5-A4F8B6637CC0}" presName="spaceRect" presStyleCnt="0"/>
      <dgm:spPr/>
    </dgm:pt>
    <dgm:pt modelId="{123B1A16-F0F0-4E85-BA86-68E146AB4243}" type="pres">
      <dgm:prSet presAssocID="{1375AF30-9C05-49AB-B0C5-A4F8B6637CC0}" presName="parTx" presStyleLbl="revTx" presStyleIdx="0" presStyleCnt="6">
        <dgm:presLayoutVars>
          <dgm:chMax val="0"/>
          <dgm:chPref val="0"/>
        </dgm:presLayoutVars>
      </dgm:prSet>
      <dgm:spPr/>
      <dgm:t>
        <a:bodyPr/>
        <a:lstStyle/>
        <a:p>
          <a:endParaRPr lang="en-GB"/>
        </a:p>
      </dgm:t>
    </dgm:pt>
    <dgm:pt modelId="{5D6E3898-907A-4AEA-B2C6-3F2B1BF2770D}" type="pres">
      <dgm:prSet presAssocID="{0318272B-86E9-4B75-94B6-8E06353EC3FA}" presName="sibTrans" presStyleCnt="0"/>
      <dgm:spPr/>
    </dgm:pt>
    <dgm:pt modelId="{4D3714C8-D16C-429E-81CA-691E49C447D6}" type="pres">
      <dgm:prSet presAssocID="{269F55E2-0192-4FEA-B8BC-D7E1BAA55CCA}" presName="compNode" presStyleCnt="0"/>
      <dgm:spPr/>
    </dgm:pt>
    <dgm:pt modelId="{D200A1C0-5B4B-4693-B39F-2EF3E3999ED0}" type="pres">
      <dgm:prSet presAssocID="{269F55E2-0192-4FEA-B8BC-D7E1BAA55CCA}" presName="bgRect" presStyleLbl="bgShp" presStyleIdx="1" presStyleCnt="6"/>
      <dgm:spPr/>
    </dgm:pt>
    <dgm:pt modelId="{915E5FE6-4653-4D20-B865-F5D098A4351C}" type="pres">
      <dgm:prSet presAssocID="{269F55E2-0192-4FEA-B8BC-D7E1BAA55CC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ooter"/>
        </a:ext>
      </dgm:extLst>
    </dgm:pt>
    <dgm:pt modelId="{868CDF84-93B2-45A9-A3C0-98B5566AEF47}" type="pres">
      <dgm:prSet presAssocID="{269F55E2-0192-4FEA-B8BC-D7E1BAA55CCA}" presName="spaceRect" presStyleCnt="0"/>
      <dgm:spPr/>
    </dgm:pt>
    <dgm:pt modelId="{0F9DDFFC-FDEB-48D0-AFC9-FBBB5E5FEAB2}" type="pres">
      <dgm:prSet presAssocID="{269F55E2-0192-4FEA-B8BC-D7E1BAA55CCA}" presName="parTx" presStyleLbl="revTx" presStyleIdx="1" presStyleCnt="6">
        <dgm:presLayoutVars>
          <dgm:chMax val="0"/>
          <dgm:chPref val="0"/>
        </dgm:presLayoutVars>
      </dgm:prSet>
      <dgm:spPr/>
      <dgm:t>
        <a:bodyPr/>
        <a:lstStyle/>
        <a:p>
          <a:endParaRPr lang="en-GB"/>
        </a:p>
      </dgm:t>
    </dgm:pt>
    <dgm:pt modelId="{273D759F-8E4B-4DD3-863E-CB052BF54807}" type="pres">
      <dgm:prSet presAssocID="{C8199EA0-E503-44BE-A1A1-81E84DE61098}" presName="sibTrans" presStyleCnt="0"/>
      <dgm:spPr/>
    </dgm:pt>
    <dgm:pt modelId="{82AFF434-2748-4133-8FBF-49D5ED7BE7A0}" type="pres">
      <dgm:prSet presAssocID="{AD3A6FA4-10CB-4795-860A-42DDFAF9DF31}" presName="compNode" presStyleCnt="0"/>
      <dgm:spPr/>
    </dgm:pt>
    <dgm:pt modelId="{49C0DEE4-6BD4-4D0C-96E1-9F5FADA8306E}" type="pres">
      <dgm:prSet presAssocID="{AD3A6FA4-10CB-4795-860A-42DDFAF9DF31}" presName="bgRect" presStyleLbl="bgShp" presStyleIdx="2" presStyleCnt="6"/>
      <dgm:spPr/>
    </dgm:pt>
    <dgm:pt modelId="{BAE8C8F2-8D29-416B-BD95-1F84A4A95DB1}" type="pres">
      <dgm:prSet presAssocID="{AD3A6FA4-10CB-4795-860A-42DDFAF9DF3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lind"/>
        </a:ext>
      </dgm:extLst>
    </dgm:pt>
    <dgm:pt modelId="{36BB429B-10E1-40B0-A785-66C4E83AD1F6}" type="pres">
      <dgm:prSet presAssocID="{AD3A6FA4-10CB-4795-860A-42DDFAF9DF31}" presName="spaceRect" presStyleCnt="0"/>
      <dgm:spPr/>
    </dgm:pt>
    <dgm:pt modelId="{98E249A9-9A3D-459B-B328-5A6B4FA5E774}" type="pres">
      <dgm:prSet presAssocID="{AD3A6FA4-10CB-4795-860A-42DDFAF9DF31}" presName="parTx" presStyleLbl="revTx" presStyleIdx="2" presStyleCnt="6">
        <dgm:presLayoutVars>
          <dgm:chMax val="0"/>
          <dgm:chPref val="0"/>
        </dgm:presLayoutVars>
      </dgm:prSet>
      <dgm:spPr/>
      <dgm:t>
        <a:bodyPr/>
        <a:lstStyle/>
        <a:p>
          <a:endParaRPr lang="en-GB"/>
        </a:p>
      </dgm:t>
    </dgm:pt>
    <dgm:pt modelId="{60A30F5E-54BE-41B2-B27A-1F95BEF32320}" type="pres">
      <dgm:prSet presAssocID="{F95252FE-A9CC-4A12-8954-082767770BE2}" presName="sibTrans" presStyleCnt="0"/>
      <dgm:spPr/>
    </dgm:pt>
    <dgm:pt modelId="{7C92E0D0-F696-49C1-807B-8DE8DDB8F3B7}" type="pres">
      <dgm:prSet presAssocID="{EAF96538-59FC-49AE-8D26-087395612373}" presName="compNode" presStyleCnt="0"/>
      <dgm:spPr/>
    </dgm:pt>
    <dgm:pt modelId="{C483EE1A-A44C-435D-905D-99C4481CF62D}" type="pres">
      <dgm:prSet presAssocID="{EAF96538-59FC-49AE-8D26-087395612373}" presName="bgRect" presStyleLbl="bgShp" presStyleIdx="3" presStyleCnt="6"/>
      <dgm:spPr/>
    </dgm:pt>
    <dgm:pt modelId="{2DD63FA3-2BCF-4F4A-8BDD-F5F71CD68FE8}" type="pres">
      <dgm:prSet presAssocID="{EAF96538-59FC-49AE-8D26-08739561237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adio microphone"/>
        </a:ext>
      </dgm:extLst>
    </dgm:pt>
    <dgm:pt modelId="{4D61C0B0-D654-4F00-AFE2-37071A7436DA}" type="pres">
      <dgm:prSet presAssocID="{EAF96538-59FC-49AE-8D26-087395612373}" presName="spaceRect" presStyleCnt="0"/>
      <dgm:spPr/>
    </dgm:pt>
    <dgm:pt modelId="{725E7DE8-A1BB-4A41-96BA-140F9029BFCC}" type="pres">
      <dgm:prSet presAssocID="{EAF96538-59FC-49AE-8D26-087395612373}" presName="parTx" presStyleLbl="revTx" presStyleIdx="3" presStyleCnt="6">
        <dgm:presLayoutVars>
          <dgm:chMax val="0"/>
          <dgm:chPref val="0"/>
        </dgm:presLayoutVars>
      </dgm:prSet>
      <dgm:spPr/>
      <dgm:t>
        <a:bodyPr/>
        <a:lstStyle/>
        <a:p>
          <a:endParaRPr lang="en-GB"/>
        </a:p>
      </dgm:t>
    </dgm:pt>
    <dgm:pt modelId="{6F04CEB2-667E-4EF5-89F2-089EDABD46B4}" type="pres">
      <dgm:prSet presAssocID="{DB8929B1-5169-43E8-BB38-D092A1CEDB4A}" presName="sibTrans" presStyleCnt="0"/>
      <dgm:spPr/>
    </dgm:pt>
    <dgm:pt modelId="{9D09C81E-9F3D-4802-ABFB-02A518895C67}" type="pres">
      <dgm:prSet presAssocID="{889AA850-5352-4DF0-923F-A3ACD60171A4}" presName="compNode" presStyleCnt="0"/>
      <dgm:spPr/>
    </dgm:pt>
    <dgm:pt modelId="{7BEF6939-8273-4FBF-B9B4-4C9A0D824D3E}" type="pres">
      <dgm:prSet presAssocID="{889AA850-5352-4DF0-923F-A3ACD60171A4}" presName="bgRect" presStyleLbl="bgShp" presStyleIdx="4" presStyleCnt="6"/>
      <dgm:spPr/>
    </dgm:pt>
    <dgm:pt modelId="{A7878B60-C3EC-483F-A4C0-42EF146E6A5F}" type="pres">
      <dgm:prSet presAssocID="{889AA850-5352-4DF0-923F-A3ACD60171A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humbs Up Sign"/>
        </a:ext>
      </dgm:extLst>
    </dgm:pt>
    <dgm:pt modelId="{28E56DD0-545E-48DB-AC8F-8254E18A9415}" type="pres">
      <dgm:prSet presAssocID="{889AA850-5352-4DF0-923F-A3ACD60171A4}" presName="spaceRect" presStyleCnt="0"/>
      <dgm:spPr/>
    </dgm:pt>
    <dgm:pt modelId="{6AD09346-7AF6-45C0-8BF1-164B2A8233AA}" type="pres">
      <dgm:prSet presAssocID="{889AA850-5352-4DF0-923F-A3ACD60171A4}" presName="parTx" presStyleLbl="revTx" presStyleIdx="4" presStyleCnt="6">
        <dgm:presLayoutVars>
          <dgm:chMax val="0"/>
          <dgm:chPref val="0"/>
        </dgm:presLayoutVars>
      </dgm:prSet>
      <dgm:spPr/>
      <dgm:t>
        <a:bodyPr/>
        <a:lstStyle/>
        <a:p>
          <a:endParaRPr lang="en-GB"/>
        </a:p>
      </dgm:t>
    </dgm:pt>
    <dgm:pt modelId="{CA504B56-AD8C-4EC5-89FF-5CE7BF613D80}" type="pres">
      <dgm:prSet presAssocID="{8348A9B5-0E1F-4D98-8910-55B9E7959D30}" presName="sibTrans" presStyleCnt="0"/>
      <dgm:spPr/>
    </dgm:pt>
    <dgm:pt modelId="{34BEAFA3-2393-4535-9E17-D1F6A8C87035}" type="pres">
      <dgm:prSet presAssocID="{C197F8AD-D766-46B8-8C00-84DC17D950BC}" presName="compNode" presStyleCnt="0"/>
      <dgm:spPr/>
    </dgm:pt>
    <dgm:pt modelId="{E3394EE7-5F2B-4079-8119-9D0D85DFD1C4}" type="pres">
      <dgm:prSet presAssocID="{C197F8AD-D766-46B8-8C00-84DC17D950BC}" presName="bgRect" presStyleLbl="bgShp" presStyleIdx="5" presStyleCnt="6"/>
      <dgm:spPr/>
    </dgm:pt>
    <dgm:pt modelId="{FF1516BE-76F2-43E0-A842-6F992A07D6C2}" type="pres">
      <dgm:prSet presAssocID="{C197F8AD-D766-46B8-8C00-84DC17D950B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aze"/>
        </a:ext>
      </dgm:extLst>
    </dgm:pt>
    <dgm:pt modelId="{F4BE28AD-9631-43EA-8FCF-C254B8A193D8}" type="pres">
      <dgm:prSet presAssocID="{C197F8AD-D766-46B8-8C00-84DC17D950BC}" presName="spaceRect" presStyleCnt="0"/>
      <dgm:spPr/>
    </dgm:pt>
    <dgm:pt modelId="{3DE0C5D2-4440-41BF-9B7A-2B267A0F4103}" type="pres">
      <dgm:prSet presAssocID="{C197F8AD-D766-46B8-8C00-84DC17D950BC}" presName="parTx" presStyleLbl="revTx" presStyleIdx="5" presStyleCnt="6">
        <dgm:presLayoutVars>
          <dgm:chMax val="0"/>
          <dgm:chPref val="0"/>
        </dgm:presLayoutVars>
      </dgm:prSet>
      <dgm:spPr/>
      <dgm:t>
        <a:bodyPr/>
        <a:lstStyle/>
        <a:p>
          <a:endParaRPr lang="en-GB"/>
        </a:p>
      </dgm:t>
    </dgm:pt>
  </dgm:ptLst>
  <dgm:cxnLst>
    <dgm:cxn modelId="{74C937F5-BA85-49FB-9698-2862746AEA60}" srcId="{23BE976A-1E5C-40E6-A41C-C7E93E5B9B1B}" destId="{269F55E2-0192-4FEA-B8BC-D7E1BAA55CCA}" srcOrd="1" destOrd="0" parTransId="{DD844681-9161-41EF-99DF-0B76087DEC30}" sibTransId="{C8199EA0-E503-44BE-A1A1-81E84DE61098}"/>
    <dgm:cxn modelId="{FC0BD76A-E708-4C6D-8CE8-C7492BC5F982}" srcId="{23BE976A-1E5C-40E6-A41C-C7E93E5B9B1B}" destId="{AD3A6FA4-10CB-4795-860A-42DDFAF9DF31}" srcOrd="2" destOrd="0" parTransId="{840A877D-4485-4894-B388-53FFF418B3B2}" sibTransId="{F95252FE-A9CC-4A12-8954-082767770BE2}"/>
    <dgm:cxn modelId="{28C75E4E-625E-4A36-A9E9-BD2ADA66C020}" type="presOf" srcId="{C197F8AD-D766-46B8-8C00-84DC17D950BC}" destId="{3DE0C5D2-4440-41BF-9B7A-2B267A0F4103}" srcOrd="0" destOrd="0" presId="urn:microsoft.com/office/officeart/2018/2/layout/IconVerticalSolidList"/>
    <dgm:cxn modelId="{44DEFEF1-FB66-434F-8802-67CB160A6C97}" srcId="{23BE976A-1E5C-40E6-A41C-C7E93E5B9B1B}" destId="{889AA850-5352-4DF0-923F-A3ACD60171A4}" srcOrd="4" destOrd="0" parTransId="{F03FA80A-1249-48EA-B67C-55199824671C}" sibTransId="{8348A9B5-0E1F-4D98-8910-55B9E7959D30}"/>
    <dgm:cxn modelId="{44F7C1A3-8350-41E5-8429-9ACB9822A0C4}" type="presOf" srcId="{1375AF30-9C05-49AB-B0C5-A4F8B6637CC0}" destId="{123B1A16-F0F0-4E85-BA86-68E146AB4243}" srcOrd="0" destOrd="0" presId="urn:microsoft.com/office/officeart/2018/2/layout/IconVerticalSolidList"/>
    <dgm:cxn modelId="{E0F71168-C2EF-4719-9271-A40B70EA729D}" type="presOf" srcId="{23BE976A-1E5C-40E6-A41C-C7E93E5B9B1B}" destId="{CB92487E-4286-47FC-A47A-7E520D910FD4}" srcOrd="0" destOrd="0" presId="urn:microsoft.com/office/officeart/2018/2/layout/IconVerticalSolidList"/>
    <dgm:cxn modelId="{E5860FF4-B605-4282-ABD1-61A06C8BC1F8}" type="presOf" srcId="{889AA850-5352-4DF0-923F-A3ACD60171A4}" destId="{6AD09346-7AF6-45C0-8BF1-164B2A8233AA}" srcOrd="0" destOrd="0" presId="urn:microsoft.com/office/officeart/2018/2/layout/IconVerticalSolidList"/>
    <dgm:cxn modelId="{EEBABD27-B6D3-463A-876C-9CC667F78C96}" type="presOf" srcId="{269F55E2-0192-4FEA-B8BC-D7E1BAA55CCA}" destId="{0F9DDFFC-FDEB-48D0-AFC9-FBBB5E5FEAB2}" srcOrd="0" destOrd="0" presId="urn:microsoft.com/office/officeart/2018/2/layout/IconVerticalSolidList"/>
    <dgm:cxn modelId="{7A60EF90-83F7-467F-89C9-04B5411E36DC}" srcId="{23BE976A-1E5C-40E6-A41C-C7E93E5B9B1B}" destId="{EAF96538-59FC-49AE-8D26-087395612373}" srcOrd="3" destOrd="0" parTransId="{A2965014-1336-4ABD-B2E3-13CC90EC84F3}" sibTransId="{DB8929B1-5169-43E8-BB38-D092A1CEDB4A}"/>
    <dgm:cxn modelId="{1E4DDDCF-5A1B-4E82-B817-6FF597427CB7}" type="presOf" srcId="{EAF96538-59FC-49AE-8D26-087395612373}" destId="{725E7DE8-A1BB-4A41-96BA-140F9029BFCC}" srcOrd="0" destOrd="0" presId="urn:microsoft.com/office/officeart/2018/2/layout/IconVerticalSolidList"/>
    <dgm:cxn modelId="{26C84517-189C-41C2-A088-C9F76ABB4F5E}" srcId="{23BE976A-1E5C-40E6-A41C-C7E93E5B9B1B}" destId="{1375AF30-9C05-49AB-B0C5-A4F8B6637CC0}" srcOrd="0" destOrd="0" parTransId="{BA687D21-5AAD-45A7-8567-8F54761F982B}" sibTransId="{0318272B-86E9-4B75-94B6-8E06353EC3FA}"/>
    <dgm:cxn modelId="{494FC6C8-C624-4A95-85CC-43F7A73F19F2}" srcId="{23BE976A-1E5C-40E6-A41C-C7E93E5B9B1B}" destId="{C197F8AD-D766-46B8-8C00-84DC17D950BC}" srcOrd="5" destOrd="0" parTransId="{7C792C19-BC9D-43D0-BF44-0528C8E97899}" sibTransId="{B078D116-FBFC-4775-9F3F-90EDDB858931}"/>
    <dgm:cxn modelId="{F13058C3-616C-4D85-9418-77D12E6AB4D9}" type="presOf" srcId="{AD3A6FA4-10CB-4795-860A-42DDFAF9DF31}" destId="{98E249A9-9A3D-459B-B328-5A6B4FA5E774}" srcOrd="0" destOrd="0" presId="urn:microsoft.com/office/officeart/2018/2/layout/IconVerticalSolidList"/>
    <dgm:cxn modelId="{FEF7C744-2CC3-4EF5-896C-06106003F51D}" type="presParOf" srcId="{CB92487E-4286-47FC-A47A-7E520D910FD4}" destId="{C87C07A7-0D74-4BEE-B7CF-227904E25EA0}" srcOrd="0" destOrd="0" presId="urn:microsoft.com/office/officeart/2018/2/layout/IconVerticalSolidList"/>
    <dgm:cxn modelId="{5EABFCC5-C810-436A-BBB9-CE971DE82235}" type="presParOf" srcId="{C87C07A7-0D74-4BEE-B7CF-227904E25EA0}" destId="{B9879472-D3DD-4DA3-A9CE-67D6735E0CBE}" srcOrd="0" destOrd="0" presId="urn:microsoft.com/office/officeart/2018/2/layout/IconVerticalSolidList"/>
    <dgm:cxn modelId="{6BA1C6A6-1667-48CB-94C4-0BAEF03E97C9}" type="presParOf" srcId="{C87C07A7-0D74-4BEE-B7CF-227904E25EA0}" destId="{78754AF8-ABFF-41DB-A858-87B95E4838B7}" srcOrd="1" destOrd="0" presId="urn:microsoft.com/office/officeart/2018/2/layout/IconVerticalSolidList"/>
    <dgm:cxn modelId="{51990E95-A18E-4BC3-8FDC-17B58CDEC19B}" type="presParOf" srcId="{C87C07A7-0D74-4BEE-B7CF-227904E25EA0}" destId="{4117C125-BBE0-40BA-B13A-06AE5D4741AD}" srcOrd="2" destOrd="0" presId="urn:microsoft.com/office/officeart/2018/2/layout/IconVerticalSolidList"/>
    <dgm:cxn modelId="{E0B7138F-B661-408D-80BB-F3DD4BDFD463}" type="presParOf" srcId="{C87C07A7-0D74-4BEE-B7CF-227904E25EA0}" destId="{123B1A16-F0F0-4E85-BA86-68E146AB4243}" srcOrd="3" destOrd="0" presId="urn:microsoft.com/office/officeart/2018/2/layout/IconVerticalSolidList"/>
    <dgm:cxn modelId="{DCF72314-8AF2-475F-8C55-64F927473AEE}" type="presParOf" srcId="{CB92487E-4286-47FC-A47A-7E520D910FD4}" destId="{5D6E3898-907A-4AEA-B2C6-3F2B1BF2770D}" srcOrd="1" destOrd="0" presId="urn:microsoft.com/office/officeart/2018/2/layout/IconVerticalSolidList"/>
    <dgm:cxn modelId="{3D176082-270C-4BBE-93C2-E21B1F489E88}" type="presParOf" srcId="{CB92487E-4286-47FC-A47A-7E520D910FD4}" destId="{4D3714C8-D16C-429E-81CA-691E49C447D6}" srcOrd="2" destOrd="0" presId="urn:microsoft.com/office/officeart/2018/2/layout/IconVerticalSolidList"/>
    <dgm:cxn modelId="{5E9CA308-3FE4-41D8-88B4-B7BA19AFC2AF}" type="presParOf" srcId="{4D3714C8-D16C-429E-81CA-691E49C447D6}" destId="{D200A1C0-5B4B-4693-B39F-2EF3E3999ED0}" srcOrd="0" destOrd="0" presId="urn:microsoft.com/office/officeart/2018/2/layout/IconVerticalSolidList"/>
    <dgm:cxn modelId="{B5D5B708-43A9-47E9-B5F6-CC4D004F58DC}" type="presParOf" srcId="{4D3714C8-D16C-429E-81CA-691E49C447D6}" destId="{915E5FE6-4653-4D20-B865-F5D098A4351C}" srcOrd="1" destOrd="0" presId="urn:microsoft.com/office/officeart/2018/2/layout/IconVerticalSolidList"/>
    <dgm:cxn modelId="{605790BF-FDDA-49BE-AE0C-61CEB10038A4}" type="presParOf" srcId="{4D3714C8-D16C-429E-81CA-691E49C447D6}" destId="{868CDF84-93B2-45A9-A3C0-98B5566AEF47}" srcOrd="2" destOrd="0" presId="urn:microsoft.com/office/officeart/2018/2/layout/IconVerticalSolidList"/>
    <dgm:cxn modelId="{32CD492B-1A0E-487B-BBB6-3AF57F4831BE}" type="presParOf" srcId="{4D3714C8-D16C-429E-81CA-691E49C447D6}" destId="{0F9DDFFC-FDEB-48D0-AFC9-FBBB5E5FEAB2}" srcOrd="3" destOrd="0" presId="urn:microsoft.com/office/officeart/2018/2/layout/IconVerticalSolidList"/>
    <dgm:cxn modelId="{9DFC2253-8287-4F28-90A2-024ED4464A94}" type="presParOf" srcId="{CB92487E-4286-47FC-A47A-7E520D910FD4}" destId="{273D759F-8E4B-4DD3-863E-CB052BF54807}" srcOrd="3" destOrd="0" presId="urn:microsoft.com/office/officeart/2018/2/layout/IconVerticalSolidList"/>
    <dgm:cxn modelId="{34CCD4CA-7DA1-41A3-9920-77AE938EB0BF}" type="presParOf" srcId="{CB92487E-4286-47FC-A47A-7E520D910FD4}" destId="{82AFF434-2748-4133-8FBF-49D5ED7BE7A0}" srcOrd="4" destOrd="0" presId="urn:microsoft.com/office/officeart/2018/2/layout/IconVerticalSolidList"/>
    <dgm:cxn modelId="{2EB3ABD9-BC08-48DB-88E9-1F3E46DF6F85}" type="presParOf" srcId="{82AFF434-2748-4133-8FBF-49D5ED7BE7A0}" destId="{49C0DEE4-6BD4-4D0C-96E1-9F5FADA8306E}" srcOrd="0" destOrd="0" presId="urn:microsoft.com/office/officeart/2018/2/layout/IconVerticalSolidList"/>
    <dgm:cxn modelId="{CD963C5B-B289-446A-83DF-3B804D8A4177}" type="presParOf" srcId="{82AFF434-2748-4133-8FBF-49D5ED7BE7A0}" destId="{BAE8C8F2-8D29-416B-BD95-1F84A4A95DB1}" srcOrd="1" destOrd="0" presId="urn:microsoft.com/office/officeart/2018/2/layout/IconVerticalSolidList"/>
    <dgm:cxn modelId="{C87B86C3-72BC-4AC2-AED1-EAA999E0E4B6}" type="presParOf" srcId="{82AFF434-2748-4133-8FBF-49D5ED7BE7A0}" destId="{36BB429B-10E1-40B0-A785-66C4E83AD1F6}" srcOrd="2" destOrd="0" presId="urn:microsoft.com/office/officeart/2018/2/layout/IconVerticalSolidList"/>
    <dgm:cxn modelId="{BBE38B15-6D05-41CB-A346-D9133688A0D2}" type="presParOf" srcId="{82AFF434-2748-4133-8FBF-49D5ED7BE7A0}" destId="{98E249A9-9A3D-459B-B328-5A6B4FA5E774}" srcOrd="3" destOrd="0" presId="urn:microsoft.com/office/officeart/2018/2/layout/IconVerticalSolidList"/>
    <dgm:cxn modelId="{9124604A-1D24-4DDB-83D7-AD47B3CEF482}" type="presParOf" srcId="{CB92487E-4286-47FC-A47A-7E520D910FD4}" destId="{60A30F5E-54BE-41B2-B27A-1F95BEF32320}" srcOrd="5" destOrd="0" presId="urn:microsoft.com/office/officeart/2018/2/layout/IconVerticalSolidList"/>
    <dgm:cxn modelId="{EA768650-4FE8-4731-86FD-2E8E1F6E72D6}" type="presParOf" srcId="{CB92487E-4286-47FC-A47A-7E520D910FD4}" destId="{7C92E0D0-F696-49C1-807B-8DE8DDB8F3B7}" srcOrd="6" destOrd="0" presId="urn:microsoft.com/office/officeart/2018/2/layout/IconVerticalSolidList"/>
    <dgm:cxn modelId="{66024BF8-2893-4BB7-A39E-FFC89E2E6458}" type="presParOf" srcId="{7C92E0D0-F696-49C1-807B-8DE8DDB8F3B7}" destId="{C483EE1A-A44C-435D-905D-99C4481CF62D}" srcOrd="0" destOrd="0" presId="urn:microsoft.com/office/officeart/2018/2/layout/IconVerticalSolidList"/>
    <dgm:cxn modelId="{F3C18012-FF8E-4DED-ADD5-62056C5933D4}" type="presParOf" srcId="{7C92E0D0-F696-49C1-807B-8DE8DDB8F3B7}" destId="{2DD63FA3-2BCF-4F4A-8BDD-F5F71CD68FE8}" srcOrd="1" destOrd="0" presId="urn:microsoft.com/office/officeart/2018/2/layout/IconVerticalSolidList"/>
    <dgm:cxn modelId="{990CD683-0911-47D1-B96D-A48EFCB40254}" type="presParOf" srcId="{7C92E0D0-F696-49C1-807B-8DE8DDB8F3B7}" destId="{4D61C0B0-D654-4F00-AFE2-37071A7436DA}" srcOrd="2" destOrd="0" presId="urn:microsoft.com/office/officeart/2018/2/layout/IconVerticalSolidList"/>
    <dgm:cxn modelId="{CEB4E1EB-990C-4986-95E2-C7F6E00F5BD0}" type="presParOf" srcId="{7C92E0D0-F696-49C1-807B-8DE8DDB8F3B7}" destId="{725E7DE8-A1BB-4A41-96BA-140F9029BFCC}" srcOrd="3" destOrd="0" presId="urn:microsoft.com/office/officeart/2018/2/layout/IconVerticalSolidList"/>
    <dgm:cxn modelId="{1AD4C7FA-ECEE-4362-8711-ECA2B369B07C}" type="presParOf" srcId="{CB92487E-4286-47FC-A47A-7E520D910FD4}" destId="{6F04CEB2-667E-4EF5-89F2-089EDABD46B4}" srcOrd="7" destOrd="0" presId="urn:microsoft.com/office/officeart/2018/2/layout/IconVerticalSolidList"/>
    <dgm:cxn modelId="{A0799B08-84D2-42C8-A454-16C23F4428E8}" type="presParOf" srcId="{CB92487E-4286-47FC-A47A-7E520D910FD4}" destId="{9D09C81E-9F3D-4802-ABFB-02A518895C67}" srcOrd="8" destOrd="0" presId="urn:microsoft.com/office/officeart/2018/2/layout/IconVerticalSolidList"/>
    <dgm:cxn modelId="{993A8B23-8CC8-4D4A-9D73-530BA58CC240}" type="presParOf" srcId="{9D09C81E-9F3D-4802-ABFB-02A518895C67}" destId="{7BEF6939-8273-4FBF-B9B4-4C9A0D824D3E}" srcOrd="0" destOrd="0" presId="urn:microsoft.com/office/officeart/2018/2/layout/IconVerticalSolidList"/>
    <dgm:cxn modelId="{0805B528-D984-43A5-B9FB-929DC42B0C03}" type="presParOf" srcId="{9D09C81E-9F3D-4802-ABFB-02A518895C67}" destId="{A7878B60-C3EC-483F-A4C0-42EF146E6A5F}" srcOrd="1" destOrd="0" presId="urn:microsoft.com/office/officeart/2018/2/layout/IconVerticalSolidList"/>
    <dgm:cxn modelId="{5EA938C4-44C9-4C22-9A74-D3BD8F0EF53E}" type="presParOf" srcId="{9D09C81E-9F3D-4802-ABFB-02A518895C67}" destId="{28E56DD0-545E-48DB-AC8F-8254E18A9415}" srcOrd="2" destOrd="0" presId="urn:microsoft.com/office/officeart/2018/2/layout/IconVerticalSolidList"/>
    <dgm:cxn modelId="{3C8FD3B9-950B-44B4-9F78-3F82FE5B28F2}" type="presParOf" srcId="{9D09C81E-9F3D-4802-ABFB-02A518895C67}" destId="{6AD09346-7AF6-45C0-8BF1-164B2A8233AA}" srcOrd="3" destOrd="0" presId="urn:microsoft.com/office/officeart/2018/2/layout/IconVerticalSolidList"/>
    <dgm:cxn modelId="{51FB1F41-021D-4B32-A8A4-DBA62D023C35}" type="presParOf" srcId="{CB92487E-4286-47FC-A47A-7E520D910FD4}" destId="{CA504B56-AD8C-4EC5-89FF-5CE7BF613D80}" srcOrd="9" destOrd="0" presId="urn:microsoft.com/office/officeart/2018/2/layout/IconVerticalSolidList"/>
    <dgm:cxn modelId="{EAE1D762-43EC-4D9A-BA4B-75CA83F075F4}" type="presParOf" srcId="{CB92487E-4286-47FC-A47A-7E520D910FD4}" destId="{34BEAFA3-2393-4535-9E17-D1F6A8C87035}" srcOrd="10" destOrd="0" presId="urn:microsoft.com/office/officeart/2018/2/layout/IconVerticalSolidList"/>
    <dgm:cxn modelId="{85078946-188A-43F3-820A-C1D50A3A5D0D}" type="presParOf" srcId="{34BEAFA3-2393-4535-9E17-D1F6A8C87035}" destId="{E3394EE7-5F2B-4079-8119-9D0D85DFD1C4}" srcOrd="0" destOrd="0" presId="urn:microsoft.com/office/officeart/2018/2/layout/IconVerticalSolidList"/>
    <dgm:cxn modelId="{9B8089CB-5057-4567-AB32-FB2158B67EE0}" type="presParOf" srcId="{34BEAFA3-2393-4535-9E17-D1F6A8C87035}" destId="{FF1516BE-76F2-43E0-A842-6F992A07D6C2}" srcOrd="1" destOrd="0" presId="urn:microsoft.com/office/officeart/2018/2/layout/IconVerticalSolidList"/>
    <dgm:cxn modelId="{7D346109-0CED-4420-A44B-6C7D20D4A539}" type="presParOf" srcId="{34BEAFA3-2393-4535-9E17-D1F6A8C87035}" destId="{F4BE28AD-9631-43EA-8FCF-C254B8A193D8}" srcOrd="2" destOrd="0" presId="urn:microsoft.com/office/officeart/2018/2/layout/IconVerticalSolidList"/>
    <dgm:cxn modelId="{6C256076-7BCA-4B81-8E13-D7DA9A9EAC25}" type="presParOf" srcId="{34BEAFA3-2393-4535-9E17-D1F6A8C87035}" destId="{3DE0C5D2-4440-41BF-9B7A-2B267A0F410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79451D-1B16-446A-9D6A-D92945736EE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1F9DF5A-6459-41A5-8A28-4DA32F6D25EF}">
      <dgm:prSet/>
      <dgm:spPr/>
      <dgm:t>
        <a:bodyPr/>
        <a:lstStyle/>
        <a:p>
          <a:r>
            <a:rPr lang="en-GB">
              <a:hlinkClick xmlns:r="http://schemas.openxmlformats.org/officeDocument/2006/relationships" r:id="rId1"/>
            </a:rPr>
            <a:t>Can Robots Fall in Love, and Why Would They?</a:t>
          </a:r>
          <a:r>
            <a:rPr lang="en-GB"/>
            <a:t>, a great interview with Peter Norvig and Dan Dennett, where Dennett expands on my line of argument. </a:t>
          </a:r>
          <a:endParaRPr lang="en-US"/>
        </a:p>
      </dgm:t>
    </dgm:pt>
    <dgm:pt modelId="{1C072F93-0D44-4381-8C3A-FB70888D9B52}" type="parTrans" cxnId="{B077BAD2-C789-4911-B0CB-1B79EF1DA0BA}">
      <dgm:prSet/>
      <dgm:spPr/>
      <dgm:t>
        <a:bodyPr/>
        <a:lstStyle/>
        <a:p>
          <a:endParaRPr lang="en-US"/>
        </a:p>
      </dgm:t>
    </dgm:pt>
    <dgm:pt modelId="{77292C56-9AB0-4A9D-A1CB-3E36ACE766B0}" type="sibTrans" cxnId="{B077BAD2-C789-4911-B0CB-1B79EF1DA0BA}">
      <dgm:prSet/>
      <dgm:spPr/>
      <dgm:t>
        <a:bodyPr/>
        <a:lstStyle/>
        <a:p>
          <a:endParaRPr lang="en-US"/>
        </a:p>
      </dgm:t>
    </dgm:pt>
    <dgm:pt modelId="{ECBAB2DF-2126-4222-B980-8A6537F038F8}">
      <dgm:prSet/>
      <dgm:spPr/>
      <dgm:t>
        <a:bodyPr/>
        <a:lstStyle/>
        <a:p>
          <a:r>
            <a:rPr lang="en-GB"/>
            <a:t>Here's a more professional academic page on </a:t>
          </a:r>
          <a:r>
            <a:rPr lang="en-GB">
              <a:hlinkClick xmlns:r="http://schemas.openxmlformats.org/officeDocument/2006/relationships" r:id="rId2"/>
            </a:rPr>
            <a:t>Ethics in Computing: Artificial Intelligence</a:t>
          </a:r>
          <a:r>
            <a:rPr lang="en-GB"/>
            <a:t>. </a:t>
          </a:r>
          <a:endParaRPr lang="en-US"/>
        </a:p>
      </dgm:t>
    </dgm:pt>
    <dgm:pt modelId="{6438D4E7-68EE-44B6-97E7-4306012B7471}" type="parTrans" cxnId="{08DFBFE6-DF9C-40E4-91FD-52CBAEB86270}">
      <dgm:prSet/>
      <dgm:spPr/>
      <dgm:t>
        <a:bodyPr/>
        <a:lstStyle/>
        <a:p>
          <a:endParaRPr lang="en-US"/>
        </a:p>
      </dgm:t>
    </dgm:pt>
    <dgm:pt modelId="{AC8771FE-D320-40C6-906C-94327154BBE4}" type="sibTrans" cxnId="{08DFBFE6-DF9C-40E4-91FD-52CBAEB86270}">
      <dgm:prSet/>
      <dgm:spPr/>
      <dgm:t>
        <a:bodyPr/>
        <a:lstStyle/>
        <a:p>
          <a:endParaRPr lang="en-US"/>
        </a:p>
      </dgm:t>
    </dgm:pt>
    <dgm:pt modelId="{D32B7046-1739-426E-BEF4-178AE9EC711B}">
      <dgm:prSet/>
      <dgm:spPr/>
      <dgm:t>
        <a:bodyPr/>
        <a:lstStyle/>
        <a:p>
          <a:r>
            <a:rPr lang="en-GB"/>
            <a:t>Here's a more funny page on </a:t>
          </a:r>
          <a:r>
            <a:rPr lang="en-GB">
              <a:hlinkClick xmlns:r="http://schemas.openxmlformats.org/officeDocument/2006/relationships" r:id="rId3"/>
            </a:rPr>
            <a:t>the robot apocalypse</a:t>
          </a:r>
          <a:r>
            <a:rPr lang="en-GB"/>
            <a:t> from Randall Munroe.</a:t>
          </a:r>
          <a:endParaRPr lang="en-US"/>
        </a:p>
      </dgm:t>
    </dgm:pt>
    <dgm:pt modelId="{5E75BCF9-62BC-4840-BBA1-F50D817162C1}" type="parTrans" cxnId="{9B70CEB3-797D-4C36-87D9-1D95DA3D73FC}">
      <dgm:prSet/>
      <dgm:spPr/>
      <dgm:t>
        <a:bodyPr/>
        <a:lstStyle/>
        <a:p>
          <a:endParaRPr lang="en-US"/>
        </a:p>
      </dgm:t>
    </dgm:pt>
    <dgm:pt modelId="{1F150D3F-0032-44CD-A395-525B5C28D9BA}" type="sibTrans" cxnId="{9B70CEB3-797D-4C36-87D9-1D95DA3D73FC}">
      <dgm:prSet/>
      <dgm:spPr/>
      <dgm:t>
        <a:bodyPr/>
        <a:lstStyle/>
        <a:p>
          <a:endParaRPr lang="en-US"/>
        </a:p>
      </dgm:t>
    </dgm:pt>
    <dgm:pt modelId="{620824CE-8E42-4685-BC6B-92ABED3D2431}">
      <dgm:prSet/>
      <dgm:spPr/>
      <dgm:t>
        <a:bodyPr/>
        <a:lstStyle/>
        <a:p>
          <a:r>
            <a:rPr lang="en-GB"/>
            <a:t>Here's the </a:t>
          </a:r>
          <a:r>
            <a:rPr lang="en-GB">
              <a:hlinkClick xmlns:r="http://schemas.openxmlformats.org/officeDocument/2006/relationships" r:id="rId4"/>
            </a:rPr>
            <a:t>Ethics Page</a:t>
          </a:r>
          <a:r>
            <a:rPr lang="en-GB"/>
            <a:t> of the </a:t>
          </a:r>
          <a:r>
            <a:rPr lang="en-GB">
              <a:hlinkClick xmlns:r="http://schemas.openxmlformats.org/officeDocument/2006/relationships" r:id="rId5"/>
            </a:rPr>
            <a:t>Computer Professionals for Social Responsibility</a:t>
          </a:r>
          <a:r>
            <a:rPr lang="en-GB"/>
            <a:t>.</a:t>
          </a:r>
          <a:endParaRPr lang="en-US"/>
        </a:p>
      </dgm:t>
    </dgm:pt>
    <dgm:pt modelId="{93D0DE99-15B4-4B6A-8ADB-3A2875EE1247}" type="parTrans" cxnId="{16657480-4E59-4F76-AF43-200B5CC7065A}">
      <dgm:prSet/>
      <dgm:spPr/>
      <dgm:t>
        <a:bodyPr/>
        <a:lstStyle/>
        <a:p>
          <a:endParaRPr lang="en-US"/>
        </a:p>
      </dgm:t>
    </dgm:pt>
    <dgm:pt modelId="{6A937182-1930-4DD0-BDDA-9814359FA214}" type="sibTrans" cxnId="{16657480-4E59-4F76-AF43-200B5CC7065A}">
      <dgm:prSet/>
      <dgm:spPr/>
      <dgm:t>
        <a:bodyPr/>
        <a:lstStyle/>
        <a:p>
          <a:endParaRPr lang="en-US"/>
        </a:p>
      </dgm:t>
    </dgm:pt>
    <dgm:pt modelId="{B773550D-A2D9-4748-B3BF-4097DA3FC820}">
      <dgm:prSet/>
      <dgm:spPr/>
      <dgm:t>
        <a:bodyPr/>
        <a:lstStyle/>
        <a:p>
          <a:r>
            <a:rPr lang="en-GB">
              <a:hlinkClick xmlns:r="http://schemas.openxmlformats.org/officeDocument/2006/relationships" r:id="rId6"/>
            </a:rPr>
            <a:t>Where's my robot?</a:t>
          </a:r>
          <a:r>
            <a:rPr lang="en-GB"/>
            <a:t> A good question and a thoughtful blog.</a:t>
          </a:r>
          <a:endParaRPr lang="en-US"/>
        </a:p>
      </dgm:t>
    </dgm:pt>
    <dgm:pt modelId="{453287A9-BE68-4E57-BD5E-607DE1DE9EBB}" type="parTrans" cxnId="{8852073F-B2A5-4543-B003-E9EE4E2C2376}">
      <dgm:prSet/>
      <dgm:spPr/>
      <dgm:t>
        <a:bodyPr/>
        <a:lstStyle/>
        <a:p>
          <a:endParaRPr lang="en-US"/>
        </a:p>
      </dgm:t>
    </dgm:pt>
    <dgm:pt modelId="{A74B319C-96F7-40F0-9F1A-B5C9EEF036D4}" type="sibTrans" cxnId="{8852073F-B2A5-4543-B003-E9EE4E2C2376}">
      <dgm:prSet/>
      <dgm:spPr/>
      <dgm:t>
        <a:bodyPr/>
        <a:lstStyle/>
        <a:p>
          <a:endParaRPr lang="en-US"/>
        </a:p>
      </dgm:t>
    </dgm:pt>
    <dgm:pt modelId="{2CE0CBB3-A2EE-4458-9AA6-6F5315745E76}">
      <dgm:prSet/>
      <dgm:spPr/>
      <dgm:t>
        <a:bodyPr/>
        <a:lstStyle/>
        <a:p>
          <a:r>
            <a:rPr lang="en-GB">
              <a:hlinkClick xmlns:r="http://schemas.openxmlformats.org/officeDocument/2006/relationships" r:id="rId7"/>
            </a:rPr>
            <a:t>Developmental Technology</a:t>
          </a:r>
          <a:r>
            <a:rPr lang="en-GB"/>
            <a:t> by </a:t>
          </a:r>
          <a:r>
            <a:rPr lang="en-GB">
              <a:hlinkClick xmlns:r="http://schemas.openxmlformats.org/officeDocument/2006/relationships" r:id="rId8"/>
            </a:rPr>
            <a:t>Marina Umaschi Bers</a:t>
          </a:r>
          <a:r>
            <a:rPr lang="en-GB"/>
            <a:t> at Tufts is for helping children and teenagers understand and develop their self concept.</a:t>
          </a:r>
          <a:endParaRPr lang="en-US"/>
        </a:p>
      </dgm:t>
    </dgm:pt>
    <dgm:pt modelId="{2FD0D0F9-4F38-4D88-9AA2-856373F6B237}" type="parTrans" cxnId="{04B07BD5-1D1A-417E-AA94-A7E8F44CBA16}">
      <dgm:prSet/>
      <dgm:spPr/>
      <dgm:t>
        <a:bodyPr/>
        <a:lstStyle/>
        <a:p>
          <a:endParaRPr lang="en-US"/>
        </a:p>
      </dgm:t>
    </dgm:pt>
    <dgm:pt modelId="{FB26204D-1406-4013-9454-574D4BDBBAD5}" type="sibTrans" cxnId="{04B07BD5-1D1A-417E-AA94-A7E8F44CBA16}">
      <dgm:prSet/>
      <dgm:spPr/>
      <dgm:t>
        <a:bodyPr/>
        <a:lstStyle/>
        <a:p>
          <a:endParaRPr lang="en-US"/>
        </a:p>
      </dgm:t>
    </dgm:pt>
    <dgm:pt modelId="{202E87F5-4B33-4D08-932C-E517FFFD9B11}">
      <dgm:prSet/>
      <dgm:spPr/>
      <dgm:t>
        <a:bodyPr/>
        <a:lstStyle/>
        <a:p>
          <a:r>
            <a:rPr lang="en-GB">
              <a:hlinkClick xmlns:r="http://schemas.openxmlformats.org/officeDocument/2006/relationships" r:id="rId9"/>
            </a:rPr>
            <a:t>Sherry Turkle</a:t>
          </a:r>
          <a:r>
            <a:rPr lang="en-GB"/>
            <a:t>.  </a:t>
          </a:r>
          <a:r>
            <a:rPr lang="en-GB">
              <a:hlinkClick xmlns:r="http://schemas.openxmlformats.org/officeDocument/2006/relationships" r:id="rId10"/>
            </a:rPr>
            <a:t>Jim Moor</a:t>
          </a:r>
          <a:r>
            <a:rPr lang="en-GB"/>
            <a:t>. </a:t>
          </a:r>
          <a:endParaRPr lang="en-US"/>
        </a:p>
      </dgm:t>
    </dgm:pt>
    <dgm:pt modelId="{66FC3EFE-F579-4CFA-AF2A-61433FA057CE}" type="parTrans" cxnId="{7A66A874-02CB-4364-8589-4349B02363CC}">
      <dgm:prSet/>
      <dgm:spPr/>
      <dgm:t>
        <a:bodyPr/>
        <a:lstStyle/>
        <a:p>
          <a:endParaRPr lang="en-US"/>
        </a:p>
      </dgm:t>
    </dgm:pt>
    <dgm:pt modelId="{C0EE5428-38EE-41EB-9860-39C738BE7785}" type="sibTrans" cxnId="{7A66A874-02CB-4364-8589-4349B02363CC}">
      <dgm:prSet/>
      <dgm:spPr/>
      <dgm:t>
        <a:bodyPr/>
        <a:lstStyle/>
        <a:p>
          <a:endParaRPr lang="en-US"/>
        </a:p>
      </dgm:t>
    </dgm:pt>
    <dgm:pt modelId="{AEF562CD-BE43-45E7-86F6-0EC9CAAB915A}">
      <dgm:prSet/>
      <dgm:spPr/>
      <dgm:t>
        <a:bodyPr/>
        <a:lstStyle/>
        <a:p>
          <a:r>
            <a:rPr lang="en-GB"/>
            <a:t>For a dissenting perspective, the </a:t>
          </a:r>
          <a:r>
            <a:rPr lang="en-GB">
              <a:hlinkClick xmlns:r="http://schemas.openxmlformats.org/officeDocument/2006/relationships" r:id="rId11"/>
            </a:rPr>
            <a:t>Moral Machines Blog</a:t>
          </a:r>
          <a:r>
            <a:rPr lang="en-GB"/>
            <a:t> by Wendell Wallach and Colin Allen, or </a:t>
          </a:r>
          <a:r>
            <a:rPr lang="en-GB">
              <a:hlinkClick xmlns:r="http://schemas.openxmlformats.org/officeDocument/2006/relationships" r:id="rId12"/>
            </a:rPr>
            <a:t>The Machine Question</a:t>
          </a:r>
          <a:r>
            <a:rPr lang="en-GB"/>
            <a:t> by David Gunkel. </a:t>
          </a:r>
          <a:endParaRPr lang="en-US"/>
        </a:p>
      </dgm:t>
    </dgm:pt>
    <dgm:pt modelId="{61816BE4-69EA-4E92-8446-47A2D5E274F2}" type="parTrans" cxnId="{0C901354-7109-497C-8328-5DF29808AB95}">
      <dgm:prSet/>
      <dgm:spPr/>
      <dgm:t>
        <a:bodyPr/>
        <a:lstStyle/>
        <a:p>
          <a:endParaRPr lang="en-US"/>
        </a:p>
      </dgm:t>
    </dgm:pt>
    <dgm:pt modelId="{3E2E2853-552A-4D15-998A-A59EFCD1426B}" type="sibTrans" cxnId="{0C901354-7109-497C-8328-5DF29808AB95}">
      <dgm:prSet/>
      <dgm:spPr/>
      <dgm:t>
        <a:bodyPr/>
        <a:lstStyle/>
        <a:p>
          <a:endParaRPr lang="en-US"/>
        </a:p>
      </dgm:t>
    </dgm:pt>
    <dgm:pt modelId="{CB1E0506-5A34-4D35-A7EB-B3EE56D81705}" type="pres">
      <dgm:prSet presAssocID="{C279451D-1B16-446A-9D6A-D92945736EEB}" presName="root" presStyleCnt="0">
        <dgm:presLayoutVars>
          <dgm:dir/>
          <dgm:resizeHandles val="exact"/>
        </dgm:presLayoutVars>
      </dgm:prSet>
      <dgm:spPr/>
      <dgm:t>
        <a:bodyPr/>
        <a:lstStyle/>
        <a:p>
          <a:endParaRPr lang="en-GB"/>
        </a:p>
      </dgm:t>
    </dgm:pt>
    <dgm:pt modelId="{1A5BDD57-FCD9-4976-A04E-AF3010408331}" type="pres">
      <dgm:prSet presAssocID="{F1F9DF5A-6459-41A5-8A28-4DA32F6D25EF}" presName="compNode" presStyleCnt="0"/>
      <dgm:spPr/>
    </dgm:pt>
    <dgm:pt modelId="{91DDD09F-0AF0-45C1-AEA6-288DB62121FB}" type="pres">
      <dgm:prSet presAssocID="{F1F9DF5A-6459-41A5-8A28-4DA32F6D25EF}" presName="bgRect" presStyleLbl="bgShp" presStyleIdx="0" presStyleCnt="8"/>
      <dgm:spPr/>
    </dgm:pt>
    <dgm:pt modelId="{9E5F642F-2B62-443B-AC13-51B85367D04E}" type="pres">
      <dgm:prSet presAssocID="{F1F9DF5A-6459-41A5-8A28-4DA32F6D25EF}" presName="iconRect" presStyleLbl="node1" presStyleIdx="0"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keleton"/>
        </a:ext>
      </dgm:extLst>
    </dgm:pt>
    <dgm:pt modelId="{54102B49-411C-4B1C-AD1D-D42B48902F5E}" type="pres">
      <dgm:prSet presAssocID="{F1F9DF5A-6459-41A5-8A28-4DA32F6D25EF}" presName="spaceRect" presStyleCnt="0"/>
      <dgm:spPr/>
    </dgm:pt>
    <dgm:pt modelId="{3B15A757-F39F-4BCD-8C11-6C5430E3B31A}" type="pres">
      <dgm:prSet presAssocID="{F1F9DF5A-6459-41A5-8A28-4DA32F6D25EF}" presName="parTx" presStyleLbl="revTx" presStyleIdx="0" presStyleCnt="8">
        <dgm:presLayoutVars>
          <dgm:chMax val="0"/>
          <dgm:chPref val="0"/>
        </dgm:presLayoutVars>
      </dgm:prSet>
      <dgm:spPr/>
      <dgm:t>
        <a:bodyPr/>
        <a:lstStyle/>
        <a:p>
          <a:endParaRPr lang="en-GB"/>
        </a:p>
      </dgm:t>
    </dgm:pt>
    <dgm:pt modelId="{A92A0D8B-B1E4-41DB-B4CA-63EE1DABF1A5}" type="pres">
      <dgm:prSet presAssocID="{77292C56-9AB0-4A9D-A1CB-3E36ACE766B0}" presName="sibTrans" presStyleCnt="0"/>
      <dgm:spPr/>
    </dgm:pt>
    <dgm:pt modelId="{A867686C-E447-4B37-9BBF-CEA1007ACF26}" type="pres">
      <dgm:prSet presAssocID="{ECBAB2DF-2126-4222-B980-8A6537F038F8}" presName="compNode" presStyleCnt="0"/>
      <dgm:spPr/>
    </dgm:pt>
    <dgm:pt modelId="{E9256F0A-BC73-4509-B836-57F5513818B7}" type="pres">
      <dgm:prSet presAssocID="{ECBAB2DF-2126-4222-B980-8A6537F038F8}" presName="bgRect" presStyleLbl="bgShp" presStyleIdx="1" presStyleCnt="8"/>
      <dgm:spPr/>
    </dgm:pt>
    <dgm:pt modelId="{B4FAA08B-D903-4222-9A0B-68E8850580EB}" type="pres">
      <dgm:prSet presAssocID="{ECBAB2DF-2126-4222-B980-8A6537F038F8}" presName="iconRect" presStyleLbl="node1" presStyleIdx="1"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Processor"/>
        </a:ext>
      </dgm:extLst>
    </dgm:pt>
    <dgm:pt modelId="{3A630C9A-83E1-40FA-AB7E-1852F67FE254}" type="pres">
      <dgm:prSet presAssocID="{ECBAB2DF-2126-4222-B980-8A6537F038F8}" presName="spaceRect" presStyleCnt="0"/>
      <dgm:spPr/>
    </dgm:pt>
    <dgm:pt modelId="{AF6D9A05-10AE-4BC6-8C6F-F92A22CB1B02}" type="pres">
      <dgm:prSet presAssocID="{ECBAB2DF-2126-4222-B980-8A6537F038F8}" presName="parTx" presStyleLbl="revTx" presStyleIdx="1" presStyleCnt="8">
        <dgm:presLayoutVars>
          <dgm:chMax val="0"/>
          <dgm:chPref val="0"/>
        </dgm:presLayoutVars>
      </dgm:prSet>
      <dgm:spPr/>
      <dgm:t>
        <a:bodyPr/>
        <a:lstStyle/>
        <a:p>
          <a:endParaRPr lang="en-GB"/>
        </a:p>
      </dgm:t>
    </dgm:pt>
    <dgm:pt modelId="{58CB9BB4-8298-44E0-A3A3-5AC0330FDE8E}" type="pres">
      <dgm:prSet presAssocID="{AC8771FE-D320-40C6-906C-94327154BBE4}" presName="sibTrans" presStyleCnt="0"/>
      <dgm:spPr/>
    </dgm:pt>
    <dgm:pt modelId="{BF6E26AD-452F-4C47-B204-8C5F59B681DB}" type="pres">
      <dgm:prSet presAssocID="{D32B7046-1739-426E-BEF4-178AE9EC711B}" presName="compNode" presStyleCnt="0"/>
      <dgm:spPr/>
    </dgm:pt>
    <dgm:pt modelId="{74D1DC4F-2AE0-443E-977B-D6A1B05BE294}" type="pres">
      <dgm:prSet presAssocID="{D32B7046-1739-426E-BEF4-178AE9EC711B}" presName="bgRect" presStyleLbl="bgShp" presStyleIdx="2" presStyleCnt="8"/>
      <dgm:spPr/>
    </dgm:pt>
    <dgm:pt modelId="{CEC7CC58-70D3-4186-B5E3-6D6AD9629637}" type="pres">
      <dgm:prSet presAssocID="{D32B7046-1739-426E-BEF4-178AE9EC711B}" presName="iconRect" presStyleLbl="node1" presStyleIdx="2" presStyleCnt="8"/>
      <dgm:spPr>
        <a:blipFill>
          <a:blip xmlns:r="http://schemas.openxmlformats.org/officeDocument/2006/relationships" r:embed="rId17">
            <a:extLst>
              <a:ext uri="{28A0092B-C50C-407E-A947-70E740481C1C}">
                <a14:useLocalDpi xmlns:a14="http://schemas.microsoft.com/office/drawing/2010/main" val="0"/>
              </a:ext>
              <a:ext uri="{96DAC541-7B7A-43D3-8B79-37D633B846F1}">
                <asvg:svgBlip xmlns="" xmlns:asvg="http://schemas.microsoft.com/office/drawing/2016/SVG/main" r:embed="rId18"/>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EECE5D54-866D-4D63-BEF0-9BC840C4388A}" type="pres">
      <dgm:prSet presAssocID="{D32B7046-1739-426E-BEF4-178AE9EC711B}" presName="spaceRect" presStyleCnt="0"/>
      <dgm:spPr/>
    </dgm:pt>
    <dgm:pt modelId="{A7AF1628-05D6-4D0A-8F11-AB60CE9ACBAE}" type="pres">
      <dgm:prSet presAssocID="{D32B7046-1739-426E-BEF4-178AE9EC711B}" presName="parTx" presStyleLbl="revTx" presStyleIdx="2" presStyleCnt="8">
        <dgm:presLayoutVars>
          <dgm:chMax val="0"/>
          <dgm:chPref val="0"/>
        </dgm:presLayoutVars>
      </dgm:prSet>
      <dgm:spPr/>
      <dgm:t>
        <a:bodyPr/>
        <a:lstStyle/>
        <a:p>
          <a:endParaRPr lang="en-GB"/>
        </a:p>
      </dgm:t>
    </dgm:pt>
    <dgm:pt modelId="{FF43E25A-42F3-439F-801C-7B7F7AFF7056}" type="pres">
      <dgm:prSet presAssocID="{1F150D3F-0032-44CD-A395-525B5C28D9BA}" presName="sibTrans" presStyleCnt="0"/>
      <dgm:spPr/>
    </dgm:pt>
    <dgm:pt modelId="{8A98A446-30D9-46DF-9809-E4244C3480D0}" type="pres">
      <dgm:prSet presAssocID="{620824CE-8E42-4685-BC6B-92ABED3D2431}" presName="compNode" presStyleCnt="0"/>
      <dgm:spPr/>
    </dgm:pt>
    <dgm:pt modelId="{E3F672A4-DCD1-4594-B323-84FE933C4968}" type="pres">
      <dgm:prSet presAssocID="{620824CE-8E42-4685-BC6B-92ABED3D2431}" presName="bgRect" presStyleLbl="bgShp" presStyleIdx="3" presStyleCnt="8"/>
      <dgm:spPr/>
    </dgm:pt>
    <dgm:pt modelId="{2FD3635D-9B6A-4BF5-B3AF-99E44DA8F80C}" type="pres">
      <dgm:prSet presAssocID="{620824CE-8E42-4685-BC6B-92ABED3D2431}" presName="iconRect" presStyleLbl="node1" presStyleIdx="3" presStyleCnt="8"/>
      <dgm:spPr>
        <a:blipFill>
          <a:blip xmlns:r="http://schemas.openxmlformats.org/officeDocument/2006/relationships" r:embed="rId19">
            <a:extLst>
              <a:ext uri="{28A0092B-C50C-407E-A947-70E740481C1C}">
                <a14:useLocalDpi xmlns:a14="http://schemas.microsoft.com/office/drawing/2010/main" val="0"/>
              </a:ext>
              <a:ext uri="{96DAC541-7B7A-43D3-8B79-37D633B846F1}">
                <asvg:svgBlip xmlns="" xmlns:asvg="http://schemas.microsoft.com/office/drawing/2016/SVG/main" r:embed="rId20"/>
              </a:ext>
            </a:extLst>
          </a:blip>
          <a:stretch>
            <a:fillRect/>
          </a:stretch>
        </a:blipFill>
        <a:ln>
          <a:noFill/>
        </a:ln>
      </dgm:spPr>
      <dgm:extLst>
        <a:ext uri="{E40237B7-FDA0-4F09-8148-C483321AD2D9}">
          <dgm14:cNvPr xmlns:dgm14="http://schemas.microsoft.com/office/drawing/2010/diagram" id="0" name="" descr="Books"/>
        </a:ext>
      </dgm:extLst>
    </dgm:pt>
    <dgm:pt modelId="{9AA5E970-C792-4B70-A782-1CC61D2D680B}" type="pres">
      <dgm:prSet presAssocID="{620824CE-8E42-4685-BC6B-92ABED3D2431}" presName="spaceRect" presStyleCnt="0"/>
      <dgm:spPr/>
    </dgm:pt>
    <dgm:pt modelId="{E51657B6-534A-42CF-84D8-B33BEA4B1ACD}" type="pres">
      <dgm:prSet presAssocID="{620824CE-8E42-4685-BC6B-92ABED3D2431}" presName="parTx" presStyleLbl="revTx" presStyleIdx="3" presStyleCnt="8">
        <dgm:presLayoutVars>
          <dgm:chMax val="0"/>
          <dgm:chPref val="0"/>
        </dgm:presLayoutVars>
      </dgm:prSet>
      <dgm:spPr/>
      <dgm:t>
        <a:bodyPr/>
        <a:lstStyle/>
        <a:p>
          <a:endParaRPr lang="en-GB"/>
        </a:p>
      </dgm:t>
    </dgm:pt>
    <dgm:pt modelId="{814EDD36-E61B-4BF3-9FAF-BE9DC7FF572B}" type="pres">
      <dgm:prSet presAssocID="{6A937182-1930-4DD0-BDDA-9814359FA214}" presName="sibTrans" presStyleCnt="0"/>
      <dgm:spPr/>
    </dgm:pt>
    <dgm:pt modelId="{F3AE2CC4-C007-49C0-BCB1-60880C9C85C6}" type="pres">
      <dgm:prSet presAssocID="{B773550D-A2D9-4748-B3BF-4097DA3FC820}" presName="compNode" presStyleCnt="0"/>
      <dgm:spPr/>
    </dgm:pt>
    <dgm:pt modelId="{1B66B7B9-4015-4C1F-A278-D64CE91ACF0C}" type="pres">
      <dgm:prSet presAssocID="{B773550D-A2D9-4748-B3BF-4097DA3FC820}" presName="bgRect" presStyleLbl="bgShp" presStyleIdx="4" presStyleCnt="8"/>
      <dgm:spPr/>
    </dgm:pt>
    <dgm:pt modelId="{07355328-FE0C-4066-967F-43058BF5A013}" type="pres">
      <dgm:prSet presAssocID="{B773550D-A2D9-4748-B3BF-4097DA3FC820}" presName="iconRect" presStyleLbl="node1" presStyleIdx="4" presStyleCnt="8"/>
      <dgm:spPr>
        <a:blipFill>
          <a:blip xmlns:r="http://schemas.openxmlformats.org/officeDocument/2006/relationships" r:embed="rId21">
            <a:extLst>
              <a:ext uri="{28A0092B-C50C-407E-A947-70E740481C1C}">
                <a14:useLocalDpi xmlns:a14="http://schemas.microsoft.com/office/drawing/2010/main" val="0"/>
              </a:ext>
              <a:ext uri="{96DAC541-7B7A-43D3-8B79-37D633B846F1}">
                <asvg:svgBlip xmlns="" xmlns:asvg="http://schemas.microsoft.com/office/drawing/2016/SVG/main" r:embed="rId22"/>
              </a:ext>
            </a:extLst>
          </a:blip>
          <a:stretch>
            <a:fillRect/>
          </a:stretch>
        </a:blipFill>
        <a:ln>
          <a:noFill/>
        </a:ln>
      </dgm:spPr>
      <dgm:extLst>
        <a:ext uri="{E40237B7-FDA0-4F09-8148-C483321AD2D9}">
          <dgm14:cNvPr xmlns:dgm14="http://schemas.microsoft.com/office/drawing/2010/diagram" id="0" name="" descr="Angel Face with Solid Fill"/>
        </a:ext>
      </dgm:extLst>
    </dgm:pt>
    <dgm:pt modelId="{5249522A-20A7-44A4-BDA8-9CF827FD388A}" type="pres">
      <dgm:prSet presAssocID="{B773550D-A2D9-4748-B3BF-4097DA3FC820}" presName="spaceRect" presStyleCnt="0"/>
      <dgm:spPr/>
    </dgm:pt>
    <dgm:pt modelId="{52482D6B-293E-47D6-908E-923D549E8E02}" type="pres">
      <dgm:prSet presAssocID="{B773550D-A2D9-4748-B3BF-4097DA3FC820}" presName="parTx" presStyleLbl="revTx" presStyleIdx="4" presStyleCnt="8">
        <dgm:presLayoutVars>
          <dgm:chMax val="0"/>
          <dgm:chPref val="0"/>
        </dgm:presLayoutVars>
      </dgm:prSet>
      <dgm:spPr/>
      <dgm:t>
        <a:bodyPr/>
        <a:lstStyle/>
        <a:p>
          <a:endParaRPr lang="en-GB"/>
        </a:p>
      </dgm:t>
    </dgm:pt>
    <dgm:pt modelId="{5ECCBFB1-C71A-46A3-8914-1606849F1449}" type="pres">
      <dgm:prSet presAssocID="{A74B319C-96F7-40F0-9F1A-B5C9EEF036D4}" presName="sibTrans" presStyleCnt="0"/>
      <dgm:spPr/>
    </dgm:pt>
    <dgm:pt modelId="{713157B2-0ED8-4F3A-A74D-9BD1F4B0C9BD}" type="pres">
      <dgm:prSet presAssocID="{2CE0CBB3-A2EE-4458-9AA6-6F5315745E76}" presName="compNode" presStyleCnt="0"/>
      <dgm:spPr/>
    </dgm:pt>
    <dgm:pt modelId="{85A4729A-B1B9-4133-BC43-0CBA31469423}" type="pres">
      <dgm:prSet presAssocID="{2CE0CBB3-A2EE-4458-9AA6-6F5315745E76}" presName="bgRect" presStyleLbl="bgShp" presStyleIdx="5" presStyleCnt="8"/>
      <dgm:spPr/>
    </dgm:pt>
    <dgm:pt modelId="{83C46BF1-5AD2-4961-AD9A-2C1757A22105}" type="pres">
      <dgm:prSet presAssocID="{2CE0CBB3-A2EE-4458-9AA6-6F5315745E76}" presName="iconRect" presStyleLbl="node1" presStyleIdx="5" presStyleCnt="8"/>
      <dgm:spPr>
        <a:blipFill>
          <a:blip xmlns:r="http://schemas.openxmlformats.org/officeDocument/2006/relationships" r:embed="rId23">
            <a:extLst>
              <a:ext uri="{28A0092B-C50C-407E-A947-70E740481C1C}">
                <a14:useLocalDpi xmlns:a14="http://schemas.microsoft.com/office/drawing/2010/main" val="0"/>
              </a:ext>
              <a:ext uri="{96DAC541-7B7A-43D3-8B79-37D633B846F1}">
                <asvg:svgBlip xmlns="" xmlns:asvg="http://schemas.microsoft.com/office/drawing/2016/SVG/main" r:embed="rId24"/>
              </a:ext>
            </a:extLst>
          </a:blip>
          <a:stretch>
            <a:fillRect/>
          </a:stretch>
        </a:blipFill>
        <a:ln>
          <a:noFill/>
        </a:ln>
      </dgm:spPr>
      <dgm:extLst>
        <a:ext uri="{E40237B7-FDA0-4F09-8148-C483321AD2D9}">
          <dgm14:cNvPr xmlns:dgm14="http://schemas.microsoft.com/office/drawing/2010/diagram" id="0" name="" descr="Light Bulb and Gear"/>
        </a:ext>
      </dgm:extLst>
    </dgm:pt>
    <dgm:pt modelId="{CE36DBB4-32D9-4BDB-A74C-0B8D73C32BD0}" type="pres">
      <dgm:prSet presAssocID="{2CE0CBB3-A2EE-4458-9AA6-6F5315745E76}" presName="spaceRect" presStyleCnt="0"/>
      <dgm:spPr/>
    </dgm:pt>
    <dgm:pt modelId="{2333EB4D-8E11-4170-9266-7301594EB6C3}" type="pres">
      <dgm:prSet presAssocID="{2CE0CBB3-A2EE-4458-9AA6-6F5315745E76}" presName="parTx" presStyleLbl="revTx" presStyleIdx="5" presStyleCnt="8">
        <dgm:presLayoutVars>
          <dgm:chMax val="0"/>
          <dgm:chPref val="0"/>
        </dgm:presLayoutVars>
      </dgm:prSet>
      <dgm:spPr/>
      <dgm:t>
        <a:bodyPr/>
        <a:lstStyle/>
        <a:p>
          <a:endParaRPr lang="en-GB"/>
        </a:p>
      </dgm:t>
    </dgm:pt>
    <dgm:pt modelId="{1DE8009B-F8D4-4235-B062-C66E9F920EFB}" type="pres">
      <dgm:prSet presAssocID="{FB26204D-1406-4013-9454-574D4BDBBAD5}" presName="sibTrans" presStyleCnt="0"/>
      <dgm:spPr/>
    </dgm:pt>
    <dgm:pt modelId="{5B4A6584-695D-4A74-8621-0311B31EB739}" type="pres">
      <dgm:prSet presAssocID="{202E87F5-4B33-4D08-932C-E517FFFD9B11}" presName="compNode" presStyleCnt="0"/>
      <dgm:spPr/>
    </dgm:pt>
    <dgm:pt modelId="{431B30D7-4B5A-47DB-833A-FDFF08952789}" type="pres">
      <dgm:prSet presAssocID="{202E87F5-4B33-4D08-932C-E517FFFD9B11}" presName="bgRect" presStyleLbl="bgShp" presStyleIdx="6" presStyleCnt="8"/>
      <dgm:spPr/>
    </dgm:pt>
    <dgm:pt modelId="{78B0208A-A3E2-4A6F-B134-C45DF2BD3F5B}" type="pres">
      <dgm:prSet presAssocID="{202E87F5-4B33-4D08-932C-E517FFFD9B11}" presName="iconRect" presStyleLbl="node1" presStyleIdx="6" presStyleCnt="8"/>
      <dgm:spPr>
        <a:blipFill>
          <a:blip xmlns:r="http://schemas.openxmlformats.org/officeDocument/2006/relationships" r:embed="rId25">
            <a:extLst>
              <a:ext uri="{28A0092B-C50C-407E-A947-70E740481C1C}">
                <a14:useLocalDpi xmlns:a14="http://schemas.microsoft.com/office/drawing/2010/main" val="0"/>
              </a:ext>
              <a:ext uri="{96DAC541-7B7A-43D3-8B79-37D633B846F1}">
                <asvg:svgBlip xmlns="" xmlns:asvg="http://schemas.microsoft.com/office/drawing/2016/SVG/main" r:embed="rId26"/>
              </a:ext>
            </a:extLst>
          </a:blip>
          <a:stretch>
            <a:fillRect/>
          </a:stretch>
        </a:blipFill>
        <a:ln>
          <a:noFill/>
        </a:ln>
      </dgm:spPr>
      <dgm:extLst>
        <a:ext uri="{E40237B7-FDA0-4F09-8148-C483321AD2D9}">
          <dgm14:cNvPr xmlns:dgm14="http://schemas.microsoft.com/office/drawing/2010/diagram" id="0" name="" descr="Wind Chime"/>
        </a:ext>
      </dgm:extLst>
    </dgm:pt>
    <dgm:pt modelId="{EEA2220B-E65F-4F23-A655-9E324A768B51}" type="pres">
      <dgm:prSet presAssocID="{202E87F5-4B33-4D08-932C-E517FFFD9B11}" presName="spaceRect" presStyleCnt="0"/>
      <dgm:spPr/>
    </dgm:pt>
    <dgm:pt modelId="{49C7C3C0-B54E-4296-AD0F-D38EE1015148}" type="pres">
      <dgm:prSet presAssocID="{202E87F5-4B33-4D08-932C-E517FFFD9B11}" presName="parTx" presStyleLbl="revTx" presStyleIdx="6" presStyleCnt="8">
        <dgm:presLayoutVars>
          <dgm:chMax val="0"/>
          <dgm:chPref val="0"/>
        </dgm:presLayoutVars>
      </dgm:prSet>
      <dgm:spPr/>
      <dgm:t>
        <a:bodyPr/>
        <a:lstStyle/>
        <a:p>
          <a:endParaRPr lang="en-GB"/>
        </a:p>
      </dgm:t>
    </dgm:pt>
    <dgm:pt modelId="{D06B0CAB-944F-49FB-969E-432FACEF1BE3}" type="pres">
      <dgm:prSet presAssocID="{C0EE5428-38EE-41EB-9860-39C738BE7785}" presName="sibTrans" presStyleCnt="0"/>
      <dgm:spPr/>
    </dgm:pt>
    <dgm:pt modelId="{46E3CFA7-063F-48C6-BFA4-DBAF716CFD01}" type="pres">
      <dgm:prSet presAssocID="{AEF562CD-BE43-45E7-86F6-0EC9CAAB915A}" presName="compNode" presStyleCnt="0"/>
      <dgm:spPr/>
    </dgm:pt>
    <dgm:pt modelId="{928F6A8D-5592-4CEE-97DC-4B8BD7CDF2AC}" type="pres">
      <dgm:prSet presAssocID="{AEF562CD-BE43-45E7-86F6-0EC9CAAB915A}" presName="bgRect" presStyleLbl="bgShp" presStyleIdx="7" presStyleCnt="8"/>
      <dgm:spPr/>
    </dgm:pt>
    <dgm:pt modelId="{34537AE5-A050-45EC-A13F-160CD7C416DB}" type="pres">
      <dgm:prSet presAssocID="{AEF562CD-BE43-45E7-86F6-0EC9CAAB915A}" presName="iconRect" presStyleLbl="node1" presStyleIdx="7" presStyleCnt="8"/>
      <dgm:spPr>
        <a:blipFill>
          <a:blip xmlns:r="http://schemas.openxmlformats.org/officeDocument/2006/relationships" r:embed="rId27">
            <a:extLst>
              <a:ext uri="{28A0092B-C50C-407E-A947-70E740481C1C}">
                <a14:useLocalDpi xmlns:a14="http://schemas.microsoft.com/office/drawing/2010/main" val="0"/>
              </a:ext>
              <a:ext uri="{96DAC541-7B7A-43D3-8B79-37D633B846F1}">
                <asvg:svgBlip xmlns="" xmlns:asvg="http://schemas.microsoft.com/office/drawing/2016/SVG/main" r:embed="rId28"/>
              </a:ext>
            </a:extLst>
          </a:blip>
          <a:stretch>
            <a:fillRect/>
          </a:stretch>
        </a:blipFill>
        <a:ln>
          <a:noFill/>
        </a:ln>
      </dgm:spPr>
      <dgm:extLst>
        <a:ext uri="{E40237B7-FDA0-4F09-8148-C483321AD2D9}">
          <dgm14:cNvPr xmlns:dgm14="http://schemas.microsoft.com/office/drawing/2010/diagram" id="0" name="" descr="Quotes"/>
        </a:ext>
      </dgm:extLst>
    </dgm:pt>
    <dgm:pt modelId="{B505520C-DB1F-45D2-9889-2C15B414DE44}" type="pres">
      <dgm:prSet presAssocID="{AEF562CD-BE43-45E7-86F6-0EC9CAAB915A}" presName="spaceRect" presStyleCnt="0"/>
      <dgm:spPr/>
    </dgm:pt>
    <dgm:pt modelId="{0248B8F5-D902-4A33-AE27-6A0572FC824A}" type="pres">
      <dgm:prSet presAssocID="{AEF562CD-BE43-45E7-86F6-0EC9CAAB915A}" presName="parTx" presStyleLbl="revTx" presStyleIdx="7" presStyleCnt="8">
        <dgm:presLayoutVars>
          <dgm:chMax val="0"/>
          <dgm:chPref val="0"/>
        </dgm:presLayoutVars>
      </dgm:prSet>
      <dgm:spPr/>
      <dgm:t>
        <a:bodyPr/>
        <a:lstStyle/>
        <a:p>
          <a:endParaRPr lang="en-GB"/>
        </a:p>
      </dgm:t>
    </dgm:pt>
  </dgm:ptLst>
  <dgm:cxnLst>
    <dgm:cxn modelId="{60313E48-B77E-4739-A0DB-8EEE1265FBCB}" type="presOf" srcId="{D32B7046-1739-426E-BEF4-178AE9EC711B}" destId="{A7AF1628-05D6-4D0A-8F11-AB60CE9ACBAE}" srcOrd="0" destOrd="0" presId="urn:microsoft.com/office/officeart/2018/2/layout/IconVerticalSolidList"/>
    <dgm:cxn modelId="{416C5503-F008-492F-866B-307C1DE3A7EF}" type="presOf" srcId="{F1F9DF5A-6459-41A5-8A28-4DA32F6D25EF}" destId="{3B15A757-F39F-4BCD-8C11-6C5430E3B31A}" srcOrd="0" destOrd="0" presId="urn:microsoft.com/office/officeart/2018/2/layout/IconVerticalSolidList"/>
    <dgm:cxn modelId="{04B07BD5-1D1A-417E-AA94-A7E8F44CBA16}" srcId="{C279451D-1B16-446A-9D6A-D92945736EEB}" destId="{2CE0CBB3-A2EE-4458-9AA6-6F5315745E76}" srcOrd="5" destOrd="0" parTransId="{2FD0D0F9-4F38-4D88-9AA2-856373F6B237}" sibTransId="{FB26204D-1406-4013-9454-574D4BDBBAD5}"/>
    <dgm:cxn modelId="{16657480-4E59-4F76-AF43-200B5CC7065A}" srcId="{C279451D-1B16-446A-9D6A-D92945736EEB}" destId="{620824CE-8E42-4685-BC6B-92ABED3D2431}" srcOrd="3" destOrd="0" parTransId="{93D0DE99-15B4-4B6A-8ADB-3A2875EE1247}" sibTransId="{6A937182-1930-4DD0-BDDA-9814359FA214}"/>
    <dgm:cxn modelId="{7A66A874-02CB-4364-8589-4349B02363CC}" srcId="{C279451D-1B16-446A-9D6A-D92945736EEB}" destId="{202E87F5-4B33-4D08-932C-E517FFFD9B11}" srcOrd="6" destOrd="0" parTransId="{66FC3EFE-F579-4CFA-AF2A-61433FA057CE}" sibTransId="{C0EE5428-38EE-41EB-9860-39C738BE7785}"/>
    <dgm:cxn modelId="{B077BAD2-C789-4911-B0CB-1B79EF1DA0BA}" srcId="{C279451D-1B16-446A-9D6A-D92945736EEB}" destId="{F1F9DF5A-6459-41A5-8A28-4DA32F6D25EF}" srcOrd="0" destOrd="0" parTransId="{1C072F93-0D44-4381-8C3A-FB70888D9B52}" sibTransId="{77292C56-9AB0-4A9D-A1CB-3E36ACE766B0}"/>
    <dgm:cxn modelId="{0C901354-7109-497C-8328-5DF29808AB95}" srcId="{C279451D-1B16-446A-9D6A-D92945736EEB}" destId="{AEF562CD-BE43-45E7-86F6-0EC9CAAB915A}" srcOrd="7" destOrd="0" parTransId="{61816BE4-69EA-4E92-8446-47A2D5E274F2}" sibTransId="{3E2E2853-552A-4D15-998A-A59EFCD1426B}"/>
    <dgm:cxn modelId="{081826D7-9D49-4030-8DDF-513ECF08EC15}" type="presOf" srcId="{C279451D-1B16-446A-9D6A-D92945736EEB}" destId="{CB1E0506-5A34-4D35-A7EB-B3EE56D81705}" srcOrd="0" destOrd="0" presId="urn:microsoft.com/office/officeart/2018/2/layout/IconVerticalSolidList"/>
    <dgm:cxn modelId="{9B70CEB3-797D-4C36-87D9-1D95DA3D73FC}" srcId="{C279451D-1B16-446A-9D6A-D92945736EEB}" destId="{D32B7046-1739-426E-BEF4-178AE9EC711B}" srcOrd="2" destOrd="0" parTransId="{5E75BCF9-62BC-4840-BBA1-F50D817162C1}" sibTransId="{1F150D3F-0032-44CD-A395-525B5C28D9BA}"/>
    <dgm:cxn modelId="{BAD65F0A-56FE-4BE1-B62C-1FF91108CD64}" type="presOf" srcId="{620824CE-8E42-4685-BC6B-92ABED3D2431}" destId="{E51657B6-534A-42CF-84D8-B33BEA4B1ACD}" srcOrd="0" destOrd="0" presId="urn:microsoft.com/office/officeart/2018/2/layout/IconVerticalSolidList"/>
    <dgm:cxn modelId="{8852073F-B2A5-4543-B003-E9EE4E2C2376}" srcId="{C279451D-1B16-446A-9D6A-D92945736EEB}" destId="{B773550D-A2D9-4748-B3BF-4097DA3FC820}" srcOrd="4" destOrd="0" parTransId="{453287A9-BE68-4E57-BD5E-607DE1DE9EBB}" sibTransId="{A74B319C-96F7-40F0-9F1A-B5C9EEF036D4}"/>
    <dgm:cxn modelId="{93172FE5-951F-4149-8C8D-41CF8C94C9A5}" type="presOf" srcId="{ECBAB2DF-2126-4222-B980-8A6537F038F8}" destId="{AF6D9A05-10AE-4BC6-8C6F-F92A22CB1B02}" srcOrd="0" destOrd="0" presId="urn:microsoft.com/office/officeart/2018/2/layout/IconVerticalSolidList"/>
    <dgm:cxn modelId="{28E7C311-EB15-44B8-BAC2-84D83C6BD564}" type="presOf" srcId="{AEF562CD-BE43-45E7-86F6-0EC9CAAB915A}" destId="{0248B8F5-D902-4A33-AE27-6A0572FC824A}" srcOrd="0" destOrd="0" presId="urn:microsoft.com/office/officeart/2018/2/layout/IconVerticalSolidList"/>
    <dgm:cxn modelId="{F3F581CA-93D5-4C3A-8036-54DB6DA978E7}" type="presOf" srcId="{2CE0CBB3-A2EE-4458-9AA6-6F5315745E76}" destId="{2333EB4D-8E11-4170-9266-7301594EB6C3}" srcOrd="0" destOrd="0" presId="urn:microsoft.com/office/officeart/2018/2/layout/IconVerticalSolidList"/>
    <dgm:cxn modelId="{08DFBFE6-DF9C-40E4-91FD-52CBAEB86270}" srcId="{C279451D-1B16-446A-9D6A-D92945736EEB}" destId="{ECBAB2DF-2126-4222-B980-8A6537F038F8}" srcOrd="1" destOrd="0" parTransId="{6438D4E7-68EE-44B6-97E7-4306012B7471}" sibTransId="{AC8771FE-D320-40C6-906C-94327154BBE4}"/>
    <dgm:cxn modelId="{AE4A8931-0B90-4C65-809A-58BBD1ECC701}" type="presOf" srcId="{202E87F5-4B33-4D08-932C-E517FFFD9B11}" destId="{49C7C3C0-B54E-4296-AD0F-D38EE1015148}" srcOrd="0" destOrd="0" presId="urn:microsoft.com/office/officeart/2018/2/layout/IconVerticalSolidList"/>
    <dgm:cxn modelId="{A8336E43-A1B6-4D17-9B09-BD9CF45C7917}" type="presOf" srcId="{B773550D-A2D9-4748-B3BF-4097DA3FC820}" destId="{52482D6B-293E-47D6-908E-923D549E8E02}" srcOrd="0" destOrd="0" presId="urn:microsoft.com/office/officeart/2018/2/layout/IconVerticalSolidList"/>
    <dgm:cxn modelId="{50D8EBDC-BDBF-4992-9DB3-F7A3CFFA1151}" type="presParOf" srcId="{CB1E0506-5A34-4D35-A7EB-B3EE56D81705}" destId="{1A5BDD57-FCD9-4976-A04E-AF3010408331}" srcOrd="0" destOrd="0" presId="urn:microsoft.com/office/officeart/2018/2/layout/IconVerticalSolidList"/>
    <dgm:cxn modelId="{431B4DE7-09F3-48D5-A3B2-19EE61843199}" type="presParOf" srcId="{1A5BDD57-FCD9-4976-A04E-AF3010408331}" destId="{91DDD09F-0AF0-45C1-AEA6-288DB62121FB}" srcOrd="0" destOrd="0" presId="urn:microsoft.com/office/officeart/2018/2/layout/IconVerticalSolidList"/>
    <dgm:cxn modelId="{78A0F2F0-DC25-4A28-9CDA-97513A5F3135}" type="presParOf" srcId="{1A5BDD57-FCD9-4976-A04E-AF3010408331}" destId="{9E5F642F-2B62-443B-AC13-51B85367D04E}" srcOrd="1" destOrd="0" presId="urn:microsoft.com/office/officeart/2018/2/layout/IconVerticalSolidList"/>
    <dgm:cxn modelId="{C8E31CB7-9B4A-4EB5-92F7-36E441C84EE3}" type="presParOf" srcId="{1A5BDD57-FCD9-4976-A04E-AF3010408331}" destId="{54102B49-411C-4B1C-AD1D-D42B48902F5E}" srcOrd="2" destOrd="0" presId="urn:microsoft.com/office/officeart/2018/2/layout/IconVerticalSolidList"/>
    <dgm:cxn modelId="{B932FFF1-9EED-4E08-939B-BED15B57B861}" type="presParOf" srcId="{1A5BDD57-FCD9-4976-A04E-AF3010408331}" destId="{3B15A757-F39F-4BCD-8C11-6C5430E3B31A}" srcOrd="3" destOrd="0" presId="urn:microsoft.com/office/officeart/2018/2/layout/IconVerticalSolidList"/>
    <dgm:cxn modelId="{F0097566-BDA6-47DF-A9D6-F60391BA3D43}" type="presParOf" srcId="{CB1E0506-5A34-4D35-A7EB-B3EE56D81705}" destId="{A92A0D8B-B1E4-41DB-B4CA-63EE1DABF1A5}" srcOrd="1" destOrd="0" presId="urn:microsoft.com/office/officeart/2018/2/layout/IconVerticalSolidList"/>
    <dgm:cxn modelId="{8642E403-DBB5-4338-8CBD-7B551809F750}" type="presParOf" srcId="{CB1E0506-5A34-4D35-A7EB-B3EE56D81705}" destId="{A867686C-E447-4B37-9BBF-CEA1007ACF26}" srcOrd="2" destOrd="0" presId="urn:microsoft.com/office/officeart/2018/2/layout/IconVerticalSolidList"/>
    <dgm:cxn modelId="{486F643D-0724-4C27-AE81-E904A3C3B18C}" type="presParOf" srcId="{A867686C-E447-4B37-9BBF-CEA1007ACF26}" destId="{E9256F0A-BC73-4509-B836-57F5513818B7}" srcOrd="0" destOrd="0" presId="urn:microsoft.com/office/officeart/2018/2/layout/IconVerticalSolidList"/>
    <dgm:cxn modelId="{2722A011-D47B-43F2-BE53-281ED73FD439}" type="presParOf" srcId="{A867686C-E447-4B37-9BBF-CEA1007ACF26}" destId="{B4FAA08B-D903-4222-9A0B-68E8850580EB}" srcOrd="1" destOrd="0" presId="urn:microsoft.com/office/officeart/2018/2/layout/IconVerticalSolidList"/>
    <dgm:cxn modelId="{2F541C90-6AA7-4F7D-AE4E-04358B7F2892}" type="presParOf" srcId="{A867686C-E447-4B37-9BBF-CEA1007ACF26}" destId="{3A630C9A-83E1-40FA-AB7E-1852F67FE254}" srcOrd="2" destOrd="0" presId="urn:microsoft.com/office/officeart/2018/2/layout/IconVerticalSolidList"/>
    <dgm:cxn modelId="{D99B2503-AEC3-4C5C-9328-5AF8A881A13A}" type="presParOf" srcId="{A867686C-E447-4B37-9BBF-CEA1007ACF26}" destId="{AF6D9A05-10AE-4BC6-8C6F-F92A22CB1B02}" srcOrd="3" destOrd="0" presId="urn:microsoft.com/office/officeart/2018/2/layout/IconVerticalSolidList"/>
    <dgm:cxn modelId="{833C30A8-95BD-4290-AEFE-F112C9CCF9FB}" type="presParOf" srcId="{CB1E0506-5A34-4D35-A7EB-B3EE56D81705}" destId="{58CB9BB4-8298-44E0-A3A3-5AC0330FDE8E}" srcOrd="3" destOrd="0" presId="urn:microsoft.com/office/officeart/2018/2/layout/IconVerticalSolidList"/>
    <dgm:cxn modelId="{CAD80F0C-E2FB-4F12-BC76-E670CD8EA1BA}" type="presParOf" srcId="{CB1E0506-5A34-4D35-A7EB-B3EE56D81705}" destId="{BF6E26AD-452F-4C47-B204-8C5F59B681DB}" srcOrd="4" destOrd="0" presId="urn:microsoft.com/office/officeart/2018/2/layout/IconVerticalSolidList"/>
    <dgm:cxn modelId="{FD0C4CB1-C753-41F7-BFEE-4B3574C56759}" type="presParOf" srcId="{BF6E26AD-452F-4C47-B204-8C5F59B681DB}" destId="{74D1DC4F-2AE0-443E-977B-D6A1B05BE294}" srcOrd="0" destOrd="0" presId="urn:microsoft.com/office/officeart/2018/2/layout/IconVerticalSolidList"/>
    <dgm:cxn modelId="{5D446D34-5D35-4CC2-A1F1-8D2C31C3EEDC}" type="presParOf" srcId="{BF6E26AD-452F-4C47-B204-8C5F59B681DB}" destId="{CEC7CC58-70D3-4186-B5E3-6D6AD9629637}" srcOrd="1" destOrd="0" presId="urn:microsoft.com/office/officeart/2018/2/layout/IconVerticalSolidList"/>
    <dgm:cxn modelId="{5BCD6C4C-26C6-4B92-9411-DB8763ACB0A0}" type="presParOf" srcId="{BF6E26AD-452F-4C47-B204-8C5F59B681DB}" destId="{EECE5D54-866D-4D63-BEF0-9BC840C4388A}" srcOrd="2" destOrd="0" presId="urn:microsoft.com/office/officeart/2018/2/layout/IconVerticalSolidList"/>
    <dgm:cxn modelId="{BFABC151-AF3F-43A7-A84E-69D0D24899A1}" type="presParOf" srcId="{BF6E26AD-452F-4C47-B204-8C5F59B681DB}" destId="{A7AF1628-05D6-4D0A-8F11-AB60CE9ACBAE}" srcOrd="3" destOrd="0" presId="urn:microsoft.com/office/officeart/2018/2/layout/IconVerticalSolidList"/>
    <dgm:cxn modelId="{232357B3-00BE-4D97-B4D0-72E56ECCEAAD}" type="presParOf" srcId="{CB1E0506-5A34-4D35-A7EB-B3EE56D81705}" destId="{FF43E25A-42F3-439F-801C-7B7F7AFF7056}" srcOrd="5" destOrd="0" presId="urn:microsoft.com/office/officeart/2018/2/layout/IconVerticalSolidList"/>
    <dgm:cxn modelId="{D6EFAFFA-C62F-4FBC-899D-D8A37AA30ED2}" type="presParOf" srcId="{CB1E0506-5A34-4D35-A7EB-B3EE56D81705}" destId="{8A98A446-30D9-46DF-9809-E4244C3480D0}" srcOrd="6" destOrd="0" presId="urn:microsoft.com/office/officeart/2018/2/layout/IconVerticalSolidList"/>
    <dgm:cxn modelId="{2930236A-F4B2-4B84-A55A-DBD89A4172EE}" type="presParOf" srcId="{8A98A446-30D9-46DF-9809-E4244C3480D0}" destId="{E3F672A4-DCD1-4594-B323-84FE933C4968}" srcOrd="0" destOrd="0" presId="urn:microsoft.com/office/officeart/2018/2/layout/IconVerticalSolidList"/>
    <dgm:cxn modelId="{94C86F9F-4964-47F3-872D-F486E4949E37}" type="presParOf" srcId="{8A98A446-30D9-46DF-9809-E4244C3480D0}" destId="{2FD3635D-9B6A-4BF5-B3AF-99E44DA8F80C}" srcOrd="1" destOrd="0" presId="urn:microsoft.com/office/officeart/2018/2/layout/IconVerticalSolidList"/>
    <dgm:cxn modelId="{5A354A4A-D0BD-43C3-95E9-2D2F79BFEDB7}" type="presParOf" srcId="{8A98A446-30D9-46DF-9809-E4244C3480D0}" destId="{9AA5E970-C792-4B70-A782-1CC61D2D680B}" srcOrd="2" destOrd="0" presId="urn:microsoft.com/office/officeart/2018/2/layout/IconVerticalSolidList"/>
    <dgm:cxn modelId="{E825D76E-F360-49B1-ACC2-35D6982BAB58}" type="presParOf" srcId="{8A98A446-30D9-46DF-9809-E4244C3480D0}" destId="{E51657B6-534A-42CF-84D8-B33BEA4B1ACD}" srcOrd="3" destOrd="0" presId="urn:microsoft.com/office/officeart/2018/2/layout/IconVerticalSolidList"/>
    <dgm:cxn modelId="{16BCAA32-E2B4-429F-966D-B3E185F72681}" type="presParOf" srcId="{CB1E0506-5A34-4D35-A7EB-B3EE56D81705}" destId="{814EDD36-E61B-4BF3-9FAF-BE9DC7FF572B}" srcOrd="7" destOrd="0" presId="urn:microsoft.com/office/officeart/2018/2/layout/IconVerticalSolidList"/>
    <dgm:cxn modelId="{0626F31F-F8CD-412E-8E83-CC42B69FBCFF}" type="presParOf" srcId="{CB1E0506-5A34-4D35-A7EB-B3EE56D81705}" destId="{F3AE2CC4-C007-49C0-BCB1-60880C9C85C6}" srcOrd="8" destOrd="0" presId="urn:microsoft.com/office/officeart/2018/2/layout/IconVerticalSolidList"/>
    <dgm:cxn modelId="{331EABED-2596-46AF-9816-1348E427FBD7}" type="presParOf" srcId="{F3AE2CC4-C007-49C0-BCB1-60880C9C85C6}" destId="{1B66B7B9-4015-4C1F-A278-D64CE91ACF0C}" srcOrd="0" destOrd="0" presId="urn:microsoft.com/office/officeart/2018/2/layout/IconVerticalSolidList"/>
    <dgm:cxn modelId="{613ABB60-C6D8-4DB0-977C-0BA3317FCAD4}" type="presParOf" srcId="{F3AE2CC4-C007-49C0-BCB1-60880C9C85C6}" destId="{07355328-FE0C-4066-967F-43058BF5A013}" srcOrd="1" destOrd="0" presId="urn:microsoft.com/office/officeart/2018/2/layout/IconVerticalSolidList"/>
    <dgm:cxn modelId="{14E9BCA4-13AF-428C-9ADD-D737C6C0ECD5}" type="presParOf" srcId="{F3AE2CC4-C007-49C0-BCB1-60880C9C85C6}" destId="{5249522A-20A7-44A4-BDA8-9CF827FD388A}" srcOrd="2" destOrd="0" presId="urn:microsoft.com/office/officeart/2018/2/layout/IconVerticalSolidList"/>
    <dgm:cxn modelId="{275E66E3-518E-4A6A-A385-02E975E1BF40}" type="presParOf" srcId="{F3AE2CC4-C007-49C0-BCB1-60880C9C85C6}" destId="{52482D6B-293E-47D6-908E-923D549E8E02}" srcOrd="3" destOrd="0" presId="urn:microsoft.com/office/officeart/2018/2/layout/IconVerticalSolidList"/>
    <dgm:cxn modelId="{5EB585CD-D168-478C-B39C-791D3D4369A1}" type="presParOf" srcId="{CB1E0506-5A34-4D35-A7EB-B3EE56D81705}" destId="{5ECCBFB1-C71A-46A3-8914-1606849F1449}" srcOrd="9" destOrd="0" presId="urn:microsoft.com/office/officeart/2018/2/layout/IconVerticalSolidList"/>
    <dgm:cxn modelId="{0B4D6ABF-3406-4123-A1FD-472D2152FC70}" type="presParOf" srcId="{CB1E0506-5A34-4D35-A7EB-B3EE56D81705}" destId="{713157B2-0ED8-4F3A-A74D-9BD1F4B0C9BD}" srcOrd="10" destOrd="0" presId="urn:microsoft.com/office/officeart/2018/2/layout/IconVerticalSolidList"/>
    <dgm:cxn modelId="{FBA16C60-F94B-4336-B881-E8BB4D88F50C}" type="presParOf" srcId="{713157B2-0ED8-4F3A-A74D-9BD1F4B0C9BD}" destId="{85A4729A-B1B9-4133-BC43-0CBA31469423}" srcOrd="0" destOrd="0" presId="urn:microsoft.com/office/officeart/2018/2/layout/IconVerticalSolidList"/>
    <dgm:cxn modelId="{320FB797-A9D4-40DC-8C6E-EA9D868D5F77}" type="presParOf" srcId="{713157B2-0ED8-4F3A-A74D-9BD1F4B0C9BD}" destId="{83C46BF1-5AD2-4961-AD9A-2C1757A22105}" srcOrd="1" destOrd="0" presId="urn:microsoft.com/office/officeart/2018/2/layout/IconVerticalSolidList"/>
    <dgm:cxn modelId="{CDD1153B-165F-488F-B114-B7F53F1C000F}" type="presParOf" srcId="{713157B2-0ED8-4F3A-A74D-9BD1F4B0C9BD}" destId="{CE36DBB4-32D9-4BDB-A74C-0B8D73C32BD0}" srcOrd="2" destOrd="0" presId="urn:microsoft.com/office/officeart/2018/2/layout/IconVerticalSolidList"/>
    <dgm:cxn modelId="{6D35C219-2A94-40EE-A94B-8B9DE32A5C4F}" type="presParOf" srcId="{713157B2-0ED8-4F3A-A74D-9BD1F4B0C9BD}" destId="{2333EB4D-8E11-4170-9266-7301594EB6C3}" srcOrd="3" destOrd="0" presId="urn:microsoft.com/office/officeart/2018/2/layout/IconVerticalSolidList"/>
    <dgm:cxn modelId="{19342C5C-4B79-437E-8221-10D94D17B536}" type="presParOf" srcId="{CB1E0506-5A34-4D35-A7EB-B3EE56D81705}" destId="{1DE8009B-F8D4-4235-B062-C66E9F920EFB}" srcOrd="11" destOrd="0" presId="urn:microsoft.com/office/officeart/2018/2/layout/IconVerticalSolidList"/>
    <dgm:cxn modelId="{1012A977-B99B-45EF-95C8-C4DFDADF7494}" type="presParOf" srcId="{CB1E0506-5A34-4D35-A7EB-B3EE56D81705}" destId="{5B4A6584-695D-4A74-8621-0311B31EB739}" srcOrd="12" destOrd="0" presId="urn:microsoft.com/office/officeart/2018/2/layout/IconVerticalSolidList"/>
    <dgm:cxn modelId="{FDF158A0-49D3-4011-A1E8-9A335DA37707}" type="presParOf" srcId="{5B4A6584-695D-4A74-8621-0311B31EB739}" destId="{431B30D7-4B5A-47DB-833A-FDFF08952789}" srcOrd="0" destOrd="0" presId="urn:microsoft.com/office/officeart/2018/2/layout/IconVerticalSolidList"/>
    <dgm:cxn modelId="{719257B1-C3D3-40B5-9083-2DE37DC964C4}" type="presParOf" srcId="{5B4A6584-695D-4A74-8621-0311B31EB739}" destId="{78B0208A-A3E2-4A6F-B134-C45DF2BD3F5B}" srcOrd="1" destOrd="0" presId="urn:microsoft.com/office/officeart/2018/2/layout/IconVerticalSolidList"/>
    <dgm:cxn modelId="{D2A01B9D-5BE9-494D-B06A-CAE3C323B7C1}" type="presParOf" srcId="{5B4A6584-695D-4A74-8621-0311B31EB739}" destId="{EEA2220B-E65F-4F23-A655-9E324A768B51}" srcOrd="2" destOrd="0" presId="urn:microsoft.com/office/officeart/2018/2/layout/IconVerticalSolidList"/>
    <dgm:cxn modelId="{74AC74C1-1D83-47F9-B413-7D8546719FDD}" type="presParOf" srcId="{5B4A6584-695D-4A74-8621-0311B31EB739}" destId="{49C7C3C0-B54E-4296-AD0F-D38EE1015148}" srcOrd="3" destOrd="0" presId="urn:microsoft.com/office/officeart/2018/2/layout/IconVerticalSolidList"/>
    <dgm:cxn modelId="{F0E8F198-AE5E-4299-B861-F65EB8981013}" type="presParOf" srcId="{CB1E0506-5A34-4D35-A7EB-B3EE56D81705}" destId="{D06B0CAB-944F-49FB-969E-432FACEF1BE3}" srcOrd="13" destOrd="0" presId="urn:microsoft.com/office/officeart/2018/2/layout/IconVerticalSolidList"/>
    <dgm:cxn modelId="{D98C53C9-06B9-480D-8A7D-3694DCCEEF39}" type="presParOf" srcId="{CB1E0506-5A34-4D35-A7EB-B3EE56D81705}" destId="{46E3CFA7-063F-48C6-BFA4-DBAF716CFD01}" srcOrd="14" destOrd="0" presId="urn:microsoft.com/office/officeart/2018/2/layout/IconVerticalSolidList"/>
    <dgm:cxn modelId="{5C27D759-57C6-4C85-9E51-71526B663048}" type="presParOf" srcId="{46E3CFA7-063F-48C6-BFA4-DBAF716CFD01}" destId="{928F6A8D-5592-4CEE-97DC-4B8BD7CDF2AC}" srcOrd="0" destOrd="0" presId="urn:microsoft.com/office/officeart/2018/2/layout/IconVerticalSolidList"/>
    <dgm:cxn modelId="{8A6523D3-F38C-4A08-B904-07EFB41C444D}" type="presParOf" srcId="{46E3CFA7-063F-48C6-BFA4-DBAF716CFD01}" destId="{34537AE5-A050-45EC-A13F-160CD7C416DB}" srcOrd="1" destOrd="0" presId="urn:microsoft.com/office/officeart/2018/2/layout/IconVerticalSolidList"/>
    <dgm:cxn modelId="{5CF82528-06F1-4DFD-ADDA-1C4479A6185F}" type="presParOf" srcId="{46E3CFA7-063F-48C6-BFA4-DBAF716CFD01}" destId="{B505520C-DB1F-45D2-9889-2C15B414DE44}" srcOrd="2" destOrd="0" presId="urn:microsoft.com/office/officeart/2018/2/layout/IconVerticalSolidList"/>
    <dgm:cxn modelId="{120C58EF-8B74-43C0-8055-244F9E0178F2}" type="presParOf" srcId="{46E3CFA7-063F-48C6-BFA4-DBAF716CFD01}" destId="{0248B8F5-D902-4A33-AE27-6A0572FC824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59673D-A418-2E4E-9A2E-FF7B13ACDB55}">
      <dsp:nvSpPr>
        <dsp:cNvPr id="0" name=""/>
        <dsp:cNvSpPr/>
      </dsp:nvSpPr>
      <dsp:spPr>
        <a:xfrm>
          <a:off x="6790" y="923169"/>
          <a:ext cx="3279902" cy="1967941"/>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lvl="0" algn="ctr" defTabSz="1600200">
            <a:lnSpc>
              <a:spcPct val="90000"/>
            </a:lnSpc>
            <a:spcBef>
              <a:spcPct val="0"/>
            </a:spcBef>
            <a:spcAft>
              <a:spcPct val="35000"/>
            </a:spcAft>
          </a:pPr>
          <a:r>
            <a:rPr lang="en-US" sz="3600" b="1" kern="1200"/>
            <a:t>What is AI?</a:t>
          </a:r>
          <a:endParaRPr lang="en-US" sz="3600" kern="1200"/>
        </a:p>
      </dsp:txBody>
      <dsp:txXfrm>
        <a:off x="6790" y="923169"/>
        <a:ext cx="3279902" cy="1967941"/>
      </dsp:txXfrm>
    </dsp:sp>
    <dsp:sp modelId="{9B51E198-EDAA-5A47-B364-EA888A975D81}">
      <dsp:nvSpPr>
        <dsp:cNvPr id="0" name=""/>
        <dsp:cNvSpPr/>
      </dsp:nvSpPr>
      <dsp:spPr>
        <a:xfrm>
          <a:off x="3334865" y="1785640"/>
          <a:ext cx="491985" cy="243000"/>
        </a:xfrm>
        <a:prstGeom prst="rightArrow">
          <a:avLst>
            <a:gd name="adj1" fmla="val 50000"/>
            <a:gd name="adj2" fmla="val 5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16467C-5E30-9943-9C41-5DE220BBDEE5}">
      <dsp:nvSpPr>
        <dsp:cNvPr id="0" name=""/>
        <dsp:cNvSpPr/>
      </dsp:nvSpPr>
      <dsp:spPr>
        <a:xfrm>
          <a:off x="3875023" y="923169"/>
          <a:ext cx="3279902" cy="1967941"/>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lvl="0" algn="ctr" defTabSz="1600200">
            <a:lnSpc>
              <a:spcPct val="90000"/>
            </a:lnSpc>
            <a:spcBef>
              <a:spcPct val="0"/>
            </a:spcBef>
            <a:spcAft>
              <a:spcPct val="35000"/>
            </a:spcAft>
          </a:pPr>
          <a:r>
            <a:rPr lang="en-US" sz="3600" b="1" kern="1200"/>
            <a:t>Are there dangers - What are they?</a:t>
          </a:r>
          <a:endParaRPr lang="en-US" sz="3600" kern="1200"/>
        </a:p>
      </dsp:txBody>
      <dsp:txXfrm>
        <a:off x="3875023" y="923169"/>
        <a:ext cx="3279902" cy="1967941"/>
      </dsp:txXfrm>
    </dsp:sp>
    <dsp:sp modelId="{0009E313-950A-D344-B0B7-7BC7FA3F96FC}">
      <dsp:nvSpPr>
        <dsp:cNvPr id="0" name=""/>
        <dsp:cNvSpPr/>
      </dsp:nvSpPr>
      <dsp:spPr>
        <a:xfrm>
          <a:off x="7203098" y="1785640"/>
          <a:ext cx="491985" cy="243000"/>
        </a:xfrm>
        <a:prstGeom prst="rightArrow">
          <a:avLst>
            <a:gd name="adj1" fmla="val 50000"/>
            <a:gd name="adj2" fmla="val 5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041C52-C858-8C45-9DFF-85CAAAD91B94}">
      <dsp:nvSpPr>
        <dsp:cNvPr id="0" name=""/>
        <dsp:cNvSpPr/>
      </dsp:nvSpPr>
      <dsp:spPr>
        <a:xfrm>
          <a:off x="7743257" y="923169"/>
          <a:ext cx="3279902" cy="1967941"/>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lvl="0" algn="ctr" defTabSz="1600200">
            <a:lnSpc>
              <a:spcPct val="90000"/>
            </a:lnSpc>
            <a:spcBef>
              <a:spcPct val="0"/>
            </a:spcBef>
            <a:spcAft>
              <a:spcPct val="35000"/>
            </a:spcAft>
          </a:pPr>
          <a:r>
            <a:rPr lang="en-US" sz="3600" b="1" kern="1200"/>
            <a:t>What can be done about them?</a:t>
          </a:r>
          <a:endParaRPr lang="en-US" sz="3600" kern="1200"/>
        </a:p>
      </dsp:txBody>
      <dsp:txXfrm>
        <a:off x="7743257" y="923169"/>
        <a:ext cx="3279902" cy="19679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879472-D3DD-4DA3-A9CE-67D6735E0CBE}">
      <dsp:nvSpPr>
        <dsp:cNvPr id="0" name=""/>
        <dsp:cNvSpPr/>
      </dsp:nvSpPr>
      <dsp:spPr>
        <a:xfrm>
          <a:off x="0" y="1523"/>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754AF8-ABFF-41DB-A858-87B95E4838B7}">
      <dsp:nvSpPr>
        <dsp:cNvPr id="0" name=""/>
        <dsp:cNvSpPr/>
      </dsp:nvSpPr>
      <dsp:spPr>
        <a:xfrm>
          <a:off x="196357" y="147574"/>
          <a:ext cx="357013" cy="3570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3B1A16-F0F0-4E85-BA86-68E146AB4243}">
      <dsp:nvSpPr>
        <dsp:cNvPr id="0" name=""/>
        <dsp:cNvSpPr/>
      </dsp:nvSpPr>
      <dsp:spPr>
        <a:xfrm>
          <a:off x="749727" y="1523"/>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lvl="0" algn="l" defTabSz="844550">
            <a:lnSpc>
              <a:spcPct val="90000"/>
            </a:lnSpc>
            <a:spcBef>
              <a:spcPct val="0"/>
            </a:spcBef>
            <a:spcAft>
              <a:spcPct val="35000"/>
            </a:spcAft>
          </a:pPr>
          <a:r>
            <a:rPr lang="en-US" sz="1900" b="1" kern="1200"/>
            <a:t>Strength</a:t>
          </a:r>
          <a:r>
            <a:rPr lang="en-US" sz="1900" kern="1200"/>
            <a:t> – tractor replaced horse-drawn plow that replaced human labor</a:t>
          </a:r>
        </a:p>
      </dsp:txBody>
      <dsp:txXfrm>
        <a:off x="749727" y="1523"/>
        <a:ext cx="6262642" cy="649115"/>
      </dsp:txXfrm>
    </dsp:sp>
    <dsp:sp modelId="{D200A1C0-5B4B-4693-B39F-2EF3E3999ED0}">
      <dsp:nvSpPr>
        <dsp:cNvPr id="0" name=""/>
        <dsp:cNvSpPr/>
      </dsp:nvSpPr>
      <dsp:spPr>
        <a:xfrm>
          <a:off x="0" y="812917"/>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5E5FE6-4653-4D20-B865-F5D098A4351C}">
      <dsp:nvSpPr>
        <dsp:cNvPr id="0" name=""/>
        <dsp:cNvSpPr/>
      </dsp:nvSpPr>
      <dsp:spPr>
        <a:xfrm>
          <a:off x="196357" y="958968"/>
          <a:ext cx="357013" cy="3570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F9DDFFC-FDEB-48D0-AFC9-FBBB5E5FEAB2}">
      <dsp:nvSpPr>
        <dsp:cNvPr id="0" name=""/>
        <dsp:cNvSpPr/>
      </dsp:nvSpPr>
      <dsp:spPr>
        <a:xfrm>
          <a:off x="749727" y="812917"/>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lvl="0" algn="l" defTabSz="844550">
            <a:lnSpc>
              <a:spcPct val="90000"/>
            </a:lnSpc>
            <a:spcBef>
              <a:spcPct val="0"/>
            </a:spcBef>
            <a:spcAft>
              <a:spcPct val="35000"/>
            </a:spcAft>
          </a:pPr>
          <a:r>
            <a:rPr lang="en-US" sz="1900" b="1" kern="1200"/>
            <a:t>Speed</a:t>
          </a:r>
          <a:r>
            <a:rPr lang="en-US" sz="1900" kern="1200"/>
            <a:t> – Automobile replaced the horse that replaced walking</a:t>
          </a:r>
        </a:p>
      </dsp:txBody>
      <dsp:txXfrm>
        <a:off x="749727" y="812917"/>
        <a:ext cx="6262642" cy="649115"/>
      </dsp:txXfrm>
    </dsp:sp>
    <dsp:sp modelId="{49C0DEE4-6BD4-4D0C-96E1-9F5FADA8306E}">
      <dsp:nvSpPr>
        <dsp:cNvPr id="0" name=""/>
        <dsp:cNvSpPr/>
      </dsp:nvSpPr>
      <dsp:spPr>
        <a:xfrm>
          <a:off x="0" y="1624311"/>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E8C8F2-8D29-416B-BD95-1F84A4A95DB1}">
      <dsp:nvSpPr>
        <dsp:cNvPr id="0" name=""/>
        <dsp:cNvSpPr/>
      </dsp:nvSpPr>
      <dsp:spPr>
        <a:xfrm>
          <a:off x="196357" y="1770361"/>
          <a:ext cx="357013" cy="3570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8E249A9-9A3D-459B-B328-5A6B4FA5E774}">
      <dsp:nvSpPr>
        <dsp:cNvPr id="0" name=""/>
        <dsp:cNvSpPr/>
      </dsp:nvSpPr>
      <dsp:spPr>
        <a:xfrm>
          <a:off x="749727" y="1624311"/>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lvl="0" algn="l" defTabSz="844550">
            <a:lnSpc>
              <a:spcPct val="90000"/>
            </a:lnSpc>
            <a:spcBef>
              <a:spcPct val="0"/>
            </a:spcBef>
            <a:spcAft>
              <a:spcPct val="35000"/>
            </a:spcAft>
          </a:pPr>
          <a:r>
            <a:rPr lang="en-US" sz="1900" b="1" kern="1200"/>
            <a:t>Sight</a:t>
          </a:r>
          <a:r>
            <a:rPr lang="en-US" sz="1900" kern="1200"/>
            <a:t> – telescopes &amp; microscopes enhance human visual capabilities </a:t>
          </a:r>
        </a:p>
      </dsp:txBody>
      <dsp:txXfrm>
        <a:off x="749727" y="1624311"/>
        <a:ext cx="6262642" cy="649115"/>
      </dsp:txXfrm>
    </dsp:sp>
    <dsp:sp modelId="{C483EE1A-A44C-435D-905D-99C4481CF62D}">
      <dsp:nvSpPr>
        <dsp:cNvPr id="0" name=""/>
        <dsp:cNvSpPr/>
      </dsp:nvSpPr>
      <dsp:spPr>
        <a:xfrm>
          <a:off x="0" y="2435704"/>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D63FA3-2BCF-4F4A-8BDD-F5F71CD68FE8}">
      <dsp:nvSpPr>
        <dsp:cNvPr id="0" name=""/>
        <dsp:cNvSpPr/>
      </dsp:nvSpPr>
      <dsp:spPr>
        <a:xfrm>
          <a:off x="196357" y="2581755"/>
          <a:ext cx="357013" cy="3570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25E7DE8-A1BB-4A41-96BA-140F9029BFCC}">
      <dsp:nvSpPr>
        <dsp:cNvPr id="0" name=""/>
        <dsp:cNvSpPr/>
      </dsp:nvSpPr>
      <dsp:spPr>
        <a:xfrm>
          <a:off x="749727" y="2435704"/>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lvl="0" algn="l" defTabSz="844550">
            <a:lnSpc>
              <a:spcPct val="90000"/>
            </a:lnSpc>
            <a:spcBef>
              <a:spcPct val="0"/>
            </a:spcBef>
            <a:spcAft>
              <a:spcPct val="35000"/>
            </a:spcAft>
          </a:pPr>
          <a:r>
            <a:rPr lang="en-US" sz="1900" b="1" kern="1200"/>
            <a:t>Hearing</a:t>
          </a:r>
          <a:r>
            <a:rPr lang="en-US" sz="1900" kern="1200"/>
            <a:t> – non-electronic amplification (e.g., gramophone) electronic amplification (electric speakers)</a:t>
          </a:r>
        </a:p>
      </dsp:txBody>
      <dsp:txXfrm>
        <a:off x="749727" y="2435704"/>
        <a:ext cx="6262642" cy="649115"/>
      </dsp:txXfrm>
    </dsp:sp>
    <dsp:sp modelId="{7BEF6939-8273-4FBF-B9B4-4C9A0D824D3E}">
      <dsp:nvSpPr>
        <dsp:cNvPr id="0" name=""/>
        <dsp:cNvSpPr/>
      </dsp:nvSpPr>
      <dsp:spPr>
        <a:xfrm>
          <a:off x="0" y="3247098"/>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878B60-C3EC-483F-A4C0-42EF146E6A5F}">
      <dsp:nvSpPr>
        <dsp:cNvPr id="0" name=""/>
        <dsp:cNvSpPr/>
      </dsp:nvSpPr>
      <dsp:spPr>
        <a:xfrm>
          <a:off x="196357" y="3393149"/>
          <a:ext cx="357013" cy="3570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AD09346-7AF6-45C0-8BF1-164B2A8233AA}">
      <dsp:nvSpPr>
        <dsp:cNvPr id="0" name=""/>
        <dsp:cNvSpPr/>
      </dsp:nvSpPr>
      <dsp:spPr>
        <a:xfrm>
          <a:off x="749727" y="3247098"/>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lvl="0" algn="l" defTabSz="844550">
            <a:lnSpc>
              <a:spcPct val="90000"/>
            </a:lnSpc>
            <a:spcBef>
              <a:spcPct val="0"/>
            </a:spcBef>
            <a:spcAft>
              <a:spcPct val="35000"/>
            </a:spcAft>
          </a:pPr>
          <a:r>
            <a:rPr lang="en-US" sz="1900" i="1" kern="1200"/>
            <a:t>These are generally regarded as good things</a:t>
          </a:r>
          <a:endParaRPr lang="en-US" sz="1900" kern="1200"/>
        </a:p>
      </dsp:txBody>
      <dsp:txXfrm>
        <a:off x="749727" y="3247098"/>
        <a:ext cx="6262642" cy="649115"/>
      </dsp:txXfrm>
    </dsp:sp>
    <dsp:sp modelId="{E3394EE7-5F2B-4079-8119-9D0D85DFD1C4}">
      <dsp:nvSpPr>
        <dsp:cNvPr id="0" name=""/>
        <dsp:cNvSpPr/>
      </dsp:nvSpPr>
      <dsp:spPr>
        <a:xfrm>
          <a:off x="0" y="4058492"/>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1516BE-76F2-43E0-A842-6F992A07D6C2}">
      <dsp:nvSpPr>
        <dsp:cNvPr id="0" name=""/>
        <dsp:cNvSpPr/>
      </dsp:nvSpPr>
      <dsp:spPr>
        <a:xfrm>
          <a:off x="196357" y="4204543"/>
          <a:ext cx="357013" cy="35701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 xmlns:asvg="http://schemas.microsoft.com/office/drawing/2016/SVG/main" r:embed="rId1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E0C5D2-4440-41BF-9B7A-2B267A0F4103}">
      <dsp:nvSpPr>
        <dsp:cNvPr id="0" name=""/>
        <dsp:cNvSpPr/>
      </dsp:nvSpPr>
      <dsp:spPr>
        <a:xfrm>
          <a:off x="749727" y="4058492"/>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lvl="0" algn="l" defTabSz="844550">
            <a:lnSpc>
              <a:spcPct val="90000"/>
            </a:lnSpc>
            <a:spcBef>
              <a:spcPct val="0"/>
            </a:spcBef>
            <a:spcAft>
              <a:spcPct val="35000"/>
            </a:spcAft>
          </a:pPr>
          <a:r>
            <a:rPr lang="en-US" sz="1900" b="1" kern="1200"/>
            <a:t>What about enhanced intelligence?</a:t>
          </a:r>
          <a:endParaRPr lang="en-US" sz="1900" kern="1200"/>
        </a:p>
      </dsp:txBody>
      <dsp:txXfrm>
        <a:off x="749727" y="4058492"/>
        <a:ext cx="6262642" cy="6491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DD09F-0AF0-45C1-AEA6-288DB62121FB}">
      <dsp:nvSpPr>
        <dsp:cNvPr id="0" name=""/>
        <dsp:cNvSpPr/>
      </dsp:nvSpPr>
      <dsp:spPr>
        <a:xfrm>
          <a:off x="0" y="574"/>
          <a:ext cx="7012370" cy="4828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5F642F-2B62-443B-AC13-51B85367D04E}">
      <dsp:nvSpPr>
        <dsp:cNvPr id="0" name=""/>
        <dsp:cNvSpPr/>
      </dsp:nvSpPr>
      <dsp:spPr>
        <a:xfrm>
          <a:off x="146068" y="109220"/>
          <a:ext cx="265578" cy="2655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1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15A757-F39F-4BCD-8C11-6C5430E3B31A}">
      <dsp:nvSpPr>
        <dsp:cNvPr id="0" name=""/>
        <dsp:cNvSpPr/>
      </dsp:nvSpPr>
      <dsp:spPr>
        <a:xfrm>
          <a:off x="557714" y="574"/>
          <a:ext cx="6454655" cy="482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104" tIns="51104" rIns="51104" bIns="51104" numCol="1" spcCol="1270" anchor="ctr" anchorCtr="0">
          <a:noAutofit/>
        </a:bodyPr>
        <a:lstStyle/>
        <a:p>
          <a:pPr lvl="0" algn="l" defTabSz="622300">
            <a:lnSpc>
              <a:spcPct val="90000"/>
            </a:lnSpc>
            <a:spcBef>
              <a:spcPct val="0"/>
            </a:spcBef>
            <a:spcAft>
              <a:spcPct val="35000"/>
            </a:spcAft>
          </a:pPr>
          <a:r>
            <a:rPr lang="en-GB" sz="1400" kern="1200">
              <a:hlinkClick xmlns:r="http://schemas.openxmlformats.org/officeDocument/2006/relationships" r:id="rId15"/>
            </a:rPr>
            <a:t>Can Robots Fall in Love, and Why Would They?</a:t>
          </a:r>
          <a:r>
            <a:rPr lang="en-GB" sz="1400" kern="1200"/>
            <a:t>, a great interview with Peter Norvig and Dan Dennett, where Dennett expands on my line of argument. </a:t>
          </a:r>
          <a:endParaRPr lang="en-US" sz="1400" kern="1200"/>
        </a:p>
      </dsp:txBody>
      <dsp:txXfrm>
        <a:off x="557714" y="574"/>
        <a:ext cx="6454655" cy="482869"/>
      </dsp:txXfrm>
    </dsp:sp>
    <dsp:sp modelId="{E9256F0A-BC73-4509-B836-57F5513818B7}">
      <dsp:nvSpPr>
        <dsp:cNvPr id="0" name=""/>
        <dsp:cNvSpPr/>
      </dsp:nvSpPr>
      <dsp:spPr>
        <a:xfrm>
          <a:off x="0" y="604162"/>
          <a:ext cx="7012370" cy="4828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FAA08B-D903-4222-9A0B-68E8850580EB}">
      <dsp:nvSpPr>
        <dsp:cNvPr id="0" name=""/>
        <dsp:cNvSpPr/>
      </dsp:nvSpPr>
      <dsp:spPr>
        <a:xfrm>
          <a:off x="146068" y="712807"/>
          <a:ext cx="265578" cy="265578"/>
        </a:xfrm>
        <a:prstGeom prst="rect">
          <a:avLst/>
        </a:prstGeom>
        <a:blipFill>
          <a:blip xmlns:r="http://schemas.openxmlformats.org/officeDocument/2006/relationships" r:embed="rId16">
            <a:extLst>
              <a:ext uri="{28A0092B-C50C-407E-A947-70E740481C1C}">
                <a14:useLocalDpi xmlns:a14="http://schemas.microsoft.com/office/drawing/2010/main" val="0"/>
              </a:ext>
              <a:ext uri="{96DAC541-7B7A-43D3-8B79-37D633B846F1}">
                <asvg:svgBlip xmlns="" xmlns:asvg="http://schemas.microsoft.com/office/drawing/2016/SVG/main" r:embed="rId17"/>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F6D9A05-10AE-4BC6-8C6F-F92A22CB1B02}">
      <dsp:nvSpPr>
        <dsp:cNvPr id="0" name=""/>
        <dsp:cNvSpPr/>
      </dsp:nvSpPr>
      <dsp:spPr>
        <a:xfrm>
          <a:off x="557714" y="604162"/>
          <a:ext cx="6454655" cy="482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104" tIns="51104" rIns="51104" bIns="51104" numCol="1" spcCol="1270" anchor="ctr" anchorCtr="0">
          <a:noAutofit/>
        </a:bodyPr>
        <a:lstStyle/>
        <a:p>
          <a:pPr lvl="0" algn="l" defTabSz="622300">
            <a:lnSpc>
              <a:spcPct val="90000"/>
            </a:lnSpc>
            <a:spcBef>
              <a:spcPct val="0"/>
            </a:spcBef>
            <a:spcAft>
              <a:spcPct val="35000"/>
            </a:spcAft>
          </a:pPr>
          <a:r>
            <a:rPr lang="en-GB" sz="1400" kern="1200"/>
            <a:t>Here's a more professional academic page on </a:t>
          </a:r>
          <a:r>
            <a:rPr lang="en-GB" sz="1400" kern="1200">
              <a:hlinkClick xmlns:r="http://schemas.openxmlformats.org/officeDocument/2006/relationships" r:id="rId18"/>
            </a:rPr>
            <a:t>Ethics in Computing: Artificial Intelligence</a:t>
          </a:r>
          <a:r>
            <a:rPr lang="en-GB" sz="1400" kern="1200"/>
            <a:t>. </a:t>
          </a:r>
          <a:endParaRPr lang="en-US" sz="1400" kern="1200"/>
        </a:p>
      </dsp:txBody>
      <dsp:txXfrm>
        <a:off x="557714" y="604162"/>
        <a:ext cx="6454655" cy="482869"/>
      </dsp:txXfrm>
    </dsp:sp>
    <dsp:sp modelId="{74D1DC4F-2AE0-443E-977B-D6A1B05BE294}">
      <dsp:nvSpPr>
        <dsp:cNvPr id="0" name=""/>
        <dsp:cNvSpPr/>
      </dsp:nvSpPr>
      <dsp:spPr>
        <a:xfrm>
          <a:off x="0" y="1207749"/>
          <a:ext cx="7012370" cy="4828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C7CC58-70D3-4186-B5E3-6D6AD9629637}">
      <dsp:nvSpPr>
        <dsp:cNvPr id="0" name=""/>
        <dsp:cNvSpPr/>
      </dsp:nvSpPr>
      <dsp:spPr>
        <a:xfrm>
          <a:off x="146068" y="1316395"/>
          <a:ext cx="265578" cy="265578"/>
        </a:xfrm>
        <a:prstGeom prst="rect">
          <a:avLst/>
        </a:prstGeom>
        <a:blipFill>
          <a:blip xmlns:r="http://schemas.openxmlformats.org/officeDocument/2006/relationships" r:embed="rId19">
            <a:extLst>
              <a:ext uri="{28A0092B-C50C-407E-A947-70E740481C1C}">
                <a14:useLocalDpi xmlns:a14="http://schemas.microsoft.com/office/drawing/2010/main" val="0"/>
              </a:ext>
              <a:ext uri="{96DAC541-7B7A-43D3-8B79-37D633B846F1}">
                <asvg:svgBlip xmlns="" xmlns:asvg="http://schemas.microsoft.com/office/drawing/2016/SVG/main" r:embed="rId2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7AF1628-05D6-4D0A-8F11-AB60CE9ACBAE}">
      <dsp:nvSpPr>
        <dsp:cNvPr id="0" name=""/>
        <dsp:cNvSpPr/>
      </dsp:nvSpPr>
      <dsp:spPr>
        <a:xfrm>
          <a:off x="557714" y="1207749"/>
          <a:ext cx="6454655" cy="482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104" tIns="51104" rIns="51104" bIns="51104" numCol="1" spcCol="1270" anchor="ctr" anchorCtr="0">
          <a:noAutofit/>
        </a:bodyPr>
        <a:lstStyle/>
        <a:p>
          <a:pPr lvl="0" algn="l" defTabSz="622300">
            <a:lnSpc>
              <a:spcPct val="90000"/>
            </a:lnSpc>
            <a:spcBef>
              <a:spcPct val="0"/>
            </a:spcBef>
            <a:spcAft>
              <a:spcPct val="35000"/>
            </a:spcAft>
          </a:pPr>
          <a:r>
            <a:rPr lang="en-GB" sz="1400" kern="1200"/>
            <a:t>Here's a more funny page on </a:t>
          </a:r>
          <a:r>
            <a:rPr lang="en-GB" sz="1400" kern="1200">
              <a:hlinkClick xmlns:r="http://schemas.openxmlformats.org/officeDocument/2006/relationships" r:id="rId21"/>
            </a:rPr>
            <a:t>the robot apocalypse</a:t>
          </a:r>
          <a:r>
            <a:rPr lang="en-GB" sz="1400" kern="1200"/>
            <a:t> from Randall Munroe.</a:t>
          </a:r>
          <a:endParaRPr lang="en-US" sz="1400" kern="1200"/>
        </a:p>
      </dsp:txBody>
      <dsp:txXfrm>
        <a:off x="557714" y="1207749"/>
        <a:ext cx="6454655" cy="482869"/>
      </dsp:txXfrm>
    </dsp:sp>
    <dsp:sp modelId="{E3F672A4-DCD1-4594-B323-84FE933C4968}">
      <dsp:nvSpPr>
        <dsp:cNvPr id="0" name=""/>
        <dsp:cNvSpPr/>
      </dsp:nvSpPr>
      <dsp:spPr>
        <a:xfrm>
          <a:off x="0" y="1811336"/>
          <a:ext cx="7012370" cy="4828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D3635D-9B6A-4BF5-B3AF-99E44DA8F80C}">
      <dsp:nvSpPr>
        <dsp:cNvPr id="0" name=""/>
        <dsp:cNvSpPr/>
      </dsp:nvSpPr>
      <dsp:spPr>
        <a:xfrm>
          <a:off x="146068" y="1919982"/>
          <a:ext cx="265578" cy="265578"/>
        </a:xfrm>
        <a:prstGeom prst="rect">
          <a:avLst/>
        </a:prstGeom>
        <a:blipFill>
          <a:blip xmlns:r="http://schemas.openxmlformats.org/officeDocument/2006/relationships" r:embed="rId22">
            <a:extLst>
              <a:ext uri="{28A0092B-C50C-407E-A947-70E740481C1C}">
                <a14:useLocalDpi xmlns:a14="http://schemas.microsoft.com/office/drawing/2010/main" val="0"/>
              </a:ext>
              <a:ext uri="{96DAC541-7B7A-43D3-8B79-37D633B846F1}">
                <asvg:svgBlip xmlns="" xmlns:asvg="http://schemas.microsoft.com/office/drawing/2016/SVG/main" r:embed="rId2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51657B6-534A-42CF-84D8-B33BEA4B1ACD}">
      <dsp:nvSpPr>
        <dsp:cNvPr id="0" name=""/>
        <dsp:cNvSpPr/>
      </dsp:nvSpPr>
      <dsp:spPr>
        <a:xfrm>
          <a:off x="557714" y="1811336"/>
          <a:ext cx="6454655" cy="482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104" tIns="51104" rIns="51104" bIns="51104" numCol="1" spcCol="1270" anchor="ctr" anchorCtr="0">
          <a:noAutofit/>
        </a:bodyPr>
        <a:lstStyle/>
        <a:p>
          <a:pPr lvl="0" algn="l" defTabSz="622300">
            <a:lnSpc>
              <a:spcPct val="90000"/>
            </a:lnSpc>
            <a:spcBef>
              <a:spcPct val="0"/>
            </a:spcBef>
            <a:spcAft>
              <a:spcPct val="35000"/>
            </a:spcAft>
          </a:pPr>
          <a:r>
            <a:rPr lang="en-GB" sz="1400" kern="1200"/>
            <a:t>Here's the </a:t>
          </a:r>
          <a:r>
            <a:rPr lang="en-GB" sz="1400" kern="1200">
              <a:hlinkClick xmlns:r="http://schemas.openxmlformats.org/officeDocument/2006/relationships" r:id="rId24"/>
            </a:rPr>
            <a:t>Ethics Page</a:t>
          </a:r>
          <a:r>
            <a:rPr lang="en-GB" sz="1400" kern="1200"/>
            <a:t> of the </a:t>
          </a:r>
          <a:r>
            <a:rPr lang="en-GB" sz="1400" kern="1200">
              <a:hlinkClick xmlns:r="http://schemas.openxmlformats.org/officeDocument/2006/relationships" r:id="rId25"/>
            </a:rPr>
            <a:t>Computer Professionals for Social Responsibility</a:t>
          </a:r>
          <a:r>
            <a:rPr lang="en-GB" sz="1400" kern="1200"/>
            <a:t>.</a:t>
          </a:r>
          <a:endParaRPr lang="en-US" sz="1400" kern="1200"/>
        </a:p>
      </dsp:txBody>
      <dsp:txXfrm>
        <a:off x="557714" y="1811336"/>
        <a:ext cx="6454655" cy="482869"/>
      </dsp:txXfrm>
    </dsp:sp>
    <dsp:sp modelId="{1B66B7B9-4015-4C1F-A278-D64CE91ACF0C}">
      <dsp:nvSpPr>
        <dsp:cNvPr id="0" name=""/>
        <dsp:cNvSpPr/>
      </dsp:nvSpPr>
      <dsp:spPr>
        <a:xfrm>
          <a:off x="0" y="2414924"/>
          <a:ext cx="7012370" cy="4828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355328-FE0C-4066-967F-43058BF5A013}">
      <dsp:nvSpPr>
        <dsp:cNvPr id="0" name=""/>
        <dsp:cNvSpPr/>
      </dsp:nvSpPr>
      <dsp:spPr>
        <a:xfrm>
          <a:off x="146068" y="2523569"/>
          <a:ext cx="265578" cy="265578"/>
        </a:xfrm>
        <a:prstGeom prst="rect">
          <a:avLst/>
        </a:prstGeom>
        <a:blipFill>
          <a:blip xmlns:r="http://schemas.openxmlformats.org/officeDocument/2006/relationships" r:embed="rId26">
            <a:extLst>
              <a:ext uri="{28A0092B-C50C-407E-A947-70E740481C1C}">
                <a14:useLocalDpi xmlns:a14="http://schemas.microsoft.com/office/drawing/2010/main" val="0"/>
              </a:ext>
              <a:ext uri="{96DAC541-7B7A-43D3-8B79-37D633B846F1}">
                <asvg:svgBlip xmlns="" xmlns:asvg="http://schemas.microsoft.com/office/drawing/2016/SVG/main" r:embed="rId27"/>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482D6B-293E-47D6-908E-923D549E8E02}">
      <dsp:nvSpPr>
        <dsp:cNvPr id="0" name=""/>
        <dsp:cNvSpPr/>
      </dsp:nvSpPr>
      <dsp:spPr>
        <a:xfrm>
          <a:off x="557714" y="2414924"/>
          <a:ext cx="6454655" cy="482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104" tIns="51104" rIns="51104" bIns="51104" numCol="1" spcCol="1270" anchor="ctr" anchorCtr="0">
          <a:noAutofit/>
        </a:bodyPr>
        <a:lstStyle/>
        <a:p>
          <a:pPr lvl="0" algn="l" defTabSz="622300">
            <a:lnSpc>
              <a:spcPct val="90000"/>
            </a:lnSpc>
            <a:spcBef>
              <a:spcPct val="0"/>
            </a:spcBef>
            <a:spcAft>
              <a:spcPct val="35000"/>
            </a:spcAft>
          </a:pPr>
          <a:r>
            <a:rPr lang="en-GB" sz="1400" kern="1200">
              <a:hlinkClick xmlns:r="http://schemas.openxmlformats.org/officeDocument/2006/relationships" r:id="rId28"/>
            </a:rPr>
            <a:t>Where's my robot?</a:t>
          </a:r>
          <a:r>
            <a:rPr lang="en-GB" sz="1400" kern="1200"/>
            <a:t> A good question and a thoughtful blog.</a:t>
          </a:r>
          <a:endParaRPr lang="en-US" sz="1400" kern="1200"/>
        </a:p>
      </dsp:txBody>
      <dsp:txXfrm>
        <a:off x="557714" y="2414924"/>
        <a:ext cx="6454655" cy="482869"/>
      </dsp:txXfrm>
    </dsp:sp>
    <dsp:sp modelId="{85A4729A-B1B9-4133-BC43-0CBA31469423}">
      <dsp:nvSpPr>
        <dsp:cNvPr id="0" name=""/>
        <dsp:cNvSpPr/>
      </dsp:nvSpPr>
      <dsp:spPr>
        <a:xfrm>
          <a:off x="0" y="3018511"/>
          <a:ext cx="7012370" cy="4828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C46BF1-5AD2-4961-AD9A-2C1757A22105}">
      <dsp:nvSpPr>
        <dsp:cNvPr id="0" name=""/>
        <dsp:cNvSpPr/>
      </dsp:nvSpPr>
      <dsp:spPr>
        <a:xfrm>
          <a:off x="146068" y="3127157"/>
          <a:ext cx="265578" cy="265578"/>
        </a:xfrm>
        <a:prstGeom prst="rect">
          <a:avLst/>
        </a:prstGeom>
        <a:blipFill>
          <a:blip xmlns:r="http://schemas.openxmlformats.org/officeDocument/2006/relationships" r:embed="rId29">
            <a:extLst>
              <a:ext uri="{28A0092B-C50C-407E-A947-70E740481C1C}">
                <a14:useLocalDpi xmlns:a14="http://schemas.microsoft.com/office/drawing/2010/main" val="0"/>
              </a:ext>
              <a:ext uri="{96DAC541-7B7A-43D3-8B79-37D633B846F1}">
                <asvg:svgBlip xmlns="" xmlns:asvg="http://schemas.microsoft.com/office/drawing/2016/SVG/main" r:embed="rId3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33EB4D-8E11-4170-9266-7301594EB6C3}">
      <dsp:nvSpPr>
        <dsp:cNvPr id="0" name=""/>
        <dsp:cNvSpPr/>
      </dsp:nvSpPr>
      <dsp:spPr>
        <a:xfrm>
          <a:off x="557714" y="3018511"/>
          <a:ext cx="6454655" cy="482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104" tIns="51104" rIns="51104" bIns="51104" numCol="1" spcCol="1270" anchor="ctr" anchorCtr="0">
          <a:noAutofit/>
        </a:bodyPr>
        <a:lstStyle/>
        <a:p>
          <a:pPr lvl="0" algn="l" defTabSz="622300">
            <a:lnSpc>
              <a:spcPct val="90000"/>
            </a:lnSpc>
            <a:spcBef>
              <a:spcPct val="0"/>
            </a:spcBef>
            <a:spcAft>
              <a:spcPct val="35000"/>
            </a:spcAft>
          </a:pPr>
          <a:r>
            <a:rPr lang="en-GB" sz="1400" kern="1200">
              <a:hlinkClick xmlns:r="http://schemas.openxmlformats.org/officeDocument/2006/relationships" r:id="rId31"/>
            </a:rPr>
            <a:t>Developmental Technology</a:t>
          </a:r>
          <a:r>
            <a:rPr lang="en-GB" sz="1400" kern="1200"/>
            <a:t> by </a:t>
          </a:r>
          <a:r>
            <a:rPr lang="en-GB" sz="1400" kern="1200">
              <a:hlinkClick xmlns:r="http://schemas.openxmlformats.org/officeDocument/2006/relationships" r:id="rId32"/>
            </a:rPr>
            <a:t>Marina Umaschi Bers</a:t>
          </a:r>
          <a:r>
            <a:rPr lang="en-GB" sz="1400" kern="1200"/>
            <a:t> at Tufts is for helping children and teenagers understand and develop their self concept.</a:t>
          </a:r>
          <a:endParaRPr lang="en-US" sz="1400" kern="1200"/>
        </a:p>
      </dsp:txBody>
      <dsp:txXfrm>
        <a:off x="557714" y="3018511"/>
        <a:ext cx="6454655" cy="482869"/>
      </dsp:txXfrm>
    </dsp:sp>
    <dsp:sp modelId="{431B30D7-4B5A-47DB-833A-FDFF08952789}">
      <dsp:nvSpPr>
        <dsp:cNvPr id="0" name=""/>
        <dsp:cNvSpPr/>
      </dsp:nvSpPr>
      <dsp:spPr>
        <a:xfrm>
          <a:off x="0" y="3622098"/>
          <a:ext cx="7012370" cy="4828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B0208A-A3E2-4A6F-B134-C45DF2BD3F5B}">
      <dsp:nvSpPr>
        <dsp:cNvPr id="0" name=""/>
        <dsp:cNvSpPr/>
      </dsp:nvSpPr>
      <dsp:spPr>
        <a:xfrm>
          <a:off x="146068" y="3730744"/>
          <a:ext cx="265578" cy="265578"/>
        </a:xfrm>
        <a:prstGeom prst="rect">
          <a:avLst/>
        </a:prstGeom>
        <a:blipFill>
          <a:blip xmlns:r="http://schemas.openxmlformats.org/officeDocument/2006/relationships" r:embed="rId33">
            <a:extLst>
              <a:ext uri="{28A0092B-C50C-407E-A947-70E740481C1C}">
                <a14:useLocalDpi xmlns:a14="http://schemas.microsoft.com/office/drawing/2010/main" val="0"/>
              </a:ext>
              <a:ext uri="{96DAC541-7B7A-43D3-8B79-37D633B846F1}">
                <asvg:svgBlip xmlns="" xmlns:asvg="http://schemas.microsoft.com/office/drawing/2016/SVG/main" r:embed="rId3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C7C3C0-B54E-4296-AD0F-D38EE1015148}">
      <dsp:nvSpPr>
        <dsp:cNvPr id="0" name=""/>
        <dsp:cNvSpPr/>
      </dsp:nvSpPr>
      <dsp:spPr>
        <a:xfrm>
          <a:off x="557714" y="3622098"/>
          <a:ext cx="6454655" cy="482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104" tIns="51104" rIns="51104" bIns="51104" numCol="1" spcCol="1270" anchor="ctr" anchorCtr="0">
          <a:noAutofit/>
        </a:bodyPr>
        <a:lstStyle/>
        <a:p>
          <a:pPr lvl="0" algn="l" defTabSz="622300">
            <a:lnSpc>
              <a:spcPct val="90000"/>
            </a:lnSpc>
            <a:spcBef>
              <a:spcPct val="0"/>
            </a:spcBef>
            <a:spcAft>
              <a:spcPct val="35000"/>
            </a:spcAft>
          </a:pPr>
          <a:r>
            <a:rPr lang="en-GB" sz="1400" kern="1200">
              <a:hlinkClick xmlns:r="http://schemas.openxmlformats.org/officeDocument/2006/relationships" r:id="rId35"/>
            </a:rPr>
            <a:t>Sherry Turkle</a:t>
          </a:r>
          <a:r>
            <a:rPr lang="en-GB" sz="1400" kern="1200"/>
            <a:t>.  </a:t>
          </a:r>
          <a:r>
            <a:rPr lang="en-GB" sz="1400" kern="1200">
              <a:hlinkClick xmlns:r="http://schemas.openxmlformats.org/officeDocument/2006/relationships" r:id="rId36"/>
            </a:rPr>
            <a:t>Jim Moor</a:t>
          </a:r>
          <a:r>
            <a:rPr lang="en-GB" sz="1400" kern="1200"/>
            <a:t>. </a:t>
          </a:r>
          <a:endParaRPr lang="en-US" sz="1400" kern="1200"/>
        </a:p>
      </dsp:txBody>
      <dsp:txXfrm>
        <a:off x="557714" y="3622098"/>
        <a:ext cx="6454655" cy="482869"/>
      </dsp:txXfrm>
    </dsp:sp>
    <dsp:sp modelId="{928F6A8D-5592-4CEE-97DC-4B8BD7CDF2AC}">
      <dsp:nvSpPr>
        <dsp:cNvPr id="0" name=""/>
        <dsp:cNvSpPr/>
      </dsp:nvSpPr>
      <dsp:spPr>
        <a:xfrm>
          <a:off x="0" y="4225686"/>
          <a:ext cx="7012370" cy="48286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537AE5-A050-45EC-A13F-160CD7C416DB}">
      <dsp:nvSpPr>
        <dsp:cNvPr id="0" name=""/>
        <dsp:cNvSpPr/>
      </dsp:nvSpPr>
      <dsp:spPr>
        <a:xfrm>
          <a:off x="146068" y="4334331"/>
          <a:ext cx="265578" cy="265578"/>
        </a:xfrm>
        <a:prstGeom prst="rect">
          <a:avLst/>
        </a:prstGeom>
        <a:blipFill>
          <a:blip xmlns:r="http://schemas.openxmlformats.org/officeDocument/2006/relationships" r:embed="rId37">
            <a:extLst>
              <a:ext uri="{28A0092B-C50C-407E-A947-70E740481C1C}">
                <a14:useLocalDpi xmlns:a14="http://schemas.microsoft.com/office/drawing/2010/main" val="0"/>
              </a:ext>
              <a:ext uri="{96DAC541-7B7A-43D3-8B79-37D633B846F1}">
                <asvg:svgBlip xmlns="" xmlns:asvg="http://schemas.microsoft.com/office/drawing/2016/SVG/main" r:embed="rId3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48B8F5-D902-4A33-AE27-6A0572FC824A}">
      <dsp:nvSpPr>
        <dsp:cNvPr id="0" name=""/>
        <dsp:cNvSpPr/>
      </dsp:nvSpPr>
      <dsp:spPr>
        <a:xfrm>
          <a:off x="557714" y="4225686"/>
          <a:ext cx="6454655" cy="482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104" tIns="51104" rIns="51104" bIns="51104" numCol="1" spcCol="1270" anchor="ctr" anchorCtr="0">
          <a:noAutofit/>
        </a:bodyPr>
        <a:lstStyle/>
        <a:p>
          <a:pPr lvl="0" algn="l" defTabSz="622300">
            <a:lnSpc>
              <a:spcPct val="90000"/>
            </a:lnSpc>
            <a:spcBef>
              <a:spcPct val="0"/>
            </a:spcBef>
            <a:spcAft>
              <a:spcPct val="35000"/>
            </a:spcAft>
          </a:pPr>
          <a:r>
            <a:rPr lang="en-GB" sz="1400" kern="1200"/>
            <a:t>For a dissenting perspective, the </a:t>
          </a:r>
          <a:r>
            <a:rPr lang="en-GB" sz="1400" kern="1200">
              <a:hlinkClick xmlns:r="http://schemas.openxmlformats.org/officeDocument/2006/relationships" r:id="rId39"/>
            </a:rPr>
            <a:t>Moral Machines Blog</a:t>
          </a:r>
          <a:r>
            <a:rPr lang="en-GB" sz="1400" kern="1200"/>
            <a:t> by Wendell Wallach and Colin Allen, or </a:t>
          </a:r>
          <a:r>
            <a:rPr lang="en-GB" sz="1400" kern="1200">
              <a:hlinkClick xmlns:r="http://schemas.openxmlformats.org/officeDocument/2006/relationships" r:id="rId40"/>
            </a:rPr>
            <a:t>The Machine Question</a:t>
          </a:r>
          <a:r>
            <a:rPr lang="en-GB" sz="1400" kern="1200"/>
            <a:t> by David Gunkel. </a:t>
          </a:r>
          <a:endParaRPr lang="en-US" sz="1400" kern="1200"/>
        </a:p>
      </dsp:txBody>
      <dsp:txXfrm>
        <a:off x="557714" y="4225686"/>
        <a:ext cx="6454655" cy="482869"/>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C6FBBD-6EA6-F04D-928F-CCDC4EA8ADFE}" type="datetimeFigureOut">
              <a:rPr lang="en-US" smtClean="0"/>
              <a:t>12/2/2019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0E9FA4-8306-1E46-9871-48C6AC90BD3B}" type="slidenum">
              <a:rPr lang="en-US" smtClean="0"/>
              <a:t>‹#›</a:t>
            </a:fld>
            <a:endParaRPr lang="en-US"/>
          </a:p>
        </p:txBody>
      </p:sp>
    </p:spTree>
    <p:extLst>
      <p:ext uri="{BB962C8B-B14F-4D97-AF65-F5344CB8AC3E}">
        <p14:creationId xmlns:p14="http://schemas.microsoft.com/office/powerpoint/2010/main" val="1616708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eaLnBrk="1" hangingPunct="1"/>
            <a:endParaRPr lang="en-US" sz="1000" dirty="0"/>
          </a:p>
        </p:txBody>
      </p:sp>
      <p:sp>
        <p:nvSpPr>
          <p:cNvPr id="22532" name="Slide Number Placeholder 3"/>
          <p:cNvSpPr>
            <a:spLocks noGrp="1"/>
          </p:cNvSpPr>
          <p:nvPr>
            <p:ph type="sldNum" sz="quarter" idx="5"/>
          </p:nvPr>
        </p:nvSpPr>
        <p:spPr>
          <a:noFill/>
        </p:spPr>
        <p:txBody>
          <a:bodyPr/>
          <a:lstStyle/>
          <a:p>
            <a:fld id="{B0117F69-5905-41EB-AC92-A36EE288D70B}" type="slidenum">
              <a:rPr lang="en-US" smtClean="0"/>
              <a:pPr/>
              <a:t>5</a:t>
            </a:fld>
            <a:endParaRPr lang="en-US"/>
          </a:p>
        </p:txBody>
      </p:sp>
    </p:spTree>
    <p:extLst>
      <p:ext uri="{BB962C8B-B14F-4D97-AF65-F5344CB8AC3E}">
        <p14:creationId xmlns:p14="http://schemas.microsoft.com/office/powerpoint/2010/main" val="24083289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a:t>
            </a:r>
            <a:r>
              <a:rPr lang="en-US" sz="1200" kern="1200" dirty="0">
                <a:solidFill>
                  <a:schemeClr val="tx1"/>
                </a:solidFill>
                <a:effectLst/>
                <a:latin typeface="Times New Roman" pitchFamily="18" charset="0"/>
                <a:ea typeface="+mn-ea"/>
                <a:cs typeface="+mn-cs"/>
              </a:rPr>
              <a:t>http://www.dailymail.co.uk/sciencetech/article-2907069/Don-t-let-AI-jobs-kill-Stephen-Hawking-Elon-Musk-sign-open-letter-warning-robot-uprising.html</a:t>
            </a:r>
          </a:p>
          <a:p>
            <a:r>
              <a:rPr lang="en-US" dirty="0"/>
              <a:t>2. </a:t>
            </a:r>
            <a:r>
              <a:rPr lang="en-US" sz="1200" kern="1200" dirty="0">
                <a:solidFill>
                  <a:schemeClr val="tx1"/>
                </a:solidFill>
                <a:effectLst/>
                <a:latin typeface="Times New Roman" pitchFamily="18" charset="0"/>
                <a:ea typeface="+mn-ea"/>
                <a:cs typeface="+mn-cs"/>
              </a:rPr>
              <a:t>http://futureoflife.org/2015/10/12/11m-ai-safety-research-program-launched</a:t>
            </a:r>
          </a:p>
          <a:p>
            <a:r>
              <a:rPr lang="en-US" sz="1200" kern="1200" dirty="0">
                <a:solidFill>
                  <a:schemeClr val="tx1"/>
                </a:solidFill>
                <a:effectLst/>
                <a:latin typeface="Times New Roman" pitchFamily="18" charset="0"/>
                <a:ea typeface="+mn-ea"/>
                <a:cs typeface="+mn-cs"/>
              </a:rPr>
              <a:t>3. http://www.bbc.com/news/technology-30290540</a:t>
            </a:r>
            <a:endParaRPr lang="en-US" dirty="0"/>
          </a:p>
        </p:txBody>
      </p:sp>
      <p:sp>
        <p:nvSpPr>
          <p:cNvPr id="4" name="Slide Number Placeholder 3"/>
          <p:cNvSpPr>
            <a:spLocks noGrp="1"/>
          </p:cNvSpPr>
          <p:nvPr>
            <p:ph type="sldNum" sz="quarter" idx="10"/>
          </p:nvPr>
        </p:nvSpPr>
        <p:spPr/>
        <p:txBody>
          <a:bodyPr/>
          <a:lstStyle/>
          <a:p>
            <a:pPr>
              <a:defRPr/>
            </a:pPr>
            <a:fld id="{97301EDF-7E3E-4926-A120-A2B6383B346F}" type="slidenum">
              <a:rPr lang="en-US" smtClean="0"/>
              <a:pPr>
                <a:defRPr/>
              </a:pPr>
              <a:t>10</a:t>
            </a:fld>
            <a:endParaRPr lang="en-US"/>
          </a:p>
        </p:txBody>
      </p:sp>
    </p:spTree>
    <p:extLst>
      <p:ext uri="{BB962C8B-B14F-4D97-AF65-F5344CB8AC3E}">
        <p14:creationId xmlns:p14="http://schemas.microsoft.com/office/powerpoint/2010/main" val="3998356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a:t>
            </a:r>
            <a:r>
              <a:rPr lang="en-US" sz="1200" kern="1200">
                <a:solidFill>
                  <a:schemeClr val="tx1"/>
                </a:solidFill>
                <a:effectLst/>
                <a:latin typeface="Times New Roman" pitchFamily="18" charset="0"/>
                <a:ea typeface="+mn-ea"/>
                <a:cs typeface="+mn-cs"/>
              </a:rPr>
              <a:t>http://www.bbc.com/news/technology-30290540</a:t>
            </a:r>
            <a:endParaRPr lang="en-US"/>
          </a:p>
        </p:txBody>
      </p:sp>
      <p:sp>
        <p:nvSpPr>
          <p:cNvPr id="4" name="Slide Number Placeholder 3"/>
          <p:cNvSpPr>
            <a:spLocks noGrp="1"/>
          </p:cNvSpPr>
          <p:nvPr>
            <p:ph type="sldNum" sz="quarter" idx="10"/>
          </p:nvPr>
        </p:nvSpPr>
        <p:spPr/>
        <p:txBody>
          <a:bodyPr/>
          <a:lstStyle/>
          <a:p>
            <a:pPr>
              <a:defRPr/>
            </a:pPr>
            <a:fld id="{97301EDF-7E3E-4926-A120-A2B6383B346F}" type="slidenum">
              <a:rPr lang="en-US" smtClean="0"/>
              <a:pPr>
                <a:defRPr/>
              </a:pPr>
              <a:t>21</a:t>
            </a:fld>
            <a:endParaRPr lang="en-US"/>
          </a:p>
        </p:txBody>
      </p:sp>
    </p:spTree>
    <p:extLst>
      <p:ext uri="{BB962C8B-B14F-4D97-AF65-F5344CB8AC3E}">
        <p14:creationId xmlns:p14="http://schemas.microsoft.com/office/powerpoint/2010/main" val="1517758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r>
              <a:rPr lang="en-US"/>
              <a:t>1 http://drrobertepstein.com/downloads/FROM_RUSSIA_WITH_LOVE-Epstein-Sci_Am_Mind-Oct-Nov2007.pdf?lbisphpreq=1</a:t>
            </a:r>
          </a:p>
        </p:txBody>
      </p:sp>
      <p:sp>
        <p:nvSpPr>
          <p:cNvPr id="25604" name="Slide Number Placeholder 3"/>
          <p:cNvSpPr>
            <a:spLocks noGrp="1"/>
          </p:cNvSpPr>
          <p:nvPr>
            <p:ph type="sldNum" sz="quarter" idx="5"/>
          </p:nvPr>
        </p:nvSpPr>
        <p:spPr>
          <a:noFill/>
        </p:spPr>
        <p:txBody>
          <a:bodyPr/>
          <a:lstStyle/>
          <a:p>
            <a:fld id="{15F1ABDD-65FE-4A58-825B-7884C128D8F9}" type="slidenum">
              <a:rPr lang="en-US" smtClean="0"/>
              <a:pPr/>
              <a:t>23</a:t>
            </a:fld>
            <a:endParaRPr lang="en-US"/>
          </a:p>
        </p:txBody>
      </p:sp>
    </p:spTree>
    <p:extLst>
      <p:ext uri="{BB962C8B-B14F-4D97-AF65-F5344CB8AC3E}">
        <p14:creationId xmlns:p14="http://schemas.microsoft.com/office/powerpoint/2010/main" val="1963167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a:t>
            </a:r>
            <a:r>
              <a:rPr lang="en-US" sz="1200" kern="1200" dirty="0">
                <a:solidFill>
                  <a:schemeClr val="tx1"/>
                </a:solidFill>
                <a:latin typeface="Times New Roman" pitchFamily="18" charset="0"/>
                <a:ea typeface="+mn-ea"/>
                <a:cs typeface="+mn-cs"/>
              </a:rPr>
              <a:t>http://www.engadget.com/2015/04/10/ex-machina-review/</a:t>
            </a:r>
            <a:endParaRPr lang="en-US" dirty="0"/>
          </a:p>
        </p:txBody>
      </p:sp>
      <p:sp>
        <p:nvSpPr>
          <p:cNvPr id="4" name="Slide Number Placeholder 3"/>
          <p:cNvSpPr>
            <a:spLocks noGrp="1"/>
          </p:cNvSpPr>
          <p:nvPr>
            <p:ph type="sldNum" sz="quarter" idx="10"/>
          </p:nvPr>
        </p:nvSpPr>
        <p:spPr/>
        <p:txBody>
          <a:bodyPr/>
          <a:lstStyle/>
          <a:p>
            <a:pPr>
              <a:defRPr/>
            </a:pPr>
            <a:fld id="{97301EDF-7E3E-4926-A120-A2B6383B346F}" type="slidenum">
              <a:rPr lang="en-US" smtClean="0"/>
              <a:pPr>
                <a:defRPr/>
              </a:pPr>
              <a:t>26</a:t>
            </a:fld>
            <a:endParaRPr lang="en-US"/>
          </a:p>
        </p:txBody>
      </p:sp>
    </p:spTree>
    <p:extLst>
      <p:ext uri="{BB962C8B-B14F-4D97-AF65-F5344CB8AC3E}">
        <p14:creationId xmlns:p14="http://schemas.microsoft.com/office/powerpoint/2010/main" val="5091016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eaLnBrk="1" hangingPunct="1"/>
            <a:endParaRPr lang="en-US" dirty="0"/>
          </a:p>
        </p:txBody>
      </p:sp>
      <p:sp>
        <p:nvSpPr>
          <p:cNvPr id="22532" name="Slide Number Placeholder 3"/>
          <p:cNvSpPr>
            <a:spLocks noGrp="1"/>
          </p:cNvSpPr>
          <p:nvPr>
            <p:ph type="sldNum" sz="quarter" idx="5"/>
          </p:nvPr>
        </p:nvSpPr>
        <p:spPr>
          <a:noFill/>
        </p:spPr>
        <p:txBody>
          <a:bodyPr/>
          <a:lstStyle/>
          <a:p>
            <a:fld id="{B0117F69-5905-41EB-AC92-A36EE288D70B}" type="slidenum">
              <a:rPr lang="en-US" smtClean="0"/>
              <a:pPr/>
              <a:t>29</a:t>
            </a:fld>
            <a:endParaRPr lang="en-US"/>
          </a:p>
        </p:txBody>
      </p:sp>
    </p:spTree>
    <p:extLst>
      <p:ext uri="{BB962C8B-B14F-4D97-AF65-F5344CB8AC3E}">
        <p14:creationId xmlns:p14="http://schemas.microsoft.com/office/powerpoint/2010/main" val="10626744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eaLnBrk="1" hangingPunct="1"/>
            <a:r>
              <a:rPr lang="en-US" sz="1200" kern="1200" dirty="0">
                <a:solidFill>
                  <a:schemeClr val="tx1"/>
                </a:solidFill>
                <a:effectLst/>
                <a:latin typeface="Times New Roman" pitchFamily="18" charset="0"/>
                <a:ea typeface="+mn-ea"/>
                <a:cs typeface="+mn-cs"/>
              </a:rPr>
              <a:t>1. http://www.dailymail.co.uk/sciencetech/article-2907069/Don-t-let-AI-jobs-kill-Stephen-Hawking-Elon-Musk-sign-open-letter-warning-robot-uprising.html</a:t>
            </a:r>
          </a:p>
          <a:p>
            <a:pPr marL="0" marR="0" indent="0" algn="l" defTabSz="914400" rtl="0" eaLnBrk="1" fontAlgn="base" latinLnBrk="0" hangingPunct="1">
              <a:lnSpc>
                <a:spcPct val="100000"/>
              </a:lnSpc>
              <a:spcBef>
                <a:spcPct val="30000"/>
              </a:spcBef>
              <a:spcAft>
                <a:spcPct val="0"/>
              </a:spcAft>
              <a:buClrTx/>
              <a:buSzTx/>
              <a:buFontTx/>
              <a:buNone/>
              <a:tabLst/>
              <a:defRPr/>
            </a:pPr>
            <a:r>
              <a:rPr lang="en-US" dirty="0"/>
              <a:t>2. </a:t>
            </a:r>
            <a:r>
              <a:rPr lang="en-US" sz="1200" kern="1200" dirty="0">
                <a:solidFill>
                  <a:schemeClr val="tx1"/>
                </a:solidFill>
                <a:effectLst/>
                <a:latin typeface="Times New Roman" pitchFamily="18" charset="0"/>
                <a:ea typeface="+mn-ea"/>
                <a:cs typeface="+mn-cs"/>
              </a:rPr>
              <a:t>http://futureoflife.org/ai-open-letter/</a:t>
            </a:r>
          </a:p>
          <a:p>
            <a:pPr eaLnBrk="1" hangingPunct="1"/>
            <a:endParaRPr lang="en-US" dirty="0"/>
          </a:p>
        </p:txBody>
      </p:sp>
      <p:sp>
        <p:nvSpPr>
          <p:cNvPr id="22532" name="Slide Number Placeholder 3"/>
          <p:cNvSpPr>
            <a:spLocks noGrp="1"/>
          </p:cNvSpPr>
          <p:nvPr>
            <p:ph type="sldNum" sz="quarter" idx="5"/>
          </p:nvPr>
        </p:nvSpPr>
        <p:spPr>
          <a:noFill/>
        </p:spPr>
        <p:txBody>
          <a:bodyPr/>
          <a:lstStyle/>
          <a:p>
            <a:fld id="{B0117F69-5905-41EB-AC92-A36EE288D70B}" type="slidenum">
              <a:rPr lang="en-US" smtClean="0"/>
              <a:pPr/>
              <a:t>30</a:t>
            </a:fld>
            <a:endParaRPr lang="en-US"/>
          </a:p>
        </p:txBody>
      </p:sp>
    </p:spTree>
    <p:extLst>
      <p:ext uri="{BB962C8B-B14F-4D97-AF65-F5344CB8AC3E}">
        <p14:creationId xmlns:p14="http://schemas.microsoft.com/office/powerpoint/2010/main" val="28714754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eaLnBrk="1" hangingPunct="1"/>
            <a:endParaRPr lang="en-US" dirty="0"/>
          </a:p>
        </p:txBody>
      </p:sp>
      <p:sp>
        <p:nvSpPr>
          <p:cNvPr id="22532" name="Slide Number Placeholder 3"/>
          <p:cNvSpPr>
            <a:spLocks noGrp="1"/>
          </p:cNvSpPr>
          <p:nvPr>
            <p:ph type="sldNum" sz="quarter" idx="5"/>
          </p:nvPr>
        </p:nvSpPr>
        <p:spPr>
          <a:noFill/>
        </p:spPr>
        <p:txBody>
          <a:bodyPr/>
          <a:lstStyle/>
          <a:p>
            <a:fld id="{B0117F69-5905-41EB-AC92-A36EE288D70B}" type="slidenum">
              <a:rPr lang="en-US" smtClean="0"/>
              <a:pPr/>
              <a:t>31</a:t>
            </a:fld>
            <a:endParaRPr lang="en-US"/>
          </a:p>
        </p:txBody>
      </p:sp>
    </p:spTree>
    <p:extLst>
      <p:ext uri="{BB962C8B-B14F-4D97-AF65-F5344CB8AC3E}">
        <p14:creationId xmlns:p14="http://schemas.microsoft.com/office/powerpoint/2010/main" val="23276610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eaLnBrk="1" hangingPunct="1"/>
            <a:r>
              <a:rPr lang="en-US" dirty="0"/>
              <a:t>[1] </a:t>
            </a:r>
            <a:r>
              <a:rPr lang="en-US" sz="1200" kern="1200" dirty="0">
                <a:solidFill>
                  <a:schemeClr val="tx1"/>
                </a:solidFill>
                <a:effectLst/>
                <a:latin typeface="Times New Roman" pitchFamily="18" charset="0"/>
                <a:ea typeface="+mn-ea"/>
                <a:cs typeface="+mn-cs"/>
              </a:rPr>
              <a:t>http://www.msn.com/en-us/money/careersandeducation/robots-could-steal-80-million-us-jobs-boe/ar-BBmY9ej?ocid=spartandhp</a:t>
            </a:r>
            <a:endParaRPr lang="en-US" dirty="0"/>
          </a:p>
          <a:p>
            <a:pPr eaLnBrk="1" hangingPunct="1"/>
            <a:endParaRPr lang="en-US" dirty="0"/>
          </a:p>
        </p:txBody>
      </p:sp>
      <p:sp>
        <p:nvSpPr>
          <p:cNvPr id="22532" name="Slide Number Placeholder 3"/>
          <p:cNvSpPr>
            <a:spLocks noGrp="1"/>
          </p:cNvSpPr>
          <p:nvPr>
            <p:ph type="sldNum" sz="quarter" idx="5"/>
          </p:nvPr>
        </p:nvSpPr>
        <p:spPr>
          <a:noFill/>
        </p:spPr>
        <p:txBody>
          <a:bodyPr/>
          <a:lstStyle/>
          <a:p>
            <a:fld id="{B0117F69-5905-41EB-AC92-A36EE288D70B}" type="slidenum">
              <a:rPr lang="en-US" smtClean="0"/>
              <a:pPr/>
              <a:t>35</a:t>
            </a:fld>
            <a:endParaRPr lang="en-US"/>
          </a:p>
        </p:txBody>
      </p:sp>
    </p:spTree>
    <p:extLst>
      <p:ext uri="{BB962C8B-B14F-4D97-AF65-F5344CB8AC3E}">
        <p14:creationId xmlns:p14="http://schemas.microsoft.com/office/powerpoint/2010/main" val="22821598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eaLnBrk="1" hangingPunct="1"/>
            <a:r>
              <a:rPr lang="en-US" dirty="0"/>
              <a:t>No matter how much automation we</a:t>
            </a:r>
            <a:r>
              <a:rPr lang="en-US" baseline="0" dirty="0"/>
              <a:t> have – there is still someone (human) in control – right?  Maybe not so much.</a:t>
            </a:r>
            <a:endParaRPr lang="en-US" dirty="0"/>
          </a:p>
        </p:txBody>
      </p:sp>
      <p:sp>
        <p:nvSpPr>
          <p:cNvPr id="22532" name="Slide Number Placeholder 3"/>
          <p:cNvSpPr>
            <a:spLocks noGrp="1"/>
          </p:cNvSpPr>
          <p:nvPr>
            <p:ph type="sldNum" sz="quarter" idx="5"/>
          </p:nvPr>
        </p:nvSpPr>
        <p:spPr>
          <a:noFill/>
        </p:spPr>
        <p:txBody>
          <a:bodyPr/>
          <a:lstStyle/>
          <a:p>
            <a:fld id="{B0117F69-5905-41EB-AC92-A36EE288D70B}" type="slidenum">
              <a:rPr lang="en-US" smtClean="0"/>
              <a:pPr/>
              <a:t>39</a:t>
            </a:fld>
            <a:endParaRPr lang="en-US"/>
          </a:p>
        </p:txBody>
      </p:sp>
    </p:spTree>
    <p:extLst>
      <p:ext uri="{BB962C8B-B14F-4D97-AF65-F5344CB8AC3E}">
        <p14:creationId xmlns:p14="http://schemas.microsoft.com/office/powerpoint/2010/main" val="27866829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eaLnBrk="1" hangingPunct="1"/>
            <a:r>
              <a:rPr lang="en-US" dirty="0"/>
              <a:t>Just</a:t>
            </a:r>
            <a:r>
              <a:rPr lang="en-US" baseline="0" dirty="0"/>
              <a:t> some of my thoughts</a:t>
            </a:r>
            <a:endParaRPr lang="en-US" dirty="0"/>
          </a:p>
        </p:txBody>
      </p:sp>
      <p:sp>
        <p:nvSpPr>
          <p:cNvPr id="22532" name="Slide Number Placeholder 3"/>
          <p:cNvSpPr>
            <a:spLocks noGrp="1"/>
          </p:cNvSpPr>
          <p:nvPr>
            <p:ph type="sldNum" sz="quarter" idx="5"/>
          </p:nvPr>
        </p:nvSpPr>
        <p:spPr>
          <a:noFill/>
        </p:spPr>
        <p:txBody>
          <a:bodyPr/>
          <a:lstStyle/>
          <a:p>
            <a:fld id="{B0117F69-5905-41EB-AC92-A36EE288D70B}" type="slidenum">
              <a:rPr lang="en-US" smtClean="0"/>
              <a:pPr/>
              <a:t>42</a:t>
            </a:fld>
            <a:endParaRPr lang="en-US"/>
          </a:p>
        </p:txBody>
      </p:sp>
    </p:spTree>
    <p:extLst>
      <p:ext uri="{BB962C8B-B14F-4D97-AF65-F5344CB8AC3E}">
        <p14:creationId xmlns:p14="http://schemas.microsoft.com/office/powerpoint/2010/main" val="5734439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eaLnBrk="1" hangingPunct="1"/>
            <a:endParaRPr lang="en-US" dirty="0"/>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latin typeface="Times New Roman" pitchFamily="18" charset="0"/>
                <a:ea typeface="+mn-ea"/>
                <a:cs typeface="+mn-cs"/>
              </a:rPr>
              <a:t>1. </a:t>
            </a:r>
            <a:r>
              <a:rPr lang="en-US" sz="1200" kern="1200" dirty="0">
                <a:solidFill>
                  <a:schemeClr val="tx1"/>
                </a:solidFill>
                <a:effectLst/>
                <a:latin typeface="Times New Roman" pitchFamily="18" charset="0"/>
                <a:ea typeface="+mn-ea"/>
                <a:cs typeface="+mn-cs"/>
              </a:rPr>
              <a:t>http://futureoflife.org/ai-open-letter/</a:t>
            </a:r>
            <a:endParaRPr lang="en-US" sz="1200" kern="1200" dirty="0">
              <a:solidFill>
                <a:schemeClr val="tx1"/>
              </a:solidFill>
              <a:latin typeface="Times New Roman" pitchFamily="18" charset="0"/>
              <a:ea typeface="+mn-ea"/>
              <a:cs typeface="+mn-cs"/>
            </a:endParaRPr>
          </a:p>
          <a:p>
            <a:pPr eaLnBrk="1" hangingPunct="1"/>
            <a:r>
              <a:rPr lang="en-US" sz="1200" kern="1200" dirty="0">
                <a:solidFill>
                  <a:schemeClr val="tx1"/>
                </a:solidFill>
                <a:latin typeface="Times New Roman" pitchFamily="18" charset="0"/>
                <a:ea typeface="+mn-ea"/>
                <a:cs typeface="+mn-cs"/>
              </a:rPr>
              <a:t>2. http://futureoflife.org/2015/10/12/11m-ai-safety-research-program-launched/</a:t>
            </a:r>
            <a:endParaRPr lang="en-US" dirty="0"/>
          </a:p>
          <a:p>
            <a:pPr eaLnBrk="1" hangingPunct="1"/>
            <a:r>
              <a:rPr lang="en-US" dirty="0"/>
              <a:t>3. </a:t>
            </a:r>
            <a:r>
              <a:rPr lang="en-US" sz="1200" kern="1200" dirty="0">
                <a:solidFill>
                  <a:schemeClr val="tx1"/>
                </a:solidFill>
                <a:effectLst/>
                <a:latin typeface="Times New Roman" pitchFamily="18" charset="0"/>
                <a:ea typeface="+mn-ea"/>
                <a:cs typeface="+mn-cs"/>
              </a:rPr>
              <a:t>http://www.dailymail.co.uk/sciencetech/article-2907069/Don-t-let-AI-jobs-kill-Stephen-Hawking-Elon-Musk-sign-open-letter-warning-robot-uprising.html</a:t>
            </a:r>
            <a:endParaRPr lang="en-US" dirty="0"/>
          </a:p>
          <a:p>
            <a:pPr eaLnBrk="1" hangingPunct="1"/>
            <a:endParaRPr lang="en-US" dirty="0"/>
          </a:p>
        </p:txBody>
      </p:sp>
      <p:sp>
        <p:nvSpPr>
          <p:cNvPr id="22532" name="Slide Number Placeholder 3"/>
          <p:cNvSpPr>
            <a:spLocks noGrp="1"/>
          </p:cNvSpPr>
          <p:nvPr>
            <p:ph type="sldNum" sz="quarter" idx="5"/>
          </p:nvPr>
        </p:nvSpPr>
        <p:spPr>
          <a:noFill/>
        </p:spPr>
        <p:txBody>
          <a:bodyPr/>
          <a:lstStyle/>
          <a:p>
            <a:fld id="{B0117F69-5905-41EB-AC92-A36EE288D70B}" type="slidenum">
              <a:rPr lang="en-US" smtClean="0"/>
              <a:pPr/>
              <a:t>47</a:t>
            </a:fld>
            <a:endParaRPr lang="en-US"/>
          </a:p>
        </p:txBody>
      </p:sp>
    </p:spTree>
    <p:extLst>
      <p:ext uri="{BB962C8B-B14F-4D97-AF65-F5344CB8AC3E}">
        <p14:creationId xmlns:p14="http://schemas.microsoft.com/office/powerpoint/2010/main" val="6187646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marL="228600" marR="0" indent="-228600" algn="l" defTabSz="914400" rtl="0" eaLnBrk="1" fontAlgn="base" latinLnBrk="0" hangingPunct="1">
              <a:lnSpc>
                <a:spcPct val="100000"/>
              </a:lnSpc>
              <a:spcBef>
                <a:spcPct val="30000"/>
              </a:spcBef>
              <a:spcAft>
                <a:spcPct val="0"/>
              </a:spcAft>
              <a:buClrTx/>
              <a:buSzTx/>
              <a:buFontTx/>
              <a:buAutoNum type="arabicPeriod"/>
              <a:tabLst/>
              <a:defRPr/>
            </a:pPr>
            <a:r>
              <a:rPr lang="en-US" sz="1200" kern="1200" dirty="0">
                <a:solidFill>
                  <a:schemeClr val="tx1"/>
                </a:solidFill>
                <a:effectLst/>
                <a:latin typeface="Times New Roman" pitchFamily="18" charset="0"/>
                <a:ea typeface="+mn-ea"/>
                <a:cs typeface="+mn-cs"/>
              </a:rPr>
              <a:t>http://futureoflife.org</a:t>
            </a:r>
          </a:p>
          <a:p>
            <a:pPr marL="228600" marR="0" indent="-228600" algn="l" defTabSz="914400" rtl="0" eaLnBrk="1" fontAlgn="base" latinLnBrk="0" hangingPunct="1">
              <a:lnSpc>
                <a:spcPct val="100000"/>
              </a:lnSpc>
              <a:spcBef>
                <a:spcPct val="30000"/>
              </a:spcBef>
              <a:spcAft>
                <a:spcPct val="0"/>
              </a:spcAft>
              <a:buClrTx/>
              <a:buSzTx/>
              <a:buFontTx/>
              <a:buAutoNum type="arabicPeriod"/>
              <a:tabLst/>
              <a:defRPr/>
            </a:pPr>
            <a:endParaRPr lang="en-US" sz="1200" kern="1200" dirty="0">
              <a:solidFill>
                <a:schemeClr val="tx1"/>
              </a:solidFill>
              <a:effectLst/>
              <a:latin typeface="Times New Roman" pitchFamily="18" charset="0"/>
              <a:ea typeface="+mn-ea"/>
              <a:cs typeface="+mn-cs"/>
            </a:endParaRPr>
          </a:p>
          <a:p>
            <a:pPr marL="0" marR="0" indent="0" algn="l" defTabSz="914400" rtl="0" eaLnBrk="1" fontAlgn="base" latinLnBrk="0" hangingPunct="1">
              <a:lnSpc>
                <a:spcPct val="100000"/>
              </a:lnSpc>
              <a:spcBef>
                <a:spcPct val="30000"/>
              </a:spcBef>
              <a:spcAft>
                <a:spcPct val="0"/>
              </a:spcAft>
              <a:buClrTx/>
              <a:buSzTx/>
              <a:buFontTx/>
              <a:buNone/>
              <a:tabLst/>
              <a:defRPr/>
            </a:pPr>
            <a:r>
              <a:rPr lang="en-US" sz="1000" kern="1200" dirty="0">
                <a:solidFill>
                  <a:schemeClr val="tx1"/>
                </a:solidFill>
                <a:effectLst/>
                <a:latin typeface="Times New Roman" pitchFamily="18" charset="0"/>
                <a:ea typeface="+mn-ea"/>
                <a:cs typeface="+mn-cs"/>
              </a:rPr>
              <a:t>Founders:</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000" dirty="0"/>
              <a:t>- </a:t>
            </a:r>
            <a:r>
              <a:rPr lang="en-US" sz="1000" dirty="0" err="1"/>
              <a:t>Jaan</a:t>
            </a:r>
            <a:r>
              <a:rPr lang="en-US" sz="1000" dirty="0"/>
              <a:t> Tallinn - an Estonian programmer who participated in the development of Skype</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000" dirty="0"/>
              <a:t>- Max </a:t>
            </a:r>
            <a:r>
              <a:rPr lang="en-US" sz="1000" dirty="0" err="1"/>
              <a:t>Tegmark</a:t>
            </a:r>
            <a:r>
              <a:rPr lang="en-US" sz="1000" dirty="0"/>
              <a:t> - a Swedish-American cosmologist. </a:t>
            </a:r>
            <a:r>
              <a:rPr lang="en-US" sz="1000" dirty="0" err="1"/>
              <a:t>Tegmark</a:t>
            </a:r>
            <a:r>
              <a:rPr lang="en-US" sz="1000" dirty="0"/>
              <a:t> is a professor at the Massachusetts Institute of Technology and the scientific director of the Foundational Questions Institute.</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000" dirty="0"/>
              <a:t>- </a:t>
            </a:r>
            <a:r>
              <a:rPr lang="en-US" sz="1000" dirty="0" err="1"/>
              <a:t>Meia</a:t>
            </a:r>
            <a:r>
              <a:rPr lang="en-US" sz="1000" dirty="0"/>
              <a:t> Chita-</a:t>
            </a:r>
            <a:r>
              <a:rPr lang="en-US" sz="1000" dirty="0" err="1"/>
              <a:t>Tegmark</a:t>
            </a:r>
            <a:r>
              <a:rPr lang="en-US" sz="1000" dirty="0"/>
              <a:t> -Ph.D. candidate in Developmental Sciences at Boston University and an alumna of the Harvard Graduate School of Education</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000" dirty="0"/>
              <a:t>- </a:t>
            </a:r>
            <a:r>
              <a:rPr lang="en-US" sz="1000" dirty="0" err="1"/>
              <a:t>Viktoriya</a:t>
            </a:r>
            <a:r>
              <a:rPr lang="en-US" sz="1000" dirty="0"/>
              <a:t> </a:t>
            </a:r>
            <a:r>
              <a:rPr lang="en-US" sz="1000" dirty="0" err="1"/>
              <a:t>Krakovna</a:t>
            </a:r>
            <a:r>
              <a:rPr lang="en-US" sz="1000" dirty="0"/>
              <a:t> - PhD candidate, Harvard University, a doctoral researcher in statistics at Harvard University</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000" dirty="0"/>
              <a:t>- Anthony </a:t>
            </a:r>
            <a:r>
              <a:rPr lang="en-US" sz="1000" dirty="0" err="1"/>
              <a:t>Aquirre</a:t>
            </a:r>
            <a:r>
              <a:rPr lang="en-US" sz="1000" dirty="0"/>
              <a:t> - a theoretical cosmologist, professor at the University of California</a:t>
            </a:r>
          </a:p>
        </p:txBody>
      </p:sp>
      <p:sp>
        <p:nvSpPr>
          <p:cNvPr id="22532" name="Slide Number Placeholder 3"/>
          <p:cNvSpPr>
            <a:spLocks noGrp="1"/>
          </p:cNvSpPr>
          <p:nvPr>
            <p:ph type="sldNum" sz="quarter" idx="5"/>
          </p:nvPr>
        </p:nvSpPr>
        <p:spPr>
          <a:noFill/>
        </p:spPr>
        <p:txBody>
          <a:bodyPr/>
          <a:lstStyle/>
          <a:p>
            <a:fld id="{B0117F69-5905-41EB-AC92-A36EE288D70B}" type="slidenum">
              <a:rPr lang="en-US" smtClean="0"/>
              <a:pPr/>
              <a:t>48</a:t>
            </a:fld>
            <a:endParaRPr lang="en-US"/>
          </a:p>
        </p:txBody>
      </p:sp>
    </p:spTree>
    <p:extLst>
      <p:ext uri="{BB962C8B-B14F-4D97-AF65-F5344CB8AC3E}">
        <p14:creationId xmlns:p14="http://schemas.microsoft.com/office/powerpoint/2010/main" val="3144010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eaLnBrk="1" hangingPunct="1"/>
            <a:r>
              <a:rPr lang="en-US" dirty="0"/>
              <a:t>1. </a:t>
            </a:r>
            <a:r>
              <a:rPr lang="en-US" dirty="0" err="1"/>
              <a:t>Rusli</a:t>
            </a:r>
            <a:r>
              <a:rPr lang="en-US" dirty="0"/>
              <a:t>, Evelyn M. (October 27, 2011). "For Google, a New High in Deal-Making". The New York Times. Retrieved December 7, 2011.</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latin typeface="Times New Roman" pitchFamily="18" charset="0"/>
                <a:ea typeface="+mn-ea"/>
                <a:cs typeface="+mn-cs"/>
              </a:rPr>
              <a:t>2. Google's New A.I. Ethics Board Might Save Humanity From Extinction  http://www.huffingtonpost.com/2014/01/29/google-ai_n_4683343.html</a:t>
            </a:r>
          </a:p>
          <a:p>
            <a:pPr marL="0" marR="0" indent="0" algn="l" defTabSz="914400" rtl="0" eaLnBrk="1" fontAlgn="base" latinLnBrk="0" hangingPunct="1">
              <a:lnSpc>
                <a:spcPct val="100000"/>
              </a:lnSpc>
              <a:spcBef>
                <a:spcPct val="30000"/>
              </a:spcBef>
              <a:spcAft>
                <a:spcPct val="0"/>
              </a:spcAft>
              <a:buClrTx/>
              <a:buSzTx/>
              <a:buFontTx/>
              <a:buNone/>
              <a:tabLst/>
              <a:defRPr/>
            </a:pPr>
            <a:endParaRPr lang="en-US" sz="1200" kern="1200" dirty="0">
              <a:solidFill>
                <a:schemeClr val="tx1"/>
              </a:solidFill>
              <a:latin typeface="Times New Roman" pitchFamily="18" charset="0"/>
              <a:ea typeface="+mn-ea"/>
              <a:cs typeface="+mn-cs"/>
            </a:endParaRP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latin typeface="Times New Roman" pitchFamily="18" charset="0"/>
                <a:ea typeface="+mn-ea"/>
                <a:cs typeface="+mn-cs"/>
              </a:rPr>
              <a:t>2. </a:t>
            </a:r>
          </a:p>
          <a:p>
            <a:pPr marL="0" marR="0" indent="0" algn="l" defTabSz="914400" rtl="0" eaLnBrk="1" fontAlgn="base" latinLnBrk="0" hangingPunct="1">
              <a:lnSpc>
                <a:spcPct val="100000"/>
              </a:lnSpc>
              <a:spcBef>
                <a:spcPct val="30000"/>
              </a:spcBef>
              <a:spcAft>
                <a:spcPct val="0"/>
              </a:spcAft>
              <a:buClrTx/>
              <a:buSzTx/>
              <a:buFontTx/>
              <a:buNone/>
              <a:tabLst/>
              <a:defRPr/>
            </a:pPr>
            <a:endParaRPr lang="en-US" sz="1200" kern="1200" dirty="0">
              <a:solidFill>
                <a:schemeClr val="tx1"/>
              </a:solidFill>
              <a:latin typeface="Times New Roman" pitchFamily="18" charset="0"/>
              <a:ea typeface="+mn-ea"/>
              <a:cs typeface="+mn-cs"/>
            </a:endParaRPr>
          </a:p>
          <a:p>
            <a:pPr marL="0" marR="0" indent="0" algn="l" defTabSz="914400" rtl="0" eaLnBrk="1" fontAlgn="base" latinLnBrk="0" hangingPunct="1">
              <a:lnSpc>
                <a:spcPct val="100000"/>
              </a:lnSpc>
              <a:spcBef>
                <a:spcPct val="30000"/>
              </a:spcBef>
              <a:spcAft>
                <a:spcPct val="0"/>
              </a:spcAft>
              <a:buClrTx/>
              <a:buSzTx/>
              <a:buFontTx/>
              <a:buNone/>
              <a:tabLst/>
              <a:defRPr/>
            </a:pPr>
            <a:endParaRPr lang="en-US" dirty="0"/>
          </a:p>
        </p:txBody>
      </p:sp>
      <p:sp>
        <p:nvSpPr>
          <p:cNvPr id="22532" name="Slide Number Placeholder 3"/>
          <p:cNvSpPr>
            <a:spLocks noGrp="1"/>
          </p:cNvSpPr>
          <p:nvPr>
            <p:ph type="sldNum" sz="quarter" idx="5"/>
          </p:nvPr>
        </p:nvSpPr>
        <p:spPr>
          <a:noFill/>
        </p:spPr>
        <p:txBody>
          <a:bodyPr/>
          <a:lstStyle/>
          <a:p>
            <a:fld id="{B0117F69-5905-41EB-AC92-A36EE288D70B}" type="slidenum">
              <a:rPr lang="en-US" smtClean="0"/>
              <a:pPr/>
              <a:t>51</a:t>
            </a:fld>
            <a:endParaRPr lang="en-US"/>
          </a:p>
        </p:txBody>
      </p:sp>
    </p:spTree>
    <p:extLst>
      <p:ext uri="{BB962C8B-B14F-4D97-AF65-F5344CB8AC3E}">
        <p14:creationId xmlns:p14="http://schemas.microsoft.com/office/powerpoint/2010/main" val="21454355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eaLnBrk="1" hangingPunct="1"/>
            <a:r>
              <a:rPr lang="en-US" dirty="0"/>
              <a:t>1. </a:t>
            </a:r>
            <a:r>
              <a:rPr lang="en-US" dirty="0" err="1"/>
              <a:t>Rusli</a:t>
            </a:r>
            <a:r>
              <a:rPr lang="en-US" dirty="0"/>
              <a:t>, Evelyn M. (October 27, 2011). "For Google, a New High in Deal-Making". The New York Times. Retrieved December 7, 2011.</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latin typeface="Times New Roman" pitchFamily="18" charset="0"/>
                <a:ea typeface="+mn-ea"/>
                <a:cs typeface="+mn-cs"/>
              </a:rPr>
              <a:t>2. Google's New A.I. Ethics Board Might Save Humanity From Extinction  http://www.huffingtonpost.com/2014/01/29/google-ai_n_4683343.html</a:t>
            </a:r>
          </a:p>
          <a:p>
            <a:pPr marL="0" marR="0" indent="0" algn="l" defTabSz="914400" rtl="0" eaLnBrk="1" fontAlgn="base" latinLnBrk="0" hangingPunct="1">
              <a:lnSpc>
                <a:spcPct val="100000"/>
              </a:lnSpc>
              <a:spcBef>
                <a:spcPct val="30000"/>
              </a:spcBef>
              <a:spcAft>
                <a:spcPct val="0"/>
              </a:spcAft>
              <a:buClrTx/>
              <a:buSzTx/>
              <a:buFontTx/>
              <a:buNone/>
              <a:tabLst/>
              <a:defRPr/>
            </a:pPr>
            <a:endParaRPr lang="en-US" sz="1200" kern="1200" dirty="0">
              <a:solidFill>
                <a:schemeClr val="tx1"/>
              </a:solidFill>
              <a:latin typeface="Times New Roman" pitchFamily="18" charset="0"/>
              <a:ea typeface="+mn-ea"/>
              <a:cs typeface="+mn-cs"/>
            </a:endParaRPr>
          </a:p>
          <a:p>
            <a:pPr marL="0" marR="0" indent="0" algn="l" defTabSz="914400" rtl="0" eaLnBrk="1" fontAlgn="base" latinLnBrk="0" hangingPunct="1">
              <a:lnSpc>
                <a:spcPct val="100000"/>
              </a:lnSpc>
              <a:spcBef>
                <a:spcPct val="30000"/>
              </a:spcBef>
              <a:spcAft>
                <a:spcPct val="0"/>
              </a:spcAft>
              <a:buClrTx/>
              <a:buSzTx/>
              <a:buFontTx/>
              <a:buNone/>
              <a:tabLst/>
              <a:defRPr/>
            </a:pPr>
            <a:endParaRPr lang="en-US" dirty="0"/>
          </a:p>
        </p:txBody>
      </p:sp>
      <p:sp>
        <p:nvSpPr>
          <p:cNvPr id="22532" name="Slide Number Placeholder 3"/>
          <p:cNvSpPr>
            <a:spLocks noGrp="1"/>
          </p:cNvSpPr>
          <p:nvPr>
            <p:ph type="sldNum" sz="quarter" idx="5"/>
          </p:nvPr>
        </p:nvSpPr>
        <p:spPr>
          <a:noFill/>
        </p:spPr>
        <p:txBody>
          <a:bodyPr/>
          <a:lstStyle/>
          <a:p>
            <a:fld id="{B0117F69-5905-41EB-AC92-A36EE288D70B}" type="slidenum">
              <a:rPr lang="en-US" smtClean="0"/>
              <a:pPr/>
              <a:t>52</a:t>
            </a:fld>
            <a:endParaRPr lang="en-US"/>
          </a:p>
        </p:txBody>
      </p:sp>
    </p:spTree>
    <p:extLst>
      <p:ext uri="{BB962C8B-B14F-4D97-AF65-F5344CB8AC3E}">
        <p14:creationId xmlns:p14="http://schemas.microsoft.com/office/powerpoint/2010/main" val="41834754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eaLnBrk="1" hangingPunct="1"/>
            <a:endParaRPr lang="en-US" sz="1000" dirty="0"/>
          </a:p>
        </p:txBody>
      </p:sp>
      <p:sp>
        <p:nvSpPr>
          <p:cNvPr id="22532" name="Slide Number Placeholder 3"/>
          <p:cNvSpPr>
            <a:spLocks noGrp="1"/>
          </p:cNvSpPr>
          <p:nvPr>
            <p:ph type="sldNum" sz="quarter" idx="5"/>
          </p:nvPr>
        </p:nvSpPr>
        <p:spPr>
          <a:noFill/>
        </p:spPr>
        <p:txBody>
          <a:bodyPr/>
          <a:lstStyle/>
          <a:p>
            <a:fld id="{B0117F69-5905-41EB-AC92-A36EE288D70B}" type="slidenum">
              <a:rPr lang="en-US" smtClean="0"/>
              <a:pPr/>
              <a:t>54</a:t>
            </a:fld>
            <a:endParaRPr lang="en-US"/>
          </a:p>
        </p:txBody>
      </p:sp>
    </p:spTree>
    <p:extLst>
      <p:ext uri="{BB962C8B-B14F-4D97-AF65-F5344CB8AC3E}">
        <p14:creationId xmlns:p14="http://schemas.microsoft.com/office/powerpoint/2010/main" val="31633768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p:spPr>
        <p:txBody>
          <a:bodyPr/>
          <a:lstStyle/>
          <a:p>
            <a:pPr eaLnBrk="1" hangingPunct="1"/>
            <a:endParaRPr lang="en-US" sz="1000" dirty="0"/>
          </a:p>
        </p:txBody>
      </p:sp>
      <p:sp>
        <p:nvSpPr>
          <p:cNvPr id="22532" name="Slide Number Placeholder 3"/>
          <p:cNvSpPr>
            <a:spLocks noGrp="1"/>
          </p:cNvSpPr>
          <p:nvPr>
            <p:ph type="sldNum" sz="quarter" idx="5"/>
          </p:nvPr>
        </p:nvSpPr>
        <p:spPr>
          <a:noFill/>
        </p:spPr>
        <p:txBody>
          <a:bodyPr/>
          <a:lstStyle/>
          <a:p>
            <a:fld id="{B0117F69-5905-41EB-AC92-A36EE288D70B}" type="slidenum">
              <a:rPr lang="en-US" smtClean="0"/>
              <a:pPr/>
              <a:t>55</a:t>
            </a:fld>
            <a:endParaRPr lang="en-US"/>
          </a:p>
        </p:txBody>
      </p:sp>
    </p:spTree>
    <p:extLst>
      <p:ext uri="{BB962C8B-B14F-4D97-AF65-F5344CB8AC3E}">
        <p14:creationId xmlns:p14="http://schemas.microsoft.com/office/powerpoint/2010/main" val="3458417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12/2/2019</a:t>
            </a:fld>
            <a:endParaRPr lang="en-US" dirty="0"/>
          </a:p>
        </p:txBody>
      </p:sp>
      <p:sp>
        <p:nvSpPr>
          <p:cNvPr id="9" name="Footer Placeholder 8">
            <a:extLst>
              <a:ext uri="{FF2B5EF4-FFF2-40B4-BE49-F238E27FC236}">
                <a16:creationId xmlns=""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49215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12/2/2019</a:t>
            </a:fld>
            <a:endParaRPr lang="en-US" dirty="0"/>
          </a:p>
        </p:txBody>
      </p:sp>
      <p:sp>
        <p:nvSpPr>
          <p:cNvPr id="9" name="Footer Placeholder 8">
            <a:extLst>
              <a:ext uri="{FF2B5EF4-FFF2-40B4-BE49-F238E27FC236}">
                <a16:creationId xmlns=""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15057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12/2/2019</a:t>
            </a:fld>
            <a:endParaRPr lang="en-US" dirty="0"/>
          </a:p>
        </p:txBody>
      </p:sp>
      <p:sp>
        <p:nvSpPr>
          <p:cNvPr id="9" name="Footer Placeholder 8">
            <a:extLst>
              <a:ext uri="{FF2B5EF4-FFF2-40B4-BE49-F238E27FC236}">
                <a16:creationId xmlns=""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10141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12/2/2019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50508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12/2/2019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02677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12/2/2019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05587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12/2/2019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02409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12/2/2019</a:t>
            </a:fld>
            <a:endParaRPr lang="en-US" dirty="0"/>
          </a:p>
        </p:txBody>
      </p:sp>
      <p:sp>
        <p:nvSpPr>
          <p:cNvPr id="10" name="Footer Placeholder 9">
            <a:extLst>
              <a:ext uri="{FF2B5EF4-FFF2-40B4-BE49-F238E27FC236}">
                <a16:creationId xmlns=""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90020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12/2/2019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015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12/2/2019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12572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12/2/2019</a:t>
            </a:fld>
            <a:endParaRPr lang="en-US" dirty="0"/>
          </a:p>
        </p:txBody>
      </p:sp>
      <p:sp>
        <p:nvSpPr>
          <p:cNvPr id="12" name="Footer Placeholder 11">
            <a:extLst>
              <a:ext uri="{FF2B5EF4-FFF2-40B4-BE49-F238E27FC236}">
                <a16:creationId xmlns=""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11579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4400" y="76200"/>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914400" y="3429000"/>
            <a:ext cx="3403600" cy="3276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4521200" y="3429000"/>
            <a:ext cx="3403600" cy="3276600"/>
          </a:xfrm>
        </p:spPr>
        <p:txBody>
          <a:bodyPr/>
          <a:lstStyle/>
          <a:p>
            <a:pPr lvl="0"/>
            <a:endParaRPr lang="en-US" noProof="0"/>
          </a:p>
        </p:txBody>
      </p:sp>
      <p:sp>
        <p:nvSpPr>
          <p:cNvPr id="5" name="Slide Number Placeholder 4">
            <a:extLst>
              <a:ext uri="{FF2B5EF4-FFF2-40B4-BE49-F238E27FC236}">
                <a16:creationId xmlns="" xmlns:a16="http://schemas.microsoft.com/office/drawing/2014/main" id="{F8DD04CF-151D-DF46-8877-4719CA1C7AE8}"/>
              </a:ext>
            </a:extLst>
          </p:cNvPr>
          <p:cNvSpPr>
            <a:spLocks noGrp="1"/>
          </p:cNvSpPr>
          <p:nvPr>
            <p:ph type="sldNum" sz="quarter" idx="10"/>
          </p:nvPr>
        </p:nvSpPr>
        <p:spPr/>
        <p:txBody>
          <a:bodyPr/>
          <a:lstStyle>
            <a:lvl1pPr>
              <a:defRPr/>
            </a:lvl1pPr>
          </a:lstStyle>
          <a:p>
            <a:pPr>
              <a:defRPr/>
            </a:pPr>
            <a:fld id="{BBAE446E-6F2E-4741-A94F-003EA6CBEA5E}" type="slidenum">
              <a:rPr lang="en-US" altLang="en-US"/>
              <a:pPr>
                <a:defRPr/>
              </a:pPr>
              <a:t>‹#›</a:t>
            </a:fld>
            <a:endParaRPr lang="en-US" altLang="en-US">
              <a:solidFill>
                <a:schemeClr val="tx1"/>
              </a:solidFill>
              <a:latin typeface="Arial" panose="020B0604020202020204" pitchFamily="34" charset="0"/>
            </a:endParaRPr>
          </a:p>
        </p:txBody>
      </p:sp>
    </p:spTree>
    <p:extLst>
      <p:ext uri="{BB962C8B-B14F-4D97-AF65-F5344CB8AC3E}">
        <p14:creationId xmlns:p14="http://schemas.microsoft.com/office/powerpoint/2010/main" val="2709626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12/2/2019</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89325244"/>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43" r:id="rId6"/>
    <p:sldLayoutId id="2147483738" r:id="rId7"/>
    <p:sldLayoutId id="2147483739" r:id="rId8"/>
    <p:sldLayoutId id="2147483740" r:id="rId9"/>
    <p:sldLayoutId id="2147483742" r:id="rId10"/>
    <p:sldLayoutId id="2147483741" r:id="rId11"/>
    <p:sldLayoutId id="2147483745" r:id="rId12"/>
  </p:sldLayoutIdLst>
  <p:hf sldNum="0" hdr="0" ftr="0" dt="0"/>
  <p:txStyles>
    <p:titleStyle>
      <a:lvl1pPr algn="l" defTabSz="457200" rtl="0" eaLnBrk="1" latinLnBrk="0" hangingPunct="1">
        <a:lnSpc>
          <a:spcPct val="100000"/>
        </a:lnSpc>
        <a:spcBef>
          <a:spcPct val="0"/>
        </a:spcBef>
        <a:buNone/>
        <a:defRPr sz="26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slate.com/blogs/future_tense/2014/02/14/watson_is_real_artificial_intelligence_despite_claims_to_the_contrary.html" TargetMode="External"/><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hyperlink" Target="https://www.youtube.com/watch?v=Izd2qOgOGQI"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2" Type="http://schemas.openxmlformats.org/officeDocument/2006/relationships/hyperlink" Target="https://en.wikipedia.org/wiki/Intelligenc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2.gi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image" Target="../media/image26.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tif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1.tif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2.tif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3.gi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eng.mil.ru/en/structure/forces/strategic_rocket.htm" TargetMode="External"/><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www.popsci.com/category/tags/x-47b"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8.gi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9.gi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3.gi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4.gif"/><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45.gif"/></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hyperlink" Target="https://arxiv.org/pdf/1906.05684.pdf"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7.xml.rels><?xml version="1.0" encoding="UTF-8" standalone="yes"?>
<Relationships xmlns="http://schemas.openxmlformats.org/package/2006/relationships"><Relationship Id="rId8" Type="http://schemas.openxmlformats.org/officeDocument/2006/relationships/hyperlink" Target="http://www.whitedot.org/issue/iss_front.asp" TargetMode="External"/><Relationship Id="rId3" Type="http://schemas.openxmlformats.org/officeDocument/2006/relationships/hyperlink" Target="http://www.zompist.com/robot.htm" TargetMode="External"/><Relationship Id="rId7" Type="http://schemas.openxmlformats.org/officeDocument/2006/relationships/hyperlink" Target="http://www-rohan.sdsu.edu/faculty/vinge/longnow/" TargetMode="External"/><Relationship Id="rId2" Type="http://schemas.openxmlformats.org/officeDocument/2006/relationships/hyperlink" Target="http://hplusmagazine.com/2011/03/07/why-an-intelligence-explosion-is-probable/" TargetMode="External"/><Relationship Id="rId1" Type="http://schemas.openxmlformats.org/officeDocument/2006/relationships/slideLayout" Target="../slideLayouts/slideLayout2.xml"/><Relationship Id="rId6" Type="http://schemas.openxmlformats.org/officeDocument/2006/relationships/hyperlink" Target="http://www.singinst.org/" TargetMode="External"/><Relationship Id="rId5" Type="http://schemas.openxmlformats.org/officeDocument/2006/relationships/hyperlink" Target="http://www.singinst.org/CFAI/" TargetMode="External"/><Relationship Id="rId4" Type="http://schemas.openxmlformats.org/officeDocument/2006/relationships/hyperlink" Target="http://www.aspcr.com/" TargetMode="Externa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26B4480E-B7FF-4481-890E-043A69AE6FE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 xmlns:a16="http://schemas.microsoft.com/office/drawing/2014/main" id="{3BD1D7F0-2C21-4806-B759-B23960D4FBF1}"/>
              </a:ext>
            </a:extLst>
          </p:cNvPr>
          <p:cNvPicPr>
            <a:picLocks noChangeAspect="1"/>
          </p:cNvPicPr>
          <p:nvPr/>
        </p:nvPicPr>
        <p:blipFill rotWithShape="1">
          <a:blip r:embed="rId2"/>
          <a:srcRect t="15730"/>
          <a:stretch/>
        </p:blipFill>
        <p:spPr>
          <a:xfrm>
            <a:off x="20" y="10"/>
            <a:ext cx="12191980" cy="6857990"/>
          </a:xfrm>
          <a:prstGeom prst="rect">
            <a:avLst/>
          </a:prstGeom>
        </p:spPr>
      </p:pic>
      <p:sp>
        <p:nvSpPr>
          <p:cNvPr id="11" name="Rectangle 10">
            <a:extLst>
              <a:ext uri="{FF2B5EF4-FFF2-40B4-BE49-F238E27FC236}">
                <a16:creationId xmlns="" xmlns:a16="http://schemas.microsoft.com/office/drawing/2014/main" id="{64C13BAB-7C00-4D21-A857-E3D41C0A2A6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734797" y="1661699"/>
            <a:ext cx="3703320"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 xmlns:a16="http://schemas.microsoft.com/office/drawing/2014/main" id="{1F1FF39A-AC3C-4066-9D4C-519AA22812E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735983" y="1812471"/>
            <a:ext cx="3702134" cy="3383831"/>
          </a:xfrm>
          <a:prstGeom prst="rect">
            <a:avLst/>
          </a:prstGeom>
          <a:solidFill>
            <a:schemeClr val="bg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F7A187C0-C6D5-E646-8895-85D1386B7701}"/>
              </a:ext>
            </a:extLst>
          </p:cNvPr>
          <p:cNvSpPr>
            <a:spLocks noGrp="1"/>
          </p:cNvSpPr>
          <p:nvPr>
            <p:ph type="ctrTitle"/>
          </p:nvPr>
        </p:nvSpPr>
        <p:spPr>
          <a:xfrm>
            <a:off x="7889065" y="2324906"/>
            <a:ext cx="3403426" cy="1588698"/>
          </a:xfrm>
        </p:spPr>
        <p:txBody>
          <a:bodyPr>
            <a:normAutofit/>
          </a:bodyPr>
          <a:lstStyle/>
          <a:p>
            <a:r>
              <a:rPr lang="en-US" dirty="0">
                <a:solidFill>
                  <a:schemeClr val="tx1"/>
                </a:solidFill>
              </a:rPr>
              <a:t>AI</a:t>
            </a:r>
          </a:p>
        </p:txBody>
      </p:sp>
      <p:sp>
        <p:nvSpPr>
          <p:cNvPr id="3" name="Subtitle 2">
            <a:extLst>
              <a:ext uri="{FF2B5EF4-FFF2-40B4-BE49-F238E27FC236}">
                <a16:creationId xmlns="" xmlns:a16="http://schemas.microsoft.com/office/drawing/2014/main" id="{5239EEC8-9DCE-3549-93B6-AB1419EEBB70}"/>
              </a:ext>
            </a:extLst>
          </p:cNvPr>
          <p:cNvSpPr>
            <a:spLocks noGrp="1"/>
          </p:cNvSpPr>
          <p:nvPr>
            <p:ph type="subTitle" idx="1"/>
          </p:nvPr>
        </p:nvSpPr>
        <p:spPr>
          <a:xfrm>
            <a:off x="7889065" y="3945249"/>
            <a:ext cx="3403426" cy="738820"/>
          </a:xfrm>
        </p:spPr>
        <p:txBody>
          <a:bodyPr>
            <a:normAutofit/>
          </a:bodyPr>
          <a:lstStyle/>
          <a:p>
            <a:r>
              <a:rPr lang="en-US" dirty="0"/>
              <a:t>DR CAROLINE JAWAD 2019</a:t>
            </a:r>
          </a:p>
        </p:txBody>
      </p:sp>
    </p:spTree>
    <p:extLst>
      <p:ext uri="{BB962C8B-B14F-4D97-AF65-F5344CB8AC3E}">
        <p14:creationId xmlns:p14="http://schemas.microsoft.com/office/powerpoint/2010/main" val="425682319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B8DD2392-397B-48BF-BEFA-EA1FB881CA8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 xmlns:a16="http://schemas.microsoft.com/office/drawing/2014/main" id="{F72B9ED7-144C-D441-939C-667793664F3C}"/>
              </a:ext>
            </a:extLst>
          </p:cNvPr>
          <p:cNvPicPr>
            <a:picLocks noChangeAspect="1"/>
          </p:cNvPicPr>
          <p:nvPr/>
        </p:nvPicPr>
        <p:blipFill rotWithShape="1">
          <a:blip r:embed="rId2">
            <a:alphaModFix amt="40000"/>
          </a:blip>
          <a:srcRect r="11111"/>
          <a:stretch/>
        </p:blipFill>
        <p:spPr>
          <a:xfrm>
            <a:off x="20" y="10"/>
            <a:ext cx="12191980" cy="6857990"/>
          </a:xfrm>
          <a:prstGeom prst="rect">
            <a:avLst/>
          </a:prstGeom>
        </p:spPr>
      </p:pic>
      <p:sp>
        <p:nvSpPr>
          <p:cNvPr id="2" name="Title 1">
            <a:extLst>
              <a:ext uri="{FF2B5EF4-FFF2-40B4-BE49-F238E27FC236}">
                <a16:creationId xmlns="" xmlns:a16="http://schemas.microsoft.com/office/drawing/2014/main" id="{3D313389-24CD-7445-925E-8B7CB1F5FDC9}"/>
              </a:ext>
            </a:extLst>
          </p:cNvPr>
          <p:cNvSpPr>
            <a:spLocks noGrp="1"/>
          </p:cNvSpPr>
          <p:nvPr>
            <p:ph type="title"/>
          </p:nvPr>
        </p:nvSpPr>
        <p:spPr>
          <a:xfrm>
            <a:off x="1023870" y="702156"/>
            <a:ext cx="10144260" cy="1013800"/>
          </a:xfrm>
        </p:spPr>
        <p:txBody>
          <a:bodyPr>
            <a:normAutofit/>
          </a:bodyPr>
          <a:lstStyle/>
          <a:p>
            <a:r>
              <a:rPr lang="en-US">
                <a:solidFill>
                  <a:schemeClr val="tx1"/>
                </a:solidFill>
              </a:rPr>
              <a:t>AI</a:t>
            </a:r>
          </a:p>
        </p:txBody>
      </p:sp>
      <p:sp>
        <p:nvSpPr>
          <p:cNvPr id="3" name="Content Placeholder 2">
            <a:extLst>
              <a:ext uri="{FF2B5EF4-FFF2-40B4-BE49-F238E27FC236}">
                <a16:creationId xmlns="" xmlns:a16="http://schemas.microsoft.com/office/drawing/2014/main" id="{C4209D24-4C6D-E74C-8460-A079BB50893A}"/>
              </a:ext>
            </a:extLst>
          </p:cNvPr>
          <p:cNvSpPr>
            <a:spLocks noGrp="1"/>
          </p:cNvSpPr>
          <p:nvPr>
            <p:ph idx="1"/>
          </p:nvPr>
        </p:nvSpPr>
        <p:spPr>
          <a:xfrm>
            <a:off x="965199" y="2180496"/>
            <a:ext cx="10261602" cy="3678303"/>
          </a:xfrm>
        </p:spPr>
        <p:txBody>
          <a:bodyPr>
            <a:normAutofit/>
          </a:bodyPr>
          <a:lstStyle/>
          <a:p>
            <a:r>
              <a:rPr lang="en-GB" dirty="0"/>
              <a:t>Everyone should think about the ethics of the work they do, and the work they choose not to do.  Artificial Intelligence (AI) and robots often seem like fun science fiction, but in fact </a:t>
            </a:r>
            <a:r>
              <a:rPr lang="en-GB" dirty="0">
                <a:hlinkClick r:id="rId3"/>
              </a:rPr>
              <a:t>already affect our daily lives</a:t>
            </a:r>
            <a:r>
              <a:rPr lang="en-GB" dirty="0"/>
              <a:t>.  For example, services like Google and Amazon help us find what we want by using AI.  Every aspect of how Facebook works is based on AI and Machine Learning (ML). The reason your phone is so useful is it is full of AI – sensing, acting, and learning about you. All these tools not only make us smarter, their intelligence is based partly on what they learn both from us and about us when we use them.  So we make the tools smarter too.</a:t>
            </a:r>
          </a:p>
          <a:p>
            <a:endParaRPr lang="en-US" dirty="0"/>
          </a:p>
        </p:txBody>
      </p:sp>
    </p:spTree>
    <p:extLst>
      <p:ext uri="{BB962C8B-B14F-4D97-AF65-F5344CB8AC3E}">
        <p14:creationId xmlns:p14="http://schemas.microsoft.com/office/powerpoint/2010/main" val="132202349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Robots Building Cars - YouTube - Google Chrome">
            <a:extLst>
              <a:ext uri="{FF2B5EF4-FFF2-40B4-BE49-F238E27FC236}">
                <a16:creationId xmlns="" xmlns:a16="http://schemas.microsoft.com/office/drawing/2014/main" id="{95A33E36-3B51-704B-B100-F435ABBEF9E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843" b="315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30376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 xmlns:a16="http://schemas.microsoft.com/office/drawing/2014/main" id="{E6C8E6EB-4C59-429B-97E4-72A058CFC4F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B5B90362-AFCC-46A9-B41C-A257A8C5B31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F71EF7F1-38BA-471D-8CD4-2A9AE8E3552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 xmlns:a16="http://schemas.microsoft.com/office/drawing/2014/main" id="{C0524398-BFB4-4C4A-8317-83B8729F9B2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 xmlns:a16="http://schemas.microsoft.com/office/drawing/2014/main" id="{E08D4B6A-8113-4DFB-B82E-B60CAC8E0A5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2" name="Rectangle 21">
            <a:extLst>
              <a:ext uri="{FF2B5EF4-FFF2-40B4-BE49-F238E27FC236}">
                <a16:creationId xmlns="" xmlns:a16="http://schemas.microsoft.com/office/drawing/2014/main" id="{9822E561-F97C-4CBB-A9A6-A6BF6317BC8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Title 3">
            <a:extLst>
              <a:ext uri="{FF2B5EF4-FFF2-40B4-BE49-F238E27FC236}">
                <a16:creationId xmlns="" xmlns:a16="http://schemas.microsoft.com/office/drawing/2014/main" id="{7CFAAE24-BF7F-1746-9E05-7C677473C603}"/>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chemeClr val="tx1"/>
                </a:solidFill>
              </a:rPr>
              <a:t>AI – IS IT GOOD OR BAD?</a:t>
            </a:r>
          </a:p>
        </p:txBody>
      </p:sp>
      <p:sp>
        <p:nvSpPr>
          <p:cNvPr id="5" name="Content Placeholder 4">
            <a:extLst>
              <a:ext uri="{FF2B5EF4-FFF2-40B4-BE49-F238E27FC236}">
                <a16:creationId xmlns="" xmlns:a16="http://schemas.microsoft.com/office/drawing/2014/main" id="{9EB77332-2741-D645-AC9A-DB5AFA8AE14C}"/>
              </a:ext>
            </a:extLst>
          </p:cNvPr>
          <p:cNvSpPr>
            <a:spLocks noGrp="1"/>
          </p:cNvSpPr>
          <p:nvPr>
            <p:ph sz="half" idx="1"/>
          </p:nvPr>
        </p:nvSpPr>
        <p:spPr>
          <a:xfrm>
            <a:off x="638621" y="4739780"/>
            <a:ext cx="3511233" cy="1147054"/>
          </a:xfrm>
        </p:spPr>
        <p:txBody>
          <a:bodyPr vert="horz" lIns="91440" tIns="45720" rIns="91440" bIns="45720" rtlCol="0" anchor="t">
            <a:normAutofit fontScale="77500" lnSpcReduction="20000"/>
          </a:bodyPr>
          <a:lstStyle/>
          <a:p>
            <a:r>
              <a:rPr lang="en-US" sz="2000" dirty="0">
                <a:hlinkClick r:id="rId2"/>
              </a:rPr>
              <a:t>https://www.youtube.com/watch?v=Izd2qOgOGQI</a:t>
            </a:r>
            <a:endParaRPr lang="en-US" sz="2000" dirty="0"/>
          </a:p>
          <a:p>
            <a:r>
              <a:rPr lang="en-US" sz="2000" dirty="0"/>
              <a:t>https://</a:t>
            </a:r>
            <a:r>
              <a:rPr lang="en-US" sz="2000" dirty="0" err="1"/>
              <a:t>www.youtube.com</a:t>
            </a:r>
            <a:r>
              <a:rPr lang="en-US" sz="2000" dirty="0"/>
              <a:t>/</a:t>
            </a:r>
            <a:r>
              <a:rPr lang="en-US" sz="2000" dirty="0" err="1"/>
              <a:t>watch?v</a:t>
            </a:r>
            <a:r>
              <a:rPr lang="en-US" sz="2000" dirty="0"/>
              <a:t>=GHc63Xgc0-8</a:t>
            </a:r>
          </a:p>
        </p:txBody>
      </p:sp>
      <p:sp>
        <p:nvSpPr>
          <p:cNvPr id="24" name="Rectangle 23">
            <a:extLst>
              <a:ext uri="{FF2B5EF4-FFF2-40B4-BE49-F238E27FC236}">
                <a16:creationId xmlns="" xmlns:a16="http://schemas.microsoft.com/office/drawing/2014/main" id="{B01B0E58-A5C8-4CDA-A2E0-35DF94E598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7" name="Content Placeholder 6">
            <a:extLst>
              <a:ext uri="{FF2B5EF4-FFF2-40B4-BE49-F238E27FC236}">
                <a16:creationId xmlns="" xmlns:a16="http://schemas.microsoft.com/office/drawing/2014/main" id="{F67AB1CB-087B-4842-A0C1-EDD9B1255C81}"/>
              </a:ext>
            </a:extLst>
          </p:cNvPr>
          <p:cNvPicPr>
            <a:picLocks noGrp="1" noChangeAspect="1"/>
          </p:cNvPicPr>
          <p:nvPr>
            <p:ph sz="half" idx="2"/>
          </p:nvPr>
        </p:nvPicPr>
        <p:blipFill rotWithShape="1">
          <a:blip r:embed="rId3"/>
          <a:srcRect l="24436" r="-1" b="-1"/>
          <a:stretch/>
        </p:blipFill>
        <p:spPr>
          <a:xfrm>
            <a:off x="4654295" y="10"/>
            <a:ext cx="7537705" cy="6857990"/>
          </a:xfrm>
          <a:prstGeom prst="rect">
            <a:avLst/>
          </a:prstGeom>
        </p:spPr>
      </p:pic>
    </p:spTree>
    <p:extLst>
      <p:ext uri="{BB962C8B-B14F-4D97-AF65-F5344CB8AC3E}">
        <p14:creationId xmlns:p14="http://schemas.microsoft.com/office/powerpoint/2010/main" val="112165734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 xmlns:a16="http://schemas.microsoft.com/office/drawing/2014/main" id="{36488705-FACC-4B3A-930C-DFCD0623085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 xmlns:a16="http://schemas.microsoft.com/office/drawing/2014/main" id="{2F92A693-C11D-4258-BD5A-51F263108C1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 xmlns:a16="http://schemas.microsoft.com/office/drawing/2014/main" id="{EC1A7C75-82D3-40B8-BB33-CF1FC3BBE12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 xmlns:a16="http://schemas.microsoft.com/office/drawing/2014/main" id="{96CAEEC9-2A71-4D1A-A998-D8831EC8C64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 xmlns:a16="http://schemas.microsoft.com/office/drawing/2014/main" id="{A6BACA26-DCE5-4FFE-AD82-8EC870DD9BE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l="17681" r="10430" b="-1"/>
          <a:stretch/>
        </p:blipFill>
        <p:spPr>
          <a:xfrm>
            <a:off x="20" y="-2"/>
            <a:ext cx="4544548" cy="4219698"/>
          </a:xfrm>
          <a:prstGeom prst="rect">
            <a:avLst/>
          </a:prstGeom>
        </p:spPr>
      </p:pic>
      <p:pic>
        <p:nvPicPr>
          <p:cNvPr id="29" name="Picture 8" descr="https://madisonmovie.files.wordpress.com/2015/04/ex-machina-download-wallpapers.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9640" r="41159" b="-1"/>
          <a:stretch/>
        </p:blipFill>
        <p:spPr bwMode="auto">
          <a:xfrm>
            <a:off x="4628834" y="-3"/>
            <a:ext cx="3732157" cy="4266954"/>
          </a:xfrm>
          <a:prstGeom prst="rect">
            <a:avLst/>
          </a:prstGeom>
          <a:noFill/>
          <a:extLst>
            <a:ext uri="{909E8E84-426E-40DD-AFC4-6F175D3DCCD1}">
              <a14:hiddenFill xmlns:a14="http://schemas.microsoft.com/office/drawing/2010/main">
                <a:solidFill>
                  <a:srgbClr val="FFFFFF"/>
                </a:solidFill>
              </a14:hiddenFill>
            </a:ext>
          </a:extLst>
        </p:spPr>
      </p:pic>
      <p:sp>
        <p:nvSpPr>
          <p:cNvPr id="82" name="Rectangle 81">
            <a:extLst>
              <a:ext uri="{FF2B5EF4-FFF2-40B4-BE49-F238E27FC236}">
                <a16:creationId xmlns="" xmlns:a16="http://schemas.microsoft.com/office/drawing/2014/main" id="{A5F9D3AB-061F-40F2-94F2-0F9DCD1B69B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39498" y="4267831"/>
            <a:ext cx="7552502" cy="2590169"/>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sp>
      <p:sp>
        <p:nvSpPr>
          <p:cNvPr id="3075" name="Rectangle 2"/>
          <p:cNvSpPr>
            <a:spLocks noGrp="1" noChangeArrowheads="1"/>
          </p:cNvSpPr>
          <p:nvPr>
            <p:ph type="title"/>
          </p:nvPr>
        </p:nvSpPr>
        <p:spPr>
          <a:xfrm>
            <a:off x="5089842" y="4571122"/>
            <a:ext cx="6591957" cy="1037907"/>
          </a:xfrm>
        </p:spPr>
        <p:txBody>
          <a:bodyPr vert="horz" lIns="91440" tIns="45720" rIns="91440" bIns="45720" rtlCol="0" anchor="b">
            <a:normAutofit/>
          </a:bodyPr>
          <a:lstStyle/>
          <a:p>
            <a:pPr>
              <a:lnSpc>
                <a:spcPct val="90000"/>
              </a:lnSpc>
            </a:pPr>
            <a:r>
              <a:rPr lang="en-US" sz="3300" dirty="0">
                <a:solidFill>
                  <a:srgbClr val="FFFFFF"/>
                </a:solidFill>
              </a:rPr>
              <a:t>It’s Only the Stuff of Movies – Right?</a:t>
            </a:r>
          </a:p>
        </p:txBody>
      </p:sp>
      <p:pic>
        <p:nvPicPr>
          <p:cNvPr id="25" name="Picture 24" descr="HAL 2001"/>
          <p:cNvPicPr/>
          <p:nvPr/>
        </p:nvPicPr>
        <p:blipFill rotWithShape="1">
          <a:blip r:embed="rId5">
            <a:extLst>
              <a:ext uri="{28A0092B-C50C-407E-A947-70E740481C1C}">
                <a14:useLocalDpi xmlns:a14="http://schemas.microsoft.com/office/drawing/2010/main" val="0"/>
              </a:ext>
            </a:extLst>
          </a:blip>
          <a:srcRect l="24280" r="20400" b="-1"/>
          <a:stretch/>
        </p:blipFill>
        <p:spPr bwMode="auto">
          <a:xfrm>
            <a:off x="8457419" y="5"/>
            <a:ext cx="3734578" cy="4219281"/>
          </a:xfrm>
          <a:prstGeom prst="rect">
            <a:avLst/>
          </a:prstGeom>
          <a:noFill/>
        </p:spPr>
      </p:pic>
      <p:sp>
        <p:nvSpPr>
          <p:cNvPr id="84" name="Rectangle 83">
            <a:extLst>
              <a:ext uri="{FF2B5EF4-FFF2-40B4-BE49-F238E27FC236}">
                <a16:creationId xmlns="" xmlns:a16="http://schemas.microsoft.com/office/drawing/2014/main" id="{70F9BD37-4DB5-4730-821E-01F12FA351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05326" y="4220158"/>
            <a:ext cx="7689094" cy="9010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pic>
        <p:nvPicPr>
          <p:cNvPr id="3" name="Picture 2"/>
          <p:cNvPicPr>
            <a:picLocks noChangeAspect="1"/>
          </p:cNvPicPr>
          <p:nvPr/>
        </p:nvPicPr>
        <p:blipFill rotWithShape="1">
          <a:blip r:embed="rId6"/>
          <a:srcRect t="6969" r="-4" b="-4"/>
          <a:stretch/>
        </p:blipFill>
        <p:spPr>
          <a:xfrm>
            <a:off x="-2" y="4310260"/>
            <a:ext cx="4544568" cy="2547280"/>
          </a:xfrm>
          <a:prstGeom prst="rect">
            <a:avLst/>
          </a:prstGeom>
        </p:spPr>
      </p:pic>
      <p:sp>
        <p:nvSpPr>
          <p:cNvPr id="4" name="Slide Number Placeholder 3"/>
          <p:cNvSpPr>
            <a:spLocks noGrp="1"/>
          </p:cNvSpPr>
          <p:nvPr>
            <p:ph type="sldNum" sz="quarter" idx="12"/>
          </p:nvPr>
        </p:nvSpPr>
        <p:spPr>
          <a:xfrm>
            <a:off x="11137490" y="6276691"/>
            <a:ext cx="542673" cy="365125"/>
          </a:xfrm>
        </p:spPr>
        <p:txBody>
          <a:bodyPr vert="horz" lIns="91440" tIns="45720" rIns="91440" bIns="45720" rtlCol="0" anchor="ctr">
            <a:normAutofit/>
          </a:bodyPr>
          <a:lstStyle/>
          <a:p>
            <a:pPr defTabSz="457200">
              <a:spcAft>
                <a:spcPts val="600"/>
              </a:spcAft>
            </a:pPr>
            <a:fld id="{F6EFC63E-F8D9-44BB-A462-AC735E845F95}" type="slidenum">
              <a:rPr lang="en-US">
                <a:solidFill>
                  <a:srgbClr val="FFFFFF"/>
                </a:solidFill>
              </a:rPr>
              <a:pPr defTabSz="457200">
                <a:spcAft>
                  <a:spcPts val="600"/>
                </a:spcAft>
              </a:pPr>
              <a:t>5</a:t>
            </a:fld>
            <a:endParaRPr lang="en-US">
              <a:solidFill>
                <a:srgbClr val="FFFFFF"/>
              </a:solidFill>
            </a:endParaRPr>
          </a:p>
        </p:txBody>
      </p:sp>
    </p:spTree>
    <p:extLst>
      <p:ext uri="{BB962C8B-B14F-4D97-AF65-F5344CB8AC3E}">
        <p14:creationId xmlns:p14="http://schemas.microsoft.com/office/powerpoint/2010/main" val="234461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DD651B61-325E-4E73-8445-38B0DE8AAAB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 xmlns:a16="http://schemas.microsoft.com/office/drawing/2014/main" id="{B42E5253-D3AC-4AC2-B766-8B34F13C2F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 xmlns:a16="http://schemas.microsoft.com/office/drawing/2014/main" id="{10AE8D57-436A-4073-9A75-15BB5949F8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 xmlns:a16="http://schemas.microsoft.com/office/drawing/2014/main" id="{E9751CB9-7B25-4EB8-9A6F-82F822549F1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 xmlns:a16="http://schemas.microsoft.com/office/drawing/2014/main" id="{E1317383-CF3B-4B02-9512-BECBEF6362A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 xmlns:a16="http://schemas.microsoft.com/office/drawing/2014/main" id="{B1D4C7A0-6DF2-4F2D-A45D-F111582974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 xmlns:a16="http://schemas.microsoft.com/office/drawing/2014/main" id="{DBF3943D-BCB6-4B31-809D-A005686483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 xmlns:a16="http://schemas.microsoft.com/office/drawing/2014/main" id="{39373A6F-2E1F-4613-8E1D-D68057D29F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853363EC-E314-4943-9362-E5F82FBD85EF}"/>
              </a:ext>
            </a:extLst>
          </p:cNvPr>
          <p:cNvSpPr>
            <a:spLocks noGrp="1"/>
          </p:cNvSpPr>
          <p:nvPr>
            <p:ph type="title"/>
          </p:nvPr>
        </p:nvSpPr>
        <p:spPr>
          <a:xfrm>
            <a:off x="601255" y="702155"/>
            <a:ext cx="3409783" cy="1300365"/>
          </a:xfrm>
        </p:spPr>
        <p:txBody>
          <a:bodyPr vert="horz" lIns="91440" tIns="45720" rIns="91440" bIns="45720" rtlCol="0" anchor="b">
            <a:normAutofit/>
          </a:bodyPr>
          <a:lstStyle/>
          <a:p>
            <a:pPr>
              <a:lnSpc>
                <a:spcPct val="90000"/>
              </a:lnSpc>
            </a:pPr>
            <a:r>
              <a:rPr lang="en-US" sz="2400">
                <a:solidFill>
                  <a:srgbClr val="FFFFFF"/>
                </a:solidFill>
              </a:rPr>
              <a:t>What Some Smart People are Saying About AI</a:t>
            </a:r>
          </a:p>
        </p:txBody>
      </p:sp>
      <p:sp>
        <p:nvSpPr>
          <p:cNvPr id="5" name="Content Placeholder 4">
            <a:extLst>
              <a:ext uri="{FF2B5EF4-FFF2-40B4-BE49-F238E27FC236}">
                <a16:creationId xmlns="" xmlns:a16="http://schemas.microsoft.com/office/drawing/2014/main" id="{CFFBD80E-A50F-674D-A8AB-13529964FBF0}"/>
              </a:ext>
            </a:extLst>
          </p:cNvPr>
          <p:cNvSpPr>
            <a:spLocks noGrp="1"/>
          </p:cNvSpPr>
          <p:nvPr>
            <p:ph sz="half" idx="2"/>
          </p:nvPr>
        </p:nvSpPr>
        <p:spPr>
          <a:xfrm>
            <a:off x="601255" y="2177142"/>
            <a:ext cx="3409782" cy="3823607"/>
          </a:xfrm>
        </p:spPr>
        <p:txBody>
          <a:bodyPr vert="horz" lIns="91440" tIns="45720" rIns="91440" bIns="45720" rtlCol="0" anchor="ctr">
            <a:normAutofit/>
          </a:bodyPr>
          <a:lstStyle/>
          <a:p>
            <a:r>
              <a:rPr lang="en-US" dirty="0">
                <a:solidFill>
                  <a:srgbClr val="FFFFFF"/>
                </a:solidFill>
              </a:rPr>
              <a:t>“The future is scary and very bad for people.”  </a:t>
            </a:r>
          </a:p>
          <a:p>
            <a:r>
              <a:rPr lang="en-US" dirty="0">
                <a:solidFill>
                  <a:srgbClr val="FFFFFF"/>
                </a:solidFill>
              </a:rPr>
              <a:t>Steve Wozniak, Apple co-founder </a:t>
            </a:r>
          </a:p>
          <a:p>
            <a:endParaRPr lang="en-US" dirty="0">
              <a:solidFill>
                <a:srgbClr val="FFFFFF"/>
              </a:solidFill>
            </a:endParaRPr>
          </a:p>
          <a:p>
            <a:endParaRPr lang="en-US" dirty="0">
              <a:solidFill>
                <a:srgbClr val="FFFFFF"/>
              </a:solidFill>
            </a:endParaRPr>
          </a:p>
        </p:txBody>
      </p:sp>
      <p:pic>
        <p:nvPicPr>
          <p:cNvPr id="6" name="Content Placeholder 5" descr="A person wearing a suit and tie&#10;&#10;Description automatically generated">
            <a:extLst>
              <a:ext uri="{FF2B5EF4-FFF2-40B4-BE49-F238E27FC236}">
                <a16:creationId xmlns="" xmlns:a16="http://schemas.microsoft.com/office/drawing/2014/main" id="{BA9FD331-30D0-AC4E-BACD-6CF1AD5BDB36}"/>
              </a:ext>
            </a:extLst>
          </p:cNvPr>
          <p:cNvPicPr>
            <a:picLocks noGrp="1" noChangeAspect="1"/>
          </p:cNvPicPr>
          <p:nvPr>
            <p:ph sz="half" idx="1"/>
          </p:nvPr>
        </p:nvPicPr>
        <p:blipFill>
          <a:blip r:embed="rId2"/>
          <a:stretch>
            <a:fillRect/>
          </a:stretch>
        </p:blipFill>
        <p:spPr>
          <a:xfrm>
            <a:off x="4592231" y="1148819"/>
            <a:ext cx="6831503" cy="4542949"/>
          </a:xfrm>
          <a:prstGeom prst="rect">
            <a:avLst/>
          </a:prstGeom>
        </p:spPr>
      </p:pic>
    </p:spTree>
    <p:extLst>
      <p:ext uri="{BB962C8B-B14F-4D97-AF65-F5344CB8AC3E}">
        <p14:creationId xmlns:p14="http://schemas.microsoft.com/office/powerpoint/2010/main" val="370218541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9">
            <a:extLst>
              <a:ext uri="{FF2B5EF4-FFF2-40B4-BE49-F238E27FC236}">
                <a16:creationId xmlns="" xmlns:a16="http://schemas.microsoft.com/office/drawing/2014/main" id="{E6C8E6EB-4C59-429B-97E4-72A058CFC4F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11">
            <a:extLst>
              <a:ext uri="{FF2B5EF4-FFF2-40B4-BE49-F238E27FC236}">
                <a16:creationId xmlns="" xmlns:a16="http://schemas.microsoft.com/office/drawing/2014/main" id="{B5B90362-AFCC-46A9-B41C-A257A8C5B31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13">
            <a:extLst>
              <a:ext uri="{FF2B5EF4-FFF2-40B4-BE49-F238E27FC236}">
                <a16:creationId xmlns="" xmlns:a16="http://schemas.microsoft.com/office/drawing/2014/main" id="{F71EF7F1-38BA-471D-8CD4-2A9AE8E3552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15">
            <a:extLst>
              <a:ext uri="{FF2B5EF4-FFF2-40B4-BE49-F238E27FC236}">
                <a16:creationId xmlns="" xmlns:a16="http://schemas.microsoft.com/office/drawing/2014/main" id="{C0524398-BFB4-4C4A-8317-83B8729F9B2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17">
            <a:extLst>
              <a:ext uri="{FF2B5EF4-FFF2-40B4-BE49-F238E27FC236}">
                <a16:creationId xmlns="" xmlns:a16="http://schemas.microsoft.com/office/drawing/2014/main" id="{E08D4B6A-8113-4DFB-B82E-B60CAC8E0A5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0" name="Rectangle 19">
            <a:extLst>
              <a:ext uri="{FF2B5EF4-FFF2-40B4-BE49-F238E27FC236}">
                <a16:creationId xmlns="" xmlns:a16="http://schemas.microsoft.com/office/drawing/2014/main" id="{9822E561-F97C-4CBB-A9A6-A6BF6317BC8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6144B6F2-65D9-374D-A576-F2C807FFA903}"/>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chemeClr val="tx1"/>
                </a:solidFill>
              </a:rPr>
              <a:t>Bill Gates Microsoft co-founder</a:t>
            </a:r>
          </a:p>
        </p:txBody>
      </p:sp>
      <p:sp>
        <p:nvSpPr>
          <p:cNvPr id="4" name="Content Placeholder 3">
            <a:extLst>
              <a:ext uri="{FF2B5EF4-FFF2-40B4-BE49-F238E27FC236}">
                <a16:creationId xmlns="" xmlns:a16="http://schemas.microsoft.com/office/drawing/2014/main" id="{6F141A7D-E6D5-6349-8E68-FAED3058B8BE}"/>
              </a:ext>
            </a:extLst>
          </p:cNvPr>
          <p:cNvSpPr>
            <a:spLocks noGrp="1"/>
          </p:cNvSpPr>
          <p:nvPr>
            <p:ph sz="half" idx="2"/>
          </p:nvPr>
        </p:nvSpPr>
        <p:spPr>
          <a:xfrm>
            <a:off x="638621" y="4739780"/>
            <a:ext cx="3511233" cy="1147054"/>
          </a:xfrm>
        </p:spPr>
        <p:txBody>
          <a:bodyPr vert="horz" lIns="91440" tIns="45720" rIns="91440" bIns="45720" rtlCol="0" anchor="t">
            <a:normAutofit/>
          </a:bodyPr>
          <a:lstStyle/>
          <a:p>
            <a:pPr marL="0" indent="0">
              <a:lnSpc>
                <a:spcPct val="100000"/>
              </a:lnSpc>
              <a:buNone/>
            </a:pPr>
            <a:r>
              <a:rPr lang="en-US" sz="2200" cap="all" dirty="0">
                <a:solidFill>
                  <a:schemeClr val="accent1"/>
                </a:solidFill>
              </a:rPr>
              <a:t>“I don’t understand why some people are not concerned”</a:t>
            </a:r>
          </a:p>
        </p:txBody>
      </p:sp>
      <p:sp>
        <p:nvSpPr>
          <p:cNvPr id="22" name="Rectangle 21">
            <a:extLst>
              <a:ext uri="{FF2B5EF4-FFF2-40B4-BE49-F238E27FC236}">
                <a16:creationId xmlns="" xmlns:a16="http://schemas.microsoft.com/office/drawing/2014/main" id="{B01B0E58-A5C8-4CDA-A2E0-35DF94E598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 name="Content Placeholder 4">
            <a:extLst>
              <a:ext uri="{FF2B5EF4-FFF2-40B4-BE49-F238E27FC236}">
                <a16:creationId xmlns="" xmlns:a16="http://schemas.microsoft.com/office/drawing/2014/main" id="{999D1B68-0E8D-B044-85AE-2BA20E23A091}"/>
              </a:ext>
            </a:extLst>
          </p:cNvPr>
          <p:cNvPicPr>
            <a:picLocks noGrp="1" noChangeAspect="1"/>
          </p:cNvPicPr>
          <p:nvPr>
            <p:ph sz="half" idx="1"/>
          </p:nvPr>
        </p:nvPicPr>
        <p:blipFill rotWithShape="1">
          <a:blip r:embed="rId2"/>
          <a:srcRect l="20640" r="12040" b="1"/>
          <a:stretch/>
        </p:blipFill>
        <p:spPr>
          <a:xfrm>
            <a:off x="4654295" y="10"/>
            <a:ext cx="7537705" cy="6857990"/>
          </a:xfrm>
          <a:prstGeom prst="rect">
            <a:avLst/>
          </a:prstGeom>
        </p:spPr>
      </p:pic>
    </p:spTree>
    <p:extLst>
      <p:ext uri="{BB962C8B-B14F-4D97-AF65-F5344CB8AC3E}">
        <p14:creationId xmlns:p14="http://schemas.microsoft.com/office/powerpoint/2010/main" val="87672172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DD651B61-325E-4E73-8445-38B0DE8AAAB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B42E5253-D3AC-4AC2-B766-8B34F13C2F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10AE8D57-436A-4073-9A75-15BB5949F8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E2852671-8EB6-4EAF-8AF8-65CF3FD664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 xmlns:a16="http://schemas.microsoft.com/office/drawing/2014/main" id="{7C427EA3-1645-4B27-A5C2-55E8E24C665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 xmlns:a16="http://schemas.microsoft.com/office/drawing/2014/main" id="{885CDBF6-7B87-4A58-92CA-E887CA36AF0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 xmlns:a16="http://schemas.microsoft.com/office/drawing/2014/main" id="{6BFF2B2E-1CF1-403F-BB44-3F9C3E7F67F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 xmlns:a16="http://schemas.microsoft.com/office/drawing/2014/main" id="{9D8B4D3C-0DE0-43B9-B032-32B536B96D0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5" name="Content Placeholder 4">
            <a:extLst>
              <a:ext uri="{FF2B5EF4-FFF2-40B4-BE49-F238E27FC236}">
                <a16:creationId xmlns="" xmlns:a16="http://schemas.microsoft.com/office/drawing/2014/main" id="{AC1A072F-F998-8842-A9DA-A714BEAA11A8}"/>
              </a:ext>
            </a:extLst>
          </p:cNvPr>
          <p:cNvPicPr>
            <a:picLocks noGrp="1" noChangeAspect="1"/>
          </p:cNvPicPr>
          <p:nvPr>
            <p:ph sz="half" idx="1"/>
          </p:nvPr>
        </p:nvPicPr>
        <p:blipFill>
          <a:blip r:embed="rId2"/>
          <a:stretch>
            <a:fillRect/>
          </a:stretch>
        </p:blipFill>
        <p:spPr>
          <a:xfrm flipH="1">
            <a:off x="931166" y="1750801"/>
            <a:ext cx="6518800" cy="3650528"/>
          </a:xfrm>
          <a:prstGeom prst="rect">
            <a:avLst/>
          </a:prstGeom>
        </p:spPr>
      </p:pic>
      <p:sp>
        <p:nvSpPr>
          <p:cNvPr id="26" name="Rectangle 25">
            <a:extLst>
              <a:ext uri="{FF2B5EF4-FFF2-40B4-BE49-F238E27FC236}">
                <a16:creationId xmlns="" xmlns:a16="http://schemas.microsoft.com/office/drawing/2014/main" id="{707788D3-E467-4E25-A5E9-FD41795BD55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3E0D1154-32BD-B94B-A73C-FF2229F0CBCD}"/>
              </a:ext>
            </a:extLst>
          </p:cNvPr>
          <p:cNvSpPr>
            <a:spLocks noGrp="1"/>
          </p:cNvSpPr>
          <p:nvPr>
            <p:ph type="title"/>
          </p:nvPr>
        </p:nvSpPr>
        <p:spPr>
          <a:xfrm>
            <a:off x="8296275" y="1419225"/>
            <a:ext cx="3081576" cy="2085869"/>
          </a:xfrm>
        </p:spPr>
        <p:txBody>
          <a:bodyPr vert="horz" lIns="91440" tIns="45720" rIns="91440" bIns="45720" rtlCol="0" anchor="b">
            <a:normAutofit/>
          </a:bodyPr>
          <a:lstStyle/>
          <a:p>
            <a:pPr>
              <a:lnSpc>
                <a:spcPct val="90000"/>
              </a:lnSpc>
            </a:pPr>
            <a:r>
              <a:rPr lang="en-US" sz="3100">
                <a:solidFill>
                  <a:srgbClr val="FFFFFF"/>
                </a:solidFill>
              </a:rPr>
              <a:t>Elon Musk Tesla chief executive </a:t>
            </a:r>
            <a:br>
              <a:rPr lang="en-US" sz="3100">
                <a:solidFill>
                  <a:srgbClr val="FFFFFF"/>
                </a:solidFill>
              </a:rPr>
            </a:br>
            <a:endParaRPr lang="en-US" sz="3100">
              <a:solidFill>
                <a:srgbClr val="FFFFFF"/>
              </a:solidFill>
            </a:endParaRPr>
          </a:p>
        </p:txBody>
      </p:sp>
      <p:sp>
        <p:nvSpPr>
          <p:cNvPr id="4" name="Content Placeholder 3">
            <a:extLst>
              <a:ext uri="{FF2B5EF4-FFF2-40B4-BE49-F238E27FC236}">
                <a16:creationId xmlns="" xmlns:a16="http://schemas.microsoft.com/office/drawing/2014/main" id="{AB83B16E-C7CA-654C-83BA-13EFC9866FEF}"/>
              </a:ext>
            </a:extLst>
          </p:cNvPr>
          <p:cNvSpPr>
            <a:spLocks noGrp="1"/>
          </p:cNvSpPr>
          <p:nvPr>
            <p:ph sz="half" idx="2"/>
          </p:nvPr>
        </p:nvSpPr>
        <p:spPr>
          <a:xfrm>
            <a:off x="8296275" y="3505095"/>
            <a:ext cx="3081576" cy="1733655"/>
          </a:xfrm>
        </p:spPr>
        <p:txBody>
          <a:bodyPr vert="horz" lIns="91440" tIns="45720" rIns="91440" bIns="45720" rtlCol="0" anchor="t">
            <a:normAutofit/>
          </a:bodyPr>
          <a:lstStyle/>
          <a:p>
            <a:pPr marL="0" indent="0">
              <a:buNone/>
            </a:pPr>
            <a:r>
              <a:rPr lang="en-US" sz="1600" cap="all" dirty="0">
                <a:solidFill>
                  <a:srgbClr val="D0806C"/>
                </a:solidFill>
              </a:rPr>
              <a:t>AI is a “demon” that is “potentially more dangerous than nuclear weapons”</a:t>
            </a:r>
          </a:p>
        </p:txBody>
      </p:sp>
    </p:spTree>
    <p:extLst>
      <p:ext uri="{BB962C8B-B14F-4D97-AF65-F5344CB8AC3E}">
        <p14:creationId xmlns:p14="http://schemas.microsoft.com/office/powerpoint/2010/main" val="3928745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E6C8E6EB-4C59-429B-97E4-72A058CFC4F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B5B90362-AFCC-46A9-B41C-A257A8C5B31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F71EF7F1-38BA-471D-8CD4-2A9AE8E3552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C0524398-BFB4-4C4A-8317-83B8729F9B2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 xmlns:a16="http://schemas.microsoft.com/office/drawing/2014/main" id="{E08D4B6A-8113-4DFB-B82E-B60CAC8E0A5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0" name="Rectangle 19">
            <a:extLst>
              <a:ext uri="{FF2B5EF4-FFF2-40B4-BE49-F238E27FC236}">
                <a16:creationId xmlns="" xmlns:a16="http://schemas.microsoft.com/office/drawing/2014/main" id="{9822E561-F97C-4CBB-A9A6-A6BF6317BC8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E576994D-FF70-454D-8015-51CEAE453AAA}"/>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300">
                <a:solidFill>
                  <a:schemeClr val="tx1"/>
                </a:solidFill>
              </a:rPr>
              <a:t>Stephen Hawking British theoretical physicist</a:t>
            </a:r>
            <a:br>
              <a:rPr lang="en-US" sz="3300">
                <a:solidFill>
                  <a:schemeClr val="tx1"/>
                </a:solidFill>
              </a:rPr>
            </a:br>
            <a:endParaRPr lang="en-US" sz="3300">
              <a:solidFill>
                <a:schemeClr val="tx1"/>
              </a:solidFill>
            </a:endParaRPr>
          </a:p>
        </p:txBody>
      </p:sp>
      <p:sp>
        <p:nvSpPr>
          <p:cNvPr id="4" name="Content Placeholder 3">
            <a:extLst>
              <a:ext uri="{FF2B5EF4-FFF2-40B4-BE49-F238E27FC236}">
                <a16:creationId xmlns="" xmlns:a16="http://schemas.microsoft.com/office/drawing/2014/main" id="{C43A649C-DA99-BD4C-9898-DCD0FB7C37C5}"/>
              </a:ext>
            </a:extLst>
          </p:cNvPr>
          <p:cNvSpPr>
            <a:spLocks noGrp="1"/>
          </p:cNvSpPr>
          <p:nvPr>
            <p:ph sz="half" idx="2"/>
          </p:nvPr>
        </p:nvSpPr>
        <p:spPr>
          <a:xfrm>
            <a:off x="638621" y="4739780"/>
            <a:ext cx="3511233" cy="1147054"/>
          </a:xfrm>
        </p:spPr>
        <p:txBody>
          <a:bodyPr vert="horz" lIns="91440" tIns="45720" rIns="91440" bIns="45720" rtlCol="0" anchor="t">
            <a:normAutofit/>
          </a:bodyPr>
          <a:lstStyle/>
          <a:p>
            <a:pPr marL="0" indent="0">
              <a:lnSpc>
                <a:spcPct val="100000"/>
              </a:lnSpc>
              <a:buNone/>
            </a:pPr>
            <a:r>
              <a:rPr lang="en-US" sz="1900" cap="all" dirty="0">
                <a:solidFill>
                  <a:schemeClr val="accent1"/>
                </a:solidFill>
              </a:rPr>
              <a:t>“ … full artificial intelligence could spell the end of the human race”</a:t>
            </a:r>
          </a:p>
        </p:txBody>
      </p:sp>
      <p:sp>
        <p:nvSpPr>
          <p:cNvPr id="22" name="Rectangle 21">
            <a:extLst>
              <a:ext uri="{FF2B5EF4-FFF2-40B4-BE49-F238E27FC236}">
                <a16:creationId xmlns="" xmlns:a16="http://schemas.microsoft.com/office/drawing/2014/main" id="{B01B0E58-A5C8-4CDA-A2E0-35DF94E598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 name="Content Placeholder 4">
            <a:extLst>
              <a:ext uri="{FF2B5EF4-FFF2-40B4-BE49-F238E27FC236}">
                <a16:creationId xmlns="" xmlns:a16="http://schemas.microsoft.com/office/drawing/2014/main" id="{AA143220-5439-144F-A2A4-AADD2AC56C5E}"/>
              </a:ext>
            </a:extLst>
          </p:cNvPr>
          <p:cNvPicPr>
            <a:picLocks noGrp="1" noChangeAspect="1"/>
          </p:cNvPicPr>
          <p:nvPr>
            <p:ph sz="half" idx="1"/>
          </p:nvPr>
        </p:nvPicPr>
        <p:blipFill rotWithShape="1">
          <a:blip r:embed="rId2"/>
          <a:srcRect l="2292" r="23242" b="-1"/>
          <a:stretch/>
        </p:blipFill>
        <p:spPr>
          <a:xfrm flipH="1">
            <a:off x="4654295" y="10"/>
            <a:ext cx="7537705" cy="6857990"/>
          </a:xfrm>
          <a:prstGeom prst="rect">
            <a:avLst/>
          </a:prstGeom>
        </p:spPr>
      </p:pic>
    </p:spTree>
    <p:extLst>
      <p:ext uri="{BB962C8B-B14F-4D97-AF65-F5344CB8AC3E}">
        <p14:creationId xmlns:p14="http://schemas.microsoft.com/office/powerpoint/2010/main" val="59700458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B373F125-DEF3-41D6-9918-AB21A2ACC3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71E9F226-EB6E-48C9-ADDA-636DE4BF4EB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59157" y="1113764"/>
            <a:ext cx="3269749" cy="4624327"/>
          </a:xfrm>
        </p:spPr>
        <p:txBody>
          <a:bodyPr vert="horz" lIns="91440" tIns="45720" rIns="91440" bIns="45720" rtlCol="0" anchor="ctr">
            <a:normAutofit/>
          </a:bodyPr>
          <a:lstStyle/>
          <a:p>
            <a:r>
              <a:rPr lang="en-US" sz="3200">
                <a:solidFill>
                  <a:srgbClr val="FFFFFF"/>
                </a:solidFill>
              </a:rPr>
              <a:t>Some Other Quotes</a:t>
            </a:r>
          </a:p>
        </p:txBody>
      </p:sp>
      <p:sp>
        <p:nvSpPr>
          <p:cNvPr id="5" name="TextBox 4"/>
          <p:cNvSpPr txBox="1"/>
          <p:nvPr/>
        </p:nvSpPr>
        <p:spPr>
          <a:xfrm>
            <a:off x="5155905" y="1113764"/>
            <a:ext cx="6108179" cy="4624327"/>
          </a:xfrm>
          <a:prstGeom prst="rect">
            <a:avLst/>
          </a:prstGeom>
        </p:spPr>
        <p:txBody>
          <a:bodyPr vert="horz" lIns="91440" tIns="45720" rIns="91440" bIns="45720" rtlCol="0" anchor="ctr">
            <a:normAutofit/>
          </a:bodyPr>
          <a:lstStyle/>
          <a:p>
            <a:pPr defTabSz="457200">
              <a:spcBef>
                <a:spcPct val="20000"/>
              </a:spcBef>
              <a:spcAft>
                <a:spcPts val="600"/>
              </a:spcAft>
              <a:buClr>
                <a:schemeClr val="accent1"/>
              </a:buClr>
              <a:buSzPct val="92000"/>
              <a:buFont typeface="Wingdings 2" panose="05020102010507070707" pitchFamily="18" charset="2"/>
              <a:buChar char=""/>
            </a:pPr>
            <a:r>
              <a:rPr lang="en-US" sz="1700" dirty="0">
                <a:solidFill>
                  <a:schemeClr val="tx1">
                    <a:lumMod val="75000"/>
                    <a:lumOff val="25000"/>
                  </a:schemeClr>
                </a:solidFill>
              </a:rPr>
              <a:t>'Eventually, I think human extinction will probably occur, and technology will likely play a part in this,' DeepMind's Shane Legg (DeepMind is part of Google)</a:t>
            </a:r>
          </a:p>
          <a:p>
            <a:pPr defTabSz="457200">
              <a:spcBef>
                <a:spcPct val="20000"/>
              </a:spcBef>
              <a:spcAft>
                <a:spcPts val="600"/>
              </a:spcAft>
              <a:buClr>
                <a:schemeClr val="accent1"/>
              </a:buClr>
              <a:buSzPct val="92000"/>
              <a:buFont typeface="Wingdings 2" panose="05020102010507070707" pitchFamily="18" charset="2"/>
              <a:buChar char=""/>
            </a:pPr>
            <a:endParaRPr lang="en-US" sz="1700" dirty="0">
              <a:solidFill>
                <a:schemeClr val="tx1">
                  <a:lumMod val="75000"/>
                  <a:lumOff val="25000"/>
                </a:schemeClr>
              </a:solidFill>
            </a:endParaRPr>
          </a:p>
          <a:p>
            <a:pPr defTabSz="457200">
              <a:spcBef>
                <a:spcPct val="20000"/>
              </a:spcBef>
              <a:spcAft>
                <a:spcPts val="600"/>
              </a:spcAft>
              <a:buClr>
                <a:schemeClr val="accent1"/>
              </a:buClr>
              <a:buSzPct val="92000"/>
              <a:buFont typeface="Wingdings 2" panose="05020102010507070707" pitchFamily="18" charset="2"/>
              <a:buChar char=""/>
            </a:pPr>
            <a:r>
              <a:rPr lang="en-US" sz="1700" dirty="0">
                <a:solidFill>
                  <a:schemeClr val="tx1">
                    <a:lumMod val="75000"/>
                    <a:lumOff val="25000"/>
                  </a:schemeClr>
                </a:solidFill>
              </a:rPr>
              <a:t>How can an AI system behave carefully and conservatively in a world populated by unknown unknowns - Tom </a:t>
            </a:r>
            <a:r>
              <a:rPr lang="en-US" sz="1700" dirty="0" err="1">
                <a:solidFill>
                  <a:schemeClr val="tx1">
                    <a:lumMod val="75000"/>
                    <a:lumOff val="25000"/>
                  </a:schemeClr>
                </a:solidFill>
              </a:rPr>
              <a:t>Dietterich</a:t>
            </a:r>
            <a:r>
              <a:rPr lang="en-US" sz="1700" dirty="0">
                <a:solidFill>
                  <a:schemeClr val="tx1">
                    <a:lumMod val="75000"/>
                    <a:lumOff val="25000"/>
                  </a:schemeClr>
                </a:solidFill>
              </a:rPr>
              <a:t>, president of the AAAI </a:t>
            </a:r>
          </a:p>
          <a:p>
            <a:pPr defTabSz="457200">
              <a:spcBef>
                <a:spcPct val="20000"/>
              </a:spcBef>
              <a:spcAft>
                <a:spcPts val="600"/>
              </a:spcAft>
              <a:buClr>
                <a:schemeClr val="accent1"/>
              </a:buClr>
              <a:buSzPct val="92000"/>
              <a:buFont typeface="Wingdings 2" panose="05020102010507070707" pitchFamily="18" charset="2"/>
              <a:buChar char=""/>
            </a:pPr>
            <a:endParaRPr lang="en-US" sz="1700" dirty="0">
              <a:solidFill>
                <a:schemeClr val="tx1">
                  <a:lumMod val="75000"/>
                  <a:lumOff val="25000"/>
                </a:schemeClr>
              </a:solidFill>
            </a:endParaRPr>
          </a:p>
          <a:p>
            <a:pPr defTabSz="457200">
              <a:spcBef>
                <a:spcPct val="20000"/>
              </a:spcBef>
              <a:spcAft>
                <a:spcPts val="600"/>
              </a:spcAft>
              <a:buClr>
                <a:schemeClr val="accent1"/>
              </a:buClr>
              <a:buSzPct val="92000"/>
              <a:buFont typeface="Wingdings 2" panose="05020102010507070707" pitchFamily="18" charset="2"/>
              <a:buChar char=""/>
            </a:pPr>
            <a:r>
              <a:rPr lang="en-US" sz="1700" dirty="0">
                <a:solidFill>
                  <a:schemeClr val="tx1">
                    <a:lumMod val="75000"/>
                    <a:lumOff val="25000"/>
                  </a:schemeClr>
                </a:solidFill>
              </a:rPr>
              <a:t>"It [AI] would take off on its own, and re-design itself at an ever increasing rate," – Stephen Hawking (on the consequences of creating something that can match or surpass humans)</a:t>
            </a:r>
          </a:p>
          <a:p>
            <a:pPr defTabSz="457200">
              <a:spcBef>
                <a:spcPct val="20000"/>
              </a:spcBef>
              <a:spcAft>
                <a:spcPts val="600"/>
              </a:spcAft>
              <a:buClr>
                <a:schemeClr val="accent1"/>
              </a:buClr>
              <a:buSzPct val="92000"/>
              <a:buFont typeface="Wingdings 2" panose="05020102010507070707" pitchFamily="18" charset="2"/>
              <a:buChar char=""/>
            </a:pPr>
            <a:endParaRPr lang="en-US" sz="1700" dirty="0">
              <a:solidFill>
                <a:schemeClr val="tx1">
                  <a:lumMod val="75000"/>
                  <a:lumOff val="25000"/>
                </a:schemeClr>
              </a:solidFill>
            </a:endParaRPr>
          </a:p>
          <a:p>
            <a:pPr defTabSz="457200">
              <a:spcBef>
                <a:spcPct val="20000"/>
              </a:spcBef>
              <a:spcAft>
                <a:spcPts val="600"/>
              </a:spcAft>
              <a:buClr>
                <a:schemeClr val="accent1"/>
              </a:buClr>
              <a:buSzPct val="92000"/>
              <a:buFont typeface="Wingdings 2" panose="05020102010507070707" pitchFamily="18" charset="2"/>
              <a:buChar char=""/>
            </a:pPr>
            <a:r>
              <a:rPr lang="en-US" sz="1700" dirty="0">
                <a:solidFill>
                  <a:schemeClr val="tx1">
                    <a:lumMod val="75000"/>
                    <a:lumOff val="25000"/>
                  </a:schemeClr>
                </a:solidFill>
              </a:rPr>
              <a:t>“Humans, who are limited by slow biological evolution, couldn't compete, and would be superseded.“– Stephen Hawking </a:t>
            </a:r>
          </a:p>
          <a:p>
            <a:pPr defTabSz="457200">
              <a:spcBef>
                <a:spcPct val="20000"/>
              </a:spcBef>
              <a:spcAft>
                <a:spcPts val="600"/>
              </a:spcAft>
              <a:buClr>
                <a:schemeClr val="accent1"/>
              </a:buClr>
              <a:buSzPct val="92000"/>
              <a:buFont typeface="Wingdings 2" panose="05020102010507070707" pitchFamily="18" charset="2"/>
              <a:buChar char=""/>
            </a:pPr>
            <a:endParaRPr lang="en-US" sz="1700" dirty="0">
              <a:solidFill>
                <a:schemeClr val="tx1">
                  <a:lumMod val="75000"/>
                  <a:lumOff val="25000"/>
                </a:schemeClr>
              </a:solidFill>
            </a:endParaRPr>
          </a:p>
        </p:txBody>
      </p:sp>
      <p:sp>
        <p:nvSpPr>
          <p:cNvPr id="4" name="Slide Number Placeholder 3"/>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defRPr/>
            </a:pPr>
            <a:fld id="{BAB4449F-4354-4027-9525-6D7D81F0964A}" type="slidenum">
              <a:rPr lang="en-US" smtClean="0"/>
              <a:pPr defTabSz="457200">
                <a:spcAft>
                  <a:spcPts val="600"/>
                </a:spcAft>
                <a:defRPr/>
              </a:pPr>
              <a:t>10</a:t>
            </a:fld>
            <a:endParaRPr lang="en-US"/>
          </a:p>
        </p:txBody>
      </p:sp>
    </p:spTree>
    <p:extLst>
      <p:ext uri="{BB962C8B-B14F-4D97-AF65-F5344CB8AC3E}">
        <p14:creationId xmlns:p14="http://schemas.microsoft.com/office/powerpoint/2010/main" val="3766951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3836BD1-DFED-D04C-9C9B-2FCB924C3EEF}"/>
              </a:ext>
            </a:extLst>
          </p:cNvPr>
          <p:cNvSpPr>
            <a:spLocks noGrp="1"/>
          </p:cNvSpPr>
          <p:nvPr>
            <p:ph type="title"/>
          </p:nvPr>
        </p:nvSpPr>
        <p:spPr/>
        <p:txBody>
          <a:bodyPr/>
          <a:lstStyle/>
          <a:p>
            <a:r>
              <a:rPr lang="en-US" dirty="0"/>
              <a:t>2017</a:t>
            </a:r>
          </a:p>
        </p:txBody>
      </p:sp>
    </p:spTree>
    <p:extLst>
      <p:ext uri="{BB962C8B-B14F-4D97-AF65-F5344CB8AC3E}">
        <p14:creationId xmlns:p14="http://schemas.microsoft.com/office/powerpoint/2010/main" val="314334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 xmlns:a16="http://schemas.microsoft.com/office/drawing/2014/main" id="{1E045634-DB4D-1B43-B934-C1BEF147F28A}"/>
              </a:ext>
            </a:extLst>
          </p:cNvPr>
          <p:cNvSpPr>
            <a:spLocks noChangeArrowheads="1"/>
          </p:cNvSpPr>
          <p:nvPr/>
        </p:nvSpPr>
        <p:spPr bwMode="auto">
          <a:xfrm>
            <a:off x="2590800" y="1143001"/>
            <a:ext cx="7620000" cy="526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200">
                <a:solidFill>
                  <a:srgbClr val="3C190D"/>
                </a:solidFill>
                <a:latin typeface="56 Helvetica Italic"/>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FontTx/>
              <a:buNone/>
            </a:pPr>
            <a:r>
              <a:rPr lang="en-US" altLang="en-US" sz="6000">
                <a:solidFill>
                  <a:schemeClr val="tx1"/>
                </a:solidFill>
                <a:latin typeface="Arial" panose="020B0604020202020204" pitchFamily="34" charset="0"/>
              </a:rPr>
              <a:t>…47% of jobs are </a:t>
            </a:r>
          </a:p>
          <a:p>
            <a:pPr eaLnBrk="1" hangingPunct="1">
              <a:spcBef>
                <a:spcPct val="0"/>
              </a:spcBef>
              <a:buFontTx/>
              <a:buNone/>
            </a:pPr>
            <a:r>
              <a:rPr lang="en-US" altLang="en-US" sz="6000">
                <a:solidFill>
                  <a:schemeClr val="tx1"/>
                </a:solidFill>
                <a:latin typeface="Arial" panose="020B0604020202020204" pitchFamily="34" charset="0"/>
              </a:rPr>
              <a:t>“at risk” of being automated in the </a:t>
            </a:r>
          </a:p>
          <a:p>
            <a:pPr eaLnBrk="1" hangingPunct="1">
              <a:spcBef>
                <a:spcPct val="0"/>
              </a:spcBef>
              <a:buFontTx/>
              <a:buNone/>
            </a:pPr>
            <a:r>
              <a:rPr lang="en-US" altLang="en-US" sz="6000">
                <a:solidFill>
                  <a:schemeClr val="tx1"/>
                </a:solidFill>
                <a:latin typeface="Arial" panose="020B0604020202020204" pitchFamily="34" charset="0"/>
              </a:rPr>
              <a:t>next 20 years.</a:t>
            </a:r>
          </a:p>
          <a:p>
            <a:pPr eaLnBrk="1" hangingPunct="1">
              <a:spcBef>
                <a:spcPct val="0"/>
              </a:spcBef>
              <a:buFontTx/>
              <a:buNone/>
            </a:pPr>
            <a:endParaRPr lang="en-US" altLang="en-US" sz="2400">
              <a:solidFill>
                <a:schemeClr val="tx1"/>
              </a:solidFill>
              <a:latin typeface="Arial" panose="020B0604020202020204" pitchFamily="34" charset="0"/>
            </a:endParaRPr>
          </a:p>
          <a:p>
            <a:pPr eaLnBrk="1" hangingPunct="1">
              <a:spcBef>
                <a:spcPct val="0"/>
              </a:spcBef>
              <a:buFontTx/>
              <a:buNone/>
            </a:pPr>
            <a:r>
              <a:rPr lang="en-US" altLang="en-US" sz="2400">
                <a:solidFill>
                  <a:schemeClr val="tx1"/>
                </a:solidFill>
                <a:latin typeface="Arial" panose="020B0604020202020204" pitchFamily="34" charset="0"/>
              </a:rPr>
              <a:t>- Carl Frey and Michael Osborne, </a:t>
            </a:r>
            <a:r>
              <a:rPr lang="en-US" altLang="en-US" sz="2400" i="1">
                <a:solidFill>
                  <a:schemeClr val="tx1"/>
                </a:solidFill>
                <a:latin typeface="Arial" panose="020B0604020202020204" pitchFamily="34" charset="0"/>
              </a:rPr>
              <a:t>The Future of Employment: How Susceptible Are Jobs to Computerisation, University of Oxford </a:t>
            </a:r>
          </a:p>
        </p:txBody>
      </p:sp>
      <p:sp>
        <p:nvSpPr>
          <p:cNvPr id="19459" name="Placeholder 15">
            <a:extLst>
              <a:ext uri="{FF2B5EF4-FFF2-40B4-BE49-F238E27FC236}">
                <a16:creationId xmlns="" xmlns:a16="http://schemas.microsoft.com/office/drawing/2014/main" id="{3126A2E1-D4BF-024A-A397-D24632A6E38F}"/>
              </a:ext>
            </a:extLst>
          </p:cNvPr>
          <p:cNvSpPr>
            <a:spLocks noGrp="1" noChangeArrowheads="1"/>
          </p:cNvSpPr>
          <p:nvPr>
            <p:ph type="title"/>
          </p:nvPr>
        </p:nvSpPr>
        <p:spPr/>
        <p:txBody>
          <a:bodyPr/>
          <a:lstStyle/>
          <a:p>
            <a:pPr eaLnBrk="1" hangingPunct="1"/>
            <a:r>
              <a:rPr lang="en-US" altLang="en-US"/>
              <a:t>Staggering Statistic</a:t>
            </a:r>
          </a:p>
        </p:txBody>
      </p:sp>
    </p:spTree>
    <p:extLst>
      <p:ext uri="{BB962C8B-B14F-4D97-AF65-F5344CB8AC3E}">
        <p14:creationId xmlns:p14="http://schemas.microsoft.com/office/powerpoint/2010/main" val="21128606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F92989FB-1024-49B7-BDF1-B3CE27D4862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C875E76B-2369-7C41-A769-A543659F68E2}"/>
              </a:ext>
            </a:extLst>
          </p:cNvPr>
          <p:cNvSpPr>
            <a:spLocks noGrp="1"/>
          </p:cNvSpPr>
          <p:nvPr>
            <p:ph type="title"/>
          </p:nvPr>
        </p:nvSpPr>
        <p:spPr>
          <a:xfrm>
            <a:off x="746228" y="1073231"/>
            <a:ext cx="3054091" cy="4711539"/>
          </a:xfrm>
        </p:spPr>
        <p:txBody>
          <a:bodyPr anchor="ctr">
            <a:normAutofit/>
          </a:bodyPr>
          <a:lstStyle/>
          <a:p>
            <a:r>
              <a:rPr lang="en-US" sz="3200">
                <a:solidFill>
                  <a:schemeClr val="bg1">
                    <a:lumMod val="85000"/>
                    <a:lumOff val="15000"/>
                  </a:schemeClr>
                </a:solidFill>
              </a:rPr>
              <a:t>principles</a:t>
            </a:r>
          </a:p>
        </p:txBody>
      </p:sp>
      <p:sp>
        <p:nvSpPr>
          <p:cNvPr id="10" name="Rectangle 9">
            <a:extLst>
              <a:ext uri="{FF2B5EF4-FFF2-40B4-BE49-F238E27FC236}">
                <a16:creationId xmlns="" xmlns:a16="http://schemas.microsoft.com/office/drawing/2014/main" id="{DFEE959E-BF10-4204-9556-D1707088D4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DDD17B6A-CB37-4005-9681-A20AFCDC782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3B7BBDE9-DAED-40B0-A640-503C918D1CE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7BC7EA7B-802E-41F4-8926-C4475287AA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 xmlns:a16="http://schemas.microsoft.com/office/drawing/2014/main" id="{AB72BD7B-0182-EA4E-93DF-91669A9566B7}"/>
              </a:ext>
            </a:extLst>
          </p:cNvPr>
          <p:cNvSpPr>
            <a:spLocks noGrp="1"/>
          </p:cNvSpPr>
          <p:nvPr>
            <p:ph idx="1"/>
          </p:nvPr>
        </p:nvSpPr>
        <p:spPr>
          <a:xfrm>
            <a:off x="4702629" y="1073231"/>
            <a:ext cx="6599582" cy="4711539"/>
          </a:xfrm>
        </p:spPr>
        <p:txBody>
          <a:bodyPr>
            <a:normAutofit/>
          </a:bodyPr>
          <a:lstStyle/>
          <a:p>
            <a:r>
              <a:rPr lang="en-GB" sz="2000" dirty="0">
                <a:solidFill>
                  <a:srgbClr val="FFFFFF"/>
                </a:solidFill>
              </a:rPr>
              <a:t>Robots should not be designed as weapons, except for national security reasons. </a:t>
            </a:r>
          </a:p>
          <a:p>
            <a:r>
              <a:rPr lang="en-GB" sz="2000" dirty="0">
                <a:solidFill>
                  <a:srgbClr val="FFFFFF"/>
                </a:solidFill>
              </a:rPr>
              <a:t>Robots should be designed and operated to comply with existing law, including privacy. </a:t>
            </a:r>
          </a:p>
          <a:p>
            <a:r>
              <a:rPr lang="en-GB" sz="2000" dirty="0">
                <a:solidFill>
                  <a:srgbClr val="FFFFFF"/>
                </a:solidFill>
              </a:rPr>
              <a:t>Robots are products: as with other products, they should be designed to be safe and secure. </a:t>
            </a:r>
          </a:p>
          <a:p>
            <a:r>
              <a:rPr lang="en-GB" sz="2000" dirty="0">
                <a:solidFill>
                  <a:srgbClr val="FFFFFF"/>
                </a:solidFill>
              </a:rPr>
              <a:t>Robots are manufactured artefacts: the illusion of emotions and intent should not be used to exploit vulnerable users. </a:t>
            </a:r>
          </a:p>
          <a:p>
            <a:r>
              <a:rPr lang="en-GB" sz="2000" dirty="0">
                <a:solidFill>
                  <a:srgbClr val="FFFFFF"/>
                </a:solidFill>
              </a:rPr>
              <a:t>It should be possible to find out who is responsible for any robot.</a:t>
            </a:r>
          </a:p>
          <a:p>
            <a:pPr marL="0" indent="0">
              <a:buNone/>
            </a:pPr>
            <a:endParaRPr lang="en-US" sz="2000" dirty="0">
              <a:solidFill>
                <a:srgbClr val="FFFFFF"/>
              </a:solidFill>
            </a:endParaRPr>
          </a:p>
        </p:txBody>
      </p:sp>
    </p:spTree>
    <p:extLst>
      <p:ext uri="{BB962C8B-B14F-4D97-AF65-F5344CB8AC3E}">
        <p14:creationId xmlns:p14="http://schemas.microsoft.com/office/powerpoint/2010/main" val="206771572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9BF6736-9DD0-1042-99FB-79470AE0E557}"/>
              </a:ext>
            </a:extLst>
          </p:cNvPr>
          <p:cNvSpPr>
            <a:spLocks noGrp="1"/>
          </p:cNvSpPr>
          <p:nvPr>
            <p:ph type="title"/>
          </p:nvPr>
        </p:nvSpPr>
        <p:spPr>
          <a:xfrm>
            <a:off x="581192" y="702156"/>
            <a:ext cx="11029616" cy="1188720"/>
          </a:xfrm>
        </p:spPr>
        <p:txBody>
          <a:bodyPr>
            <a:normAutofit/>
          </a:bodyPr>
          <a:lstStyle/>
          <a:p>
            <a:pPr>
              <a:lnSpc>
                <a:spcPct val="90000"/>
              </a:lnSpc>
            </a:pPr>
            <a:r>
              <a:rPr lang="en-US" sz="2000" dirty="0">
                <a:solidFill>
                  <a:schemeClr val="tx1">
                    <a:lumMod val="85000"/>
                    <a:lumOff val="15000"/>
                  </a:schemeClr>
                </a:solidFill>
              </a:rPr>
              <a:t>Artificial Intelligence (aka Machine Intelligence) has been around for some time with no one claiming potentially dangerous consequences (outside science fiction) – so what’s changed?</a:t>
            </a:r>
            <a:br>
              <a:rPr lang="en-US" sz="2000" dirty="0">
                <a:solidFill>
                  <a:schemeClr val="tx1">
                    <a:lumMod val="85000"/>
                    <a:lumOff val="15000"/>
                  </a:schemeClr>
                </a:solidFill>
              </a:rPr>
            </a:br>
            <a:endParaRPr lang="en-US" sz="2000" dirty="0">
              <a:solidFill>
                <a:schemeClr val="tx1">
                  <a:lumMod val="85000"/>
                  <a:lumOff val="15000"/>
                </a:schemeClr>
              </a:solidFill>
            </a:endParaRPr>
          </a:p>
        </p:txBody>
      </p:sp>
      <p:graphicFrame>
        <p:nvGraphicFramePr>
          <p:cNvPr id="5" name="Content Placeholder 2">
            <a:extLst>
              <a:ext uri="{FF2B5EF4-FFF2-40B4-BE49-F238E27FC236}">
                <a16:creationId xmlns="" xmlns:a16="http://schemas.microsoft.com/office/drawing/2014/main" id="{482F5ACE-1140-44B7-AD71-243E6856C098}"/>
              </a:ext>
            </a:extLst>
          </p:cNvPr>
          <p:cNvGraphicFramePr>
            <a:graphicFrameLocks noGrp="1"/>
          </p:cNvGraphicFramePr>
          <p:nvPr>
            <p:ph idx="1"/>
            <p:extLst>
              <p:ext uri="{D42A27DB-BD31-4B8C-83A1-F6EECF244321}">
                <p14:modId xmlns:p14="http://schemas.microsoft.com/office/powerpoint/2010/main" val="2729627431"/>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74686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F92989FB-1024-49B7-BDF1-B3CE27D4862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8E8BE153-4EF3-8540-AC96-66283A57CA6A}"/>
              </a:ext>
            </a:extLst>
          </p:cNvPr>
          <p:cNvSpPr>
            <a:spLocks noGrp="1"/>
          </p:cNvSpPr>
          <p:nvPr>
            <p:ph type="title"/>
          </p:nvPr>
        </p:nvSpPr>
        <p:spPr>
          <a:xfrm>
            <a:off x="746228" y="1037967"/>
            <a:ext cx="3054091" cy="4709131"/>
          </a:xfrm>
        </p:spPr>
        <p:txBody>
          <a:bodyPr anchor="ctr">
            <a:normAutofit/>
          </a:bodyPr>
          <a:lstStyle/>
          <a:p>
            <a:r>
              <a:rPr lang="en-US">
                <a:solidFill>
                  <a:schemeClr val="bg1">
                    <a:lumMod val="85000"/>
                    <a:lumOff val="15000"/>
                  </a:schemeClr>
                </a:solidFill>
              </a:rPr>
              <a:t>NOT A NEW THING</a:t>
            </a:r>
          </a:p>
        </p:txBody>
      </p:sp>
      <p:sp>
        <p:nvSpPr>
          <p:cNvPr id="12" name="Rectangle 11">
            <a:extLst>
              <a:ext uri="{FF2B5EF4-FFF2-40B4-BE49-F238E27FC236}">
                <a16:creationId xmlns="" xmlns:a16="http://schemas.microsoft.com/office/drawing/2014/main" id="{2987D6F4-EC95-4EF1-A8AD-4B70386CEE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F5F792DF-9D0A-4DB6-9A9E-7312F5A7E87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7BC7EA7B-802E-41F4-8926-C4475287AA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 xmlns:a16="http://schemas.microsoft.com/office/drawing/2014/main" id="{7355D1A9-6465-49E9-8A61-193E03A9D75B}"/>
              </a:ext>
            </a:extLst>
          </p:cNvPr>
          <p:cNvGraphicFramePr>
            <a:graphicFrameLocks noGrp="1"/>
          </p:cNvGraphicFramePr>
          <p:nvPr>
            <p:ph idx="1"/>
            <p:extLst>
              <p:ext uri="{D42A27DB-BD31-4B8C-83A1-F6EECF244321}">
                <p14:modId xmlns:p14="http://schemas.microsoft.com/office/powerpoint/2010/main" val="80327425"/>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9028929"/>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9B6B47BF-F3D0-4678-9B20-DA45E1BCAD6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4B3A3FE0-515C-D347-9775-AE53DE4CBD6B}"/>
              </a:ext>
            </a:extLst>
          </p:cNvPr>
          <p:cNvSpPr>
            <a:spLocks noGrp="1"/>
          </p:cNvSpPr>
          <p:nvPr>
            <p:ph type="title"/>
          </p:nvPr>
        </p:nvSpPr>
        <p:spPr>
          <a:xfrm>
            <a:off x="581192" y="1124999"/>
            <a:ext cx="4076149" cy="4608003"/>
          </a:xfrm>
        </p:spPr>
        <p:txBody>
          <a:bodyPr anchor="ctr">
            <a:normAutofit/>
          </a:bodyPr>
          <a:lstStyle/>
          <a:p>
            <a:r>
              <a:rPr lang="en-US" sz="4000">
                <a:solidFill>
                  <a:schemeClr val="accent1"/>
                </a:solidFill>
              </a:rPr>
              <a:t>WHAT IS IT?</a:t>
            </a:r>
          </a:p>
        </p:txBody>
      </p:sp>
      <p:sp>
        <p:nvSpPr>
          <p:cNvPr id="10" name="Rectangle 9">
            <a:extLst>
              <a:ext uri="{FF2B5EF4-FFF2-40B4-BE49-F238E27FC236}">
                <a16:creationId xmlns="" xmlns:a16="http://schemas.microsoft.com/office/drawing/2014/main" id="{19334917-3673-4EF2-BA7C-CC83AEEEAE3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E1589AE1-C0FC-4B66-9C0D-9EB92F40F44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 xmlns:a16="http://schemas.microsoft.com/office/drawing/2014/main" id="{B2D81D4A-87BC-5349-A1D0-69F70C5FCBEA}"/>
              </a:ext>
            </a:extLst>
          </p:cNvPr>
          <p:cNvSpPr>
            <a:spLocks noGrp="1"/>
          </p:cNvSpPr>
          <p:nvPr>
            <p:ph idx="1"/>
          </p:nvPr>
        </p:nvSpPr>
        <p:spPr>
          <a:xfrm>
            <a:off x="5117586" y="1124998"/>
            <a:ext cx="6493222" cy="4608003"/>
          </a:xfrm>
        </p:spPr>
        <p:txBody>
          <a:bodyPr>
            <a:normAutofit/>
          </a:bodyPr>
          <a:lstStyle/>
          <a:p>
            <a:r>
              <a:rPr lang="en-US" sz="2000" dirty="0"/>
              <a:t>In 1956, the computer scientist John McCarthy coined the term "Artificial Intelligence" (AI) to describe the study of intelligence by implementing its essential features on a computer.</a:t>
            </a:r>
            <a:endParaRPr lang="en-US" sz="2000" b="1" dirty="0"/>
          </a:p>
          <a:p>
            <a:r>
              <a:rPr lang="en-US" sz="2000" b="1" dirty="0"/>
              <a:t>Artificial intelligence</a:t>
            </a:r>
            <a:r>
              <a:rPr lang="en-US" sz="2000" dirty="0"/>
              <a:t> (</a:t>
            </a:r>
            <a:r>
              <a:rPr lang="en-US" sz="2000" b="1" dirty="0"/>
              <a:t>AI</a:t>
            </a:r>
            <a:r>
              <a:rPr lang="en-US" sz="2000" dirty="0"/>
              <a:t>) is the </a:t>
            </a:r>
            <a:r>
              <a:rPr lang="en-US" sz="2000" dirty="0">
                <a:hlinkClick r:id="rId2" tooltip="Intelligence"/>
              </a:rPr>
              <a:t>intelligence</a:t>
            </a:r>
            <a:r>
              <a:rPr lang="en-US" sz="2000" dirty="0"/>
              <a:t> exhibited by machines or software. </a:t>
            </a:r>
          </a:p>
          <a:p>
            <a:pPr marL="0" indent="0">
              <a:buNone/>
            </a:pPr>
            <a:endParaRPr lang="en-US" sz="2000" dirty="0"/>
          </a:p>
        </p:txBody>
      </p:sp>
    </p:spTree>
    <p:extLst>
      <p:ext uri="{BB962C8B-B14F-4D97-AF65-F5344CB8AC3E}">
        <p14:creationId xmlns:p14="http://schemas.microsoft.com/office/powerpoint/2010/main" val="3318607012"/>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3">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451618ED-BCAD-9844-A180-4ADEE2D9E2FE}"/>
              </a:ext>
            </a:extLst>
          </p:cNvPr>
          <p:cNvSpPr>
            <a:spLocks noGrp="1"/>
          </p:cNvSpPr>
          <p:nvPr>
            <p:ph type="title"/>
          </p:nvPr>
        </p:nvSpPr>
        <p:spPr>
          <a:xfrm>
            <a:off x="771148" y="1037967"/>
            <a:ext cx="3054091" cy="4709131"/>
          </a:xfrm>
        </p:spPr>
        <p:txBody>
          <a:bodyPr anchor="ctr">
            <a:normAutofit/>
          </a:bodyPr>
          <a:lstStyle/>
          <a:p>
            <a:r>
              <a:rPr lang="en-US" sz="2700" b="1">
                <a:solidFill>
                  <a:srgbClr val="FFFEFF"/>
                </a:solidFill>
              </a:rPr>
              <a:t>Can a machine be intelligent? Can it "think"?</a:t>
            </a:r>
            <a:br>
              <a:rPr lang="en-US" sz="2700" b="1">
                <a:solidFill>
                  <a:srgbClr val="FFFEFF"/>
                </a:solidFill>
              </a:rPr>
            </a:br>
            <a:endParaRPr lang="en-US" sz="2700">
              <a:solidFill>
                <a:srgbClr val="FFFEFF"/>
              </a:solidFill>
            </a:endParaRPr>
          </a:p>
        </p:txBody>
      </p:sp>
      <p:sp>
        <p:nvSpPr>
          <p:cNvPr id="3" name="Content Placeholder 2">
            <a:extLst>
              <a:ext uri="{FF2B5EF4-FFF2-40B4-BE49-F238E27FC236}">
                <a16:creationId xmlns="" xmlns:a16="http://schemas.microsoft.com/office/drawing/2014/main" id="{FC659082-D59F-3448-86E2-6DE5F6BB82D8}"/>
              </a:ext>
            </a:extLst>
          </p:cNvPr>
          <p:cNvSpPr>
            <a:spLocks noGrp="1"/>
          </p:cNvSpPr>
          <p:nvPr>
            <p:ph idx="1"/>
          </p:nvPr>
        </p:nvSpPr>
        <p:spPr>
          <a:xfrm>
            <a:off x="4534935" y="1037968"/>
            <a:ext cx="7014423" cy="4820832"/>
          </a:xfrm>
        </p:spPr>
        <p:txBody>
          <a:bodyPr>
            <a:normAutofit/>
          </a:bodyPr>
          <a:lstStyle/>
          <a:p>
            <a:r>
              <a:rPr lang="en-US" sz="2000" dirty="0"/>
              <a:t>Turing's polite convention - We need not decide if a machine can "think"; we need only decide if a machine can act as intelligently as a human being. This approach to the philosophical problems associated with artificial intelligence forms the basis of the </a:t>
            </a:r>
            <a:r>
              <a:rPr lang="en-US" sz="2000" b="1" dirty="0"/>
              <a:t>Turing test</a:t>
            </a:r>
            <a:r>
              <a:rPr lang="en-US" sz="2000" dirty="0"/>
              <a:t>.</a:t>
            </a:r>
          </a:p>
          <a:p>
            <a:endParaRPr lang="en-US" sz="2000" dirty="0"/>
          </a:p>
        </p:txBody>
      </p:sp>
    </p:spTree>
    <p:extLst>
      <p:ext uri="{BB962C8B-B14F-4D97-AF65-F5344CB8AC3E}">
        <p14:creationId xmlns:p14="http://schemas.microsoft.com/office/powerpoint/2010/main" val="3706553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952750" y="1333500"/>
            <a:ext cx="6286500" cy="4191000"/>
          </a:xfrm>
          <a:prstGeom prst="rect">
            <a:avLst/>
          </a:prstGeom>
        </p:spPr>
      </p:pic>
    </p:spTree>
    <p:extLst>
      <p:ext uri="{BB962C8B-B14F-4D97-AF65-F5344CB8AC3E}">
        <p14:creationId xmlns:p14="http://schemas.microsoft.com/office/powerpoint/2010/main" val="31240507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1148" y="1037967"/>
            <a:ext cx="3054091" cy="4709131"/>
          </a:xfrm>
        </p:spPr>
        <p:txBody>
          <a:bodyPr vert="horz" lIns="91440" tIns="45720" rIns="91440" bIns="45720" rtlCol="0" anchor="ctr">
            <a:normAutofit/>
          </a:bodyPr>
          <a:lstStyle/>
          <a:p>
            <a:r>
              <a:rPr lang="en-US" sz="3200">
                <a:solidFill>
                  <a:srgbClr val="FFFEFF"/>
                </a:solidFill>
              </a:rPr>
              <a:t>The Turing Test</a:t>
            </a:r>
          </a:p>
        </p:txBody>
      </p:sp>
      <p:sp>
        <p:nvSpPr>
          <p:cNvPr id="7" name="TextBox 6"/>
          <p:cNvSpPr txBox="1"/>
          <p:nvPr/>
        </p:nvSpPr>
        <p:spPr>
          <a:xfrm>
            <a:off x="4534935" y="1037968"/>
            <a:ext cx="7014423" cy="4820832"/>
          </a:xfrm>
          <a:prstGeom prst="rect">
            <a:avLst/>
          </a:prstGeom>
        </p:spPr>
        <p:txBody>
          <a:bodyPr vert="horz" lIns="91440" tIns="45720" rIns="91440" bIns="45720" rtlCol="0" anchor="ctr">
            <a:normAutofit/>
          </a:bodyPr>
          <a:lstStyle/>
          <a:p>
            <a:pPr defTabSz="457200">
              <a:spcBef>
                <a:spcPct val="20000"/>
              </a:spcBef>
              <a:spcAft>
                <a:spcPts val="600"/>
              </a:spcAft>
              <a:buClr>
                <a:schemeClr val="accent1"/>
              </a:buClr>
              <a:buSzPct val="92000"/>
              <a:buFont typeface="Wingdings 2" panose="05020102010507070707" pitchFamily="18" charset="2"/>
              <a:buChar char=""/>
            </a:pPr>
            <a:r>
              <a:rPr lang="en-US" sz="2000" dirty="0">
                <a:solidFill>
                  <a:schemeClr val="tx1">
                    <a:lumMod val="75000"/>
                    <a:lumOff val="25000"/>
                  </a:schemeClr>
                </a:solidFill>
              </a:rPr>
              <a:t>The Turing Test was introduced by Alan Turing in his 1950 paper Computing Machinery and Intelligence</a:t>
            </a:r>
          </a:p>
          <a:p>
            <a:pPr defTabSz="457200">
              <a:spcBef>
                <a:spcPct val="20000"/>
              </a:spcBef>
              <a:spcAft>
                <a:spcPts val="600"/>
              </a:spcAft>
              <a:buClr>
                <a:schemeClr val="accent1"/>
              </a:buClr>
              <a:buSzPct val="92000"/>
              <a:buFont typeface="Wingdings 2" panose="05020102010507070707" pitchFamily="18" charset="2"/>
              <a:buChar char=""/>
            </a:pPr>
            <a:r>
              <a:rPr lang="en-US" sz="2000" dirty="0">
                <a:solidFill>
                  <a:schemeClr val="tx1">
                    <a:lumMod val="75000"/>
                    <a:lumOff val="25000"/>
                  </a:schemeClr>
                </a:solidFill>
              </a:rPr>
              <a:t>“I propose to consider the question, ‘Can machines think?’” </a:t>
            </a:r>
          </a:p>
          <a:p>
            <a:pPr defTabSz="457200">
              <a:spcBef>
                <a:spcPct val="20000"/>
              </a:spcBef>
              <a:spcAft>
                <a:spcPts val="600"/>
              </a:spcAft>
              <a:buClr>
                <a:schemeClr val="accent1"/>
              </a:buClr>
              <a:buSzPct val="92000"/>
              <a:buFont typeface="Wingdings 2" panose="05020102010507070707" pitchFamily="18" charset="2"/>
              <a:buChar char=""/>
            </a:pPr>
            <a:r>
              <a:rPr lang="en-US" sz="2000" dirty="0">
                <a:solidFill>
                  <a:schemeClr val="tx1">
                    <a:lumMod val="75000"/>
                    <a:lumOff val="25000"/>
                  </a:schemeClr>
                </a:solidFill>
              </a:rPr>
              <a:t>Since “thinking” is difficult to define, Turing chooses to “replace the question by another, which is closely related to it.”</a:t>
            </a:r>
          </a:p>
          <a:p>
            <a:pPr defTabSz="457200">
              <a:spcBef>
                <a:spcPct val="20000"/>
              </a:spcBef>
              <a:spcAft>
                <a:spcPts val="600"/>
              </a:spcAft>
              <a:buClr>
                <a:schemeClr val="accent1"/>
              </a:buClr>
              <a:buSzPct val="92000"/>
              <a:buFont typeface="Wingdings 2" panose="05020102010507070707" pitchFamily="18" charset="2"/>
              <a:buChar char=""/>
            </a:pPr>
            <a:r>
              <a:rPr lang="en-US" sz="2000" dirty="0">
                <a:solidFill>
                  <a:schemeClr val="tx1">
                    <a:lumMod val="75000"/>
                    <a:lumOff val="25000"/>
                  </a:schemeClr>
                </a:solidFill>
              </a:rPr>
              <a:t>“Are there imaginable digital computers which would do well in the imitation game?” </a:t>
            </a:r>
          </a:p>
        </p:txBody>
      </p:sp>
      <p:sp>
        <p:nvSpPr>
          <p:cNvPr id="4" name="Slide Number Placeholder 3"/>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defRPr/>
            </a:pPr>
            <a:fld id="{BAB4449F-4354-4027-9525-6D7D81F0964A}" type="slidenum">
              <a:rPr lang="en-US" smtClean="0"/>
              <a:pPr defTabSz="457200">
                <a:spcAft>
                  <a:spcPts val="600"/>
                </a:spcAft>
                <a:defRPr/>
              </a:pPr>
              <a:t>19</a:t>
            </a:fld>
            <a:endParaRPr lang="en-US"/>
          </a:p>
        </p:txBody>
      </p:sp>
    </p:spTree>
    <p:extLst>
      <p:ext uri="{BB962C8B-B14F-4D97-AF65-F5344CB8AC3E}">
        <p14:creationId xmlns:p14="http://schemas.microsoft.com/office/powerpoint/2010/main" val="14503416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 xmlns:a16="http://schemas.microsoft.com/office/drawing/2014/main" id="{3CED7894-4F62-4A6C-8DB5-DB5BE08E9C0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09906" y="702155"/>
            <a:ext cx="3568661" cy="1269713"/>
          </a:xfrm>
        </p:spPr>
        <p:txBody>
          <a:bodyPr vert="horz" lIns="91440" tIns="45720" rIns="91440" bIns="45720" rtlCol="0" anchor="b">
            <a:normAutofit/>
          </a:bodyPr>
          <a:lstStyle/>
          <a:p>
            <a:r>
              <a:rPr lang="en-US" sz="2800"/>
              <a:t>The Imitation Game</a:t>
            </a:r>
          </a:p>
        </p:txBody>
      </p:sp>
      <p:sp>
        <p:nvSpPr>
          <p:cNvPr id="1029" name="Rectangle 72">
            <a:extLst>
              <a:ext uri="{FF2B5EF4-FFF2-40B4-BE49-F238E27FC236}">
                <a16:creationId xmlns="" xmlns:a16="http://schemas.microsoft.com/office/drawing/2014/main" id="{E536F3B4-50F6-4C52-8F76-4EB1214719D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p:cNvSpPr txBox="1"/>
          <p:nvPr/>
        </p:nvSpPr>
        <p:spPr>
          <a:xfrm>
            <a:off x="609906" y="2340864"/>
            <a:ext cx="3568661" cy="3634486"/>
          </a:xfrm>
          <a:prstGeom prst="rect">
            <a:avLst/>
          </a:prstGeom>
        </p:spPr>
        <p:txBody>
          <a:bodyPr vert="horz" lIns="91440" tIns="45720" rIns="91440" bIns="45720" rtlCol="0" anchor="ctr">
            <a:normAutofit/>
          </a:bodyPr>
          <a:lstStyle/>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rPr>
              <a:t>A human judge engages in a natural language conversation with one human and one machine, each emulating human responses. </a:t>
            </a: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rPr>
              <a:t>All participants are separated from one another. </a:t>
            </a: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rPr>
              <a:t>If the judge cannot reliably tell the machine from the human, the machine is said to have passed the test. </a:t>
            </a: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rPr>
              <a:t>http://</a:t>
            </a:r>
            <a:r>
              <a:rPr lang="en-US" dirty="0" err="1">
                <a:solidFill>
                  <a:schemeClr val="tx1">
                    <a:lumMod val="75000"/>
                    <a:lumOff val="25000"/>
                  </a:schemeClr>
                </a:solidFill>
              </a:rPr>
              <a:t>www.turinghub.com</a:t>
            </a:r>
            <a:r>
              <a:rPr lang="en-US" dirty="0">
                <a:solidFill>
                  <a:schemeClr val="tx1">
                    <a:lumMod val="75000"/>
                    <a:lumOff val="25000"/>
                  </a:schemeClr>
                </a:solidFill>
              </a:rPr>
              <a:t>/ - take a Turing test on-line</a:t>
            </a:r>
          </a:p>
          <a:p>
            <a:pPr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dirty="0">
              <a:solidFill>
                <a:schemeClr val="tx1">
                  <a:lumMod val="75000"/>
                  <a:lumOff val="25000"/>
                </a:schemeClr>
              </a:solidFill>
            </a:endParaRPr>
          </a:p>
        </p:txBody>
      </p:sp>
      <p:pic>
        <p:nvPicPr>
          <p:cNvPr id="1026" name="Picture 2" descr="http://upload.wikimedia.org/wikipedia/commons/thumb/e/e4/Turing_Test_version_3.png/220px-Turing_Test_version_3.png"/>
          <p:cNvPicPr>
            <a:picLocks noChangeAspect="1" noChangeArrowheads="1"/>
          </p:cNvPicPr>
          <p:nvPr/>
        </p:nvPicPr>
        <p:blipFill>
          <a:blip r:embed="rId2" cstate="print"/>
          <a:stretch>
            <a:fillRect/>
          </a:stretch>
        </p:blipFill>
        <p:spPr bwMode="auto">
          <a:xfrm>
            <a:off x="5965012" y="702156"/>
            <a:ext cx="4113839" cy="5273194"/>
          </a:xfrm>
          <a:prstGeom prst="rect">
            <a:avLst/>
          </a:prstGeom>
          <a:noFill/>
        </p:spPr>
      </p:pic>
      <p:sp>
        <p:nvSpPr>
          <p:cNvPr id="4" name="Slide Number Placeholder 3"/>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defRPr/>
            </a:pPr>
            <a:fld id="{BAB4449F-4354-4027-9525-6D7D81F0964A}" type="slidenum">
              <a:rPr lang="en-US" smtClean="0"/>
              <a:pPr defTabSz="457200">
                <a:spcAft>
                  <a:spcPts val="600"/>
                </a:spcAft>
                <a:defRPr/>
              </a:pPr>
              <a:t>20</a:t>
            </a:fld>
            <a:endParaRPr lang="en-US"/>
          </a:p>
        </p:txBody>
      </p:sp>
    </p:spTree>
    <p:extLst>
      <p:ext uri="{BB962C8B-B14F-4D97-AF65-F5344CB8AC3E}">
        <p14:creationId xmlns:p14="http://schemas.microsoft.com/office/powerpoint/2010/main" val="2467488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 xmlns:a16="http://schemas.microsoft.com/office/drawing/2014/main" id="{E6C8E6EB-4C59-429B-97E4-72A058CFC4F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 xmlns:a16="http://schemas.microsoft.com/office/drawing/2014/main" id="{B5B90362-AFCC-46A9-B41C-A257A8C5B31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 xmlns:a16="http://schemas.microsoft.com/office/drawing/2014/main" id="{F71EF7F1-38BA-471D-8CD4-2A9AE8E3552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 xmlns:a16="http://schemas.microsoft.com/office/drawing/2014/main" id="{504BED40-EAF7-4E55-AFF7-2CD840EBD3A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 xmlns:a16="http://schemas.microsoft.com/office/drawing/2014/main" id="{67247F24-00DC-7E4A-9063-08F3F9BB2618}"/>
              </a:ext>
            </a:extLst>
          </p:cNvPr>
          <p:cNvSpPr>
            <a:spLocks noGrp="1"/>
          </p:cNvSpPr>
          <p:nvPr>
            <p:ph type="title"/>
          </p:nvPr>
        </p:nvSpPr>
        <p:spPr>
          <a:xfrm>
            <a:off x="581193" y="702156"/>
            <a:ext cx="6540462" cy="1013800"/>
          </a:xfrm>
        </p:spPr>
        <p:txBody>
          <a:bodyPr vert="horz" lIns="91440" tIns="45720" rIns="91440" bIns="45720" rtlCol="0" anchor="b">
            <a:normAutofit/>
          </a:bodyPr>
          <a:lstStyle/>
          <a:p>
            <a:r>
              <a:rPr lang="en-US" sz="2800">
                <a:solidFill>
                  <a:schemeClr val="tx2"/>
                </a:solidFill>
              </a:rPr>
              <a:t>Are We There Yet?</a:t>
            </a:r>
            <a:br>
              <a:rPr lang="en-US" sz="2800">
                <a:solidFill>
                  <a:schemeClr val="tx2"/>
                </a:solidFill>
              </a:rPr>
            </a:br>
            <a:endParaRPr lang="en-US" sz="2800">
              <a:solidFill>
                <a:schemeClr val="tx2"/>
              </a:solidFill>
            </a:endParaRPr>
          </a:p>
        </p:txBody>
      </p:sp>
      <p:sp>
        <p:nvSpPr>
          <p:cNvPr id="23" name="Rectangle 22">
            <a:extLst>
              <a:ext uri="{FF2B5EF4-FFF2-40B4-BE49-F238E27FC236}">
                <a16:creationId xmlns="" xmlns:a16="http://schemas.microsoft.com/office/drawing/2014/main" id="{F367CCF1-BB1E-41CF-8499-94A870C33E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Content Placeholder 8">
            <a:extLst>
              <a:ext uri="{FF2B5EF4-FFF2-40B4-BE49-F238E27FC236}">
                <a16:creationId xmlns="" xmlns:a16="http://schemas.microsoft.com/office/drawing/2014/main" id="{542CFECB-722A-E447-8A6A-E8CDD83AE611}"/>
              </a:ext>
            </a:extLst>
          </p:cNvPr>
          <p:cNvSpPr>
            <a:spLocks noGrp="1"/>
          </p:cNvSpPr>
          <p:nvPr>
            <p:ph sz="half" idx="2"/>
          </p:nvPr>
        </p:nvSpPr>
        <p:spPr>
          <a:xfrm>
            <a:off x="581194" y="1896533"/>
            <a:ext cx="6309003" cy="3962266"/>
          </a:xfrm>
        </p:spPr>
        <p:txBody>
          <a:bodyPr vert="horz" lIns="91440" tIns="45720" rIns="91440" bIns="45720" rtlCol="0" anchor="ctr">
            <a:normAutofit/>
          </a:bodyPr>
          <a:lstStyle/>
          <a:p>
            <a:r>
              <a:rPr lang="en-US" dirty="0" err="1">
                <a:solidFill>
                  <a:schemeClr val="tx2"/>
                </a:solidFill>
              </a:rPr>
              <a:t>Cleverbot's</a:t>
            </a:r>
            <a:r>
              <a:rPr lang="en-US" dirty="0">
                <a:solidFill>
                  <a:schemeClr val="tx2"/>
                </a:solidFill>
              </a:rPr>
              <a:t> software learns from its past conversations, and has gained high scores in the Turing test, fooling a high proportion of people into believing they are talking to a human. </a:t>
            </a:r>
          </a:p>
          <a:p>
            <a:r>
              <a:rPr lang="en-US" dirty="0">
                <a:solidFill>
                  <a:schemeClr val="tx2"/>
                </a:solidFill>
              </a:rPr>
              <a:t>http://</a:t>
            </a:r>
            <a:r>
              <a:rPr lang="en-US" dirty="0" err="1">
                <a:solidFill>
                  <a:schemeClr val="tx2"/>
                </a:solidFill>
              </a:rPr>
              <a:t>www.cleverbot.com</a:t>
            </a:r>
            <a:r>
              <a:rPr lang="en-US" dirty="0">
                <a:solidFill>
                  <a:schemeClr val="tx2"/>
                </a:solidFill>
              </a:rPr>
              <a:t>/</a:t>
            </a:r>
          </a:p>
          <a:p>
            <a:pPr marL="0" indent="0"/>
            <a:endParaRPr lang="en-US" dirty="0">
              <a:solidFill>
                <a:schemeClr val="tx2"/>
              </a:solidFill>
            </a:endParaRPr>
          </a:p>
          <a:p>
            <a:endParaRPr lang="en-US" dirty="0">
              <a:solidFill>
                <a:schemeClr val="tx2"/>
              </a:solidFill>
            </a:endParaRPr>
          </a:p>
        </p:txBody>
      </p:sp>
      <p:sp>
        <p:nvSpPr>
          <p:cNvPr id="2" name="Slide Number Placeholder 1"/>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defRPr/>
            </a:pPr>
            <a:fld id="{7E709308-075A-4743-9575-76C1002A8DCD}" type="slidenum">
              <a:rPr lang="en-US" smtClean="0">
                <a:solidFill>
                  <a:srgbClr val="7EFAD1"/>
                </a:solidFill>
              </a:rPr>
              <a:pPr defTabSz="457200">
                <a:spcAft>
                  <a:spcPts val="600"/>
                </a:spcAft>
                <a:defRPr/>
              </a:pPr>
              <a:t>21</a:t>
            </a:fld>
            <a:endParaRPr lang="en-US">
              <a:solidFill>
                <a:srgbClr val="7EFAD1"/>
              </a:solidFill>
            </a:endParaRPr>
          </a:p>
        </p:txBody>
      </p:sp>
      <p:pic>
        <p:nvPicPr>
          <p:cNvPr id="10" name="Content Placeholder 9">
            <a:extLst>
              <a:ext uri="{FF2B5EF4-FFF2-40B4-BE49-F238E27FC236}">
                <a16:creationId xmlns="" xmlns:a16="http://schemas.microsoft.com/office/drawing/2014/main" id="{10EABDCC-290D-AA44-990E-1B370D24F34C}"/>
              </a:ext>
            </a:extLst>
          </p:cNvPr>
          <p:cNvPicPr>
            <a:picLocks noGrp="1" noChangeAspect="1"/>
          </p:cNvPicPr>
          <p:nvPr>
            <p:ph sz="half" idx="1"/>
          </p:nvPr>
        </p:nvPicPr>
        <p:blipFill rotWithShape="1">
          <a:blip r:embed="rId3"/>
          <a:srcRect t="7795" r="-2" b="7042"/>
          <a:stretch/>
        </p:blipFill>
        <p:spPr>
          <a:xfrm>
            <a:off x="7521283" y="10"/>
            <a:ext cx="4670717" cy="6857990"/>
          </a:xfrm>
          <a:prstGeom prst="rect">
            <a:avLst/>
          </a:prstGeom>
        </p:spPr>
      </p:pic>
      <p:sp>
        <p:nvSpPr>
          <p:cNvPr id="6" name="Title 1"/>
          <p:cNvSpPr txBox="1">
            <a:spLocks/>
          </p:cNvSpPr>
          <p:nvPr/>
        </p:nvSpPr>
        <p:spPr>
          <a:xfrm>
            <a:off x="1805765" y="12402"/>
            <a:ext cx="8610600" cy="533400"/>
          </a:xfrm>
          <a:prstGeom prst="rect">
            <a:avLst/>
          </a:prstGeom>
        </p:spPr>
        <p:txBody>
          <a:bodyPr/>
          <a:lstStyle>
            <a:lvl1pPr algn="ctr" rtl="0" eaLnBrk="0" fontAlgn="base" hangingPunct="0">
              <a:spcBef>
                <a:spcPct val="0"/>
              </a:spcBef>
              <a:spcAft>
                <a:spcPct val="0"/>
              </a:spcAft>
              <a:defRPr sz="4400" b="1">
                <a:solidFill>
                  <a:schemeClr val="tx2"/>
                </a:solidFill>
                <a:latin typeface="+mj-lt"/>
                <a:ea typeface="+mj-ea"/>
                <a:cs typeface="+mj-cs"/>
              </a:defRPr>
            </a:lvl1pPr>
            <a:lvl2pPr algn="ctr" rtl="0" eaLnBrk="0" fontAlgn="base" hangingPunct="0">
              <a:spcBef>
                <a:spcPct val="0"/>
              </a:spcBef>
              <a:spcAft>
                <a:spcPct val="0"/>
              </a:spcAft>
              <a:defRPr sz="4400" b="1">
                <a:solidFill>
                  <a:schemeClr val="tx2"/>
                </a:solidFill>
                <a:latin typeface="Arial" charset="0"/>
              </a:defRPr>
            </a:lvl2pPr>
            <a:lvl3pPr algn="ctr" rtl="0" eaLnBrk="0" fontAlgn="base" hangingPunct="0">
              <a:spcBef>
                <a:spcPct val="0"/>
              </a:spcBef>
              <a:spcAft>
                <a:spcPct val="0"/>
              </a:spcAft>
              <a:defRPr sz="4400" b="1">
                <a:solidFill>
                  <a:schemeClr val="tx2"/>
                </a:solidFill>
                <a:latin typeface="Arial" charset="0"/>
              </a:defRPr>
            </a:lvl3pPr>
            <a:lvl4pPr algn="ctr" rtl="0" eaLnBrk="0" fontAlgn="base" hangingPunct="0">
              <a:spcBef>
                <a:spcPct val="0"/>
              </a:spcBef>
              <a:spcAft>
                <a:spcPct val="0"/>
              </a:spcAft>
              <a:defRPr sz="4400" b="1">
                <a:solidFill>
                  <a:schemeClr val="tx2"/>
                </a:solidFill>
                <a:latin typeface="Arial" charset="0"/>
              </a:defRPr>
            </a:lvl4pPr>
            <a:lvl5pPr algn="ctr" rtl="0" eaLnBrk="0" fontAlgn="base" hangingPunct="0">
              <a:spcBef>
                <a:spcPct val="0"/>
              </a:spcBef>
              <a:spcAft>
                <a:spcPct val="0"/>
              </a:spcAft>
              <a:defRPr sz="4400" b="1">
                <a:solidFill>
                  <a:schemeClr val="tx2"/>
                </a:solidFill>
                <a:latin typeface="Arial" charset="0"/>
              </a:defRPr>
            </a:lvl5pPr>
            <a:lvl6pPr marL="457200" algn="ctr" rtl="0" fontAlgn="base">
              <a:spcBef>
                <a:spcPct val="0"/>
              </a:spcBef>
              <a:spcAft>
                <a:spcPct val="0"/>
              </a:spcAft>
              <a:defRPr sz="4400" b="1">
                <a:solidFill>
                  <a:schemeClr val="tx2"/>
                </a:solidFill>
                <a:latin typeface="Arial" charset="0"/>
              </a:defRPr>
            </a:lvl6pPr>
            <a:lvl7pPr marL="914400" algn="ctr" rtl="0" fontAlgn="base">
              <a:spcBef>
                <a:spcPct val="0"/>
              </a:spcBef>
              <a:spcAft>
                <a:spcPct val="0"/>
              </a:spcAft>
              <a:defRPr sz="4400" b="1">
                <a:solidFill>
                  <a:schemeClr val="tx2"/>
                </a:solidFill>
                <a:latin typeface="Arial" charset="0"/>
              </a:defRPr>
            </a:lvl7pPr>
            <a:lvl8pPr marL="1371600" algn="ctr" rtl="0" fontAlgn="base">
              <a:spcBef>
                <a:spcPct val="0"/>
              </a:spcBef>
              <a:spcAft>
                <a:spcPct val="0"/>
              </a:spcAft>
              <a:defRPr sz="4400" b="1">
                <a:solidFill>
                  <a:schemeClr val="tx2"/>
                </a:solidFill>
                <a:latin typeface="Arial" charset="0"/>
              </a:defRPr>
            </a:lvl8pPr>
            <a:lvl9pPr marL="1828800" algn="ctr" rtl="0" fontAlgn="base">
              <a:spcBef>
                <a:spcPct val="0"/>
              </a:spcBef>
              <a:spcAft>
                <a:spcPct val="0"/>
              </a:spcAft>
              <a:defRPr sz="4400" b="1">
                <a:solidFill>
                  <a:schemeClr val="tx2"/>
                </a:solidFill>
                <a:latin typeface="Arial" charset="0"/>
              </a:defRPr>
            </a:lvl9pPr>
          </a:lstStyle>
          <a:p>
            <a:endParaRPr lang="en-US" kern="0" dirty="0"/>
          </a:p>
        </p:txBody>
      </p:sp>
    </p:spTree>
    <p:extLst>
      <p:ext uri="{BB962C8B-B14F-4D97-AF65-F5344CB8AC3E}">
        <p14:creationId xmlns:p14="http://schemas.microsoft.com/office/powerpoint/2010/main" val="11165855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http://www.whichfaceisreal.com/index.php</a:t>
            </a:r>
          </a:p>
        </p:txBody>
      </p:sp>
    </p:spTree>
    <p:extLst>
      <p:ext uri="{BB962C8B-B14F-4D97-AF65-F5344CB8AC3E}">
        <p14:creationId xmlns:p14="http://schemas.microsoft.com/office/powerpoint/2010/main" val="15740226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 xmlns:a16="http://schemas.microsoft.com/office/drawing/2014/main" id="{DD651B61-325E-4E73-8445-38B0DE8AAAB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 xmlns:a16="http://schemas.microsoft.com/office/drawing/2014/main" id="{B42E5253-D3AC-4AC2-B766-8B34F13C2F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 xmlns:a16="http://schemas.microsoft.com/office/drawing/2014/main" id="{10AE8D57-436A-4073-9A75-15BB5949F8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80">
            <a:extLst>
              <a:ext uri="{FF2B5EF4-FFF2-40B4-BE49-F238E27FC236}">
                <a16:creationId xmlns="" xmlns:a16="http://schemas.microsoft.com/office/drawing/2014/main" id="{E9751CB9-7B25-4EB8-9A6F-82F822549F1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 xmlns:a16="http://schemas.microsoft.com/office/drawing/2014/main" id="{E1317383-CF3B-4B02-9512-BECBEF6362A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84">
            <a:extLst>
              <a:ext uri="{FF2B5EF4-FFF2-40B4-BE49-F238E27FC236}">
                <a16:creationId xmlns="" xmlns:a16="http://schemas.microsoft.com/office/drawing/2014/main" id="{B1D4C7A0-6DF2-4F2D-A45D-F111582974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86">
            <a:extLst>
              <a:ext uri="{FF2B5EF4-FFF2-40B4-BE49-F238E27FC236}">
                <a16:creationId xmlns="" xmlns:a16="http://schemas.microsoft.com/office/drawing/2014/main" id="{DBF3943D-BCB6-4B31-809D-A005686483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9" name="Rectangle 88">
            <a:extLst>
              <a:ext uri="{FF2B5EF4-FFF2-40B4-BE49-F238E27FC236}">
                <a16:creationId xmlns="" xmlns:a16="http://schemas.microsoft.com/office/drawing/2014/main" id="{39373A6F-2E1F-4613-8E1D-D68057D29F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6147" name="Rectangle 2"/>
          <p:cNvSpPr>
            <a:spLocks noChangeArrowheads="1"/>
          </p:cNvSpPr>
          <p:nvPr/>
        </p:nvSpPr>
        <p:spPr bwMode="auto">
          <a:xfrm>
            <a:off x="601255" y="702155"/>
            <a:ext cx="3409783" cy="1300365"/>
          </a:xfrm>
          <a:prstGeom prst="rect">
            <a:avLst/>
          </a:prstGeom>
        </p:spPr>
        <p:txBody>
          <a:bodyPr vert="horz" lIns="91440" tIns="45720" rIns="91440" bIns="45720" rtlCol="0" anchor="b">
            <a:normAutofit/>
          </a:bodyPr>
          <a:lstStyle/>
          <a:p>
            <a:pPr defTabSz="457200">
              <a:spcBef>
                <a:spcPct val="0"/>
              </a:spcBef>
              <a:spcAft>
                <a:spcPts val="600"/>
              </a:spcAft>
            </a:pPr>
            <a:r>
              <a:rPr lang="en-US" sz="2800" cap="all">
                <a:solidFill>
                  <a:srgbClr val="FFFFFF"/>
                </a:solidFill>
                <a:latin typeface="+mj-lt"/>
                <a:ea typeface="+mj-ea"/>
                <a:cs typeface="+mj-cs"/>
              </a:rPr>
              <a:t>Can Experts Be Fooled?</a:t>
            </a:r>
          </a:p>
        </p:txBody>
      </p:sp>
      <p:sp>
        <p:nvSpPr>
          <p:cNvPr id="7" name="TextBox 6"/>
          <p:cNvSpPr txBox="1"/>
          <p:nvPr/>
        </p:nvSpPr>
        <p:spPr>
          <a:xfrm>
            <a:off x="601255" y="2177142"/>
            <a:ext cx="3409782" cy="3823607"/>
          </a:xfrm>
          <a:prstGeom prst="rect">
            <a:avLst/>
          </a:prstGeom>
        </p:spPr>
        <p:txBody>
          <a:bodyPr vert="horz" lIns="91440" tIns="45720" rIns="91440" bIns="45720" rtlCol="0" anchor="ctr">
            <a:normAutofit/>
          </a:bodyPr>
          <a:lstStyle/>
          <a:p>
            <a:pPr defTabSz="457200">
              <a:spcBef>
                <a:spcPct val="20000"/>
              </a:spcBef>
              <a:spcAft>
                <a:spcPts val="600"/>
              </a:spcAft>
              <a:buClr>
                <a:schemeClr val="accent1"/>
              </a:buClr>
              <a:buSzPct val="92000"/>
              <a:buFont typeface="Wingdings 2" panose="05020102010507070707" pitchFamily="18" charset="2"/>
              <a:buChar char=""/>
            </a:pPr>
            <a:r>
              <a:rPr lang="en-US" b="1">
                <a:solidFill>
                  <a:srgbClr val="FFFFFF"/>
                </a:solidFill>
              </a:rPr>
              <a:t>Robert Epstein is a psychologist.  A former editor &amp; chief of Psychology Today. He lives in San Diego area and is also a leading researcher in computer human interaction</a:t>
            </a:r>
          </a:p>
        </p:txBody>
      </p:sp>
      <p:pic>
        <p:nvPicPr>
          <p:cNvPr id="66564" name="Picture 4" descr="D:\Documents\My Images\Images\Images\Technology\computer-think.gif"/>
          <p:cNvPicPr>
            <a:picLocks noChangeAspect="1" noChangeArrowheads="1"/>
          </p:cNvPicPr>
          <p:nvPr/>
        </p:nvPicPr>
        <p:blipFill>
          <a:blip r:embed="rId3" cstate="print"/>
          <a:stretch>
            <a:fillRect/>
          </a:stretch>
        </p:blipFill>
        <p:spPr bwMode="auto">
          <a:xfrm>
            <a:off x="5629539" y="936141"/>
            <a:ext cx="4756887" cy="4968305"/>
          </a:xfrm>
          <a:prstGeom prst="rect">
            <a:avLst/>
          </a:prstGeom>
          <a:noFill/>
        </p:spPr>
      </p:pic>
      <p:sp>
        <p:nvSpPr>
          <p:cNvPr id="6146" name="Slide Number Placeholder 3"/>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defTabSz="457200">
              <a:spcAft>
                <a:spcPts val="600"/>
              </a:spcAft>
            </a:pPr>
            <a:fld id="{8E9332FD-E801-4C44-9CAD-5F36DC063432}" type="slidenum">
              <a:rPr lang="en-US">
                <a:solidFill>
                  <a:srgbClr val="465359"/>
                </a:solidFill>
              </a:rPr>
              <a:pPr defTabSz="457200">
                <a:spcAft>
                  <a:spcPts val="600"/>
                </a:spcAft>
              </a:pPr>
              <a:t>23</a:t>
            </a:fld>
            <a:endParaRPr lang="en-US">
              <a:solidFill>
                <a:srgbClr val="465359"/>
              </a:solidFill>
            </a:endParaRPr>
          </a:p>
        </p:txBody>
      </p:sp>
      <p:sp>
        <p:nvSpPr>
          <p:cNvPr id="6" name="Rectangle 3"/>
          <p:cNvSpPr txBox="1">
            <a:spLocks noChangeArrowheads="1"/>
          </p:cNvSpPr>
          <p:nvPr/>
        </p:nvSpPr>
        <p:spPr>
          <a:xfrm>
            <a:off x="1789113" y="990600"/>
            <a:ext cx="8475126" cy="5105400"/>
          </a:xfrm>
          <a:prstGeom prst="rect">
            <a:avLst/>
          </a:prstGeom>
        </p:spPr>
        <p:txBody>
          <a:bodyPr/>
          <a:lstStyle/>
          <a:p>
            <a:pPr marL="342900" indent="-342900" fontAlgn="base">
              <a:spcBef>
                <a:spcPct val="40000"/>
              </a:spcBef>
              <a:spcAft>
                <a:spcPct val="0"/>
              </a:spcAft>
              <a:buClr>
                <a:schemeClr val="bg2"/>
              </a:buClr>
              <a:buFont typeface="Wingdings" pitchFamily="2" charset="2"/>
              <a:buChar char="§"/>
              <a:defRPr/>
            </a:pPr>
            <a:endParaRPr lang="en-US" sz="2400" kern="0" dirty="0"/>
          </a:p>
        </p:txBody>
      </p:sp>
    </p:spTree>
    <p:extLst>
      <p:ext uri="{BB962C8B-B14F-4D97-AF65-F5344CB8AC3E}">
        <p14:creationId xmlns:p14="http://schemas.microsoft.com/office/powerpoint/2010/main" val="1983474402"/>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DD651B61-325E-4E73-8445-38B0DE8AAAB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B42E5253-D3AC-4AC2-B766-8B34F13C2F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10AE8D57-436A-4073-9A75-15BB5949F8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3CED7894-4F62-4A6C-8DB5-DB5BE08E9C0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2290519A-7198-924D-8B16-86B128F1B528}"/>
              </a:ext>
            </a:extLst>
          </p:cNvPr>
          <p:cNvSpPr>
            <a:spLocks noGrp="1"/>
          </p:cNvSpPr>
          <p:nvPr>
            <p:ph type="title"/>
          </p:nvPr>
        </p:nvSpPr>
        <p:spPr>
          <a:xfrm>
            <a:off x="609906" y="702155"/>
            <a:ext cx="3568661" cy="1269713"/>
          </a:xfrm>
        </p:spPr>
        <p:txBody>
          <a:bodyPr vert="horz" lIns="91440" tIns="45720" rIns="91440" bIns="45720" rtlCol="0" anchor="b">
            <a:normAutofit/>
          </a:bodyPr>
          <a:lstStyle/>
          <a:p>
            <a:r>
              <a:rPr lang="en-US" sz="2800" dirty="0"/>
              <a:t>AI AND JEOPARDY</a:t>
            </a:r>
          </a:p>
        </p:txBody>
      </p:sp>
      <p:sp>
        <p:nvSpPr>
          <p:cNvPr id="18" name="Rectangle 17">
            <a:extLst>
              <a:ext uri="{FF2B5EF4-FFF2-40B4-BE49-F238E27FC236}">
                <a16:creationId xmlns="" xmlns:a16="http://schemas.microsoft.com/office/drawing/2014/main" id="{E536F3B4-50F6-4C52-8F76-4EB1214719D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Content Placeholder 3">
            <a:extLst>
              <a:ext uri="{FF2B5EF4-FFF2-40B4-BE49-F238E27FC236}">
                <a16:creationId xmlns="" xmlns:a16="http://schemas.microsoft.com/office/drawing/2014/main" id="{87F51882-6CB5-BB4D-9470-89C85D82D48C}"/>
              </a:ext>
            </a:extLst>
          </p:cNvPr>
          <p:cNvSpPr>
            <a:spLocks noGrp="1"/>
          </p:cNvSpPr>
          <p:nvPr>
            <p:ph sz="half" idx="2"/>
          </p:nvPr>
        </p:nvSpPr>
        <p:spPr>
          <a:xfrm>
            <a:off x="609906" y="2340864"/>
            <a:ext cx="3568661" cy="3634486"/>
          </a:xfrm>
        </p:spPr>
        <p:txBody>
          <a:bodyPr vert="horz" lIns="91440" tIns="45720" rIns="91440" bIns="45720" rtlCol="0" anchor="ctr">
            <a:normAutofit/>
          </a:bodyPr>
          <a:lstStyle/>
          <a:p>
            <a:r>
              <a:rPr lang="en-US" dirty="0"/>
              <a:t>The first round was broadcast February 14, 2011: Jennings with $4,800, Rutter with $10,400, and Watson with $35,734</a:t>
            </a:r>
          </a:p>
          <a:p>
            <a:r>
              <a:rPr lang="en-US" dirty="0"/>
              <a:t>The second round was broadcast February 15, 2011: </a:t>
            </a:r>
          </a:p>
          <a:p>
            <a:r>
              <a:rPr lang="en-US" dirty="0"/>
              <a:t>Watson with a score of $77,147, besting Jennings who scored $24,000 and Rutter who scored $2</a:t>
            </a:r>
          </a:p>
          <a:p>
            <a:endParaRPr lang="en-US" dirty="0"/>
          </a:p>
        </p:txBody>
      </p:sp>
      <p:pic>
        <p:nvPicPr>
          <p:cNvPr id="5" name="Picture 2" descr="https://upload.wikimedia.org/wikipedia/en/9/9b/Watson_Jeopardy.jpg">
            <a:extLst>
              <a:ext uri="{FF2B5EF4-FFF2-40B4-BE49-F238E27FC236}">
                <a16:creationId xmlns="" xmlns:a16="http://schemas.microsoft.com/office/drawing/2014/main" id="{8A180BE9-E09D-D24B-8CD2-9E4688EB9F7A}"/>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654296" y="1448833"/>
            <a:ext cx="6735272" cy="3779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47423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 xmlns:a16="http://schemas.microsoft.com/office/drawing/2014/main" id="{E6C8E6EB-4C59-429B-97E4-72A058CFC4F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41">
            <a:extLst>
              <a:ext uri="{FF2B5EF4-FFF2-40B4-BE49-F238E27FC236}">
                <a16:creationId xmlns="" xmlns:a16="http://schemas.microsoft.com/office/drawing/2014/main" id="{B5B90362-AFCC-46A9-B41C-A257A8C5B31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43">
            <a:extLst>
              <a:ext uri="{FF2B5EF4-FFF2-40B4-BE49-F238E27FC236}">
                <a16:creationId xmlns="" xmlns:a16="http://schemas.microsoft.com/office/drawing/2014/main" id="{F71EF7F1-38BA-471D-8CD4-2A9AE8E3552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45">
            <a:extLst>
              <a:ext uri="{FF2B5EF4-FFF2-40B4-BE49-F238E27FC236}">
                <a16:creationId xmlns="" xmlns:a16="http://schemas.microsoft.com/office/drawing/2014/main" id="{C0524398-BFB4-4C4A-8317-83B8729F9B2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47">
            <a:extLst>
              <a:ext uri="{FF2B5EF4-FFF2-40B4-BE49-F238E27FC236}">
                <a16:creationId xmlns="" xmlns:a16="http://schemas.microsoft.com/office/drawing/2014/main" id="{E08D4B6A-8113-4DFB-B82E-B60CAC8E0A5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50" name="Rectangle 49">
            <a:extLst>
              <a:ext uri="{FF2B5EF4-FFF2-40B4-BE49-F238E27FC236}">
                <a16:creationId xmlns="" xmlns:a16="http://schemas.microsoft.com/office/drawing/2014/main" id="{9822E561-F97C-4CBB-A9A6-A6BF6317BC8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693F978B-7A64-3D4E-8111-3B996B732B75}"/>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rgbClr val="FFFFFF"/>
                </a:solidFill>
              </a:rPr>
              <a:t>https://www.youtube.com/watch?v=P18EdAKuC1U</a:t>
            </a:r>
          </a:p>
        </p:txBody>
      </p:sp>
      <p:sp>
        <p:nvSpPr>
          <p:cNvPr id="52" name="Rectangle 51">
            <a:extLst>
              <a:ext uri="{FF2B5EF4-FFF2-40B4-BE49-F238E27FC236}">
                <a16:creationId xmlns="" xmlns:a16="http://schemas.microsoft.com/office/drawing/2014/main" id="{B01B0E58-A5C8-4CDA-A2E0-35DF94E598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9" name="Content Placeholder 8">
            <a:extLst>
              <a:ext uri="{FF2B5EF4-FFF2-40B4-BE49-F238E27FC236}">
                <a16:creationId xmlns="" xmlns:a16="http://schemas.microsoft.com/office/drawing/2014/main" id="{BEFB1047-2DC0-D447-BDFB-987BF1A1D9E0}"/>
              </a:ext>
            </a:extLst>
          </p:cNvPr>
          <p:cNvPicPr>
            <a:picLocks noGrp="1" noChangeAspect="1"/>
          </p:cNvPicPr>
          <p:nvPr>
            <p:ph idx="1"/>
          </p:nvPr>
        </p:nvPicPr>
        <p:blipFill rotWithShape="1">
          <a:blip r:embed="rId2"/>
          <a:srcRect l="17417" r="15021" b="1"/>
          <a:stretch/>
        </p:blipFill>
        <p:spPr>
          <a:xfrm>
            <a:off x="4654295" y="457200"/>
            <a:ext cx="7086151" cy="5899650"/>
          </a:xfrm>
          <a:prstGeom prst="rect">
            <a:avLst/>
          </a:prstGeom>
        </p:spPr>
      </p:pic>
    </p:spTree>
    <p:extLst>
      <p:ext uri="{BB962C8B-B14F-4D97-AF65-F5344CB8AC3E}">
        <p14:creationId xmlns:p14="http://schemas.microsoft.com/office/powerpoint/2010/main" val="3195870313"/>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 xmlns:a16="http://schemas.microsoft.com/office/drawing/2014/main" id="{F92989FB-1024-49B7-BDF1-B3CE27D4862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 xmlns:a16="http://schemas.microsoft.com/office/drawing/2014/main" id="{3D7B59E0-3EAE-3249-8D13-A36B072074B2}"/>
              </a:ext>
            </a:extLst>
          </p:cNvPr>
          <p:cNvSpPr>
            <a:spLocks noGrp="1"/>
          </p:cNvSpPr>
          <p:nvPr>
            <p:ph type="title"/>
          </p:nvPr>
        </p:nvSpPr>
        <p:spPr>
          <a:xfrm>
            <a:off x="746228" y="1073231"/>
            <a:ext cx="3054091" cy="4711539"/>
          </a:xfrm>
        </p:spPr>
        <p:txBody>
          <a:bodyPr anchor="ctr">
            <a:normAutofit/>
          </a:bodyPr>
          <a:lstStyle/>
          <a:p>
            <a:r>
              <a:rPr lang="en-US" sz="3200" kern="0">
                <a:solidFill>
                  <a:schemeClr val="bg1">
                    <a:lumMod val="85000"/>
                    <a:lumOff val="15000"/>
                  </a:schemeClr>
                </a:solidFill>
              </a:rPr>
              <a:t>Is the Turing Test Enough?</a:t>
            </a:r>
            <a:br>
              <a:rPr lang="en-US" sz="3200" kern="0">
                <a:solidFill>
                  <a:schemeClr val="bg1">
                    <a:lumMod val="85000"/>
                    <a:lumOff val="15000"/>
                  </a:schemeClr>
                </a:solidFill>
              </a:rPr>
            </a:br>
            <a:endParaRPr lang="en-US" sz="3200">
              <a:solidFill>
                <a:schemeClr val="bg1">
                  <a:lumMod val="85000"/>
                  <a:lumOff val="15000"/>
                </a:schemeClr>
              </a:solidFill>
            </a:endParaRPr>
          </a:p>
        </p:txBody>
      </p:sp>
      <p:sp>
        <p:nvSpPr>
          <p:cNvPr id="18" name="Rectangle 17">
            <a:extLst>
              <a:ext uri="{FF2B5EF4-FFF2-40B4-BE49-F238E27FC236}">
                <a16:creationId xmlns="" xmlns:a16="http://schemas.microsoft.com/office/drawing/2014/main" id="{DFEE959E-BF10-4204-9556-D1707088D4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 xmlns:a16="http://schemas.microsoft.com/office/drawing/2014/main" id="{DDD17B6A-CB37-4005-9681-A20AFCDC782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 xmlns:a16="http://schemas.microsoft.com/office/drawing/2014/main" id="{3B7BBDE9-DAED-40B0-A640-503C918D1CE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 xmlns:a16="http://schemas.microsoft.com/office/drawing/2014/main" id="{7BC7EA7B-802E-41F4-8926-C4475287AA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Content Placeholder 10">
            <a:extLst>
              <a:ext uri="{FF2B5EF4-FFF2-40B4-BE49-F238E27FC236}">
                <a16:creationId xmlns="" xmlns:a16="http://schemas.microsoft.com/office/drawing/2014/main" id="{651A4B5B-8176-AD47-AD85-F321AC0C4570}"/>
              </a:ext>
            </a:extLst>
          </p:cNvPr>
          <p:cNvSpPr>
            <a:spLocks noGrp="1"/>
          </p:cNvSpPr>
          <p:nvPr>
            <p:ph idx="1"/>
          </p:nvPr>
        </p:nvSpPr>
        <p:spPr>
          <a:xfrm>
            <a:off x="4702629" y="1073231"/>
            <a:ext cx="6599582" cy="4711539"/>
          </a:xfrm>
        </p:spPr>
        <p:txBody>
          <a:bodyPr>
            <a:normAutofit/>
          </a:bodyPr>
          <a:lstStyle/>
          <a:p>
            <a:r>
              <a:rPr lang="en-US" sz="1900" dirty="0">
                <a:solidFill>
                  <a:srgbClr val="FFFFFF"/>
                </a:solidFill>
              </a:rPr>
              <a:t>“. . . it's not enough to have a human be deceived for a machine to be real, The machine needs to convince the human to do things for it -- to  fall in love with it, to serve its own purposes.”  Tim Tuttle, a former MIT AI researcher and the CEO of the predictive-intelligence company Expect Labs</a:t>
            </a:r>
          </a:p>
          <a:p>
            <a:r>
              <a:rPr lang="en-US" sz="1900" dirty="0">
                <a:solidFill>
                  <a:srgbClr val="FFFFFF"/>
                </a:solidFill>
              </a:rPr>
              <a:t>IBM's Deep Blue is better at chess than any human and Watson proved it could outsmart Jeopardy world champions, but they don't have any consciousness of their own. </a:t>
            </a:r>
          </a:p>
          <a:p>
            <a:r>
              <a:rPr lang="en-US" sz="1900" dirty="0">
                <a:solidFill>
                  <a:srgbClr val="FFFFFF"/>
                </a:solidFill>
              </a:rPr>
              <a:t>It's worth noting that neither of those supercomputers has gone through the Turing test, though inventor and futurist Ray Kurzweil believes Watson could be retooled to pass it easily. </a:t>
            </a:r>
          </a:p>
          <a:p>
            <a:endParaRPr lang="en-US" sz="1900" dirty="0">
              <a:solidFill>
                <a:srgbClr val="FFFFFF"/>
              </a:solidFill>
            </a:endParaRPr>
          </a:p>
        </p:txBody>
      </p:sp>
      <p:sp>
        <p:nvSpPr>
          <p:cNvPr id="2" name="Slide Number Placeholder 1"/>
          <p:cNvSpPr>
            <a:spLocks noGrp="1"/>
          </p:cNvSpPr>
          <p:nvPr>
            <p:ph type="sldNum" sz="quarter" idx="12"/>
          </p:nvPr>
        </p:nvSpPr>
        <p:spPr>
          <a:xfrm>
            <a:off x="10628911" y="5956137"/>
            <a:ext cx="673300" cy="365125"/>
          </a:xfrm>
        </p:spPr>
        <p:txBody>
          <a:bodyPr>
            <a:normAutofit/>
          </a:bodyPr>
          <a:lstStyle/>
          <a:p>
            <a:pPr>
              <a:spcAft>
                <a:spcPts val="600"/>
              </a:spcAft>
              <a:defRPr/>
            </a:pPr>
            <a:fld id="{7E709308-075A-4743-9575-76C1002A8DCD}" type="slidenum">
              <a:rPr lang="en-US">
                <a:solidFill>
                  <a:srgbClr val="FFFFFF"/>
                </a:solidFill>
              </a:rPr>
              <a:pPr>
                <a:spcAft>
                  <a:spcPts val="600"/>
                </a:spcAft>
                <a:defRPr/>
              </a:pPr>
              <a:t>26</a:t>
            </a:fld>
            <a:endParaRPr lang="en-US">
              <a:solidFill>
                <a:srgbClr val="FFFFFF"/>
              </a:solidFill>
            </a:endParaRPr>
          </a:p>
        </p:txBody>
      </p:sp>
      <p:sp>
        <p:nvSpPr>
          <p:cNvPr id="6" name="Title 1"/>
          <p:cNvSpPr txBox="1">
            <a:spLocks/>
          </p:cNvSpPr>
          <p:nvPr/>
        </p:nvSpPr>
        <p:spPr>
          <a:xfrm>
            <a:off x="1805765" y="12402"/>
            <a:ext cx="8610600" cy="533400"/>
          </a:xfrm>
          <a:prstGeom prst="rect">
            <a:avLst/>
          </a:prstGeom>
        </p:spPr>
        <p:txBody>
          <a:bodyPr/>
          <a:lstStyle>
            <a:lvl1pPr algn="ctr" rtl="0" eaLnBrk="0" fontAlgn="base" hangingPunct="0">
              <a:spcBef>
                <a:spcPct val="0"/>
              </a:spcBef>
              <a:spcAft>
                <a:spcPct val="0"/>
              </a:spcAft>
              <a:defRPr sz="4400" b="1">
                <a:solidFill>
                  <a:schemeClr val="tx2"/>
                </a:solidFill>
                <a:latin typeface="+mj-lt"/>
                <a:ea typeface="+mj-ea"/>
                <a:cs typeface="+mj-cs"/>
              </a:defRPr>
            </a:lvl1pPr>
            <a:lvl2pPr algn="ctr" rtl="0" eaLnBrk="0" fontAlgn="base" hangingPunct="0">
              <a:spcBef>
                <a:spcPct val="0"/>
              </a:spcBef>
              <a:spcAft>
                <a:spcPct val="0"/>
              </a:spcAft>
              <a:defRPr sz="4400" b="1">
                <a:solidFill>
                  <a:schemeClr val="tx2"/>
                </a:solidFill>
                <a:latin typeface="Arial" charset="0"/>
              </a:defRPr>
            </a:lvl2pPr>
            <a:lvl3pPr algn="ctr" rtl="0" eaLnBrk="0" fontAlgn="base" hangingPunct="0">
              <a:spcBef>
                <a:spcPct val="0"/>
              </a:spcBef>
              <a:spcAft>
                <a:spcPct val="0"/>
              </a:spcAft>
              <a:defRPr sz="4400" b="1">
                <a:solidFill>
                  <a:schemeClr val="tx2"/>
                </a:solidFill>
                <a:latin typeface="Arial" charset="0"/>
              </a:defRPr>
            </a:lvl3pPr>
            <a:lvl4pPr algn="ctr" rtl="0" eaLnBrk="0" fontAlgn="base" hangingPunct="0">
              <a:spcBef>
                <a:spcPct val="0"/>
              </a:spcBef>
              <a:spcAft>
                <a:spcPct val="0"/>
              </a:spcAft>
              <a:defRPr sz="4400" b="1">
                <a:solidFill>
                  <a:schemeClr val="tx2"/>
                </a:solidFill>
                <a:latin typeface="Arial" charset="0"/>
              </a:defRPr>
            </a:lvl4pPr>
            <a:lvl5pPr algn="ctr" rtl="0" eaLnBrk="0" fontAlgn="base" hangingPunct="0">
              <a:spcBef>
                <a:spcPct val="0"/>
              </a:spcBef>
              <a:spcAft>
                <a:spcPct val="0"/>
              </a:spcAft>
              <a:defRPr sz="4400" b="1">
                <a:solidFill>
                  <a:schemeClr val="tx2"/>
                </a:solidFill>
                <a:latin typeface="Arial" charset="0"/>
              </a:defRPr>
            </a:lvl5pPr>
            <a:lvl6pPr marL="457200" algn="ctr" rtl="0" fontAlgn="base">
              <a:spcBef>
                <a:spcPct val="0"/>
              </a:spcBef>
              <a:spcAft>
                <a:spcPct val="0"/>
              </a:spcAft>
              <a:defRPr sz="4400" b="1">
                <a:solidFill>
                  <a:schemeClr val="tx2"/>
                </a:solidFill>
                <a:latin typeface="Arial" charset="0"/>
              </a:defRPr>
            </a:lvl6pPr>
            <a:lvl7pPr marL="914400" algn="ctr" rtl="0" fontAlgn="base">
              <a:spcBef>
                <a:spcPct val="0"/>
              </a:spcBef>
              <a:spcAft>
                <a:spcPct val="0"/>
              </a:spcAft>
              <a:defRPr sz="4400" b="1">
                <a:solidFill>
                  <a:schemeClr val="tx2"/>
                </a:solidFill>
                <a:latin typeface="Arial" charset="0"/>
              </a:defRPr>
            </a:lvl7pPr>
            <a:lvl8pPr marL="1371600" algn="ctr" rtl="0" fontAlgn="base">
              <a:spcBef>
                <a:spcPct val="0"/>
              </a:spcBef>
              <a:spcAft>
                <a:spcPct val="0"/>
              </a:spcAft>
              <a:defRPr sz="4400" b="1">
                <a:solidFill>
                  <a:schemeClr val="tx2"/>
                </a:solidFill>
                <a:latin typeface="Arial" charset="0"/>
              </a:defRPr>
            </a:lvl8pPr>
            <a:lvl9pPr marL="1828800" algn="ctr" rtl="0" fontAlgn="base">
              <a:spcBef>
                <a:spcPct val="0"/>
              </a:spcBef>
              <a:spcAft>
                <a:spcPct val="0"/>
              </a:spcAft>
              <a:defRPr sz="4400" b="1">
                <a:solidFill>
                  <a:schemeClr val="tx2"/>
                </a:solidFill>
                <a:latin typeface="Arial" charset="0"/>
              </a:defRPr>
            </a:lvl9pPr>
          </a:lstStyle>
          <a:p>
            <a:endParaRPr lang="en-US" kern="0" dirty="0"/>
          </a:p>
        </p:txBody>
      </p:sp>
    </p:spTree>
    <p:extLst>
      <p:ext uri="{BB962C8B-B14F-4D97-AF65-F5344CB8AC3E}">
        <p14:creationId xmlns:p14="http://schemas.microsoft.com/office/powerpoint/2010/main" val="1420463506"/>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E6C8E6EB-4C59-429B-97E4-72A058CFC4F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 xmlns:a16="http://schemas.microsoft.com/office/drawing/2014/main" id="{B5B90362-AFCC-46A9-B41C-A257A8C5B31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 xmlns:a16="http://schemas.microsoft.com/office/drawing/2014/main" id="{F71EF7F1-38BA-471D-8CD4-2A9AE8E3552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 xmlns:a16="http://schemas.microsoft.com/office/drawing/2014/main" id="{3CED7894-4F62-4A6C-8DB5-DB5BE08E9C0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5127CEB8-D205-0E48-B0C7-093B8559D010}"/>
              </a:ext>
            </a:extLst>
          </p:cNvPr>
          <p:cNvSpPr>
            <a:spLocks noGrp="1"/>
          </p:cNvSpPr>
          <p:nvPr>
            <p:ph type="title"/>
          </p:nvPr>
        </p:nvSpPr>
        <p:spPr>
          <a:xfrm>
            <a:off x="609906" y="702156"/>
            <a:ext cx="3568661" cy="1188720"/>
          </a:xfrm>
        </p:spPr>
        <p:txBody>
          <a:bodyPr vert="horz" lIns="91440" tIns="45720" rIns="91440" bIns="45720" rtlCol="0" anchor="b">
            <a:normAutofit/>
          </a:bodyPr>
          <a:lstStyle/>
          <a:p>
            <a:pPr>
              <a:lnSpc>
                <a:spcPct val="90000"/>
              </a:lnSpc>
            </a:pPr>
            <a:r>
              <a:rPr lang="en-US" sz="1500"/>
              <a:t>Will artificial intelligence surpass human intelligence? If so . . . When?</a:t>
            </a:r>
            <a:br>
              <a:rPr lang="en-US" sz="1500"/>
            </a:br>
            <a:endParaRPr lang="en-US" sz="1500"/>
          </a:p>
        </p:txBody>
      </p:sp>
      <p:sp>
        <p:nvSpPr>
          <p:cNvPr id="19" name="Rectangle 18">
            <a:extLst>
              <a:ext uri="{FF2B5EF4-FFF2-40B4-BE49-F238E27FC236}">
                <a16:creationId xmlns="" xmlns:a16="http://schemas.microsoft.com/office/drawing/2014/main" id="{E536F3B4-50F6-4C52-8F76-4EB1214719D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Content Placeholder 3">
            <a:extLst>
              <a:ext uri="{FF2B5EF4-FFF2-40B4-BE49-F238E27FC236}">
                <a16:creationId xmlns="" xmlns:a16="http://schemas.microsoft.com/office/drawing/2014/main" id="{B0F0FEE0-7210-154D-B418-1F5FE9A20A8F}"/>
              </a:ext>
            </a:extLst>
          </p:cNvPr>
          <p:cNvSpPr>
            <a:spLocks noGrp="1"/>
          </p:cNvSpPr>
          <p:nvPr>
            <p:ph sz="half" idx="1"/>
          </p:nvPr>
        </p:nvSpPr>
        <p:spPr>
          <a:xfrm>
            <a:off x="609906" y="2340864"/>
            <a:ext cx="3568661" cy="3634486"/>
          </a:xfrm>
        </p:spPr>
        <p:txBody>
          <a:bodyPr vert="horz" lIns="91440" tIns="45720" rIns="91440" bIns="45720" rtlCol="0" anchor="ctr">
            <a:normAutofit/>
          </a:bodyPr>
          <a:lstStyle/>
          <a:p>
            <a:r>
              <a:rPr lang="en-US"/>
              <a:t>The “singularity” - the point in time in which artificial intelligence exceeds human intellectual capability.</a:t>
            </a:r>
          </a:p>
          <a:p>
            <a:r>
              <a:rPr lang="en-US"/>
              <a:t>Kurzweil predicts the singularity to occur around 2045, others predict some time before 2030.</a:t>
            </a:r>
          </a:p>
          <a:p>
            <a:pPr marL="0" indent="0"/>
            <a:endParaRPr lang="en-US"/>
          </a:p>
          <a:p>
            <a:endParaRPr lang="en-US" dirty="0"/>
          </a:p>
        </p:txBody>
      </p:sp>
      <p:pic>
        <p:nvPicPr>
          <p:cNvPr id="6" name="Content Placeholder 5">
            <a:extLst>
              <a:ext uri="{FF2B5EF4-FFF2-40B4-BE49-F238E27FC236}">
                <a16:creationId xmlns="" xmlns:a16="http://schemas.microsoft.com/office/drawing/2014/main" id="{5A8DA94C-3394-D748-8A70-B99FCCCB1C33}"/>
              </a:ext>
            </a:extLst>
          </p:cNvPr>
          <p:cNvPicPr>
            <a:picLocks noGrp="1" noChangeAspect="1"/>
          </p:cNvPicPr>
          <p:nvPr>
            <p:ph sz="half" idx="2"/>
          </p:nvPr>
        </p:nvPicPr>
        <p:blipFill rotWithShape="1">
          <a:blip r:embed="rId2"/>
          <a:srcRect l="14048" r="24127"/>
          <a:stretch/>
        </p:blipFill>
        <p:spPr>
          <a:xfrm>
            <a:off x="4654295" y="10"/>
            <a:ext cx="7537705" cy="6857990"/>
          </a:xfrm>
          <a:prstGeom prst="rect">
            <a:avLst/>
          </a:prstGeom>
        </p:spPr>
      </p:pic>
    </p:spTree>
    <p:extLst>
      <p:ext uri="{BB962C8B-B14F-4D97-AF65-F5344CB8AC3E}">
        <p14:creationId xmlns:p14="http://schemas.microsoft.com/office/powerpoint/2010/main" val="3197624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 xmlns:a16="http://schemas.microsoft.com/office/drawing/2014/main" id="{77F2BB43-1E8B-40A7-9733-9AEE76BFE22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 xmlns:a16="http://schemas.microsoft.com/office/drawing/2014/main" id="{2F2499BD-C67D-4CD4-9747-4DCC7EF1FC2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 xmlns:a16="http://schemas.microsoft.com/office/drawing/2014/main" id="{80D02CAC-A533-4E24-84A6-B3171E16A27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 xmlns:a16="http://schemas.microsoft.com/office/drawing/2014/main" id="{44DBAF48-B17B-4AA7-9E99-4EC0C990582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 xmlns:a16="http://schemas.microsoft.com/office/drawing/2014/main" id="{5DE89279-F0C3-4EA5-8A23-1833FA0939B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 xmlns:a16="http://schemas.microsoft.com/office/drawing/2014/main" id="{6165F00E-FB89-49BB-A8C1-14BEEF71717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 xmlns:a16="http://schemas.microsoft.com/office/drawing/2014/main" id="{161E7B43-BD2F-4EB7-98ED-A40D8E153B1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 xmlns:a16="http://schemas.microsoft.com/office/drawing/2014/main" id="{8325EA12-D37A-48FD-9432-732783C99F1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8" name="Picture 7">
            <a:extLst>
              <a:ext uri="{FF2B5EF4-FFF2-40B4-BE49-F238E27FC236}">
                <a16:creationId xmlns="" xmlns:a16="http://schemas.microsoft.com/office/drawing/2014/main" id="{DF2A98AA-6DFB-C844-A91C-EA61FF58DA80}"/>
              </a:ext>
            </a:extLst>
          </p:cNvPr>
          <p:cNvPicPr>
            <a:picLocks noChangeAspect="1"/>
          </p:cNvPicPr>
          <p:nvPr/>
        </p:nvPicPr>
        <p:blipFill rotWithShape="1">
          <a:blip r:embed="rId2"/>
          <a:srcRect t="7867" r="-2" b="22880"/>
          <a:stretch/>
        </p:blipFill>
        <p:spPr>
          <a:xfrm>
            <a:off x="446532" y="641102"/>
            <a:ext cx="7497731" cy="3465902"/>
          </a:xfrm>
          <a:prstGeom prst="rect">
            <a:avLst/>
          </a:prstGeom>
        </p:spPr>
      </p:pic>
      <p:sp>
        <p:nvSpPr>
          <p:cNvPr id="29" name="Rectangle 28">
            <a:extLst>
              <a:ext uri="{FF2B5EF4-FFF2-40B4-BE49-F238E27FC236}">
                <a16:creationId xmlns="" xmlns:a16="http://schemas.microsoft.com/office/drawing/2014/main" id="{6587869A-E057-47E8-AEC8-56FC635BD4A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199467"/>
            <a:ext cx="7497730" cy="219109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 name="Title 4">
            <a:extLst>
              <a:ext uri="{FF2B5EF4-FFF2-40B4-BE49-F238E27FC236}">
                <a16:creationId xmlns="" xmlns:a16="http://schemas.microsoft.com/office/drawing/2014/main" id="{D4B54465-8E9A-C445-B78F-61AF59865318}"/>
              </a:ext>
            </a:extLst>
          </p:cNvPr>
          <p:cNvSpPr>
            <a:spLocks noGrp="1"/>
          </p:cNvSpPr>
          <p:nvPr>
            <p:ph type="title"/>
          </p:nvPr>
        </p:nvSpPr>
        <p:spPr>
          <a:xfrm>
            <a:off x="581192" y="4334837"/>
            <a:ext cx="7228412" cy="1140874"/>
          </a:xfrm>
        </p:spPr>
        <p:txBody>
          <a:bodyPr vert="horz" lIns="91440" tIns="45720" rIns="91440" bIns="45720" rtlCol="0" anchor="b">
            <a:normAutofit/>
          </a:bodyPr>
          <a:lstStyle/>
          <a:p>
            <a:pPr>
              <a:lnSpc>
                <a:spcPct val="90000"/>
              </a:lnSpc>
            </a:pPr>
            <a:r>
              <a:rPr lang="en-US" sz="2500">
                <a:solidFill>
                  <a:srgbClr val="FFFFFF"/>
                </a:solidFill>
              </a:rPr>
              <a:t>WHAT IS THE PROBLEM IF MACHINES ARE SMARTER THAN PEOPLE?</a:t>
            </a:r>
          </a:p>
        </p:txBody>
      </p:sp>
      <p:pic>
        <p:nvPicPr>
          <p:cNvPr id="7" name="Content Placeholder 6">
            <a:extLst>
              <a:ext uri="{FF2B5EF4-FFF2-40B4-BE49-F238E27FC236}">
                <a16:creationId xmlns="" xmlns:a16="http://schemas.microsoft.com/office/drawing/2014/main" id="{A0317B9D-6185-5441-B12D-5511EB17AE80}"/>
              </a:ext>
            </a:extLst>
          </p:cNvPr>
          <p:cNvPicPr>
            <a:picLocks noGrp="1" noChangeAspect="1"/>
          </p:cNvPicPr>
          <p:nvPr>
            <p:ph idx="1"/>
          </p:nvPr>
        </p:nvPicPr>
        <p:blipFill rotWithShape="1">
          <a:blip r:embed="rId3"/>
          <a:srcRect l="26050" r="31448" b="-1"/>
          <a:stretch/>
        </p:blipFill>
        <p:spPr>
          <a:xfrm>
            <a:off x="8036240" y="641102"/>
            <a:ext cx="3702435" cy="5749462"/>
          </a:xfrm>
          <a:prstGeom prst="rect">
            <a:avLst/>
          </a:prstGeom>
        </p:spPr>
      </p:pic>
    </p:spTree>
    <p:extLst>
      <p:ext uri="{BB962C8B-B14F-4D97-AF65-F5344CB8AC3E}">
        <p14:creationId xmlns:p14="http://schemas.microsoft.com/office/powerpoint/2010/main" val="4104470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 xmlns:a16="http://schemas.microsoft.com/office/drawing/2014/main" id="{B373F125-DEF3-41D6-9918-AB21A2ACC3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 xmlns:a16="http://schemas.microsoft.com/office/drawing/2014/main" id="{71E9F226-EB6E-48C9-ADDA-636DE4BF4EB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5" name="Rectangle 2"/>
          <p:cNvSpPr>
            <a:spLocks noGrp="1" noChangeArrowheads="1"/>
          </p:cNvSpPr>
          <p:nvPr>
            <p:ph type="title"/>
          </p:nvPr>
        </p:nvSpPr>
        <p:spPr>
          <a:xfrm>
            <a:off x="959157" y="1113764"/>
            <a:ext cx="3269749" cy="4624327"/>
          </a:xfrm>
        </p:spPr>
        <p:txBody>
          <a:bodyPr vert="horz" lIns="91440" tIns="45720" rIns="91440" bIns="45720" rtlCol="0" anchor="ctr">
            <a:normAutofit/>
          </a:bodyPr>
          <a:lstStyle/>
          <a:p>
            <a:r>
              <a:rPr lang="en-US" sz="3200">
                <a:solidFill>
                  <a:srgbClr val="FFFFFF"/>
                </a:solidFill>
              </a:rPr>
              <a:t>What are the Dangers?</a:t>
            </a:r>
          </a:p>
        </p:txBody>
      </p:sp>
      <p:sp>
        <p:nvSpPr>
          <p:cNvPr id="2" name="TextBox 1"/>
          <p:cNvSpPr txBox="1"/>
          <p:nvPr/>
        </p:nvSpPr>
        <p:spPr>
          <a:xfrm>
            <a:off x="5155905" y="1113764"/>
            <a:ext cx="6108179" cy="4624327"/>
          </a:xfrm>
          <a:prstGeom prst="rect">
            <a:avLst/>
          </a:prstGeom>
        </p:spPr>
        <p:txBody>
          <a:bodyPr vert="horz" lIns="91440" tIns="45720" rIns="91440" bIns="45720" rtlCol="0" anchor="ctr">
            <a:normAutofit/>
          </a:bodyPr>
          <a:lstStyle/>
          <a:p>
            <a:pPr marL="342900" indent="-342900" defTabSz="457200">
              <a:spcBef>
                <a:spcPct val="20000"/>
              </a:spcBef>
              <a:spcAft>
                <a:spcPts val="600"/>
              </a:spcAft>
              <a:buClr>
                <a:schemeClr val="accent1"/>
              </a:buClr>
              <a:buSzPct val="92000"/>
              <a:buFont typeface="Wingdings 2" panose="05020102010507070707" pitchFamily="18" charset="2"/>
              <a:buChar char=""/>
            </a:pPr>
            <a:r>
              <a:rPr lang="en-US">
                <a:solidFill>
                  <a:schemeClr val="tx1">
                    <a:lumMod val="75000"/>
                    <a:lumOff val="25000"/>
                  </a:schemeClr>
                </a:solidFill>
              </a:rPr>
              <a:t>Automation putting us all out of work</a:t>
            </a:r>
          </a:p>
          <a:p>
            <a:pPr marL="800100" lvl="1" indent="-342900" defTabSz="457200">
              <a:spcBef>
                <a:spcPct val="20000"/>
              </a:spcBef>
              <a:spcAft>
                <a:spcPts val="600"/>
              </a:spcAft>
              <a:buClr>
                <a:schemeClr val="accent1"/>
              </a:buClr>
              <a:buSzPct val="92000"/>
              <a:buFont typeface="Wingdings 2" panose="05020102010507070707" pitchFamily="18" charset="2"/>
              <a:buChar char=""/>
            </a:pPr>
            <a:r>
              <a:rPr lang="en-US">
                <a:solidFill>
                  <a:schemeClr val="tx1">
                    <a:lumMod val="75000"/>
                    <a:lumOff val="25000"/>
                  </a:schemeClr>
                </a:solidFill>
              </a:rPr>
              <a:t>We will be working for robots</a:t>
            </a:r>
          </a:p>
          <a:p>
            <a:pPr marL="342900" indent="-342900" defTabSz="457200">
              <a:spcBef>
                <a:spcPct val="20000"/>
              </a:spcBef>
              <a:spcAft>
                <a:spcPts val="600"/>
              </a:spcAft>
              <a:buClr>
                <a:schemeClr val="accent1"/>
              </a:buClr>
              <a:buSzPct val="92000"/>
              <a:buFont typeface="Wingdings 2" panose="05020102010507070707" pitchFamily="18" charset="2"/>
              <a:buChar char=""/>
            </a:pPr>
            <a:r>
              <a:rPr lang="en-US">
                <a:solidFill>
                  <a:schemeClr val="tx1">
                    <a:lumMod val="75000"/>
                    <a:lumOff val="25000"/>
                  </a:schemeClr>
                </a:solidFill>
              </a:rPr>
              <a:t>Loss of human control of our lives - Robots that surpass humans in strength, speed, agility, endurance, decision making, intelligence</a:t>
            </a:r>
          </a:p>
          <a:p>
            <a:pPr marL="342900" indent="-342900" defTabSz="457200">
              <a:spcBef>
                <a:spcPct val="20000"/>
              </a:spcBef>
              <a:spcAft>
                <a:spcPts val="600"/>
              </a:spcAft>
              <a:buClr>
                <a:schemeClr val="accent1"/>
              </a:buClr>
              <a:buSzPct val="92000"/>
              <a:buFont typeface="Wingdings 2" panose="05020102010507070707" pitchFamily="18" charset="2"/>
              <a:buChar char=""/>
            </a:pPr>
            <a:r>
              <a:rPr lang="en-US">
                <a:solidFill>
                  <a:schemeClr val="tx1">
                    <a:lumMod val="75000"/>
                    <a:lumOff val="25000"/>
                  </a:schemeClr>
                </a:solidFill>
              </a:rPr>
              <a:t>Killer robots – militarization of robots (e.g. drones) with AI</a:t>
            </a:r>
          </a:p>
          <a:p>
            <a:pPr marL="342900" indent="-342900" defTabSz="457200">
              <a:spcBef>
                <a:spcPct val="20000"/>
              </a:spcBef>
              <a:spcAft>
                <a:spcPts val="600"/>
              </a:spcAft>
              <a:buClr>
                <a:schemeClr val="accent1"/>
              </a:buClr>
              <a:buSzPct val="92000"/>
              <a:buFont typeface="Wingdings 2" panose="05020102010507070707" pitchFamily="18" charset="2"/>
              <a:buChar char=""/>
            </a:pPr>
            <a:r>
              <a:rPr lang="en-US">
                <a:solidFill>
                  <a:schemeClr val="tx1">
                    <a:lumMod val="75000"/>
                    <a:lumOff val="25000"/>
                  </a:schemeClr>
                </a:solidFill>
              </a:rPr>
              <a:t>Robot emotions – will they have empathy</a:t>
            </a:r>
          </a:p>
          <a:p>
            <a:pPr marL="342900" indent="-342900" defTabSz="457200">
              <a:spcBef>
                <a:spcPct val="20000"/>
              </a:spcBef>
              <a:spcAft>
                <a:spcPts val="600"/>
              </a:spcAft>
              <a:buClr>
                <a:schemeClr val="accent1"/>
              </a:buClr>
              <a:buSzPct val="92000"/>
              <a:buFont typeface="Wingdings 2" panose="05020102010507070707" pitchFamily="18" charset="2"/>
              <a:buChar char=""/>
            </a:pPr>
            <a:r>
              <a:rPr lang="en-US">
                <a:solidFill>
                  <a:schemeClr val="tx1">
                    <a:lumMod val="75000"/>
                    <a:lumOff val="25000"/>
                  </a:schemeClr>
                </a:solidFill>
              </a:rPr>
              <a:t>Will goal seeking intelligent machines, seek the same goals as we do?  Will their goals “evolve” in a negative direction?</a:t>
            </a:r>
          </a:p>
          <a:p>
            <a:pPr marL="342900" indent="-342900" defTabSz="457200">
              <a:spcBef>
                <a:spcPct val="20000"/>
              </a:spcBef>
              <a:spcAft>
                <a:spcPts val="600"/>
              </a:spcAft>
              <a:buClr>
                <a:schemeClr val="accent1"/>
              </a:buClr>
              <a:buSzPct val="92000"/>
              <a:buFont typeface="Wingdings 2" panose="05020102010507070707" pitchFamily="18" charset="2"/>
              <a:buChar char=""/>
            </a:pPr>
            <a:r>
              <a:rPr lang="en-US">
                <a:solidFill>
                  <a:schemeClr val="tx1">
                    <a:lumMod val="75000"/>
                    <a:lumOff val="25000"/>
                  </a:schemeClr>
                </a:solidFill>
              </a:rPr>
              <a:t>Everybody knows everything – the drones are watching you!</a:t>
            </a:r>
          </a:p>
        </p:txBody>
      </p:sp>
      <p:sp>
        <p:nvSpPr>
          <p:cNvPr id="4" name="Slide Number Placeholder 3"/>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F6EFC63E-F8D9-44BB-A462-AC735E845F95}" type="slidenum">
              <a:rPr lang="en-US" smtClean="0"/>
              <a:pPr defTabSz="457200">
                <a:spcAft>
                  <a:spcPts val="600"/>
                </a:spcAft>
              </a:pPr>
              <a:t>29</a:t>
            </a:fld>
            <a:endParaRPr lang="en-US"/>
          </a:p>
        </p:txBody>
      </p:sp>
    </p:spTree>
    <p:extLst>
      <p:ext uri="{BB962C8B-B14F-4D97-AF65-F5344CB8AC3E}">
        <p14:creationId xmlns:p14="http://schemas.microsoft.com/office/powerpoint/2010/main" val="29286967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075" name="Rectangle 2"/>
          <p:cNvSpPr>
            <a:spLocks noGrp="1" noChangeArrowheads="1"/>
          </p:cNvSpPr>
          <p:nvPr>
            <p:ph type="title"/>
          </p:nvPr>
        </p:nvSpPr>
        <p:spPr>
          <a:xfrm>
            <a:off x="771148" y="1037967"/>
            <a:ext cx="3054091" cy="4709131"/>
          </a:xfrm>
        </p:spPr>
        <p:txBody>
          <a:bodyPr vert="horz" lIns="91440" tIns="45720" rIns="91440" bIns="45720" rtlCol="0" anchor="ctr">
            <a:normAutofit/>
          </a:bodyPr>
          <a:lstStyle/>
          <a:p>
            <a:r>
              <a:rPr lang="en-US" sz="3200">
                <a:solidFill>
                  <a:srgbClr val="FFFEFF"/>
                </a:solidFill>
              </a:rPr>
              <a:t>What are the Benefits?</a:t>
            </a:r>
          </a:p>
        </p:txBody>
      </p:sp>
      <p:sp>
        <p:nvSpPr>
          <p:cNvPr id="2" name="TextBox 1"/>
          <p:cNvSpPr txBox="1"/>
          <p:nvPr/>
        </p:nvSpPr>
        <p:spPr>
          <a:xfrm>
            <a:off x="4534935" y="1037968"/>
            <a:ext cx="7014423" cy="4820832"/>
          </a:xfrm>
          <a:prstGeom prst="rect">
            <a:avLst/>
          </a:prstGeom>
        </p:spPr>
        <p:txBody>
          <a:bodyPr vert="horz" lIns="91440" tIns="45720" rIns="91440" bIns="45720" rtlCol="0" anchor="ctr">
            <a:normAutofit/>
          </a:bodyPr>
          <a:lstStyle/>
          <a:p>
            <a:pPr defTabSz="457200">
              <a:spcBef>
                <a:spcPct val="20000"/>
              </a:spcBef>
              <a:spcAft>
                <a:spcPts val="600"/>
              </a:spcAft>
              <a:buClr>
                <a:schemeClr val="accent1"/>
              </a:buClr>
              <a:buSzPct val="92000"/>
              <a:buFont typeface="Wingdings 2" panose="05020102010507070707" pitchFamily="18" charset="2"/>
              <a:buChar char=""/>
            </a:pPr>
            <a:r>
              <a:rPr lang="en-US" sz="2000" dirty="0">
                <a:solidFill>
                  <a:schemeClr val="tx1">
                    <a:lumMod val="75000"/>
                    <a:lumOff val="25000"/>
                  </a:schemeClr>
                </a:solidFill>
              </a:rPr>
              <a:t>'The potential benefits are huge, since everything that civilization has to offer is a product of human intelligence; we cannot predict what we might achieve when this intelligence is magnified by the tools AI may provide, but the eradication of disease and poverty are not unfathomable‘ – Elon Musk, Stephen Hawking.</a:t>
            </a:r>
          </a:p>
        </p:txBody>
      </p:sp>
      <p:sp>
        <p:nvSpPr>
          <p:cNvPr id="4" name="Slide Number Placeholder 3"/>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F6EFC63E-F8D9-44BB-A462-AC735E845F95}" type="slidenum">
              <a:rPr lang="en-US" smtClean="0"/>
              <a:pPr defTabSz="457200">
                <a:spcAft>
                  <a:spcPts val="600"/>
                </a:spcAft>
              </a:pPr>
              <a:t>30</a:t>
            </a:fld>
            <a:endParaRPr lang="en-US"/>
          </a:p>
        </p:txBody>
      </p:sp>
    </p:spTree>
    <p:extLst>
      <p:ext uri="{BB962C8B-B14F-4D97-AF65-F5344CB8AC3E}">
        <p14:creationId xmlns:p14="http://schemas.microsoft.com/office/powerpoint/2010/main" val="40278716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7" name="Rectangle 135">
            <a:extLst>
              <a:ext uri="{FF2B5EF4-FFF2-40B4-BE49-F238E27FC236}">
                <a16:creationId xmlns="" xmlns:a16="http://schemas.microsoft.com/office/drawing/2014/main" id="{DD651B61-325E-4E73-8445-38B0DE8AAAB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078" name="Rectangle 137">
            <a:extLst>
              <a:ext uri="{FF2B5EF4-FFF2-40B4-BE49-F238E27FC236}">
                <a16:creationId xmlns="" xmlns:a16="http://schemas.microsoft.com/office/drawing/2014/main" id="{B42E5253-D3AC-4AC2-B766-8B34F13C2F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079" name="Rectangle 139">
            <a:extLst>
              <a:ext uri="{FF2B5EF4-FFF2-40B4-BE49-F238E27FC236}">
                <a16:creationId xmlns="" xmlns:a16="http://schemas.microsoft.com/office/drawing/2014/main" id="{10AE8D57-436A-4073-9A75-15BB5949F8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080" name="Rectangle 141">
            <a:extLst>
              <a:ext uri="{FF2B5EF4-FFF2-40B4-BE49-F238E27FC236}">
                <a16:creationId xmlns="" xmlns:a16="http://schemas.microsoft.com/office/drawing/2014/main" id="{E2852671-8EB6-4EAF-8AF8-65CF3FD664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3081" name="Rectangle 143">
            <a:extLst>
              <a:ext uri="{FF2B5EF4-FFF2-40B4-BE49-F238E27FC236}">
                <a16:creationId xmlns="" xmlns:a16="http://schemas.microsoft.com/office/drawing/2014/main" id="{26B4480E-B7FF-4481-890E-043A69AE6FE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2" name="Rectangle 145">
            <a:extLst>
              <a:ext uri="{FF2B5EF4-FFF2-40B4-BE49-F238E27FC236}">
                <a16:creationId xmlns="" xmlns:a16="http://schemas.microsoft.com/office/drawing/2014/main" id="{8C2840C6-6494-4E12-A428-2012DA7DDF8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405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083" name="Rectangle 147">
            <a:extLst>
              <a:ext uri="{FF2B5EF4-FFF2-40B4-BE49-F238E27FC236}">
                <a16:creationId xmlns="" xmlns:a16="http://schemas.microsoft.com/office/drawing/2014/main" id="{8CF5084D-B617-4011-8406-A93B647231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5583" y="608797"/>
            <a:ext cx="5009388" cy="578176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075" name="Rectangle 2"/>
          <p:cNvSpPr>
            <a:spLocks noGrp="1" noChangeArrowheads="1"/>
          </p:cNvSpPr>
          <p:nvPr>
            <p:ph type="title"/>
          </p:nvPr>
        </p:nvSpPr>
        <p:spPr>
          <a:xfrm>
            <a:off x="781872" y="1204126"/>
            <a:ext cx="4476811" cy="3358833"/>
          </a:xfrm>
        </p:spPr>
        <p:txBody>
          <a:bodyPr vert="horz" lIns="91440" tIns="45720" rIns="91440" bIns="45720" rtlCol="0" anchor="b">
            <a:normAutofit/>
          </a:bodyPr>
          <a:lstStyle/>
          <a:p>
            <a:r>
              <a:rPr lang="en-US" sz="4000">
                <a:solidFill>
                  <a:srgbClr val="FFFFFF"/>
                </a:solidFill>
              </a:rPr>
              <a:t>AI is Becoming Ubiquitous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77094" y="608797"/>
            <a:ext cx="5071726" cy="5781768"/>
          </a:xfrm>
          <a:prstGeom prst="rect">
            <a:avLst/>
          </a:prstGeom>
        </p:spPr>
      </p:pic>
    </p:spTree>
    <p:extLst>
      <p:ext uri="{BB962C8B-B14F-4D97-AF65-F5344CB8AC3E}">
        <p14:creationId xmlns:p14="http://schemas.microsoft.com/office/powerpoint/2010/main" val="12029430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F92989FB-1024-49B7-BDF1-B3CE27D4862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102EF44B-60D2-2B42-B5F3-20FAB24545FF}"/>
              </a:ext>
            </a:extLst>
          </p:cNvPr>
          <p:cNvSpPr>
            <a:spLocks noGrp="1"/>
          </p:cNvSpPr>
          <p:nvPr>
            <p:ph type="title"/>
          </p:nvPr>
        </p:nvSpPr>
        <p:spPr>
          <a:xfrm>
            <a:off x="746228" y="1073231"/>
            <a:ext cx="3054091" cy="4711539"/>
          </a:xfrm>
        </p:spPr>
        <p:txBody>
          <a:bodyPr anchor="ctr">
            <a:normAutofit/>
          </a:bodyPr>
          <a:lstStyle/>
          <a:p>
            <a:r>
              <a:rPr lang="en-US" sz="2800" dirty="0">
                <a:solidFill>
                  <a:schemeClr val="bg1">
                    <a:lumMod val="85000"/>
                    <a:lumOff val="15000"/>
                  </a:schemeClr>
                </a:solidFill>
              </a:rPr>
              <a:t>Are They Taking Our Jobs? from </a:t>
            </a:r>
            <a:r>
              <a:rPr lang="en-US" sz="2800" dirty="0" err="1">
                <a:solidFill>
                  <a:schemeClr val="bg1">
                    <a:lumMod val="85000"/>
                    <a:lumOff val="15000"/>
                  </a:schemeClr>
                </a:solidFill>
              </a:rPr>
              <a:t>BusinessInsider.com</a:t>
            </a:r>
            <a:r>
              <a:rPr lang="en-US" sz="1500" dirty="0">
                <a:solidFill>
                  <a:schemeClr val="bg1">
                    <a:lumMod val="85000"/>
                    <a:lumOff val="15000"/>
                  </a:schemeClr>
                </a:solidFill>
              </a:rPr>
              <a:t/>
            </a:r>
            <a:br>
              <a:rPr lang="en-US" sz="1500" dirty="0">
                <a:solidFill>
                  <a:schemeClr val="bg1">
                    <a:lumMod val="85000"/>
                    <a:lumOff val="15000"/>
                  </a:schemeClr>
                </a:solidFill>
              </a:rPr>
            </a:br>
            <a:endParaRPr lang="en-US" sz="1500" dirty="0">
              <a:solidFill>
                <a:schemeClr val="bg1">
                  <a:lumMod val="85000"/>
                  <a:lumOff val="15000"/>
                </a:schemeClr>
              </a:solidFill>
            </a:endParaRPr>
          </a:p>
        </p:txBody>
      </p:sp>
      <p:sp>
        <p:nvSpPr>
          <p:cNvPr id="10" name="Rectangle 9">
            <a:extLst>
              <a:ext uri="{FF2B5EF4-FFF2-40B4-BE49-F238E27FC236}">
                <a16:creationId xmlns="" xmlns:a16="http://schemas.microsoft.com/office/drawing/2014/main" id="{DFEE959E-BF10-4204-9556-D1707088D4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DDD17B6A-CB37-4005-9681-A20AFCDC782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3B7BBDE9-DAED-40B0-A640-503C918D1CE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7BC7EA7B-802E-41F4-8926-C4475287AA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 xmlns:a16="http://schemas.microsoft.com/office/drawing/2014/main" id="{5119A19E-400D-6641-B9E7-B72FBB65021B}"/>
              </a:ext>
            </a:extLst>
          </p:cNvPr>
          <p:cNvSpPr>
            <a:spLocks noGrp="1"/>
          </p:cNvSpPr>
          <p:nvPr>
            <p:ph idx="1"/>
          </p:nvPr>
        </p:nvSpPr>
        <p:spPr>
          <a:xfrm>
            <a:off x="4702629" y="1073231"/>
            <a:ext cx="6599582" cy="4711539"/>
          </a:xfrm>
        </p:spPr>
        <p:txBody>
          <a:bodyPr>
            <a:normAutofit/>
          </a:bodyPr>
          <a:lstStyle/>
          <a:p>
            <a:pPr marL="0" indent="0">
              <a:buNone/>
            </a:pPr>
            <a:r>
              <a:rPr lang="en-US" sz="2000" b="1">
                <a:solidFill>
                  <a:srgbClr val="FFFFFF"/>
                </a:solidFill>
              </a:rPr>
              <a:t>Industries that robots will transform by 2025</a:t>
            </a:r>
          </a:p>
          <a:p>
            <a:r>
              <a:rPr lang="en-US" sz="2000" b="1">
                <a:solidFill>
                  <a:srgbClr val="FFFFFF"/>
                </a:solidFill>
              </a:rPr>
              <a:t>Automotive</a:t>
            </a:r>
            <a:r>
              <a:rPr lang="en-US" sz="2000">
                <a:solidFill>
                  <a:srgbClr val="FFFFFF"/>
                </a:solidFill>
              </a:rPr>
              <a:t> - 10% of cars will be fully autonomous and many will drive themselves. Japan is testing "robot taxis" for transportation during the 2020 Olympics in Tokyo.</a:t>
            </a:r>
          </a:p>
          <a:p>
            <a:r>
              <a:rPr lang="en-US" sz="2000" b="1">
                <a:solidFill>
                  <a:srgbClr val="FFFFFF"/>
                </a:solidFill>
              </a:rPr>
              <a:t>Agriculture</a:t>
            </a:r>
            <a:r>
              <a:rPr lang="en-US" sz="2000">
                <a:solidFill>
                  <a:srgbClr val="FFFFFF"/>
                </a:solidFill>
              </a:rPr>
              <a:t> - Farm will increasingly use AI technology and big data analytics to optimize crop output. More driverless tractors, drones and milk bots.</a:t>
            </a:r>
          </a:p>
          <a:p>
            <a:r>
              <a:rPr lang="en-US" sz="2000" b="1">
                <a:solidFill>
                  <a:srgbClr val="FFFFFF"/>
                </a:solidFill>
              </a:rPr>
              <a:t>Service</a:t>
            </a:r>
            <a:r>
              <a:rPr lang="en-US" sz="2000">
                <a:solidFill>
                  <a:srgbClr val="FFFFFF"/>
                </a:solidFill>
              </a:rPr>
              <a:t> - Personal robots will take on easy, dangerous or repetitive jobs. Mowing your lawn, cleaning your windows, washing dishes.</a:t>
            </a:r>
          </a:p>
          <a:p>
            <a:endParaRPr lang="en-US" sz="2000">
              <a:solidFill>
                <a:srgbClr val="FFFFFF"/>
              </a:solidFill>
            </a:endParaRPr>
          </a:p>
        </p:txBody>
      </p:sp>
    </p:spTree>
    <p:extLst>
      <p:ext uri="{BB962C8B-B14F-4D97-AF65-F5344CB8AC3E}">
        <p14:creationId xmlns:p14="http://schemas.microsoft.com/office/powerpoint/2010/main" val="1704813111"/>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9B6B47BF-F3D0-4678-9B20-DA45E1BCAD6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2D76134B-09BC-5B45-B07F-6C2FF165BB74}"/>
              </a:ext>
            </a:extLst>
          </p:cNvPr>
          <p:cNvSpPr>
            <a:spLocks noGrp="1"/>
          </p:cNvSpPr>
          <p:nvPr>
            <p:ph type="title"/>
          </p:nvPr>
        </p:nvSpPr>
        <p:spPr>
          <a:xfrm>
            <a:off x="581192" y="1124999"/>
            <a:ext cx="4076149" cy="4608003"/>
          </a:xfrm>
        </p:spPr>
        <p:txBody>
          <a:bodyPr anchor="ctr">
            <a:normAutofit/>
          </a:bodyPr>
          <a:lstStyle/>
          <a:p>
            <a:r>
              <a:rPr lang="en-US" sz="4000">
                <a:solidFill>
                  <a:schemeClr val="accent1"/>
                </a:solidFill>
              </a:rPr>
              <a:t>Are They Taking Our Jobs?</a:t>
            </a:r>
          </a:p>
        </p:txBody>
      </p:sp>
      <p:sp>
        <p:nvSpPr>
          <p:cNvPr id="10" name="Rectangle 9">
            <a:extLst>
              <a:ext uri="{FF2B5EF4-FFF2-40B4-BE49-F238E27FC236}">
                <a16:creationId xmlns="" xmlns:a16="http://schemas.microsoft.com/office/drawing/2014/main" id="{19334917-3673-4EF2-BA7C-CC83AEEEAE3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E1589AE1-C0FC-4B66-9C0D-9EB92F40F44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 xmlns:a16="http://schemas.microsoft.com/office/drawing/2014/main" id="{CECAF2ED-2058-9548-A8C5-48C8CB759C93}"/>
              </a:ext>
            </a:extLst>
          </p:cNvPr>
          <p:cNvSpPr>
            <a:spLocks noGrp="1"/>
          </p:cNvSpPr>
          <p:nvPr>
            <p:ph idx="1"/>
          </p:nvPr>
        </p:nvSpPr>
        <p:spPr>
          <a:xfrm>
            <a:off x="5117586" y="1124998"/>
            <a:ext cx="6493222" cy="4608003"/>
          </a:xfrm>
        </p:spPr>
        <p:txBody>
          <a:bodyPr>
            <a:normAutofit/>
          </a:bodyPr>
          <a:lstStyle/>
          <a:p>
            <a:pPr>
              <a:lnSpc>
                <a:spcPct val="100000"/>
              </a:lnSpc>
            </a:pPr>
            <a:r>
              <a:rPr lang="en-US" b="1" dirty="0"/>
              <a:t>Financial</a:t>
            </a:r>
            <a:r>
              <a:rPr lang="en-US" dirty="0"/>
              <a:t> - Up to $2.2 trillion in investments will be made through AI-enabled computers that can learn markets</a:t>
            </a:r>
          </a:p>
          <a:p>
            <a:pPr>
              <a:lnSpc>
                <a:spcPct val="100000"/>
              </a:lnSpc>
            </a:pPr>
            <a:r>
              <a:rPr lang="en-US" b="1" dirty="0"/>
              <a:t>Healthcare</a:t>
            </a:r>
            <a:r>
              <a:rPr lang="en-US" dirty="0"/>
              <a:t> - Robot assistance in critical surgery, elderly care, disabled patient assistance. In 2000 there were 1,000 robot-assisted surgeries performed, with 570,000 in 2014</a:t>
            </a:r>
          </a:p>
          <a:p>
            <a:pPr>
              <a:lnSpc>
                <a:spcPct val="100000"/>
              </a:lnSpc>
            </a:pPr>
            <a:r>
              <a:rPr lang="en-US" b="1" dirty="0"/>
              <a:t>Manufacturing</a:t>
            </a:r>
            <a:r>
              <a:rPr lang="en-US" dirty="0"/>
              <a:t> - 10% of worldwide manufacturing tasks are automated. In 10 years that will increase to 45% as robots get cheaper.</a:t>
            </a:r>
          </a:p>
          <a:p>
            <a:pPr>
              <a:lnSpc>
                <a:spcPct val="100000"/>
              </a:lnSpc>
            </a:pPr>
            <a:r>
              <a:rPr lang="en-US" b="1" dirty="0"/>
              <a:t>Aerospace and Defense </a:t>
            </a:r>
            <a:r>
              <a:rPr lang="en-US" dirty="0"/>
              <a:t>- 90 countries now operate drones, 1/3 are armed. The number of commercial and military drones will triple over the next 5 years. Autonomous military vehicles and land robots are under development.</a:t>
            </a:r>
          </a:p>
          <a:p>
            <a:pPr>
              <a:lnSpc>
                <a:spcPct val="100000"/>
              </a:lnSpc>
            </a:pPr>
            <a:endParaRPr lang="en-US" dirty="0"/>
          </a:p>
        </p:txBody>
      </p:sp>
    </p:spTree>
    <p:extLst>
      <p:ext uri="{BB962C8B-B14F-4D97-AF65-F5344CB8AC3E}">
        <p14:creationId xmlns:p14="http://schemas.microsoft.com/office/powerpoint/2010/main" val="2767605061"/>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E9751CB9-7B25-4EB8-9A6F-82F822549F1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E1317383-CF3B-4B02-9512-BECBEF6362A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 xmlns:a16="http://schemas.microsoft.com/office/drawing/2014/main" id="{B1D4C7A0-6DF2-4F2D-A45D-F111582974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 xmlns:a16="http://schemas.microsoft.com/office/drawing/2014/main" id="{DBF3943D-BCB6-4B31-809D-A005686483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 xmlns:a16="http://schemas.microsoft.com/office/drawing/2014/main" id="{39373A6F-2E1F-4613-8E1D-D68057D29F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8C619772-774A-494A-A995-CB72CFA32B5F}"/>
              </a:ext>
            </a:extLst>
          </p:cNvPr>
          <p:cNvSpPr>
            <a:spLocks noGrp="1"/>
          </p:cNvSpPr>
          <p:nvPr>
            <p:ph type="title"/>
          </p:nvPr>
        </p:nvSpPr>
        <p:spPr>
          <a:xfrm>
            <a:off x="601255" y="702155"/>
            <a:ext cx="3409783" cy="1300365"/>
          </a:xfrm>
        </p:spPr>
        <p:txBody>
          <a:bodyPr>
            <a:normAutofit/>
          </a:bodyPr>
          <a:lstStyle/>
          <a:p>
            <a:r>
              <a:rPr lang="en-US">
                <a:solidFill>
                  <a:srgbClr val="FFFFFF"/>
                </a:solidFill>
              </a:rPr>
              <a:t>IS YOUR JOB AT RISK?</a:t>
            </a:r>
          </a:p>
        </p:txBody>
      </p:sp>
      <p:sp>
        <p:nvSpPr>
          <p:cNvPr id="3" name="Content Placeholder 2">
            <a:extLst>
              <a:ext uri="{FF2B5EF4-FFF2-40B4-BE49-F238E27FC236}">
                <a16:creationId xmlns="" xmlns:a16="http://schemas.microsoft.com/office/drawing/2014/main" id="{0CAEA386-5212-F24F-AB7B-30FE01B38DF7}"/>
              </a:ext>
            </a:extLst>
          </p:cNvPr>
          <p:cNvSpPr>
            <a:spLocks noGrp="1"/>
          </p:cNvSpPr>
          <p:nvPr>
            <p:ph idx="1"/>
          </p:nvPr>
        </p:nvSpPr>
        <p:spPr>
          <a:xfrm>
            <a:off x="601255" y="2177142"/>
            <a:ext cx="3409782" cy="3823607"/>
          </a:xfrm>
        </p:spPr>
        <p:txBody>
          <a:bodyPr>
            <a:normAutofit/>
          </a:bodyPr>
          <a:lstStyle/>
          <a:p>
            <a:pPr>
              <a:lnSpc>
                <a:spcPct val="100000"/>
              </a:lnSpc>
            </a:pPr>
            <a:r>
              <a:rPr lang="en-US">
                <a:solidFill>
                  <a:srgbClr val="FFFFFF"/>
                </a:solidFill>
              </a:rPr>
              <a:t>80 million jobs in the United States are at risk of being taken over by robots in the next few decades, a Bank of England (BoE) official warned.</a:t>
            </a:r>
          </a:p>
          <a:p>
            <a:pPr>
              <a:lnSpc>
                <a:spcPct val="100000"/>
              </a:lnSpc>
            </a:pPr>
            <a:r>
              <a:rPr lang="en-US">
                <a:solidFill>
                  <a:srgbClr val="FFFFFF"/>
                </a:solidFill>
              </a:rPr>
              <a:t>In a speech at the Trades Union Congress in London, the bank's chief economist, Andy Haldane, said that up to 15 million jobs in the U.K. were at risk of being lost to an age of machines, which is around half of the employed population. </a:t>
            </a:r>
          </a:p>
          <a:p>
            <a:pPr marL="0" indent="0">
              <a:lnSpc>
                <a:spcPct val="100000"/>
              </a:lnSpc>
              <a:buNone/>
            </a:pPr>
            <a:endParaRPr lang="en-US">
              <a:solidFill>
                <a:srgbClr val="FFFFFF"/>
              </a:solidFill>
            </a:endParaRPr>
          </a:p>
          <a:p>
            <a:pPr>
              <a:lnSpc>
                <a:spcPct val="100000"/>
              </a:lnSpc>
            </a:pPr>
            <a:endParaRPr lang="en-US">
              <a:solidFill>
                <a:srgbClr val="FFFFFF"/>
              </a:solidFill>
            </a:endParaRPr>
          </a:p>
        </p:txBody>
      </p:sp>
      <p:pic>
        <p:nvPicPr>
          <p:cNvPr id="4" name="Picture 3">
            <a:extLst>
              <a:ext uri="{FF2B5EF4-FFF2-40B4-BE49-F238E27FC236}">
                <a16:creationId xmlns="" xmlns:a16="http://schemas.microsoft.com/office/drawing/2014/main" id="{C111852F-035D-3C48-98F3-EB0ACC3417B7}"/>
              </a:ext>
            </a:extLst>
          </p:cNvPr>
          <p:cNvPicPr>
            <a:picLocks noChangeAspect="1"/>
          </p:cNvPicPr>
          <p:nvPr/>
        </p:nvPicPr>
        <p:blipFill>
          <a:blip r:embed="rId2"/>
          <a:stretch>
            <a:fillRect/>
          </a:stretch>
        </p:blipFill>
        <p:spPr>
          <a:xfrm>
            <a:off x="4592231" y="2002757"/>
            <a:ext cx="6831503" cy="2835073"/>
          </a:xfrm>
          <a:prstGeom prst="rect">
            <a:avLst/>
          </a:prstGeom>
        </p:spPr>
      </p:pic>
    </p:spTree>
    <p:extLst>
      <p:ext uri="{BB962C8B-B14F-4D97-AF65-F5344CB8AC3E}">
        <p14:creationId xmlns:p14="http://schemas.microsoft.com/office/powerpoint/2010/main" val="2589075079"/>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 xmlns:a16="http://schemas.microsoft.com/office/drawing/2014/main" id="{F875149D-F692-45DA-8324-D5E0193D5F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 xmlns:a16="http://schemas.microsoft.com/office/drawing/2014/main" id="{C0B19935-C760-4698-9DD1-973C8A428D2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 xmlns:a16="http://schemas.microsoft.com/office/drawing/2014/main" id="{08990612-E008-4F02-AEBB-B140BE75355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 xmlns:a16="http://schemas.microsoft.com/office/drawing/2014/main" id="{A310A41F-3A14-4150-B6CF-0A577DDDEAD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 xmlns:a16="http://schemas.microsoft.com/office/drawing/2014/main" id="{7B89EEFD-93BC-4ACF-962C-E6279E72B00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075" name="Rectangle 2"/>
          <p:cNvSpPr>
            <a:spLocks noGrp="1" noChangeArrowheads="1"/>
          </p:cNvSpPr>
          <p:nvPr>
            <p:ph type="title"/>
          </p:nvPr>
        </p:nvSpPr>
        <p:spPr>
          <a:xfrm>
            <a:off x="803189" y="1209184"/>
            <a:ext cx="3089189" cy="4734416"/>
          </a:xfrm>
        </p:spPr>
        <p:txBody>
          <a:bodyPr vert="horz" lIns="91440" tIns="45720" rIns="91440" bIns="45720" rtlCol="0" anchor="ctr">
            <a:normAutofit/>
          </a:bodyPr>
          <a:lstStyle/>
          <a:p>
            <a:r>
              <a:rPr lang="en-US" sz="2800">
                <a:solidFill>
                  <a:srgbClr val="FFFFFF"/>
                </a:solidFill>
              </a:rPr>
              <a:t>Is Your Job at Risk?</a:t>
            </a:r>
          </a:p>
        </p:txBody>
      </p:sp>
      <p:sp>
        <p:nvSpPr>
          <p:cNvPr id="6" name="TextBox 5"/>
          <p:cNvSpPr txBox="1"/>
          <p:nvPr/>
        </p:nvSpPr>
        <p:spPr>
          <a:xfrm>
            <a:off x="4561870" y="723900"/>
            <a:ext cx="7183597" cy="3152362"/>
          </a:xfrm>
          <a:prstGeom prst="rect">
            <a:avLst/>
          </a:prstGeom>
        </p:spPr>
        <p:txBody>
          <a:bodyPr vert="horz" lIns="91440" tIns="45720" rIns="91440" bIns="45720" rtlCol="0" anchor="ctr">
            <a:normAutofit/>
          </a:bodyPr>
          <a:lstStyle/>
          <a:p>
            <a:pPr defTabSz="457200">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rPr>
              <a:t>Jobs with the highest level of being taken over by a machine in the U.K. included </a:t>
            </a:r>
            <a:r>
              <a:rPr lang="en-US" b="1" dirty="0">
                <a:solidFill>
                  <a:schemeClr val="tx1">
                    <a:lumMod val="75000"/>
                    <a:lumOff val="25000"/>
                  </a:schemeClr>
                </a:solidFill>
              </a:rPr>
              <a:t>administrative</a:t>
            </a:r>
            <a:r>
              <a:rPr lang="en-US" dirty="0">
                <a:solidFill>
                  <a:schemeClr val="tx1">
                    <a:lumMod val="75000"/>
                    <a:lumOff val="25000"/>
                  </a:schemeClr>
                </a:solidFill>
              </a:rPr>
              <a:t>, </a:t>
            </a:r>
            <a:r>
              <a:rPr lang="en-US" b="1" dirty="0">
                <a:solidFill>
                  <a:schemeClr val="tx1">
                    <a:lumMod val="75000"/>
                    <a:lumOff val="25000"/>
                  </a:schemeClr>
                </a:solidFill>
              </a:rPr>
              <a:t>production</a:t>
            </a:r>
            <a:r>
              <a:rPr lang="en-US" dirty="0">
                <a:solidFill>
                  <a:schemeClr val="tx1">
                    <a:lumMod val="75000"/>
                    <a:lumOff val="25000"/>
                  </a:schemeClr>
                </a:solidFill>
              </a:rPr>
              <a:t>, and </a:t>
            </a:r>
            <a:r>
              <a:rPr lang="en-US" b="1" dirty="0">
                <a:solidFill>
                  <a:schemeClr val="tx1">
                    <a:lumMod val="75000"/>
                    <a:lumOff val="25000"/>
                  </a:schemeClr>
                </a:solidFill>
              </a:rPr>
              <a:t>clerical tasks</a:t>
            </a:r>
            <a:r>
              <a:rPr lang="en-US" dirty="0">
                <a:solidFill>
                  <a:schemeClr val="tx1">
                    <a:lumMod val="75000"/>
                    <a:lumOff val="25000"/>
                  </a:schemeClr>
                </a:solidFill>
              </a:rPr>
              <a:t>. Haldane (Bank of England (BoE) official) gave two contrasting examples of risk, with </a:t>
            </a:r>
            <a:r>
              <a:rPr lang="en-US" b="1" dirty="0">
                <a:solidFill>
                  <a:schemeClr val="tx1">
                    <a:lumMod val="75000"/>
                    <a:lumOff val="25000"/>
                  </a:schemeClr>
                </a:solidFill>
              </a:rPr>
              <a:t>accountants</a:t>
            </a:r>
            <a:r>
              <a:rPr lang="en-US" dirty="0">
                <a:solidFill>
                  <a:schemeClr val="tx1">
                    <a:lumMod val="75000"/>
                    <a:lumOff val="25000"/>
                  </a:schemeClr>
                </a:solidFill>
              </a:rPr>
              <a:t> having a 95 percent probability of losing their job to machines, while </a:t>
            </a:r>
            <a:r>
              <a:rPr lang="en-US" b="1" dirty="0">
                <a:solidFill>
                  <a:schemeClr val="tx1">
                    <a:lumMod val="75000"/>
                    <a:lumOff val="25000"/>
                  </a:schemeClr>
                </a:solidFill>
              </a:rPr>
              <a:t>hairdressers</a:t>
            </a:r>
            <a:r>
              <a:rPr lang="en-US" dirty="0">
                <a:solidFill>
                  <a:schemeClr val="tx1">
                    <a:lumMod val="75000"/>
                    <a:lumOff val="25000"/>
                  </a:schemeClr>
                </a:solidFill>
              </a:rPr>
              <a:t> had lower risk, at 33 percent. </a:t>
            </a:r>
          </a:p>
          <a:p>
            <a:pPr defTabSz="457200">
              <a:spcBef>
                <a:spcPct val="20000"/>
              </a:spcBef>
              <a:spcAft>
                <a:spcPts val="600"/>
              </a:spcAft>
              <a:buClr>
                <a:schemeClr val="accent1"/>
              </a:buClr>
              <a:buSzPct val="92000"/>
              <a:buFont typeface="Wingdings 2" panose="05020102010507070707" pitchFamily="18" charset="2"/>
              <a:buChar char=""/>
            </a:pPr>
            <a:r>
              <a:rPr lang="en-US" dirty="0">
                <a:solidFill>
                  <a:schemeClr val="tx1">
                    <a:lumMod val="75000"/>
                    <a:lumOff val="25000"/>
                  </a:schemeClr>
                </a:solidFill>
              </a:rPr>
              <a:t>With robots being more cost-effective than hiring individuals in the workplace over the long term, jobs with the lowest wages were also at the highest risk of going to the machines. </a:t>
            </a:r>
          </a:p>
          <a:p>
            <a:pPr defTabSz="457200">
              <a:spcBef>
                <a:spcPct val="20000"/>
              </a:spcBef>
              <a:spcAft>
                <a:spcPts val="600"/>
              </a:spcAft>
              <a:buClr>
                <a:schemeClr val="accent1"/>
              </a:buClr>
              <a:buSzPct val="92000"/>
              <a:buFont typeface="Wingdings 2" panose="05020102010507070707" pitchFamily="18" charset="2"/>
              <a:buChar char=""/>
            </a:pPr>
            <a:endParaRPr lang="en-US" dirty="0">
              <a:solidFill>
                <a:schemeClr val="tx1">
                  <a:lumMod val="75000"/>
                  <a:lumOff val="25000"/>
                </a:schemeClr>
              </a:solidFill>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9329" y="4149588"/>
            <a:ext cx="7048678" cy="2196838"/>
          </a:xfrm>
          <a:prstGeom prst="rect">
            <a:avLst/>
          </a:prstGeom>
        </p:spPr>
      </p:pic>
      <p:sp>
        <p:nvSpPr>
          <p:cNvPr id="4" name="Slide Number Placeholder 3"/>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defTabSz="457200">
              <a:spcAft>
                <a:spcPts val="600"/>
              </a:spcAft>
            </a:pPr>
            <a:fld id="{F6EFC63E-F8D9-44BB-A462-AC735E845F95}" type="slidenum">
              <a:rPr lang="en-US" smtClean="0">
                <a:solidFill>
                  <a:srgbClr val="FFD587"/>
                </a:solidFill>
              </a:rPr>
              <a:pPr defTabSz="457200">
                <a:spcAft>
                  <a:spcPts val="600"/>
                </a:spcAft>
              </a:pPr>
              <a:t>35</a:t>
            </a:fld>
            <a:endParaRPr lang="en-US">
              <a:solidFill>
                <a:srgbClr val="FFD587"/>
              </a:solidFill>
            </a:endParaRPr>
          </a:p>
        </p:txBody>
      </p:sp>
    </p:spTree>
    <p:extLst>
      <p:ext uri="{BB962C8B-B14F-4D97-AF65-F5344CB8AC3E}">
        <p14:creationId xmlns:p14="http://schemas.microsoft.com/office/powerpoint/2010/main" val="23210929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 xmlns:a16="http://schemas.microsoft.com/office/drawing/2014/main" id="{3CED7894-4F62-4A6C-8DB5-DB5BE08E9C0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AC8B67B8-B650-7B41-B510-D25D8DDC9417}"/>
              </a:ext>
            </a:extLst>
          </p:cNvPr>
          <p:cNvSpPr>
            <a:spLocks noGrp="1"/>
          </p:cNvSpPr>
          <p:nvPr>
            <p:ph type="title"/>
          </p:nvPr>
        </p:nvSpPr>
        <p:spPr>
          <a:xfrm>
            <a:off x="609906" y="702156"/>
            <a:ext cx="3568661" cy="1188720"/>
          </a:xfrm>
        </p:spPr>
        <p:txBody>
          <a:bodyPr>
            <a:normAutofit/>
          </a:bodyPr>
          <a:lstStyle/>
          <a:p>
            <a:r>
              <a:rPr lang="en-US" dirty="0"/>
              <a:t>IS YOUR JOB AT RISK?</a:t>
            </a:r>
          </a:p>
        </p:txBody>
      </p:sp>
      <p:sp>
        <p:nvSpPr>
          <p:cNvPr id="14" name="Rectangle 10">
            <a:extLst>
              <a:ext uri="{FF2B5EF4-FFF2-40B4-BE49-F238E27FC236}">
                <a16:creationId xmlns="" xmlns:a16="http://schemas.microsoft.com/office/drawing/2014/main" id="{E536F3B4-50F6-4C52-8F76-4EB1214719D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 xmlns:a16="http://schemas.microsoft.com/office/drawing/2014/main" id="{99943A00-A71E-574D-937A-60F3B9478686}"/>
              </a:ext>
            </a:extLst>
          </p:cNvPr>
          <p:cNvSpPr>
            <a:spLocks noGrp="1"/>
          </p:cNvSpPr>
          <p:nvPr>
            <p:ph idx="1"/>
          </p:nvPr>
        </p:nvSpPr>
        <p:spPr>
          <a:xfrm>
            <a:off x="609906" y="2340864"/>
            <a:ext cx="3568661" cy="3634486"/>
          </a:xfrm>
        </p:spPr>
        <p:txBody>
          <a:bodyPr>
            <a:normAutofit/>
          </a:bodyPr>
          <a:lstStyle/>
          <a:p>
            <a:pPr>
              <a:lnSpc>
                <a:spcPct val="100000"/>
              </a:lnSpc>
            </a:pPr>
            <a:r>
              <a:rPr lang="en-US" sz="1200"/>
              <a:t>Haldane noted, adding that in the past, workers have moved up the income escalator by "skilling up," therefore staying one-step-ahead of the machine.</a:t>
            </a:r>
          </a:p>
          <a:p>
            <a:pPr>
              <a:lnSpc>
                <a:spcPct val="100000"/>
              </a:lnSpc>
            </a:pPr>
            <a:r>
              <a:rPr lang="en-US" sz="1200"/>
              <a:t>Haldane suggested society may have an edge against machines in jobs which require high-level reasoning, creativity and cognition, while AI (artificial intelligence) problems are more digital and data driven. </a:t>
            </a:r>
          </a:p>
          <a:p>
            <a:pPr>
              <a:lnSpc>
                <a:spcPct val="100000"/>
              </a:lnSpc>
            </a:pPr>
            <a:r>
              <a:rPr lang="en-US" sz="1200"/>
              <a:t>"The smarter machines become, the greater the likelihood that the space remaining for uniquely-human skills could shrink further. Machines are already undertaking tasks which were unthinkable – if not unimaginable – a decade ago. Algorithms are rapidly learning not just to process and problem-solve, but to perceive and even emote." </a:t>
            </a:r>
          </a:p>
          <a:p>
            <a:pPr>
              <a:lnSpc>
                <a:spcPct val="100000"/>
              </a:lnSpc>
            </a:pPr>
            <a:endParaRPr lang="en-US" sz="1200"/>
          </a:p>
        </p:txBody>
      </p:sp>
      <p:pic>
        <p:nvPicPr>
          <p:cNvPr id="4" name="Picture 3">
            <a:extLst>
              <a:ext uri="{FF2B5EF4-FFF2-40B4-BE49-F238E27FC236}">
                <a16:creationId xmlns="" xmlns:a16="http://schemas.microsoft.com/office/drawing/2014/main" id="{401AF41A-07F0-EC4E-97CE-0A44B36AC91A}"/>
              </a:ext>
            </a:extLst>
          </p:cNvPr>
          <p:cNvPicPr>
            <a:picLocks noChangeAspect="1"/>
          </p:cNvPicPr>
          <p:nvPr/>
        </p:nvPicPr>
        <p:blipFill rotWithShape="1">
          <a:blip r:embed="rId2"/>
          <a:srcRect l="17567"/>
          <a:stretch/>
        </p:blipFill>
        <p:spPr>
          <a:xfrm>
            <a:off x="4654295" y="10"/>
            <a:ext cx="7537705" cy="6857990"/>
          </a:xfrm>
          <a:prstGeom prst="rect">
            <a:avLst/>
          </a:prstGeom>
        </p:spPr>
      </p:pic>
    </p:spTree>
    <p:extLst>
      <p:ext uri="{BB962C8B-B14F-4D97-AF65-F5344CB8AC3E}">
        <p14:creationId xmlns:p14="http://schemas.microsoft.com/office/powerpoint/2010/main" val="24543855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 xmlns:a16="http://schemas.microsoft.com/office/drawing/2014/main" id="{E9751CB9-7B25-4EB8-9A6F-82F822549F1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 xmlns:a16="http://schemas.microsoft.com/office/drawing/2014/main" id="{E1317383-CF3B-4B02-9512-BECBEF6362A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 xmlns:a16="http://schemas.microsoft.com/office/drawing/2014/main" id="{B1D4C7A0-6DF2-4F2D-A45D-F111582974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 xmlns:a16="http://schemas.microsoft.com/office/drawing/2014/main" id="{DBF3943D-BCB6-4B31-809D-A005686483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 xmlns:a16="http://schemas.microsoft.com/office/drawing/2014/main" id="{39373A6F-2E1F-4613-8E1D-D68057D29F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6C6FEFA2-1447-6147-BF79-E759042A81CE}"/>
              </a:ext>
            </a:extLst>
          </p:cNvPr>
          <p:cNvSpPr>
            <a:spLocks noGrp="1"/>
          </p:cNvSpPr>
          <p:nvPr>
            <p:ph type="title"/>
          </p:nvPr>
        </p:nvSpPr>
        <p:spPr>
          <a:xfrm>
            <a:off x="601255" y="702155"/>
            <a:ext cx="3409783" cy="1300365"/>
          </a:xfrm>
        </p:spPr>
        <p:txBody>
          <a:bodyPr>
            <a:normAutofit/>
          </a:bodyPr>
          <a:lstStyle/>
          <a:p>
            <a:r>
              <a:rPr lang="en-US" dirty="0">
                <a:solidFill>
                  <a:srgbClr val="FFFFFF"/>
                </a:solidFill>
              </a:rPr>
              <a:t>WILL WE WORK FOR ROBOTS?</a:t>
            </a:r>
          </a:p>
        </p:txBody>
      </p:sp>
      <p:sp>
        <p:nvSpPr>
          <p:cNvPr id="3" name="Content Placeholder 2">
            <a:extLst>
              <a:ext uri="{FF2B5EF4-FFF2-40B4-BE49-F238E27FC236}">
                <a16:creationId xmlns="" xmlns:a16="http://schemas.microsoft.com/office/drawing/2014/main" id="{AF1D2115-1E52-A248-BD4E-F77D825462E4}"/>
              </a:ext>
            </a:extLst>
          </p:cNvPr>
          <p:cNvSpPr>
            <a:spLocks noGrp="1"/>
          </p:cNvSpPr>
          <p:nvPr>
            <p:ph idx="1"/>
          </p:nvPr>
        </p:nvSpPr>
        <p:spPr>
          <a:xfrm>
            <a:off x="601255" y="2602598"/>
            <a:ext cx="3409782" cy="3823607"/>
          </a:xfrm>
        </p:spPr>
        <p:txBody>
          <a:bodyPr>
            <a:normAutofit/>
          </a:bodyPr>
          <a:lstStyle/>
          <a:p>
            <a:pPr>
              <a:lnSpc>
                <a:spcPct val="100000"/>
              </a:lnSpc>
            </a:pPr>
            <a:r>
              <a:rPr lang="en-US" sz="1600" dirty="0">
                <a:solidFill>
                  <a:srgbClr val="FFFFFF"/>
                </a:solidFill>
              </a:rPr>
              <a:t>AI machines can learn from experience and from the humans around them. Which means that, as AIs take on a growing role in the workplace, a new role is opening up for humans: The robot’s assistant.</a:t>
            </a:r>
          </a:p>
          <a:p>
            <a:pPr>
              <a:lnSpc>
                <a:spcPct val="100000"/>
              </a:lnSpc>
            </a:pPr>
            <a:r>
              <a:rPr lang="en-US" sz="1600" dirty="0">
                <a:solidFill>
                  <a:srgbClr val="FFFFFF"/>
                </a:solidFill>
              </a:rPr>
              <a:t>AI trainers who work as “robot’s helpers” already exist at several tech companies: </a:t>
            </a:r>
            <a:r>
              <a:rPr lang="en-US" sz="1600" b="1" dirty="0">
                <a:solidFill>
                  <a:srgbClr val="FFFFFF"/>
                </a:solidFill>
              </a:rPr>
              <a:t>Facebook</a:t>
            </a:r>
            <a:r>
              <a:rPr lang="en-US" sz="1600" dirty="0">
                <a:solidFill>
                  <a:srgbClr val="FFFFFF"/>
                </a:solidFill>
              </a:rPr>
              <a:t>, virtual assistant start-up </a:t>
            </a:r>
            <a:r>
              <a:rPr lang="en-US" sz="1600" b="1" dirty="0">
                <a:solidFill>
                  <a:srgbClr val="FFFFFF"/>
                </a:solidFill>
              </a:rPr>
              <a:t>Clara Labs</a:t>
            </a:r>
            <a:r>
              <a:rPr lang="en-US" sz="1600" dirty="0">
                <a:solidFill>
                  <a:srgbClr val="FFFFFF"/>
                </a:solidFill>
              </a:rPr>
              <a:t>, and </a:t>
            </a:r>
            <a:r>
              <a:rPr lang="en-US" sz="1600" b="1" dirty="0">
                <a:solidFill>
                  <a:srgbClr val="FFFFFF"/>
                </a:solidFill>
              </a:rPr>
              <a:t>Interactions</a:t>
            </a:r>
            <a:r>
              <a:rPr lang="en-US" sz="1600" dirty="0">
                <a:solidFill>
                  <a:srgbClr val="FFFFFF"/>
                </a:solidFill>
              </a:rPr>
              <a:t>, a company that builds AI to handle customer service calls.</a:t>
            </a:r>
          </a:p>
          <a:p>
            <a:pPr>
              <a:lnSpc>
                <a:spcPct val="100000"/>
              </a:lnSpc>
            </a:pPr>
            <a:endParaRPr lang="en-US" sz="1600" dirty="0">
              <a:solidFill>
                <a:srgbClr val="FFFFFF"/>
              </a:solidFill>
            </a:endParaRPr>
          </a:p>
          <a:p>
            <a:pPr marL="0" indent="0">
              <a:lnSpc>
                <a:spcPct val="100000"/>
              </a:lnSpc>
              <a:buNone/>
            </a:pPr>
            <a:endParaRPr lang="en-US" sz="1600" dirty="0">
              <a:solidFill>
                <a:srgbClr val="FFFFFF"/>
              </a:solidFill>
            </a:endParaRPr>
          </a:p>
          <a:p>
            <a:pPr>
              <a:lnSpc>
                <a:spcPct val="100000"/>
              </a:lnSpc>
            </a:pPr>
            <a:endParaRPr lang="en-US" sz="1600" dirty="0">
              <a:solidFill>
                <a:srgbClr val="FFFFFF"/>
              </a:solidFill>
            </a:endParaRPr>
          </a:p>
        </p:txBody>
      </p:sp>
      <p:pic>
        <p:nvPicPr>
          <p:cNvPr id="4" name="Picture 3">
            <a:extLst>
              <a:ext uri="{FF2B5EF4-FFF2-40B4-BE49-F238E27FC236}">
                <a16:creationId xmlns="" xmlns:a16="http://schemas.microsoft.com/office/drawing/2014/main" id="{B33BF10B-0FA2-5141-875A-82930803DFF0}"/>
              </a:ext>
            </a:extLst>
          </p:cNvPr>
          <p:cNvPicPr>
            <a:picLocks noChangeAspect="1"/>
          </p:cNvPicPr>
          <p:nvPr/>
        </p:nvPicPr>
        <p:blipFill>
          <a:blip r:embed="rId2"/>
          <a:stretch>
            <a:fillRect/>
          </a:stretch>
        </p:blipFill>
        <p:spPr>
          <a:xfrm>
            <a:off x="4592231" y="1490394"/>
            <a:ext cx="6831503" cy="3859799"/>
          </a:xfrm>
          <a:prstGeom prst="rect">
            <a:avLst/>
          </a:prstGeom>
        </p:spPr>
      </p:pic>
    </p:spTree>
    <p:extLst>
      <p:ext uri="{BB962C8B-B14F-4D97-AF65-F5344CB8AC3E}">
        <p14:creationId xmlns:p14="http://schemas.microsoft.com/office/powerpoint/2010/main" val="1554581780"/>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F875149D-F692-45DA-8324-D5E0193D5F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3E3C9E76-E2BE-EC48-88BD-066DBF7B26D5}"/>
              </a:ext>
            </a:extLst>
          </p:cNvPr>
          <p:cNvSpPr>
            <a:spLocks noGrp="1"/>
          </p:cNvSpPr>
          <p:nvPr>
            <p:ph type="title"/>
          </p:nvPr>
        </p:nvSpPr>
        <p:spPr>
          <a:xfrm>
            <a:off x="581192" y="800930"/>
            <a:ext cx="3568661" cy="2256390"/>
          </a:xfrm>
        </p:spPr>
        <p:txBody>
          <a:bodyPr anchor="ctr">
            <a:normAutofit/>
          </a:bodyPr>
          <a:lstStyle/>
          <a:p>
            <a:r>
              <a:rPr lang="en-US" dirty="0"/>
              <a:t>WILL WE BE WORKING FOR ROBOT BOSSES?</a:t>
            </a:r>
          </a:p>
        </p:txBody>
      </p:sp>
      <p:sp>
        <p:nvSpPr>
          <p:cNvPr id="11" name="Rectangle 10">
            <a:extLst>
              <a:ext uri="{FF2B5EF4-FFF2-40B4-BE49-F238E27FC236}">
                <a16:creationId xmlns="" xmlns:a16="http://schemas.microsoft.com/office/drawing/2014/main" id="{C0B19935-C760-4698-9DD1-973C8A428D2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 xmlns:a16="http://schemas.microsoft.com/office/drawing/2014/main" id="{08990612-E008-4F02-AEBB-B140BE75355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 xmlns:a16="http://schemas.microsoft.com/office/drawing/2014/main" id="{A310A41F-3A14-4150-B6CF-0A577DDDEAD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 xmlns:a16="http://schemas.microsoft.com/office/drawing/2014/main" id="{A2BBA989-5F36-0D4E-89C0-3FD102A486A3}"/>
              </a:ext>
            </a:extLst>
          </p:cNvPr>
          <p:cNvSpPr>
            <a:spLocks noGrp="1"/>
          </p:cNvSpPr>
          <p:nvPr>
            <p:ph idx="1"/>
          </p:nvPr>
        </p:nvSpPr>
        <p:spPr>
          <a:xfrm>
            <a:off x="4561870" y="800930"/>
            <a:ext cx="7183597" cy="2256390"/>
          </a:xfrm>
        </p:spPr>
        <p:txBody>
          <a:bodyPr>
            <a:normAutofit/>
          </a:bodyPr>
          <a:lstStyle/>
          <a:p>
            <a:pPr>
              <a:lnSpc>
                <a:spcPct val="100000"/>
              </a:lnSpc>
            </a:pPr>
            <a:r>
              <a:rPr lang="en-US" sz="1600" dirty="0"/>
              <a:t>Milgram obedience studies </a:t>
            </a:r>
            <a:br>
              <a:rPr lang="en-US" sz="1600" dirty="0"/>
            </a:br>
            <a:r>
              <a:rPr lang="en-US" sz="1600" dirty="0"/>
              <a:t>(Yale University psychologist Stanley Milgram 1963) </a:t>
            </a:r>
          </a:p>
          <a:p>
            <a:pPr>
              <a:lnSpc>
                <a:spcPct val="100000"/>
              </a:lnSpc>
            </a:pPr>
            <a:r>
              <a:rPr lang="en-US" sz="1600" dirty="0"/>
              <a:t>Young and Cormier Study found that around half of the participants obeyed the robot until the end, and many reacted to it as though it were human, offering compromises and logical arguments to persuade the robot </a:t>
            </a:r>
          </a:p>
          <a:p>
            <a:pPr>
              <a:lnSpc>
                <a:spcPct val="100000"/>
              </a:lnSpc>
            </a:pPr>
            <a:r>
              <a:rPr lang="en-US" sz="1600" dirty="0"/>
              <a:t>MIT research has found that human employees are more productive when a robot allocates tasks</a:t>
            </a:r>
          </a:p>
          <a:p>
            <a:pPr>
              <a:lnSpc>
                <a:spcPct val="100000"/>
              </a:lnSpc>
            </a:pPr>
            <a:endParaRPr lang="en-US" sz="1600" dirty="0"/>
          </a:p>
        </p:txBody>
      </p:sp>
      <p:pic>
        <p:nvPicPr>
          <p:cNvPr id="4" name="Picture 3">
            <a:extLst>
              <a:ext uri="{FF2B5EF4-FFF2-40B4-BE49-F238E27FC236}">
                <a16:creationId xmlns="" xmlns:a16="http://schemas.microsoft.com/office/drawing/2014/main" id="{920A862C-E7A6-5C43-8878-3DF901FC13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8616" y="3261798"/>
            <a:ext cx="9776233" cy="3046926"/>
          </a:xfrm>
          <a:prstGeom prst="rect">
            <a:avLst/>
          </a:prstGeom>
        </p:spPr>
      </p:pic>
    </p:spTree>
    <p:extLst>
      <p:ext uri="{BB962C8B-B14F-4D97-AF65-F5344CB8AC3E}">
        <p14:creationId xmlns:p14="http://schemas.microsoft.com/office/powerpoint/2010/main" val="9934961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title"/>
          </p:nvPr>
        </p:nvSpPr>
        <p:spPr/>
        <p:txBody>
          <a:bodyPr>
            <a:normAutofit fontScale="90000"/>
          </a:bodyPr>
          <a:lstStyle/>
          <a:p>
            <a:r>
              <a:rPr lang="en-US" sz="4000" b="1" dirty="0"/>
              <a:t>Can AI Machines make better decisions than us?</a:t>
            </a:r>
            <a:endParaRPr lang="en-US" sz="4000" dirty="0"/>
          </a:p>
        </p:txBody>
      </p:sp>
      <p:sp>
        <p:nvSpPr>
          <p:cNvPr id="4" name="Slide Number Placeholder 3"/>
          <p:cNvSpPr>
            <a:spLocks noGrp="1"/>
          </p:cNvSpPr>
          <p:nvPr>
            <p:ph type="sldNum" sz="quarter" idx="12"/>
          </p:nvPr>
        </p:nvSpPr>
        <p:spPr/>
        <p:txBody>
          <a:bodyPr/>
          <a:lstStyle/>
          <a:p>
            <a:fld id="{F6EFC63E-F8D9-44BB-A462-AC735E845F95}" type="slidenum">
              <a:rPr lang="en-US" smtClean="0"/>
              <a:pPr/>
              <a:t>39</a:t>
            </a:fld>
            <a:endParaRPr lang="en-US" dirty="0"/>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63016" y="3237972"/>
            <a:ext cx="1819957" cy="1425633"/>
          </a:xfrm>
          <a:prstGeom prst="rect">
            <a:avLst/>
          </a:prstGeom>
        </p:spPr>
      </p:pic>
      <p:grpSp>
        <p:nvGrpSpPr>
          <p:cNvPr id="17" name="Group 16"/>
          <p:cNvGrpSpPr/>
          <p:nvPr/>
        </p:nvGrpSpPr>
        <p:grpSpPr>
          <a:xfrm>
            <a:off x="6749764" y="2049161"/>
            <a:ext cx="2971800" cy="1174882"/>
            <a:chOff x="5068956" y="2294069"/>
            <a:chExt cx="2971800" cy="1174882"/>
          </a:xfrm>
        </p:grpSpPr>
        <p:sp>
          <p:nvSpPr>
            <p:cNvPr id="8" name="Cloud Callout 7"/>
            <p:cNvSpPr/>
            <p:nvPr/>
          </p:nvSpPr>
          <p:spPr>
            <a:xfrm>
              <a:off x="5068956" y="2294069"/>
              <a:ext cx="2971800" cy="1174882"/>
            </a:xfrm>
            <a:prstGeom prst="cloudCallout">
              <a:avLst>
                <a:gd name="adj1" fmla="val -33542"/>
                <a:gd name="adj2" fmla="val 80739"/>
              </a:avLst>
            </a:prstGeom>
            <a:solidFill>
              <a:schemeClr val="accent3">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5645426" y="2418054"/>
              <a:ext cx="1818861" cy="646331"/>
            </a:xfrm>
            <a:prstGeom prst="rect">
              <a:avLst/>
            </a:prstGeom>
            <a:noFill/>
          </p:spPr>
          <p:txBody>
            <a:bodyPr wrap="square" rtlCol="0">
              <a:spAutoFit/>
            </a:bodyPr>
            <a:lstStyle/>
            <a:p>
              <a:pPr algn="ctr"/>
              <a:r>
                <a:rPr lang="en-US" dirty="0"/>
                <a:t>Protect my passengers</a:t>
              </a:r>
            </a:p>
          </p:txBody>
        </p:sp>
      </p:grpSp>
      <p:grpSp>
        <p:nvGrpSpPr>
          <p:cNvPr id="16" name="Group 15"/>
          <p:cNvGrpSpPr/>
          <p:nvPr/>
        </p:nvGrpSpPr>
        <p:grpSpPr>
          <a:xfrm>
            <a:off x="3475383" y="1660582"/>
            <a:ext cx="2971800" cy="1309755"/>
            <a:chOff x="1951383" y="1660581"/>
            <a:chExt cx="2971800" cy="1309755"/>
          </a:xfrm>
        </p:grpSpPr>
        <p:sp>
          <p:nvSpPr>
            <p:cNvPr id="10" name="Cloud Callout 9"/>
            <p:cNvSpPr/>
            <p:nvPr/>
          </p:nvSpPr>
          <p:spPr>
            <a:xfrm flipH="1">
              <a:off x="1951383" y="1660581"/>
              <a:ext cx="2971800" cy="1309755"/>
            </a:xfrm>
            <a:prstGeom prst="cloudCallout">
              <a:avLst>
                <a:gd name="adj1" fmla="val -33208"/>
                <a:gd name="adj2" fmla="val 83884"/>
              </a:avLst>
            </a:prstGeom>
            <a:solidFill>
              <a:schemeClr val="accent3">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p:cNvSpPr txBox="1"/>
            <p:nvPr/>
          </p:nvSpPr>
          <p:spPr>
            <a:xfrm>
              <a:off x="2679143" y="1867161"/>
              <a:ext cx="1818861" cy="646331"/>
            </a:xfrm>
            <a:prstGeom prst="rect">
              <a:avLst/>
            </a:prstGeom>
            <a:noFill/>
          </p:spPr>
          <p:txBody>
            <a:bodyPr wrap="square" rtlCol="0">
              <a:spAutoFit/>
            </a:bodyPr>
            <a:lstStyle/>
            <a:p>
              <a:pPr algn="ctr"/>
              <a:r>
                <a:rPr lang="en-US" dirty="0"/>
                <a:t>Protect pedestrians</a:t>
              </a:r>
            </a:p>
          </p:txBody>
        </p:sp>
      </p:grpSp>
      <p:grpSp>
        <p:nvGrpSpPr>
          <p:cNvPr id="15" name="Group 14"/>
          <p:cNvGrpSpPr/>
          <p:nvPr/>
        </p:nvGrpSpPr>
        <p:grpSpPr>
          <a:xfrm>
            <a:off x="1752600" y="2861502"/>
            <a:ext cx="2971800" cy="1217229"/>
            <a:chOff x="277199" y="3143491"/>
            <a:chExt cx="2971800" cy="1217229"/>
          </a:xfrm>
        </p:grpSpPr>
        <p:sp>
          <p:nvSpPr>
            <p:cNvPr id="11" name="Cloud Callout 10"/>
            <p:cNvSpPr/>
            <p:nvPr/>
          </p:nvSpPr>
          <p:spPr>
            <a:xfrm flipH="1">
              <a:off x="277199" y="3143491"/>
              <a:ext cx="2971800" cy="1217229"/>
            </a:xfrm>
            <a:prstGeom prst="cloudCallout">
              <a:avLst>
                <a:gd name="adj1" fmla="val -64311"/>
                <a:gd name="adj2" fmla="val 50550"/>
              </a:avLst>
            </a:prstGeom>
            <a:solidFill>
              <a:schemeClr val="accent3">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p:cNvSpPr txBox="1"/>
            <p:nvPr/>
          </p:nvSpPr>
          <p:spPr>
            <a:xfrm>
              <a:off x="953607" y="3280808"/>
              <a:ext cx="1818861" cy="646331"/>
            </a:xfrm>
            <a:prstGeom prst="rect">
              <a:avLst/>
            </a:prstGeom>
            <a:noFill/>
          </p:spPr>
          <p:txBody>
            <a:bodyPr wrap="square" rtlCol="0">
              <a:spAutoFit/>
            </a:bodyPr>
            <a:lstStyle/>
            <a:p>
              <a:pPr algn="ctr"/>
              <a:r>
                <a:rPr lang="en-US" dirty="0"/>
                <a:t>Protect </a:t>
              </a:r>
            </a:p>
            <a:p>
              <a:pPr algn="ctr"/>
              <a:r>
                <a:rPr lang="en-US" dirty="0"/>
                <a:t>“my self”</a:t>
              </a:r>
            </a:p>
          </p:txBody>
        </p:sp>
      </p:grpSp>
      <p:sp>
        <p:nvSpPr>
          <p:cNvPr id="2" name="TextBox 1"/>
          <p:cNvSpPr txBox="1"/>
          <p:nvPr/>
        </p:nvSpPr>
        <p:spPr>
          <a:xfrm>
            <a:off x="7934740" y="3748864"/>
            <a:ext cx="2282411" cy="369332"/>
          </a:xfrm>
          <a:prstGeom prst="rect">
            <a:avLst/>
          </a:prstGeom>
          <a:noFill/>
        </p:spPr>
        <p:txBody>
          <a:bodyPr wrap="square" rtlCol="0">
            <a:spAutoFit/>
          </a:bodyPr>
          <a:lstStyle/>
          <a:p>
            <a:r>
              <a:rPr lang="en-US" dirty="0"/>
              <a:t>Your autonomous car</a:t>
            </a:r>
          </a:p>
        </p:txBody>
      </p:sp>
      <p:sp>
        <p:nvSpPr>
          <p:cNvPr id="5" name="Right Arrow 4"/>
          <p:cNvSpPr/>
          <p:nvPr/>
        </p:nvSpPr>
        <p:spPr>
          <a:xfrm flipH="1">
            <a:off x="7307340" y="4033662"/>
            <a:ext cx="526214" cy="2219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1890092" y="4897037"/>
            <a:ext cx="8411817" cy="369332"/>
          </a:xfrm>
          <a:prstGeom prst="rect">
            <a:avLst/>
          </a:prstGeom>
          <a:noFill/>
        </p:spPr>
        <p:txBody>
          <a:bodyPr wrap="square" rtlCol="0">
            <a:spAutoFit/>
          </a:bodyPr>
          <a:lstStyle/>
          <a:p>
            <a:pPr algn="ctr"/>
            <a:r>
              <a:rPr lang="en-US" dirty="0"/>
              <a:t>How well will an autonomous vehicle resolve conflicting priorities?</a:t>
            </a:r>
          </a:p>
        </p:txBody>
      </p:sp>
      <p:sp>
        <p:nvSpPr>
          <p:cNvPr id="14" name="TextBox 13"/>
          <p:cNvSpPr txBox="1"/>
          <p:nvPr/>
        </p:nvSpPr>
        <p:spPr>
          <a:xfrm>
            <a:off x="1890092" y="5497743"/>
            <a:ext cx="8411817" cy="369332"/>
          </a:xfrm>
          <a:prstGeom prst="rect">
            <a:avLst/>
          </a:prstGeom>
          <a:noFill/>
        </p:spPr>
        <p:txBody>
          <a:bodyPr wrap="square" rtlCol="0">
            <a:spAutoFit/>
          </a:bodyPr>
          <a:lstStyle/>
          <a:p>
            <a:pPr algn="ctr"/>
            <a:r>
              <a:rPr lang="en-US" dirty="0"/>
              <a:t>Should your car be making these decisions?</a:t>
            </a:r>
          </a:p>
        </p:txBody>
      </p:sp>
    </p:spTree>
    <p:extLst>
      <p:ext uri="{BB962C8B-B14F-4D97-AF65-F5344CB8AC3E}">
        <p14:creationId xmlns:p14="http://schemas.microsoft.com/office/powerpoint/2010/main" val="30831996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B8DD2392-397B-48BF-BEFA-EA1FB881CA8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Embedded image permalink">
            <a:extLst>
              <a:ext uri="{FF2B5EF4-FFF2-40B4-BE49-F238E27FC236}">
                <a16:creationId xmlns="" xmlns:a16="http://schemas.microsoft.com/office/drawing/2014/main" id="{9174C05D-179C-D742-A594-813AE15275C1}"/>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 xmlns:a16="http://schemas.microsoft.com/office/drawing/2014/main" id="{B9D45E9C-F326-5348-B33F-CB149D08B371}"/>
              </a:ext>
            </a:extLst>
          </p:cNvPr>
          <p:cNvSpPr>
            <a:spLocks noGrp="1"/>
          </p:cNvSpPr>
          <p:nvPr>
            <p:ph type="title"/>
          </p:nvPr>
        </p:nvSpPr>
        <p:spPr>
          <a:xfrm>
            <a:off x="1023870" y="702156"/>
            <a:ext cx="10144260" cy="1013800"/>
          </a:xfrm>
        </p:spPr>
        <p:txBody>
          <a:bodyPr>
            <a:normAutofit/>
          </a:bodyPr>
          <a:lstStyle/>
          <a:p>
            <a:r>
              <a:rPr lang="en-US">
                <a:solidFill>
                  <a:schemeClr val="tx1"/>
                </a:solidFill>
              </a:rPr>
              <a:t>Smarter War Toys</a:t>
            </a:r>
          </a:p>
        </p:txBody>
      </p:sp>
      <p:sp>
        <p:nvSpPr>
          <p:cNvPr id="3" name="Content Placeholder 2">
            <a:extLst>
              <a:ext uri="{FF2B5EF4-FFF2-40B4-BE49-F238E27FC236}">
                <a16:creationId xmlns="" xmlns:a16="http://schemas.microsoft.com/office/drawing/2014/main" id="{263ECEB5-E1C3-8B4B-B921-41EDA207B07C}"/>
              </a:ext>
            </a:extLst>
          </p:cNvPr>
          <p:cNvSpPr>
            <a:spLocks noGrp="1"/>
          </p:cNvSpPr>
          <p:nvPr>
            <p:ph idx="1"/>
          </p:nvPr>
        </p:nvSpPr>
        <p:spPr>
          <a:xfrm>
            <a:off x="965199" y="2180496"/>
            <a:ext cx="10261602" cy="3678303"/>
          </a:xfrm>
        </p:spPr>
        <p:txBody>
          <a:bodyPr>
            <a:normAutofit/>
          </a:bodyPr>
          <a:lstStyle/>
          <a:p>
            <a:pPr marL="342900" indent="-342900">
              <a:buFont typeface="Arial" panose="020B0604020202020204" pitchFamily="34" charset="0"/>
              <a:buChar char="•"/>
            </a:pPr>
            <a:r>
              <a:rPr lang="en-US" dirty="0"/>
              <a:t>In March 2014, the Russian </a:t>
            </a:r>
            <a:r>
              <a:rPr lang="en-US" dirty="0">
                <a:hlinkClick r:id="rId3"/>
              </a:rPr>
              <a:t>Strategic Missile Forces</a:t>
            </a:r>
            <a:r>
              <a:rPr lang="en-US" dirty="0"/>
              <a:t> announced it would deploy armed sentry robots that could select and destroy targets with no human in or on the loop at five missile installations.</a:t>
            </a:r>
          </a:p>
          <a:p>
            <a:pPr marL="342900" indent="-342900">
              <a:buFont typeface="Arial" panose="020B0604020202020204" pitchFamily="34" charset="0"/>
              <a:buChar char="•"/>
            </a:pPr>
            <a:r>
              <a:rPr lang="en-US" dirty="0"/>
              <a:t>China’s Harbin Institute of Technology, unveiled at the Beijing 2015 World Robot Conference. The robots can wield anti-tank weapons, grenade launchers, or assault rifles. </a:t>
            </a:r>
          </a:p>
          <a:p>
            <a:r>
              <a:rPr lang="en-US" b="1" dirty="0"/>
              <a:t>The Armata  (T14 tank) now requires three crew members.</a:t>
            </a:r>
          </a:p>
          <a:p>
            <a:r>
              <a:rPr lang="en-US" b="1" i="1" dirty="0"/>
              <a:t>“Then it will be two and then without them at all,”</a:t>
            </a:r>
            <a:r>
              <a:rPr lang="en-US" b="1" dirty="0"/>
              <a:t> Vyacheslav </a:t>
            </a:r>
            <a:r>
              <a:rPr lang="en-US" b="1" dirty="0" err="1"/>
              <a:t>Khalitov</a:t>
            </a:r>
            <a:r>
              <a:rPr lang="en-US" b="1" dirty="0"/>
              <a:t>, the company’s deputy director said.</a:t>
            </a:r>
            <a:endParaRPr lang="en-US" dirty="0"/>
          </a:p>
          <a:p>
            <a:endParaRPr lang="en-US" dirty="0"/>
          </a:p>
        </p:txBody>
      </p:sp>
    </p:spTree>
    <p:extLst>
      <p:ext uri="{BB962C8B-B14F-4D97-AF65-F5344CB8AC3E}">
        <p14:creationId xmlns:p14="http://schemas.microsoft.com/office/powerpoint/2010/main" val="276416813"/>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 xmlns:a16="http://schemas.microsoft.com/office/drawing/2014/main" id="{3CED7894-4F62-4A6C-8DB5-DB5BE08E9C0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4DFFDA54-C9B0-674C-8CDB-7282D5228A42}"/>
              </a:ext>
            </a:extLst>
          </p:cNvPr>
          <p:cNvSpPr>
            <a:spLocks noGrp="1"/>
          </p:cNvSpPr>
          <p:nvPr>
            <p:ph type="title"/>
          </p:nvPr>
        </p:nvSpPr>
        <p:spPr>
          <a:xfrm>
            <a:off x="609906" y="702156"/>
            <a:ext cx="3568661" cy="1188720"/>
          </a:xfrm>
        </p:spPr>
        <p:txBody>
          <a:bodyPr>
            <a:normAutofit/>
          </a:bodyPr>
          <a:lstStyle/>
          <a:p>
            <a:r>
              <a:rPr lang="en-US"/>
              <a:t>Autonomous weapons</a:t>
            </a:r>
            <a:endParaRPr lang="en-US" dirty="0"/>
          </a:p>
        </p:txBody>
      </p:sp>
      <p:sp>
        <p:nvSpPr>
          <p:cNvPr id="11" name="Rectangle 10">
            <a:extLst>
              <a:ext uri="{FF2B5EF4-FFF2-40B4-BE49-F238E27FC236}">
                <a16:creationId xmlns="" xmlns:a16="http://schemas.microsoft.com/office/drawing/2014/main" id="{E536F3B4-50F6-4C52-8F76-4EB1214719D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 xmlns:a16="http://schemas.microsoft.com/office/drawing/2014/main" id="{72DCDA34-7A4E-D74C-A88F-38B426408349}"/>
              </a:ext>
            </a:extLst>
          </p:cNvPr>
          <p:cNvSpPr>
            <a:spLocks noGrp="1"/>
          </p:cNvSpPr>
          <p:nvPr>
            <p:ph idx="1"/>
          </p:nvPr>
        </p:nvSpPr>
        <p:spPr>
          <a:xfrm>
            <a:off x="609906" y="2340864"/>
            <a:ext cx="3568661" cy="3634486"/>
          </a:xfrm>
        </p:spPr>
        <p:txBody>
          <a:bodyPr>
            <a:normAutofit/>
          </a:bodyPr>
          <a:lstStyle/>
          <a:p>
            <a:pPr marL="169863" indent="-169863">
              <a:lnSpc>
                <a:spcPct val="100000"/>
              </a:lnSpc>
              <a:buFont typeface="Arial" panose="020B0604020202020204" pitchFamily="34" charset="0"/>
              <a:buChar char="•"/>
            </a:pPr>
            <a:r>
              <a:rPr lang="en-US" sz="1300"/>
              <a:t>Uses a programmed flight path to reach a preselected area.</a:t>
            </a:r>
          </a:p>
          <a:p>
            <a:pPr marL="169863" indent="-169863">
              <a:lnSpc>
                <a:spcPct val="100000"/>
              </a:lnSpc>
              <a:buFont typeface="Arial" panose="020B0604020202020204" pitchFamily="34" charset="0"/>
              <a:buChar char="•"/>
            </a:pPr>
            <a:r>
              <a:rPr lang="en-US" sz="1300"/>
              <a:t>Automatically identifies and targets the threat within that search area. </a:t>
            </a:r>
          </a:p>
          <a:p>
            <a:pPr marL="169863" indent="-169863">
              <a:lnSpc>
                <a:spcPct val="100000"/>
              </a:lnSpc>
              <a:buFont typeface="Arial" panose="020B0604020202020204" pitchFamily="34" charset="0"/>
              <a:buChar char="•"/>
            </a:pPr>
            <a:r>
              <a:rPr lang="en-US" sz="1300"/>
              <a:t>Sends data back to its home base, where the information is verified by the human operator.</a:t>
            </a:r>
          </a:p>
          <a:p>
            <a:pPr marL="169863" indent="-169863">
              <a:lnSpc>
                <a:spcPct val="100000"/>
              </a:lnSpc>
              <a:buFont typeface="Arial" panose="020B0604020202020204" pitchFamily="34" charset="0"/>
              <a:buChar char="•"/>
            </a:pPr>
            <a:r>
              <a:rPr lang="en-US" sz="1300"/>
              <a:t>Human OK‘s attack and a remote pilot essentially pulls the trigger, and the Taranis fires before flying back to the base on its own</a:t>
            </a:r>
          </a:p>
          <a:p>
            <a:pPr marL="169863" indent="-169863">
              <a:lnSpc>
                <a:spcPct val="100000"/>
              </a:lnSpc>
              <a:buFont typeface="Arial" panose="020B0604020202020204" pitchFamily="34" charset="0"/>
              <a:buChar char="•"/>
            </a:pPr>
            <a:r>
              <a:rPr lang="en-US" sz="1300"/>
              <a:t>Because the Taranis is a prototype, it doesn't currently carry missiles, but future generations will likely carry weapons</a:t>
            </a:r>
          </a:p>
          <a:p>
            <a:pPr marL="169863" indent="-169863">
              <a:lnSpc>
                <a:spcPct val="100000"/>
              </a:lnSpc>
              <a:buFont typeface="Arial" panose="020B0604020202020204" pitchFamily="34" charset="0"/>
              <a:buChar char="•"/>
            </a:pPr>
            <a:r>
              <a:rPr lang="en-US" sz="1300"/>
              <a:t>Taranis is a technology demonstrator, much like the U.S. Navy's </a:t>
            </a:r>
            <a:r>
              <a:rPr lang="en-US" sz="1300" u="sng">
                <a:hlinkClick r:id="rId2"/>
              </a:rPr>
              <a:t>X-47B</a:t>
            </a:r>
            <a:r>
              <a:rPr lang="en-US" sz="1300"/>
              <a:t>.</a:t>
            </a:r>
          </a:p>
          <a:p>
            <a:pPr marL="169863" indent="-169863">
              <a:lnSpc>
                <a:spcPct val="100000"/>
              </a:lnSpc>
              <a:buFont typeface="Arial" panose="020B0604020202020204" pitchFamily="34" charset="0"/>
              <a:buChar char="•"/>
            </a:pPr>
            <a:endParaRPr lang="en-US" sz="1300"/>
          </a:p>
          <a:p>
            <a:pPr>
              <a:lnSpc>
                <a:spcPct val="100000"/>
              </a:lnSpc>
            </a:pPr>
            <a:endParaRPr lang="en-US" sz="1300"/>
          </a:p>
        </p:txBody>
      </p:sp>
      <p:pic>
        <p:nvPicPr>
          <p:cNvPr id="4" name="Picture 3">
            <a:extLst>
              <a:ext uri="{FF2B5EF4-FFF2-40B4-BE49-F238E27FC236}">
                <a16:creationId xmlns="" xmlns:a16="http://schemas.microsoft.com/office/drawing/2014/main" id="{25A3D846-E604-D341-BF8D-B9BE8A8351D6}"/>
              </a:ext>
            </a:extLst>
          </p:cNvPr>
          <p:cNvPicPr>
            <a:picLocks noChangeAspect="1"/>
          </p:cNvPicPr>
          <p:nvPr/>
        </p:nvPicPr>
        <p:blipFill rotWithShape="1">
          <a:blip r:embed="rId3"/>
          <a:srcRect l="15650" r="22525"/>
          <a:stretch/>
        </p:blipFill>
        <p:spPr>
          <a:xfrm>
            <a:off x="4654295" y="10"/>
            <a:ext cx="7537705" cy="6857990"/>
          </a:xfrm>
          <a:prstGeom prst="rect">
            <a:avLst/>
          </a:prstGeom>
        </p:spPr>
      </p:pic>
    </p:spTree>
    <p:extLst>
      <p:ext uri="{BB962C8B-B14F-4D97-AF65-F5344CB8AC3E}">
        <p14:creationId xmlns:p14="http://schemas.microsoft.com/office/powerpoint/2010/main" val="32343751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7" name="Rectangle 135">
            <a:extLst>
              <a:ext uri="{FF2B5EF4-FFF2-40B4-BE49-F238E27FC236}">
                <a16:creationId xmlns="" xmlns:a16="http://schemas.microsoft.com/office/drawing/2014/main" id="{1BB56EB9-078F-4952-AC1F-149C7A0AE4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5" name="Rectangle 2"/>
          <p:cNvSpPr>
            <a:spLocks noGrp="1" noChangeArrowheads="1"/>
          </p:cNvSpPr>
          <p:nvPr>
            <p:ph type="title"/>
          </p:nvPr>
        </p:nvSpPr>
        <p:spPr>
          <a:xfrm>
            <a:off x="584201" y="702156"/>
            <a:ext cx="7225075" cy="1013800"/>
          </a:xfrm>
        </p:spPr>
        <p:txBody>
          <a:bodyPr vert="horz" lIns="91440" tIns="45720" rIns="91440" bIns="45720" rtlCol="0" anchor="b">
            <a:normAutofit/>
          </a:bodyPr>
          <a:lstStyle/>
          <a:p>
            <a:r>
              <a:rPr lang="en-US" sz="2800">
                <a:solidFill>
                  <a:schemeClr val="tx2"/>
                </a:solidFill>
              </a:rPr>
              <a:t>What Can We Do?</a:t>
            </a:r>
          </a:p>
        </p:txBody>
      </p:sp>
      <p:sp>
        <p:nvSpPr>
          <p:cNvPr id="138" name="Rectangle 137">
            <a:extLst>
              <a:ext uri="{FF2B5EF4-FFF2-40B4-BE49-F238E27FC236}">
                <a16:creationId xmlns="" xmlns:a16="http://schemas.microsoft.com/office/drawing/2014/main" id="{EE54A6FE-D8CB-48A3-900B-053D4EBD3B8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0" name="Rectangle 139">
            <a:extLst>
              <a:ext uri="{FF2B5EF4-FFF2-40B4-BE49-F238E27FC236}">
                <a16:creationId xmlns="" xmlns:a16="http://schemas.microsoft.com/office/drawing/2014/main" id="{7B42427A-0A1F-4A55-8705-D9179F1E0CF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2" name="Rectangle 141">
            <a:extLst>
              <a:ext uri="{FF2B5EF4-FFF2-40B4-BE49-F238E27FC236}">
                <a16:creationId xmlns="" xmlns:a16="http://schemas.microsoft.com/office/drawing/2014/main" id="{10058680-D07C-4893-B2B7-91543F18AB3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TextBox 13"/>
          <p:cNvSpPr txBox="1"/>
          <p:nvPr/>
        </p:nvSpPr>
        <p:spPr>
          <a:xfrm>
            <a:off x="584200" y="1896533"/>
            <a:ext cx="7225074" cy="3962266"/>
          </a:xfrm>
          <a:prstGeom prst="rect">
            <a:avLst/>
          </a:prstGeom>
        </p:spPr>
        <p:txBody>
          <a:bodyPr vert="horz" lIns="91440" tIns="45720" rIns="91440" bIns="45720" rtlCol="0" anchor="ctr">
            <a:normAutofit/>
          </a:bodyPr>
          <a:lstStyle/>
          <a:p>
            <a:pPr marL="342900" indent="-342900" defTabSz="457200">
              <a:spcBef>
                <a:spcPct val="20000"/>
              </a:spcBef>
              <a:spcAft>
                <a:spcPts val="600"/>
              </a:spcAft>
              <a:buClr>
                <a:schemeClr val="accent1"/>
              </a:buClr>
              <a:buSzPct val="92000"/>
              <a:buFont typeface="Wingdings 2" panose="05020102010507070707" pitchFamily="18" charset="2"/>
              <a:buChar char=""/>
            </a:pPr>
            <a:r>
              <a:rPr lang="en-US">
                <a:solidFill>
                  <a:schemeClr val="tx1">
                    <a:lumMod val="75000"/>
                    <a:lumOff val="25000"/>
                  </a:schemeClr>
                </a:solidFill>
              </a:rPr>
              <a:t>Duck &amp; Hide</a:t>
            </a:r>
          </a:p>
          <a:p>
            <a:pPr marL="342900" indent="-342900" defTabSz="457200">
              <a:spcBef>
                <a:spcPct val="20000"/>
              </a:spcBef>
              <a:spcAft>
                <a:spcPts val="600"/>
              </a:spcAft>
              <a:buClr>
                <a:schemeClr val="accent1"/>
              </a:buClr>
              <a:buSzPct val="92000"/>
              <a:buFont typeface="Wingdings 2" panose="05020102010507070707" pitchFamily="18" charset="2"/>
              <a:buChar char=""/>
            </a:pPr>
            <a:r>
              <a:rPr lang="en-US">
                <a:solidFill>
                  <a:schemeClr val="tx1">
                    <a:lumMod val="75000"/>
                    <a:lumOff val="25000"/>
                  </a:schemeClr>
                </a:solidFill>
              </a:rPr>
              <a:t>Skill up</a:t>
            </a:r>
          </a:p>
          <a:p>
            <a:pPr marL="342900" indent="-342900" defTabSz="457200">
              <a:spcBef>
                <a:spcPct val="20000"/>
              </a:spcBef>
              <a:spcAft>
                <a:spcPts val="600"/>
              </a:spcAft>
              <a:buClr>
                <a:schemeClr val="accent1"/>
              </a:buClr>
              <a:buSzPct val="92000"/>
              <a:buFont typeface="Wingdings 2" panose="05020102010507070707" pitchFamily="18" charset="2"/>
              <a:buChar char=""/>
            </a:pPr>
            <a:r>
              <a:rPr lang="en-US">
                <a:solidFill>
                  <a:schemeClr val="tx1">
                    <a:lumMod val="75000"/>
                    <a:lumOff val="25000"/>
                  </a:schemeClr>
                </a:solidFill>
              </a:rPr>
              <a:t>Fight the machines</a:t>
            </a:r>
          </a:p>
          <a:p>
            <a:pPr marL="342900" indent="-342900" defTabSz="457200">
              <a:spcBef>
                <a:spcPct val="20000"/>
              </a:spcBef>
              <a:spcAft>
                <a:spcPts val="600"/>
              </a:spcAft>
              <a:buClr>
                <a:schemeClr val="accent1"/>
              </a:buClr>
              <a:buSzPct val="92000"/>
              <a:buFont typeface="Wingdings 2" panose="05020102010507070707" pitchFamily="18" charset="2"/>
              <a:buChar char=""/>
            </a:pPr>
            <a:r>
              <a:rPr lang="en-US">
                <a:solidFill>
                  <a:schemeClr val="tx1">
                    <a:lumMod val="75000"/>
                    <a:lumOff val="25000"/>
                  </a:schemeClr>
                </a:solidFill>
              </a:rPr>
              <a:t>Build in safeguards (against what?)</a:t>
            </a:r>
          </a:p>
          <a:p>
            <a:pPr marL="342900" indent="-342900" defTabSz="457200">
              <a:spcBef>
                <a:spcPct val="20000"/>
              </a:spcBef>
              <a:spcAft>
                <a:spcPts val="600"/>
              </a:spcAft>
              <a:buClr>
                <a:schemeClr val="accent1"/>
              </a:buClr>
              <a:buSzPct val="92000"/>
              <a:buFont typeface="Wingdings 2" panose="05020102010507070707" pitchFamily="18" charset="2"/>
              <a:buChar char=""/>
            </a:pPr>
            <a:r>
              <a:rPr lang="en-US">
                <a:solidFill>
                  <a:schemeClr val="tx1">
                    <a:lumMod val="75000"/>
                    <a:lumOff val="25000"/>
                  </a:schemeClr>
                </a:solidFill>
              </a:rPr>
              <a:t>Get leaders (researchers, technologists, government) aware and involved</a:t>
            </a:r>
          </a:p>
          <a:p>
            <a:pPr marL="342900" indent="-342900" defTabSz="457200">
              <a:spcBef>
                <a:spcPct val="20000"/>
              </a:spcBef>
              <a:spcAft>
                <a:spcPts val="600"/>
              </a:spcAft>
              <a:buClr>
                <a:schemeClr val="accent1"/>
              </a:buClr>
              <a:buSzPct val="92000"/>
              <a:buFont typeface="Wingdings 2" panose="05020102010507070707" pitchFamily="18" charset="2"/>
              <a:buChar char=""/>
            </a:pPr>
            <a:r>
              <a:rPr lang="en-US">
                <a:solidFill>
                  <a:schemeClr val="tx1">
                    <a:lumMod val="75000"/>
                    <a:lumOff val="25000"/>
                  </a:schemeClr>
                </a:solidFill>
              </a:rPr>
              <a:t>Implement more research into AI priorities</a:t>
            </a:r>
          </a:p>
          <a:p>
            <a:pPr marL="342900" indent="-342900" defTabSz="457200">
              <a:spcBef>
                <a:spcPct val="20000"/>
              </a:spcBef>
              <a:spcAft>
                <a:spcPts val="600"/>
              </a:spcAft>
              <a:buClr>
                <a:schemeClr val="accent1"/>
              </a:buClr>
              <a:buSzPct val="92000"/>
              <a:buFont typeface="Wingdings 2" panose="05020102010507070707" pitchFamily="18" charset="2"/>
              <a:buChar char=""/>
            </a:pPr>
            <a:r>
              <a:rPr lang="en-US">
                <a:solidFill>
                  <a:schemeClr val="tx1">
                    <a:lumMod val="75000"/>
                    <a:lumOff val="25000"/>
                  </a:schemeClr>
                </a:solidFill>
              </a:rPr>
              <a:t>Review, implement ethics related to AI</a:t>
            </a:r>
          </a:p>
        </p:txBody>
      </p:sp>
      <p:sp>
        <p:nvSpPr>
          <p:cNvPr id="4" name="Slide Number Placeholder 3"/>
          <p:cNvSpPr>
            <a:spLocks noGrp="1"/>
          </p:cNvSpPr>
          <p:nvPr>
            <p:ph type="sldNum" sz="quarter" idx="12"/>
          </p:nvPr>
        </p:nvSpPr>
        <p:spPr>
          <a:xfrm>
            <a:off x="7264400" y="5956137"/>
            <a:ext cx="544874" cy="365125"/>
          </a:xfrm>
        </p:spPr>
        <p:txBody>
          <a:bodyPr vert="horz" lIns="91440" tIns="45720" rIns="91440" bIns="45720" rtlCol="0" anchor="ctr">
            <a:normAutofit/>
          </a:bodyPr>
          <a:lstStyle/>
          <a:p>
            <a:pPr defTabSz="457200">
              <a:spcAft>
                <a:spcPts val="600"/>
              </a:spcAft>
            </a:pPr>
            <a:fld id="{F6EFC63E-F8D9-44BB-A462-AC735E845F95}" type="slidenum">
              <a:rPr lang="en-US" smtClean="0">
                <a:solidFill>
                  <a:srgbClr val="A6DF44"/>
                </a:solidFill>
              </a:rPr>
              <a:pPr defTabSz="457200">
                <a:spcAft>
                  <a:spcPts val="600"/>
                </a:spcAft>
              </a:pPr>
              <a:t>42</a:t>
            </a:fld>
            <a:endParaRPr lang="en-US">
              <a:solidFill>
                <a:srgbClr val="A6DF44"/>
              </a:solidFill>
            </a:endParaRPr>
          </a:p>
        </p:txBody>
      </p:sp>
      <p:pic>
        <p:nvPicPr>
          <p:cNvPr id="10" name="Picture 9"/>
          <p:cNvPicPr>
            <a:picLocks noChangeAspect="1"/>
          </p:cNvPicPr>
          <p:nvPr/>
        </p:nvPicPr>
        <p:blipFill rotWithShape="1">
          <a:blip r:embed="rId3"/>
          <a:srcRect r="-1" b="26327"/>
          <a:stretch/>
        </p:blipFill>
        <p:spPr>
          <a:xfrm>
            <a:off x="8042147" y="601201"/>
            <a:ext cx="3703320" cy="5774200"/>
          </a:xfrm>
          <a:prstGeom prst="rect">
            <a:avLst/>
          </a:prstGeom>
        </p:spPr>
      </p:pic>
    </p:spTree>
    <p:extLst>
      <p:ext uri="{BB962C8B-B14F-4D97-AF65-F5344CB8AC3E}">
        <p14:creationId xmlns:p14="http://schemas.microsoft.com/office/powerpoint/2010/main" val="21466760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8374C5ED-7AD2-EB44-9AA2-47E32CB1A595}"/>
              </a:ext>
            </a:extLst>
          </p:cNvPr>
          <p:cNvSpPr>
            <a:spLocks noGrp="1"/>
          </p:cNvSpPr>
          <p:nvPr>
            <p:ph type="title"/>
          </p:nvPr>
        </p:nvSpPr>
        <p:spPr>
          <a:xfrm>
            <a:off x="771148" y="1037967"/>
            <a:ext cx="3054091" cy="4709131"/>
          </a:xfrm>
        </p:spPr>
        <p:txBody>
          <a:bodyPr anchor="ctr">
            <a:normAutofit/>
          </a:bodyPr>
          <a:lstStyle/>
          <a:p>
            <a:r>
              <a:rPr lang="en-US" sz="3200">
                <a:solidFill>
                  <a:srgbClr val="FFFEFF"/>
                </a:solidFill>
              </a:rPr>
              <a:t>What Can We Do?</a:t>
            </a:r>
          </a:p>
        </p:txBody>
      </p:sp>
      <p:sp>
        <p:nvSpPr>
          <p:cNvPr id="3" name="Content Placeholder 2">
            <a:extLst>
              <a:ext uri="{FF2B5EF4-FFF2-40B4-BE49-F238E27FC236}">
                <a16:creationId xmlns="" xmlns:a16="http://schemas.microsoft.com/office/drawing/2014/main" id="{2CA77EB4-1F9F-DB48-B10C-5B55C63C3803}"/>
              </a:ext>
            </a:extLst>
          </p:cNvPr>
          <p:cNvSpPr>
            <a:spLocks noGrp="1"/>
          </p:cNvSpPr>
          <p:nvPr>
            <p:ph idx="1"/>
          </p:nvPr>
        </p:nvSpPr>
        <p:spPr>
          <a:xfrm>
            <a:off x="4534935" y="1037968"/>
            <a:ext cx="7014423" cy="4820832"/>
          </a:xfrm>
        </p:spPr>
        <p:txBody>
          <a:bodyPr>
            <a:normAutofit/>
          </a:bodyPr>
          <a:lstStyle/>
          <a:p>
            <a:r>
              <a:rPr lang="en-US" sz="1900" b="1" dirty="0"/>
              <a:t>A neo-Luddite movement?</a:t>
            </a:r>
          </a:p>
          <a:p>
            <a:pPr marL="225425"/>
            <a:r>
              <a:rPr lang="en-US" sz="1900" dirty="0"/>
              <a:t>A Neo-Luddite is someone who believes that the use of technology has serious ethical, moral, and social ramifications. Operating under this belief, Neo-Luddites are critical of technology and cautious to promote its early adoption.</a:t>
            </a:r>
          </a:p>
          <a:p>
            <a:pPr marL="225425"/>
            <a:r>
              <a:rPr lang="en-US" sz="1900" dirty="0"/>
              <a:t>The Luddites were English textile workers who protested newly developed labor-economizing technologies from 1811 to 1816. The stocking frames, spinning frames and power looms introduced during the Industrial Revolution threatened to replace the artisans with less-skilled, low-wage laborers, leaving them without work. Although the origin of the name Luddite is uncertain, a popular theory is that the movement was named after Ned </a:t>
            </a:r>
            <a:r>
              <a:rPr lang="en-US" sz="1900" dirty="0" err="1"/>
              <a:t>Ludd</a:t>
            </a:r>
            <a:r>
              <a:rPr lang="en-US" sz="1900" dirty="0"/>
              <a:t>, a youth who allegedly smashed two stocking frames in 1779.</a:t>
            </a:r>
          </a:p>
        </p:txBody>
      </p:sp>
    </p:spTree>
    <p:extLst>
      <p:ext uri="{BB962C8B-B14F-4D97-AF65-F5344CB8AC3E}">
        <p14:creationId xmlns:p14="http://schemas.microsoft.com/office/powerpoint/2010/main" val="9756747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DD651B61-325E-4E73-8445-38B0DE8AAAB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 xmlns:a16="http://schemas.microsoft.com/office/drawing/2014/main" id="{B42E5253-D3AC-4AC2-B766-8B34F13C2F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 xmlns:a16="http://schemas.microsoft.com/office/drawing/2014/main" id="{10AE8D57-436A-4073-9A75-15BB5949F8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 xmlns:a16="http://schemas.microsoft.com/office/drawing/2014/main" id="{E2852671-8EB6-4EAF-8AF8-65CF3FD664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 xmlns:a16="http://schemas.microsoft.com/office/drawing/2014/main" id="{C1FA8F66-3B85-411D-A2A6-A50DF3026D9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 xmlns:a16="http://schemas.microsoft.com/office/drawing/2014/main" id="{3192954C-C792-C747-A89E-1C34102FC5C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10197" y="536739"/>
            <a:ext cx="10776057" cy="3358538"/>
          </a:xfrm>
          <a:prstGeom prst="rect">
            <a:avLst/>
          </a:prstGeom>
        </p:spPr>
      </p:pic>
      <p:sp>
        <p:nvSpPr>
          <p:cNvPr id="19" name="Rectangle 18">
            <a:extLst>
              <a:ext uri="{FF2B5EF4-FFF2-40B4-BE49-F238E27FC236}">
                <a16:creationId xmlns="" xmlns:a16="http://schemas.microsoft.com/office/drawing/2014/main" id="{4179E790-E691-4202-B7FA-62924FC8D19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7234" y="4219240"/>
            <a:ext cx="11301984"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 xmlns:a16="http://schemas.microsoft.com/office/drawing/2014/main" id="{065EE0A0-4DA6-4AA2-A475-14DB03C55A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7234" y="4365523"/>
            <a:ext cx="11303626" cy="2045243"/>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57D7DF52-A583-9B46-9E97-433F853E03D2}"/>
              </a:ext>
            </a:extLst>
          </p:cNvPr>
          <p:cNvSpPr>
            <a:spLocks noGrp="1"/>
          </p:cNvSpPr>
          <p:nvPr>
            <p:ph type="title"/>
          </p:nvPr>
        </p:nvSpPr>
        <p:spPr>
          <a:xfrm>
            <a:off x="609599" y="4572000"/>
            <a:ext cx="10965141" cy="895244"/>
          </a:xfrm>
        </p:spPr>
        <p:txBody>
          <a:bodyPr vert="horz" lIns="91440" tIns="45720" rIns="91440" bIns="45720" rtlCol="0" anchor="b">
            <a:normAutofit/>
          </a:bodyPr>
          <a:lstStyle/>
          <a:p>
            <a:pPr>
              <a:lnSpc>
                <a:spcPct val="90000"/>
              </a:lnSpc>
            </a:pPr>
            <a:r>
              <a:rPr lang="en-US" sz="2800">
                <a:solidFill>
                  <a:srgbClr val="FFFFFF"/>
                </a:solidFill>
              </a:rPr>
              <a:t>What can we do? Build in safeguards – the three laws of robotics</a:t>
            </a:r>
          </a:p>
        </p:txBody>
      </p:sp>
    </p:spTree>
    <p:extLst>
      <p:ext uri="{BB962C8B-B14F-4D97-AF65-F5344CB8AC3E}">
        <p14:creationId xmlns:p14="http://schemas.microsoft.com/office/powerpoint/2010/main" val="10401803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F875149D-F692-45DA-8324-D5E0193D5F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C0B19935-C760-4698-9DD1-973C8A428D2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 xmlns:a16="http://schemas.microsoft.com/office/drawing/2014/main" id="{08990612-E008-4F02-AEBB-B140BE75355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 xmlns:a16="http://schemas.microsoft.com/office/drawing/2014/main" id="{A310A41F-3A14-4150-B6CF-0A577DDDEAD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 xmlns:a16="http://schemas.microsoft.com/office/drawing/2014/main" id="{7B89EEFD-93BC-4ACF-962C-E6279E72B00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D9F6701E-EF2F-1A41-8229-CD319430549B}"/>
              </a:ext>
            </a:extLst>
          </p:cNvPr>
          <p:cNvSpPr>
            <a:spLocks noGrp="1"/>
          </p:cNvSpPr>
          <p:nvPr>
            <p:ph type="title"/>
          </p:nvPr>
        </p:nvSpPr>
        <p:spPr>
          <a:xfrm>
            <a:off x="803189" y="1209184"/>
            <a:ext cx="3089189" cy="4734416"/>
          </a:xfrm>
        </p:spPr>
        <p:txBody>
          <a:bodyPr anchor="ctr">
            <a:normAutofit/>
          </a:bodyPr>
          <a:lstStyle/>
          <a:p>
            <a:r>
              <a:rPr lang="en-US">
                <a:solidFill>
                  <a:srgbClr val="FFFFFF"/>
                </a:solidFill>
              </a:rPr>
              <a:t>Three rules</a:t>
            </a:r>
          </a:p>
        </p:txBody>
      </p:sp>
      <p:sp>
        <p:nvSpPr>
          <p:cNvPr id="3" name="Content Placeholder 2">
            <a:extLst>
              <a:ext uri="{FF2B5EF4-FFF2-40B4-BE49-F238E27FC236}">
                <a16:creationId xmlns="" xmlns:a16="http://schemas.microsoft.com/office/drawing/2014/main" id="{038AE115-550B-4347-AAD0-5B6C992B8127}"/>
              </a:ext>
            </a:extLst>
          </p:cNvPr>
          <p:cNvSpPr>
            <a:spLocks noGrp="1"/>
          </p:cNvSpPr>
          <p:nvPr>
            <p:ph idx="1"/>
          </p:nvPr>
        </p:nvSpPr>
        <p:spPr>
          <a:xfrm>
            <a:off x="4561870" y="723900"/>
            <a:ext cx="7183597" cy="3152362"/>
          </a:xfrm>
        </p:spPr>
        <p:txBody>
          <a:bodyPr>
            <a:normAutofit/>
          </a:bodyPr>
          <a:lstStyle/>
          <a:p>
            <a:endParaRPr lang="en-US"/>
          </a:p>
          <a:p>
            <a:pPr marL="457200" indent="-457200">
              <a:buFont typeface="+mj-lt"/>
              <a:buAutoNum type="arabicPeriod"/>
            </a:pPr>
            <a:r>
              <a:rPr lang="en-US"/>
              <a:t>A robot may not injure a human being or, through inaction, allow a human being to come to harm.</a:t>
            </a:r>
          </a:p>
          <a:p>
            <a:pPr marL="457200" indent="-457200">
              <a:buFont typeface="+mj-lt"/>
              <a:buAutoNum type="arabicPeriod"/>
            </a:pPr>
            <a:r>
              <a:rPr lang="en-US"/>
              <a:t>A robot must obey the orders given to it by human beings except where such orders would conflict with the First Law.</a:t>
            </a:r>
          </a:p>
          <a:p>
            <a:pPr marL="457200" indent="-457200">
              <a:buFont typeface="+mj-lt"/>
              <a:buAutoNum type="arabicPeriod"/>
            </a:pPr>
            <a:r>
              <a:rPr lang="en-US"/>
              <a:t>A robot must protect its own existence as long as such protection does not conflict with the First or Second Laws.</a:t>
            </a:r>
          </a:p>
          <a:p>
            <a:pPr marL="457200" indent="-457200">
              <a:buFont typeface="+mj-lt"/>
              <a:buAutoNum type="arabicPeriod"/>
            </a:pPr>
            <a:endParaRPr lang="en-US" dirty="0"/>
          </a:p>
        </p:txBody>
      </p:sp>
      <p:pic>
        <p:nvPicPr>
          <p:cNvPr id="4" name="Picture 3">
            <a:extLst>
              <a:ext uri="{FF2B5EF4-FFF2-40B4-BE49-F238E27FC236}">
                <a16:creationId xmlns="" xmlns:a16="http://schemas.microsoft.com/office/drawing/2014/main" id="{D0920E0C-6625-784E-AE3D-D23A34AA9D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9329" y="4149588"/>
            <a:ext cx="7048678" cy="2196838"/>
          </a:xfrm>
          <a:prstGeom prst="rect">
            <a:avLst/>
          </a:prstGeom>
        </p:spPr>
      </p:pic>
    </p:spTree>
    <p:extLst>
      <p:ext uri="{BB962C8B-B14F-4D97-AF65-F5344CB8AC3E}">
        <p14:creationId xmlns:p14="http://schemas.microsoft.com/office/powerpoint/2010/main" val="24274850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5B2DCEC9-FA85-3549-8504-9CF73E83D8E8}"/>
              </a:ext>
            </a:extLst>
          </p:cNvPr>
          <p:cNvSpPr>
            <a:spLocks noGrp="1"/>
          </p:cNvSpPr>
          <p:nvPr>
            <p:ph type="title"/>
          </p:nvPr>
        </p:nvSpPr>
        <p:spPr>
          <a:xfrm>
            <a:off x="771148" y="1037967"/>
            <a:ext cx="3054091" cy="4709131"/>
          </a:xfrm>
        </p:spPr>
        <p:txBody>
          <a:bodyPr anchor="ctr">
            <a:normAutofit/>
          </a:bodyPr>
          <a:lstStyle/>
          <a:p>
            <a:r>
              <a:rPr lang="en-US" sz="2700">
                <a:solidFill>
                  <a:srgbClr val="FFFEFF"/>
                </a:solidFill>
              </a:rPr>
              <a:t>Autonomous weapons are a problem</a:t>
            </a:r>
          </a:p>
        </p:txBody>
      </p:sp>
      <p:sp>
        <p:nvSpPr>
          <p:cNvPr id="3" name="Content Placeholder 2">
            <a:extLst>
              <a:ext uri="{FF2B5EF4-FFF2-40B4-BE49-F238E27FC236}">
                <a16:creationId xmlns="" xmlns:a16="http://schemas.microsoft.com/office/drawing/2014/main" id="{D031770E-A950-6946-8D35-0DDCFD3BC2C9}"/>
              </a:ext>
            </a:extLst>
          </p:cNvPr>
          <p:cNvSpPr>
            <a:spLocks noGrp="1"/>
          </p:cNvSpPr>
          <p:nvPr>
            <p:ph idx="1"/>
          </p:nvPr>
        </p:nvSpPr>
        <p:spPr>
          <a:xfrm>
            <a:off x="4534935" y="1037968"/>
            <a:ext cx="7014423" cy="4820832"/>
          </a:xfrm>
        </p:spPr>
        <p:txBody>
          <a:bodyPr>
            <a:normAutofit/>
          </a:bodyPr>
          <a:lstStyle/>
          <a:p>
            <a:pPr>
              <a:spcAft>
                <a:spcPts val="1200"/>
              </a:spcAft>
            </a:pPr>
            <a:r>
              <a:rPr lang="en-US" sz="2000"/>
              <a:t>More than 16,000 AI researchers have signed an open letter to the UN, urging government leaders to take action against the creation of semiautonomous and autonomous weapons. </a:t>
            </a:r>
          </a:p>
          <a:p>
            <a:pPr>
              <a:spcAft>
                <a:spcPts val="1200"/>
              </a:spcAft>
            </a:pPr>
            <a:r>
              <a:rPr lang="en-US" sz="2000"/>
              <a:t>It's often unclear where the human comes into the decision process of targeting and firing an intelligent weapon </a:t>
            </a:r>
          </a:p>
          <a:p>
            <a:pPr>
              <a:spcAft>
                <a:spcPts val="1200"/>
              </a:spcAft>
            </a:pPr>
            <a:r>
              <a:rPr lang="en-US" sz="2000"/>
              <a:t>Starting a military AI arms race is a bad idea, and should be prevented by a ban on offensive autonomous weapons beyond meaningful human control </a:t>
            </a:r>
          </a:p>
          <a:p>
            <a:endParaRPr lang="en-US" sz="2000"/>
          </a:p>
        </p:txBody>
      </p:sp>
    </p:spTree>
    <p:extLst>
      <p:ext uri="{BB962C8B-B14F-4D97-AF65-F5344CB8AC3E}">
        <p14:creationId xmlns:p14="http://schemas.microsoft.com/office/powerpoint/2010/main" val="41143977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 xmlns:a16="http://schemas.microsoft.com/office/drawing/2014/main" id="{DD651B61-325E-4E73-8445-38B0DE8AAAB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 xmlns:a16="http://schemas.microsoft.com/office/drawing/2014/main" id="{B42E5253-D3AC-4AC2-B766-8B34F13C2F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 xmlns:a16="http://schemas.microsoft.com/office/drawing/2014/main" id="{10AE8D57-436A-4073-9A75-15BB5949F8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 xmlns:a16="http://schemas.microsoft.com/office/drawing/2014/main" id="{E2852671-8EB6-4EAF-8AF8-65CF3FD664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80" name="Rectangle 79">
            <a:extLst>
              <a:ext uri="{FF2B5EF4-FFF2-40B4-BE49-F238E27FC236}">
                <a16:creationId xmlns="" xmlns:a16="http://schemas.microsoft.com/office/drawing/2014/main" id="{26B4480E-B7FF-4481-890E-043A69AE6FE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2" name="Group 81">
            <a:extLst>
              <a:ext uri="{FF2B5EF4-FFF2-40B4-BE49-F238E27FC236}">
                <a16:creationId xmlns="" xmlns:a16="http://schemas.microsoft.com/office/drawing/2014/main" id="{79394E1F-0B5F-497D-B2A6-8383A2A5483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38068" y="457200"/>
            <a:ext cx="3703320" cy="5935133"/>
            <a:chOff x="438068" y="457200"/>
            <a:chExt cx="3703320" cy="5935133"/>
          </a:xfrm>
        </p:grpSpPr>
        <p:sp>
          <p:nvSpPr>
            <p:cNvPr id="83" name="Rectangle 82">
              <a:extLst>
                <a:ext uri="{FF2B5EF4-FFF2-40B4-BE49-F238E27FC236}">
                  <a16:creationId xmlns="" xmlns:a16="http://schemas.microsoft.com/office/drawing/2014/main" id="{1F1FF39A-AC3C-4066-9D4C-519AA22812E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 xmlns:a16="http://schemas.microsoft.com/office/drawing/2014/main" id="{64C13BAB-7C00-4D21-A857-E3D41C0A2A6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3075" name="Rectangle 2"/>
          <p:cNvSpPr>
            <a:spLocks noGrp="1" noChangeArrowheads="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Future of Life Institute </a:t>
            </a:r>
          </a:p>
        </p:txBody>
      </p:sp>
      <p:sp>
        <p:nvSpPr>
          <p:cNvPr id="4" name="Slide Number Placeholder 3"/>
          <p:cNvSpPr>
            <a:spLocks noGrp="1"/>
          </p:cNvSpPr>
          <p:nvPr>
            <p:ph type="sldNum" sz="quarter" idx="12"/>
          </p:nvPr>
        </p:nvSpPr>
        <p:spPr>
          <a:xfrm>
            <a:off x="3454399" y="766070"/>
            <a:ext cx="542673" cy="365125"/>
          </a:xfrm>
        </p:spPr>
        <p:txBody>
          <a:bodyPr vert="horz" lIns="91440" tIns="45720" rIns="91440" bIns="45720" rtlCol="0" anchor="ctr">
            <a:normAutofit/>
          </a:bodyPr>
          <a:lstStyle/>
          <a:p>
            <a:pPr defTabSz="457200">
              <a:spcAft>
                <a:spcPts val="600"/>
              </a:spcAft>
            </a:pPr>
            <a:fld id="{F6EFC63E-F8D9-44BB-A462-AC735E845F95}" type="slidenum">
              <a:rPr lang="en-US">
                <a:solidFill>
                  <a:srgbClr val="FFFFFF"/>
                </a:solidFill>
              </a:rPr>
              <a:pPr defTabSz="457200">
                <a:spcAft>
                  <a:spcPts val="600"/>
                </a:spcAft>
              </a:pPr>
              <a:t>47</a:t>
            </a:fld>
            <a:endParaRPr lang="en-US">
              <a:solidFill>
                <a:srgbClr val="FFFFFF"/>
              </a:solidFill>
            </a:endParaRPr>
          </a:p>
        </p:txBody>
      </p:sp>
      <p:pic>
        <p:nvPicPr>
          <p:cNvPr id="6" name="Picture 2">
            <a:extLst>
              <a:ext uri="{FF2B5EF4-FFF2-40B4-BE49-F238E27FC236}">
                <a16:creationId xmlns="" xmlns:a16="http://schemas.microsoft.com/office/drawing/2014/main" id="{0B5EA519-9BA4-E340-BCF1-8189EB25596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765053" y="1387686"/>
            <a:ext cx="6764864" cy="405891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198475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 xmlns:a16="http://schemas.microsoft.com/office/drawing/2014/main" id="{DD651B61-325E-4E73-8445-38B0DE8AAAB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 xmlns:a16="http://schemas.microsoft.com/office/drawing/2014/main" id="{B42E5253-D3AC-4AC2-B766-8B34F13C2F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 xmlns:a16="http://schemas.microsoft.com/office/drawing/2014/main" id="{10AE8D57-436A-4073-9A75-15BB5949F8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 xmlns:a16="http://schemas.microsoft.com/office/drawing/2014/main" id="{E2852671-8EB6-4EAF-8AF8-65CF3FD664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 xmlns:a16="http://schemas.microsoft.com/office/drawing/2014/main" id="{F7207B7B-5C57-458C-BE38-95D2CD7655B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7537703"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 xmlns:a16="http://schemas.microsoft.com/office/drawing/2014/main" id="{9822E561-F97C-4CBB-A9A6-A6BF6317BC8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537705" y="0"/>
            <a:ext cx="4654295"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75" name="Rectangle 2"/>
          <p:cNvSpPr>
            <a:spLocks noGrp="1" noChangeArrowheads="1"/>
          </p:cNvSpPr>
          <p:nvPr>
            <p:ph type="title"/>
          </p:nvPr>
        </p:nvSpPr>
        <p:spPr>
          <a:xfrm>
            <a:off x="8109235" y="863695"/>
            <a:ext cx="3511233" cy="3779995"/>
          </a:xfrm>
        </p:spPr>
        <p:txBody>
          <a:bodyPr vert="horz" lIns="91440" tIns="45720" rIns="91440" bIns="45720" rtlCol="0" anchor="ctr">
            <a:normAutofit/>
          </a:bodyPr>
          <a:lstStyle/>
          <a:p>
            <a:r>
              <a:rPr lang="en-US" sz="3600">
                <a:solidFill>
                  <a:schemeClr val="tx1"/>
                </a:solidFill>
              </a:rPr>
              <a:t>Future of Life Institute </a:t>
            </a:r>
          </a:p>
        </p:txBody>
      </p:sp>
      <p:sp>
        <p:nvSpPr>
          <p:cNvPr id="84" name="Rectangle 83">
            <a:extLst>
              <a:ext uri="{FF2B5EF4-FFF2-40B4-BE49-F238E27FC236}">
                <a16:creationId xmlns="" xmlns:a16="http://schemas.microsoft.com/office/drawing/2014/main" id="{B01B0E58-A5C8-4CDA-A2E0-35DF94E598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109235"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2">
            <a:extLst>
              <a:ext uri="{FF2B5EF4-FFF2-40B4-BE49-F238E27FC236}">
                <a16:creationId xmlns="" xmlns:a16="http://schemas.microsoft.com/office/drawing/2014/main" id="{AF7D8A6C-3FBC-1A4A-A6F1-2084B47FC4FA}"/>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5684" t="22639" r="34409" b="2083"/>
          <a:stretch/>
        </p:blipFill>
        <p:spPr bwMode="auto">
          <a:xfrm>
            <a:off x="643465" y="1081415"/>
            <a:ext cx="6253164" cy="471456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Slide Number Placeholder 3"/>
          <p:cNvSpPr>
            <a:spLocks noGrp="1"/>
          </p:cNvSpPr>
          <p:nvPr>
            <p:ph type="sldNum" sz="quarter" idx="12"/>
          </p:nvPr>
        </p:nvSpPr>
        <p:spPr>
          <a:xfrm>
            <a:off x="10786106" y="6400800"/>
            <a:ext cx="1016440" cy="365125"/>
          </a:xfrm>
        </p:spPr>
        <p:txBody>
          <a:bodyPr vert="horz" lIns="91440" tIns="45720" rIns="91440" bIns="45720" rtlCol="0" anchor="ctr">
            <a:normAutofit/>
          </a:bodyPr>
          <a:lstStyle/>
          <a:p>
            <a:pPr defTabSz="457200">
              <a:spcAft>
                <a:spcPts val="600"/>
              </a:spcAft>
            </a:pPr>
            <a:fld id="{F6EFC63E-F8D9-44BB-A462-AC735E845F95}" type="slidenum">
              <a:rPr lang="en-US">
                <a:solidFill>
                  <a:schemeClr val="tx1"/>
                </a:solidFill>
              </a:rPr>
              <a:pPr defTabSz="457200">
                <a:spcAft>
                  <a:spcPts val="600"/>
                </a:spcAft>
              </a:pPr>
              <a:t>48</a:t>
            </a:fld>
            <a:endParaRPr lang="en-US">
              <a:solidFill>
                <a:schemeClr val="tx1"/>
              </a:solidFill>
            </a:endParaRPr>
          </a:p>
        </p:txBody>
      </p:sp>
    </p:spTree>
    <p:extLst>
      <p:ext uri="{BB962C8B-B14F-4D97-AF65-F5344CB8AC3E}">
        <p14:creationId xmlns:p14="http://schemas.microsoft.com/office/powerpoint/2010/main" val="2631004709"/>
      </p:ext>
    </p:extLst>
  </p:cSld>
  <p:clrMapOvr>
    <a:overrideClrMapping bg1="dk1" tx1="lt1" bg2="dk2" tx2="lt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E9751CB9-7B25-4EB8-9A6F-82F822549F1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E1317383-CF3B-4B02-9512-BECBEF6362A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 xmlns:a16="http://schemas.microsoft.com/office/drawing/2014/main" id="{B1D4C7A0-6DF2-4F2D-A45D-F111582974C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 xmlns:a16="http://schemas.microsoft.com/office/drawing/2014/main" id="{DBF3943D-BCB6-4B31-809D-A005686483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 xmlns:a16="http://schemas.microsoft.com/office/drawing/2014/main" id="{39373A6F-2E1F-4613-8E1D-D68057D29F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052BFDE8-8CD9-A14D-8E4F-B555EF34EC0C}"/>
              </a:ext>
            </a:extLst>
          </p:cNvPr>
          <p:cNvSpPr>
            <a:spLocks noGrp="1"/>
          </p:cNvSpPr>
          <p:nvPr>
            <p:ph type="title"/>
          </p:nvPr>
        </p:nvSpPr>
        <p:spPr>
          <a:xfrm>
            <a:off x="601255" y="702155"/>
            <a:ext cx="3409783" cy="1300365"/>
          </a:xfrm>
        </p:spPr>
        <p:txBody>
          <a:bodyPr>
            <a:normAutofit/>
          </a:bodyPr>
          <a:lstStyle/>
          <a:p>
            <a:r>
              <a:rPr lang="en-US">
                <a:solidFill>
                  <a:srgbClr val="FFFFFF"/>
                </a:solidFill>
              </a:rPr>
              <a:t>Future of Life Institute </a:t>
            </a:r>
          </a:p>
        </p:txBody>
      </p:sp>
      <p:sp>
        <p:nvSpPr>
          <p:cNvPr id="3" name="Content Placeholder 2">
            <a:extLst>
              <a:ext uri="{FF2B5EF4-FFF2-40B4-BE49-F238E27FC236}">
                <a16:creationId xmlns="" xmlns:a16="http://schemas.microsoft.com/office/drawing/2014/main" id="{926FC0B1-0600-4A43-97E8-99FF7BD3F560}"/>
              </a:ext>
            </a:extLst>
          </p:cNvPr>
          <p:cNvSpPr>
            <a:spLocks noGrp="1"/>
          </p:cNvSpPr>
          <p:nvPr>
            <p:ph idx="1"/>
          </p:nvPr>
        </p:nvSpPr>
        <p:spPr>
          <a:xfrm>
            <a:off x="601255" y="2177142"/>
            <a:ext cx="3409782" cy="3823607"/>
          </a:xfrm>
        </p:spPr>
        <p:txBody>
          <a:bodyPr>
            <a:normAutofit/>
          </a:bodyPr>
          <a:lstStyle/>
          <a:p>
            <a:r>
              <a:rPr lang="en-US">
                <a:solidFill>
                  <a:srgbClr val="FFFFFF"/>
                </a:solidFill>
              </a:rPr>
              <a:t>“We recommend expanded research aimed at ensuring that increasingly capable AI systems are robust and beneficial: our AI systems must do what we want them to do.”</a:t>
            </a:r>
          </a:p>
          <a:p>
            <a:endParaRPr lang="en-US">
              <a:solidFill>
                <a:srgbClr val="FFFFFF"/>
              </a:solidFill>
            </a:endParaRPr>
          </a:p>
        </p:txBody>
      </p:sp>
      <p:pic>
        <p:nvPicPr>
          <p:cNvPr id="4" name="Picture 2">
            <a:extLst>
              <a:ext uri="{FF2B5EF4-FFF2-40B4-BE49-F238E27FC236}">
                <a16:creationId xmlns="" xmlns:a16="http://schemas.microsoft.com/office/drawing/2014/main" id="{332133E8-743A-9B41-82CB-8814C18D10D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686" t="30769" r="27640" b="24054"/>
          <a:stretch/>
        </p:blipFill>
        <p:spPr bwMode="auto">
          <a:xfrm>
            <a:off x="4592231" y="1732085"/>
            <a:ext cx="6831503" cy="3376417"/>
          </a:xfrm>
          <a:prstGeom prst="rect">
            <a:avLst/>
          </a:prstGeom>
          <a:noFill/>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073783249"/>
      </p:ext>
    </p:extLst>
  </p:cSld>
  <p:clrMapOvr>
    <a:overrideClrMapping bg1="dk1" tx1="lt1" bg2="dk2" tx2="lt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 xmlns:a16="http://schemas.microsoft.com/office/drawing/2014/main" id="{F92989FB-1024-49B7-BDF1-B3CE27D4862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AA2243CE-3406-7843-B1E9-B0AE323A238B}"/>
              </a:ext>
            </a:extLst>
          </p:cNvPr>
          <p:cNvSpPr>
            <a:spLocks noGrp="1"/>
          </p:cNvSpPr>
          <p:nvPr>
            <p:ph type="title"/>
          </p:nvPr>
        </p:nvSpPr>
        <p:spPr>
          <a:xfrm>
            <a:off x="746228" y="1073231"/>
            <a:ext cx="3054091" cy="4711539"/>
          </a:xfrm>
        </p:spPr>
        <p:txBody>
          <a:bodyPr anchor="ctr">
            <a:normAutofit/>
          </a:bodyPr>
          <a:lstStyle/>
          <a:p>
            <a:pPr>
              <a:lnSpc>
                <a:spcPct val="90000"/>
              </a:lnSpc>
            </a:pPr>
            <a:r>
              <a:rPr lang="en-US" sz="2700" dirty="0">
                <a:solidFill>
                  <a:schemeClr val="bg1">
                    <a:lumMod val="85000"/>
                    <a:lumOff val="15000"/>
                  </a:schemeClr>
                </a:solidFill>
              </a:rPr>
              <a:t>Future of Life Institute </a:t>
            </a:r>
            <a:br>
              <a:rPr lang="en-US" sz="2700" dirty="0">
                <a:solidFill>
                  <a:schemeClr val="bg1">
                    <a:lumMod val="85000"/>
                    <a:lumOff val="15000"/>
                  </a:schemeClr>
                </a:solidFill>
              </a:rPr>
            </a:br>
            <a:r>
              <a:rPr lang="en-US" sz="2700" dirty="0">
                <a:solidFill>
                  <a:schemeClr val="bg1">
                    <a:lumMod val="85000"/>
                    <a:lumOff val="15000"/>
                  </a:schemeClr>
                </a:solidFill>
              </a:rPr>
              <a:t>$11M AI safety research program launched </a:t>
            </a:r>
            <a:br>
              <a:rPr lang="en-US" sz="2700" dirty="0">
                <a:solidFill>
                  <a:schemeClr val="bg1">
                    <a:lumMod val="85000"/>
                    <a:lumOff val="15000"/>
                  </a:schemeClr>
                </a:solidFill>
              </a:rPr>
            </a:br>
            <a:r>
              <a:rPr lang="en-US" sz="2700" dirty="0">
                <a:solidFill>
                  <a:schemeClr val="bg1">
                    <a:lumMod val="85000"/>
                    <a:lumOff val="15000"/>
                  </a:schemeClr>
                </a:solidFill>
              </a:rPr>
              <a:t>(37 projects funded)</a:t>
            </a:r>
            <a:br>
              <a:rPr lang="en-US" sz="2700" dirty="0">
                <a:solidFill>
                  <a:schemeClr val="bg1">
                    <a:lumMod val="85000"/>
                    <a:lumOff val="15000"/>
                  </a:schemeClr>
                </a:solidFill>
              </a:rPr>
            </a:br>
            <a:endParaRPr lang="en-US" sz="2700" dirty="0">
              <a:solidFill>
                <a:schemeClr val="bg1">
                  <a:lumMod val="85000"/>
                  <a:lumOff val="15000"/>
                </a:schemeClr>
              </a:solidFill>
            </a:endParaRPr>
          </a:p>
        </p:txBody>
      </p:sp>
      <p:sp>
        <p:nvSpPr>
          <p:cNvPr id="15" name="Rectangle 9">
            <a:extLst>
              <a:ext uri="{FF2B5EF4-FFF2-40B4-BE49-F238E27FC236}">
                <a16:creationId xmlns="" xmlns:a16="http://schemas.microsoft.com/office/drawing/2014/main" id="{DFEE959E-BF10-4204-9556-D1707088D4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DDD17B6A-CB37-4005-9681-A20AFCDC782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3B7BBDE9-DAED-40B0-A640-503C918D1CE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7BC7EA7B-802E-41F4-8926-C4475287AA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 xmlns:a16="http://schemas.microsoft.com/office/drawing/2014/main" id="{C45A40C3-F512-8444-91DE-DAFF0DF46F75}"/>
              </a:ext>
            </a:extLst>
          </p:cNvPr>
          <p:cNvSpPr>
            <a:spLocks noGrp="1"/>
          </p:cNvSpPr>
          <p:nvPr>
            <p:ph idx="1"/>
          </p:nvPr>
        </p:nvSpPr>
        <p:spPr>
          <a:xfrm>
            <a:off x="4702629" y="1073231"/>
            <a:ext cx="6599582" cy="4711539"/>
          </a:xfrm>
        </p:spPr>
        <p:txBody>
          <a:bodyPr>
            <a:normAutofit/>
          </a:bodyPr>
          <a:lstStyle/>
          <a:p>
            <a:r>
              <a:rPr lang="en-US" sz="2000">
                <a:solidFill>
                  <a:srgbClr val="FFFFFF"/>
                </a:solidFill>
                <a:latin typeface="Open Sans"/>
              </a:rPr>
              <a:t>The 37 projects being funded include:</a:t>
            </a:r>
          </a:p>
          <a:p>
            <a:pPr marL="228600" indent="-228600">
              <a:buFont typeface="Arial"/>
              <a:buChar char="•"/>
            </a:pPr>
            <a:r>
              <a:rPr lang="en-US" sz="2000">
                <a:solidFill>
                  <a:srgbClr val="FFFFFF"/>
                </a:solidFill>
                <a:latin typeface="inherit"/>
              </a:rPr>
              <a:t>developing techniques for AI systems to learn what humans prefer from observing our behavior</a:t>
            </a:r>
          </a:p>
          <a:p>
            <a:pPr marL="228600" indent="-228600">
              <a:buFont typeface="Arial"/>
              <a:buChar char="•"/>
            </a:pPr>
            <a:r>
              <a:rPr lang="en-US" sz="2000">
                <a:solidFill>
                  <a:srgbClr val="FFFFFF"/>
                </a:solidFill>
                <a:latin typeface="inherit"/>
              </a:rPr>
              <a:t>how to keep the interests of superintelligent systems aligned with human values</a:t>
            </a:r>
          </a:p>
          <a:p>
            <a:pPr marL="228600" indent="-228600">
              <a:buFont typeface="Arial"/>
              <a:buChar char="•"/>
            </a:pPr>
            <a:r>
              <a:rPr lang="en-US" sz="2000">
                <a:solidFill>
                  <a:srgbClr val="FFFFFF"/>
                </a:solidFill>
                <a:latin typeface="inherit"/>
              </a:rPr>
              <a:t>making AI systems explain their decisions to humans</a:t>
            </a:r>
          </a:p>
          <a:p>
            <a:pPr marL="228600" indent="-228600">
              <a:buFont typeface="Arial"/>
              <a:buChar char="•"/>
            </a:pPr>
            <a:r>
              <a:rPr lang="en-US" sz="2000">
                <a:solidFill>
                  <a:srgbClr val="FFFFFF"/>
                </a:solidFill>
                <a:latin typeface="inherit"/>
              </a:rPr>
              <a:t>how to keep the economic impacts of AI beneficial</a:t>
            </a:r>
          </a:p>
          <a:p>
            <a:pPr marL="228600" indent="-228600">
              <a:buFont typeface="Arial"/>
              <a:buChar char="•"/>
            </a:pPr>
            <a:r>
              <a:rPr lang="en-US" sz="2000">
                <a:solidFill>
                  <a:srgbClr val="FFFFFF"/>
                </a:solidFill>
                <a:latin typeface="inherit"/>
              </a:rPr>
              <a:t>how to keep AI-driven weapons under </a:t>
            </a:r>
            <a:r>
              <a:rPr lang="en-US" sz="2000" i="1">
                <a:solidFill>
                  <a:srgbClr val="FFFFFF"/>
                </a:solidFill>
                <a:latin typeface="inherit"/>
              </a:rPr>
              <a:t>“meaningful human control”</a:t>
            </a:r>
            <a:endParaRPr lang="en-US" sz="2000">
              <a:solidFill>
                <a:srgbClr val="FFFFFF"/>
              </a:solidFill>
              <a:latin typeface="inherit"/>
            </a:endParaRPr>
          </a:p>
          <a:p>
            <a:endParaRPr lang="en-US" sz="2000">
              <a:solidFill>
                <a:srgbClr val="FFFFFF"/>
              </a:solidFill>
            </a:endParaRPr>
          </a:p>
        </p:txBody>
      </p:sp>
    </p:spTree>
    <p:extLst>
      <p:ext uri="{BB962C8B-B14F-4D97-AF65-F5344CB8AC3E}">
        <p14:creationId xmlns:p14="http://schemas.microsoft.com/office/powerpoint/2010/main" val="3808683657"/>
      </p:ext>
    </p:extLst>
  </p:cSld>
  <p:clrMapOvr>
    <a:overrideClrMapping bg1="dk1" tx1="lt1" bg2="dk2" tx2="lt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075" name="Rectangle 2"/>
          <p:cNvSpPr>
            <a:spLocks noGrp="1" noChangeArrowheads="1"/>
          </p:cNvSpPr>
          <p:nvPr>
            <p:ph type="title"/>
          </p:nvPr>
        </p:nvSpPr>
        <p:spPr>
          <a:xfrm>
            <a:off x="771148" y="1037967"/>
            <a:ext cx="3054091" cy="4709131"/>
          </a:xfrm>
        </p:spPr>
        <p:txBody>
          <a:bodyPr anchor="ctr">
            <a:normAutofit/>
          </a:bodyPr>
          <a:lstStyle/>
          <a:p>
            <a:r>
              <a:rPr lang="en-US" sz="3200">
                <a:solidFill>
                  <a:srgbClr val="FFFEFF"/>
                </a:solidFill>
              </a:rPr>
              <a:t>Google AI Ethics Board - </a:t>
            </a:r>
            <a:r>
              <a:rPr lang="en-US" sz="3200" b="1">
                <a:solidFill>
                  <a:srgbClr val="FFFEFF"/>
                </a:solidFill>
              </a:rPr>
              <a:t>Why does Google need an AI Ethics Board?</a:t>
            </a:r>
            <a:br>
              <a:rPr lang="en-US" sz="3200" b="1">
                <a:solidFill>
                  <a:srgbClr val="FFFEFF"/>
                </a:solidFill>
              </a:rPr>
            </a:br>
            <a:endParaRPr lang="en-US" sz="3200">
              <a:solidFill>
                <a:srgbClr val="FFFEFF"/>
              </a:solidFill>
            </a:endParaRPr>
          </a:p>
        </p:txBody>
      </p:sp>
      <p:sp>
        <p:nvSpPr>
          <p:cNvPr id="2" name="Content Placeholder 1">
            <a:extLst>
              <a:ext uri="{FF2B5EF4-FFF2-40B4-BE49-F238E27FC236}">
                <a16:creationId xmlns="" xmlns:a16="http://schemas.microsoft.com/office/drawing/2014/main" id="{B5F116BB-619B-1040-AED4-08260BBAD399}"/>
              </a:ext>
            </a:extLst>
          </p:cNvPr>
          <p:cNvSpPr>
            <a:spLocks noGrp="1"/>
          </p:cNvSpPr>
          <p:nvPr>
            <p:ph idx="1"/>
          </p:nvPr>
        </p:nvSpPr>
        <p:spPr>
          <a:xfrm>
            <a:off x="4534935" y="1037968"/>
            <a:ext cx="7014423" cy="4820832"/>
          </a:xfrm>
        </p:spPr>
        <p:txBody>
          <a:bodyPr>
            <a:normAutofit/>
          </a:bodyPr>
          <a:lstStyle/>
          <a:p>
            <a:r>
              <a:rPr lang="en-US" sz="2000" dirty="0"/>
              <a:t>Google is a computer software and a web search engine company</a:t>
            </a:r>
          </a:p>
          <a:p>
            <a:r>
              <a:rPr lang="en-US" sz="2000" dirty="0"/>
              <a:t>In October 2015, Google became a subsidiary of Alphabet Inc.</a:t>
            </a:r>
          </a:p>
          <a:p>
            <a:endParaRPr lang="en-US" sz="2000" dirty="0"/>
          </a:p>
        </p:txBody>
      </p:sp>
      <p:sp>
        <p:nvSpPr>
          <p:cNvPr id="4" name="Slide Number Placeholder 3"/>
          <p:cNvSpPr>
            <a:spLocks noGrp="1"/>
          </p:cNvSpPr>
          <p:nvPr>
            <p:ph type="sldNum" sz="quarter" idx="12"/>
          </p:nvPr>
        </p:nvSpPr>
        <p:spPr>
          <a:xfrm>
            <a:off x="10558300" y="6423914"/>
            <a:ext cx="1052510" cy="365125"/>
          </a:xfrm>
        </p:spPr>
        <p:txBody>
          <a:bodyPr>
            <a:normAutofit/>
          </a:bodyPr>
          <a:lstStyle/>
          <a:p>
            <a:pPr>
              <a:spcAft>
                <a:spcPts val="600"/>
              </a:spcAft>
            </a:pPr>
            <a:fld id="{F6EFC63E-F8D9-44BB-A462-AC735E845F95}" type="slidenum">
              <a:rPr lang="en-US" smtClean="0"/>
              <a:pPr>
                <a:spcAft>
                  <a:spcPts val="600"/>
                </a:spcAft>
              </a:pPr>
              <a:t>51</a:t>
            </a:fld>
            <a:endParaRPr lang="en-US"/>
          </a:p>
        </p:txBody>
      </p:sp>
    </p:spTree>
    <p:extLst>
      <p:ext uri="{BB962C8B-B14F-4D97-AF65-F5344CB8AC3E}">
        <p14:creationId xmlns:p14="http://schemas.microsoft.com/office/powerpoint/2010/main" val="21549890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075" name="Rectangle 2"/>
          <p:cNvSpPr>
            <a:spLocks noGrp="1" noChangeArrowheads="1"/>
          </p:cNvSpPr>
          <p:nvPr>
            <p:ph type="title"/>
          </p:nvPr>
        </p:nvSpPr>
        <p:spPr>
          <a:xfrm>
            <a:off x="771148" y="1037967"/>
            <a:ext cx="3054091" cy="4709131"/>
          </a:xfrm>
        </p:spPr>
        <p:txBody>
          <a:bodyPr vert="horz" lIns="91440" tIns="45720" rIns="91440" bIns="45720" rtlCol="0" anchor="ctr">
            <a:normAutofit/>
          </a:bodyPr>
          <a:lstStyle/>
          <a:p>
            <a:r>
              <a:rPr lang="en-US" sz="3200">
                <a:solidFill>
                  <a:srgbClr val="FFFEFF"/>
                </a:solidFill>
              </a:rPr>
              <a:t>Google AI Ethics Board</a:t>
            </a:r>
          </a:p>
        </p:txBody>
      </p:sp>
      <p:sp>
        <p:nvSpPr>
          <p:cNvPr id="14" name="TextBox 13"/>
          <p:cNvSpPr txBox="1"/>
          <p:nvPr/>
        </p:nvSpPr>
        <p:spPr>
          <a:xfrm>
            <a:off x="4534935" y="1037968"/>
            <a:ext cx="7014423" cy="4820832"/>
          </a:xfrm>
          <a:prstGeom prst="rect">
            <a:avLst/>
          </a:prstGeom>
        </p:spPr>
        <p:txBody>
          <a:bodyPr vert="horz" lIns="91440" tIns="45720" rIns="91440" bIns="45720" rtlCol="0" anchor="ctr">
            <a:normAutofit/>
          </a:bodyPr>
          <a:lstStyle/>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900">
                <a:solidFill>
                  <a:schemeClr val="tx1">
                    <a:lumMod val="75000"/>
                    <a:lumOff val="25000"/>
                  </a:schemeClr>
                </a:solidFill>
              </a:rPr>
              <a:t>Wikipedia list 187 acquired companies from Feb. 2001 thru Nov. 2015</a:t>
            </a:r>
          </a:p>
          <a:p>
            <a:pPr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1900">
              <a:solidFill>
                <a:schemeClr val="tx1">
                  <a:lumMod val="75000"/>
                  <a:lumOff val="25000"/>
                </a:schemeClr>
              </a:solidFill>
            </a:endParaRP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900">
                <a:solidFill>
                  <a:schemeClr val="tx1">
                    <a:lumMod val="75000"/>
                    <a:lumOff val="25000"/>
                  </a:schemeClr>
                </a:solidFill>
              </a:rPr>
              <a:t>Dark Blue Labs - deep learning for understanding natural language</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900">
                <a:solidFill>
                  <a:schemeClr val="tx1">
                    <a:lumMod val="75000"/>
                    <a:lumOff val="25000"/>
                  </a:schemeClr>
                </a:solidFill>
              </a:rPr>
              <a:t>Vision Factory - visual recognition systems and deep learning</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900">
                <a:solidFill>
                  <a:schemeClr val="tx1">
                    <a:lumMod val="75000"/>
                    <a:lumOff val="25000"/>
                  </a:schemeClr>
                </a:solidFill>
              </a:rPr>
              <a:t>DeepMind Technologies, one of the biggest concentrations of researchers anywhere working on deep learning, a relatively new field of artificial intelligence research that aims to achieve tasks like recognizing faces in video or words in human speech</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900">
                <a:solidFill>
                  <a:schemeClr val="tx1">
                    <a:lumMod val="75000"/>
                    <a:lumOff val="25000"/>
                  </a:schemeClr>
                </a:solidFill>
              </a:rPr>
              <a:t>Quest Visual, Inc. - augmented reality translation software</a:t>
            </a:r>
          </a:p>
          <a:p>
            <a:pPr marL="342900" indent="-34290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1900">
                <a:solidFill>
                  <a:schemeClr val="tx1">
                    <a:lumMod val="75000"/>
                    <a:lumOff val="25000"/>
                  </a:schemeClr>
                </a:solidFill>
              </a:rPr>
              <a:t>Boston Dynamics a robotics design company designed for the U.S. military with funding from Defense Advanced Research Projects Agency (DARPA</a:t>
            </a:r>
          </a:p>
        </p:txBody>
      </p:sp>
      <p:sp>
        <p:nvSpPr>
          <p:cNvPr id="4" name="Slide Number Placeholder 3"/>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F6EFC63E-F8D9-44BB-A462-AC735E845F95}" type="slidenum">
              <a:rPr lang="en-US" smtClean="0"/>
              <a:pPr defTabSz="457200">
                <a:spcAft>
                  <a:spcPts val="600"/>
                </a:spcAft>
              </a:pPr>
              <a:t>52</a:t>
            </a:fld>
            <a:endParaRPr lang="en-US"/>
          </a:p>
        </p:txBody>
      </p:sp>
    </p:spTree>
    <p:extLst>
      <p:ext uri="{BB962C8B-B14F-4D97-AF65-F5344CB8AC3E}">
        <p14:creationId xmlns:p14="http://schemas.microsoft.com/office/powerpoint/2010/main" val="76640641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32ED615D-A2B5-0241-888F-943D607F7186}"/>
              </a:ext>
            </a:extLst>
          </p:cNvPr>
          <p:cNvSpPr>
            <a:spLocks noGrp="1"/>
          </p:cNvSpPr>
          <p:nvPr>
            <p:ph type="title"/>
          </p:nvPr>
        </p:nvSpPr>
        <p:spPr>
          <a:xfrm>
            <a:off x="771148" y="1037967"/>
            <a:ext cx="3054091" cy="4709131"/>
          </a:xfrm>
        </p:spPr>
        <p:txBody>
          <a:bodyPr anchor="ctr">
            <a:normAutofit/>
          </a:bodyPr>
          <a:lstStyle/>
          <a:p>
            <a:r>
              <a:rPr lang="en-US" sz="3200">
                <a:solidFill>
                  <a:srgbClr val="FFFEFF"/>
                </a:solidFill>
              </a:rPr>
              <a:t>GOOGLE AI ETHICS BOARD</a:t>
            </a:r>
          </a:p>
        </p:txBody>
      </p:sp>
      <p:sp>
        <p:nvSpPr>
          <p:cNvPr id="3" name="Content Placeholder 2">
            <a:extLst>
              <a:ext uri="{FF2B5EF4-FFF2-40B4-BE49-F238E27FC236}">
                <a16:creationId xmlns="" xmlns:a16="http://schemas.microsoft.com/office/drawing/2014/main" id="{F88B5977-EFA0-DE42-8E49-CE6312DD83C4}"/>
              </a:ext>
            </a:extLst>
          </p:cNvPr>
          <p:cNvSpPr>
            <a:spLocks noGrp="1"/>
          </p:cNvSpPr>
          <p:nvPr>
            <p:ph idx="1"/>
          </p:nvPr>
        </p:nvSpPr>
        <p:spPr>
          <a:xfrm>
            <a:off x="4534935" y="1037968"/>
            <a:ext cx="7014423" cy="4820832"/>
          </a:xfrm>
        </p:spPr>
        <p:txBody>
          <a:bodyPr>
            <a:normAutofit/>
          </a:bodyPr>
          <a:lstStyle/>
          <a:p>
            <a:pPr marL="0" indent="0">
              <a:buNone/>
            </a:pPr>
            <a:endParaRPr lang="en-US" sz="2000" dirty="0"/>
          </a:p>
          <a:p>
            <a:pPr>
              <a:spcAft>
                <a:spcPts val="1200"/>
              </a:spcAft>
            </a:pPr>
            <a:r>
              <a:rPr lang="en-US" sz="2000" dirty="0"/>
              <a:t>Google bought seven robotics companies in December 2013 alone</a:t>
            </a:r>
          </a:p>
          <a:p>
            <a:r>
              <a:rPr lang="en-US" sz="2000" dirty="0"/>
              <a:t>Google AI Ethics Board  - Set up to oversee its work in artificial intelligence</a:t>
            </a:r>
          </a:p>
          <a:p>
            <a:r>
              <a:rPr lang="en-US" sz="2000" dirty="0"/>
              <a:t>“AI is very powerful technology that is largely invisible to the average person. Right now, AI controls airplanes, stock markets, information searches, surveillance programs, and more. These are important applications that can’t help but to have a tremendous impact on society and ethics, increasingly so as every futurist predicts AI to become more pervasive in our lives.”</a:t>
            </a:r>
          </a:p>
        </p:txBody>
      </p:sp>
    </p:spTree>
    <p:extLst>
      <p:ext uri="{BB962C8B-B14F-4D97-AF65-F5344CB8AC3E}">
        <p14:creationId xmlns:p14="http://schemas.microsoft.com/office/powerpoint/2010/main" val="124573661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title"/>
          </p:nvPr>
        </p:nvSpPr>
        <p:spPr/>
        <p:txBody>
          <a:bodyPr/>
          <a:lstStyle/>
          <a:p>
            <a:endParaRPr lang="en-US" dirty="0"/>
          </a:p>
        </p:txBody>
      </p:sp>
      <p:sp>
        <p:nvSpPr>
          <p:cNvPr id="4" name="Slide Number Placeholder 3"/>
          <p:cNvSpPr>
            <a:spLocks noGrp="1"/>
          </p:cNvSpPr>
          <p:nvPr>
            <p:ph type="sldNum" sz="quarter" idx="12"/>
          </p:nvPr>
        </p:nvSpPr>
        <p:spPr/>
        <p:txBody>
          <a:bodyPr/>
          <a:lstStyle/>
          <a:p>
            <a:fld id="{F6EFC63E-F8D9-44BB-A462-AC735E845F95}" type="slidenum">
              <a:rPr lang="en-US" smtClean="0"/>
              <a:pPr/>
              <a:t>54</a:t>
            </a:fld>
            <a:endParaRPr lang="en-US"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38677" y="2086657"/>
            <a:ext cx="8445886" cy="2632301"/>
          </a:xfrm>
          <a:prstGeom prst="rect">
            <a:avLst/>
          </a:prstGeom>
        </p:spPr>
      </p:pic>
    </p:spTree>
    <p:extLst>
      <p:ext uri="{BB962C8B-B14F-4D97-AF65-F5344CB8AC3E}">
        <p14:creationId xmlns:p14="http://schemas.microsoft.com/office/powerpoint/2010/main" val="167436227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title"/>
          </p:nvPr>
        </p:nvSpPr>
        <p:spPr/>
        <p:txBody>
          <a:bodyPr/>
          <a:lstStyle/>
          <a:p>
            <a:r>
              <a:rPr lang="en-US" dirty="0"/>
              <a:t>The End</a:t>
            </a:r>
          </a:p>
        </p:txBody>
      </p:sp>
      <p:sp>
        <p:nvSpPr>
          <p:cNvPr id="4" name="Slide Number Placeholder 3"/>
          <p:cNvSpPr>
            <a:spLocks noGrp="1"/>
          </p:cNvSpPr>
          <p:nvPr>
            <p:ph type="sldNum" sz="quarter" idx="12"/>
          </p:nvPr>
        </p:nvSpPr>
        <p:spPr/>
        <p:txBody>
          <a:bodyPr/>
          <a:lstStyle/>
          <a:p>
            <a:fld id="{F6EFC63E-F8D9-44BB-A462-AC735E845F95}" type="slidenum">
              <a:rPr lang="en-US" smtClean="0"/>
              <a:pPr/>
              <a:t>55</a:t>
            </a:fld>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10594" y="3710694"/>
            <a:ext cx="2570813" cy="2810756"/>
          </a:xfrm>
          <a:prstGeom prst="rect">
            <a:avLst/>
          </a:prstGeom>
        </p:spPr>
      </p:pic>
      <p:sp>
        <p:nvSpPr>
          <p:cNvPr id="2" name="TextBox 1"/>
          <p:cNvSpPr txBox="1"/>
          <p:nvPr/>
        </p:nvSpPr>
        <p:spPr>
          <a:xfrm>
            <a:off x="3296355" y="769249"/>
            <a:ext cx="5904089" cy="369332"/>
          </a:xfrm>
          <a:prstGeom prst="rect">
            <a:avLst/>
          </a:prstGeom>
          <a:noFill/>
        </p:spPr>
        <p:txBody>
          <a:bodyPr wrap="square" rtlCol="0">
            <a:spAutoFit/>
          </a:bodyPr>
          <a:lstStyle/>
          <a:p>
            <a:pPr algn="ctr"/>
            <a:r>
              <a:rPr lang="en-US" dirty="0"/>
              <a:t>Hopefully, just figuratively</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40998" y="1359785"/>
            <a:ext cx="6910004" cy="2153618"/>
          </a:xfrm>
          <a:prstGeom prst="rect">
            <a:avLst/>
          </a:prstGeom>
        </p:spPr>
      </p:pic>
    </p:spTree>
    <p:extLst>
      <p:ext uri="{BB962C8B-B14F-4D97-AF65-F5344CB8AC3E}">
        <p14:creationId xmlns:p14="http://schemas.microsoft.com/office/powerpoint/2010/main" val="62189149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1148" y="1037967"/>
            <a:ext cx="3054091" cy="4709131"/>
          </a:xfrm>
        </p:spPr>
        <p:txBody>
          <a:bodyPr anchor="ctr">
            <a:normAutofit/>
          </a:bodyPr>
          <a:lstStyle/>
          <a:p>
            <a:r>
              <a:rPr lang="en-US" sz="3200">
                <a:solidFill>
                  <a:srgbClr val="FFFEFF"/>
                </a:solidFill>
              </a:rPr>
              <a:t>The terms ai and machine learning</a:t>
            </a:r>
          </a:p>
        </p:txBody>
      </p:sp>
      <p:sp>
        <p:nvSpPr>
          <p:cNvPr id="3" name="Content Placeholder 2"/>
          <p:cNvSpPr>
            <a:spLocks noGrp="1"/>
          </p:cNvSpPr>
          <p:nvPr>
            <p:ph idx="1"/>
          </p:nvPr>
        </p:nvSpPr>
        <p:spPr>
          <a:xfrm>
            <a:off x="4534935" y="1037968"/>
            <a:ext cx="7014423" cy="4820832"/>
          </a:xfrm>
        </p:spPr>
        <p:txBody>
          <a:bodyPr>
            <a:normAutofit lnSpcReduction="10000"/>
          </a:bodyPr>
          <a:lstStyle/>
          <a:p>
            <a:pPr>
              <a:lnSpc>
                <a:spcPct val="100000"/>
              </a:lnSpc>
            </a:pPr>
            <a:endParaRPr lang="en-US" dirty="0"/>
          </a:p>
          <a:p>
            <a:pPr>
              <a:lnSpc>
                <a:spcPct val="100000"/>
              </a:lnSpc>
            </a:pPr>
            <a:r>
              <a:rPr lang="en-US" dirty="0"/>
              <a:t>AI (like ARTs?  Where the ”artificial” changed to “assisted” once it became normalized)</a:t>
            </a:r>
          </a:p>
          <a:p>
            <a:pPr>
              <a:lnSpc>
                <a:spcPct val="100000"/>
              </a:lnSpc>
            </a:pPr>
            <a:r>
              <a:rPr lang="en-US" dirty="0"/>
              <a:t>Technologies and algorithms combined so that software does “intelligent” things  (“computational intelligence”?)</a:t>
            </a:r>
          </a:p>
          <a:p>
            <a:pPr>
              <a:lnSpc>
                <a:spcPct val="100000"/>
              </a:lnSpc>
            </a:pPr>
            <a:r>
              <a:rPr lang="en-US" dirty="0"/>
              <a:t>For some, “machine learning” is a synonym for AI, with all things like robotics, natural language processing, computer vision, etc. all part of it </a:t>
            </a:r>
          </a:p>
          <a:p>
            <a:pPr>
              <a:lnSpc>
                <a:spcPct val="100000"/>
              </a:lnSpc>
            </a:pPr>
            <a:r>
              <a:rPr lang="en-US" dirty="0"/>
              <a:t>For others, machine learning is a subset of AI, or partially overlaps with AI, referring explicitly to AI that learns from its environment – which basically means performance improves over time with more data – including neural nets and deep learning</a:t>
            </a:r>
          </a:p>
          <a:p>
            <a:pPr>
              <a:lnSpc>
                <a:spcPct val="100000"/>
              </a:lnSpc>
            </a:pPr>
            <a:r>
              <a:rPr lang="en-US" dirty="0"/>
              <a:t>Deep learning methods that use multi-layered neural networks are used on some tasks once believed to be incapable of automation </a:t>
            </a:r>
          </a:p>
          <a:p>
            <a:pPr>
              <a:lnSpc>
                <a:spcPct val="100000"/>
              </a:lnSpc>
            </a:pPr>
            <a:r>
              <a:rPr lang="en-US" dirty="0"/>
              <a:t>PUBLIC THINKS ABOUT ARTIFICIAL GENERAL, NOT JUST NARROW, INTELLIGENCE and mixes ML / AI / ROBOTS, normalizing ubiquitous new ML interfaces quickly</a:t>
            </a:r>
          </a:p>
          <a:p>
            <a:pPr>
              <a:lnSpc>
                <a:spcPct val="100000"/>
              </a:lnSpc>
            </a:pPr>
            <a:endParaRPr lang="en-US" dirty="0"/>
          </a:p>
          <a:p>
            <a:pPr>
              <a:lnSpc>
                <a:spcPct val="100000"/>
              </a:lnSpc>
            </a:pPr>
            <a:endParaRPr lang="en-US" dirty="0"/>
          </a:p>
          <a:p>
            <a:pPr>
              <a:lnSpc>
                <a:spcPct val="100000"/>
              </a:lnSpc>
            </a:pPr>
            <a:endParaRPr lang="en-US" dirty="0"/>
          </a:p>
          <a:p>
            <a:pPr>
              <a:lnSpc>
                <a:spcPct val="100000"/>
              </a:lnSpc>
            </a:pPr>
            <a:endParaRPr lang="en-US" dirty="0"/>
          </a:p>
        </p:txBody>
      </p:sp>
    </p:spTree>
    <p:extLst>
      <p:ext uri="{BB962C8B-B14F-4D97-AF65-F5344CB8AC3E}">
        <p14:creationId xmlns:p14="http://schemas.microsoft.com/office/powerpoint/2010/main" val="259256970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1148" y="1037967"/>
            <a:ext cx="3054091" cy="4709131"/>
          </a:xfrm>
        </p:spPr>
        <p:txBody>
          <a:bodyPr anchor="ctr">
            <a:normAutofit/>
          </a:bodyPr>
          <a:lstStyle/>
          <a:p>
            <a:pPr>
              <a:lnSpc>
                <a:spcPct val="90000"/>
              </a:lnSpc>
            </a:pPr>
            <a:r>
              <a:rPr lang="en-US" sz="2700">
                <a:solidFill>
                  <a:srgbClr val="FFFEFF"/>
                </a:solidFill>
              </a:rPr>
              <a:t>National Artificial Intelligence R&amp;D Strategic Plan for federally funded research october 2016</a:t>
            </a:r>
            <a:br>
              <a:rPr lang="en-US" sz="2700">
                <a:solidFill>
                  <a:srgbClr val="FFFEFF"/>
                </a:solidFill>
              </a:rPr>
            </a:br>
            <a:endParaRPr lang="en-US" sz="2700">
              <a:solidFill>
                <a:srgbClr val="FFFEFF"/>
              </a:solidFill>
            </a:endParaRPr>
          </a:p>
        </p:txBody>
      </p:sp>
      <p:sp>
        <p:nvSpPr>
          <p:cNvPr id="3" name="Content Placeholder 2"/>
          <p:cNvSpPr>
            <a:spLocks noGrp="1"/>
          </p:cNvSpPr>
          <p:nvPr>
            <p:ph idx="1"/>
          </p:nvPr>
        </p:nvSpPr>
        <p:spPr>
          <a:xfrm>
            <a:off x="4534935" y="1037968"/>
            <a:ext cx="7014423" cy="4820832"/>
          </a:xfrm>
        </p:spPr>
        <p:txBody>
          <a:bodyPr>
            <a:normAutofit/>
          </a:bodyPr>
          <a:lstStyle/>
          <a:p>
            <a:pPr>
              <a:lnSpc>
                <a:spcPct val="100000"/>
              </a:lnSpc>
            </a:pPr>
            <a:r>
              <a:rPr lang="en-US" sz="1400"/>
              <a:t>Strategy 1: Make long-term investments in AI research.  . .enable US to remain a world leader in AI</a:t>
            </a:r>
          </a:p>
          <a:p>
            <a:pPr>
              <a:lnSpc>
                <a:spcPct val="100000"/>
              </a:lnSpc>
            </a:pPr>
            <a:r>
              <a:rPr lang="en-US" sz="1400"/>
              <a:t>Strategy 2: Develop effective methods for human-AI collaboration. Rather than replace humans, most AI systems will collaborate with humans </a:t>
            </a:r>
          </a:p>
          <a:p>
            <a:pPr>
              <a:lnSpc>
                <a:spcPct val="100000"/>
              </a:lnSpc>
            </a:pPr>
            <a:r>
              <a:rPr lang="en-US" sz="1400" b="1"/>
              <a:t>Strategy 3</a:t>
            </a:r>
            <a:r>
              <a:rPr lang="en-US" sz="1400"/>
              <a:t>: Understand and address the ethical, legal, and societal implications of AI... expect AI technologies to behave according to formal and informal norms to which we hold fellow humans </a:t>
            </a:r>
          </a:p>
          <a:p>
            <a:pPr>
              <a:lnSpc>
                <a:spcPct val="100000"/>
              </a:lnSpc>
            </a:pPr>
            <a:r>
              <a:rPr lang="en-US" sz="1400"/>
              <a:t>Strategy 4: Ensure the safety and security of AI systems. . . assurance is needed that the systems will operate . . . in a controlled, well-defined, and well-understood manner</a:t>
            </a:r>
          </a:p>
          <a:p>
            <a:pPr>
              <a:lnSpc>
                <a:spcPct val="100000"/>
              </a:lnSpc>
            </a:pPr>
            <a:r>
              <a:rPr lang="en-US" sz="1400"/>
              <a:t>Strategy 5: Develop shared public datasets and environments for AI training and testing. The depth, quality, and accuracy of training datasets and resources significantly affect AI performance </a:t>
            </a:r>
          </a:p>
          <a:p>
            <a:pPr>
              <a:lnSpc>
                <a:spcPct val="100000"/>
              </a:lnSpc>
            </a:pPr>
            <a:r>
              <a:rPr lang="en-US" sz="1400"/>
              <a:t>Strategy 6: Measure and evaluate AI technologies through standards and benchmarks.  . . and community engagement that guide and evaluate progress in AI</a:t>
            </a:r>
          </a:p>
          <a:p>
            <a:pPr>
              <a:lnSpc>
                <a:spcPct val="100000"/>
              </a:lnSpc>
            </a:pPr>
            <a:r>
              <a:rPr lang="en-US" sz="1400"/>
              <a:t>Strategy 7: Better understand the national AI R&amp;D workforce needs. . .AI will require a strong community of AI researchers</a:t>
            </a:r>
          </a:p>
        </p:txBody>
      </p:sp>
    </p:spTree>
    <p:extLst>
      <p:ext uri="{BB962C8B-B14F-4D97-AF65-F5344CB8AC3E}">
        <p14:creationId xmlns:p14="http://schemas.microsoft.com/office/powerpoint/2010/main" val="124228529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1148" y="1037967"/>
            <a:ext cx="3054091" cy="4709131"/>
          </a:xfrm>
        </p:spPr>
        <p:txBody>
          <a:bodyPr anchor="ctr">
            <a:normAutofit/>
          </a:bodyPr>
          <a:lstStyle/>
          <a:p>
            <a:r>
              <a:rPr lang="en-US" sz="2700">
                <a:solidFill>
                  <a:srgbClr val="FFFEFF"/>
                </a:solidFill>
              </a:rPr>
              <a:t>Partnership on Artificial Intelligence to Benefit People and Society (9/16; 1/17)</a:t>
            </a:r>
          </a:p>
        </p:txBody>
      </p:sp>
      <p:sp>
        <p:nvSpPr>
          <p:cNvPr id="3" name="Content Placeholder 2"/>
          <p:cNvSpPr>
            <a:spLocks noGrp="1"/>
          </p:cNvSpPr>
          <p:nvPr>
            <p:ph idx="1"/>
          </p:nvPr>
        </p:nvSpPr>
        <p:spPr>
          <a:xfrm>
            <a:off x="4534935" y="1037968"/>
            <a:ext cx="7014423" cy="4820832"/>
          </a:xfrm>
        </p:spPr>
        <p:txBody>
          <a:bodyPr>
            <a:normAutofit/>
          </a:bodyPr>
          <a:lstStyle/>
          <a:p>
            <a:pPr>
              <a:lnSpc>
                <a:spcPct val="100000"/>
              </a:lnSpc>
            </a:pPr>
            <a:r>
              <a:rPr lang="en-US" dirty="0"/>
              <a:t>January 2017: new members . . . based on expertise in civil rights, economics, and open research, to join Amazon, Microsoft, IBM, Google, Facebook and Apple</a:t>
            </a:r>
            <a:endParaRPr lang="en-US"/>
          </a:p>
          <a:p>
            <a:pPr fontAlgn="base">
              <a:lnSpc>
                <a:spcPct val="100000"/>
              </a:lnSpc>
            </a:pPr>
            <a:r>
              <a:rPr lang="en-US" dirty="0"/>
              <a:t>Ensure that AI technologies are understandable and interpretable and benefit and empower as many people as possible; educate and listen to the public and actively engage stakeholders, including business</a:t>
            </a:r>
            <a:endParaRPr lang="en-US"/>
          </a:p>
          <a:p>
            <a:pPr fontAlgn="base">
              <a:lnSpc>
                <a:spcPct val="100000"/>
              </a:lnSpc>
            </a:pPr>
            <a:r>
              <a:rPr lang="en-US" dirty="0"/>
              <a:t>Open research and dialog on the ethical, social, economic, and legal implications of AI.</a:t>
            </a:r>
            <a:endParaRPr lang="en-US"/>
          </a:p>
          <a:p>
            <a:pPr fontAlgn="base">
              <a:lnSpc>
                <a:spcPct val="100000"/>
              </a:lnSpc>
            </a:pPr>
            <a:r>
              <a:rPr lang="en-US" dirty="0"/>
              <a:t>Privacy and security of individuals; understanding/respecting interests of all parties; making AI research and engineering communities socially responsible, sensitive and engaged with wider society; ensuring that AI research and technology is robust, reliable, trustworthy, and operates within secure constraints; opposing development and use of AI technologies that would violate international conventions or human rights, and promoting safeguards and technologies that do no harm</a:t>
            </a:r>
            <a:endParaRPr lang="en-US"/>
          </a:p>
        </p:txBody>
      </p:sp>
    </p:spTree>
    <p:extLst>
      <p:ext uri="{BB962C8B-B14F-4D97-AF65-F5344CB8AC3E}">
        <p14:creationId xmlns:p14="http://schemas.microsoft.com/office/powerpoint/2010/main" val="162016436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F92989FB-1024-49B7-BDF1-B3CE27D4862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73231"/>
            <a:ext cx="3054091" cy="4711539"/>
          </a:xfrm>
        </p:spPr>
        <p:txBody>
          <a:bodyPr anchor="ctr">
            <a:normAutofit/>
          </a:bodyPr>
          <a:lstStyle/>
          <a:p>
            <a:r>
              <a:rPr lang="en-US" sz="2700">
                <a:solidFill>
                  <a:schemeClr val="bg1">
                    <a:lumMod val="85000"/>
                    <a:lumOff val="15000"/>
                  </a:schemeClr>
                </a:solidFill>
              </a:rPr>
              <a:t>Autonomous and assistive &amp; Augmented ml/ai</a:t>
            </a:r>
          </a:p>
        </p:txBody>
      </p:sp>
      <p:sp>
        <p:nvSpPr>
          <p:cNvPr id="10" name="Rectangle 9">
            <a:extLst>
              <a:ext uri="{FF2B5EF4-FFF2-40B4-BE49-F238E27FC236}">
                <a16:creationId xmlns="" xmlns:a16="http://schemas.microsoft.com/office/drawing/2014/main" id="{DFEE959E-BF10-4204-9556-D1707088D4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DDD17B6A-CB37-4005-9681-A20AFCDC782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3B7BBDE9-DAED-40B0-A640-503C918D1CE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7BC7EA7B-802E-41F4-8926-C4475287AA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4702629" y="1073231"/>
            <a:ext cx="6599582" cy="4711539"/>
          </a:xfrm>
        </p:spPr>
        <p:txBody>
          <a:bodyPr>
            <a:normAutofit/>
          </a:bodyPr>
          <a:lstStyle/>
          <a:p>
            <a:pPr>
              <a:lnSpc>
                <a:spcPct val="100000"/>
              </a:lnSpc>
            </a:pPr>
            <a:r>
              <a:rPr lang="en-US" sz="1400">
                <a:solidFill>
                  <a:srgbClr val="FFFFFF"/>
                </a:solidFill>
              </a:rPr>
              <a:t>Some of the arenas where we once defined what it meant to be intelligent are now dependent on computational intelligence to be world class as a human (chess, Go) </a:t>
            </a:r>
          </a:p>
          <a:p>
            <a:pPr>
              <a:lnSpc>
                <a:spcPct val="100000"/>
              </a:lnSpc>
            </a:pPr>
            <a:r>
              <a:rPr lang="en-US" sz="1400">
                <a:solidFill>
                  <a:srgbClr val="FFFFFF"/>
                </a:solidFill>
              </a:rPr>
              <a:t>AI/ML good at things we are bad at that we do not think are intelligent (porn, dating..) </a:t>
            </a:r>
          </a:p>
          <a:p>
            <a:pPr>
              <a:lnSpc>
                <a:spcPct val="100000"/>
              </a:lnSpc>
            </a:pPr>
            <a:r>
              <a:rPr lang="en-US" sz="1400">
                <a:solidFill>
                  <a:srgbClr val="FFFFFF"/>
                </a:solidFill>
              </a:rPr>
              <a:t>Phylogenetic/ontogenetic correlates in layers? Social aspects of learning – snow monkeys . . .don’t have to be that smart?</a:t>
            </a:r>
          </a:p>
          <a:p>
            <a:pPr>
              <a:lnSpc>
                <a:spcPct val="100000"/>
              </a:lnSpc>
            </a:pPr>
            <a:r>
              <a:rPr lang="en-US" sz="1400">
                <a:solidFill>
                  <a:srgbClr val="FFFFFF"/>
                </a:solidFill>
              </a:rPr>
              <a:t>Public has focused a lot on what AI would mean in autonomous form – from Sci Fi where robots have emergent intelligence, emotions and moral landscapes and consequent social and political organizing and plotting; and fears of autonomous warfare</a:t>
            </a:r>
          </a:p>
          <a:p>
            <a:pPr>
              <a:lnSpc>
                <a:spcPct val="100000"/>
              </a:lnSpc>
            </a:pPr>
            <a:r>
              <a:rPr lang="en-US" sz="1400">
                <a:solidFill>
                  <a:srgbClr val="FFFFFF"/>
                </a:solidFill>
              </a:rPr>
              <a:t>Assistive and augmentative ML has great potential for living well with various disabilities, as well as overcoming barriers, e.g language translation (romance ads)</a:t>
            </a:r>
          </a:p>
          <a:p>
            <a:pPr>
              <a:lnSpc>
                <a:spcPct val="100000"/>
              </a:lnSpc>
            </a:pPr>
            <a:r>
              <a:rPr lang="en-US" sz="1400">
                <a:solidFill>
                  <a:srgbClr val="FFFFFF"/>
                </a:solidFill>
              </a:rPr>
              <a:t>Hybrid human-AI systems also raise huge challenges about conforming to social norms and laws designed for human capabilities, boundaries of the self, and national borders</a:t>
            </a:r>
          </a:p>
        </p:txBody>
      </p:sp>
    </p:spTree>
    <p:extLst>
      <p:ext uri="{BB962C8B-B14F-4D97-AF65-F5344CB8AC3E}">
        <p14:creationId xmlns:p14="http://schemas.microsoft.com/office/powerpoint/2010/main" val="3411541599"/>
      </p:ext>
    </p:extLst>
  </p:cSld>
  <p:clrMapOvr>
    <a:overrideClrMapping bg1="dk1" tx1="lt1" bg2="dk2" tx2="lt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1148" y="1037967"/>
            <a:ext cx="3054091" cy="4709131"/>
          </a:xfrm>
        </p:spPr>
        <p:txBody>
          <a:bodyPr anchor="ctr">
            <a:normAutofit/>
          </a:bodyPr>
          <a:lstStyle/>
          <a:p>
            <a:r>
              <a:rPr lang="en-US" sz="2700">
                <a:solidFill>
                  <a:srgbClr val="FFFEFF"/>
                </a:solidFill>
              </a:rPr>
              <a:t>machine learning THREATS:</a:t>
            </a:r>
            <a:br>
              <a:rPr lang="en-US" sz="2700">
                <a:solidFill>
                  <a:srgbClr val="FFFEFF"/>
                </a:solidFill>
              </a:rPr>
            </a:br>
            <a:r>
              <a:rPr lang="en-US" sz="2700">
                <a:solidFill>
                  <a:srgbClr val="FFFEFF"/>
                </a:solidFill>
              </a:rPr>
              <a:t> Algorithmic oppression / filtering / TRIAGE</a:t>
            </a:r>
          </a:p>
        </p:txBody>
      </p:sp>
      <p:sp>
        <p:nvSpPr>
          <p:cNvPr id="3" name="Content Placeholder 2"/>
          <p:cNvSpPr>
            <a:spLocks noGrp="1"/>
          </p:cNvSpPr>
          <p:nvPr>
            <p:ph idx="1"/>
          </p:nvPr>
        </p:nvSpPr>
        <p:spPr>
          <a:xfrm>
            <a:off x="4534935" y="1037968"/>
            <a:ext cx="7014423" cy="4820832"/>
          </a:xfrm>
        </p:spPr>
        <p:txBody>
          <a:bodyPr>
            <a:normAutofit/>
          </a:bodyPr>
          <a:lstStyle/>
          <a:p>
            <a:pPr>
              <a:lnSpc>
                <a:spcPct val="100000"/>
              </a:lnSpc>
            </a:pPr>
            <a:r>
              <a:rPr lang="en-US" sz="2000"/>
              <a:t>Dave Coplin from Microsoft: “in AI every time an algorithm is written, embedded within it will be all the biases that exist in the humans who created it”. He emphasised a need “to be mindful of the philosophies, morals and ethics of the organisations [...] creating the algorithms that increasingly we rely on every day” (HoC report, 10/16)</a:t>
            </a:r>
          </a:p>
          <a:p>
            <a:pPr>
              <a:lnSpc>
                <a:spcPct val="100000"/>
              </a:lnSpc>
            </a:pPr>
            <a:r>
              <a:rPr lang="en-US" sz="2000"/>
              <a:t>Many scholars working on this: Safiya Umoja Noble algorithms of oppression; Cathy O’Neil weapons of math destruction; Holston, Ochigame algorithmic filtering</a:t>
            </a:r>
          </a:p>
          <a:p>
            <a:pPr>
              <a:lnSpc>
                <a:spcPct val="100000"/>
              </a:lnSpc>
            </a:pPr>
            <a:r>
              <a:rPr lang="en-US" sz="2000"/>
              <a:t>Supervised learning algorithms, Unsupervised learning, Semisupervised learning, Reinforcement learning: each has its issues; even basic processes like validation and verification are relative to the constraints of the formal specifications</a:t>
            </a:r>
          </a:p>
          <a:p>
            <a:pPr>
              <a:lnSpc>
                <a:spcPct val="100000"/>
              </a:lnSpc>
            </a:pPr>
            <a:endParaRPr lang="en-US" sz="2000"/>
          </a:p>
        </p:txBody>
      </p:sp>
    </p:spTree>
    <p:extLst>
      <p:ext uri="{BB962C8B-B14F-4D97-AF65-F5344CB8AC3E}">
        <p14:creationId xmlns:p14="http://schemas.microsoft.com/office/powerpoint/2010/main" val="327334927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F92989FB-1024-49B7-BDF1-B3CE27D4862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6228" y="1073231"/>
            <a:ext cx="3054091" cy="4711539"/>
          </a:xfrm>
        </p:spPr>
        <p:txBody>
          <a:bodyPr anchor="ctr">
            <a:normAutofit/>
          </a:bodyPr>
          <a:lstStyle/>
          <a:p>
            <a:r>
              <a:rPr lang="en-US" sz="3200">
                <a:solidFill>
                  <a:schemeClr val="bg1">
                    <a:lumMod val="85000"/>
                    <a:lumOff val="15000"/>
                  </a:schemeClr>
                </a:solidFill>
              </a:rPr>
              <a:t>Big issues: Threats, cont</a:t>
            </a:r>
          </a:p>
        </p:txBody>
      </p:sp>
      <p:sp>
        <p:nvSpPr>
          <p:cNvPr id="10" name="Rectangle 9">
            <a:extLst>
              <a:ext uri="{FF2B5EF4-FFF2-40B4-BE49-F238E27FC236}">
                <a16:creationId xmlns="" xmlns:a16="http://schemas.microsoft.com/office/drawing/2014/main" id="{DFEE959E-BF10-4204-9556-D1707088D4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DDD17B6A-CB37-4005-9681-A20AFCDC782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3B7BBDE9-DAED-40B0-A640-503C918D1CE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7BC7EA7B-802E-41F4-8926-C4475287AA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4702629" y="1073231"/>
            <a:ext cx="6599582" cy="4711539"/>
          </a:xfrm>
        </p:spPr>
        <p:txBody>
          <a:bodyPr>
            <a:normAutofit/>
          </a:bodyPr>
          <a:lstStyle/>
          <a:p>
            <a:pPr>
              <a:lnSpc>
                <a:spcPct val="100000"/>
              </a:lnSpc>
            </a:pPr>
            <a:r>
              <a:rPr lang="en-US" sz="1900">
                <a:solidFill>
                  <a:srgbClr val="FFFFFF"/>
                </a:solidFill>
              </a:rPr>
              <a:t>Autonomous weapons – frameworks for regulation (lock-out with autonomous analyzing and countering cyberattacks?)</a:t>
            </a:r>
          </a:p>
          <a:p>
            <a:pPr>
              <a:lnSpc>
                <a:spcPct val="100000"/>
              </a:lnSpc>
            </a:pPr>
            <a:r>
              <a:rPr lang="en-US" sz="1900">
                <a:solidFill>
                  <a:srgbClr val="FFFFFF"/>
                </a:solidFill>
              </a:rPr>
              <a:t>Future of work – deskilling / reskilling / superskilling?  Which jobs will be hardest to automate, from citrus picking to emotion and care work.  Many jobs that currently seem least likely to be automated have been racialized and gendered in ways connected to care and immigration, and have rarely paid living wages; how do we revalue work?</a:t>
            </a:r>
          </a:p>
          <a:p>
            <a:pPr>
              <a:lnSpc>
                <a:spcPct val="100000"/>
              </a:lnSpc>
            </a:pPr>
            <a:r>
              <a:rPr lang="en-US" sz="1900">
                <a:solidFill>
                  <a:srgbClr val="FFFFFF"/>
                </a:solidFill>
              </a:rPr>
              <a:t>Exacerbate inequality – digital divides; EJ and ecological concerns in data hardware and storage and cooling; fast innovation leads to extreme economic inequality; filtering / oppression / triage</a:t>
            </a:r>
          </a:p>
          <a:p>
            <a:pPr>
              <a:lnSpc>
                <a:spcPct val="100000"/>
              </a:lnSpc>
            </a:pPr>
            <a:r>
              <a:rPr lang="en-US" sz="1900">
                <a:solidFill>
                  <a:srgbClr val="FFFFFF"/>
                </a:solidFill>
              </a:rPr>
              <a:t>Divided societies with algorithmic bubbles – challenges of populism (recommendations, news feeds, etc) </a:t>
            </a:r>
          </a:p>
          <a:p>
            <a:pPr>
              <a:lnSpc>
                <a:spcPct val="100000"/>
              </a:lnSpc>
            </a:pPr>
            <a:endParaRPr lang="en-US" sz="1900">
              <a:solidFill>
                <a:srgbClr val="FFFFFF"/>
              </a:solidFill>
            </a:endParaRPr>
          </a:p>
        </p:txBody>
      </p:sp>
    </p:spTree>
    <p:extLst>
      <p:ext uri="{BB962C8B-B14F-4D97-AF65-F5344CB8AC3E}">
        <p14:creationId xmlns:p14="http://schemas.microsoft.com/office/powerpoint/2010/main" val="2357608570"/>
      </p:ext>
    </p:extLst>
  </p:cSld>
  <p:clrMapOvr>
    <a:overrideClrMapping bg1="dk1" tx1="lt1" bg2="dk2" tx2="lt2" accent1="accent1" accent2="accent2" accent3="accent3" accent4="accent4" accent5="accent5" accent6="accent6" hlink="hlink" folHlink="folHlink"/>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1148" y="1037967"/>
            <a:ext cx="3054091" cy="4709131"/>
          </a:xfrm>
        </p:spPr>
        <p:txBody>
          <a:bodyPr anchor="ctr">
            <a:normAutofit/>
          </a:bodyPr>
          <a:lstStyle/>
          <a:p>
            <a:r>
              <a:rPr lang="en-US" sz="2500">
                <a:solidFill>
                  <a:srgbClr val="FFFEFF"/>
                </a:solidFill>
              </a:rPr>
              <a:t>Science fare: social benchmarking</a:t>
            </a:r>
          </a:p>
        </p:txBody>
      </p:sp>
      <p:sp>
        <p:nvSpPr>
          <p:cNvPr id="3" name="Content Placeholder 2"/>
          <p:cNvSpPr>
            <a:spLocks noGrp="1"/>
          </p:cNvSpPr>
          <p:nvPr>
            <p:ph idx="1"/>
          </p:nvPr>
        </p:nvSpPr>
        <p:spPr>
          <a:xfrm>
            <a:off x="4534935" y="1037968"/>
            <a:ext cx="7014423" cy="4820832"/>
          </a:xfrm>
        </p:spPr>
        <p:txBody>
          <a:bodyPr>
            <a:normAutofit/>
          </a:bodyPr>
          <a:lstStyle/>
          <a:p>
            <a:pPr>
              <a:lnSpc>
                <a:spcPct val="100000"/>
              </a:lnSpc>
            </a:pPr>
            <a:r>
              <a:rPr lang="en-US" sz="1900"/>
              <a:t>Building in social goals in formal specifications; measure and correct shortfalls</a:t>
            </a:r>
          </a:p>
          <a:p>
            <a:pPr>
              <a:lnSpc>
                <a:spcPct val="100000"/>
              </a:lnSpc>
            </a:pPr>
            <a:r>
              <a:rPr lang="en-US" sz="1900"/>
              <a:t>Infrastructure and goals: social benchmarks and milestones</a:t>
            </a:r>
          </a:p>
          <a:p>
            <a:pPr>
              <a:lnSpc>
                <a:spcPct val="100000"/>
              </a:lnSpc>
            </a:pPr>
            <a:r>
              <a:rPr lang="en-US" sz="1900"/>
              <a:t>Empaneling experts and non-experts, stakeholders and non-stakeholders to set goals and measure outcomes and set correctives</a:t>
            </a:r>
          </a:p>
          <a:p>
            <a:pPr>
              <a:lnSpc>
                <a:spcPct val="100000"/>
              </a:lnSpc>
            </a:pPr>
            <a:r>
              <a:rPr lang="en-US" sz="1900"/>
              <a:t>Those historically underserved within different arenas, such as underrepresented minorities and healthcare; disability justice and rights scholars and activists setting goals and correctives and monitoring for assistive and augmentative devices</a:t>
            </a:r>
          </a:p>
          <a:p>
            <a:pPr>
              <a:lnSpc>
                <a:spcPct val="100000"/>
              </a:lnSpc>
            </a:pPr>
            <a:r>
              <a:rPr lang="en-US" sz="1900"/>
              <a:t>Highlight projects and set goals at the interface of social justice and ML: e.g. building up 360 and panoramic views from e.g. police body cameras</a:t>
            </a:r>
          </a:p>
          <a:p>
            <a:pPr>
              <a:lnSpc>
                <a:spcPct val="100000"/>
              </a:lnSpc>
            </a:pPr>
            <a:endParaRPr lang="en-US" sz="1900"/>
          </a:p>
          <a:p>
            <a:pPr>
              <a:lnSpc>
                <a:spcPct val="100000"/>
              </a:lnSpc>
            </a:pPr>
            <a:endParaRPr lang="en-US" sz="1900"/>
          </a:p>
        </p:txBody>
      </p:sp>
    </p:spTree>
    <p:extLst>
      <p:ext uri="{BB962C8B-B14F-4D97-AF65-F5344CB8AC3E}">
        <p14:creationId xmlns:p14="http://schemas.microsoft.com/office/powerpoint/2010/main" val="184911438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1148" y="1037967"/>
            <a:ext cx="3054091" cy="4709131"/>
          </a:xfrm>
        </p:spPr>
        <p:txBody>
          <a:bodyPr anchor="ctr">
            <a:normAutofit/>
          </a:bodyPr>
          <a:lstStyle/>
          <a:p>
            <a:r>
              <a:rPr lang="en-US" sz="3200">
                <a:solidFill>
                  <a:srgbClr val="FFFEFF"/>
                </a:solidFill>
              </a:rPr>
              <a:t>DATA science programs and education</a:t>
            </a:r>
          </a:p>
        </p:txBody>
      </p:sp>
      <p:sp>
        <p:nvSpPr>
          <p:cNvPr id="3" name="Content Placeholder 2"/>
          <p:cNvSpPr>
            <a:spLocks noGrp="1"/>
          </p:cNvSpPr>
          <p:nvPr>
            <p:ph idx="1"/>
          </p:nvPr>
        </p:nvSpPr>
        <p:spPr>
          <a:xfrm>
            <a:off x="4534935" y="1037968"/>
            <a:ext cx="7014423" cy="4820832"/>
          </a:xfrm>
        </p:spPr>
        <p:txBody>
          <a:bodyPr>
            <a:normAutofit/>
          </a:bodyPr>
          <a:lstStyle/>
          <a:p>
            <a:pPr>
              <a:lnSpc>
                <a:spcPct val="100000"/>
              </a:lnSpc>
            </a:pPr>
            <a:r>
              <a:rPr lang="en-US" sz="2000"/>
              <a:t>Data science programs at universities need to emphasize expertise from across campus</a:t>
            </a:r>
          </a:p>
          <a:p>
            <a:pPr>
              <a:lnSpc>
                <a:spcPct val="100000"/>
              </a:lnSpc>
            </a:pPr>
            <a:r>
              <a:rPr lang="en-US" sz="2000"/>
              <a:t>No longer ok to be innumerate, though also work to do away with unnecessary barriers to entry and / or re-entry especially to diversify workforce and maximize creative input and work against implicit bias</a:t>
            </a:r>
          </a:p>
          <a:p>
            <a:pPr>
              <a:lnSpc>
                <a:spcPct val="100000"/>
              </a:lnSpc>
            </a:pPr>
            <a:r>
              <a:rPr lang="en-US" sz="2000"/>
              <a:t>No longer ok to be illiterate – social science / arts / humanities should be folded in to basic ML literacy</a:t>
            </a:r>
          </a:p>
          <a:p>
            <a:pPr>
              <a:lnSpc>
                <a:spcPct val="100000"/>
              </a:lnSpc>
            </a:pPr>
            <a:r>
              <a:rPr lang="en-US" sz="2000"/>
              <a:t>Our ML / AI workforce moving forward, as well as our humanity, requires this</a:t>
            </a:r>
          </a:p>
          <a:p>
            <a:pPr>
              <a:lnSpc>
                <a:spcPct val="100000"/>
              </a:lnSpc>
            </a:pPr>
            <a:r>
              <a:rPr lang="en-US" sz="2000"/>
              <a:t>Re-value and re-invest in vocational training, while broadening what that means now that ML is becoming more and more integrated into all arenas</a:t>
            </a:r>
          </a:p>
          <a:p>
            <a:pPr>
              <a:lnSpc>
                <a:spcPct val="100000"/>
              </a:lnSpc>
            </a:pPr>
            <a:endParaRPr lang="en-US" sz="2000"/>
          </a:p>
        </p:txBody>
      </p:sp>
    </p:spTree>
    <p:extLst>
      <p:ext uri="{BB962C8B-B14F-4D97-AF65-F5344CB8AC3E}">
        <p14:creationId xmlns:p14="http://schemas.microsoft.com/office/powerpoint/2010/main" val="330186020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71148" y="1037967"/>
            <a:ext cx="3054091" cy="4709131"/>
          </a:xfrm>
        </p:spPr>
        <p:txBody>
          <a:bodyPr anchor="ctr">
            <a:normAutofit/>
          </a:bodyPr>
          <a:lstStyle/>
          <a:p>
            <a:r>
              <a:rPr lang="en-US" sz="3200">
                <a:solidFill>
                  <a:srgbClr val="FFFEFF"/>
                </a:solidFill>
              </a:rPr>
              <a:t>The future of humanity and robot love</a:t>
            </a:r>
          </a:p>
        </p:txBody>
      </p:sp>
      <p:sp>
        <p:nvSpPr>
          <p:cNvPr id="3" name="Content Placeholder 2"/>
          <p:cNvSpPr>
            <a:spLocks noGrp="1"/>
          </p:cNvSpPr>
          <p:nvPr>
            <p:ph idx="1"/>
          </p:nvPr>
        </p:nvSpPr>
        <p:spPr>
          <a:xfrm>
            <a:off x="4534935" y="1037968"/>
            <a:ext cx="7014423" cy="4820832"/>
          </a:xfrm>
        </p:spPr>
        <p:txBody>
          <a:bodyPr>
            <a:normAutofit/>
          </a:bodyPr>
          <a:lstStyle/>
          <a:p>
            <a:pPr>
              <a:lnSpc>
                <a:spcPct val="100000"/>
              </a:lnSpc>
            </a:pPr>
            <a:r>
              <a:rPr lang="en-US" sz="1900"/>
              <a:t>“A personal question of mine I’d love if you could get some answers - it’s whether the future for robots would be for the individual, whether that’s for pleasure, therapy, company, service, etc., or if the future will be focused on using them for our countries’ advantage, military, etc? Will they ever be a personal item?  If so, would they have rights? Would their rights matter without consciousness? What is the pushback on the theories of “robots taking jobs?”  </a:t>
            </a:r>
          </a:p>
          <a:p>
            <a:pPr>
              <a:lnSpc>
                <a:spcPct val="100000"/>
              </a:lnSpc>
            </a:pPr>
            <a:r>
              <a:rPr lang="en-US" sz="1900"/>
              <a:t>“Can we have a Westworld?  Not  the settler colonial imaginary; just some sort of amusement park to experience AI first hand.  Not a luxury vacation but more of an experience for those interested.” </a:t>
            </a:r>
          </a:p>
          <a:p>
            <a:pPr>
              <a:lnSpc>
                <a:spcPct val="100000"/>
              </a:lnSpc>
            </a:pPr>
            <a:r>
              <a:rPr lang="en-US" sz="1900"/>
              <a:t>“Those bruhs need some ethics”: on putting together a robot ethics framework – how we should treat robots, as well as how they should behave . . .</a:t>
            </a:r>
          </a:p>
        </p:txBody>
      </p:sp>
    </p:spTree>
    <p:extLst>
      <p:ext uri="{BB962C8B-B14F-4D97-AF65-F5344CB8AC3E}">
        <p14:creationId xmlns:p14="http://schemas.microsoft.com/office/powerpoint/2010/main" val="30322938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09A9DBD-C6A9-5D47-A19F-25115888008D}"/>
              </a:ext>
            </a:extLst>
          </p:cNvPr>
          <p:cNvSpPr>
            <a:spLocks noGrp="1"/>
          </p:cNvSpPr>
          <p:nvPr>
            <p:ph type="title"/>
          </p:nvPr>
        </p:nvSpPr>
        <p:spPr/>
        <p:txBody>
          <a:bodyPr/>
          <a:lstStyle/>
          <a:p>
            <a:r>
              <a:rPr lang="en-US" dirty="0"/>
              <a:t>Resources</a:t>
            </a:r>
          </a:p>
        </p:txBody>
      </p:sp>
      <p:sp>
        <p:nvSpPr>
          <p:cNvPr id="3" name="Content Placeholder 2">
            <a:extLst>
              <a:ext uri="{FF2B5EF4-FFF2-40B4-BE49-F238E27FC236}">
                <a16:creationId xmlns="" xmlns:a16="http://schemas.microsoft.com/office/drawing/2014/main" id="{139BBF01-CB7C-3C4E-B43F-1F3C5F4237AA}"/>
              </a:ext>
            </a:extLst>
          </p:cNvPr>
          <p:cNvSpPr>
            <a:spLocks noGrp="1"/>
          </p:cNvSpPr>
          <p:nvPr>
            <p:ph idx="1"/>
          </p:nvPr>
        </p:nvSpPr>
        <p:spPr/>
        <p:txBody>
          <a:bodyPr/>
          <a:lstStyle/>
          <a:p>
            <a:r>
              <a:rPr lang="en-US" dirty="0"/>
              <a:t>Turing </a:t>
            </a:r>
            <a:r>
              <a:rPr lang="en-US" dirty="0">
                <a:hlinkClick r:id="rId2"/>
              </a:rPr>
              <a:t>https://arxiv.org/pdf/1906.05684.pdf</a:t>
            </a:r>
            <a:endParaRPr lang="en-US" dirty="0"/>
          </a:p>
          <a:p>
            <a:r>
              <a:rPr lang="en-US" dirty="0"/>
              <a:t>IBE https://</a:t>
            </a:r>
            <a:r>
              <a:rPr lang="en-US" dirty="0" err="1"/>
              <a:t>www.ibe.org.uk</a:t>
            </a:r>
            <a:r>
              <a:rPr lang="en-US" dirty="0"/>
              <a:t>/</a:t>
            </a:r>
            <a:r>
              <a:rPr lang="en-US" dirty="0" err="1"/>
              <a:t>userassets</a:t>
            </a:r>
            <a:r>
              <a:rPr lang="en-US" dirty="0"/>
              <a:t>/briefings/ibe_briefing_58_business_ethics_and_artificial_intelligence.pdf</a:t>
            </a:r>
          </a:p>
        </p:txBody>
      </p:sp>
    </p:spTree>
    <p:extLst>
      <p:ext uri="{BB962C8B-B14F-4D97-AF65-F5344CB8AC3E}">
        <p14:creationId xmlns:p14="http://schemas.microsoft.com/office/powerpoint/2010/main" val="41320393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DA7119B-4470-FA45-9047-A2E2739F9F02}"/>
              </a:ext>
            </a:extLst>
          </p:cNvPr>
          <p:cNvSpPr>
            <a:spLocks noGrp="1"/>
          </p:cNvSpPr>
          <p:nvPr>
            <p:ph type="title"/>
          </p:nvPr>
        </p:nvSpPr>
        <p:spPr/>
        <p:txBody>
          <a:bodyPr/>
          <a:lstStyle/>
          <a:p>
            <a:r>
              <a:rPr lang="en-US" dirty="0"/>
              <a:t>Will robots steal our jobs?</a:t>
            </a:r>
          </a:p>
        </p:txBody>
      </p:sp>
      <p:sp>
        <p:nvSpPr>
          <p:cNvPr id="3" name="Content Placeholder 2">
            <a:extLst>
              <a:ext uri="{FF2B5EF4-FFF2-40B4-BE49-F238E27FC236}">
                <a16:creationId xmlns="" xmlns:a16="http://schemas.microsoft.com/office/drawing/2014/main" id="{0ADC3222-64BF-614C-A721-D1F578ABAEC9}"/>
              </a:ext>
            </a:extLst>
          </p:cNvPr>
          <p:cNvSpPr>
            <a:spLocks noGrp="1"/>
          </p:cNvSpPr>
          <p:nvPr>
            <p:ph idx="1"/>
          </p:nvPr>
        </p:nvSpPr>
        <p:spPr/>
        <p:txBody>
          <a:bodyPr/>
          <a:lstStyle/>
          <a:p>
            <a:r>
              <a:rPr lang="en-US" dirty="0"/>
              <a:t>https://</a:t>
            </a:r>
            <a:r>
              <a:rPr lang="en-US" dirty="0" err="1"/>
              <a:t>www.pwc.com</a:t>
            </a:r>
            <a:r>
              <a:rPr lang="en-US" dirty="0"/>
              <a:t>/hu/hu/</a:t>
            </a:r>
            <a:r>
              <a:rPr lang="en-US" dirty="0" err="1"/>
              <a:t>kiadvanyok</a:t>
            </a:r>
            <a:r>
              <a:rPr lang="en-US" dirty="0"/>
              <a:t>/assets/pdf/</a:t>
            </a:r>
            <a:r>
              <a:rPr lang="en-US" dirty="0" err="1"/>
              <a:t>impact_of_automation_on_jobs.pdf</a:t>
            </a:r>
            <a:endParaRPr lang="en-US" dirty="0"/>
          </a:p>
        </p:txBody>
      </p:sp>
    </p:spTree>
    <p:extLst>
      <p:ext uri="{BB962C8B-B14F-4D97-AF65-F5344CB8AC3E}">
        <p14:creationId xmlns:p14="http://schemas.microsoft.com/office/powerpoint/2010/main" val="157613067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 xmlns:a16="http://schemas.microsoft.com/office/drawing/2014/main" id="{DCF4EB5C-ED25-4675-8255-2F5B12CFFCF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 xmlns:a16="http://schemas.microsoft.com/office/drawing/2014/main" id="{9514EC6E-A557-42A2-BCDC-3ABFFC5E56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 xmlns:a16="http://schemas.microsoft.com/office/drawing/2014/main" id="{905482C9-EB42-4BFE-95BF-7FD661F076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78" name="Rectangle 77">
            <a:extLst>
              <a:ext uri="{FF2B5EF4-FFF2-40B4-BE49-F238E27FC236}">
                <a16:creationId xmlns="" xmlns:a16="http://schemas.microsoft.com/office/drawing/2014/main" id="{B373F125-DEF3-41D6-9918-AB21A2ACC3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 xmlns:a16="http://schemas.microsoft.com/office/drawing/2014/main" id="{71E9F226-EB6E-48C9-ADDA-636DE4BF4EB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Placeholder 15">
            <a:extLst>
              <a:ext uri="{FF2B5EF4-FFF2-40B4-BE49-F238E27FC236}">
                <a16:creationId xmlns="" xmlns:a16="http://schemas.microsoft.com/office/drawing/2014/main" id="{FD2BCF82-78E1-0646-B5FF-5796B11F4A90}"/>
              </a:ext>
            </a:extLst>
          </p:cNvPr>
          <p:cNvSpPr>
            <a:spLocks noGrp="1" noChangeArrowheads="1"/>
          </p:cNvSpPr>
          <p:nvPr>
            <p:ph type="title"/>
          </p:nvPr>
        </p:nvSpPr>
        <p:spPr>
          <a:xfrm>
            <a:off x="959157" y="1113764"/>
            <a:ext cx="3269749" cy="4624327"/>
          </a:xfrm>
        </p:spPr>
        <p:txBody>
          <a:bodyPr vert="horz" lIns="91440" tIns="45720" rIns="91440" bIns="45720" rtlCol="0" anchor="ctr">
            <a:normAutofit/>
          </a:bodyPr>
          <a:lstStyle/>
          <a:p>
            <a:r>
              <a:rPr lang="en-US" altLang="en-US" sz="3200">
                <a:solidFill>
                  <a:srgbClr val="FFFFFF"/>
                </a:solidFill>
              </a:rPr>
              <a:t>A true jobless future?</a:t>
            </a:r>
          </a:p>
        </p:txBody>
      </p:sp>
      <p:sp>
        <p:nvSpPr>
          <p:cNvPr id="21507" name="Placeholder 16">
            <a:extLst>
              <a:ext uri="{FF2B5EF4-FFF2-40B4-BE49-F238E27FC236}">
                <a16:creationId xmlns="" xmlns:a16="http://schemas.microsoft.com/office/drawing/2014/main" id="{B445B5ED-8E87-8947-8A86-DB2217DA8019}"/>
              </a:ext>
            </a:extLst>
          </p:cNvPr>
          <p:cNvSpPr>
            <a:spLocks noGrp="1" noChangeArrowheads="1"/>
          </p:cNvSpPr>
          <p:nvPr>
            <p:ph type="body" sz="half" idx="1"/>
          </p:nvPr>
        </p:nvSpPr>
        <p:spPr>
          <a:xfrm>
            <a:off x="5155905" y="1113764"/>
            <a:ext cx="6108179" cy="4624327"/>
          </a:xfrm>
        </p:spPr>
        <p:txBody>
          <a:bodyPr vert="horz" lIns="91440" tIns="45720" rIns="91440" bIns="45720" rtlCol="0" anchor="ctr">
            <a:normAutofit/>
          </a:bodyPr>
          <a:lstStyle/>
          <a:p>
            <a:pPr marL="0" indent="0"/>
            <a:r>
              <a:rPr lang="en-US" altLang="en-US" b="1"/>
              <a:t>Optimist:</a:t>
            </a:r>
          </a:p>
          <a:p>
            <a:pPr marL="0" indent="0"/>
            <a:r>
              <a:rPr lang="en-US" altLang="en-US"/>
              <a:t>Ray Kurzweil, a renowned futurist and Google’s top engineering director, sees robots as a force for good, </a:t>
            </a:r>
            <a:r>
              <a:rPr lang="en-US" altLang="en-US" u="sng"/>
              <a:t>at least in terms of freeing people up to do what it is they love</a:t>
            </a:r>
            <a:r>
              <a:rPr lang="en-US" altLang="en-US"/>
              <a:t>. By the 2030s, AI will outpace biological intelligence and self-driving cars will be everywhere.</a:t>
            </a:r>
          </a:p>
          <a:p>
            <a:pPr marL="0" indent="0"/>
            <a:r>
              <a:rPr lang="en-US" altLang="en-US"/>
              <a:t>"We are going to have new types of jobs creating new types of dollars that don't exist yet and that has been the trend," he says.</a:t>
            </a:r>
          </a:p>
          <a:p>
            <a:pPr marL="0" indent="0"/>
            <a:endParaRPr lang="en-US" altLang="en-US" b="1"/>
          </a:p>
          <a:p>
            <a:pPr marL="0" indent="0"/>
            <a:r>
              <a:rPr lang="en-US" altLang="en-US" b="1"/>
              <a:t>Pessimist:</a:t>
            </a:r>
          </a:p>
          <a:p>
            <a:pPr marL="0" indent="0"/>
            <a:r>
              <a:rPr lang="en-US" altLang="en-US"/>
              <a:t>Alibaba Founder Jack Ma, also a renowned futurist, is predicting “decades of pain.”</a:t>
            </a:r>
          </a:p>
        </p:txBody>
      </p:sp>
    </p:spTree>
    <p:extLst>
      <p:ext uri="{BB962C8B-B14F-4D97-AF65-F5344CB8AC3E}">
        <p14:creationId xmlns:p14="http://schemas.microsoft.com/office/powerpoint/2010/main" val="323157660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 xmlns:a16="http://schemas.microsoft.com/office/drawing/2014/main" id="{402A340C-3262-604B-BC6E-CA94C310BC39}"/>
              </a:ext>
            </a:extLst>
          </p:cNvPr>
          <p:cNvSpPr>
            <a:spLocks noGrp="1"/>
          </p:cNvSpPr>
          <p:nvPr>
            <p:ph type="title"/>
          </p:nvPr>
        </p:nvSpPr>
        <p:spPr/>
        <p:txBody>
          <a:bodyPr/>
          <a:lstStyle/>
          <a:p>
            <a:r>
              <a:rPr lang="en-US" dirty="0"/>
              <a:t>https://</a:t>
            </a:r>
            <a:r>
              <a:rPr lang="en-US" dirty="0" err="1"/>
              <a:t>www.youtube.com</a:t>
            </a:r>
            <a:r>
              <a:rPr lang="en-US" dirty="0"/>
              <a:t>/</a:t>
            </a:r>
            <a:r>
              <a:rPr lang="en-US" dirty="0" err="1"/>
              <a:t>watch?v</a:t>
            </a:r>
            <a:r>
              <a:rPr lang="en-US" dirty="0"/>
              <a:t>=N9_xGhM8siI</a:t>
            </a:r>
          </a:p>
        </p:txBody>
      </p:sp>
      <p:sp>
        <p:nvSpPr>
          <p:cNvPr id="6" name="Content Placeholder 5">
            <a:extLst>
              <a:ext uri="{FF2B5EF4-FFF2-40B4-BE49-F238E27FC236}">
                <a16:creationId xmlns="" xmlns:a16="http://schemas.microsoft.com/office/drawing/2014/main" id="{F194E3C5-E6D5-2243-9D21-FA9ECF58A723}"/>
              </a:ext>
            </a:extLst>
          </p:cNvPr>
          <p:cNvSpPr>
            <a:spLocks noGrp="1"/>
          </p:cNvSpPr>
          <p:nvPr>
            <p:ph idx="1"/>
          </p:nvPr>
        </p:nvSpPr>
        <p:spPr/>
        <p:txBody>
          <a:bodyPr/>
          <a:lstStyle/>
          <a:p>
            <a:r>
              <a:rPr lang="en-US" dirty="0"/>
              <a:t>Jack Ma and pain</a:t>
            </a:r>
          </a:p>
        </p:txBody>
      </p:sp>
    </p:spTree>
    <p:extLst>
      <p:ext uri="{BB962C8B-B14F-4D97-AF65-F5344CB8AC3E}">
        <p14:creationId xmlns:p14="http://schemas.microsoft.com/office/powerpoint/2010/main" val="280328863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 xmlns:a16="http://schemas.microsoft.com/office/drawing/2014/main" id="{DCF4EB5C-ED25-4675-8255-2F5B12CFFCF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 xmlns:a16="http://schemas.microsoft.com/office/drawing/2014/main" id="{9514EC6E-A557-42A2-BCDC-3ABFFC5E56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 xmlns:a16="http://schemas.microsoft.com/office/drawing/2014/main" id="{905482C9-EB42-4BFE-95BF-7FD661F076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78" name="Rectangle 77">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81">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85">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4578" name="Placeholder 15">
            <a:extLst>
              <a:ext uri="{FF2B5EF4-FFF2-40B4-BE49-F238E27FC236}">
                <a16:creationId xmlns="" xmlns:a16="http://schemas.microsoft.com/office/drawing/2014/main" id="{CEF1A713-E488-3B46-898B-E496A0C0123E}"/>
              </a:ext>
            </a:extLst>
          </p:cNvPr>
          <p:cNvSpPr>
            <a:spLocks noGrp="1" noChangeArrowheads="1"/>
          </p:cNvSpPr>
          <p:nvPr>
            <p:ph type="title"/>
          </p:nvPr>
        </p:nvSpPr>
        <p:spPr>
          <a:xfrm>
            <a:off x="771148" y="1037967"/>
            <a:ext cx="3054091" cy="4709131"/>
          </a:xfrm>
        </p:spPr>
        <p:txBody>
          <a:bodyPr vert="horz" lIns="91440" tIns="45720" rIns="91440" bIns="45720" rtlCol="0" anchor="ctr">
            <a:normAutofit/>
          </a:bodyPr>
          <a:lstStyle/>
          <a:p>
            <a:r>
              <a:rPr lang="en-US" altLang="en-US" sz="3200">
                <a:solidFill>
                  <a:srgbClr val="FFFEFF"/>
                </a:solidFill>
              </a:rPr>
              <a:t>Potential Solutions</a:t>
            </a:r>
          </a:p>
        </p:txBody>
      </p:sp>
      <p:sp>
        <p:nvSpPr>
          <p:cNvPr id="24579" name="Placeholder 16">
            <a:extLst>
              <a:ext uri="{FF2B5EF4-FFF2-40B4-BE49-F238E27FC236}">
                <a16:creationId xmlns="" xmlns:a16="http://schemas.microsoft.com/office/drawing/2014/main" id="{0FA74F31-6A1D-4C85-AFFC-2FFAAA08E7C8}"/>
              </a:ext>
            </a:extLst>
          </p:cNvPr>
          <p:cNvSpPr>
            <a:spLocks noGrp="1" noChangeArrowheads="1"/>
          </p:cNvSpPr>
          <p:nvPr>
            <p:ph type="body" sz="half" idx="1"/>
          </p:nvPr>
        </p:nvSpPr>
        <p:spPr>
          <a:xfrm>
            <a:off x="4534935" y="1037968"/>
            <a:ext cx="7014423" cy="4820832"/>
          </a:xfrm>
        </p:spPr>
        <p:txBody>
          <a:bodyPr vert="horz" lIns="91440" tIns="45720" rIns="91440" bIns="45720" rtlCol="0" anchor="ctr">
            <a:normAutofit/>
          </a:bodyPr>
          <a:lstStyle/>
          <a:p>
            <a:pPr>
              <a:defRPr/>
            </a:pPr>
            <a:r>
              <a:rPr lang="en-US" altLang="en-US" sz="2000"/>
              <a:t>Raise awareness – among ED, workforce, business, educational and community leaders; employers; school administrators and teachers; parents; students and more</a:t>
            </a:r>
          </a:p>
          <a:p>
            <a:pPr>
              <a:defRPr/>
            </a:pPr>
            <a:r>
              <a:rPr lang="en-US" altLang="en-US" sz="2000"/>
              <a:t>Generate excitement about coding, data analytics, STEM/STEAM</a:t>
            </a:r>
          </a:p>
          <a:p>
            <a:pPr lvl="1">
              <a:defRPr/>
            </a:pPr>
            <a:r>
              <a:rPr lang="en-US" altLang="en-US" sz="2000"/>
              <a:t>Some say coding should be offered as second language</a:t>
            </a:r>
          </a:p>
          <a:p>
            <a:pPr>
              <a:defRPr/>
            </a:pPr>
            <a:r>
              <a:rPr lang="en-US" altLang="en-US" sz="2000"/>
              <a:t>For liberal arts enthusiasts, encourage focus on marketable skills - marketing, social and digital media, sales, data analytics and management, IT networking &amp; support, graphic design</a:t>
            </a:r>
          </a:p>
        </p:txBody>
      </p:sp>
    </p:spTree>
    <p:extLst>
      <p:ext uri="{BB962C8B-B14F-4D97-AF65-F5344CB8AC3E}">
        <p14:creationId xmlns:p14="http://schemas.microsoft.com/office/powerpoint/2010/main" val="328536792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 xmlns:a16="http://schemas.microsoft.com/office/drawing/2014/main" id="{DCF4EB5C-ED25-4675-8255-2F5B12CFFCF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 xmlns:a16="http://schemas.microsoft.com/office/drawing/2014/main" id="{9514EC6E-A557-42A2-BCDC-3ABFFC5E56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 xmlns:a16="http://schemas.microsoft.com/office/drawing/2014/main" id="{905482C9-EB42-4BFE-95BF-7FD661F076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78" name="Rectangle 77">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81">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85">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626" name="Placeholder 15">
            <a:extLst>
              <a:ext uri="{FF2B5EF4-FFF2-40B4-BE49-F238E27FC236}">
                <a16:creationId xmlns="" xmlns:a16="http://schemas.microsoft.com/office/drawing/2014/main" id="{3602C8CA-587D-0A44-A8D9-C6A4BF1768B4}"/>
              </a:ext>
            </a:extLst>
          </p:cNvPr>
          <p:cNvSpPr>
            <a:spLocks noGrp="1" noChangeArrowheads="1"/>
          </p:cNvSpPr>
          <p:nvPr>
            <p:ph type="title"/>
          </p:nvPr>
        </p:nvSpPr>
        <p:spPr>
          <a:xfrm>
            <a:off x="771148" y="1037967"/>
            <a:ext cx="3054091" cy="4709131"/>
          </a:xfrm>
        </p:spPr>
        <p:txBody>
          <a:bodyPr vert="horz" lIns="91440" tIns="45720" rIns="91440" bIns="45720" rtlCol="0" anchor="ctr">
            <a:normAutofit/>
          </a:bodyPr>
          <a:lstStyle/>
          <a:p>
            <a:r>
              <a:rPr lang="en-US" altLang="en-US" sz="3200" dirty="0">
                <a:solidFill>
                  <a:srgbClr val="FFFEFF"/>
                </a:solidFill>
              </a:rPr>
              <a:t>Potential Solutions </a:t>
            </a:r>
          </a:p>
        </p:txBody>
      </p:sp>
      <p:sp>
        <p:nvSpPr>
          <p:cNvPr id="24579" name="Placeholder 16">
            <a:extLst>
              <a:ext uri="{FF2B5EF4-FFF2-40B4-BE49-F238E27FC236}">
                <a16:creationId xmlns="" xmlns:a16="http://schemas.microsoft.com/office/drawing/2014/main" id="{23C11E22-AAC9-4E5D-94A9-940CC24BE2AB}"/>
              </a:ext>
            </a:extLst>
          </p:cNvPr>
          <p:cNvSpPr>
            <a:spLocks noGrp="1" noChangeArrowheads="1"/>
          </p:cNvSpPr>
          <p:nvPr>
            <p:ph type="body" sz="half" idx="1"/>
          </p:nvPr>
        </p:nvSpPr>
        <p:spPr>
          <a:xfrm>
            <a:off x="4534935" y="1037968"/>
            <a:ext cx="7014423" cy="4820832"/>
          </a:xfrm>
        </p:spPr>
        <p:txBody>
          <a:bodyPr vert="horz" lIns="91440" tIns="45720" rIns="91440" bIns="45720" rtlCol="0" anchor="ctr">
            <a:normAutofit/>
          </a:bodyPr>
          <a:lstStyle/>
          <a:p>
            <a:pPr>
              <a:defRPr/>
            </a:pPr>
            <a:r>
              <a:rPr lang="en-US" altLang="en-US" sz="2000" dirty="0"/>
              <a:t>“Skills broker” </a:t>
            </a:r>
          </a:p>
          <a:p>
            <a:pPr lvl="1">
              <a:defRPr/>
            </a:pPr>
            <a:r>
              <a:rPr lang="en-US" altLang="en-US" sz="2000" dirty="0"/>
              <a:t>To match employers with employees</a:t>
            </a:r>
          </a:p>
          <a:p>
            <a:pPr>
              <a:defRPr/>
            </a:pPr>
            <a:r>
              <a:rPr lang="en-US" altLang="en-US" sz="2000" dirty="0"/>
              <a:t>Grants for start-ups</a:t>
            </a:r>
          </a:p>
          <a:p>
            <a:pPr>
              <a:defRPr/>
            </a:pPr>
            <a:r>
              <a:rPr lang="en-US" altLang="en-US" sz="2000" dirty="0"/>
              <a:t>Allow unemployment dollars to be used toward starting a business</a:t>
            </a:r>
          </a:p>
          <a:p>
            <a:pPr>
              <a:defRPr/>
            </a:pPr>
            <a:r>
              <a:rPr lang="en-US" altLang="en-US" sz="2000" dirty="0"/>
              <a:t>Shift funding from other programs</a:t>
            </a:r>
          </a:p>
        </p:txBody>
      </p:sp>
    </p:spTree>
    <p:extLst>
      <p:ext uri="{BB962C8B-B14F-4D97-AF65-F5344CB8AC3E}">
        <p14:creationId xmlns:p14="http://schemas.microsoft.com/office/powerpoint/2010/main" val="126999155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 xmlns:a16="http://schemas.microsoft.com/office/drawing/2014/main" id="{DCF4EB5C-ED25-4675-8255-2F5B12CFFCF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 xmlns:a16="http://schemas.microsoft.com/office/drawing/2014/main" id="{9514EC6E-A557-42A2-BCDC-3ABFFC5E56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 xmlns:a16="http://schemas.microsoft.com/office/drawing/2014/main" id="{905482C9-EB42-4BFE-95BF-7FD661F076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78" name="Rectangle 77">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81">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85">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7650" name="Placeholder 15">
            <a:extLst>
              <a:ext uri="{FF2B5EF4-FFF2-40B4-BE49-F238E27FC236}">
                <a16:creationId xmlns="" xmlns:a16="http://schemas.microsoft.com/office/drawing/2014/main" id="{FB8CED3F-E1EF-4741-93D3-C1AD17CC33D4}"/>
              </a:ext>
            </a:extLst>
          </p:cNvPr>
          <p:cNvSpPr>
            <a:spLocks noGrp="1" noChangeArrowheads="1"/>
          </p:cNvSpPr>
          <p:nvPr>
            <p:ph type="title"/>
          </p:nvPr>
        </p:nvSpPr>
        <p:spPr>
          <a:xfrm>
            <a:off x="771148" y="1037967"/>
            <a:ext cx="3054091" cy="4709131"/>
          </a:xfrm>
        </p:spPr>
        <p:txBody>
          <a:bodyPr vert="horz" lIns="91440" tIns="45720" rIns="91440" bIns="45720" rtlCol="0" anchor="ctr">
            <a:normAutofit/>
          </a:bodyPr>
          <a:lstStyle/>
          <a:p>
            <a:r>
              <a:rPr lang="en-US" altLang="en-US" sz="3200">
                <a:solidFill>
                  <a:srgbClr val="FFFEFF"/>
                </a:solidFill>
              </a:rPr>
              <a:t>Potential Solutions – </a:t>
            </a:r>
            <a:br>
              <a:rPr lang="en-US" altLang="en-US" sz="3200">
                <a:solidFill>
                  <a:srgbClr val="FFFEFF"/>
                </a:solidFill>
              </a:rPr>
            </a:br>
            <a:r>
              <a:rPr lang="en-US" altLang="en-US" sz="3200">
                <a:solidFill>
                  <a:srgbClr val="FFFEFF"/>
                </a:solidFill>
              </a:rPr>
              <a:t>How We Can Cope with AI</a:t>
            </a:r>
          </a:p>
        </p:txBody>
      </p:sp>
      <p:sp>
        <p:nvSpPr>
          <p:cNvPr id="24579" name="Placeholder 16">
            <a:extLst>
              <a:ext uri="{FF2B5EF4-FFF2-40B4-BE49-F238E27FC236}">
                <a16:creationId xmlns="" xmlns:a16="http://schemas.microsoft.com/office/drawing/2014/main" id="{7F5CC5C7-F542-4BA9-9485-32F37080B31D}"/>
              </a:ext>
            </a:extLst>
          </p:cNvPr>
          <p:cNvSpPr>
            <a:spLocks noGrp="1" noChangeArrowheads="1"/>
          </p:cNvSpPr>
          <p:nvPr>
            <p:ph type="body" sz="half" idx="1"/>
          </p:nvPr>
        </p:nvSpPr>
        <p:spPr>
          <a:xfrm>
            <a:off x="4534935" y="1037968"/>
            <a:ext cx="7014423" cy="4820832"/>
          </a:xfrm>
        </p:spPr>
        <p:txBody>
          <a:bodyPr vert="horz" lIns="91440" tIns="45720" rIns="91440" bIns="45720" rtlCol="0" anchor="ctr">
            <a:normAutofit/>
          </a:bodyPr>
          <a:lstStyle/>
          <a:p>
            <a:pPr>
              <a:lnSpc>
                <a:spcPct val="90000"/>
              </a:lnSpc>
              <a:defRPr/>
            </a:pPr>
            <a:r>
              <a:rPr lang="en-US" altLang="en-US" dirty="0"/>
              <a:t>“New Deal for the 21</a:t>
            </a:r>
            <a:r>
              <a:rPr lang="en-US" altLang="en-US" baseline="30000" dirty="0"/>
              <a:t>st</a:t>
            </a:r>
            <a:r>
              <a:rPr lang="en-US" altLang="en-US" dirty="0"/>
              <a:t> Century”: A Study by the Council on Foreign Relations</a:t>
            </a:r>
            <a:endParaRPr lang="en-US" altLang="en-US"/>
          </a:p>
          <a:p>
            <a:pPr lvl="1">
              <a:lnSpc>
                <a:spcPct val="90000"/>
              </a:lnSpc>
              <a:defRPr/>
            </a:pPr>
            <a:r>
              <a:rPr lang="en-US" altLang="en-US" sz="1700"/>
              <a:t>Equip young people with education and skills to adapt to career changes</a:t>
            </a:r>
          </a:p>
          <a:p>
            <a:pPr lvl="1">
              <a:lnSpc>
                <a:spcPct val="90000"/>
              </a:lnSpc>
              <a:defRPr/>
            </a:pPr>
            <a:r>
              <a:rPr lang="en-US" altLang="en-US" sz="1700"/>
              <a:t>Provide retraining for older workers</a:t>
            </a:r>
          </a:p>
          <a:p>
            <a:pPr lvl="2">
              <a:lnSpc>
                <a:spcPct val="90000"/>
              </a:lnSpc>
              <a:defRPr/>
            </a:pPr>
            <a:r>
              <a:rPr lang="en-US" altLang="en-US" sz="1700"/>
              <a:t>Tax incentives and insurance, facilitate job mobility, reform occupational licensing</a:t>
            </a:r>
          </a:p>
          <a:p>
            <a:pPr lvl="2">
              <a:lnSpc>
                <a:spcPct val="90000"/>
              </a:lnSpc>
              <a:defRPr/>
            </a:pPr>
            <a:r>
              <a:rPr lang="en-US" altLang="en-US" sz="1700"/>
              <a:t>Career loan accounts w/repayment linked to future earnings</a:t>
            </a:r>
          </a:p>
          <a:p>
            <a:pPr lvl="1">
              <a:lnSpc>
                <a:spcPct val="90000"/>
              </a:lnSpc>
              <a:defRPr/>
            </a:pPr>
            <a:r>
              <a:rPr lang="en-US" altLang="en-US" sz="1700"/>
              <a:t>Wage insurance, direct wage subsidies, minimum wage increments</a:t>
            </a:r>
          </a:p>
          <a:p>
            <a:pPr lvl="1">
              <a:lnSpc>
                <a:spcPct val="90000"/>
              </a:lnSpc>
              <a:defRPr/>
            </a:pPr>
            <a:r>
              <a:rPr lang="en-US" altLang="en-US" sz="1700"/>
              <a:t>Civilian National Service Program</a:t>
            </a:r>
          </a:p>
          <a:p>
            <a:pPr lvl="2">
              <a:lnSpc>
                <a:spcPct val="90000"/>
              </a:lnSpc>
              <a:defRPr/>
            </a:pPr>
            <a:r>
              <a:rPr lang="en-US" altLang="en-US" sz="1700"/>
              <a:t>Alleviates social disruption, teaches new skills, helps those in need, invests in public infrastructure improvements</a:t>
            </a:r>
          </a:p>
          <a:p>
            <a:pPr lvl="1">
              <a:lnSpc>
                <a:spcPct val="90000"/>
              </a:lnSpc>
              <a:defRPr/>
            </a:pPr>
            <a:endParaRPr lang="en-US" altLang="en-US" sz="1700"/>
          </a:p>
        </p:txBody>
      </p:sp>
    </p:spTree>
    <p:extLst>
      <p:ext uri="{BB962C8B-B14F-4D97-AF65-F5344CB8AC3E}">
        <p14:creationId xmlns:p14="http://schemas.microsoft.com/office/powerpoint/2010/main" val="373004365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 xmlns:a16="http://schemas.microsoft.com/office/drawing/2014/main" id="{E126F680-9069-774A-AFB0-E6AD4F448D54}"/>
              </a:ext>
            </a:extLst>
          </p:cNvPr>
          <p:cNvSpPr>
            <a:spLocks noGrp="1"/>
          </p:cNvSpPr>
          <p:nvPr>
            <p:ph type="title"/>
          </p:nvPr>
        </p:nvSpPr>
        <p:spPr/>
        <p:txBody>
          <a:bodyPr/>
          <a:lstStyle/>
          <a:p>
            <a:r>
              <a:rPr lang="en-US" dirty="0"/>
              <a:t>https://</a:t>
            </a:r>
            <a:r>
              <a:rPr lang="en-US" dirty="0" err="1"/>
              <a:t>www.youtube.com</a:t>
            </a:r>
            <a:r>
              <a:rPr lang="en-US" dirty="0"/>
              <a:t>/</a:t>
            </a:r>
            <a:r>
              <a:rPr lang="en-US" dirty="0" err="1"/>
              <a:t>watch?v</a:t>
            </a:r>
            <a:r>
              <a:rPr lang="en-US" dirty="0"/>
              <a:t>=</a:t>
            </a:r>
            <a:r>
              <a:rPr lang="en-US" dirty="0" err="1"/>
              <a:t>nccryZOcrUg</a:t>
            </a:r>
            <a:endParaRPr lang="en-US" dirty="0"/>
          </a:p>
        </p:txBody>
      </p:sp>
      <p:sp>
        <p:nvSpPr>
          <p:cNvPr id="6" name="Content Placeholder 5">
            <a:extLst>
              <a:ext uri="{FF2B5EF4-FFF2-40B4-BE49-F238E27FC236}">
                <a16:creationId xmlns="" xmlns:a16="http://schemas.microsoft.com/office/drawing/2014/main" id="{A3C36751-C303-9648-B58A-34BF73C6C2E4}"/>
              </a:ext>
            </a:extLst>
          </p:cNvPr>
          <p:cNvSpPr>
            <a:spLocks noGrp="1"/>
          </p:cNvSpPr>
          <p:nvPr>
            <p:ph idx="1"/>
          </p:nvPr>
        </p:nvSpPr>
        <p:spPr/>
        <p:txBody>
          <a:bodyPr/>
          <a:lstStyle/>
          <a:p>
            <a:r>
              <a:rPr lang="en-US" dirty="0"/>
              <a:t>Tax robots</a:t>
            </a:r>
          </a:p>
        </p:txBody>
      </p:sp>
    </p:spTree>
    <p:extLst>
      <p:ext uri="{BB962C8B-B14F-4D97-AF65-F5344CB8AC3E}">
        <p14:creationId xmlns:p14="http://schemas.microsoft.com/office/powerpoint/2010/main" val="192616519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 xmlns:a16="http://schemas.microsoft.com/office/drawing/2014/main" id="{DCF4EB5C-ED25-4675-8255-2F5B12CFFCF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 xmlns:a16="http://schemas.microsoft.com/office/drawing/2014/main" id="{9514EC6E-A557-42A2-BCDC-3ABFFC5E56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 xmlns:a16="http://schemas.microsoft.com/office/drawing/2014/main" id="{905482C9-EB42-4BFE-95BF-7FD661F076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78" name="Rectangle 77">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81">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85">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9698" name="Placeholder 15">
            <a:extLst>
              <a:ext uri="{FF2B5EF4-FFF2-40B4-BE49-F238E27FC236}">
                <a16:creationId xmlns="" xmlns:a16="http://schemas.microsoft.com/office/drawing/2014/main" id="{EC997DF0-07BB-8345-BB56-728B231A9C89}"/>
              </a:ext>
            </a:extLst>
          </p:cNvPr>
          <p:cNvSpPr>
            <a:spLocks noGrp="1" noChangeArrowheads="1"/>
          </p:cNvSpPr>
          <p:nvPr>
            <p:ph type="title"/>
          </p:nvPr>
        </p:nvSpPr>
        <p:spPr>
          <a:xfrm>
            <a:off x="771148" y="1037967"/>
            <a:ext cx="3054091" cy="4709131"/>
          </a:xfrm>
        </p:spPr>
        <p:txBody>
          <a:bodyPr vert="horz" lIns="91440" tIns="45720" rIns="91440" bIns="45720" rtlCol="0" anchor="ctr">
            <a:normAutofit/>
          </a:bodyPr>
          <a:lstStyle/>
          <a:p>
            <a:r>
              <a:rPr lang="en-US" altLang="en-US" sz="3200">
                <a:solidFill>
                  <a:srgbClr val="FFFEFF"/>
                </a:solidFill>
              </a:rPr>
              <a:t>A Word About UBI</a:t>
            </a:r>
          </a:p>
        </p:txBody>
      </p:sp>
      <p:sp>
        <p:nvSpPr>
          <p:cNvPr id="24579" name="Placeholder 16">
            <a:extLst>
              <a:ext uri="{FF2B5EF4-FFF2-40B4-BE49-F238E27FC236}">
                <a16:creationId xmlns="" xmlns:a16="http://schemas.microsoft.com/office/drawing/2014/main" id="{080BC122-0299-4C85-807B-144D6FB8DE38}"/>
              </a:ext>
            </a:extLst>
          </p:cNvPr>
          <p:cNvSpPr>
            <a:spLocks noGrp="1" noChangeArrowheads="1"/>
          </p:cNvSpPr>
          <p:nvPr>
            <p:ph type="body" sz="half" idx="1"/>
          </p:nvPr>
        </p:nvSpPr>
        <p:spPr>
          <a:xfrm>
            <a:off x="4534935" y="1037968"/>
            <a:ext cx="7014423" cy="4820832"/>
          </a:xfrm>
        </p:spPr>
        <p:txBody>
          <a:bodyPr vert="horz" lIns="91440" tIns="45720" rIns="91440" bIns="45720" rtlCol="0" anchor="ctr">
            <a:normAutofit/>
          </a:bodyPr>
          <a:lstStyle/>
          <a:p>
            <a:pPr>
              <a:defRPr/>
            </a:pPr>
            <a:r>
              <a:rPr lang="en-US" altLang="en-US" sz="2000"/>
              <a:t>Universal Basic Income (UBI)</a:t>
            </a:r>
          </a:p>
          <a:p>
            <a:pPr lvl="1">
              <a:defRPr/>
            </a:pPr>
            <a:r>
              <a:rPr lang="en-US" altLang="en-US" sz="2000"/>
              <a:t>Experiments currently taking place in communities worldwide, including in US, in Oakland, CA</a:t>
            </a:r>
          </a:p>
          <a:p>
            <a:pPr lvl="1">
              <a:defRPr/>
            </a:pPr>
            <a:r>
              <a:rPr lang="en-US" altLang="en-US" sz="2000"/>
              <a:t>Not a new idea – heavily considered in 1970s under President Nixon</a:t>
            </a:r>
          </a:p>
          <a:p>
            <a:pPr lvl="1">
              <a:defRPr/>
            </a:pPr>
            <a:r>
              <a:rPr lang="en-US" altLang="en-US" sz="2000"/>
              <a:t>Based in part on Alaska’s “Permanent Fund,” which distributes dividend to every resident to share wealth from state’s natural resources</a:t>
            </a:r>
          </a:p>
          <a:p>
            <a:pPr lvl="1">
              <a:defRPr/>
            </a:pPr>
            <a:r>
              <a:rPr lang="en-US" altLang="en-US" sz="2000"/>
              <a:t>Supported by tech titans, including Mark Zuckerberg and Elon Musk</a:t>
            </a:r>
          </a:p>
          <a:p>
            <a:pPr lvl="1">
              <a:defRPr/>
            </a:pPr>
            <a:endParaRPr lang="en-US" altLang="en-US" sz="2000"/>
          </a:p>
        </p:txBody>
      </p:sp>
    </p:spTree>
    <p:extLst>
      <p:ext uri="{BB962C8B-B14F-4D97-AF65-F5344CB8AC3E}">
        <p14:creationId xmlns:p14="http://schemas.microsoft.com/office/powerpoint/2010/main" val="268906274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DCF4EB5C-ED25-4675-8255-2F5B12CFFCF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 xmlns:a16="http://schemas.microsoft.com/office/drawing/2014/main" id="{9514EC6E-A557-42A2-BCDC-3ABFFC5E56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 xmlns:a16="http://schemas.microsoft.com/office/drawing/2014/main" id="{905482C9-EB42-4BFE-95BF-7FD661F076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 xmlns:a16="http://schemas.microsoft.com/office/drawing/2014/main" id="{7539E646-A625-4A26-86ED-BD90EDD329F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 xmlns:a16="http://schemas.microsoft.com/office/drawing/2014/main" id="{8E019540-1104-4B12-9F83-45F58674186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3C47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 xmlns:a16="http://schemas.microsoft.com/office/drawing/2014/main" id="{8F192A18-814D-B046-B876-7E2D6A0711FE}"/>
              </a:ext>
            </a:extLst>
          </p:cNvPr>
          <p:cNvSpPr>
            <a:spLocks noGrp="1"/>
          </p:cNvSpPr>
          <p:nvPr>
            <p:ph type="title"/>
          </p:nvPr>
        </p:nvSpPr>
        <p:spPr>
          <a:xfrm>
            <a:off x="1555733" y="1577340"/>
            <a:ext cx="4955798" cy="3703320"/>
          </a:xfrm>
        </p:spPr>
        <p:txBody>
          <a:bodyPr vert="horz" lIns="91440" tIns="45720" rIns="91440" bIns="45720" rtlCol="0" anchor="ctr">
            <a:normAutofit/>
          </a:bodyPr>
          <a:lstStyle/>
          <a:p>
            <a:pPr algn="r"/>
            <a:r>
              <a:rPr lang="en-US" sz="7200">
                <a:solidFill>
                  <a:srgbClr val="FFFFFF">
                    <a:alpha val="90000"/>
                  </a:srgbClr>
                </a:solidFill>
              </a:rPr>
              <a:t>The future</a:t>
            </a:r>
          </a:p>
        </p:txBody>
      </p:sp>
      <p:sp>
        <p:nvSpPr>
          <p:cNvPr id="6" name="Content Placeholder 5">
            <a:extLst>
              <a:ext uri="{FF2B5EF4-FFF2-40B4-BE49-F238E27FC236}">
                <a16:creationId xmlns="" xmlns:a16="http://schemas.microsoft.com/office/drawing/2014/main" id="{0A5E7816-3237-E94B-A225-88B5DD4CF2E0}"/>
              </a:ext>
            </a:extLst>
          </p:cNvPr>
          <p:cNvSpPr>
            <a:spLocks noGrp="1"/>
          </p:cNvSpPr>
          <p:nvPr>
            <p:ph idx="1"/>
          </p:nvPr>
        </p:nvSpPr>
        <p:spPr>
          <a:xfrm>
            <a:off x="7534655" y="1577340"/>
            <a:ext cx="2895067" cy="3703320"/>
          </a:xfrm>
          <a:ln w="57150">
            <a:noFill/>
          </a:ln>
        </p:spPr>
        <p:txBody>
          <a:bodyPr vert="horz" lIns="91440" tIns="45720" rIns="91440" bIns="45720" rtlCol="0" anchor="ctr">
            <a:normAutofit/>
          </a:bodyPr>
          <a:lstStyle/>
          <a:p>
            <a:pPr marL="0" indent="0">
              <a:buNone/>
            </a:pPr>
            <a:r>
              <a:rPr lang="en-US" sz="2800" cap="all" dirty="0">
                <a:solidFill>
                  <a:schemeClr val="accent1"/>
                </a:solidFill>
              </a:rPr>
              <a:t>https://</a:t>
            </a:r>
            <a:r>
              <a:rPr lang="en-US" sz="2800" cap="all" dirty="0" err="1">
                <a:solidFill>
                  <a:schemeClr val="accent1"/>
                </a:solidFill>
              </a:rPr>
              <a:t>www.youtube.com</a:t>
            </a:r>
            <a:r>
              <a:rPr lang="en-US" sz="2800" cap="all" dirty="0">
                <a:solidFill>
                  <a:schemeClr val="accent1"/>
                </a:solidFill>
              </a:rPr>
              <a:t>/</a:t>
            </a:r>
            <a:r>
              <a:rPr lang="en-US" sz="2800" cap="all" dirty="0" err="1">
                <a:solidFill>
                  <a:schemeClr val="accent1"/>
                </a:solidFill>
              </a:rPr>
              <a:t>watch?v</a:t>
            </a:r>
            <a:r>
              <a:rPr lang="en-US" sz="2800" cap="all" dirty="0">
                <a:solidFill>
                  <a:schemeClr val="accent1"/>
                </a:solidFill>
              </a:rPr>
              <a:t>=c_8Jb-qG_uY</a:t>
            </a:r>
          </a:p>
        </p:txBody>
      </p:sp>
      <p:sp>
        <p:nvSpPr>
          <p:cNvPr id="21" name="Rectangle 20">
            <a:extLst>
              <a:ext uri="{FF2B5EF4-FFF2-40B4-BE49-F238E27FC236}">
                <a16:creationId xmlns="" xmlns:a16="http://schemas.microsoft.com/office/drawing/2014/main" id="{3580CFD6-E44A-486A-9E73-D8D948F78A3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6200000">
            <a:off x="5171433" y="3383280"/>
            <a:ext cx="3703320" cy="9144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92460029"/>
      </p:ext>
    </p:extLst>
  </p:cSld>
  <p:clrMapOvr>
    <a:overrideClrMapping bg1="dk1" tx1="lt1" bg2="dk2" tx2="lt2" accent1="accent1" accent2="accent2" accent3="accent3" accent4="accent4" accent5="accent5" accent6="accent6" hlink="hlink" folHlink="folHlink"/>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 xmlns:a16="http://schemas.microsoft.com/office/drawing/2014/main" id="{DCF4EB5C-ED25-4675-8255-2F5B12CFFCF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 xmlns:a16="http://schemas.microsoft.com/office/drawing/2014/main" id="{9514EC6E-A557-42A2-BCDC-3ABFFC5E564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 xmlns:a16="http://schemas.microsoft.com/office/drawing/2014/main" id="{905482C9-EB42-4BFE-95BF-7FD661F076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78" name="Rectangle 77">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 xmlns:a16="http://schemas.microsoft.com/office/drawing/2014/main" id="{1B26B711-3121-40B0-8377-A64F3DC00C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81">
            <a:extLst>
              <a:ext uri="{FF2B5EF4-FFF2-40B4-BE49-F238E27FC236}">
                <a16:creationId xmlns="" xmlns:a16="http://schemas.microsoft.com/office/drawing/2014/main" id="{645C4D3D-ABBA-4B4E-93E5-01E3437198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 xmlns:a16="http://schemas.microsoft.com/office/drawing/2014/main" id="{98DDD5E5-0097-4C6C-B266-5732EDA96CC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85">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2770" name="Placeholder 15">
            <a:extLst>
              <a:ext uri="{FF2B5EF4-FFF2-40B4-BE49-F238E27FC236}">
                <a16:creationId xmlns="" xmlns:a16="http://schemas.microsoft.com/office/drawing/2014/main" id="{C3188C45-8B1A-B74E-88C0-705497F7DF86}"/>
              </a:ext>
            </a:extLst>
          </p:cNvPr>
          <p:cNvSpPr>
            <a:spLocks noGrp="1" noChangeArrowheads="1"/>
          </p:cNvSpPr>
          <p:nvPr>
            <p:ph type="title"/>
          </p:nvPr>
        </p:nvSpPr>
        <p:spPr>
          <a:xfrm>
            <a:off x="771148" y="1037967"/>
            <a:ext cx="3054091" cy="4709131"/>
          </a:xfrm>
        </p:spPr>
        <p:txBody>
          <a:bodyPr vert="horz" lIns="91440" tIns="45720" rIns="91440" bIns="45720" rtlCol="0" anchor="ctr">
            <a:normAutofit/>
          </a:bodyPr>
          <a:lstStyle/>
          <a:p>
            <a:r>
              <a:rPr lang="en-US" altLang="en-US" sz="3200">
                <a:solidFill>
                  <a:srgbClr val="FFFEFF"/>
                </a:solidFill>
              </a:rPr>
              <a:t>Next Steps</a:t>
            </a:r>
          </a:p>
        </p:txBody>
      </p:sp>
      <p:sp>
        <p:nvSpPr>
          <p:cNvPr id="24579" name="Placeholder 16">
            <a:extLst>
              <a:ext uri="{FF2B5EF4-FFF2-40B4-BE49-F238E27FC236}">
                <a16:creationId xmlns="" xmlns:a16="http://schemas.microsoft.com/office/drawing/2014/main" id="{D93DA2E0-CECC-4F6D-B285-74E46658D5D4}"/>
              </a:ext>
            </a:extLst>
          </p:cNvPr>
          <p:cNvSpPr>
            <a:spLocks noGrp="1" noChangeArrowheads="1"/>
          </p:cNvSpPr>
          <p:nvPr>
            <p:ph type="body" sz="half" idx="1"/>
          </p:nvPr>
        </p:nvSpPr>
        <p:spPr>
          <a:xfrm>
            <a:off x="4534935" y="1037968"/>
            <a:ext cx="7014423" cy="4820832"/>
          </a:xfrm>
        </p:spPr>
        <p:txBody>
          <a:bodyPr vert="horz" lIns="91440" tIns="45720" rIns="91440" bIns="45720" rtlCol="0" anchor="ctr">
            <a:normAutofit/>
          </a:bodyPr>
          <a:lstStyle/>
          <a:p>
            <a:pPr>
              <a:lnSpc>
                <a:spcPct val="90000"/>
              </a:lnSpc>
              <a:defRPr/>
            </a:pPr>
            <a:r>
              <a:rPr lang="en-US" altLang="en-US" sz="1900"/>
              <a:t>Raise Awareness</a:t>
            </a:r>
          </a:p>
          <a:p>
            <a:pPr lvl="1">
              <a:lnSpc>
                <a:spcPct val="90000"/>
              </a:lnSpc>
              <a:defRPr/>
            </a:pPr>
            <a:r>
              <a:rPr lang="en-US" altLang="en-US" sz="1900"/>
              <a:t>Messaging</a:t>
            </a:r>
          </a:p>
          <a:p>
            <a:pPr lvl="1">
              <a:lnSpc>
                <a:spcPct val="90000"/>
              </a:lnSpc>
              <a:defRPr/>
            </a:pPr>
            <a:r>
              <a:rPr lang="en-US" altLang="en-US" sz="1900"/>
              <a:t>Speaking opportunities; spread the word</a:t>
            </a:r>
          </a:p>
          <a:p>
            <a:pPr lvl="1">
              <a:lnSpc>
                <a:spcPct val="90000"/>
              </a:lnSpc>
              <a:defRPr/>
            </a:pPr>
            <a:r>
              <a:rPr lang="en-US" altLang="en-US" sz="1900"/>
              <a:t>Events</a:t>
            </a:r>
          </a:p>
          <a:p>
            <a:pPr lvl="2">
              <a:lnSpc>
                <a:spcPct val="90000"/>
              </a:lnSpc>
              <a:defRPr/>
            </a:pPr>
            <a:r>
              <a:rPr lang="en-US" altLang="en-US" sz="1900"/>
              <a:t>December 2017 or January 2018 (date awaiting confirmation)</a:t>
            </a:r>
          </a:p>
          <a:p>
            <a:pPr lvl="3">
              <a:lnSpc>
                <a:spcPct val="90000"/>
              </a:lnSpc>
              <a:defRPr/>
            </a:pPr>
            <a:r>
              <a:rPr lang="en-US" altLang="en-US" sz="1900"/>
              <a:t>2x/year</a:t>
            </a:r>
          </a:p>
          <a:p>
            <a:pPr lvl="3">
              <a:lnSpc>
                <a:spcPct val="90000"/>
              </a:lnSpc>
              <a:defRPr/>
            </a:pPr>
            <a:r>
              <a:rPr lang="en-US" altLang="en-US" sz="1900"/>
              <a:t>Bring in futurists</a:t>
            </a:r>
          </a:p>
          <a:p>
            <a:pPr lvl="3">
              <a:lnSpc>
                <a:spcPct val="90000"/>
              </a:lnSpc>
              <a:defRPr/>
            </a:pPr>
            <a:r>
              <a:rPr lang="en-US" altLang="en-US" sz="1900"/>
              <a:t>FLX employers from across variety of sectors speaking about short-term and long-term future</a:t>
            </a:r>
          </a:p>
          <a:p>
            <a:pPr lvl="3">
              <a:lnSpc>
                <a:spcPct val="90000"/>
              </a:lnSpc>
              <a:defRPr/>
            </a:pPr>
            <a:r>
              <a:rPr lang="en-US" altLang="en-US" sz="1900"/>
              <a:t>Finger Lakes school district leadership</a:t>
            </a:r>
          </a:p>
          <a:p>
            <a:pPr lvl="3">
              <a:lnSpc>
                <a:spcPct val="90000"/>
              </a:lnSpc>
              <a:defRPr/>
            </a:pPr>
            <a:r>
              <a:rPr lang="en-US" altLang="en-US" sz="1900"/>
              <a:t>Continue to work with and through the Finger Lakes WIB on these endeavors</a:t>
            </a:r>
          </a:p>
        </p:txBody>
      </p:sp>
    </p:spTree>
    <p:extLst>
      <p:ext uri="{BB962C8B-B14F-4D97-AF65-F5344CB8AC3E}">
        <p14:creationId xmlns:p14="http://schemas.microsoft.com/office/powerpoint/2010/main" val="285676181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 xmlns:a16="http://schemas.microsoft.com/office/drawing/2014/main" id="{F858DF7D-C2D0-4B03-A7A0-2F06B789EE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 xmlns:a16="http://schemas.microsoft.com/office/drawing/2014/main" id="{8952EF87-C74F-4D3F-9CAD-EEA1733C9B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647700"/>
            <a:ext cx="3703320" cy="57428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20418ADE-7705-7B42-9728-8930815453A8}"/>
              </a:ext>
            </a:extLst>
          </p:cNvPr>
          <p:cNvSpPr>
            <a:spLocks noGrp="1"/>
          </p:cNvSpPr>
          <p:nvPr>
            <p:ph type="title"/>
          </p:nvPr>
        </p:nvSpPr>
        <p:spPr>
          <a:xfrm>
            <a:off x="8369643" y="1037967"/>
            <a:ext cx="3054091" cy="4709131"/>
          </a:xfrm>
        </p:spPr>
        <p:txBody>
          <a:bodyPr anchor="ctr">
            <a:normAutofit/>
          </a:bodyPr>
          <a:lstStyle/>
          <a:p>
            <a:r>
              <a:rPr lang="en-US">
                <a:solidFill>
                  <a:srgbClr val="FFFEFF"/>
                </a:solidFill>
              </a:rPr>
              <a:t>resources</a:t>
            </a:r>
          </a:p>
        </p:txBody>
      </p:sp>
      <p:sp>
        <p:nvSpPr>
          <p:cNvPr id="31" name="Rectangle 30">
            <a:extLst>
              <a:ext uri="{FF2B5EF4-FFF2-40B4-BE49-F238E27FC236}">
                <a16:creationId xmlns="" xmlns:a16="http://schemas.microsoft.com/office/drawing/2014/main" id="{EC930E8B-CABB-49C6-9609-F872BC0437E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 xmlns:a16="http://schemas.microsoft.com/office/drawing/2014/main" id="{AFD211A8-7186-46C6-AC78-73F89CAA5EB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34">
            <a:extLst>
              <a:ext uri="{FF2B5EF4-FFF2-40B4-BE49-F238E27FC236}">
                <a16:creationId xmlns="" xmlns:a16="http://schemas.microsoft.com/office/drawing/2014/main" id="{88062204-EE69-489C-87C1-C1958C334AD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2" name="Content Placeholder 2">
            <a:extLst>
              <a:ext uri="{FF2B5EF4-FFF2-40B4-BE49-F238E27FC236}">
                <a16:creationId xmlns="" xmlns:a16="http://schemas.microsoft.com/office/drawing/2014/main" id="{430770A0-3E1C-4EBD-B26D-812BA6137CE2}"/>
              </a:ext>
            </a:extLst>
          </p:cNvPr>
          <p:cNvGraphicFramePr>
            <a:graphicFrameLocks noGrp="1"/>
          </p:cNvGraphicFramePr>
          <p:nvPr>
            <p:ph idx="1"/>
            <p:extLst>
              <p:ext uri="{D42A27DB-BD31-4B8C-83A1-F6EECF244321}">
                <p14:modId xmlns:p14="http://schemas.microsoft.com/office/powerpoint/2010/main" val="451636267"/>
              </p:ext>
            </p:extLst>
          </p:nvPr>
        </p:nvGraphicFramePr>
        <p:xfrm>
          <a:off x="486033"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859592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B373F125-DEF3-41D6-9918-AB21A2ACC3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71E9F226-EB6E-48C9-ADDA-636DE4BF4EB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AFC1325C-F8D9-7A42-BB0D-BA5C9E575D88}"/>
              </a:ext>
            </a:extLst>
          </p:cNvPr>
          <p:cNvSpPr>
            <a:spLocks noGrp="1"/>
          </p:cNvSpPr>
          <p:nvPr>
            <p:ph type="title"/>
          </p:nvPr>
        </p:nvSpPr>
        <p:spPr>
          <a:xfrm>
            <a:off x="959157" y="1113764"/>
            <a:ext cx="3269749" cy="4624327"/>
          </a:xfrm>
        </p:spPr>
        <p:txBody>
          <a:bodyPr anchor="ctr">
            <a:normAutofit/>
          </a:bodyPr>
          <a:lstStyle/>
          <a:p>
            <a:r>
              <a:rPr lang="en-US" sz="3200">
                <a:solidFill>
                  <a:srgbClr val="FFFFFF"/>
                </a:solidFill>
              </a:rPr>
              <a:t>continued</a:t>
            </a:r>
          </a:p>
        </p:txBody>
      </p:sp>
      <p:sp>
        <p:nvSpPr>
          <p:cNvPr id="3" name="Content Placeholder 2">
            <a:extLst>
              <a:ext uri="{FF2B5EF4-FFF2-40B4-BE49-F238E27FC236}">
                <a16:creationId xmlns="" xmlns:a16="http://schemas.microsoft.com/office/drawing/2014/main" id="{AB5D6036-BFA6-2F45-8F17-D8AF40E61CD7}"/>
              </a:ext>
            </a:extLst>
          </p:cNvPr>
          <p:cNvSpPr>
            <a:spLocks noGrp="1"/>
          </p:cNvSpPr>
          <p:nvPr>
            <p:ph idx="1"/>
          </p:nvPr>
        </p:nvSpPr>
        <p:spPr>
          <a:xfrm>
            <a:off x="5155905" y="1113764"/>
            <a:ext cx="6108179" cy="4624327"/>
          </a:xfrm>
        </p:spPr>
        <p:txBody>
          <a:bodyPr anchor="ctr">
            <a:normAutofit/>
          </a:bodyPr>
          <a:lstStyle/>
          <a:p>
            <a:pPr>
              <a:lnSpc>
                <a:spcPct val="100000"/>
              </a:lnSpc>
            </a:pPr>
            <a:r>
              <a:rPr lang="en-GB" sz="1300" dirty="0">
                <a:hlinkClick r:id="rId2"/>
              </a:rPr>
              <a:t>Why an intelligence explosion is probable</a:t>
            </a:r>
            <a:r>
              <a:rPr lang="en-GB" sz="1300" dirty="0"/>
              <a:t>.</a:t>
            </a:r>
          </a:p>
          <a:p>
            <a:pPr>
              <a:lnSpc>
                <a:spcPct val="100000"/>
              </a:lnSpc>
            </a:pPr>
            <a:r>
              <a:rPr lang="en-GB" sz="1300" dirty="0">
                <a:hlinkClick r:id="rId3"/>
              </a:rPr>
              <a:t>Rights for Robots</a:t>
            </a:r>
            <a:r>
              <a:rPr lang="en-GB" sz="1300" dirty="0"/>
              <a:t>.</a:t>
            </a:r>
          </a:p>
          <a:p>
            <a:pPr>
              <a:lnSpc>
                <a:spcPct val="100000"/>
              </a:lnSpc>
            </a:pPr>
            <a:r>
              <a:rPr lang="en-GB" sz="1300" dirty="0">
                <a:hlinkClick r:id="rId4"/>
              </a:rPr>
              <a:t>The American Society for the Prevention of Cruelty to Robots</a:t>
            </a:r>
            <a:r>
              <a:rPr lang="en-GB" sz="1300" dirty="0"/>
              <a:t>.</a:t>
            </a:r>
            <a:br>
              <a:rPr lang="en-GB" sz="1300" dirty="0"/>
            </a:br>
            <a:endParaRPr lang="en-GB" sz="1300" dirty="0"/>
          </a:p>
          <a:p>
            <a:pPr>
              <a:lnSpc>
                <a:spcPct val="100000"/>
              </a:lnSpc>
            </a:pPr>
            <a:r>
              <a:rPr lang="en-GB" sz="1300" dirty="0">
                <a:hlinkClick r:id="rId5"/>
              </a:rPr>
              <a:t>Creating Friendly AI</a:t>
            </a:r>
            <a:r>
              <a:rPr lang="en-GB" sz="1300" dirty="0"/>
              <a:t> from the </a:t>
            </a:r>
            <a:r>
              <a:rPr lang="en-GB" sz="1300" dirty="0">
                <a:hlinkClick r:id="rId6"/>
              </a:rPr>
              <a:t>singularity</a:t>
            </a:r>
            <a:r>
              <a:rPr lang="en-GB" sz="1300" dirty="0"/>
              <a:t> folks.  One day in 1995, my friends from the MIT AI Lab and I went over to the Media Lab to see a talk about the "coming singularity" (when AI becomes smarter than people) by </a:t>
            </a:r>
            <a:r>
              <a:rPr lang="en-GB" sz="1300" dirty="0" err="1"/>
              <a:t>Vernor</a:t>
            </a:r>
            <a:r>
              <a:rPr lang="en-GB" sz="1300" dirty="0"/>
              <a:t> </a:t>
            </a:r>
            <a:r>
              <a:rPr lang="en-GB" sz="1300" dirty="0" err="1"/>
              <a:t>Vinge</a:t>
            </a:r>
            <a:r>
              <a:rPr lang="en-GB" sz="1300" dirty="0"/>
              <a:t>.  That talk was one of the reasons I wanted to write "Just Another </a:t>
            </a:r>
            <a:r>
              <a:rPr lang="en-GB" sz="1300" dirty="0" err="1"/>
              <a:t>Artifact</a:t>
            </a:r>
            <a:r>
              <a:rPr lang="en-GB" sz="1300" dirty="0"/>
              <a:t>".  We left the talk before it was over because it generally seemed silly and was getting repetitive and we needed to get back to work.  But on the way back, while I was listening to some of my fairly brilliant friends (e.g. Charles Isbell and Carl de </a:t>
            </a:r>
            <a:r>
              <a:rPr lang="en-GB" sz="1300" dirty="0" err="1"/>
              <a:t>Marken</a:t>
            </a:r>
            <a:r>
              <a:rPr lang="en-GB" sz="1300" dirty="0"/>
              <a:t>) belittle the chances of their AI ever being able to take over a toaster, it did remind me of the scientists of Los Alamos betting facetiously on the effect size of the first atomic bomb. </a:t>
            </a:r>
          </a:p>
          <a:p>
            <a:pPr>
              <a:lnSpc>
                <a:spcPct val="100000"/>
              </a:lnSpc>
            </a:pPr>
            <a:r>
              <a:rPr lang="en-GB" sz="1300" dirty="0"/>
              <a:t>Here's what </a:t>
            </a:r>
            <a:r>
              <a:rPr lang="en-GB" sz="1300" dirty="0">
                <a:hlinkClick r:id="rId7"/>
              </a:rPr>
              <a:t>Vinge was thinking in 2008</a:t>
            </a:r>
            <a:r>
              <a:rPr lang="en-GB" sz="1300" dirty="0"/>
              <a:t>.  A bit more positive than a decade earlier, but otherwise similar.  I do think it's good to have people who really think about the long term. </a:t>
            </a:r>
          </a:p>
          <a:p>
            <a:pPr>
              <a:lnSpc>
                <a:spcPct val="100000"/>
              </a:lnSpc>
            </a:pPr>
            <a:r>
              <a:rPr lang="en-GB" sz="1300" dirty="0"/>
              <a:t>Some of the arguments in the AI Companions piece were inspired by </a:t>
            </a:r>
            <a:r>
              <a:rPr lang="en-GB" sz="1300" dirty="0">
                <a:hlinkClick r:id="rId8"/>
              </a:rPr>
              <a:t>White Dot</a:t>
            </a:r>
            <a:r>
              <a:rPr lang="en-GB" sz="1300" dirty="0"/>
              <a:t>.</a:t>
            </a:r>
          </a:p>
          <a:p>
            <a:pPr>
              <a:lnSpc>
                <a:spcPct val="100000"/>
              </a:lnSpc>
            </a:pPr>
            <a:endParaRPr lang="en-US" sz="1300" dirty="0"/>
          </a:p>
        </p:txBody>
      </p:sp>
    </p:spTree>
    <p:extLst>
      <p:ext uri="{BB962C8B-B14F-4D97-AF65-F5344CB8AC3E}">
        <p14:creationId xmlns:p14="http://schemas.microsoft.com/office/powerpoint/2010/main" val="316427574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for you !!!</a:t>
            </a:r>
            <a:endParaRPr lang="en-GB" dirty="0"/>
          </a:p>
        </p:txBody>
      </p:sp>
      <p:sp>
        <p:nvSpPr>
          <p:cNvPr id="3" name="Content Placeholder 2"/>
          <p:cNvSpPr>
            <a:spLocks noGrp="1"/>
          </p:cNvSpPr>
          <p:nvPr>
            <p:ph idx="1"/>
          </p:nvPr>
        </p:nvSpPr>
        <p:spPr/>
        <p:txBody>
          <a:bodyPr/>
          <a:lstStyle/>
          <a:p>
            <a:pPr marL="0" indent="0">
              <a:buNone/>
            </a:pPr>
            <a:r>
              <a:rPr lang="en-GB" dirty="0" smtClean="0"/>
              <a:t>BIAS – IS AI FAIR?</a:t>
            </a:r>
          </a:p>
          <a:p>
            <a:pPr marL="0" indent="0">
              <a:buNone/>
            </a:pPr>
            <a:r>
              <a:rPr lang="en-GB" dirty="0" smtClean="0"/>
              <a:t>LIABILITY – WHO IS RESPONSIBLE FOR AI?</a:t>
            </a:r>
          </a:p>
          <a:p>
            <a:pPr marL="0" indent="0">
              <a:buNone/>
            </a:pPr>
            <a:r>
              <a:rPr lang="en-GB" dirty="0" smtClean="0"/>
              <a:t>SECURITY – HOW DO WE PROTECT ACCESS TO AI FROM BAD ACTORS?</a:t>
            </a:r>
          </a:p>
          <a:p>
            <a:pPr marL="0" indent="0">
              <a:buNone/>
            </a:pPr>
            <a:r>
              <a:rPr lang="en-GB" dirty="0" smtClean="0"/>
              <a:t>HUMAN INTERACTION – WILL WE STOP TALKING TO ONE ANOTHER?</a:t>
            </a:r>
          </a:p>
          <a:p>
            <a:pPr marL="0" indent="0">
              <a:buNone/>
            </a:pPr>
            <a:r>
              <a:rPr lang="en-GB" dirty="0" smtClean="0"/>
              <a:t>EMPLOYMENT – WHAT CAN WE DO ABOUT AI GETTING RID OF JOBS?</a:t>
            </a:r>
          </a:p>
          <a:p>
            <a:pPr marL="0" indent="0">
              <a:buNone/>
            </a:pPr>
            <a:r>
              <a:rPr lang="en-GB" dirty="0" smtClean="0"/>
              <a:t>WEALTH INEQUALITY – WHO BENEFITS FROM AI?</a:t>
            </a:r>
          </a:p>
          <a:p>
            <a:pPr marL="0" indent="0">
              <a:buNone/>
            </a:pPr>
            <a:r>
              <a:rPr lang="en-GB" dirty="0" smtClean="0"/>
              <a:t>POWER AND CONTROL: WHO DECIDES HOW TO DEPLY AI?</a:t>
            </a:r>
          </a:p>
          <a:p>
            <a:pPr marL="0" indent="0">
              <a:buNone/>
            </a:pPr>
            <a:r>
              <a:rPr lang="en-GB" dirty="0" smtClean="0"/>
              <a:t>ROBOT RIGHTS: CAN AI SUFFER?</a:t>
            </a:r>
          </a:p>
          <a:p>
            <a:pPr marL="0" indent="0">
              <a:buNone/>
            </a:pPr>
            <a:endParaRPr lang="en-GB" dirty="0" smtClean="0"/>
          </a:p>
          <a:p>
            <a:pPr marL="0" indent="0">
              <a:buNone/>
            </a:pPr>
            <a:endParaRPr lang="en-GB" dirty="0" smtClean="0"/>
          </a:p>
        </p:txBody>
      </p:sp>
    </p:spTree>
    <p:extLst>
      <p:ext uri="{BB962C8B-B14F-4D97-AF65-F5344CB8AC3E}">
        <p14:creationId xmlns:p14="http://schemas.microsoft.com/office/powerpoint/2010/main" val="270544620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https://www.logikk.com/articles/8-ethical-questions-in-artificial-intelligence/</a:t>
            </a:r>
          </a:p>
        </p:txBody>
      </p:sp>
      <p:sp>
        <p:nvSpPr>
          <p:cNvPr id="3" name="Content Placeholder 2"/>
          <p:cNvSpPr>
            <a:spLocks noGrp="1"/>
          </p:cNvSpPr>
          <p:nvPr>
            <p:ph idx="1"/>
          </p:nvPr>
        </p:nvSpPr>
        <p:spPr/>
        <p:txBody>
          <a:bodyPr/>
          <a:lstStyle/>
          <a:p>
            <a:r>
              <a:rPr lang="en-GB" dirty="0" smtClean="0"/>
              <a:t>ANSWERS</a:t>
            </a:r>
            <a:endParaRPr lang="en-GB" dirty="0"/>
          </a:p>
        </p:txBody>
      </p:sp>
    </p:spTree>
    <p:extLst>
      <p:ext uri="{BB962C8B-B14F-4D97-AF65-F5344CB8AC3E}">
        <p14:creationId xmlns:p14="http://schemas.microsoft.com/office/powerpoint/2010/main" val="2363094993"/>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3641"/>
      </a:dk2>
      <a:lt2>
        <a:srgbClr val="E2E5E8"/>
      </a:lt2>
      <a:accent1>
        <a:srgbClr val="C95747"/>
      </a:accent1>
      <a:accent2>
        <a:srgbClr val="B77B35"/>
      </a:accent2>
      <a:accent3>
        <a:srgbClr val="A9A43C"/>
      </a:accent3>
      <a:accent4>
        <a:srgbClr val="35A7B7"/>
      </a:accent4>
      <a:accent5>
        <a:srgbClr val="4783C9"/>
      </a:accent5>
      <a:accent6>
        <a:srgbClr val="5055C0"/>
      </a:accent6>
      <a:hlink>
        <a:srgbClr val="4981C2"/>
      </a:hlink>
      <a:folHlink>
        <a:srgbClr val="7F7F7F"/>
      </a:folHlink>
    </a:clrScheme>
    <a:fontScheme name="Dividend">
      <a:majorFont>
        <a:latin typeface="Century School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5429</TotalTime>
  <Words>4967</Words>
  <Application>Microsoft Office PowerPoint</Application>
  <PresentationFormat>Widescreen</PresentationFormat>
  <Paragraphs>394</Paragraphs>
  <Slides>79</Slides>
  <Notes>17</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79</vt:i4>
      </vt:variant>
    </vt:vector>
  </HeadingPairs>
  <TitlesOfParts>
    <vt:vector size="91" baseType="lpstr">
      <vt:lpstr>MS PGothic</vt:lpstr>
      <vt:lpstr>Arial</vt:lpstr>
      <vt:lpstr>Calibri</vt:lpstr>
      <vt:lpstr>Century Schoolbook</vt:lpstr>
      <vt:lpstr>Franklin Gothic Book</vt:lpstr>
      <vt:lpstr>Gill Sans MT</vt:lpstr>
      <vt:lpstr>inherit</vt:lpstr>
      <vt:lpstr>Open Sans</vt:lpstr>
      <vt:lpstr>Times New Roman</vt:lpstr>
      <vt:lpstr>Wingdings</vt:lpstr>
      <vt:lpstr>Wingdings 2</vt:lpstr>
      <vt:lpstr>DividendVTI</vt:lpstr>
      <vt:lpstr>AI</vt:lpstr>
      <vt:lpstr>AI</vt:lpstr>
      <vt:lpstr>PowerPoint Presentation</vt:lpstr>
      <vt:lpstr>AI – IS IT GOOD OR BAD?</vt:lpstr>
      <vt:lpstr>It’s Only the Stuff of Movies – Right?</vt:lpstr>
      <vt:lpstr>What Some Smart People are Saying About AI</vt:lpstr>
      <vt:lpstr>Bill Gates Microsoft co-founder</vt:lpstr>
      <vt:lpstr>Elon Musk Tesla chief executive  </vt:lpstr>
      <vt:lpstr>Stephen Hawking British theoretical physicist </vt:lpstr>
      <vt:lpstr>Some Other Quotes</vt:lpstr>
      <vt:lpstr>2017</vt:lpstr>
      <vt:lpstr>Staggering Statistic</vt:lpstr>
      <vt:lpstr>principles</vt:lpstr>
      <vt:lpstr>Artificial Intelligence (aka Machine Intelligence) has been around for some time with no one claiming potentially dangerous consequences (outside science fiction) – so what’s changed? </vt:lpstr>
      <vt:lpstr>NOT A NEW THING</vt:lpstr>
      <vt:lpstr>WHAT IS IT?</vt:lpstr>
      <vt:lpstr>Can a machine be intelligent? Can it "think"? </vt:lpstr>
      <vt:lpstr>PowerPoint Presentation</vt:lpstr>
      <vt:lpstr>The Turing Test</vt:lpstr>
      <vt:lpstr>The Imitation Game</vt:lpstr>
      <vt:lpstr>Are We There Yet? </vt:lpstr>
      <vt:lpstr>http://www.whichfaceisreal.com/index.php</vt:lpstr>
      <vt:lpstr>PowerPoint Presentation</vt:lpstr>
      <vt:lpstr>AI AND JEOPARDY</vt:lpstr>
      <vt:lpstr>https://www.youtube.com/watch?v=P18EdAKuC1U</vt:lpstr>
      <vt:lpstr>Is the Turing Test Enough? </vt:lpstr>
      <vt:lpstr>Will artificial intelligence surpass human intelligence? If so . . . When? </vt:lpstr>
      <vt:lpstr>WHAT IS THE PROBLEM IF MACHINES ARE SMARTER THAN PEOPLE?</vt:lpstr>
      <vt:lpstr>What are the Dangers?</vt:lpstr>
      <vt:lpstr>What are the Benefits?</vt:lpstr>
      <vt:lpstr>AI is Becoming Ubiquitous</vt:lpstr>
      <vt:lpstr>Are They Taking Our Jobs? from BusinessInsider.com </vt:lpstr>
      <vt:lpstr>Are They Taking Our Jobs?</vt:lpstr>
      <vt:lpstr>IS YOUR JOB AT RISK?</vt:lpstr>
      <vt:lpstr>Is Your Job at Risk?</vt:lpstr>
      <vt:lpstr>IS YOUR JOB AT RISK?</vt:lpstr>
      <vt:lpstr>WILL WE WORK FOR ROBOTS?</vt:lpstr>
      <vt:lpstr>WILL WE BE WORKING FOR ROBOT BOSSES?</vt:lpstr>
      <vt:lpstr>Can AI Machines make better decisions than us?</vt:lpstr>
      <vt:lpstr>Smarter War Toys</vt:lpstr>
      <vt:lpstr>Autonomous weapons</vt:lpstr>
      <vt:lpstr>What Can We Do?</vt:lpstr>
      <vt:lpstr>What Can We Do?</vt:lpstr>
      <vt:lpstr>What can we do? Build in safeguards – the three laws of robotics</vt:lpstr>
      <vt:lpstr>Three rules</vt:lpstr>
      <vt:lpstr>Autonomous weapons are a problem</vt:lpstr>
      <vt:lpstr>Future of Life Institute </vt:lpstr>
      <vt:lpstr>Future of Life Institute </vt:lpstr>
      <vt:lpstr>Future of Life Institute </vt:lpstr>
      <vt:lpstr>Future of Life Institute  $11M AI safety research program launched  (37 projects funded) </vt:lpstr>
      <vt:lpstr>Google AI Ethics Board - Why does Google need an AI Ethics Board? </vt:lpstr>
      <vt:lpstr>Google AI Ethics Board</vt:lpstr>
      <vt:lpstr>GOOGLE AI ETHICS BOARD</vt:lpstr>
      <vt:lpstr>PowerPoint Presentation</vt:lpstr>
      <vt:lpstr>The End</vt:lpstr>
      <vt:lpstr>The terms ai and machine learning</vt:lpstr>
      <vt:lpstr>National Artificial Intelligence R&amp;D Strategic Plan for federally funded research october 2016 </vt:lpstr>
      <vt:lpstr>Partnership on Artificial Intelligence to Benefit People and Society (9/16; 1/17)</vt:lpstr>
      <vt:lpstr>Autonomous and assistive &amp; Augmented ml/ai</vt:lpstr>
      <vt:lpstr>machine learning THREATS:  Algorithmic oppression / filtering / TRIAGE</vt:lpstr>
      <vt:lpstr>Big issues: Threats, cont</vt:lpstr>
      <vt:lpstr>Science fare: social benchmarking</vt:lpstr>
      <vt:lpstr>DATA science programs and education</vt:lpstr>
      <vt:lpstr>The future of humanity and robot love</vt:lpstr>
      <vt:lpstr>Resources</vt:lpstr>
      <vt:lpstr>Will robots steal our jobs?</vt:lpstr>
      <vt:lpstr>A true jobless future?</vt:lpstr>
      <vt:lpstr>https://www.youtube.com/watch?v=N9_xGhM8siI</vt:lpstr>
      <vt:lpstr>Potential Solutions</vt:lpstr>
      <vt:lpstr>Potential Solutions </vt:lpstr>
      <vt:lpstr>Potential Solutions –  How We Can Cope with AI</vt:lpstr>
      <vt:lpstr>https://www.youtube.com/watch?v=nccryZOcrUg</vt:lpstr>
      <vt:lpstr>A Word About UBI</vt:lpstr>
      <vt:lpstr>The future</vt:lpstr>
      <vt:lpstr>Next Steps</vt:lpstr>
      <vt:lpstr>resources</vt:lpstr>
      <vt:lpstr>continued</vt:lpstr>
      <vt:lpstr>Questions for you !!!</vt:lpstr>
      <vt:lpstr>https://www.logikk.com/articles/8-ethical-questions-in-artificial-intelligence/</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dc:title>
  <dc:creator>caroline jawad</dc:creator>
  <cp:lastModifiedBy>Administrator</cp:lastModifiedBy>
  <cp:revision>3</cp:revision>
  <dcterms:created xsi:type="dcterms:W3CDTF">2019-11-14T20:39:33Z</dcterms:created>
  <dcterms:modified xsi:type="dcterms:W3CDTF">2019-12-03T08:39:58Z</dcterms:modified>
</cp:coreProperties>
</file>