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2"/>
  </p:notesMasterIdLst>
  <p:sldIdLst>
    <p:sldId id="257" r:id="rId8"/>
    <p:sldId id="256" r:id="rId9"/>
    <p:sldId id="913" r:id="rId10"/>
    <p:sldId id="914" r:id="rId11"/>
    <p:sldId id="258" r:id="rId12"/>
    <p:sldId id="259" r:id="rId13"/>
    <p:sldId id="260" r:id="rId14"/>
    <p:sldId id="261" r:id="rId15"/>
    <p:sldId id="262" r:id="rId16"/>
    <p:sldId id="263" r:id="rId17"/>
    <p:sldId id="265" r:id="rId18"/>
    <p:sldId id="266" r:id="rId19"/>
    <p:sldId id="267" r:id="rId20"/>
    <p:sldId id="275" r:id="rId21"/>
    <p:sldId id="276" r:id="rId22"/>
    <p:sldId id="268" r:id="rId23"/>
    <p:sldId id="269" r:id="rId24"/>
    <p:sldId id="270" r:id="rId25"/>
    <p:sldId id="271" r:id="rId26"/>
    <p:sldId id="272" r:id="rId27"/>
    <p:sldId id="273" r:id="rId28"/>
    <p:sldId id="274" r:id="rId29"/>
    <p:sldId id="277" r:id="rId30"/>
    <p:sldId id="27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3"/>
            <p14:sldId id="914"/>
            <p14:sldId id="258"/>
            <p14:sldId id="259"/>
            <p14:sldId id="260"/>
            <p14:sldId id="261"/>
            <p14:sldId id="262"/>
            <p14:sldId id="263"/>
            <p14:sldId id="265"/>
            <p14:sldId id="266"/>
            <p14:sldId id="267"/>
            <p14:sldId id="275"/>
            <p14:sldId id="276"/>
            <p14:sldId id="268"/>
            <p14:sldId id="269"/>
            <p14:sldId id="270"/>
            <p14:sldId id="271"/>
            <p14:sldId id="272"/>
            <p14:sldId id="273"/>
            <p14:sldId id="274"/>
            <p14:sldId id="277"/>
            <p14:sldId id="278"/>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12" dt="2026-02-19T11:12:58.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0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19/02/2026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19/02/2026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7A98-01C5-B82F-9F7D-33EEE4D950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CA025F-8C89-B4ED-FAF6-B777D22E37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3B2958-6128-9F04-53F6-453C1E6C102A}"/>
              </a:ext>
            </a:extLst>
          </p:cNvPr>
          <p:cNvSpPr>
            <a:spLocks noGrp="1"/>
          </p:cNvSpPr>
          <p:nvPr>
            <p:ph type="dt" sz="half" idx="10"/>
          </p:nvPr>
        </p:nvSpPr>
        <p:spPr/>
        <p:txBody>
          <a:bodyPr/>
          <a:lstStyle/>
          <a:p>
            <a:fld id="{F13469AA-13DA-4F66-B2E8-6AEDF7432809}" type="datetimeFigureOut">
              <a:rPr lang="en-GB" smtClean="0"/>
              <a:t>18/02/2026</a:t>
            </a:fld>
            <a:endParaRPr lang="en-GB"/>
          </a:p>
        </p:txBody>
      </p:sp>
      <p:sp>
        <p:nvSpPr>
          <p:cNvPr id="5" name="Footer Placeholder 4">
            <a:extLst>
              <a:ext uri="{FF2B5EF4-FFF2-40B4-BE49-F238E27FC236}">
                <a16:creationId xmlns:a16="http://schemas.microsoft.com/office/drawing/2014/main" id="{7EF24F3A-10AD-5DB8-4946-81A20E2B81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FD7DB5-902D-4A09-4451-66D6F063C255}"/>
              </a:ext>
            </a:extLst>
          </p:cNvPr>
          <p:cNvSpPr>
            <a:spLocks noGrp="1"/>
          </p:cNvSpPr>
          <p:nvPr>
            <p:ph type="sldNum" sz="quarter" idx="12"/>
          </p:nvPr>
        </p:nvSpPr>
        <p:spPr/>
        <p:txBody>
          <a:bodyPr/>
          <a:lstStyle/>
          <a:p>
            <a:fld id="{B0D44036-8A4C-4589-BA33-49F9861CE241}" type="slidenum">
              <a:rPr lang="en-GB" smtClean="0"/>
              <a:t>‹#›</a:t>
            </a:fld>
            <a:endParaRPr lang="en-GB"/>
          </a:p>
        </p:txBody>
      </p:sp>
    </p:spTree>
    <p:extLst>
      <p:ext uri="{BB962C8B-B14F-4D97-AF65-F5344CB8AC3E}">
        <p14:creationId xmlns:p14="http://schemas.microsoft.com/office/powerpoint/2010/main" val="23254221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39EF3-F6CB-FA24-8382-F438C3A3AFAC}"/>
              </a:ext>
            </a:extLst>
          </p:cNvPr>
          <p:cNvSpPr>
            <a:spLocks noGrp="1"/>
          </p:cNvSpPr>
          <p:nvPr>
            <p:ph type="dt" sz="half" idx="10"/>
          </p:nvPr>
        </p:nvSpPr>
        <p:spPr/>
        <p:txBody>
          <a:bodyPr/>
          <a:lstStyle/>
          <a:p>
            <a:fld id="{F13469AA-13DA-4F66-B2E8-6AEDF7432809}" type="datetimeFigureOut">
              <a:rPr lang="en-GB" smtClean="0"/>
              <a:t>18/02/2026</a:t>
            </a:fld>
            <a:endParaRPr lang="en-GB"/>
          </a:p>
        </p:txBody>
      </p:sp>
      <p:sp>
        <p:nvSpPr>
          <p:cNvPr id="3" name="Footer Placeholder 2">
            <a:extLst>
              <a:ext uri="{FF2B5EF4-FFF2-40B4-BE49-F238E27FC236}">
                <a16:creationId xmlns:a16="http://schemas.microsoft.com/office/drawing/2014/main" id="{41828FE8-FE7B-B48C-AAE8-838B54B712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F1A65C-724D-AE54-937D-60AE982A62F7}"/>
              </a:ext>
            </a:extLst>
          </p:cNvPr>
          <p:cNvSpPr>
            <a:spLocks noGrp="1"/>
          </p:cNvSpPr>
          <p:nvPr>
            <p:ph type="sldNum" sz="quarter" idx="12"/>
          </p:nvPr>
        </p:nvSpPr>
        <p:spPr/>
        <p:txBody>
          <a:bodyPr/>
          <a:lstStyle/>
          <a:p>
            <a:fld id="{B0D44036-8A4C-4589-BA33-49F9861CE241}" type="slidenum">
              <a:rPr lang="en-GB" smtClean="0"/>
              <a:t>‹#›</a:t>
            </a:fld>
            <a:endParaRPr lang="en-GB"/>
          </a:p>
        </p:txBody>
      </p:sp>
    </p:spTree>
    <p:extLst>
      <p:ext uri="{BB962C8B-B14F-4D97-AF65-F5344CB8AC3E}">
        <p14:creationId xmlns:p14="http://schemas.microsoft.com/office/powerpoint/2010/main" val="6029903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19/02/2026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40217-833B-FEFE-A5D4-184349C6A9A1}"/>
              </a:ext>
            </a:extLst>
          </p:cNvPr>
          <p:cNvSpPr>
            <a:spLocks noGrp="1"/>
          </p:cNvSpPr>
          <p:nvPr>
            <p:ph type="ctrTitle"/>
          </p:nvPr>
        </p:nvSpPr>
        <p:spPr/>
        <p:txBody>
          <a:bodyPr/>
          <a:lstStyle/>
          <a:p>
            <a:r>
              <a:rPr lang="en-GB" dirty="0"/>
              <a:t>Policy, practice and legislation</a:t>
            </a:r>
          </a:p>
        </p:txBody>
      </p:sp>
      <p:sp>
        <p:nvSpPr>
          <p:cNvPr id="3" name="Subtitle 2">
            <a:extLst>
              <a:ext uri="{FF2B5EF4-FFF2-40B4-BE49-F238E27FC236}">
                <a16:creationId xmlns:a16="http://schemas.microsoft.com/office/drawing/2014/main" id="{7C87F5AE-ADE8-85BE-914C-77C2FCC4D40F}"/>
              </a:ext>
            </a:extLst>
          </p:cNvPr>
          <p:cNvSpPr>
            <a:spLocks noGrp="1"/>
          </p:cNvSpPr>
          <p:nvPr>
            <p:ph type="subTitle" idx="1"/>
          </p:nvPr>
        </p:nvSpPr>
        <p:spPr/>
        <p:txBody>
          <a:bodyPr/>
          <a:lstStyle/>
          <a:p>
            <a:r>
              <a:rPr lang="en-GB" dirty="0"/>
              <a:t>ECYW5011</a:t>
            </a:r>
          </a:p>
          <a:p>
            <a:r>
              <a:rPr lang="en-GB" dirty="0"/>
              <a:t>Implementation-Minded Policy Making</a:t>
            </a:r>
          </a:p>
        </p:txBody>
      </p:sp>
    </p:spTree>
    <p:extLst>
      <p:ext uri="{BB962C8B-B14F-4D97-AF65-F5344CB8AC3E}">
        <p14:creationId xmlns:p14="http://schemas.microsoft.com/office/powerpoint/2010/main" val="3183055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322F6-8C2A-2BB7-FC83-6E5C0C23647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31ED867-BD65-11F4-B4E4-12BE3126E42F}"/>
              </a:ext>
            </a:extLst>
          </p:cNvPr>
          <p:cNvSpPr>
            <a:spLocks noGrp="1"/>
          </p:cNvSpPr>
          <p:nvPr>
            <p:ph idx="1"/>
          </p:nvPr>
        </p:nvSpPr>
        <p:spPr/>
        <p:txBody>
          <a:bodyPr/>
          <a:lstStyle/>
          <a:p>
            <a:r>
              <a:rPr lang="en-GB" dirty="0"/>
              <a:t>Policy minded implementation.</a:t>
            </a:r>
          </a:p>
          <a:p>
            <a:r>
              <a:rPr lang="en-GB" dirty="0"/>
              <a:t>Developed by the Wales Centre for Public Policy (WCPP) </a:t>
            </a:r>
          </a:p>
          <a:p>
            <a:endParaRPr lang="en-GB" dirty="0"/>
          </a:p>
          <a:p>
            <a:r>
              <a:rPr lang="en-GB" dirty="0"/>
              <a:t>Policies often fail to achieve the intended outcomes.</a:t>
            </a:r>
          </a:p>
        </p:txBody>
      </p:sp>
    </p:spTree>
    <p:extLst>
      <p:ext uri="{BB962C8B-B14F-4D97-AF65-F5344CB8AC3E}">
        <p14:creationId xmlns:p14="http://schemas.microsoft.com/office/powerpoint/2010/main" val="3900416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820CF-2200-88F7-3EA6-23441F3F3C2C}"/>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D0A9B476-D3EC-6FFB-5FC3-F4EFE1A07124}"/>
              </a:ext>
            </a:extLst>
          </p:cNvPr>
          <p:cNvSpPr>
            <a:spLocks noGrp="1"/>
          </p:cNvSpPr>
          <p:nvPr>
            <p:ph idx="1"/>
          </p:nvPr>
        </p:nvSpPr>
        <p:spPr/>
        <p:txBody>
          <a:bodyPr/>
          <a:lstStyle/>
          <a:p>
            <a:pPr marL="0" indent="0">
              <a:buNone/>
            </a:pPr>
            <a:r>
              <a:rPr lang="en-GB" dirty="0"/>
              <a:t>This can be a result of:</a:t>
            </a:r>
          </a:p>
          <a:p>
            <a:r>
              <a:rPr lang="en-GB" dirty="0"/>
              <a:t> bad policy (policy not capable of achieving desired outcomes)</a:t>
            </a:r>
          </a:p>
          <a:p>
            <a:r>
              <a:rPr lang="en-GB" dirty="0"/>
              <a:t> bad execution (policy not implemented well) or,</a:t>
            </a:r>
          </a:p>
          <a:p>
            <a:r>
              <a:rPr lang="en-GB" dirty="0"/>
              <a:t>bad luck (factors outside policy makers’ control that undermine the policy). </a:t>
            </a:r>
          </a:p>
        </p:txBody>
      </p:sp>
    </p:spTree>
    <p:extLst>
      <p:ext uri="{BB962C8B-B14F-4D97-AF65-F5344CB8AC3E}">
        <p14:creationId xmlns:p14="http://schemas.microsoft.com/office/powerpoint/2010/main" val="25653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C887E-702D-93C5-FC93-4553B8900A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4C165A-1C78-C88B-9CAD-7E4756A90570}"/>
              </a:ext>
            </a:extLst>
          </p:cNvPr>
          <p:cNvSpPr>
            <a:spLocks noGrp="1"/>
          </p:cNvSpPr>
          <p:nvPr>
            <p:ph idx="1"/>
          </p:nvPr>
        </p:nvSpPr>
        <p:spPr/>
        <p:txBody>
          <a:bodyPr/>
          <a:lstStyle/>
          <a:p>
            <a:r>
              <a:rPr lang="en-GB" dirty="0"/>
              <a:t>WCPP teamed up with the Centre for Evidence and Implementation to conduct a review to understand the latest thinking on the policy implementation gap.</a:t>
            </a:r>
          </a:p>
          <a:p>
            <a:endParaRPr lang="en-GB" dirty="0"/>
          </a:p>
          <a:p>
            <a:r>
              <a:rPr lang="en-GB" dirty="0"/>
              <a:t>The results are summarised below.</a:t>
            </a:r>
          </a:p>
        </p:txBody>
      </p:sp>
    </p:spTree>
    <p:extLst>
      <p:ext uri="{BB962C8B-B14F-4D97-AF65-F5344CB8AC3E}">
        <p14:creationId xmlns:p14="http://schemas.microsoft.com/office/powerpoint/2010/main" val="1391477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F7599-C7FC-DADE-8D32-3810AB6E638C}"/>
              </a:ext>
            </a:extLst>
          </p:cNvPr>
          <p:cNvSpPr>
            <a:spLocks noGrp="1"/>
          </p:cNvSpPr>
          <p:nvPr>
            <p:ph type="title"/>
          </p:nvPr>
        </p:nvSpPr>
        <p:spPr/>
        <p:txBody>
          <a:bodyPr/>
          <a:lstStyle/>
          <a:p>
            <a:r>
              <a:rPr lang="en-GB" dirty="0"/>
              <a:t>Implementation success</a:t>
            </a:r>
          </a:p>
        </p:txBody>
      </p:sp>
      <p:sp>
        <p:nvSpPr>
          <p:cNvPr id="3" name="Content Placeholder 2">
            <a:extLst>
              <a:ext uri="{FF2B5EF4-FFF2-40B4-BE49-F238E27FC236}">
                <a16:creationId xmlns:a16="http://schemas.microsoft.com/office/drawing/2014/main" id="{39D20EF3-65BC-0EB4-A9E4-69CB3A11335D}"/>
              </a:ext>
            </a:extLst>
          </p:cNvPr>
          <p:cNvSpPr>
            <a:spLocks noGrp="1"/>
          </p:cNvSpPr>
          <p:nvPr>
            <p:ph idx="1"/>
          </p:nvPr>
        </p:nvSpPr>
        <p:spPr/>
        <p:txBody>
          <a:bodyPr/>
          <a:lstStyle/>
          <a:p>
            <a:pPr marL="0" indent="0">
              <a:buNone/>
            </a:pPr>
            <a:r>
              <a:rPr lang="en-GB" dirty="0"/>
              <a:t>Successful implementation depends on the interaction between: -</a:t>
            </a:r>
          </a:p>
          <a:p>
            <a:r>
              <a:rPr lang="en-GB" dirty="0"/>
              <a:t> The content or ‘logic’ of the policy: </a:t>
            </a:r>
          </a:p>
          <a:p>
            <a:r>
              <a:rPr lang="en-GB" dirty="0"/>
              <a:t>the 'why' (problem definition)</a:t>
            </a:r>
          </a:p>
          <a:p>
            <a:r>
              <a:rPr lang="en-GB" dirty="0"/>
              <a:t> 'what' (objectives) and, </a:t>
            </a:r>
          </a:p>
          <a:p>
            <a:r>
              <a:rPr lang="en-GB" dirty="0"/>
              <a:t>'how' of the policy (policy instruments and direction for implementation); </a:t>
            </a:r>
          </a:p>
        </p:txBody>
      </p:sp>
    </p:spTree>
    <p:extLst>
      <p:ext uri="{BB962C8B-B14F-4D97-AF65-F5344CB8AC3E}">
        <p14:creationId xmlns:p14="http://schemas.microsoft.com/office/powerpoint/2010/main" val="2199136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F2774-4469-F470-9DEA-F9B34C406182}"/>
              </a:ext>
            </a:extLst>
          </p:cNvPr>
          <p:cNvSpPr>
            <a:spLocks noGrp="1"/>
          </p:cNvSpPr>
          <p:nvPr>
            <p:ph type="title"/>
          </p:nvPr>
        </p:nvSpPr>
        <p:spPr/>
        <p:txBody>
          <a:bodyPr/>
          <a:lstStyle/>
          <a:p>
            <a:r>
              <a:rPr lang="en-GB" dirty="0"/>
              <a:t>Implementation success</a:t>
            </a:r>
          </a:p>
        </p:txBody>
      </p:sp>
      <p:sp>
        <p:nvSpPr>
          <p:cNvPr id="3" name="Content Placeholder 2">
            <a:extLst>
              <a:ext uri="{FF2B5EF4-FFF2-40B4-BE49-F238E27FC236}">
                <a16:creationId xmlns:a16="http://schemas.microsoft.com/office/drawing/2014/main" id="{5418FE30-55A4-FAA6-4B6C-CF5861CB4151}"/>
              </a:ext>
            </a:extLst>
          </p:cNvPr>
          <p:cNvSpPr>
            <a:spLocks noGrp="1"/>
          </p:cNvSpPr>
          <p:nvPr>
            <p:ph idx="1"/>
          </p:nvPr>
        </p:nvSpPr>
        <p:spPr/>
        <p:txBody>
          <a:bodyPr/>
          <a:lstStyle/>
          <a:p>
            <a:pPr marL="0" indent="0">
              <a:buNone/>
            </a:pPr>
            <a:r>
              <a:rPr lang="en-GB" dirty="0"/>
              <a:t>Also:</a:t>
            </a:r>
          </a:p>
          <a:p>
            <a:r>
              <a:rPr lang="en-GB" dirty="0"/>
              <a:t>The implementation context: the social, cultural, political, economic, infrastructural and institutional context at different levels (e.g., implementation setting, regional, national)</a:t>
            </a:r>
          </a:p>
        </p:txBody>
      </p:sp>
    </p:spTree>
    <p:extLst>
      <p:ext uri="{BB962C8B-B14F-4D97-AF65-F5344CB8AC3E}">
        <p14:creationId xmlns:p14="http://schemas.microsoft.com/office/powerpoint/2010/main" val="2029918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193B6-09EB-637A-6A1C-9A3AC598D78A}"/>
              </a:ext>
            </a:extLst>
          </p:cNvPr>
          <p:cNvSpPr>
            <a:spLocks noGrp="1"/>
          </p:cNvSpPr>
          <p:nvPr>
            <p:ph type="title"/>
          </p:nvPr>
        </p:nvSpPr>
        <p:spPr/>
        <p:txBody>
          <a:bodyPr/>
          <a:lstStyle/>
          <a:p>
            <a:r>
              <a:rPr lang="en-GB" dirty="0"/>
              <a:t>Implementation success</a:t>
            </a:r>
          </a:p>
        </p:txBody>
      </p:sp>
      <p:sp>
        <p:nvSpPr>
          <p:cNvPr id="3" name="Content Placeholder 2">
            <a:extLst>
              <a:ext uri="{FF2B5EF4-FFF2-40B4-BE49-F238E27FC236}">
                <a16:creationId xmlns:a16="http://schemas.microsoft.com/office/drawing/2014/main" id="{D4C39B9D-8164-0DCB-EFAD-A508A9BE8EA0}"/>
              </a:ext>
            </a:extLst>
          </p:cNvPr>
          <p:cNvSpPr>
            <a:spLocks noGrp="1"/>
          </p:cNvSpPr>
          <p:nvPr>
            <p:ph idx="1"/>
          </p:nvPr>
        </p:nvSpPr>
        <p:spPr/>
        <p:txBody>
          <a:bodyPr/>
          <a:lstStyle/>
          <a:p>
            <a:r>
              <a:rPr lang="en-GB" dirty="0"/>
              <a:t>Findings from the review showed that policies are more likely to fail when there is misalignment between the policy and the implementation context or when there is ambiguity in the policy.</a:t>
            </a:r>
          </a:p>
          <a:p>
            <a:endParaRPr lang="en-GB" dirty="0"/>
          </a:p>
          <a:p>
            <a:r>
              <a:rPr lang="en-GB" dirty="0"/>
              <a:t>Better understanding of ambiguity and misalignment can inform the development and deployment of elements of an implementation strategy.</a:t>
            </a:r>
          </a:p>
        </p:txBody>
      </p:sp>
    </p:spTree>
    <p:extLst>
      <p:ext uri="{BB962C8B-B14F-4D97-AF65-F5344CB8AC3E}">
        <p14:creationId xmlns:p14="http://schemas.microsoft.com/office/powerpoint/2010/main" val="4235709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4F3D-D74D-EA8E-576F-4EB7B7FB1F60}"/>
              </a:ext>
            </a:extLst>
          </p:cNvPr>
          <p:cNvSpPr>
            <a:spLocks noGrp="1"/>
          </p:cNvSpPr>
          <p:nvPr>
            <p:ph type="title"/>
          </p:nvPr>
        </p:nvSpPr>
        <p:spPr/>
        <p:txBody>
          <a:bodyPr/>
          <a:lstStyle/>
          <a:p>
            <a:r>
              <a:rPr lang="en-GB" dirty="0"/>
              <a:t>Reducing ambiguity</a:t>
            </a:r>
          </a:p>
        </p:txBody>
      </p:sp>
      <p:sp>
        <p:nvSpPr>
          <p:cNvPr id="3" name="Content Placeholder 2">
            <a:extLst>
              <a:ext uri="{FF2B5EF4-FFF2-40B4-BE49-F238E27FC236}">
                <a16:creationId xmlns:a16="http://schemas.microsoft.com/office/drawing/2014/main" id="{69B8C01D-AFCE-9244-A82D-DAEF0F3FDED0}"/>
              </a:ext>
            </a:extLst>
          </p:cNvPr>
          <p:cNvSpPr>
            <a:spLocks noGrp="1"/>
          </p:cNvSpPr>
          <p:nvPr>
            <p:ph idx="1"/>
          </p:nvPr>
        </p:nvSpPr>
        <p:spPr/>
        <p:txBody>
          <a:bodyPr>
            <a:normAutofit lnSpcReduction="10000"/>
          </a:bodyPr>
          <a:lstStyle/>
          <a:p>
            <a:pPr marL="0" indent="0">
              <a:buNone/>
            </a:pPr>
            <a:r>
              <a:rPr lang="en-GB" dirty="0"/>
              <a:t>Three types of ambiguity that can undermine effective implementation: </a:t>
            </a:r>
          </a:p>
          <a:p>
            <a:r>
              <a:rPr lang="en-GB" dirty="0"/>
              <a:t>Ambiguity in the 'why' of policy content: the problem or perceived need that the policy responds to. </a:t>
            </a:r>
          </a:p>
          <a:p>
            <a:r>
              <a:rPr lang="en-GB" dirty="0"/>
              <a:t>Ambiguity about the 'what' of policy content: the aims of the policy and the change intended to be brought about.</a:t>
            </a:r>
          </a:p>
          <a:p>
            <a:r>
              <a:rPr lang="en-GB" dirty="0"/>
              <a:t>Ambiguity about the 'how' of implementation: the implementation strategies and activities that are required to turn the policy into change on the ground, and who, at different levels in the system, needs to do what to support and enact this</a:t>
            </a:r>
          </a:p>
          <a:p>
            <a:endParaRPr lang="en-GB" dirty="0"/>
          </a:p>
        </p:txBody>
      </p:sp>
    </p:spTree>
    <p:extLst>
      <p:ext uri="{BB962C8B-B14F-4D97-AF65-F5344CB8AC3E}">
        <p14:creationId xmlns:p14="http://schemas.microsoft.com/office/powerpoint/2010/main" val="507949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6FE4B2-DED1-61B5-BCAC-E7B136BC80F0}"/>
              </a:ext>
            </a:extLst>
          </p:cNvPr>
          <p:cNvPicPr>
            <a:picLocks noChangeAspect="1"/>
          </p:cNvPicPr>
          <p:nvPr/>
        </p:nvPicPr>
        <p:blipFill>
          <a:blip r:embed="rId2"/>
          <a:stretch>
            <a:fillRect/>
          </a:stretch>
        </p:blipFill>
        <p:spPr>
          <a:xfrm>
            <a:off x="3025832" y="47105"/>
            <a:ext cx="7287491" cy="6763361"/>
          </a:xfrm>
          <a:prstGeom prst="rect">
            <a:avLst/>
          </a:prstGeom>
        </p:spPr>
      </p:pic>
      <p:sp>
        <p:nvSpPr>
          <p:cNvPr id="4" name="TextBox 3">
            <a:extLst>
              <a:ext uri="{FF2B5EF4-FFF2-40B4-BE49-F238E27FC236}">
                <a16:creationId xmlns:a16="http://schemas.microsoft.com/office/drawing/2014/main" id="{02EFFDE2-4EE6-251A-245D-AE96AF2C4853}"/>
              </a:ext>
            </a:extLst>
          </p:cNvPr>
          <p:cNvSpPr txBox="1"/>
          <p:nvPr/>
        </p:nvSpPr>
        <p:spPr>
          <a:xfrm>
            <a:off x="179882" y="906905"/>
            <a:ext cx="2720715" cy="2031325"/>
          </a:xfrm>
          <a:prstGeom prst="rect">
            <a:avLst/>
          </a:prstGeom>
          <a:noFill/>
        </p:spPr>
        <p:txBody>
          <a:bodyPr wrap="square" rtlCol="0">
            <a:spAutoFit/>
          </a:bodyPr>
          <a:lstStyle/>
          <a:p>
            <a:r>
              <a:rPr lang="en-GB" dirty="0">
                <a:solidFill>
                  <a:schemeClr val="bg1"/>
                </a:solidFill>
              </a:rPr>
              <a:t>Implementation-Minded Policy making</a:t>
            </a:r>
          </a:p>
          <a:p>
            <a:endParaRPr lang="en-GB" dirty="0">
              <a:solidFill>
                <a:schemeClr val="bg1"/>
              </a:solidFill>
            </a:endParaRPr>
          </a:p>
          <a:p>
            <a:endParaRPr lang="en-GB" dirty="0">
              <a:solidFill>
                <a:schemeClr val="bg1"/>
              </a:solidFill>
            </a:endParaRPr>
          </a:p>
          <a:p>
            <a:r>
              <a:rPr lang="en-GB" dirty="0">
                <a:solidFill>
                  <a:schemeClr val="bg1"/>
                </a:solidFill>
              </a:rPr>
              <a:t>Wales Centre for </a:t>
            </a:r>
          </a:p>
          <a:p>
            <a:r>
              <a:rPr lang="en-GB" dirty="0">
                <a:solidFill>
                  <a:schemeClr val="bg1"/>
                </a:solidFill>
              </a:rPr>
              <a:t>Public Policy (Bristow, 2025)</a:t>
            </a:r>
          </a:p>
        </p:txBody>
      </p:sp>
    </p:spTree>
    <p:extLst>
      <p:ext uri="{BB962C8B-B14F-4D97-AF65-F5344CB8AC3E}">
        <p14:creationId xmlns:p14="http://schemas.microsoft.com/office/powerpoint/2010/main" val="2213634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9C46C9-7383-0B8A-49AC-F4B5EC051116}"/>
              </a:ext>
            </a:extLst>
          </p:cNvPr>
          <p:cNvSpPr>
            <a:spLocks noGrp="1"/>
          </p:cNvSpPr>
          <p:nvPr>
            <p:ph type="title"/>
          </p:nvPr>
        </p:nvSpPr>
        <p:spPr/>
        <p:txBody>
          <a:bodyPr/>
          <a:lstStyle/>
          <a:p>
            <a:r>
              <a:rPr lang="en-GB" dirty="0"/>
              <a:t>Reducing Ambiguity</a:t>
            </a:r>
          </a:p>
        </p:txBody>
      </p:sp>
      <p:sp>
        <p:nvSpPr>
          <p:cNvPr id="5" name="Content Placeholder 4">
            <a:extLst>
              <a:ext uri="{FF2B5EF4-FFF2-40B4-BE49-F238E27FC236}">
                <a16:creationId xmlns:a16="http://schemas.microsoft.com/office/drawing/2014/main" id="{0BE8623B-EE8F-7DA7-9F02-35BF31480DCE}"/>
              </a:ext>
            </a:extLst>
          </p:cNvPr>
          <p:cNvSpPr>
            <a:spLocks noGrp="1"/>
          </p:cNvSpPr>
          <p:nvPr>
            <p:ph idx="1"/>
          </p:nvPr>
        </p:nvSpPr>
        <p:spPr/>
        <p:txBody>
          <a:bodyPr/>
          <a:lstStyle/>
          <a:p>
            <a:r>
              <a:rPr lang="en-GB" dirty="0"/>
              <a:t>All policies will have some degree of ambiguity, either intentional (e.g. to allow for variation in local delivery) or unintended (e.g. policies that seek to ‘solve’ multiple or complex issues).</a:t>
            </a:r>
          </a:p>
          <a:p>
            <a:endParaRPr lang="en-GB" dirty="0"/>
          </a:p>
          <a:p>
            <a:r>
              <a:rPr lang="en-GB" dirty="0"/>
              <a:t>To support effective implementation, this needs to be made explicit and efforts made to reduce ambiguity or manage its implications.</a:t>
            </a:r>
          </a:p>
        </p:txBody>
      </p:sp>
    </p:spTree>
    <p:extLst>
      <p:ext uri="{BB962C8B-B14F-4D97-AF65-F5344CB8AC3E}">
        <p14:creationId xmlns:p14="http://schemas.microsoft.com/office/powerpoint/2010/main" val="1674026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0EA19-06B5-93D9-77A1-76F0069D4355}"/>
              </a:ext>
            </a:extLst>
          </p:cNvPr>
          <p:cNvSpPr>
            <a:spLocks noGrp="1"/>
          </p:cNvSpPr>
          <p:nvPr>
            <p:ph type="title"/>
          </p:nvPr>
        </p:nvSpPr>
        <p:spPr/>
        <p:txBody>
          <a:bodyPr/>
          <a:lstStyle/>
          <a:p>
            <a:r>
              <a:rPr lang="en-GB" dirty="0"/>
              <a:t>Increasing alignment</a:t>
            </a:r>
          </a:p>
        </p:txBody>
      </p:sp>
      <p:sp>
        <p:nvSpPr>
          <p:cNvPr id="3" name="Content Placeholder 2">
            <a:extLst>
              <a:ext uri="{FF2B5EF4-FFF2-40B4-BE49-F238E27FC236}">
                <a16:creationId xmlns:a16="http://schemas.microsoft.com/office/drawing/2014/main" id="{02F06F3D-0822-D4A9-7DB5-13593357EF1B}"/>
              </a:ext>
            </a:extLst>
          </p:cNvPr>
          <p:cNvSpPr>
            <a:spLocks noGrp="1"/>
          </p:cNvSpPr>
          <p:nvPr>
            <p:ph idx="1"/>
          </p:nvPr>
        </p:nvSpPr>
        <p:spPr/>
        <p:txBody>
          <a:bodyPr/>
          <a:lstStyle/>
          <a:p>
            <a:pPr marL="0" indent="0">
              <a:buNone/>
            </a:pPr>
            <a:r>
              <a:rPr lang="en-GB" dirty="0"/>
              <a:t>Implementation is harder when a policy is not aligned with the implementation context:</a:t>
            </a:r>
          </a:p>
          <a:p>
            <a:r>
              <a:rPr lang="en-GB" dirty="0"/>
              <a:t>Policy context: the existing landscape of policies and how this creates areas of inconsistency, complementarity and scope for mutual reinforcement</a:t>
            </a:r>
          </a:p>
          <a:p>
            <a:r>
              <a:rPr lang="en-GB" dirty="0"/>
              <a:t>Needs and priorities, goals and motivations of organisations and individuals that are implementation actors, or otherwise part of the implementation landscape, and the social norms, cultures and preferences</a:t>
            </a:r>
          </a:p>
          <a:p>
            <a:pPr marL="0" indent="0">
              <a:buNone/>
            </a:pPr>
            <a:endParaRPr lang="en-GB" dirty="0"/>
          </a:p>
        </p:txBody>
      </p:sp>
    </p:spTree>
    <p:extLst>
      <p:ext uri="{BB962C8B-B14F-4D97-AF65-F5344CB8AC3E}">
        <p14:creationId xmlns:p14="http://schemas.microsoft.com/office/powerpoint/2010/main" val="3503259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DA0D-F32B-E38A-2E3E-20EC17D71152}"/>
              </a:ext>
            </a:extLst>
          </p:cNvPr>
          <p:cNvSpPr>
            <a:spLocks noGrp="1"/>
          </p:cNvSpPr>
          <p:nvPr>
            <p:ph type="title"/>
          </p:nvPr>
        </p:nvSpPr>
        <p:spPr/>
        <p:txBody>
          <a:bodyPr/>
          <a:lstStyle/>
          <a:p>
            <a:r>
              <a:rPr lang="en-GB" dirty="0"/>
              <a:t>Increasing Alignment</a:t>
            </a:r>
          </a:p>
        </p:txBody>
      </p:sp>
      <p:sp>
        <p:nvSpPr>
          <p:cNvPr id="3" name="Content Placeholder 2">
            <a:extLst>
              <a:ext uri="{FF2B5EF4-FFF2-40B4-BE49-F238E27FC236}">
                <a16:creationId xmlns:a16="http://schemas.microsoft.com/office/drawing/2014/main" id="{89BC7504-C01D-B12D-C9ED-D8CF9F18E2BF}"/>
              </a:ext>
            </a:extLst>
          </p:cNvPr>
          <p:cNvSpPr>
            <a:spLocks noGrp="1"/>
          </p:cNvSpPr>
          <p:nvPr>
            <p:ph idx="1"/>
          </p:nvPr>
        </p:nvSpPr>
        <p:spPr/>
        <p:txBody>
          <a:bodyPr/>
          <a:lstStyle/>
          <a:p>
            <a:r>
              <a:rPr lang="en-GB" dirty="0"/>
              <a:t>The review emphasised the need to develop and tailor an implementation strategy that responds to the degree and the nature of ambiguity and misalignment. </a:t>
            </a:r>
          </a:p>
          <a:p>
            <a:r>
              <a:rPr lang="en-GB" dirty="0"/>
              <a:t>Seven elements of an implementation strategy were identified.</a:t>
            </a:r>
          </a:p>
          <a:p>
            <a:r>
              <a:rPr lang="en-GB" dirty="0"/>
              <a:t>Elements of an implementation strategy can be used by anyone at any time and in any part of the system who is involved in developing and implementing a policy.</a:t>
            </a:r>
          </a:p>
          <a:p>
            <a:pPr marL="0" indent="0">
              <a:buNone/>
            </a:pPr>
            <a:endParaRPr lang="en-GB" dirty="0"/>
          </a:p>
        </p:txBody>
      </p:sp>
    </p:spTree>
    <p:extLst>
      <p:ext uri="{BB962C8B-B14F-4D97-AF65-F5344CB8AC3E}">
        <p14:creationId xmlns:p14="http://schemas.microsoft.com/office/powerpoint/2010/main" val="3567602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26655-E34F-767B-691B-DB588B85C8B3}"/>
              </a:ext>
            </a:extLst>
          </p:cNvPr>
          <p:cNvSpPr>
            <a:spLocks noGrp="1"/>
          </p:cNvSpPr>
          <p:nvPr>
            <p:ph type="title"/>
          </p:nvPr>
        </p:nvSpPr>
        <p:spPr/>
        <p:txBody>
          <a:bodyPr/>
          <a:lstStyle/>
          <a:p>
            <a:r>
              <a:rPr lang="en-GB" dirty="0"/>
              <a:t>Increasing Alignment</a:t>
            </a:r>
          </a:p>
        </p:txBody>
      </p:sp>
      <p:sp>
        <p:nvSpPr>
          <p:cNvPr id="3" name="Content Placeholder 2">
            <a:extLst>
              <a:ext uri="{FF2B5EF4-FFF2-40B4-BE49-F238E27FC236}">
                <a16:creationId xmlns:a16="http://schemas.microsoft.com/office/drawing/2014/main" id="{23DE35D8-F1C8-42D4-7417-34CDB0C468DC}"/>
              </a:ext>
            </a:extLst>
          </p:cNvPr>
          <p:cNvSpPr>
            <a:spLocks noGrp="1"/>
          </p:cNvSpPr>
          <p:nvPr>
            <p:ph idx="1"/>
          </p:nvPr>
        </p:nvSpPr>
        <p:spPr/>
        <p:txBody>
          <a:bodyPr/>
          <a:lstStyle/>
          <a:p>
            <a:r>
              <a:rPr lang="en-GB" dirty="0"/>
              <a:t>Implementation infrastructure: financial and human resources, and the infrastructure available in the system to support implementation. </a:t>
            </a:r>
          </a:p>
          <a:p>
            <a:pPr marL="0" indent="0">
              <a:buNone/>
            </a:pPr>
            <a:endParaRPr lang="en-GB" dirty="0"/>
          </a:p>
          <a:p>
            <a:r>
              <a:rPr lang="en-GB" dirty="0"/>
              <a:t>Alignment between policy content, policy context, needs and priorities, and implementation infrastructure is crucial.</a:t>
            </a:r>
          </a:p>
          <a:p>
            <a:endParaRPr lang="en-GB" dirty="0"/>
          </a:p>
        </p:txBody>
      </p:sp>
    </p:spTree>
    <p:extLst>
      <p:ext uri="{BB962C8B-B14F-4D97-AF65-F5344CB8AC3E}">
        <p14:creationId xmlns:p14="http://schemas.microsoft.com/office/powerpoint/2010/main" val="4225469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F76E-9917-BA2C-E9AE-D850B532161C}"/>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77769E40-76D6-A2C7-DF9E-333C2B16D425}"/>
              </a:ext>
            </a:extLst>
          </p:cNvPr>
          <p:cNvSpPr>
            <a:spLocks noGrp="1"/>
          </p:cNvSpPr>
          <p:nvPr>
            <p:ph idx="1"/>
          </p:nvPr>
        </p:nvSpPr>
        <p:spPr/>
        <p:txBody>
          <a:bodyPr/>
          <a:lstStyle/>
          <a:p>
            <a:pPr marL="0" indent="0">
              <a:buNone/>
            </a:pPr>
            <a:r>
              <a:rPr lang="en-GB" dirty="0"/>
              <a:t>Problem &amp; context analysis </a:t>
            </a:r>
          </a:p>
          <a:p>
            <a:r>
              <a:rPr lang="en-GB" dirty="0"/>
              <a:t>Gathering and using evidence to understand the problem, the range of potential interventions, and the landscape the policy is seeking to affect. </a:t>
            </a:r>
          </a:p>
          <a:p>
            <a:pPr marL="0" indent="0">
              <a:buNone/>
            </a:pPr>
            <a:endParaRPr lang="en-GB" dirty="0"/>
          </a:p>
          <a:p>
            <a:r>
              <a:rPr lang="en-GB" dirty="0"/>
              <a:t>Why?: To highlight and address ambiguity about the ‘why’, ‘what’ and ‘how’ of a policy. And to build a picture of the implementation context: to what degree is the policy aligned with existing policies, and with the values, beliefs and priorities of key stakeholders?</a:t>
            </a:r>
          </a:p>
        </p:txBody>
      </p:sp>
    </p:spTree>
    <p:extLst>
      <p:ext uri="{BB962C8B-B14F-4D97-AF65-F5344CB8AC3E}">
        <p14:creationId xmlns:p14="http://schemas.microsoft.com/office/powerpoint/2010/main" val="4249474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6B1DB-98EE-0D5E-404A-9A7265CE049B}"/>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6CC35429-3DC0-C511-997E-C3F620383FED}"/>
              </a:ext>
            </a:extLst>
          </p:cNvPr>
          <p:cNvSpPr>
            <a:spLocks noGrp="1"/>
          </p:cNvSpPr>
          <p:nvPr>
            <p:ph idx="1"/>
          </p:nvPr>
        </p:nvSpPr>
        <p:spPr/>
        <p:txBody>
          <a:bodyPr>
            <a:normAutofit lnSpcReduction="10000"/>
          </a:bodyPr>
          <a:lstStyle/>
          <a:p>
            <a:pPr marL="0" indent="0">
              <a:buNone/>
            </a:pPr>
            <a:r>
              <a:rPr lang="en-GB" dirty="0"/>
              <a:t>Stakeholder engagement</a:t>
            </a:r>
          </a:p>
          <a:p>
            <a:pPr marL="0" indent="0">
              <a:buNone/>
            </a:pPr>
            <a:r>
              <a:rPr lang="en-GB" dirty="0"/>
              <a:t>Using structured interactions with stakeholders to: </a:t>
            </a:r>
          </a:p>
          <a:p>
            <a:pPr marL="0" indent="0">
              <a:buNone/>
            </a:pPr>
            <a:r>
              <a:rPr lang="en-GB" dirty="0"/>
              <a:t>• Support problem and context analysis (i.e. gather information on the problem and / or the potential solution; and on the implementation context) </a:t>
            </a:r>
          </a:p>
          <a:p>
            <a:pPr marL="0" indent="0">
              <a:buNone/>
            </a:pPr>
            <a:r>
              <a:rPr lang="en-GB" dirty="0"/>
              <a:t>• Build support / address opposition to the proposed change</a:t>
            </a:r>
          </a:p>
          <a:p>
            <a:pPr marL="0" indent="0">
              <a:buNone/>
            </a:pPr>
            <a:r>
              <a:rPr lang="en-GB" dirty="0"/>
              <a:t>Why?: Stakeholder analysis can be used both to diagnose where misalignment and ambiguity will impact implementation, and to address these by working with stakeholders to overcome the causes of this misalignment and ambiguity</a:t>
            </a:r>
          </a:p>
        </p:txBody>
      </p:sp>
    </p:spTree>
    <p:extLst>
      <p:ext uri="{BB962C8B-B14F-4D97-AF65-F5344CB8AC3E}">
        <p14:creationId xmlns:p14="http://schemas.microsoft.com/office/powerpoint/2010/main" val="4234932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7398F-D559-63C1-0F63-7C3563D3BA01}"/>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91C1ED0D-9EE0-8872-B816-089AD8534BAD}"/>
              </a:ext>
            </a:extLst>
          </p:cNvPr>
          <p:cNvSpPr>
            <a:spLocks noGrp="1"/>
          </p:cNvSpPr>
          <p:nvPr>
            <p:ph idx="1"/>
          </p:nvPr>
        </p:nvSpPr>
        <p:spPr/>
        <p:txBody>
          <a:bodyPr/>
          <a:lstStyle/>
          <a:p>
            <a:pPr marL="0" indent="0">
              <a:buNone/>
            </a:pPr>
            <a:r>
              <a:rPr lang="en-GB" dirty="0"/>
              <a:t>Identifying resources &amp; capability </a:t>
            </a:r>
          </a:p>
          <a:p>
            <a:pPr marL="0" indent="0">
              <a:buNone/>
            </a:pPr>
            <a:r>
              <a:rPr lang="en-GB" dirty="0"/>
              <a:t>Careful consideration of who needs to do what in order to achieve implementation, and using this to assess whether those actors have the resources, capacity and capability to undertake the work needed.</a:t>
            </a:r>
          </a:p>
          <a:p>
            <a:pPr marL="0" indent="0">
              <a:buNone/>
            </a:pPr>
            <a:r>
              <a:rPr lang="en-GB" dirty="0"/>
              <a:t>Why? Early consideration of required capabilities and skills to undertake implementation, in both government and implementing agencies is key. How loosely or tightly the delivery plan is defined and held centrally will vary depending on both the policy and the implementation context.</a:t>
            </a:r>
          </a:p>
        </p:txBody>
      </p:sp>
    </p:spTree>
    <p:extLst>
      <p:ext uri="{BB962C8B-B14F-4D97-AF65-F5344CB8AC3E}">
        <p14:creationId xmlns:p14="http://schemas.microsoft.com/office/powerpoint/2010/main" val="75934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BD8F7-EABA-FBF7-41A0-1B7589495BCF}"/>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60B941F2-E669-2C49-A079-6F93E000DBA6}"/>
              </a:ext>
            </a:extLst>
          </p:cNvPr>
          <p:cNvSpPr>
            <a:spLocks noGrp="1"/>
          </p:cNvSpPr>
          <p:nvPr>
            <p:ph idx="1"/>
          </p:nvPr>
        </p:nvSpPr>
        <p:spPr/>
        <p:txBody>
          <a:bodyPr>
            <a:normAutofit fontScale="92500" lnSpcReduction="20000"/>
          </a:bodyPr>
          <a:lstStyle/>
          <a:p>
            <a:pPr marL="0" indent="0">
              <a:buNone/>
            </a:pPr>
            <a:r>
              <a:rPr lang="en-GB" dirty="0"/>
              <a:t>Governance &amp; collaboration </a:t>
            </a:r>
          </a:p>
          <a:p>
            <a:pPr marL="0" indent="0">
              <a:buNone/>
            </a:pPr>
            <a:r>
              <a:rPr lang="en-GB" dirty="0"/>
              <a:t>Based on an assessment of the implementation context, designing or leveraging the mechanisms needed to ensure oversight and accountability, and facilitate collaboration where this is needed.</a:t>
            </a:r>
          </a:p>
          <a:p>
            <a:pPr marL="0" indent="0">
              <a:buNone/>
            </a:pPr>
            <a:endParaRPr lang="en-GB" dirty="0"/>
          </a:p>
          <a:p>
            <a:pPr marL="0" indent="0">
              <a:buNone/>
            </a:pPr>
            <a:r>
              <a:rPr lang="en-GB" dirty="0"/>
              <a:t>Why? Robust governance arrangements are vital for successful implementation. Where ambiguity and misalignment are ‘low’, governance and oversight can be less intensive. Where one or both are ‘high’, or where the policy requires collaborative or ‘joined-up’ delivery, governance needs to be carefully designed to support implementation and to address the challenges that will be faced.</a:t>
            </a:r>
          </a:p>
        </p:txBody>
      </p:sp>
    </p:spTree>
    <p:extLst>
      <p:ext uri="{BB962C8B-B14F-4D97-AF65-F5344CB8AC3E}">
        <p14:creationId xmlns:p14="http://schemas.microsoft.com/office/powerpoint/2010/main" val="575189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DF2-16E4-0BEB-8382-965A6786BB20}"/>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3A47FEDF-2ECD-C98D-842E-E8FF92655ABF}"/>
              </a:ext>
            </a:extLst>
          </p:cNvPr>
          <p:cNvSpPr>
            <a:spLocks noGrp="1"/>
          </p:cNvSpPr>
          <p:nvPr>
            <p:ph idx="1"/>
          </p:nvPr>
        </p:nvSpPr>
        <p:spPr/>
        <p:txBody>
          <a:bodyPr/>
          <a:lstStyle/>
          <a:p>
            <a:pPr marL="0" indent="0">
              <a:buNone/>
            </a:pPr>
            <a:r>
              <a:rPr lang="en-GB" dirty="0"/>
              <a:t>Leadership </a:t>
            </a:r>
          </a:p>
          <a:p>
            <a:pPr marL="0" indent="0">
              <a:buNone/>
            </a:pPr>
            <a:r>
              <a:rPr lang="en-GB" dirty="0"/>
              <a:t>Using context analysis and stakeholder engagement to identify the type of leadership required – e.g. formal or informal, central or distributed.</a:t>
            </a:r>
          </a:p>
          <a:p>
            <a:pPr marL="0" indent="0">
              <a:buNone/>
            </a:pPr>
            <a:endParaRPr lang="en-GB" dirty="0"/>
          </a:p>
          <a:p>
            <a:pPr marL="0" indent="0">
              <a:buNone/>
            </a:pPr>
            <a:r>
              <a:rPr lang="en-GB" dirty="0"/>
              <a:t>Leadership is a determinant of implementation success. The type and form of leadership required for successful implementation depends on the ambiguity of the policy, and its alignment with the implementation context.</a:t>
            </a:r>
          </a:p>
        </p:txBody>
      </p:sp>
    </p:spTree>
    <p:extLst>
      <p:ext uri="{BB962C8B-B14F-4D97-AF65-F5344CB8AC3E}">
        <p14:creationId xmlns:p14="http://schemas.microsoft.com/office/powerpoint/2010/main" val="2108962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3A91-7D3F-1592-C869-2826B4303444}"/>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AD98F948-EFA7-F0C6-7FF7-BC11353F991D}"/>
              </a:ext>
            </a:extLst>
          </p:cNvPr>
          <p:cNvSpPr>
            <a:spLocks noGrp="1"/>
          </p:cNvSpPr>
          <p:nvPr>
            <p:ph idx="1"/>
          </p:nvPr>
        </p:nvSpPr>
        <p:spPr/>
        <p:txBody>
          <a:bodyPr>
            <a:normAutofit fontScale="92500" lnSpcReduction="20000"/>
          </a:bodyPr>
          <a:lstStyle/>
          <a:p>
            <a:pPr marL="0" indent="0">
              <a:buNone/>
            </a:pPr>
            <a:r>
              <a:rPr lang="en-GB" dirty="0"/>
              <a:t>Communication &amp; framing </a:t>
            </a:r>
          </a:p>
          <a:p>
            <a:pPr marL="0" indent="0">
              <a:buNone/>
            </a:pPr>
            <a:r>
              <a:rPr lang="en-GB" dirty="0"/>
              <a:t>Packaging and presenting information about the policy, such as the policy’s problem statement, objectives, underlying theories and causal mechanisms, supporting evidence, strategies for delivery and implementation, and implementation requirements and responsibilities.</a:t>
            </a:r>
          </a:p>
          <a:p>
            <a:pPr marL="0" indent="0">
              <a:buNone/>
            </a:pPr>
            <a:endParaRPr lang="en-GB" dirty="0"/>
          </a:p>
          <a:p>
            <a:pPr marL="0" indent="0">
              <a:buNone/>
            </a:pPr>
            <a:r>
              <a:rPr lang="en-GB" dirty="0"/>
              <a:t>Why? Communication and framing are important enabling factors in policy implementation and may be needed to address ambiguity about 'why' and 'what', to convey a clear rationale and supporting evidence for the policy solution. Effective communication can mitigate negative perceptions of a policy, and lack of buy-in, acceptance and support for policy implementation. </a:t>
            </a:r>
          </a:p>
        </p:txBody>
      </p:sp>
    </p:spTree>
    <p:extLst>
      <p:ext uri="{BB962C8B-B14F-4D97-AF65-F5344CB8AC3E}">
        <p14:creationId xmlns:p14="http://schemas.microsoft.com/office/powerpoint/2010/main" val="644384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5C495-21C2-7F3A-45C1-EEECC87E5033}"/>
              </a:ext>
            </a:extLst>
          </p:cNvPr>
          <p:cNvSpPr>
            <a:spLocks noGrp="1"/>
          </p:cNvSpPr>
          <p:nvPr>
            <p:ph type="title"/>
          </p:nvPr>
        </p:nvSpPr>
        <p:spPr/>
        <p:txBody>
          <a:bodyPr/>
          <a:lstStyle/>
          <a:p>
            <a:r>
              <a:rPr lang="en-GB" dirty="0"/>
              <a:t>Elements of an implementation strategy</a:t>
            </a:r>
          </a:p>
        </p:txBody>
      </p:sp>
      <p:sp>
        <p:nvSpPr>
          <p:cNvPr id="3" name="Content Placeholder 2">
            <a:extLst>
              <a:ext uri="{FF2B5EF4-FFF2-40B4-BE49-F238E27FC236}">
                <a16:creationId xmlns:a16="http://schemas.microsoft.com/office/drawing/2014/main" id="{C5FF0D6E-B385-2BAB-E1AE-AFE858607751}"/>
              </a:ext>
            </a:extLst>
          </p:cNvPr>
          <p:cNvSpPr>
            <a:spLocks noGrp="1"/>
          </p:cNvSpPr>
          <p:nvPr>
            <p:ph idx="1"/>
          </p:nvPr>
        </p:nvSpPr>
        <p:spPr/>
        <p:txBody>
          <a:bodyPr>
            <a:normAutofit fontScale="92500" lnSpcReduction="20000"/>
          </a:bodyPr>
          <a:lstStyle/>
          <a:p>
            <a:pPr marL="0" indent="0">
              <a:buNone/>
            </a:pPr>
            <a:r>
              <a:rPr lang="en-GB" dirty="0"/>
              <a:t>Monitoring &amp; evaluation </a:t>
            </a:r>
          </a:p>
          <a:p>
            <a:pPr marL="0" indent="0">
              <a:buNone/>
            </a:pPr>
            <a:r>
              <a:rPr lang="en-GB" dirty="0"/>
              <a:t>Determining what data is needed to support learning and accountability, and ensuring that there is capacity and capability to support data collection and analysis.</a:t>
            </a:r>
          </a:p>
          <a:p>
            <a:pPr marL="0" indent="0">
              <a:buNone/>
            </a:pPr>
            <a:endParaRPr lang="en-GB" dirty="0"/>
          </a:p>
          <a:p>
            <a:pPr marL="0" indent="0">
              <a:buNone/>
            </a:pPr>
            <a:r>
              <a:rPr lang="en-GB" dirty="0"/>
              <a:t>Why? Monitoring, review and evaluation processes are recommended as a strategy to support, strengthen, and drive policy implementation. Where the 'how' of policy cannot be or has not been established, or something ‘new’ or complex is being introduced, monitoring and evaluation should be directed to supporting iterative experimentation, learning and adaptation, and not just to monitoring the progress of implementation.</a:t>
            </a:r>
          </a:p>
        </p:txBody>
      </p:sp>
    </p:spTree>
    <p:extLst>
      <p:ext uri="{BB962C8B-B14F-4D97-AF65-F5344CB8AC3E}">
        <p14:creationId xmlns:p14="http://schemas.microsoft.com/office/powerpoint/2010/main" val="2456797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824D9-C2B1-2998-EC8B-AAF7FCAC3AC8}"/>
              </a:ext>
            </a:extLst>
          </p:cNvPr>
          <p:cNvSpPr>
            <a:spLocks noGrp="1"/>
          </p:cNvSpPr>
          <p:nvPr>
            <p:ph type="title"/>
          </p:nvPr>
        </p:nvSpPr>
        <p:spPr/>
        <p:txBody>
          <a:bodyPr/>
          <a:lstStyle/>
          <a:p>
            <a:r>
              <a:rPr lang="en-GB" dirty="0"/>
              <a:t>Conclusion and recommendations</a:t>
            </a:r>
          </a:p>
        </p:txBody>
      </p:sp>
      <p:sp>
        <p:nvSpPr>
          <p:cNvPr id="3" name="Content Placeholder 2">
            <a:extLst>
              <a:ext uri="{FF2B5EF4-FFF2-40B4-BE49-F238E27FC236}">
                <a16:creationId xmlns:a16="http://schemas.microsoft.com/office/drawing/2014/main" id="{1F9CC8E4-935E-4496-A3E1-5353D56A99B7}"/>
              </a:ext>
            </a:extLst>
          </p:cNvPr>
          <p:cNvSpPr>
            <a:spLocks noGrp="1"/>
          </p:cNvSpPr>
          <p:nvPr>
            <p:ph idx="1"/>
          </p:nvPr>
        </p:nvSpPr>
        <p:spPr/>
        <p:txBody>
          <a:bodyPr/>
          <a:lstStyle/>
          <a:p>
            <a:r>
              <a:rPr lang="en-GB" dirty="0"/>
              <a:t>Effective implementation involves being ‘implementation-minded’ throughout all stages of policy design and delivery.</a:t>
            </a:r>
          </a:p>
          <a:p>
            <a:endParaRPr lang="en-GB" dirty="0"/>
          </a:p>
          <a:p>
            <a:r>
              <a:rPr lang="en-GB" dirty="0"/>
              <a:t>Being ‘implementation-minded’ involves using evidence, intelligence and insight to identify ambiguity in the 'what', 'why' and 'how' of policy, and misalignment with the policy context, needs and priorities, and implementation infrastructure. </a:t>
            </a:r>
          </a:p>
        </p:txBody>
      </p:sp>
    </p:spTree>
    <p:extLst>
      <p:ext uri="{BB962C8B-B14F-4D97-AF65-F5344CB8AC3E}">
        <p14:creationId xmlns:p14="http://schemas.microsoft.com/office/powerpoint/2010/main" val="2080364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1F406-F90B-37C5-AEDF-1B37FC3AA0E7}"/>
              </a:ext>
            </a:extLst>
          </p:cNvPr>
          <p:cNvSpPr>
            <a:spLocks noGrp="1"/>
          </p:cNvSpPr>
          <p:nvPr>
            <p:ph type="title"/>
          </p:nvPr>
        </p:nvSpPr>
        <p:spPr/>
        <p:txBody>
          <a:bodyPr/>
          <a:lstStyle/>
          <a:p>
            <a:r>
              <a:rPr lang="en-GB" dirty="0"/>
              <a:t>Conclusion and recommendations</a:t>
            </a:r>
          </a:p>
        </p:txBody>
      </p:sp>
      <p:sp>
        <p:nvSpPr>
          <p:cNvPr id="3" name="Content Placeholder 2">
            <a:extLst>
              <a:ext uri="{FF2B5EF4-FFF2-40B4-BE49-F238E27FC236}">
                <a16:creationId xmlns:a16="http://schemas.microsoft.com/office/drawing/2014/main" id="{BE494A56-C5E2-99B8-CBE1-5CD46484D760}"/>
              </a:ext>
            </a:extLst>
          </p:cNvPr>
          <p:cNvSpPr>
            <a:spLocks noGrp="1"/>
          </p:cNvSpPr>
          <p:nvPr>
            <p:ph idx="1"/>
          </p:nvPr>
        </p:nvSpPr>
        <p:spPr/>
        <p:txBody>
          <a:bodyPr/>
          <a:lstStyle/>
          <a:p>
            <a:r>
              <a:rPr lang="en-GB" dirty="0"/>
              <a:t>‘Implementation-minded’ policy making and delivery can help to address ‘bad policy’ and ‘bad execution’ - and may even help to anticipate and mitigate ‘bad luck’.</a:t>
            </a:r>
          </a:p>
          <a:p>
            <a:endParaRPr lang="en-GB" dirty="0"/>
          </a:p>
          <a:p>
            <a:pPr marL="0" indent="0">
              <a:buNone/>
            </a:pPr>
            <a:r>
              <a:rPr lang="en-GB" dirty="0"/>
              <a:t>Professor Dan Bristow</a:t>
            </a:r>
          </a:p>
          <a:p>
            <a:pPr marL="0" indent="0">
              <a:buNone/>
            </a:pPr>
            <a:r>
              <a:rPr lang="en-GB" dirty="0"/>
              <a:t>Wales Centre for </a:t>
            </a:r>
            <a:r>
              <a:rPr lang="en-GB"/>
              <a:t>Public Policy </a:t>
            </a:r>
            <a:endParaRPr lang="en-GB" dirty="0"/>
          </a:p>
        </p:txBody>
      </p:sp>
    </p:spTree>
    <p:extLst>
      <p:ext uri="{BB962C8B-B14F-4D97-AF65-F5344CB8AC3E}">
        <p14:creationId xmlns:p14="http://schemas.microsoft.com/office/powerpoint/2010/main" val="240400872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1359</Words>
  <Application>Microsoft Office PowerPoint</Application>
  <PresentationFormat>Widescreen</PresentationFormat>
  <Paragraphs>99</Paragraphs>
  <Slides>24</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24</vt:i4>
      </vt:variant>
    </vt:vector>
  </HeadingPairs>
  <TitlesOfParts>
    <vt:vector size="3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Policy, practice and legislation</vt:lpstr>
      <vt:lpstr>Introduction</vt:lpstr>
      <vt:lpstr>Why?</vt:lpstr>
      <vt:lpstr>PowerPoint Presentation</vt:lpstr>
      <vt:lpstr>Implementation success</vt:lpstr>
      <vt:lpstr>Implementation success</vt:lpstr>
      <vt:lpstr>Implementation success</vt:lpstr>
      <vt:lpstr>Reducing ambiguity</vt:lpstr>
      <vt:lpstr>PowerPoint Presentation</vt:lpstr>
      <vt:lpstr>Reducing Ambiguity</vt:lpstr>
      <vt:lpstr>Increasing alignment</vt:lpstr>
      <vt:lpstr>Increasing Alignment</vt:lpstr>
      <vt:lpstr>Increasing Alignment</vt:lpstr>
      <vt:lpstr>Elements of an implementation strategy</vt:lpstr>
      <vt:lpstr>Elements of an implementation strategy</vt:lpstr>
      <vt:lpstr>Elements of an implementation strategy</vt:lpstr>
      <vt:lpstr>Elements of an implementation strategy</vt:lpstr>
      <vt:lpstr>Elements of an implementation strategy</vt:lpstr>
      <vt:lpstr>Elements of an implementation strategy</vt:lpstr>
      <vt:lpstr>Elements of an implementation strategy</vt:lpstr>
      <vt:lpstr>Conclusion and recommendations</vt:lpstr>
      <vt:lpstr>Conclusion and recommendations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2026-02-19T11:14:03Z</dcterms:modified>
</cp:coreProperties>
</file>