
<file path=[Content_Types].xml><?xml version="1.0" encoding="utf-8"?>
<Types xmlns="http://schemas.openxmlformats.org/package/2006/content-types">
  <Default Extension="docx" ContentType="application/vnd.openxmlformats-officedocument.wordprocessingml.document"/>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56" r:id="rId2"/>
    <p:sldId id="266" r:id="rId3"/>
    <p:sldId id="257" r:id="rId4"/>
    <p:sldId id="258" r:id="rId5"/>
    <p:sldId id="259" r:id="rId6"/>
    <p:sldId id="260" r:id="rId7"/>
    <p:sldId id="261" r:id="rId8"/>
    <p:sldId id="262" r:id="rId9"/>
    <p:sldId id="263"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92" d="100"/>
          <a:sy n="92" d="100"/>
        </p:scale>
        <p:origin x="92" y="2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04A1DF19-1F0D-4625-BA32-CF308730B3A6}" type="datetimeFigureOut">
              <a:rPr lang="en-GB" smtClean="0"/>
              <a:t>15/03/2021</a:t>
            </a:fld>
            <a:endParaRPr lang="en-GB"/>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GB"/>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30F3D9D4-6312-4FE6-AD73-6220B37371F8}" type="slidenum">
              <a:rPr lang="en-GB" smtClean="0"/>
              <a:t>‹#›</a:t>
            </a:fld>
            <a:endParaRPr lang="en-GB"/>
          </a:p>
        </p:txBody>
      </p:sp>
    </p:spTree>
    <p:extLst>
      <p:ext uri="{BB962C8B-B14F-4D97-AF65-F5344CB8AC3E}">
        <p14:creationId xmlns:p14="http://schemas.microsoft.com/office/powerpoint/2010/main" val="2754117944"/>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A1DF19-1F0D-4625-BA32-CF308730B3A6}" type="datetimeFigureOut">
              <a:rPr lang="en-GB" smtClean="0"/>
              <a:t>15/03/2021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0F3D9D4-6312-4FE6-AD73-6220B37371F8}" type="slidenum">
              <a:rPr lang="en-GB" smtClean="0"/>
              <a:t>‹#›</a:t>
            </a:fld>
            <a:endParaRPr lang="en-GB"/>
          </a:p>
        </p:txBody>
      </p:sp>
    </p:spTree>
    <p:extLst>
      <p:ext uri="{BB962C8B-B14F-4D97-AF65-F5344CB8AC3E}">
        <p14:creationId xmlns:p14="http://schemas.microsoft.com/office/powerpoint/2010/main" val="32387480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04A1DF19-1F0D-4625-BA32-CF308730B3A6}" type="datetimeFigureOut">
              <a:rPr lang="en-GB" smtClean="0"/>
              <a:t>15/03/2021</a:t>
            </a:fld>
            <a:endParaRPr lang="en-GB"/>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GB"/>
          </a:p>
        </p:txBody>
      </p:sp>
      <p:sp>
        <p:nvSpPr>
          <p:cNvPr id="6" name="Slide Number Placeholder 5"/>
          <p:cNvSpPr>
            <a:spLocks noGrp="1"/>
          </p:cNvSpPr>
          <p:nvPr>
            <p:ph type="sldNum" sz="quarter" idx="12"/>
          </p:nvPr>
        </p:nvSpPr>
        <p:spPr>
          <a:xfrm>
            <a:off x="8604504" y="5211060"/>
            <a:ext cx="2112264" cy="228600"/>
          </a:xfrm>
        </p:spPr>
        <p:txBody>
          <a:bodyPr/>
          <a:lstStyle/>
          <a:p>
            <a:fld id="{30F3D9D4-6312-4FE6-AD73-6220B37371F8}" type="slidenum">
              <a:rPr lang="en-GB" smtClean="0"/>
              <a:t>‹#›</a:t>
            </a:fld>
            <a:endParaRPr lang="en-GB"/>
          </a:p>
        </p:txBody>
      </p:sp>
    </p:spTree>
    <p:extLst>
      <p:ext uri="{BB962C8B-B14F-4D97-AF65-F5344CB8AC3E}">
        <p14:creationId xmlns:p14="http://schemas.microsoft.com/office/powerpoint/2010/main" val="3551324988"/>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4A1DF19-1F0D-4625-BA32-CF308730B3A6}" type="datetimeFigureOut">
              <a:rPr lang="en-GB" smtClean="0"/>
              <a:t>15/03/2021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0F3D9D4-6312-4FE6-AD73-6220B37371F8}" type="slidenum">
              <a:rPr lang="en-GB" smtClean="0"/>
              <a:t>‹#›</a:t>
            </a:fld>
            <a:endParaRPr lang="en-GB"/>
          </a:p>
        </p:txBody>
      </p:sp>
    </p:spTree>
    <p:extLst>
      <p:ext uri="{BB962C8B-B14F-4D97-AF65-F5344CB8AC3E}">
        <p14:creationId xmlns:p14="http://schemas.microsoft.com/office/powerpoint/2010/main" val="18111899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A1DF19-1F0D-4625-BA32-CF308730B3A6}" type="datetimeFigureOut">
              <a:rPr lang="en-GB" smtClean="0"/>
              <a:t>15/03/2021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0F3D9D4-6312-4FE6-AD73-6220B37371F8}" type="slidenum">
              <a:rPr lang="en-GB" smtClean="0"/>
              <a:t>‹#›</a:t>
            </a:fld>
            <a:endParaRPr lang="en-GB"/>
          </a:p>
        </p:txBody>
      </p:sp>
    </p:spTree>
    <p:extLst>
      <p:ext uri="{BB962C8B-B14F-4D97-AF65-F5344CB8AC3E}">
        <p14:creationId xmlns:p14="http://schemas.microsoft.com/office/powerpoint/2010/main" val="19812864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4A1DF19-1F0D-4625-BA32-CF308730B3A6}" type="datetimeFigureOut">
              <a:rPr lang="en-GB" smtClean="0"/>
              <a:t>15/03/2021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0F3D9D4-6312-4FE6-AD73-6220B37371F8}" type="slidenum">
              <a:rPr lang="en-GB" smtClean="0"/>
              <a:t>‹#›</a:t>
            </a:fld>
            <a:endParaRPr lang="en-GB"/>
          </a:p>
        </p:txBody>
      </p:sp>
    </p:spTree>
    <p:extLst>
      <p:ext uri="{BB962C8B-B14F-4D97-AF65-F5344CB8AC3E}">
        <p14:creationId xmlns:p14="http://schemas.microsoft.com/office/powerpoint/2010/main" val="40631973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4A1DF19-1F0D-4625-BA32-CF308730B3A6}" type="datetimeFigureOut">
              <a:rPr lang="en-GB" smtClean="0"/>
              <a:t>15/03/2021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0F3D9D4-6312-4FE6-AD73-6220B37371F8}" type="slidenum">
              <a:rPr lang="en-GB" smtClean="0"/>
              <a:t>‹#›</a:t>
            </a:fld>
            <a:endParaRPr lang="en-GB"/>
          </a:p>
        </p:txBody>
      </p:sp>
    </p:spTree>
    <p:extLst>
      <p:ext uri="{BB962C8B-B14F-4D97-AF65-F5344CB8AC3E}">
        <p14:creationId xmlns:p14="http://schemas.microsoft.com/office/powerpoint/2010/main" val="35669832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04A1DF19-1F0D-4625-BA32-CF308730B3A6}" type="datetimeFigureOut">
              <a:rPr lang="en-GB" smtClean="0"/>
              <a:t>15/03/2021</a:t>
            </a:fld>
            <a:endParaRPr lang="en-GB"/>
          </a:p>
        </p:txBody>
      </p:sp>
      <p:sp>
        <p:nvSpPr>
          <p:cNvPr id="9" name="Footer Placeholder 8"/>
          <p:cNvSpPr>
            <a:spLocks noGrp="1"/>
          </p:cNvSpPr>
          <p:nvPr>
            <p:ph type="ftr" sz="quarter" idx="11"/>
          </p:nvPr>
        </p:nvSpPr>
        <p:spPr/>
        <p:txBody>
          <a:bodyPr/>
          <a:lstStyle>
            <a:lvl1pPr algn="r">
              <a:defRPr/>
            </a:lvl1pPr>
          </a:lstStyle>
          <a:p>
            <a:endParaRPr lang="en-GB"/>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30F3D9D4-6312-4FE6-AD73-6220B37371F8}" type="slidenum">
              <a:rPr lang="en-GB" smtClean="0"/>
              <a:t>‹#›</a:t>
            </a:fld>
            <a:endParaRPr lang="en-GB"/>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4178168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04A1DF19-1F0D-4625-BA32-CF308730B3A6}" type="datetimeFigureOut">
              <a:rPr lang="en-GB" smtClean="0"/>
              <a:t>15/03/2021</a:t>
            </a:fld>
            <a:endParaRPr lang="en-GB"/>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GB"/>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30F3D9D4-6312-4FE6-AD73-6220B37371F8}" type="slidenum">
              <a:rPr lang="en-GB" smtClean="0"/>
              <a:t>‹#›</a:t>
            </a:fld>
            <a:endParaRPr lang="en-GB"/>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4294062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4A1DF19-1F0D-4625-BA32-CF308730B3A6}" type="datetimeFigureOut">
              <a:rPr lang="en-GB" smtClean="0"/>
              <a:t>15/03/2021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0F3D9D4-6312-4FE6-AD73-6220B37371F8}" type="slidenum">
              <a:rPr lang="en-GB" smtClean="0"/>
              <a:t>‹#›</a:t>
            </a:fld>
            <a:endParaRPr lang="en-GB"/>
          </a:p>
        </p:txBody>
      </p:sp>
    </p:spTree>
    <p:extLst>
      <p:ext uri="{BB962C8B-B14F-4D97-AF65-F5344CB8AC3E}">
        <p14:creationId xmlns:p14="http://schemas.microsoft.com/office/powerpoint/2010/main" val="9390364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4A1DF19-1F0D-4625-BA32-CF308730B3A6}" type="datetimeFigureOut">
              <a:rPr lang="en-GB" smtClean="0"/>
              <a:t>15/03/2021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0F3D9D4-6312-4FE6-AD73-6220B37371F8}" type="slidenum">
              <a:rPr lang="en-GB" smtClean="0"/>
              <a:t>‹#›</a:t>
            </a:fld>
            <a:endParaRPr lang="en-GB"/>
          </a:p>
        </p:txBody>
      </p:sp>
    </p:spTree>
    <p:extLst>
      <p:ext uri="{BB962C8B-B14F-4D97-AF65-F5344CB8AC3E}">
        <p14:creationId xmlns:p14="http://schemas.microsoft.com/office/powerpoint/2010/main" val="25827356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04A1DF19-1F0D-4625-BA32-CF308730B3A6}" type="datetimeFigureOut">
              <a:rPr lang="en-GB" smtClean="0"/>
              <a:t>15/03/2021</a:t>
            </a:fld>
            <a:endParaRPr lang="en-GB"/>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GB"/>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30F3D9D4-6312-4FE6-AD73-6220B37371F8}" type="slidenum">
              <a:rPr lang="en-GB" smtClean="0"/>
              <a:t>‹#›</a:t>
            </a:fld>
            <a:endParaRPr lang="en-GB"/>
          </a:p>
        </p:txBody>
      </p:sp>
    </p:spTree>
    <p:extLst>
      <p:ext uri="{BB962C8B-B14F-4D97-AF65-F5344CB8AC3E}">
        <p14:creationId xmlns:p14="http://schemas.microsoft.com/office/powerpoint/2010/main" val="1330706807"/>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package" Target="../embeddings/Microsoft_Word_Document.docx"/><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8" name="Rectangle 67">
            <a:extLst>
              <a:ext uri="{FF2B5EF4-FFF2-40B4-BE49-F238E27FC236}">
                <a16:creationId xmlns:a16="http://schemas.microsoft.com/office/drawing/2014/main" id="{6F40FBDA-CEB1-40F0-9AB9-BD9C402D70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text, clock&#10;&#10;Description automatically generated">
            <a:extLst>
              <a:ext uri="{FF2B5EF4-FFF2-40B4-BE49-F238E27FC236}">
                <a16:creationId xmlns:a16="http://schemas.microsoft.com/office/drawing/2014/main" id="{E160D36F-8C07-4632-AE9A-E7FC466407ED}"/>
              </a:ext>
            </a:extLst>
          </p:cNvPr>
          <p:cNvPicPr>
            <a:picLocks noChangeAspect="1"/>
          </p:cNvPicPr>
          <p:nvPr/>
        </p:nvPicPr>
        <p:blipFill rotWithShape="1">
          <a:blip r:embed="rId2">
            <a:alphaModFix amt="45000"/>
            <a:extLst>
              <a:ext uri="{28A0092B-C50C-407E-A947-70E740481C1C}">
                <a14:useLocalDpi xmlns:a14="http://schemas.microsoft.com/office/drawing/2010/main" val="0"/>
              </a:ext>
            </a:extLst>
          </a:blip>
          <a:srcRect t="26945" b="16805"/>
          <a:stretch/>
        </p:blipFill>
        <p:spPr>
          <a:xfrm>
            <a:off x="20" y="10"/>
            <a:ext cx="12191980" cy="6857990"/>
          </a:xfrm>
          <a:prstGeom prst="rect">
            <a:avLst/>
          </a:prstGeom>
        </p:spPr>
      </p:pic>
      <p:sp>
        <p:nvSpPr>
          <p:cNvPr id="70" name="Rectangle 69">
            <a:extLst>
              <a:ext uri="{FF2B5EF4-FFF2-40B4-BE49-F238E27FC236}">
                <a16:creationId xmlns:a16="http://schemas.microsoft.com/office/drawing/2014/main" id="{0344D4FE-ABEF-4230-9E4E-AD5782FC7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noFill/>
          <a:ln w="6350" cap="sq" cmpd="sng" algn="ctr">
            <a:solidFill>
              <a:schemeClr val="tx1">
                <a:lumMod val="75000"/>
                <a:lumOff val="25000"/>
              </a:schemeClr>
            </a:solidFill>
            <a:prstDash val="solid"/>
            <a:miter lim="800000"/>
          </a:ln>
          <a:effectLst>
            <a:outerShdw blurRad="50800" algn="ctr" rotWithShape="0">
              <a:prstClr val="black">
                <a:alpha val="66000"/>
              </a:prstClr>
            </a:outerShdw>
            <a:softEdge rad="0"/>
          </a:effectLst>
        </p:spPr>
      </p:sp>
      <p:sp>
        <p:nvSpPr>
          <p:cNvPr id="2" name="Title 1">
            <a:extLst>
              <a:ext uri="{FF2B5EF4-FFF2-40B4-BE49-F238E27FC236}">
                <a16:creationId xmlns:a16="http://schemas.microsoft.com/office/drawing/2014/main" id="{B70D74DE-BD27-4486-884C-B9DBB493C53E}"/>
              </a:ext>
            </a:extLst>
          </p:cNvPr>
          <p:cNvSpPr>
            <a:spLocks noGrp="1"/>
          </p:cNvSpPr>
          <p:nvPr>
            <p:ph type="ctrTitle"/>
          </p:nvPr>
        </p:nvSpPr>
        <p:spPr>
          <a:xfrm>
            <a:off x="1561708" y="2091263"/>
            <a:ext cx="9068586" cy="2461504"/>
          </a:xfrm>
        </p:spPr>
        <p:txBody>
          <a:bodyPr>
            <a:normAutofit/>
          </a:bodyPr>
          <a:lstStyle/>
          <a:p>
            <a:r>
              <a:rPr lang="en-US" b="1" dirty="0">
                <a:ln w="12700">
                  <a:solidFill>
                    <a:schemeClr val="accent1"/>
                  </a:solidFill>
                  <a:prstDash val="solid"/>
                </a:ln>
                <a:effectLst>
                  <a:outerShdw dist="38100" dir="2640000" algn="bl" rotWithShape="0">
                    <a:schemeClr val="accent1"/>
                  </a:outerShdw>
                </a:effectLst>
              </a:rPr>
              <a:t>SAMMAT</a:t>
            </a:r>
            <a:endParaRPr lang="en-US" b="1" cap="none" spc="0" dirty="0">
              <a:ln w="12700">
                <a:solidFill>
                  <a:schemeClr val="accent1"/>
                </a:solidFill>
                <a:prstDash val="solid"/>
              </a:ln>
              <a:effectLst>
                <a:outerShdw dist="38100" dir="2640000" algn="bl" rotWithShape="0">
                  <a:schemeClr val="accent1"/>
                </a:outerShdw>
              </a:effectLst>
            </a:endParaRPr>
          </a:p>
        </p:txBody>
      </p:sp>
      <p:sp>
        <p:nvSpPr>
          <p:cNvPr id="3" name="Subtitle 2">
            <a:extLst>
              <a:ext uri="{FF2B5EF4-FFF2-40B4-BE49-F238E27FC236}">
                <a16:creationId xmlns:a16="http://schemas.microsoft.com/office/drawing/2014/main" id="{91BC18E8-808F-4798-9598-EF9889C14722}"/>
              </a:ext>
            </a:extLst>
          </p:cNvPr>
          <p:cNvSpPr>
            <a:spLocks noGrp="1"/>
          </p:cNvSpPr>
          <p:nvPr>
            <p:ph type="subTitle" idx="1"/>
          </p:nvPr>
        </p:nvSpPr>
        <p:spPr>
          <a:xfrm>
            <a:off x="1561708" y="4623127"/>
            <a:ext cx="9070848" cy="457201"/>
          </a:xfrm>
        </p:spPr>
        <p:txBody>
          <a:bodyPr>
            <a:normAutofit/>
          </a:bodyPr>
          <a:lstStyle/>
          <a:p>
            <a:pPr>
              <a:spcAft>
                <a:spcPts val="600"/>
              </a:spcAft>
            </a:pPr>
            <a:r>
              <a:rPr lang="en-GB" b="1" i="1" dirty="0"/>
              <a:t>YOUR FAMILY’S RESTAURANT</a:t>
            </a:r>
          </a:p>
        </p:txBody>
      </p:sp>
      <p:sp>
        <p:nvSpPr>
          <p:cNvPr id="72" name="Rectangle 71">
            <a:extLst>
              <a:ext uri="{FF2B5EF4-FFF2-40B4-BE49-F238E27FC236}">
                <a16:creationId xmlns:a16="http://schemas.microsoft.com/office/drawing/2014/main" id="{9325F979-D3F9-4926-81B7-7ACCB31A50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alpha val="80000"/>
              </a:schemeClr>
            </a:solidFill>
            <a:prstDash val="solid"/>
            <a:miter lim="800000"/>
          </a:ln>
          <a:effectLst/>
        </p:spPr>
      </p:sp>
      <p:sp>
        <p:nvSpPr>
          <p:cNvPr id="8" name="TextBox 7">
            <a:extLst>
              <a:ext uri="{FF2B5EF4-FFF2-40B4-BE49-F238E27FC236}">
                <a16:creationId xmlns:a16="http://schemas.microsoft.com/office/drawing/2014/main" id="{ACA2EC3F-CDB3-4388-B99E-6E2C5CEF3A32}"/>
              </a:ext>
            </a:extLst>
          </p:cNvPr>
          <p:cNvSpPr txBox="1"/>
          <p:nvPr/>
        </p:nvSpPr>
        <p:spPr>
          <a:xfrm>
            <a:off x="3803073" y="5029200"/>
            <a:ext cx="4170218" cy="369332"/>
          </a:xfrm>
          <a:prstGeom prst="rect">
            <a:avLst/>
          </a:prstGeom>
          <a:noFill/>
        </p:spPr>
        <p:txBody>
          <a:bodyPr wrap="square" rtlCol="0">
            <a:spAutoFit/>
          </a:bodyPr>
          <a:lstStyle/>
          <a:p>
            <a:r>
              <a:rPr lang="en-GB" dirty="0"/>
              <a:t>MARINELA COVASNEANU 1920078</a:t>
            </a:r>
          </a:p>
        </p:txBody>
      </p:sp>
    </p:spTree>
    <p:extLst>
      <p:ext uri="{BB962C8B-B14F-4D97-AF65-F5344CB8AC3E}">
        <p14:creationId xmlns:p14="http://schemas.microsoft.com/office/powerpoint/2010/main" val="10473547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4B7C7BBE-22BB-495C-969C-F7457DFA0D67}"/>
              </a:ext>
            </a:extLst>
          </p:cNvPr>
          <p:cNvGraphicFramePr>
            <a:graphicFrameLocks noGrp="1" noChangeAspect="1"/>
          </p:cNvGraphicFramePr>
          <p:nvPr>
            <p:ph idx="1"/>
            <p:extLst>
              <p:ext uri="{D42A27DB-BD31-4B8C-83A1-F6EECF244321}">
                <p14:modId xmlns:p14="http://schemas.microsoft.com/office/powerpoint/2010/main" val="3727969973"/>
              </p:ext>
            </p:extLst>
          </p:nvPr>
        </p:nvGraphicFramePr>
        <p:xfrm>
          <a:off x="747713" y="503238"/>
          <a:ext cx="9498012" cy="5934075"/>
        </p:xfrm>
        <a:graphic>
          <a:graphicData uri="http://schemas.openxmlformats.org/presentationml/2006/ole">
            <mc:AlternateContent xmlns:mc="http://schemas.openxmlformats.org/markup-compatibility/2006">
              <mc:Choice xmlns:v="urn:schemas-microsoft-com:vml" Requires="v">
                <p:oleObj name="Document" r:id="rId2" imgW="14084596" imgH="8799838" progId="Word.Document.12">
                  <p:embed/>
                </p:oleObj>
              </mc:Choice>
              <mc:Fallback>
                <p:oleObj name="Document" r:id="rId2" imgW="14084596" imgH="8799838" progId="Word.Document.12">
                  <p:embed/>
                  <p:pic>
                    <p:nvPicPr>
                      <p:cNvPr id="0" name=""/>
                      <p:cNvPicPr/>
                      <p:nvPr/>
                    </p:nvPicPr>
                    <p:blipFill>
                      <a:blip r:embed="rId3"/>
                      <a:stretch>
                        <a:fillRect/>
                      </a:stretch>
                    </p:blipFill>
                    <p:spPr>
                      <a:xfrm>
                        <a:off x="747713" y="503238"/>
                        <a:ext cx="9498012" cy="5934075"/>
                      </a:xfrm>
                      <a:prstGeom prst="rect">
                        <a:avLst/>
                      </a:prstGeom>
                    </p:spPr>
                  </p:pic>
                </p:oleObj>
              </mc:Fallback>
            </mc:AlternateContent>
          </a:graphicData>
        </a:graphic>
      </p:graphicFrame>
    </p:spTree>
    <p:extLst>
      <p:ext uri="{BB962C8B-B14F-4D97-AF65-F5344CB8AC3E}">
        <p14:creationId xmlns:p14="http://schemas.microsoft.com/office/powerpoint/2010/main" val="40800042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E4A18F-0BC4-4E40-9F05-6966974B3AEE}"/>
              </a:ext>
            </a:extLst>
          </p:cNvPr>
          <p:cNvSpPr>
            <a:spLocks noGrp="1"/>
          </p:cNvSpPr>
          <p:nvPr>
            <p:ph type="title"/>
          </p:nvPr>
        </p:nvSpPr>
        <p:spPr>
          <a:xfrm>
            <a:off x="5867874" y="892120"/>
            <a:ext cx="5447250" cy="1645920"/>
          </a:xfrm>
        </p:spPr>
        <p:txBody>
          <a:bodyPr>
            <a:normAutofit/>
          </a:bodyPr>
          <a:lstStyle/>
          <a:p>
            <a:r>
              <a:rPr lang="en-GB" b="1"/>
              <a:t>POINTS OF DISCUSSION</a:t>
            </a:r>
          </a:p>
        </p:txBody>
      </p:sp>
      <p:sp>
        <p:nvSpPr>
          <p:cNvPr id="22" name="Rectangle 21">
            <a:extLst>
              <a:ext uri="{FF2B5EF4-FFF2-40B4-BE49-F238E27FC236}">
                <a16:creationId xmlns:a16="http://schemas.microsoft.com/office/drawing/2014/main" id="{E0EA0D7C-699D-4E8D-A37A-9D14205EA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526142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307B7CB-50A5-4F80-8693-D845BE8595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5126" y="643464"/>
            <a:ext cx="3969458" cy="5571072"/>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pic>
        <p:nvPicPr>
          <p:cNvPr id="7" name="Picture 6" descr="A picture containing text&#10;&#10;Description automatically generated">
            <a:extLst>
              <a:ext uri="{FF2B5EF4-FFF2-40B4-BE49-F238E27FC236}">
                <a16:creationId xmlns:a16="http://schemas.microsoft.com/office/drawing/2014/main" id="{569C1C5E-5596-4256-B8F5-6971ADBA5B24}"/>
              </a:ext>
            </a:extLst>
          </p:cNvPr>
          <p:cNvPicPr>
            <a:picLocks noChangeAspect="1"/>
          </p:cNvPicPr>
          <p:nvPr/>
        </p:nvPicPr>
        <p:blipFill rotWithShape="1">
          <a:blip r:embed="rId2">
            <a:extLst>
              <a:ext uri="{28A0092B-C50C-407E-A947-70E740481C1C}">
                <a14:useLocalDpi xmlns:a14="http://schemas.microsoft.com/office/drawing/2010/main" val="0"/>
              </a:ext>
            </a:extLst>
          </a:blip>
          <a:srcRect t="1021" r="1" b="1"/>
          <a:stretch/>
        </p:blipFill>
        <p:spPr>
          <a:xfrm>
            <a:off x="820198" y="809243"/>
            <a:ext cx="3639312" cy="5239512"/>
          </a:xfrm>
          <a:prstGeom prst="rect">
            <a:avLst/>
          </a:prstGeom>
        </p:spPr>
      </p:pic>
      <p:sp>
        <p:nvSpPr>
          <p:cNvPr id="3" name="Content Placeholder 2">
            <a:extLst>
              <a:ext uri="{FF2B5EF4-FFF2-40B4-BE49-F238E27FC236}">
                <a16:creationId xmlns:a16="http://schemas.microsoft.com/office/drawing/2014/main" id="{49E6357D-81A3-4734-A7AF-4CCF518B16E7}"/>
              </a:ext>
            </a:extLst>
          </p:cNvPr>
          <p:cNvSpPr>
            <a:spLocks noGrp="1"/>
          </p:cNvSpPr>
          <p:nvPr>
            <p:ph idx="1"/>
          </p:nvPr>
        </p:nvSpPr>
        <p:spPr>
          <a:xfrm>
            <a:off x="5867873" y="2679192"/>
            <a:ext cx="5447251" cy="3291840"/>
          </a:xfrm>
        </p:spPr>
        <p:txBody>
          <a:bodyPr>
            <a:normAutofit/>
          </a:bodyPr>
          <a:lstStyle/>
          <a:p>
            <a:r>
              <a:rPr lang="en-GB" dirty="0"/>
              <a:t>The restaurant’s concept</a:t>
            </a:r>
          </a:p>
          <a:p>
            <a:r>
              <a:rPr lang="en-GB" dirty="0"/>
              <a:t>Location</a:t>
            </a:r>
          </a:p>
          <a:p>
            <a:r>
              <a:rPr lang="en-GB" dirty="0"/>
              <a:t>Menu</a:t>
            </a:r>
          </a:p>
          <a:p>
            <a:r>
              <a:rPr lang="en-GB" dirty="0"/>
              <a:t>PR &amp; Marketing</a:t>
            </a:r>
          </a:p>
          <a:p>
            <a:r>
              <a:rPr lang="en-GB" dirty="0"/>
              <a:t>SWOT Analysis</a:t>
            </a:r>
          </a:p>
        </p:txBody>
      </p:sp>
    </p:spTree>
    <p:extLst>
      <p:ext uri="{BB962C8B-B14F-4D97-AF65-F5344CB8AC3E}">
        <p14:creationId xmlns:p14="http://schemas.microsoft.com/office/powerpoint/2010/main" val="12583510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9">
            <a:extLst>
              <a:ext uri="{FF2B5EF4-FFF2-40B4-BE49-F238E27FC236}">
                <a16:creationId xmlns:a16="http://schemas.microsoft.com/office/drawing/2014/main" id="{4967F423-D21C-4F37-A0B7-750026A171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17" name="Rectangle 11">
            <a:extLst>
              <a:ext uri="{FF2B5EF4-FFF2-40B4-BE49-F238E27FC236}">
                <a16:creationId xmlns:a16="http://schemas.microsoft.com/office/drawing/2014/main" id="{43047B46-4F2F-4746-8B82-B30EAAAE03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63443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3">
            <a:extLst>
              <a:ext uri="{FF2B5EF4-FFF2-40B4-BE49-F238E27FC236}">
                <a16:creationId xmlns:a16="http://schemas.microsoft.com/office/drawing/2014/main" id="{A54E8A8E-D194-4D55-92A3-6B0799722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3024" y="253548"/>
            <a:ext cx="5851795" cy="6384816"/>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pic>
        <p:nvPicPr>
          <p:cNvPr id="3" name="Picture 2" descr="Logo&#10;&#10;Description automatically generated">
            <a:extLst>
              <a:ext uri="{FF2B5EF4-FFF2-40B4-BE49-F238E27FC236}">
                <a16:creationId xmlns:a16="http://schemas.microsoft.com/office/drawing/2014/main" id="{0A514C9C-AA11-42D3-9DB0-B6A8DA3E05FE}"/>
              </a:ext>
            </a:extLst>
          </p:cNvPr>
          <p:cNvPicPr>
            <a:picLocks noChangeAspect="1"/>
          </p:cNvPicPr>
          <p:nvPr/>
        </p:nvPicPr>
        <p:blipFill rotWithShape="1">
          <a:blip r:embed="rId2">
            <a:extLst>
              <a:ext uri="{28A0092B-C50C-407E-A947-70E740481C1C}">
                <a14:useLocalDpi xmlns:a14="http://schemas.microsoft.com/office/drawing/2010/main" val="0"/>
              </a:ext>
            </a:extLst>
          </a:blip>
          <a:srcRect r="38642"/>
          <a:stretch/>
        </p:blipFill>
        <p:spPr>
          <a:xfrm>
            <a:off x="407432" y="419292"/>
            <a:ext cx="5522976" cy="6053328"/>
          </a:xfrm>
          <a:prstGeom prst="rect">
            <a:avLst/>
          </a:prstGeom>
        </p:spPr>
      </p:pic>
      <p:sp>
        <p:nvSpPr>
          <p:cNvPr id="5" name="TextBox 4">
            <a:extLst>
              <a:ext uri="{FF2B5EF4-FFF2-40B4-BE49-F238E27FC236}">
                <a16:creationId xmlns:a16="http://schemas.microsoft.com/office/drawing/2014/main" id="{F0175453-9049-4DAB-993E-BA784850ABD1}"/>
              </a:ext>
            </a:extLst>
          </p:cNvPr>
          <p:cNvSpPr txBox="1"/>
          <p:nvPr/>
        </p:nvSpPr>
        <p:spPr>
          <a:xfrm>
            <a:off x="6846137" y="1710783"/>
            <a:ext cx="4602152" cy="3596880"/>
          </a:xfrm>
          <a:prstGeom prst="rect">
            <a:avLst/>
          </a:prstGeom>
        </p:spPr>
        <p:txBody>
          <a:bodyPr vert="horz" lIns="91440" tIns="45720" rIns="91440" bIns="45720" rtlCol="0">
            <a:normAutofit/>
          </a:bodyPr>
          <a:lstStyle/>
          <a:p>
            <a:pPr indent="-182880" defTabSz="914400">
              <a:lnSpc>
                <a:spcPct val="90000"/>
              </a:lnSpc>
              <a:spcAft>
                <a:spcPts val="800"/>
              </a:spcAft>
              <a:buClr>
                <a:schemeClr val="tx1">
                  <a:lumMod val="85000"/>
                  <a:lumOff val="15000"/>
                </a:schemeClr>
              </a:buClr>
              <a:buFont typeface="Garamond" pitchFamily="18" charset="0"/>
              <a:buChar char="◦"/>
            </a:pPr>
            <a:r>
              <a:rPr lang="en-US" sz="1300" dirty="0">
                <a:effectLst/>
              </a:rPr>
              <a:t>Every time I went out with my two kids to eat, I felt like all the restaurants were not prepared to have guests with kids, they had a limited option to eat, limited child chairs, and it was really difficult to feel comfortable. At the same time, all the other clients were disturbed by kids, and I didn’t enjoy going out a lot, and neither my kids. </a:t>
            </a:r>
          </a:p>
          <a:p>
            <a:pPr indent="-182880" defTabSz="914400">
              <a:lnSpc>
                <a:spcPct val="90000"/>
              </a:lnSpc>
              <a:spcAft>
                <a:spcPts val="800"/>
              </a:spcAft>
              <a:buClr>
                <a:schemeClr val="tx1">
                  <a:lumMod val="85000"/>
                  <a:lumOff val="15000"/>
                </a:schemeClr>
              </a:buClr>
              <a:buFont typeface="Garamond" pitchFamily="18" charset="0"/>
              <a:buChar char="◦"/>
            </a:pPr>
            <a:r>
              <a:rPr lang="en-US" sz="1300" dirty="0">
                <a:effectLst/>
              </a:rPr>
              <a:t>After that, I started searching if other people felt the same way as I did, and I found that many families are currently experiencing the same angry reactions from staff when they are going with their kids at a restaurant (Mealey, 2018).</a:t>
            </a:r>
          </a:p>
          <a:p>
            <a:pPr indent="-182880" defTabSz="914400">
              <a:lnSpc>
                <a:spcPct val="90000"/>
              </a:lnSpc>
              <a:spcAft>
                <a:spcPts val="800"/>
              </a:spcAft>
              <a:buClr>
                <a:schemeClr val="tx1">
                  <a:lumMod val="85000"/>
                  <a:lumOff val="15000"/>
                </a:schemeClr>
              </a:buClr>
              <a:buFont typeface="Garamond" pitchFamily="18" charset="0"/>
              <a:buChar char="◦"/>
            </a:pPr>
            <a:r>
              <a:rPr lang="en-US" sz="1300" dirty="0">
                <a:effectLst/>
              </a:rPr>
              <a:t>Based on personal experience and research, I decided to invest in a restaurant that is kids friendly, where all the guests can be comfortable bringing their kids, because they will have multiple option to eat, multiple toys and activities for kids of all ages, so that everyone can enjoy a little time out. </a:t>
            </a:r>
          </a:p>
        </p:txBody>
      </p:sp>
    </p:spTree>
    <p:extLst>
      <p:ext uri="{BB962C8B-B14F-4D97-AF65-F5344CB8AC3E}">
        <p14:creationId xmlns:p14="http://schemas.microsoft.com/office/powerpoint/2010/main" val="34101562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999FE9C-D8F9-4F9B-B95B-608C3EF6B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sp>
      <p:sp useBgFill="1">
        <p:nvSpPr>
          <p:cNvPr id="13" name="Rectangle 12">
            <a:extLst>
              <a:ext uri="{FF2B5EF4-FFF2-40B4-BE49-F238E27FC236}">
                <a16:creationId xmlns:a16="http://schemas.microsoft.com/office/drawing/2014/main" id="{AC1CD43D-5104-49E9-9C29-1677DA23C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52614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6B0AE8D2-EED2-439F-A09F-1C01768316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0349" y="242215"/>
            <a:ext cx="4776994" cy="637357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7" name="Rectangle 16">
            <a:extLst>
              <a:ext uri="{FF2B5EF4-FFF2-40B4-BE49-F238E27FC236}">
                <a16:creationId xmlns:a16="http://schemas.microsoft.com/office/drawing/2014/main" id="{876AA682-8904-4C36-A36C-12AC21E1DD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564" y="482790"/>
            <a:ext cx="4292565" cy="5892420"/>
          </a:xfrm>
          <a:prstGeom prst="rect">
            <a:avLst/>
          </a:prstGeom>
          <a:noFill/>
          <a:ln w="6350" cap="sq" cmpd="sng" algn="ctr">
            <a:solidFill>
              <a:schemeClr val="tx1">
                <a:lumMod val="75000"/>
                <a:lumOff val="25000"/>
              </a:schemeClr>
            </a:solidFill>
            <a:prstDash val="solid"/>
            <a:miter lim="800000"/>
          </a:ln>
          <a:effectLst/>
        </p:spPr>
      </p:sp>
      <p:pic>
        <p:nvPicPr>
          <p:cNvPr id="4" name="Picture 3" descr="A picture containing text&#10;&#10;Description automatically generated">
            <a:extLst>
              <a:ext uri="{FF2B5EF4-FFF2-40B4-BE49-F238E27FC236}">
                <a16:creationId xmlns:a16="http://schemas.microsoft.com/office/drawing/2014/main" id="{912EBF1D-0B46-4244-92C5-0C076663C1A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2503" y="1602657"/>
            <a:ext cx="3652686" cy="3652686"/>
          </a:xfrm>
          <a:prstGeom prst="rect">
            <a:avLst/>
          </a:prstGeom>
        </p:spPr>
      </p:pic>
      <p:sp>
        <p:nvSpPr>
          <p:cNvPr id="6" name="TextBox 5">
            <a:extLst>
              <a:ext uri="{FF2B5EF4-FFF2-40B4-BE49-F238E27FC236}">
                <a16:creationId xmlns:a16="http://schemas.microsoft.com/office/drawing/2014/main" id="{7B8DC6E3-74D6-4A81-90A0-6405BA6A2D72}"/>
              </a:ext>
            </a:extLst>
          </p:cNvPr>
          <p:cNvSpPr txBox="1"/>
          <p:nvPr/>
        </p:nvSpPr>
        <p:spPr>
          <a:xfrm>
            <a:off x="6053700" y="2166147"/>
            <a:ext cx="5412204" cy="3291957"/>
          </a:xfrm>
          <a:prstGeom prst="rect">
            <a:avLst/>
          </a:prstGeom>
        </p:spPr>
        <p:txBody>
          <a:bodyPr vert="horz" lIns="91440" tIns="45720" rIns="91440" bIns="45720" rtlCol="0">
            <a:normAutofit/>
          </a:bodyPr>
          <a:lstStyle/>
          <a:p>
            <a:pPr indent="-182880" defTabSz="914400">
              <a:spcAft>
                <a:spcPts val="600"/>
              </a:spcAft>
              <a:buClr>
                <a:schemeClr val="tx1">
                  <a:lumMod val="85000"/>
                  <a:lumOff val="15000"/>
                </a:schemeClr>
              </a:buClr>
              <a:buFont typeface="Garamond" pitchFamily="18" charset="0"/>
              <a:buChar char="◦"/>
            </a:pPr>
            <a:r>
              <a:rPr lang="en-US" dirty="0">
                <a:effectLst/>
              </a:rPr>
              <a:t>My mission is to make everyone with kids feel comfortable and happy. I know that raising kids is not always easy, and it comes with great sacrifices and responsibilities, and I understand perfectly how that is, having two kids myself. I want to offer everyone the chance to take a break from their day-to-day life, offering only the best food, the best care for their children and the best atmosphere. </a:t>
            </a:r>
          </a:p>
          <a:p>
            <a:pPr indent="-182880" defTabSz="914400">
              <a:spcAft>
                <a:spcPts val="600"/>
              </a:spcAft>
              <a:buClr>
                <a:schemeClr val="tx1">
                  <a:lumMod val="85000"/>
                  <a:lumOff val="15000"/>
                </a:schemeClr>
              </a:buClr>
              <a:buFont typeface="Garamond" pitchFamily="18" charset="0"/>
              <a:buChar char="◦"/>
            </a:pPr>
            <a:endParaRPr lang="en-US" dirty="0"/>
          </a:p>
        </p:txBody>
      </p:sp>
    </p:spTree>
    <p:extLst>
      <p:ext uri="{BB962C8B-B14F-4D97-AF65-F5344CB8AC3E}">
        <p14:creationId xmlns:p14="http://schemas.microsoft.com/office/powerpoint/2010/main" val="18902041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icture containing indoor, colorful, bedroom, decorated&#10;&#10;Description automatically generated">
            <a:extLst>
              <a:ext uri="{FF2B5EF4-FFF2-40B4-BE49-F238E27FC236}">
                <a16:creationId xmlns:a16="http://schemas.microsoft.com/office/drawing/2014/main" id="{9C18273C-BB49-4C21-A2AC-F8D7C4BF5F2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22098" y="378034"/>
            <a:ext cx="7947804" cy="3460721"/>
          </a:xfrm>
          <a:prstGeom prst="rect">
            <a:avLst/>
          </a:prstGeom>
        </p:spPr>
      </p:pic>
      <p:sp>
        <p:nvSpPr>
          <p:cNvPr id="5" name="TextBox 4">
            <a:extLst>
              <a:ext uri="{FF2B5EF4-FFF2-40B4-BE49-F238E27FC236}">
                <a16:creationId xmlns:a16="http://schemas.microsoft.com/office/drawing/2014/main" id="{FD3048B9-7F3D-4DA0-A5DA-8AC0F813C1BC}"/>
              </a:ext>
            </a:extLst>
          </p:cNvPr>
          <p:cNvSpPr txBox="1"/>
          <p:nvPr/>
        </p:nvSpPr>
        <p:spPr>
          <a:xfrm>
            <a:off x="1802921" y="4511615"/>
            <a:ext cx="8548777" cy="1477328"/>
          </a:xfrm>
          <a:prstGeom prst="rect">
            <a:avLst/>
          </a:prstGeom>
          <a:noFill/>
        </p:spPr>
        <p:txBody>
          <a:bodyPr wrap="square" rtlCol="0">
            <a:spAutoFit/>
          </a:bodyPr>
          <a:lstStyle/>
          <a:p>
            <a:pPr algn="ctr"/>
            <a:r>
              <a:rPr lang="en-GB" sz="1800" dirty="0">
                <a:effectLst/>
                <a:latin typeface="Calibri" panose="020F0502020204030204" pitchFamily="34" charset="0"/>
                <a:ea typeface="Calibri" panose="020F0502020204030204" pitchFamily="34" charset="0"/>
                <a:cs typeface="Times New Roman" panose="02020603050405020304" pitchFamily="18" charset="0"/>
              </a:rPr>
              <a:t>Given that Brits walk only in exceptional cases, the car being much more comfortable (Dow, 2015), a location in the commercial centre of the city would not be of great effect and, therefore, we decided that the location should be in the middle of the city, to be specific on 164-166 City Road, Cardiff. </a:t>
            </a:r>
          </a:p>
          <a:p>
            <a:pPr algn="ctr"/>
            <a:endParaRPr lang="en-GB" dirty="0"/>
          </a:p>
        </p:txBody>
      </p:sp>
    </p:spTree>
    <p:extLst>
      <p:ext uri="{BB962C8B-B14F-4D97-AF65-F5344CB8AC3E}">
        <p14:creationId xmlns:p14="http://schemas.microsoft.com/office/powerpoint/2010/main" val="13036240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9">
            <a:extLst>
              <a:ext uri="{FF2B5EF4-FFF2-40B4-BE49-F238E27FC236}">
                <a16:creationId xmlns:a16="http://schemas.microsoft.com/office/drawing/2014/main" id="{4999FE9C-D8F9-4F9B-B95B-608C3EF6B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2" name="Rectangle 11">
            <a:extLst>
              <a:ext uri="{FF2B5EF4-FFF2-40B4-BE49-F238E27FC236}">
                <a16:creationId xmlns:a16="http://schemas.microsoft.com/office/drawing/2014/main" id="{CD000060-D06D-4A48-BD8E-978966CC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654" y="727628"/>
            <a:ext cx="5367164" cy="5415552"/>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3" name="Rectangle 13">
            <a:extLst>
              <a:ext uri="{FF2B5EF4-FFF2-40B4-BE49-F238E27FC236}">
                <a16:creationId xmlns:a16="http://schemas.microsoft.com/office/drawing/2014/main" id="{DE4E5113-B3D0-40F8-9F39-B2C2BF92AE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3978" y="886862"/>
            <a:ext cx="5054517" cy="5097085"/>
          </a:xfrm>
          <a:prstGeom prst="rect">
            <a:avLst/>
          </a:prstGeom>
          <a:noFill/>
          <a:ln w="6350" cap="sq" cmpd="sng" algn="ctr">
            <a:solidFill>
              <a:schemeClr val="tx1">
                <a:lumMod val="75000"/>
                <a:lumOff val="25000"/>
              </a:schemeClr>
            </a:solidFill>
            <a:prstDash val="solid"/>
            <a:miter lim="800000"/>
          </a:ln>
          <a:effectLst/>
        </p:spPr>
      </p:sp>
      <p:pic>
        <p:nvPicPr>
          <p:cNvPr id="4" name="Picture 3" descr="A picture containing plate, bowl, different, several&#10;&#10;Description automatically generated">
            <a:extLst>
              <a:ext uri="{FF2B5EF4-FFF2-40B4-BE49-F238E27FC236}">
                <a16:creationId xmlns:a16="http://schemas.microsoft.com/office/drawing/2014/main" id="{03367C47-2CD4-4903-B670-303C2182F1E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04017" y="1962086"/>
            <a:ext cx="4414438" cy="2946637"/>
          </a:xfrm>
          <a:prstGeom prst="rect">
            <a:avLst/>
          </a:prstGeom>
        </p:spPr>
      </p:pic>
      <p:sp>
        <p:nvSpPr>
          <p:cNvPr id="5" name="TextBox 4">
            <a:extLst>
              <a:ext uri="{FF2B5EF4-FFF2-40B4-BE49-F238E27FC236}">
                <a16:creationId xmlns:a16="http://schemas.microsoft.com/office/drawing/2014/main" id="{FB429EA9-3150-4598-87E2-96171269D45E}"/>
              </a:ext>
            </a:extLst>
          </p:cNvPr>
          <p:cNvSpPr txBox="1"/>
          <p:nvPr/>
        </p:nvSpPr>
        <p:spPr>
          <a:xfrm>
            <a:off x="6587776" y="1848805"/>
            <a:ext cx="4957554" cy="3496120"/>
          </a:xfrm>
          <a:prstGeom prst="rect">
            <a:avLst/>
          </a:prstGeom>
        </p:spPr>
        <p:txBody>
          <a:bodyPr vert="horz" lIns="91440" tIns="45720" rIns="91440" bIns="45720" rtlCol="0">
            <a:normAutofit/>
          </a:bodyPr>
          <a:lstStyle/>
          <a:p>
            <a:pPr indent="-182880" defTabSz="914400">
              <a:lnSpc>
                <a:spcPct val="90000"/>
              </a:lnSpc>
              <a:spcAft>
                <a:spcPts val="800"/>
              </a:spcAft>
              <a:buClr>
                <a:schemeClr val="tx1">
                  <a:lumMod val="85000"/>
                  <a:lumOff val="15000"/>
                </a:schemeClr>
              </a:buClr>
              <a:buFont typeface="Garamond" pitchFamily="18" charset="0"/>
              <a:buChar char="◦"/>
            </a:pPr>
            <a:r>
              <a:rPr lang="en-US" sz="1100" dirty="0">
                <a:effectLst/>
              </a:rPr>
              <a:t>The main menu has lots of different dishes, including mashed potatoes, stuffed peppers, soups, rice, pasta, pizza, burgers, chicken, steak, lamb, pork, fish. There are also available vegetarian dishes. </a:t>
            </a:r>
          </a:p>
          <a:p>
            <a:pPr indent="-182880" defTabSz="914400">
              <a:lnSpc>
                <a:spcPct val="90000"/>
              </a:lnSpc>
              <a:spcAft>
                <a:spcPts val="800"/>
              </a:spcAft>
              <a:buClr>
                <a:schemeClr val="tx1">
                  <a:lumMod val="85000"/>
                  <a:lumOff val="15000"/>
                </a:schemeClr>
              </a:buClr>
              <a:buFont typeface="Garamond" pitchFamily="18" charset="0"/>
              <a:buChar char="◦"/>
            </a:pPr>
            <a:r>
              <a:rPr lang="en-US" sz="1100" dirty="0">
                <a:effectLst/>
              </a:rPr>
              <a:t>For kids, there are different types of foods, based on age. Among others, there are also available smoothie pouches, porridge, and we can also mash every meal at request, or be flexible with everyone’s needs.</a:t>
            </a:r>
          </a:p>
          <a:p>
            <a:pPr indent="-182880" defTabSz="914400">
              <a:lnSpc>
                <a:spcPct val="90000"/>
              </a:lnSpc>
              <a:spcAft>
                <a:spcPts val="800"/>
              </a:spcAft>
              <a:buClr>
                <a:schemeClr val="tx1">
                  <a:lumMod val="85000"/>
                  <a:lumOff val="15000"/>
                </a:schemeClr>
              </a:buClr>
              <a:buFont typeface="Garamond" pitchFamily="18" charset="0"/>
              <a:buChar char="◦"/>
            </a:pPr>
            <a:r>
              <a:rPr lang="en-US" sz="1100" dirty="0">
                <a:effectLst/>
              </a:rPr>
              <a:t>For dessert there are available a variety of fruits, cakes, smoothies, biscuits, pancakes, doughnuts, waffles, chips, and ice cream. </a:t>
            </a:r>
          </a:p>
          <a:p>
            <a:pPr indent="-182880" defTabSz="914400">
              <a:lnSpc>
                <a:spcPct val="90000"/>
              </a:lnSpc>
              <a:spcAft>
                <a:spcPts val="800"/>
              </a:spcAft>
              <a:buClr>
                <a:schemeClr val="tx1">
                  <a:lumMod val="85000"/>
                  <a:lumOff val="15000"/>
                </a:schemeClr>
              </a:buClr>
              <a:buFont typeface="Garamond" pitchFamily="18" charset="0"/>
              <a:buChar char="◦"/>
            </a:pPr>
            <a:r>
              <a:rPr lang="en-US" sz="1100" dirty="0">
                <a:effectLst/>
              </a:rPr>
              <a:t>The drinks menu has water, juice, soda, smoothies, coffee, and alcohol beverages.</a:t>
            </a:r>
          </a:p>
          <a:p>
            <a:pPr indent="-182880" defTabSz="914400">
              <a:lnSpc>
                <a:spcPct val="90000"/>
              </a:lnSpc>
              <a:spcAft>
                <a:spcPts val="800"/>
              </a:spcAft>
              <a:buClr>
                <a:schemeClr val="tx1">
                  <a:lumMod val="85000"/>
                  <a:lumOff val="15000"/>
                </a:schemeClr>
              </a:buClr>
              <a:buFont typeface="Garamond" pitchFamily="18" charset="0"/>
              <a:buChar char="◦"/>
            </a:pPr>
            <a:r>
              <a:rPr lang="en-US" sz="1100" dirty="0">
                <a:effectLst/>
              </a:rPr>
              <a:t>Everything on the menu can be adjusted according to the customers’ needs, especially for kids. </a:t>
            </a:r>
          </a:p>
          <a:p>
            <a:pPr indent="-182880" defTabSz="914400">
              <a:lnSpc>
                <a:spcPct val="90000"/>
              </a:lnSpc>
              <a:spcAft>
                <a:spcPts val="800"/>
              </a:spcAft>
              <a:buClr>
                <a:schemeClr val="tx1">
                  <a:lumMod val="85000"/>
                  <a:lumOff val="15000"/>
                </a:schemeClr>
              </a:buClr>
              <a:buFont typeface="Garamond" pitchFamily="18" charset="0"/>
              <a:buChar char="◦"/>
            </a:pPr>
            <a:r>
              <a:rPr lang="en-US" sz="1100" dirty="0">
                <a:effectLst/>
              </a:rPr>
              <a:t>At the same time, there are lots of toys and activities for kids, including birthday party, cubes, sound toys, balls, Lego, stuffed animals, books, etc. </a:t>
            </a:r>
          </a:p>
          <a:p>
            <a:pPr indent="-182880" defTabSz="914400">
              <a:lnSpc>
                <a:spcPct val="90000"/>
              </a:lnSpc>
              <a:buClr>
                <a:schemeClr val="tx1">
                  <a:lumMod val="85000"/>
                  <a:lumOff val="15000"/>
                </a:schemeClr>
              </a:buClr>
              <a:buFont typeface="Garamond" pitchFamily="18" charset="0"/>
              <a:buChar char="◦"/>
            </a:pPr>
            <a:endParaRPr lang="en-US" sz="1100" dirty="0"/>
          </a:p>
        </p:txBody>
      </p:sp>
    </p:spTree>
    <p:extLst>
      <p:ext uri="{BB962C8B-B14F-4D97-AF65-F5344CB8AC3E}">
        <p14:creationId xmlns:p14="http://schemas.microsoft.com/office/powerpoint/2010/main" val="3100081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999FE9C-D8F9-4F9B-B95B-608C3EF6B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12" name="Rectangle 11">
            <a:extLst>
              <a:ext uri="{FF2B5EF4-FFF2-40B4-BE49-F238E27FC236}">
                <a16:creationId xmlns:a16="http://schemas.microsoft.com/office/drawing/2014/main" id="{CD000060-D06D-4A48-BD8E-978966CC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654" y="727628"/>
            <a:ext cx="5367164" cy="5415552"/>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DE4E5113-B3D0-40F8-9F39-B2C2BF92AE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3978" y="886862"/>
            <a:ext cx="5054517" cy="5097085"/>
          </a:xfrm>
          <a:prstGeom prst="rect">
            <a:avLst/>
          </a:prstGeom>
          <a:noFill/>
          <a:ln w="6350" cap="sq" cmpd="sng" algn="ctr">
            <a:solidFill>
              <a:schemeClr val="tx1">
                <a:lumMod val="75000"/>
                <a:lumOff val="25000"/>
              </a:schemeClr>
            </a:solidFill>
            <a:prstDash val="solid"/>
            <a:miter lim="800000"/>
          </a:ln>
          <a:effectLst/>
        </p:spPr>
      </p:sp>
      <p:pic>
        <p:nvPicPr>
          <p:cNvPr id="4" name="Picture 3" descr="A group of people in a room&#10;&#10;Description automatically generated with low confidence">
            <a:extLst>
              <a:ext uri="{FF2B5EF4-FFF2-40B4-BE49-F238E27FC236}">
                <a16:creationId xmlns:a16="http://schemas.microsoft.com/office/drawing/2014/main" id="{D3EFCB6A-D543-422C-9F0E-43B0ABF780F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04017" y="2193844"/>
            <a:ext cx="4414438" cy="2483121"/>
          </a:xfrm>
          <a:prstGeom prst="rect">
            <a:avLst/>
          </a:prstGeom>
        </p:spPr>
      </p:pic>
      <p:sp>
        <p:nvSpPr>
          <p:cNvPr id="5" name="TextBox 4">
            <a:extLst>
              <a:ext uri="{FF2B5EF4-FFF2-40B4-BE49-F238E27FC236}">
                <a16:creationId xmlns:a16="http://schemas.microsoft.com/office/drawing/2014/main" id="{7BE4CA33-3A54-4793-8406-EB9BA7132071}"/>
              </a:ext>
            </a:extLst>
          </p:cNvPr>
          <p:cNvSpPr txBox="1"/>
          <p:nvPr/>
        </p:nvSpPr>
        <p:spPr>
          <a:xfrm>
            <a:off x="6587776" y="1797048"/>
            <a:ext cx="4957554" cy="3496120"/>
          </a:xfrm>
          <a:prstGeom prst="rect">
            <a:avLst/>
          </a:prstGeom>
        </p:spPr>
        <p:txBody>
          <a:bodyPr vert="horz" lIns="91440" tIns="45720" rIns="91440" bIns="45720" rtlCol="0">
            <a:normAutofit fontScale="92500" lnSpcReduction="10000"/>
          </a:bodyPr>
          <a:lstStyle/>
          <a:p>
            <a:pPr indent="-182880" defTabSz="914400">
              <a:lnSpc>
                <a:spcPct val="90000"/>
              </a:lnSpc>
              <a:spcAft>
                <a:spcPts val="800"/>
              </a:spcAft>
              <a:buClr>
                <a:schemeClr val="tx1">
                  <a:lumMod val="85000"/>
                  <a:lumOff val="15000"/>
                </a:schemeClr>
              </a:buClr>
              <a:buFont typeface="Garamond" pitchFamily="18" charset="0"/>
              <a:buChar char="◦"/>
            </a:pPr>
            <a:r>
              <a:rPr lang="en-US" sz="1600" dirty="0">
                <a:effectLst/>
              </a:rPr>
              <a:t>Communication through non-media means is particularly important for the promotion of our restaurant given the fact that the budget allocated to communication is very small. We will therefore use promotions, such as the direct bonus (free coffee at lunch and aperitif offered in the evening), promotions inside the restaurant (posters on the tables that allow highlighting products, the chef's recommendation on a product, written on a board, the kids playground, the toys, etc.). A restaurant website will also be created, where the restaurant, staff, and products will be presented, including even recipes. The flyers distributed on the street will be another way to promote our restaurant, with the mention that they will be created by the restaurant staff, the only costs being those related to listing and purchasing paper.</a:t>
            </a:r>
          </a:p>
          <a:p>
            <a:pPr indent="-182880" defTabSz="914400">
              <a:lnSpc>
                <a:spcPct val="90000"/>
              </a:lnSpc>
              <a:buClr>
                <a:schemeClr val="tx1">
                  <a:lumMod val="85000"/>
                  <a:lumOff val="15000"/>
                </a:schemeClr>
              </a:buClr>
              <a:buFont typeface="Garamond" pitchFamily="18" charset="0"/>
              <a:buChar char="◦"/>
            </a:pPr>
            <a:endParaRPr lang="en-US" sz="900" dirty="0"/>
          </a:p>
        </p:txBody>
      </p:sp>
    </p:spTree>
    <p:extLst>
      <p:ext uri="{BB962C8B-B14F-4D97-AF65-F5344CB8AC3E}">
        <p14:creationId xmlns:p14="http://schemas.microsoft.com/office/powerpoint/2010/main" val="6231351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4967F423-D21C-4F37-A0B7-750026A171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14" name="Rectangle 13">
            <a:extLst>
              <a:ext uri="{FF2B5EF4-FFF2-40B4-BE49-F238E27FC236}">
                <a16:creationId xmlns:a16="http://schemas.microsoft.com/office/drawing/2014/main" id="{43047B46-4F2F-4746-8B82-B30EAAAE03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63443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54E8A8E-D194-4D55-92A3-6B0799722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3024" y="253548"/>
            <a:ext cx="5851795" cy="6384816"/>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pic>
        <p:nvPicPr>
          <p:cNvPr id="5" name="Picture 4" descr="A picture containing slot machine&#10;&#10;Description automatically generated">
            <a:extLst>
              <a:ext uri="{FF2B5EF4-FFF2-40B4-BE49-F238E27FC236}">
                <a16:creationId xmlns:a16="http://schemas.microsoft.com/office/drawing/2014/main" id="{0D7DB59B-24EC-490D-AD96-62E4EC756511}"/>
              </a:ext>
            </a:extLst>
          </p:cNvPr>
          <p:cNvPicPr>
            <a:picLocks noChangeAspect="1"/>
          </p:cNvPicPr>
          <p:nvPr/>
        </p:nvPicPr>
        <p:blipFill rotWithShape="1">
          <a:blip r:embed="rId2">
            <a:extLst>
              <a:ext uri="{28A0092B-C50C-407E-A947-70E740481C1C}">
                <a14:useLocalDpi xmlns:a14="http://schemas.microsoft.com/office/drawing/2010/main" val="0"/>
              </a:ext>
            </a:extLst>
          </a:blip>
          <a:srcRect r="1094" b="-2"/>
          <a:stretch/>
        </p:blipFill>
        <p:spPr>
          <a:xfrm>
            <a:off x="407432" y="419292"/>
            <a:ext cx="5522976" cy="6053328"/>
          </a:xfrm>
          <a:prstGeom prst="rect">
            <a:avLst/>
          </a:prstGeom>
        </p:spPr>
      </p:pic>
      <p:sp>
        <p:nvSpPr>
          <p:cNvPr id="7" name="TextBox 6">
            <a:extLst>
              <a:ext uri="{FF2B5EF4-FFF2-40B4-BE49-F238E27FC236}">
                <a16:creationId xmlns:a16="http://schemas.microsoft.com/office/drawing/2014/main" id="{9B0E61FD-404D-4EAF-A25F-5B968C9D023C}"/>
              </a:ext>
            </a:extLst>
          </p:cNvPr>
          <p:cNvSpPr txBox="1"/>
          <p:nvPr/>
        </p:nvSpPr>
        <p:spPr>
          <a:xfrm>
            <a:off x="6777126" y="1337094"/>
            <a:ext cx="5007442" cy="4399007"/>
          </a:xfrm>
          <a:prstGeom prst="rect">
            <a:avLst/>
          </a:prstGeom>
        </p:spPr>
        <p:txBody>
          <a:bodyPr vert="horz" lIns="91440" tIns="45720" rIns="91440" bIns="45720" rtlCol="0">
            <a:normAutofit fontScale="92500" lnSpcReduction="20000"/>
          </a:bodyPr>
          <a:lstStyle/>
          <a:p>
            <a:pPr indent="-182880" defTabSz="914400">
              <a:lnSpc>
                <a:spcPct val="90000"/>
              </a:lnSpc>
              <a:spcAft>
                <a:spcPts val="800"/>
              </a:spcAft>
              <a:buClr>
                <a:schemeClr val="tx1">
                  <a:lumMod val="85000"/>
                  <a:lumOff val="15000"/>
                </a:schemeClr>
              </a:buClr>
              <a:buFont typeface="Garamond" pitchFamily="18" charset="0"/>
              <a:buChar char="◦"/>
            </a:pPr>
            <a:r>
              <a:rPr lang="en-US" sz="1600" i="1" dirty="0">
                <a:effectLst/>
              </a:rPr>
              <a:t>Strengths</a:t>
            </a:r>
            <a:endParaRPr lang="en-US" sz="1600" dirty="0">
              <a:effectLst/>
            </a:endParaRPr>
          </a:p>
          <a:p>
            <a:pPr marL="342900" lvl="0" indent="-182880" defTabSz="914400">
              <a:lnSpc>
                <a:spcPct val="90000"/>
              </a:lnSpc>
              <a:buClr>
                <a:schemeClr val="tx1">
                  <a:lumMod val="85000"/>
                  <a:lumOff val="15000"/>
                </a:schemeClr>
              </a:buClr>
              <a:buFont typeface="Garamond" pitchFamily="18" charset="0"/>
              <a:buChar char="◦"/>
            </a:pPr>
            <a:r>
              <a:rPr lang="en-US" sz="1600" dirty="0">
                <a:effectLst/>
              </a:rPr>
              <a:t>Modern kitchen</a:t>
            </a:r>
          </a:p>
          <a:p>
            <a:pPr marL="342900" lvl="0" indent="-182880" defTabSz="914400">
              <a:lnSpc>
                <a:spcPct val="90000"/>
              </a:lnSpc>
              <a:buClr>
                <a:schemeClr val="tx1">
                  <a:lumMod val="85000"/>
                  <a:lumOff val="15000"/>
                </a:schemeClr>
              </a:buClr>
              <a:buFont typeface="Garamond" pitchFamily="18" charset="0"/>
              <a:buChar char="◦"/>
            </a:pPr>
            <a:r>
              <a:rPr lang="en-US" sz="1600" dirty="0">
                <a:effectLst/>
              </a:rPr>
              <a:t>Kid-friendly</a:t>
            </a:r>
          </a:p>
          <a:p>
            <a:pPr marL="342900" lvl="0" indent="-182880" defTabSz="914400">
              <a:lnSpc>
                <a:spcPct val="90000"/>
              </a:lnSpc>
              <a:buClr>
                <a:schemeClr val="tx1">
                  <a:lumMod val="85000"/>
                  <a:lumOff val="15000"/>
                </a:schemeClr>
              </a:buClr>
              <a:buFont typeface="Garamond" pitchFamily="18" charset="0"/>
              <a:buChar char="◦"/>
            </a:pPr>
            <a:r>
              <a:rPr lang="en-US" sz="1600" dirty="0">
                <a:effectLst/>
              </a:rPr>
              <a:t>Lots of toys and books</a:t>
            </a:r>
          </a:p>
          <a:p>
            <a:pPr marL="342900" lvl="0" indent="-182880" defTabSz="914400">
              <a:lnSpc>
                <a:spcPct val="90000"/>
              </a:lnSpc>
              <a:buClr>
                <a:schemeClr val="tx1">
                  <a:lumMod val="85000"/>
                  <a:lumOff val="15000"/>
                </a:schemeClr>
              </a:buClr>
              <a:buFont typeface="Garamond" pitchFamily="18" charset="0"/>
              <a:buChar char="◦"/>
            </a:pPr>
            <a:r>
              <a:rPr lang="en-US" sz="1600" dirty="0">
                <a:effectLst/>
              </a:rPr>
              <a:t>Extra care for the kids</a:t>
            </a:r>
          </a:p>
          <a:p>
            <a:pPr marL="342900" lvl="0" indent="-182880" defTabSz="914400">
              <a:lnSpc>
                <a:spcPct val="90000"/>
              </a:lnSpc>
              <a:buClr>
                <a:schemeClr val="tx1">
                  <a:lumMod val="85000"/>
                  <a:lumOff val="15000"/>
                </a:schemeClr>
              </a:buClr>
              <a:buFont typeface="Garamond" pitchFamily="18" charset="0"/>
              <a:buChar char="◦"/>
            </a:pPr>
            <a:r>
              <a:rPr lang="en-US" sz="1600" dirty="0">
                <a:effectLst/>
              </a:rPr>
              <a:t>Healthy, fresh food</a:t>
            </a:r>
          </a:p>
          <a:p>
            <a:pPr marL="342900" lvl="0" indent="-182880" defTabSz="914400">
              <a:lnSpc>
                <a:spcPct val="90000"/>
              </a:lnSpc>
              <a:spcAft>
                <a:spcPts val="800"/>
              </a:spcAft>
              <a:buClr>
                <a:schemeClr val="tx1">
                  <a:lumMod val="85000"/>
                  <a:lumOff val="15000"/>
                </a:schemeClr>
              </a:buClr>
              <a:buFont typeface="Garamond" pitchFamily="18" charset="0"/>
              <a:buChar char="◦"/>
            </a:pPr>
            <a:r>
              <a:rPr lang="en-US" sz="1600" dirty="0">
                <a:effectLst/>
              </a:rPr>
              <a:t>Customer service.</a:t>
            </a:r>
          </a:p>
          <a:p>
            <a:pPr indent="-182880" defTabSz="914400">
              <a:lnSpc>
                <a:spcPct val="90000"/>
              </a:lnSpc>
              <a:spcAft>
                <a:spcPts val="800"/>
              </a:spcAft>
              <a:buClr>
                <a:schemeClr val="tx1">
                  <a:lumMod val="85000"/>
                  <a:lumOff val="15000"/>
                </a:schemeClr>
              </a:buClr>
              <a:buFont typeface="Garamond" pitchFamily="18" charset="0"/>
              <a:buChar char="◦"/>
            </a:pPr>
            <a:r>
              <a:rPr lang="en-US" sz="1600" i="1" dirty="0">
                <a:effectLst/>
              </a:rPr>
              <a:t>Weaknesses</a:t>
            </a:r>
            <a:endParaRPr lang="en-US" sz="1600" dirty="0">
              <a:effectLst/>
            </a:endParaRPr>
          </a:p>
          <a:p>
            <a:pPr marL="342900" lvl="0" indent="-182880" defTabSz="914400">
              <a:lnSpc>
                <a:spcPct val="90000"/>
              </a:lnSpc>
              <a:buClr>
                <a:schemeClr val="tx1">
                  <a:lumMod val="85000"/>
                  <a:lumOff val="15000"/>
                </a:schemeClr>
              </a:buClr>
              <a:buFont typeface="Garamond" pitchFamily="18" charset="0"/>
              <a:buChar char="◦"/>
            </a:pPr>
            <a:r>
              <a:rPr lang="en-US" sz="1600" dirty="0">
                <a:effectLst/>
              </a:rPr>
              <a:t>Price</a:t>
            </a:r>
          </a:p>
          <a:p>
            <a:pPr marL="342900" lvl="0" indent="-182880" defTabSz="914400">
              <a:lnSpc>
                <a:spcPct val="90000"/>
              </a:lnSpc>
              <a:buClr>
                <a:schemeClr val="tx1">
                  <a:lumMod val="85000"/>
                  <a:lumOff val="15000"/>
                </a:schemeClr>
              </a:buClr>
              <a:buFont typeface="Garamond" pitchFamily="18" charset="0"/>
              <a:buChar char="◦"/>
            </a:pPr>
            <a:r>
              <a:rPr lang="en-US" sz="1600" dirty="0">
                <a:effectLst/>
              </a:rPr>
              <a:t>New on the market</a:t>
            </a:r>
          </a:p>
          <a:p>
            <a:pPr marL="342900" lvl="0" indent="-182880" defTabSz="914400">
              <a:lnSpc>
                <a:spcPct val="90000"/>
              </a:lnSpc>
              <a:spcAft>
                <a:spcPts val="800"/>
              </a:spcAft>
              <a:buClr>
                <a:schemeClr val="tx1">
                  <a:lumMod val="85000"/>
                  <a:lumOff val="15000"/>
                </a:schemeClr>
              </a:buClr>
              <a:buFont typeface="Garamond" pitchFamily="18" charset="0"/>
              <a:buChar char="◦"/>
            </a:pPr>
            <a:r>
              <a:rPr lang="en-US" sz="1600" dirty="0">
                <a:effectLst/>
              </a:rPr>
              <a:t>Competitors</a:t>
            </a:r>
          </a:p>
          <a:p>
            <a:pPr indent="-182880" defTabSz="914400">
              <a:lnSpc>
                <a:spcPct val="90000"/>
              </a:lnSpc>
              <a:spcAft>
                <a:spcPts val="800"/>
              </a:spcAft>
              <a:buClr>
                <a:schemeClr val="tx1">
                  <a:lumMod val="85000"/>
                  <a:lumOff val="15000"/>
                </a:schemeClr>
              </a:buClr>
              <a:buFont typeface="Garamond" pitchFamily="18" charset="0"/>
              <a:buChar char="◦"/>
            </a:pPr>
            <a:r>
              <a:rPr lang="en-US" sz="1600" i="1" dirty="0">
                <a:effectLst/>
              </a:rPr>
              <a:t>Opportunities</a:t>
            </a:r>
            <a:endParaRPr lang="en-US" sz="1600" dirty="0">
              <a:effectLst/>
            </a:endParaRPr>
          </a:p>
          <a:p>
            <a:pPr marL="342900" lvl="0" indent="-182880" defTabSz="914400">
              <a:lnSpc>
                <a:spcPct val="90000"/>
              </a:lnSpc>
              <a:buClr>
                <a:schemeClr val="tx1">
                  <a:lumMod val="85000"/>
                  <a:lumOff val="15000"/>
                </a:schemeClr>
              </a:buClr>
              <a:buFont typeface="Garamond" pitchFamily="18" charset="0"/>
              <a:buChar char="◦"/>
            </a:pPr>
            <a:r>
              <a:rPr lang="en-US" sz="1600" dirty="0">
                <a:effectLst/>
              </a:rPr>
              <a:t>Friends and family with kids that can come to the restaurant</a:t>
            </a:r>
          </a:p>
          <a:p>
            <a:pPr marL="342900" lvl="0" indent="-182880" defTabSz="914400">
              <a:lnSpc>
                <a:spcPct val="90000"/>
              </a:lnSpc>
              <a:buClr>
                <a:schemeClr val="tx1">
                  <a:lumMod val="85000"/>
                  <a:lumOff val="15000"/>
                </a:schemeClr>
              </a:buClr>
              <a:buFont typeface="Garamond" pitchFamily="18" charset="0"/>
              <a:buChar char="◦"/>
            </a:pPr>
            <a:r>
              <a:rPr lang="en-US" sz="1600" dirty="0">
                <a:effectLst/>
              </a:rPr>
              <a:t>Great location</a:t>
            </a:r>
          </a:p>
          <a:p>
            <a:pPr marL="342900" lvl="0" indent="-182880" defTabSz="914400">
              <a:lnSpc>
                <a:spcPct val="90000"/>
              </a:lnSpc>
              <a:spcAft>
                <a:spcPts val="800"/>
              </a:spcAft>
              <a:buClr>
                <a:schemeClr val="tx1">
                  <a:lumMod val="85000"/>
                  <a:lumOff val="15000"/>
                </a:schemeClr>
              </a:buClr>
              <a:buFont typeface="Garamond" pitchFamily="18" charset="0"/>
              <a:buChar char="◦"/>
            </a:pPr>
            <a:r>
              <a:rPr lang="en-US" sz="1600" dirty="0">
                <a:effectLst/>
              </a:rPr>
              <a:t>Excellent food</a:t>
            </a:r>
          </a:p>
          <a:p>
            <a:pPr indent="-182880" defTabSz="914400">
              <a:lnSpc>
                <a:spcPct val="90000"/>
              </a:lnSpc>
              <a:spcAft>
                <a:spcPts val="800"/>
              </a:spcAft>
              <a:buClr>
                <a:schemeClr val="tx1">
                  <a:lumMod val="85000"/>
                  <a:lumOff val="15000"/>
                </a:schemeClr>
              </a:buClr>
              <a:buFont typeface="Garamond" pitchFamily="18" charset="0"/>
              <a:buChar char="◦"/>
            </a:pPr>
            <a:r>
              <a:rPr lang="en-US" sz="1600" i="1" dirty="0">
                <a:effectLst/>
              </a:rPr>
              <a:t>Threats</a:t>
            </a:r>
            <a:endParaRPr lang="en-US" sz="1600" dirty="0">
              <a:effectLst/>
            </a:endParaRPr>
          </a:p>
          <a:p>
            <a:pPr marL="342900" lvl="0" indent="-182880" defTabSz="914400">
              <a:lnSpc>
                <a:spcPct val="90000"/>
              </a:lnSpc>
              <a:buClr>
                <a:schemeClr val="tx1">
                  <a:lumMod val="85000"/>
                  <a:lumOff val="15000"/>
                </a:schemeClr>
              </a:buClr>
              <a:buFont typeface="Garamond" pitchFamily="18" charset="0"/>
              <a:buChar char="◦"/>
            </a:pPr>
            <a:r>
              <a:rPr lang="en-US" sz="1600" dirty="0">
                <a:effectLst/>
              </a:rPr>
              <a:t>Competitors</a:t>
            </a:r>
          </a:p>
          <a:p>
            <a:pPr marL="342900" lvl="0" indent="-182880" defTabSz="914400">
              <a:lnSpc>
                <a:spcPct val="90000"/>
              </a:lnSpc>
              <a:buClr>
                <a:schemeClr val="tx1">
                  <a:lumMod val="85000"/>
                  <a:lumOff val="15000"/>
                </a:schemeClr>
              </a:buClr>
              <a:buFont typeface="Garamond" pitchFamily="18" charset="0"/>
              <a:buChar char="◦"/>
            </a:pPr>
            <a:r>
              <a:rPr lang="en-US" sz="1600" dirty="0">
                <a:effectLst/>
              </a:rPr>
              <a:t>Not enough trust build</a:t>
            </a:r>
          </a:p>
          <a:p>
            <a:pPr marL="342900" lvl="0" indent="-182880" defTabSz="914400">
              <a:lnSpc>
                <a:spcPct val="90000"/>
              </a:lnSpc>
              <a:buClr>
                <a:schemeClr val="tx1">
                  <a:lumMod val="85000"/>
                  <a:lumOff val="15000"/>
                </a:schemeClr>
              </a:buClr>
              <a:buFont typeface="Garamond" pitchFamily="18" charset="0"/>
              <a:buChar char="◦"/>
            </a:pPr>
            <a:r>
              <a:rPr lang="en-US" sz="1600" dirty="0">
                <a:effectLst/>
              </a:rPr>
              <a:t>Economic crisis</a:t>
            </a:r>
          </a:p>
          <a:p>
            <a:pPr marL="342900" lvl="0" indent="-182880" defTabSz="914400">
              <a:lnSpc>
                <a:spcPct val="90000"/>
              </a:lnSpc>
              <a:spcAft>
                <a:spcPts val="800"/>
              </a:spcAft>
              <a:buClr>
                <a:schemeClr val="tx1">
                  <a:lumMod val="85000"/>
                  <a:lumOff val="15000"/>
                </a:schemeClr>
              </a:buClr>
              <a:buFont typeface="Garamond" pitchFamily="18" charset="0"/>
              <a:buChar char="◦"/>
            </a:pPr>
            <a:r>
              <a:rPr lang="en-US" sz="1600" dirty="0">
                <a:effectLst/>
              </a:rPr>
              <a:t>Lockdown.</a:t>
            </a:r>
          </a:p>
          <a:p>
            <a:pPr indent="-182880" defTabSz="914400">
              <a:lnSpc>
                <a:spcPct val="90000"/>
              </a:lnSpc>
              <a:buClr>
                <a:schemeClr val="tx1">
                  <a:lumMod val="85000"/>
                  <a:lumOff val="15000"/>
                </a:schemeClr>
              </a:buClr>
              <a:buFont typeface="Garamond" pitchFamily="18" charset="0"/>
              <a:buChar char="◦"/>
            </a:pPr>
            <a:endParaRPr lang="en-US" sz="900" dirty="0"/>
          </a:p>
        </p:txBody>
      </p:sp>
    </p:spTree>
    <p:extLst>
      <p:ext uri="{BB962C8B-B14F-4D97-AF65-F5344CB8AC3E}">
        <p14:creationId xmlns:p14="http://schemas.microsoft.com/office/powerpoint/2010/main" val="12453868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picture containing text, clock&#10;&#10;Description automatically generated">
            <a:extLst>
              <a:ext uri="{FF2B5EF4-FFF2-40B4-BE49-F238E27FC236}">
                <a16:creationId xmlns:a16="http://schemas.microsoft.com/office/drawing/2014/main" id="{919A1ABA-A7DA-442E-AF70-BD26A6535C6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97614" y="294735"/>
            <a:ext cx="4996771" cy="4996771"/>
          </a:xfrm>
          <a:prstGeom prst="rect">
            <a:avLst/>
          </a:prstGeom>
        </p:spPr>
      </p:pic>
      <p:sp>
        <p:nvSpPr>
          <p:cNvPr id="5" name="TextBox 4">
            <a:extLst>
              <a:ext uri="{FF2B5EF4-FFF2-40B4-BE49-F238E27FC236}">
                <a16:creationId xmlns:a16="http://schemas.microsoft.com/office/drawing/2014/main" id="{1579A208-0AB8-4B71-94C7-13458BF22972}"/>
              </a:ext>
            </a:extLst>
          </p:cNvPr>
          <p:cNvSpPr txBox="1"/>
          <p:nvPr/>
        </p:nvSpPr>
        <p:spPr>
          <a:xfrm>
            <a:off x="4090357" y="5486047"/>
            <a:ext cx="4011283" cy="1077218"/>
          </a:xfrm>
          <a:prstGeom prst="rect">
            <a:avLst/>
          </a:prstGeom>
          <a:noFill/>
        </p:spPr>
        <p:txBody>
          <a:bodyPr wrap="square" rtlCol="0">
            <a:spAutoFit/>
          </a:bodyPr>
          <a:lstStyle/>
          <a:p>
            <a:pPr algn="ctr"/>
            <a:r>
              <a:rPr lang="en-GB" sz="3200" dirty="0"/>
              <a:t>THANK YOU FOR YOUR ATTENTION!</a:t>
            </a:r>
          </a:p>
        </p:txBody>
      </p:sp>
    </p:spTree>
    <p:extLst>
      <p:ext uri="{BB962C8B-B14F-4D97-AF65-F5344CB8AC3E}">
        <p14:creationId xmlns:p14="http://schemas.microsoft.com/office/powerpoint/2010/main" val="90573455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docProps/app.xml><?xml version="1.0" encoding="utf-8"?>
<Properties xmlns="http://schemas.openxmlformats.org/officeDocument/2006/extended-properties" xmlns:vt="http://schemas.openxmlformats.org/officeDocument/2006/docPropsVTypes">
  <Template>TM03457510[[fn=Savon]]</Template>
  <TotalTime>96</TotalTime>
  <Words>736</Words>
  <Application>Microsoft Office PowerPoint</Application>
  <PresentationFormat>Widescreen</PresentationFormat>
  <Paragraphs>42</Paragraphs>
  <Slides>10</Slides>
  <Notes>0</Notes>
  <HiddenSlides>0</HiddenSlides>
  <MMClips>0</MMClips>
  <ScaleCrop>false</ScaleCrop>
  <HeadingPairs>
    <vt:vector size="8" baseType="variant">
      <vt:variant>
        <vt:lpstr>Fonts Used</vt:lpstr>
      </vt:variant>
      <vt:variant>
        <vt:i4>3</vt:i4>
      </vt:variant>
      <vt:variant>
        <vt:lpstr>Theme</vt:lpstr>
      </vt:variant>
      <vt:variant>
        <vt:i4>1</vt:i4>
      </vt:variant>
      <vt:variant>
        <vt:lpstr>Embedded OLE Servers</vt:lpstr>
      </vt:variant>
      <vt:variant>
        <vt:i4>1</vt:i4>
      </vt:variant>
      <vt:variant>
        <vt:lpstr>Slide Titles</vt:lpstr>
      </vt:variant>
      <vt:variant>
        <vt:i4>10</vt:i4>
      </vt:variant>
    </vt:vector>
  </HeadingPairs>
  <TitlesOfParts>
    <vt:vector size="15" baseType="lpstr">
      <vt:lpstr>Calibri</vt:lpstr>
      <vt:lpstr>Century Gothic</vt:lpstr>
      <vt:lpstr>Garamond</vt:lpstr>
      <vt:lpstr>Savon</vt:lpstr>
      <vt:lpstr>Microsoft Word Document</vt:lpstr>
      <vt:lpstr>SAMMAT</vt:lpstr>
      <vt:lpstr>PowerPoint Presentation</vt:lpstr>
      <vt:lpstr>POINTS OF DISCUSSION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SAMMAT RESTAURANT</dc:title>
  <dc:creator>marius COVASNEANU</dc:creator>
  <cp:lastModifiedBy>Alina Culea (1918156)</cp:lastModifiedBy>
  <cp:revision>6</cp:revision>
  <dcterms:created xsi:type="dcterms:W3CDTF">2021-03-03T14:22:26Z</dcterms:created>
  <dcterms:modified xsi:type="dcterms:W3CDTF">2021-03-15T18:12:50Z</dcterms:modified>
</cp:coreProperties>
</file>