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6"/>
  </p:notesMasterIdLst>
  <p:sldIdLst>
    <p:sldId id="257" r:id="rId2"/>
    <p:sldId id="260"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35" dt="2026-10-21T08:59:14.0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47388" autoAdjust="0"/>
  </p:normalViewPr>
  <p:slideViewPr>
    <p:cSldViewPr snapToGrid="0">
      <p:cViewPr varScale="1">
        <p:scale>
          <a:sx n="83" d="100"/>
          <a:sy n="83" d="100"/>
        </p:scale>
        <p:origin x="614"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aira Shah (2414021)" userId="S::2414021@student.uwtsd.ac.uk::5158d172-7956-44d7-9396-6a07322d2a85" providerId="AD" clId="Web-{00000000-0000-0000-0000-000000000000}"/>
    <pc:docChg chg="modSld">
      <pc:chgData name="Sumaira Shah (2414021)" userId="S::2414021@student.uwtsd.ac.uk::5158d172-7956-44d7-9396-6a07322d2a85" providerId="AD" clId="Web-{00000000-0000-0000-0000-000000000000}" dt="2026-10-21T08:59:14.095" v="118" actId="14100"/>
      <pc:docMkLst>
        <pc:docMk/>
      </pc:docMkLst>
      <pc:sldChg chg="modSp">
        <pc:chgData name="Sumaira Shah (2414021)" userId="S::2414021@student.uwtsd.ac.uk::5158d172-7956-44d7-9396-6a07322d2a85" providerId="AD" clId="Web-{00000000-0000-0000-0000-000000000000}" dt="2026-10-21T08:59:14.095" v="118" actId="14100"/>
        <pc:sldMkLst>
          <pc:docMk/>
          <pc:sldMk cId="1479464186" sldId="257"/>
        </pc:sldMkLst>
        <pc:spChg chg="mod">
          <ac:chgData name="Sumaira Shah (2414021)" userId="S::2414021@student.uwtsd.ac.uk::5158d172-7956-44d7-9396-6a07322d2a85" providerId="AD" clId="Web-{00000000-0000-0000-0000-000000000000}" dt="2026-10-21T08:59:14.095" v="118" actId="14100"/>
          <ac:spMkLst>
            <pc:docMk/>
            <pc:sldMk cId="1479464186" sldId="257"/>
            <ac:spMk id="1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3_2" csCatId="accent3" phldr="1"/>
      <dgm:spPr/>
      <dgm:t>
        <a:bodyPr/>
        <a:lstStyle/>
        <a:p>
          <a:endParaRPr lang="en-GB"/>
        </a:p>
      </dgm:t>
    </dgm:pt>
    <dgm:pt modelId="{AC1BAF26-A01D-4FF7-8E94-A436B776F910}">
      <dgm:prSet phldrT="[Text]" custT="1"/>
      <dgm:spPr/>
      <dgm:t>
        <a:bodyPr/>
        <a:lstStyle/>
        <a:p>
          <a:pPr algn="ctr"/>
          <a:r>
            <a:rPr lang="en-US" sz="1400" b="1" dirty="0">
              <a:solidFill>
                <a:schemeClr val="tx1">
                  <a:lumMod val="65000"/>
                  <a:lumOff val="35000"/>
                </a:schemeClr>
              </a:solidFill>
              <a:latin typeface="Aptos Display"/>
            </a:rPr>
            <a:t>CURRENT NICE APPROACH</a:t>
          </a:r>
        </a:p>
        <a:p>
          <a:pPr algn="just"/>
          <a:r>
            <a:rPr lang="en-US" sz="1100" dirty="0">
              <a:solidFill>
                <a:schemeClr val="tx1">
                  <a:lumMod val="65000"/>
                  <a:lumOff val="35000"/>
                </a:schemeClr>
              </a:solidFill>
              <a:latin typeface="Aptos Display"/>
            </a:rPr>
            <a:t>The recommendations by NICE state that shared decision making depending on severity and requirements should be applied to the patient. Guided self-help can be selected for the treatment in moderate cases; the use of antidepressants is not recommended unless preferred. Severe depression has many initial treatments to select from (NICE, 2022b).</a:t>
          </a:r>
        </a:p>
        <a:p>
          <a:pPr algn="just"/>
          <a:endParaRPr lang="en-US" sz="1200" dirty="0">
            <a:solidFill>
              <a:schemeClr val="tx1">
                <a:lumMod val="65000"/>
                <a:lumOff val="35000"/>
              </a:schemeClr>
            </a:solidFill>
            <a:latin typeface="Aptos" panose="02110004020202020204"/>
          </a:endParaRPr>
        </a:p>
        <a:p>
          <a:pPr algn="just"/>
          <a:endParaRPr lang="en-US" sz="1200" dirty="0">
            <a:solidFill>
              <a:schemeClr val="tx1">
                <a:lumMod val="65000"/>
                <a:lumOff val="35000"/>
              </a:schemeClr>
            </a:solidFill>
            <a:latin typeface="Aptos" panose="02110004020202020204"/>
          </a:endParaRPr>
        </a:p>
        <a:p>
          <a:pPr algn="just"/>
          <a:endParaRPr lang="en-US" sz="1200" dirty="0">
            <a:solidFill>
              <a:schemeClr val="tx1">
                <a:lumMod val="65000"/>
                <a:lumOff val="35000"/>
              </a:schemeClr>
            </a:solidFill>
            <a:latin typeface="Aptos" panose="02110004020202020204"/>
          </a:endParaRPr>
        </a:p>
        <a:p>
          <a:pPr algn="just"/>
          <a:endParaRPr lang="en-US" sz="1200" dirty="0">
            <a:solidFill>
              <a:schemeClr val="tx1">
                <a:lumMod val="65000"/>
                <a:lumOff val="35000"/>
              </a:schemeClr>
            </a:solidFill>
            <a:latin typeface="Aptos" panose="02110004020202020204"/>
          </a:endParaRPr>
        </a:p>
        <a:p>
          <a:pPr algn="just"/>
          <a:endParaRPr lang="en-US" sz="1200" dirty="0">
            <a:solidFill>
              <a:schemeClr val="tx1">
                <a:lumMod val="65000"/>
                <a:lumOff val="35000"/>
              </a:schemeClr>
            </a:solidFill>
            <a:latin typeface="Aptos" panose="02110004020202020204"/>
          </a:endParaRPr>
        </a:p>
        <a:p>
          <a:pPr algn="just"/>
          <a:endParaRPr lang="en-GB" sz="1200" dirty="0">
            <a:solidFill>
              <a:schemeClr val="tx1">
                <a:lumMod val="65000"/>
                <a:lumOff val="35000"/>
              </a:schemeClr>
            </a:solidFill>
            <a:latin typeface="Aptos" panose="02110004020202020204"/>
          </a:endParaRPr>
        </a:p>
      </dgm:t>
    </dgm:pt>
    <dgm:pt modelId="{C8E2D712-A6A5-46B8-885E-F9710DAAC005}" type="parTrans" cxnId="{0990A8C5-A77D-46B5-AE9A-FBFB79D76019}">
      <dgm:prSet/>
      <dgm:spPr/>
      <dgm:t>
        <a:bodyPr/>
        <a:lstStyle/>
        <a:p>
          <a:endParaRPr lang="en-GB"/>
        </a:p>
      </dgm:t>
    </dgm:pt>
    <dgm:pt modelId="{2092909E-A455-4234-AB61-8ACFED3F5FAF}" type="sibTrans" cxnId="{0990A8C5-A77D-46B5-AE9A-FBFB79D76019}">
      <dgm:prSet/>
      <dgm:spPr/>
      <dgm:t>
        <a:bodyPr/>
        <a:lstStyle/>
        <a:p>
          <a:endParaRPr lang="en-GB"/>
        </a:p>
      </dgm:t>
    </dgm:pt>
    <dgm:pt modelId="{6B82281A-A792-4D01-A63C-A7EF37BFF8EE}">
      <dgm:prSet phldrT="[Text]" custT="1"/>
      <dgm:spPr/>
      <dgm:t>
        <a:bodyPr/>
        <a:lstStyle/>
        <a:p>
          <a:pPr algn="ctr"/>
          <a:r>
            <a:rPr lang="en-US" sz="1400" b="1" dirty="0">
              <a:solidFill>
                <a:schemeClr val="tx1">
                  <a:lumMod val="65000"/>
                  <a:lumOff val="35000"/>
                </a:schemeClr>
              </a:solidFill>
              <a:latin typeface="Aptos Display"/>
            </a:rPr>
            <a:t>HISTORICAL UNDERSTANDING</a:t>
          </a:r>
        </a:p>
        <a:p>
          <a:pPr algn="just"/>
          <a:r>
            <a:rPr lang="en-US" sz="1100" dirty="0">
              <a:solidFill>
                <a:schemeClr val="tx1">
                  <a:lumMod val="65000"/>
                  <a:lumOff val="35000"/>
                </a:schemeClr>
              </a:solidFill>
              <a:latin typeface="Aptos Display"/>
            </a:rPr>
            <a:t>In earlier times, the definition of melancholia was characterized by being sad and intelligent. As time progressed, theories changed, and the name for the condition was not as much founded on clinical findings as on assumptions of that era (</a:t>
          </a:r>
          <a:r>
            <a:rPr lang="en-US" sz="1100" dirty="0" err="1">
              <a:solidFill>
                <a:schemeClr val="tx1">
                  <a:lumMod val="65000"/>
                  <a:lumOff val="35000"/>
                </a:schemeClr>
              </a:solidFill>
              <a:latin typeface="Aptos Display"/>
            </a:rPr>
            <a:t>Kendler</a:t>
          </a:r>
          <a:r>
            <a:rPr lang="en-US" sz="1100" dirty="0">
              <a:solidFill>
                <a:schemeClr val="tx1">
                  <a:lumMod val="65000"/>
                  <a:lumOff val="35000"/>
                </a:schemeClr>
              </a:solidFill>
              <a:latin typeface="Aptos Display"/>
            </a:rPr>
            <a:t>, 2020).</a:t>
          </a:r>
        </a:p>
        <a:p>
          <a:pPr algn="just"/>
          <a:endParaRPr lang="en-US" sz="1200" dirty="0">
            <a:latin typeface="Aptos" panose="02110004020202020204"/>
          </a:endParaRPr>
        </a:p>
        <a:p>
          <a:pPr algn="just"/>
          <a:endParaRPr lang="en-US" sz="1200" dirty="0">
            <a:latin typeface="Aptos" panose="02110004020202020204"/>
          </a:endParaRPr>
        </a:p>
        <a:p>
          <a:pPr algn="just"/>
          <a:endParaRPr lang="en-US" sz="1200" dirty="0">
            <a:latin typeface="Aptos" panose="02110004020202020204"/>
          </a:endParaRPr>
        </a:p>
        <a:p>
          <a:pPr algn="just"/>
          <a:endParaRPr lang="en-US" sz="1200" dirty="0">
            <a:latin typeface="Aptos" panose="02110004020202020204"/>
          </a:endParaRPr>
        </a:p>
        <a:p>
          <a:pPr algn="just"/>
          <a:endParaRPr lang="en-US" sz="1200" dirty="0">
            <a:latin typeface="Aptos" panose="02110004020202020204"/>
          </a:endParaRPr>
        </a:p>
        <a:p>
          <a:pPr algn="just"/>
          <a:endParaRPr lang="en-US" sz="1200" dirty="0">
            <a:latin typeface="Aptos" panose="02110004020202020204"/>
          </a:endParaRPr>
        </a:p>
        <a:p>
          <a:pPr algn="just"/>
          <a:endParaRPr lang="en-US" sz="1200" dirty="0">
            <a:latin typeface="Aptos" panose="02110004020202020204"/>
          </a:endParaRPr>
        </a:p>
        <a:p>
          <a:pPr algn="just"/>
          <a:endParaRPr lang="en-GB" sz="1200" dirty="0">
            <a:latin typeface="Aptos" panose="02110004020202020204"/>
          </a:endParaRPr>
        </a:p>
      </dgm:t>
    </dgm:pt>
    <dgm:pt modelId="{29E16E11-7BF7-4654-B8F8-1B450B2AC37B}" type="parTrans" cxnId="{275B2BB0-5A56-4126-89D3-4031A3A6F69C}">
      <dgm:prSet/>
      <dgm:spPr/>
      <dgm:t>
        <a:bodyPr/>
        <a:lstStyle/>
        <a:p>
          <a:endParaRPr lang="en-GB"/>
        </a:p>
      </dgm:t>
    </dgm:pt>
    <dgm:pt modelId="{0B3641F0-4FBA-4850-9598-CA28F3EFD4EE}" type="sibTrans" cxnId="{275B2BB0-5A56-4126-89D3-4031A3A6F69C}">
      <dgm:prSet/>
      <dgm:spPr/>
      <dgm:t>
        <a:bodyPr/>
        <a:lstStyle/>
        <a:p>
          <a:endParaRPr lang="en-GB"/>
        </a:p>
      </dgm:t>
    </dgm:pt>
    <dgm:pt modelId="{7B85233E-80FE-48D7-9209-58ABF216B312}">
      <dgm:prSet phldrT="[Text]" custT="1"/>
      <dgm:spPr/>
      <dgm:t>
        <a:bodyPr/>
        <a:lstStyle/>
        <a:p>
          <a:pPr algn="ctr"/>
          <a:r>
            <a:rPr lang="en-US" sz="1400" b="1" dirty="0">
              <a:solidFill>
                <a:schemeClr val="tx1">
                  <a:lumMod val="65000"/>
                  <a:lumOff val="35000"/>
                </a:schemeClr>
              </a:solidFill>
              <a:latin typeface="Aptos Display"/>
            </a:rPr>
            <a:t>TREATMENT EVOLUTION</a:t>
          </a:r>
        </a:p>
        <a:p>
          <a:pPr algn="just"/>
          <a:r>
            <a:rPr lang="en-US" sz="1100" dirty="0">
              <a:solidFill>
                <a:schemeClr val="tx1">
                  <a:lumMod val="65000"/>
                  <a:lumOff val="35000"/>
                </a:schemeClr>
              </a:solidFill>
              <a:latin typeface="Aptos Display"/>
            </a:rPr>
            <a:t>The modern therapies included psychological methods, drugs for depression, and evaluation. However, the biological and psychological perspectives are insufficient because various factors such as social pressure, diseases, relationships, and culture influence distress and its treatment (WHO, 2022).</a:t>
          </a:r>
        </a:p>
        <a:p>
          <a:pPr algn="just"/>
          <a:endParaRPr lang="en-US" sz="1200" dirty="0">
            <a:latin typeface="Aptos" panose="02110004020202020204"/>
          </a:endParaRPr>
        </a:p>
        <a:p>
          <a:pPr algn="just"/>
          <a:endParaRPr lang="en-US" sz="1200" dirty="0">
            <a:latin typeface="Aptos" panose="02110004020202020204"/>
          </a:endParaRPr>
        </a:p>
        <a:p>
          <a:pPr algn="just"/>
          <a:endParaRPr lang="en-US" sz="1200" dirty="0">
            <a:latin typeface="Aptos" panose="02110004020202020204"/>
          </a:endParaRPr>
        </a:p>
        <a:p>
          <a:pPr algn="just"/>
          <a:endParaRPr lang="en-US" sz="1200" dirty="0">
            <a:latin typeface="Aptos" panose="02110004020202020204"/>
          </a:endParaRPr>
        </a:p>
        <a:p>
          <a:pPr algn="just"/>
          <a:endParaRPr lang="en-US" sz="1200" dirty="0">
            <a:latin typeface="Aptos" panose="02110004020202020204"/>
          </a:endParaRPr>
        </a:p>
        <a:p>
          <a:pPr algn="just"/>
          <a:endParaRPr lang="en-GB" sz="1200" dirty="0">
            <a:latin typeface="Aptos" panose="02110004020202020204"/>
          </a:endParaRPr>
        </a:p>
      </dgm:t>
    </dgm:pt>
    <dgm:pt modelId="{56A96A66-1AB2-4544-AF32-2DEBC4A593FE}" type="parTrans" cxnId="{EDF287BA-1CAC-4F71-8C36-B8924E50C6B6}">
      <dgm:prSet/>
      <dgm:spPr/>
      <dgm:t>
        <a:bodyPr/>
        <a:lstStyle/>
        <a:p>
          <a:endParaRPr lang="en-GB"/>
        </a:p>
      </dgm:t>
    </dgm:pt>
    <dgm:pt modelId="{80ED0EF7-479A-4B18-B01B-680EF7D4C318}" type="sib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val="rev"/>
          <dgm:resizeHandles val="exact"/>
        </dgm:presLayoutVars>
      </dgm:prSet>
      <dgm:spPr/>
    </dgm:pt>
    <dgm:pt modelId="{56DE465F-954A-4B44-8629-CA35C22BA5E9}" type="pres">
      <dgm:prSet presAssocID="{AC1BAF26-A01D-4FF7-8E94-A436B776F910}" presName="node" presStyleLbl="node1" presStyleIdx="0" presStyleCnt="3" custLinFactNeighborY="0">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1" presStyleCnt="3" custLinFactNeighborY="0">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2" presStyleCnt="3" custLinFactNeighborY="0">
        <dgm:presLayoutVars>
          <dgm:bulletEnabled val="1"/>
        </dgm:presLayoutVars>
      </dgm:prSet>
      <dgm:spPr/>
    </dgm:pt>
  </dgm:ptLst>
  <dgm:cxnLst>
    <dgm:cxn modelId="{DEF92934-6509-4B26-96EF-990C914B5017}" type="presOf" srcId="{6B82281A-A792-4D01-A63C-A7EF37BFF8EE}" destId="{476EA84F-5156-4B68-97F6-1D0B2171118B}" srcOrd="0" destOrd="0" presId="urn:microsoft.com/office/officeart/2005/8/layout/hList6"/>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2" destOrd="0" parTransId="{29E16E11-7BF7-4654-B8F8-1B450B2AC37B}" sibTransId="{0B3641F0-4FBA-4850-9598-CA28F3EFD4EE}"/>
    <dgm:cxn modelId="{EDF287BA-1CAC-4F71-8C36-B8924E50C6B6}" srcId="{41587EEC-322F-4685-9E72-8E356FA1F4CC}" destId="{7B85233E-80FE-48D7-9209-58ABF216B312}" srcOrd="1" destOrd="0" parTransId="{56A96A66-1AB2-4544-AF32-2DEBC4A593FE}" sibTransId="{80ED0EF7-479A-4B18-B01B-680EF7D4C318}"/>
    <dgm:cxn modelId="{0990A8C5-A77D-46B5-AE9A-FBFB79D76019}" srcId="{41587EEC-322F-4685-9E72-8E356FA1F4CC}" destId="{AC1BAF26-A01D-4FF7-8E94-A436B776F910}" srcOrd="0" destOrd="0" parTransId="{C8E2D712-A6A5-46B8-885E-F9710DAAC005}" sibTransId="{2092909E-A455-4234-AB61-8ACFED3F5FAF}"/>
    <dgm:cxn modelId="{987E8745-FD90-452A-92E2-5D49641D2D10}" type="presParOf" srcId="{2BDC49DD-E86B-41C7-AB4A-19934C20B4DA}" destId="{56DE465F-954A-4B44-8629-CA35C22BA5E9}" srcOrd="0" destOrd="0" presId="urn:microsoft.com/office/officeart/2005/8/layout/hList6"/>
    <dgm:cxn modelId="{0F2BDDE5-7A16-4504-8506-424531759E4C}" type="presParOf" srcId="{2BDC49DD-E86B-41C7-AB4A-19934C20B4DA}" destId="{0751E334-F74F-4882-85B8-9BFCC74CC429}" srcOrd="1" destOrd="0" presId="urn:microsoft.com/office/officeart/2005/8/layout/hList6"/>
    <dgm:cxn modelId="{11720A68-6C85-467C-8C2D-42BB692F8063}" type="presParOf" srcId="{2BDC49DD-E86B-41C7-AB4A-19934C20B4DA}" destId="{A909BC16-4F55-47B8-90F1-DB59965C58A3}" srcOrd="2" destOrd="0" presId="urn:microsoft.com/office/officeart/2005/8/layout/hList6"/>
    <dgm:cxn modelId="{1BA70E54-4D5C-482F-A243-419ED365958D}" type="presParOf" srcId="{2BDC49DD-E86B-41C7-AB4A-19934C20B4DA}" destId="{30A0BA0C-D1EE-4C9A-B93C-928B57CBA614}" srcOrd="3" destOrd="0" presId="urn:microsoft.com/office/officeart/2005/8/layout/hList6"/>
    <dgm:cxn modelId="{1EAB105A-C304-463A-AB74-1D9DF8D9E849}" type="presParOf" srcId="{2BDC49DD-E86B-41C7-AB4A-19934C20B4DA}" destId="{476EA84F-5156-4B68-97F6-1D0B2171118B}"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3_2" csCatId="accent3" phldr="1"/>
      <dgm:spPr/>
      <dgm:t>
        <a:bodyPr/>
        <a:lstStyle/>
        <a:p>
          <a:endParaRPr lang="en-GB"/>
        </a:p>
      </dgm:t>
    </dgm:pt>
    <dgm:pt modelId="{F2B29178-D367-430C-9193-35A1504AAA28}">
      <dgm:prSet phldrT="[Text]" custT="1"/>
      <dgm:spPr/>
      <dgm:t>
        <a:bodyPr/>
        <a:lstStyle/>
        <a:p>
          <a:pPr algn="ctr"/>
          <a:r>
            <a:rPr lang="en-US" sz="1400" b="1" dirty="0">
              <a:solidFill>
                <a:schemeClr val="tx1"/>
              </a:solidFill>
              <a:latin typeface="Aptos Display"/>
            </a:rPr>
            <a:t>PRACTICE EXAMPLE</a:t>
          </a:r>
        </a:p>
        <a:p>
          <a:pPr algn="just"/>
          <a:r>
            <a:rPr lang="en-US" sz="1100" dirty="0">
              <a:solidFill>
                <a:schemeClr val="tx1"/>
              </a:solidFill>
              <a:latin typeface="Aptos Display"/>
            </a:rPr>
            <a:t>The student who suffers from depressed moods and loss of interest and has problems studying needs to have a private holistic assessment. Assess risks and the environment, choose the treatment of choice, set up follow-up appointments, and adjust the treatment plan if there is no improvement (NICE, 2022c; </a:t>
          </a:r>
          <a:r>
            <a:rPr lang="da-DK" sz="1100" dirty="0">
              <a:solidFill>
                <a:schemeClr val="tx1"/>
              </a:solidFill>
              <a:latin typeface="Aptos Display"/>
            </a:rPr>
            <a:t>Thornicroft et al., 2016) </a:t>
          </a:r>
          <a:r>
            <a:rPr lang="en-US" sz="1100" dirty="0">
              <a:solidFill>
                <a:schemeClr val="tx1"/>
              </a:solidFill>
              <a:latin typeface="Aptos Display"/>
            </a:rPr>
            <a:t>).</a:t>
          </a: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GB" sz="1100" dirty="0">
            <a:latin typeface="Aptos Display"/>
          </a:endParaRPr>
        </a:p>
      </dgm:t>
    </dgm:pt>
    <dgm:pt modelId="{5D951D97-C31C-45A3-B570-C7CEED798974}" type="parTrans" cxnId="{A6BB97CB-F803-44FC-8CF6-EA6F17E7460D}">
      <dgm:prSet/>
      <dgm:spPr/>
      <dgm:t>
        <a:bodyPr/>
        <a:lstStyle/>
        <a:p>
          <a:endParaRPr lang="en-GB">
            <a:latin typeface="Aptos Display"/>
          </a:endParaRPr>
        </a:p>
      </dgm:t>
    </dgm:pt>
    <dgm:pt modelId="{380060B9-1EFA-4BA4-835A-391E131BAF25}" type="sibTrans" cxnId="{A6BB97CB-F803-44FC-8CF6-EA6F17E7460D}">
      <dgm:prSet/>
      <dgm:spPr/>
      <dgm:t>
        <a:bodyPr/>
        <a:lstStyle/>
        <a:p>
          <a:endParaRPr lang="en-GB">
            <a:latin typeface="Aptos Display"/>
          </a:endParaRPr>
        </a:p>
      </dgm:t>
    </dgm:pt>
    <dgm:pt modelId="{DE058B73-A821-4C14-B2F0-DBFC5A3B53C6}">
      <dgm:prSet phldrT="[Text]" custT="1"/>
      <dgm:spPr/>
      <dgm:t>
        <a:bodyPr/>
        <a:lstStyle/>
        <a:p>
          <a:pPr algn="ctr"/>
          <a:endParaRPr lang="en-US" sz="1400" b="1" dirty="0">
            <a:solidFill>
              <a:schemeClr val="tx1"/>
            </a:solidFill>
            <a:latin typeface="Aptos Display"/>
          </a:endParaRPr>
        </a:p>
        <a:p>
          <a:pPr algn="ctr"/>
          <a:r>
            <a:rPr lang="en-US" sz="1400" b="1" dirty="0">
              <a:solidFill>
                <a:schemeClr val="tx1"/>
              </a:solidFill>
              <a:latin typeface="Aptos Display"/>
            </a:rPr>
            <a:t>STIGMA &amp; INEQUALITY</a:t>
          </a:r>
        </a:p>
        <a:p>
          <a:pPr algn="just"/>
          <a:r>
            <a:rPr lang="en-US" sz="1100" dirty="0">
              <a:solidFill>
                <a:schemeClr val="tx1"/>
              </a:solidFill>
              <a:latin typeface="Aptos Display"/>
            </a:rPr>
            <a:t>Depression may seem to indicate weakness, while stigmatization and cultural perspectives may discourage individuals from receiving any assistance. The language of mental health care services needs to be compassionate and culturally appropriate (</a:t>
          </a:r>
          <a:r>
            <a:rPr lang="de-DE" sz="1100" dirty="0">
              <a:solidFill>
                <a:schemeClr val="tx1"/>
              </a:solidFill>
              <a:latin typeface="Aptos Display"/>
            </a:rPr>
            <a:t>Malhi and Mann, 2018) </a:t>
          </a:r>
          <a:r>
            <a:rPr lang="en-US" sz="1100" dirty="0">
              <a:solidFill>
                <a:schemeClr val="tx1"/>
              </a:solidFill>
              <a:latin typeface="Aptos Display"/>
            </a:rPr>
            <a:t>; WHO, 2013).</a:t>
          </a: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GB" sz="1100" dirty="0">
            <a:latin typeface="Aptos Display"/>
          </a:endParaRPr>
        </a:p>
      </dgm:t>
    </dgm:pt>
    <dgm:pt modelId="{52641B46-D25D-4472-82E3-D6870EA2AF26}" type="parTrans" cxnId="{54287C37-4899-4806-BAA0-D7C0326EF8CE}">
      <dgm:prSet/>
      <dgm:spPr/>
      <dgm:t>
        <a:bodyPr/>
        <a:lstStyle/>
        <a:p>
          <a:endParaRPr lang="en-GB">
            <a:latin typeface="Aptos Display"/>
          </a:endParaRPr>
        </a:p>
      </dgm:t>
    </dgm:pt>
    <dgm:pt modelId="{01C9EED9-C583-43CF-A64F-AD4CE6B4937C}" type="sibTrans" cxnId="{54287C37-4899-4806-BAA0-D7C0326EF8CE}">
      <dgm:prSet/>
      <dgm:spPr/>
      <dgm:t>
        <a:bodyPr/>
        <a:lstStyle/>
        <a:p>
          <a:endParaRPr lang="en-GB">
            <a:latin typeface="Aptos Display"/>
          </a:endParaRPr>
        </a:p>
      </dgm:t>
    </dgm:pt>
    <dgm:pt modelId="{AC1BAF26-A01D-4FF7-8E94-A436B776F910}">
      <dgm:prSet phldrT="[Text]" custT="1"/>
      <dgm:spPr/>
      <dgm:t>
        <a:bodyPr/>
        <a:lstStyle/>
        <a:p>
          <a:pPr algn="ctr"/>
          <a:endParaRPr lang="en-US" sz="1400" b="1" dirty="0">
            <a:solidFill>
              <a:schemeClr val="tx1"/>
            </a:solidFill>
            <a:latin typeface="Aptos Display"/>
          </a:endParaRPr>
        </a:p>
        <a:p>
          <a:pPr algn="ctr"/>
          <a:r>
            <a:rPr lang="en-US" sz="1400" b="1" dirty="0">
              <a:solidFill>
                <a:schemeClr val="tx1"/>
              </a:solidFill>
              <a:latin typeface="Aptos Display"/>
            </a:rPr>
            <a:t>CRITICAL EVALUATION</a:t>
          </a:r>
        </a:p>
        <a:p>
          <a:pPr algn="just"/>
          <a:r>
            <a:rPr lang="en-US" sz="1100" b="0" dirty="0">
              <a:solidFill>
                <a:schemeClr val="tx1"/>
              </a:solidFill>
              <a:latin typeface="Aptos Display"/>
            </a:rPr>
            <a:t>Evidence-based choices enhance the quality of decision-making, even if the accessibility of care, waiting time, side effects from medications, and variations in care delivery have an effect. The symptom score is a valuable tool that will help in assessment, but it must not be used as a substitute for discussion about meaning and function (</a:t>
          </a:r>
          <a:r>
            <a:rPr lang="fr-FR" sz="1100" dirty="0" err="1">
              <a:solidFill>
                <a:schemeClr val="tx1"/>
              </a:solidFill>
              <a:latin typeface="Aptos Display"/>
            </a:rPr>
            <a:t>Cuijpers</a:t>
          </a:r>
          <a:r>
            <a:rPr lang="fr-FR" sz="1100" dirty="0">
              <a:solidFill>
                <a:schemeClr val="tx1"/>
              </a:solidFill>
              <a:latin typeface="Aptos Display"/>
            </a:rPr>
            <a:t> et al., 2020 </a:t>
          </a:r>
          <a:r>
            <a:rPr lang="en-US" sz="1100" b="0" dirty="0">
              <a:solidFill>
                <a:schemeClr val="tx1"/>
              </a:solidFill>
              <a:latin typeface="Aptos Display"/>
            </a:rPr>
            <a:t>).</a:t>
          </a:r>
        </a:p>
        <a:p>
          <a:pPr algn="just"/>
          <a:endParaRPr lang="en-US" sz="1100" b="0" dirty="0">
            <a:solidFill>
              <a:schemeClr val="tx1"/>
            </a:solidFill>
            <a:latin typeface="Aptos Display"/>
          </a:endParaRPr>
        </a:p>
        <a:p>
          <a:pPr algn="just"/>
          <a:endParaRPr lang="en-US" sz="1100" b="0" dirty="0">
            <a:latin typeface="Aptos Display"/>
          </a:endParaRPr>
        </a:p>
        <a:p>
          <a:pPr algn="just"/>
          <a:endParaRPr lang="en-US" sz="1100" b="0" dirty="0">
            <a:latin typeface="Aptos Display"/>
          </a:endParaRPr>
        </a:p>
        <a:p>
          <a:pPr algn="just"/>
          <a:endParaRPr lang="en-US" sz="1100" b="0" dirty="0">
            <a:latin typeface="Aptos Display"/>
          </a:endParaRPr>
        </a:p>
        <a:p>
          <a:pPr algn="just"/>
          <a:endParaRPr lang="en-US" sz="1100" b="0" dirty="0">
            <a:latin typeface="Aptos Display"/>
          </a:endParaRPr>
        </a:p>
        <a:p>
          <a:pPr algn="just"/>
          <a:endParaRPr lang="en-US" sz="1100" b="0" dirty="0">
            <a:latin typeface="Aptos Display"/>
          </a:endParaRPr>
        </a:p>
        <a:p>
          <a:pPr algn="just"/>
          <a:endParaRPr lang="en-US" sz="1100" b="0" dirty="0">
            <a:latin typeface="Aptos Display"/>
          </a:endParaRPr>
        </a:p>
        <a:p>
          <a:pPr algn="just"/>
          <a:endParaRPr lang="en-US" sz="1100" b="0" dirty="0">
            <a:latin typeface="Aptos Display"/>
          </a:endParaRPr>
        </a:p>
        <a:p>
          <a:pPr algn="just"/>
          <a:endParaRPr lang="en-GB" sz="1100" b="0" dirty="0">
            <a:latin typeface="Aptos Display"/>
          </a:endParaRPr>
        </a:p>
      </dgm:t>
    </dgm:pt>
    <dgm:pt modelId="{C8E2D712-A6A5-46B8-885E-F9710DAAC005}" type="parTrans" cxnId="{0990A8C5-A77D-46B5-AE9A-FBFB79D76019}">
      <dgm:prSet/>
      <dgm:spPr/>
      <dgm:t>
        <a:bodyPr/>
        <a:lstStyle/>
        <a:p>
          <a:endParaRPr lang="en-GB">
            <a:latin typeface="Aptos Display"/>
          </a:endParaRPr>
        </a:p>
      </dgm:t>
    </dgm:pt>
    <dgm:pt modelId="{2092909E-A455-4234-AB61-8ACFED3F5FAF}" type="sibTrans" cxnId="{0990A8C5-A77D-46B5-AE9A-FBFB79D76019}">
      <dgm:prSet/>
      <dgm:spPr/>
      <dgm:t>
        <a:bodyPr/>
        <a:lstStyle/>
        <a:p>
          <a:endParaRPr lang="en-GB">
            <a:latin typeface="Aptos Display"/>
          </a:endParaRPr>
        </a:p>
      </dgm:t>
    </dgm:pt>
    <dgm:pt modelId="{7B85233E-80FE-48D7-9209-58ABF216B312}">
      <dgm:prSet phldrT="[Text]" custT="1"/>
      <dgm:spPr/>
      <dgm:t>
        <a:bodyPr/>
        <a:lstStyle/>
        <a:p>
          <a:pPr algn="ctr"/>
          <a:r>
            <a:rPr lang="en-US" sz="1400" b="1" dirty="0">
              <a:solidFill>
                <a:schemeClr val="tx1"/>
              </a:solidFill>
              <a:latin typeface="Aptos Display"/>
            </a:rPr>
            <a:t>RECOMMENDATIONS</a:t>
          </a:r>
        </a:p>
        <a:p>
          <a:pPr algn="just"/>
          <a:r>
            <a:rPr lang="en-US" sz="1100" dirty="0">
              <a:solidFill>
                <a:schemeClr val="tx1"/>
              </a:solidFill>
              <a:latin typeface="Aptos Display"/>
            </a:rPr>
            <a:t>Promote genuine shared decision-making. ‘</a:t>
          </a:r>
        </a:p>
        <a:p>
          <a:pPr algn="just"/>
          <a:r>
            <a:rPr lang="en-US" sz="1100" dirty="0">
              <a:solidFill>
                <a:schemeClr val="tx1"/>
              </a:solidFill>
              <a:latin typeface="Aptos Display"/>
            </a:rPr>
            <a:t>Facilitate quicker access to mental health care. </a:t>
          </a:r>
        </a:p>
        <a:p>
          <a:pPr algn="just"/>
          <a:r>
            <a:rPr lang="en-US" sz="1100" dirty="0">
              <a:solidFill>
                <a:schemeClr val="tx1"/>
              </a:solidFill>
              <a:latin typeface="Aptos Display"/>
            </a:rPr>
            <a:t>Assess the pros, cons and withdrawal of the prescribed medicine.</a:t>
          </a:r>
        </a:p>
        <a:p>
          <a:pPr algn="just"/>
          <a:r>
            <a:rPr lang="en-US" sz="1100" dirty="0">
              <a:solidFill>
                <a:schemeClr val="tx1"/>
              </a:solidFill>
              <a:latin typeface="Aptos Display"/>
            </a:rPr>
            <a:t>Measure functioning and recovery, not just symptoms.</a:t>
          </a:r>
        </a:p>
        <a:p>
          <a:pPr algn="just"/>
          <a:r>
            <a:rPr lang="en-US" sz="1100" dirty="0">
              <a:solidFill>
                <a:schemeClr val="tx1"/>
              </a:solidFill>
              <a:latin typeface="Aptos Display"/>
            </a:rPr>
            <a:t>Measure inequality in access.</a:t>
          </a: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US" sz="1100" dirty="0">
            <a:latin typeface="Aptos Display"/>
          </a:endParaRPr>
        </a:p>
        <a:p>
          <a:pPr algn="just"/>
          <a:endParaRPr lang="en-GB" sz="1100" dirty="0">
            <a:latin typeface="Aptos Display"/>
          </a:endParaRPr>
        </a:p>
      </dgm:t>
    </dgm:pt>
    <dgm:pt modelId="{56A96A66-1AB2-4544-AF32-2DEBC4A593FE}" type="parTrans" cxnId="{EDF287BA-1CAC-4F71-8C36-B8924E50C6B6}">
      <dgm:prSet/>
      <dgm:spPr/>
      <dgm:t>
        <a:bodyPr/>
        <a:lstStyle/>
        <a:p>
          <a:endParaRPr lang="en-GB">
            <a:latin typeface="Aptos Display"/>
          </a:endParaRPr>
        </a:p>
      </dgm:t>
    </dgm:pt>
    <dgm:pt modelId="{80ED0EF7-479A-4B18-B01B-680EF7D4C318}" type="sibTrans" cxnId="{EDF287BA-1CAC-4F71-8C36-B8924E50C6B6}">
      <dgm:prSet/>
      <dgm:spPr/>
      <dgm:t>
        <a:bodyPr/>
        <a:lstStyle/>
        <a:p>
          <a:endParaRPr lang="en-GB">
            <a:latin typeface="Aptos Display"/>
          </a:endParaRPr>
        </a:p>
      </dgm:t>
    </dgm:pt>
    <dgm:pt modelId="{2BDC49DD-E86B-41C7-AB4A-19934C20B4DA}" type="pres">
      <dgm:prSet presAssocID="{41587EEC-322F-4685-9E72-8E356FA1F4CC}" presName="Name0" presStyleCnt="0">
        <dgm:presLayoutVars>
          <dgm:dir/>
          <dgm:resizeHandles val="exact"/>
        </dgm:presLayoutVars>
      </dgm:prSet>
      <dgm:spPr/>
    </dgm:pt>
    <dgm:pt modelId="{C18DD446-011C-4F68-AAF2-797444BF39C6}" type="pres">
      <dgm:prSet presAssocID="{F2B29178-D367-430C-9193-35A1504AAA28}" presName="node" presStyleLbl="node1" presStyleIdx="0" presStyleCnt="4">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4">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4">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4">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E465F-954A-4B44-8629-CA35C22BA5E9}">
      <dsp:nvSpPr>
        <dsp:cNvPr id="0" name=""/>
        <dsp:cNvSpPr/>
      </dsp:nvSpPr>
      <dsp:spPr>
        <a:xfrm rot="5400000">
          <a:off x="3865774" y="1506899"/>
          <a:ext cx="5512270" cy="2498471"/>
        </a:xfrm>
        <a:prstGeom prst="flowChartManualOperation">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lumMod val="65000"/>
                  <a:lumOff val="35000"/>
                </a:schemeClr>
              </a:solidFill>
              <a:latin typeface="Aptos Display"/>
            </a:rPr>
            <a:t>CURRENT NICE APPROACH</a:t>
          </a:r>
        </a:p>
        <a:p>
          <a:pPr marL="0" lvl="0" indent="0" algn="just" defTabSz="622300">
            <a:lnSpc>
              <a:spcPct val="90000"/>
            </a:lnSpc>
            <a:spcBef>
              <a:spcPct val="0"/>
            </a:spcBef>
            <a:spcAft>
              <a:spcPct val="35000"/>
            </a:spcAft>
            <a:buNone/>
          </a:pPr>
          <a:r>
            <a:rPr lang="en-US" sz="1100" kern="1200" dirty="0">
              <a:solidFill>
                <a:schemeClr val="tx1">
                  <a:lumMod val="65000"/>
                  <a:lumOff val="35000"/>
                </a:schemeClr>
              </a:solidFill>
              <a:latin typeface="Aptos Display"/>
            </a:rPr>
            <a:t>The recommendations by NICE state that shared decision making depending on severity and requirements should be applied to the patient. Guided self-help can be selected for the treatment in moderate cases; the use of antidepressants is not recommended unless preferred. Severe depression has many initial treatments to select from (NICE, 2022b).</a:t>
          </a:r>
        </a:p>
        <a:p>
          <a:pPr marL="0" lvl="0" indent="0" algn="just" defTabSz="622300">
            <a:lnSpc>
              <a:spcPct val="90000"/>
            </a:lnSpc>
            <a:spcBef>
              <a:spcPct val="0"/>
            </a:spcBef>
            <a:spcAft>
              <a:spcPct val="35000"/>
            </a:spcAft>
            <a:buNone/>
          </a:pPr>
          <a:endParaRPr lang="en-US" sz="1200" kern="1200" dirty="0">
            <a:solidFill>
              <a:schemeClr val="tx1">
                <a:lumMod val="65000"/>
                <a:lumOff val="35000"/>
              </a:schemeClr>
            </a:solidFill>
            <a:latin typeface="Aptos" panose="02110004020202020204"/>
          </a:endParaRPr>
        </a:p>
        <a:p>
          <a:pPr marL="0" lvl="0" indent="0" algn="just" defTabSz="622300">
            <a:lnSpc>
              <a:spcPct val="90000"/>
            </a:lnSpc>
            <a:spcBef>
              <a:spcPct val="0"/>
            </a:spcBef>
            <a:spcAft>
              <a:spcPct val="35000"/>
            </a:spcAft>
            <a:buNone/>
          </a:pPr>
          <a:endParaRPr lang="en-US" sz="1200" kern="1200" dirty="0">
            <a:solidFill>
              <a:schemeClr val="tx1">
                <a:lumMod val="65000"/>
                <a:lumOff val="35000"/>
              </a:schemeClr>
            </a:solidFill>
            <a:latin typeface="Aptos" panose="02110004020202020204"/>
          </a:endParaRPr>
        </a:p>
        <a:p>
          <a:pPr marL="0" lvl="0" indent="0" algn="just" defTabSz="622300">
            <a:lnSpc>
              <a:spcPct val="90000"/>
            </a:lnSpc>
            <a:spcBef>
              <a:spcPct val="0"/>
            </a:spcBef>
            <a:spcAft>
              <a:spcPct val="35000"/>
            </a:spcAft>
            <a:buNone/>
          </a:pPr>
          <a:endParaRPr lang="en-US" sz="1200" kern="1200" dirty="0">
            <a:solidFill>
              <a:schemeClr val="tx1">
                <a:lumMod val="65000"/>
                <a:lumOff val="35000"/>
              </a:schemeClr>
            </a:solidFill>
            <a:latin typeface="Aptos" panose="02110004020202020204"/>
          </a:endParaRPr>
        </a:p>
        <a:p>
          <a:pPr marL="0" lvl="0" indent="0" algn="just" defTabSz="622300">
            <a:lnSpc>
              <a:spcPct val="90000"/>
            </a:lnSpc>
            <a:spcBef>
              <a:spcPct val="0"/>
            </a:spcBef>
            <a:spcAft>
              <a:spcPct val="35000"/>
            </a:spcAft>
            <a:buNone/>
          </a:pPr>
          <a:endParaRPr lang="en-US" sz="1200" kern="1200" dirty="0">
            <a:solidFill>
              <a:schemeClr val="tx1">
                <a:lumMod val="65000"/>
                <a:lumOff val="35000"/>
              </a:schemeClr>
            </a:solidFill>
            <a:latin typeface="Aptos" panose="02110004020202020204"/>
          </a:endParaRPr>
        </a:p>
        <a:p>
          <a:pPr marL="0" lvl="0" indent="0" algn="just" defTabSz="622300">
            <a:lnSpc>
              <a:spcPct val="90000"/>
            </a:lnSpc>
            <a:spcBef>
              <a:spcPct val="0"/>
            </a:spcBef>
            <a:spcAft>
              <a:spcPct val="35000"/>
            </a:spcAft>
            <a:buNone/>
          </a:pPr>
          <a:endParaRPr lang="en-US" sz="1200" kern="1200" dirty="0">
            <a:solidFill>
              <a:schemeClr val="tx1">
                <a:lumMod val="65000"/>
                <a:lumOff val="35000"/>
              </a:schemeClr>
            </a:solidFill>
            <a:latin typeface="Aptos" panose="02110004020202020204"/>
          </a:endParaRPr>
        </a:p>
        <a:p>
          <a:pPr marL="0" lvl="0" indent="0" algn="just" defTabSz="622300">
            <a:lnSpc>
              <a:spcPct val="90000"/>
            </a:lnSpc>
            <a:spcBef>
              <a:spcPct val="0"/>
            </a:spcBef>
            <a:spcAft>
              <a:spcPct val="35000"/>
            </a:spcAft>
            <a:buNone/>
          </a:pPr>
          <a:endParaRPr lang="en-GB" sz="1200" kern="1200" dirty="0">
            <a:solidFill>
              <a:schemeClr val="tx1">
                <a:lumMod val="65000"/>
                <a:lumOff val="35000"/>
              </a:schemeClr>
            </a:solidFill>
            <a:latin typeface="Aptos" panose="02110004020202020204"/>
          </a:endParaRPr>
        </a:p>
      </dsp:txBody>
      <dsp:txXfrm rot="-5400000">
        <a:off x="5372673" y="1102454"/>
        <a:ext cx="2498471" cy="3307362"/>
      </dsp:txXfrm>
    </dsp:sp>
    <dsp:sp modelId="{A909BC16-4F55-47B8-90F1-DB59965C58A3}">
      <dsp:nvSpPr>
        <dsp:cNvPr id="0" name=""/>
        <dsp:cNvSpPr/>
      </dsp:nvSpPr>
      <dsp:spPr>
        <a:xfrm rot="5400000">
          <a:off x="1179918" y="1506899"/>
          <a:ext cx="5512270" cy="2498471"/>
        </a:xfrm>
        <a:prstGeom prst="flowChartManualOperation">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lumMod val="65000"/>
                  <a:lumOff val="35000"/>
                </a:schemeClr>
              </a:solidFill>
              <a:latin typeface="Aptos Display"/>
            </a:rPr>
            <a:t>TREATMENT EVOLUTION</a:t>
          </a:r>
        </a:p>
        <a:p>
          <a:pPr marL="0" lvl="0" indent="0" algn="just" defTabSz="622300">
            <a:lnSpc>
              <a:spcPct val="90000"/>
            </a:lnSpc>
            <a:spcBef>
              <a:spcPct val="0"/>
            </a:spcBef>
            <a:spcAft>
              <a:spcPct val="35000"/>
            </a:spcAft>
            <a:buNone/>
          </a:pPr>
          <a:r>
            <a:rPr lang="en-US" sz="1100" kern="1200" dirty="0">
              <a:solidFill>
                <a:schemeClr val="tx1">
                  <a:lumMod val="65000"/>
                  <a:lumOff val="35000"/>
                </a:schemeClr>
              </a:solidFill>
              <a:latin typeface="Aptos Display"/>
            </a:rPr>
            <a:t>The modern therapies included psychological methods, drugs for depression, and evaluation. However, the biological and psychological perspectives are insufficient because various factors such as social pressure, diseases, relationships, and culture influence distress and its treatment (WHO, 2022).</a:t>
          </a: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GB" sz="1200" kern="1200" dirty="0">
            <a:latin typeface="Aptos" panose="02110004020202020204"/>
          </a:endParaRPr>
        </a:p>
      </dsp:txBody>
      <dsp:txXfrm rot="-5400000">
        <a:off x="2686817" y="1102454"/>
        <a:ext cx="2498471" cy="3307362"/>
      </dsp:txXfrm>
    </dsp:sp>
    <dsp:sp modelId="{476EA84F-5156-4B68-97F6-1D0B2171118B}">
      <dsp:nvSpPr>
        <dsp:cNvPr id="0" name=""/>
        <dsp:cNvSpPr/>
      </dsp:nvSpPr>
      <dsp:spPr>
        <a:xfrm rot="5400000">
          <a:off x="-1505938" y="1506899"/>
          <a:ext cx="5512270" cy="2498471"/>
        </a:xfrm>
        <a:prstGeom prst="flowChartManualOperation">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lumMod val="65000"/>
                  <a:lumOff val="35000"/>
                </a:schemeClr>
              </a:solidFill>
              <a:latin typeface="Aptos Display"/>
            </a:rPr>
            <a:t>HISTORICAL UNDERSTANDING</a:t>
          </a:r>
        </a:p>
        <a:p>
          <a:pPr marL="0" lvl="0" indent="0" algn="just" defTabSz="622300">
            <a:lnSpc>
              <a:spcPct val="90000"/>
            </a:lnSpc>
            <a:spcBef>
              <a:spcPct val="0"/>
            </a:spcBef>
            <a:spcAft>
              <a:spcPct val="35000"/>
            </a:spcAft>
            <a:buNone/>
          </a:pPr>
          <a:r>
            <a:rPr lang="en-US" sz="1100" kern="1200" dirty="0">
              <a:solidFill>
                <a:schemeClr val="tx1">
                  <a:lumMod val="65000"/>
                  <a:lumOff val="35000"/>
                </a:schemeClr>
              </a:solidFill>
              <a:latin typeface="Aptos Display"/>
            </a:rPr>
            <a:t>In earlier times, the definition of melancholia was characterized by being sad and intelligent. As time progressed, theories changed, and the name for the condition was not as much founded on clinical findings as on assumptions of that era (</a:t>
          </a:r>
          <a:r>
            <a:rPr lang="en-US" sz="1100" kern="1200" dirty="0" err="1">
              <a:solidFill>
                <a:schemeClr val="tx1">
                  <a:lumMod val="65000"/>
                  <a:lumOff val="35000"/>
                </a:schemeClr>
              </a:solidFill>
              <a:latin typeface="Aptos Display"/>
            </a:rPr>
            <a:t>Kendler</a:t>
          </a:r>
          <a:r>
            <a:rPr lang="en-US" sz="1100" kern="1200" dirty="0">
              <a:solidFill>
                <a:schemeClr val="tx1">
                  <a:lumMod val="65000"/>
                  <a:lumOff val="35000"/>
                </a:schemeClr>
              </a:solidFill>
              <a:latin typeface="Aptos Display"/>
            </a:rPr>
            <a:t>, 2020).</a:t>
          </a: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US" sz="1200" kern="1200" dirty="0">
            <a:latin typeface="Aptos" panose="02110004020202020204"/>
          </a:endParaRPr>
        </a:p>
        <a:p>
          <a:pPr marL="0" lvl="0" indent="0" algn="just" defTabSz="622300">
            <a:lnSpc>
              <a:spcPct val="90000"/>
            </a:lnSpc>
            <a:spcBef>
              <a:spcPct val="0"/>
            </a:spcBef>
            <a:spcAft>
              <a:spcPct val="35000"/>
            </a:spcAft>
            <a:buNone/>
          </a:pPr>
          <a:endParaRPr lang="en-GB" sz="1200" kern="1200" dirty="0">
            <a:latin typeface="Aptos" panose="02110004020202020204"/>
          </a:endParaRPr>
        </a:p>
      </dsp:txBody>
      <dsp:txXfrm rot="-5400000">
        <a:off x="961" y="1102454"/>
        <a:ext cx="2498471" cy="33073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16200000">
          <a:off x="-1833001" y="1835032"/>
          <a:ext cx="5662708" cy="1992644"/>
        </a:xfrm>
        <a:prstGeom prst="flowChartManualOperation">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latin typeface="Aptos Display"/>
            </a:rPr>
            <a:t>PRACTICE EXAMPLE</a:t>
          </a:r>
        </a:p>
        <a:p>
          <a:pPr marL="0" lvl="0" indent="0" algn="just" defTabSz="622300">
            <a:lnSpc>
              <a:spcPct val="90000"/>
            </a:lnSpc>
            <a:spcBef>
              <a:spcPct val="0"/>
            </a:spcBef>
            <a:spcAft>
              <a:spcPct val="35000"/>
            </a:spcAft>
            <a:buNone/>
          </a:pPr>
          <a:r>
            <a:rPr lang="en-US" sz="1100" kern="1200" dirty="0">
              <a:solidFill>
                <a:schemeClr val="tx1"/>
              </a:solidFill>
              <a:latin typeface="Aptos Display"/>
            </a:rPr>
            <a:t>The student who suffers from depressed moods and loss of interest and has problems studying needs to have a private holistic assessment. Assess risks and the environment, choose the treatment of choice, set up follow-up appointments, and adjust the treatment plan if there is no improvement (NICE, 2022c; </a:t>
          </a:r>
          <a:r>
            <a:rPr lang="da-DK" sz="1100" kern="1200" dirty="0">
              <a:solidFill>
                <a:schemeClr val="tx1"/>
              </a:solidFill>
              <a:latin typeface="Aptos Display"/>
            </a:rPr>
            <a:t>Thornicroft et al., 2016) </a:t>
          </a:r>
          <a:r>
            <a:rPr lang="en-US" sz="1100" kern="1200" dirty="0">
              <a:solidFill>
                <a:schemeClr val="tx1"/>
              </a:solidFill>
              <a:latin typeface="Aptos Display"/>
            </a:rPr>
            <a:t>).</a:t>
          </a: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GB" sz="1100" kern="1200" dirty="0">
            <a:latin typeface="Aptos Display"/>
          </a:endParaRPr>
        </a:p>
      </dsp:txBody>
      <dsp:txXfrm rot="5400000">
        <a:off x="2031" y="1132542"/>
        <a:ext cx="1992644" cy="3397624"/>
      </dsp:txXfrm>
    </dsp:sp>
    <dsp:sp modelId="{8E9EEA0E-9907-40B9-811F-C417D667A272}">
      <dsp:nvSpPr>
        <dsp:cNvPr id="0" name=""/>
        <dsp:cNvSpPr/>
      </dsp:nvSpPr>
      <dsp:spPr>
        <a:xfrm rot="16200000">
          <a:off x="309091" y="1835032"/>
          <a:ext cx="5662708" cy="1992644"/>
        </a:xfrm>
        <a:prstGeom prst="flowChartManualOperation">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endParaRPr lang="en-US" sz="1400" b="1" kern="1200" dirty="0">
            <a:solidFill>
              <a:schemeClr val="tx1"/>
            </a:solidFill>
            <a:latin typeface="Aptos Display"/>
          </a:endParaRPr>
        </a:p>
        <a:p>
          <a:pPr marL="0" lvl="0" indent="0" algn="ctr" defTabSz="622300">
            <a:lnSpc>
              <a:spcPct val="90000"/>
            </a:lnSpc>
            <a:spcBef>
              <a:spcPct val="0"/>
            </a:spcBef>
            <a:spcAft>
              <a:spcPct val="35000"/>
            </a:spcAft>
            <a:buNone/>
          </a:pPr>
          <a:r>
            <a:rPr lang="en-US" sz="1400" b="1" kern="1200" dirty="0">
              <a:solidFill>
                <a:schemeClr val="tx1"/>
              </a:solidFill>
              <a:latin typeface="Aptos Display"/>
            </a:rPr>
            <a:t>STIGMA &amp; INEQUALITY</a:t>
          </a:r>
        </a:p>
        <a:p>
          <a:pPr marL="0" lvl="0" indent="0" algn="just" defTabSz="622300">
            <a:lnSpc>
              <a:spcPct val="90000"/>
            </a:lnSpc>
            <a:spcBef>
              <a:spcPct val="0"/>
            </a:spcBef>
            <a:spcAft>
              <a:spcPct val="35000"/>
            </a:spcAft>
            <a:buNone/>
          </a:pPr>
          <a:r>
            <a:rPr lang="en-US" sz="1100" kern="1200" dirty="0">
              <a:solidFill>
                <a:schemeClr val="tx1"/>
              </a:solidFill>
              <a:latin typeface="Aptos Display"/>
            </a:rPr>
            <a:t>Depression may seem to indicate weakness, while stigmatization and cultural perspectives may discourage individuals from receiving any assistance. The language of mental health care services needs to be compassionate and culturally appropriate (</a:t>
          </a:r>
          <a:r>
            <a:rPr lang="de-DE" sz="1100" kern="1200" dirty="0">
              <a:solidFill>
                <a:schemeClr val="tx1"/>
              </a:solidFill>
              <a:latin typeface="Aptos Display"/>
            </a:rPr>
            <a:t>Malhi and Mann, 2018) </a:t>
          </a:r>
          <a:r>
            <a:rPr lang="en-US" sz="1100" kern="1200" dirty="0">
              <a:solidFill>
                <a:schemeClr val="tx1"/>
              </a:solidFill>
              <a:latin typeface="Aptos Display"/>
            </a:rPr>
            <a:t>; WHO, 2013).</a:t>
          </a: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GB" sz="1100" kern="1200" dirty="0">
            <a:latin typeface="Aptos Display"/>
          </a:endParaRPr>
        </a:p>
      </dsp:txBody>
      <dsp:txXfrm rot="5400000">
        <a:off x="2144123" y="1132542"/>
        <a:ext cx="1992644" cy="3397624"/>
      </dsp:txXfrm>
    </dsp:sp>
    <dsp:sp modelId="{56DE465F-954A-4B44-8629-CA35C22BA5E9}">
      <dsp:nvSpPr>
        <dsp:cNvPr id="0" name=""/>
        <dsp:cNvSpPr/>
      </dsp:nvSpPr>
      <dsp:spPr>
        <a:xfrm rot="16200000">
          <a:off x="2451185" y="1835032"/>
          <a:ext cx="5662708" cy="1992644"/>
        </a:xfrm>
        <a:prstGeom prst="flowChartManualOperation">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endParaRPr lang="en-US" sz="1400" b="1" kern="1200" dirty="0">
            <a:solidFill>
              <a:schemeClr val="tx1"/>
            </a:solidFill>
            <a:latin typeface="Aptos Display"/>
          </a:endParaRPr>
        </a:p>
        <a:p>
          <a:pPr marL="0" lvl="0" indent="0" algn="ctr" defTabSz="622300">
            <a:lnSpc>
              <a:spcPct val="90000"/>
            </a:lnSpc>
            <a:spcBef>
              <a:spcPct val="0"/>
            </a:spcBef>
            <a:spcAft>
              <a:spcPct val="35000"/>
            </a:spcAft>
            <a:buNone/>
          </a:pPr>
          <a:r>
            <a:rPr lang="en-US" sz="1400" b="1" kern="1200" dirty="0">
              <a:solidFill>
                <a:schemeClr val="tx1"/>
              </a:solidFill>
              <a:latin typeface="Aptos Display"/>
            </a:rPr>
            <a:t>CRITICAL EVALUATION</a:t>
          </a:r>
        </a:p>
        <a:p>
          <a:pPr marL="0" lvl="0" indent="0" algn="just" defTabSz="622300">
            <a:lnSpc>
              <a:spcPct val="90000"/>
            </a:lnSpc>
            <a:spcBef>
              <a:spcPct val="0"/>
            </a:spcBef>
            <a:spcAft>
              <a:spcPct val="35000"/>
            </a:spcAft>
            <a:buNone/>
          </a:pPr>
          <a:r>
            <a:rPr lang="en-US" sz="1100" b="0" kern="1200" dirty="0">
              <a:solidFill>
                <a:schemeClr val="tx1"/>
              </a:solidFill>
              <a:latin typeface="Aptos Display"/>
            </a:rPr>
            <a:t>Evidence-based choices enhance the quality of decision-making, even if the accessibility of care, waiting time, side effects from medications, and variations in care delivery have an effect. The symptom score is a valuable tool that will help in assessment, but it must not be used as a substitute for discussion about meaning and function (</a:t>
          </a:r>
          <a:r>
            <a:rPr lang="fr-FR" sz="1100" kern="1200" dirty="0" err="1">
              <a:solidFill>
                <a:schemeClr val="tx1"/>
              </a:solidFill>
              <a:latin typeface="Aptos Display"/>
            </a:rPr>
            <a:t>Cuijpers</a:t>
          </a:r>
          <a:r>
            <a:rPr lang="fr-FR" sz="1100" kern="1200" dirty="0">
              <a:solidFill>
                <a:schemeClr val="tx1"/>
              </a:solidFill>
              <a:latin typeface="Aptos Display"/>
            </a:rPr>
            <a:t> et al., 2020 </a:t>
          </a:r>
          <a:r>
            <a:rPr lang="en-US" sz="1100" b="0" kern="1200" dirty="0">
              <a:solidFill>
                <a:schemeClr val="tx1"/>
              </a:solidFill>
              <a:latin typeface="Aptos Display"/>
            </a:rPr>
            <a:t>).</a:t>
          </a:r>
        </a:p>
        <a:p>
          <a:pPr marL="0" lvl="0" indent="0" algn="just" defTabSz="622300">
            <a:lnSpc>
              <a:spcPct val="90000"/>
            </a:lnSpc>
            <a:spcBef>
              <a:spcPct val="0"/>
            </a:spcBef>
            <a:spcAft>
              <a:spcPct val="35000"/>
            </a:spcAft>
            <a:buNone/>
          </a:pPr>
          <a:endParaRPr lang="en-US" sz="1100" b="0" kern="1200" dirty="0">
            <a:solidFill>
              <a:schemeClr val="tx1"/>
            </a:solidFill>
            <a:latin typeface="Aptos Display"/>
          </a:endParaRPr>
        </a:p>
        <a:p>
          <a:pPr marL="0" lvl="0" indent="0" algn="just" defTabSz="622300">
            <a:lnSpc>
              <a:spcPct val="90000"/>
            </a:lnSpc>
            <a:spcBef>
              <a:spcPct val="0"/>
            </a:spcBef>
            <a:spcAft>
              <a:spcPct val="35000"/>
            </a:spcAft>
            <a:buNone/>
          </a:pPr>
          <a:endParaRPr lang="en-US" sz="1100" b="0" kern="1200" dirty="0">
            <a:latin typeface="Aptos Display"/>
          </a:endParaRPr>
        </a:p>
        <a:p>
          <a:pPr marL="0" lvl="0" indent="0" algn="just" defTabSz="622300">
            <a:lnSpc>
              <a:spcPct val="90000"/>
            </a:lnSpc>
            <a:spcBef>
              <a:spcPct val="0"/>
            </a:spcBef>
            <a:spcAft>
              <a:spcPct val="35000"/>
            </a:spcAft>
            <a:buNone/>
          </a:pPr>
          <a:endParaRPr lang="en-US" sz="1100" b="0" kern="1200" dirty="0">
            <a:latin typeface="Aptos Display"/>
          </a:endParaRPr>
        </a:p>
        <a:p>
          <a:pPr marL="0" lvl="0" indent="0" algn="just" defTabSz="622300">
            <a:lnSpc>
              <a:spcPct val="90000"/>
            </a:lnSpc>
            <a:spcBef>
              <a:spcPct val="0"/>
            </a:spcBef>
            <a:spcAft>
              <a:spcPct val="35000"/>
            </a:spcAft>
            <a:buNone/>
          </a:pPr>
          <a:endParaRPr lang="en-US" sz="1100" b="0" kern="1200" dirty="0">
            <a:latin typeface="Aptos Display"/>
          </a:endParaRPr>
        </a:p>
        <a:p>
          <a:pPr marL="0" lvl="0" indent="0" algn="just" defTabSz="622300">
            <a:lnSpc>
              <a:spcPct val="90000"/>
            </a:lnSpc>
            <a:spcBef>
              <a:spcPct val="0"/>
            </a:spcBef>
            <a:spcAft>
              <a:spcPct val="35000"/>
            </a:spcAft>
            <a:buNone/>
          </a:pPr>
          <a:endParaRPr lang="en-US" sz="1100" b="0" kern="1200" dirty="0">
            <a:latin typeface="Aptos Display"/>
          </a:endParaRPr>
        </a:p>
        <a:p>
          <a:pPr marL="0" lvl="0" indent="0" algn="just" defTabSz="622300">
            <a:lnSpc>
              <a:spcPct val="90000"/>
            </a:lnSpc>
            <a:spcBef>
              <a:spcPct val="0"/>
            </a:spcBef>
            <a:spcAft>
              <a:spcPct val="35000"/>
            </a:spcAft>
            <a:buNone/>
          </a:pPr>
          <a:endParaRPr lang="en-US" sz="1100" b="0" kern="1200" dirty="0">
            <a:latin typeface="Aptos Display"/>
          </a:endParaRPr>
        </a:p>
        <a:p>
          <a:pPr marL="0" lvl="0" indent="0" algn="just" defTabSz="622300">
            <a:lnSpc>
              <a:spcPct val="90000"/>
            </a:lnSpc>
            <a:spcBef>
              <a:spcPct val="0"/>
            </a:spcBef>
            <a:spcAft>
              <a:spcPct val="35000"/>
            </a:spcAft>
            <a:buNone/>
          </a:pPr>
          <a:endParaRPr lang="en-US" sz="1100" b="0" kern="1200" dirty="0">
            <a:latin typeface="Aptos Display"/>
          </a:endParaRPr>
        </a:p>
        <a:p>
          <a:pPr marL="0" lvl="0" indent="0" algn="just" defTabSz="622300">
            <a:lnSpc>
              <a:spcPct val="90000"/>
            </a:lnSpc>
            <a:spcBef>
              <a:spcPct val="0"/>
            </a:spcBef>
            <a:spcAft>
              <a:spcPct val="35000"/>
            </a:spcAft>
            <a:buNone/>
          </a:pPr>
          <a:endParaRPr lang="en-US" sz="1100" b="0" kern="1200" dirty="0">
            <a:latin typeface="Aptos Display"/>
          </a:endParaRPr>
        </a:p>
        <a:p>
          <a:pPr marL="0" lvl="0" indent="0" algn="just" defTabSz="622300">
            <a:lnSpc>
              <a:spcPct val="90000"/>
            </a:lnSpc>
            <a:spcBef>
              <a:spcPct val="0"/>
            </a:spcBef>
            <a:spcAft>
              <a:spcPct val="35000"/>
            </a:spcAft>
            <a:buNone/>
          </a:pPr>
          <a:endParaRPr lang="en-GB" sz="1100" b="0" kern="1200" dirty="0">
            <a:latin typeface="Aptos Display"/>
          </a:endParaRPr>
        </a:p>
      </dsp:txBody>
      <dsp:txXfrm rot="5400000">
        <a:off x="4286217" y="1132542"/>
        <a:ext cx="1992644" cy="3397624"/>
      </dsp:txXfrm>
    </dsp:sp>
    <dsp:sp modelId="{A909BC16-4F55-47B8-90F1-DB59965C58A3}">
      <dsp:nvSpPr>
        <dsp:cNvPr id="0" name=""/>
        <dsp:cNvSpPr/>
      </dsp:nvSpPr>
      <dsp:spPr>
        <a:xfrm rot="16200000">
          <a:off x="4593278" y="1835032"/>
          <a:ext cx="5662708" cy="1992644"/>
        </a:xfrm>
        <a:prstGeom prst="flowChartManualOperation">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latin typeface="Aptos Display"/>
            </a:rPr>
            <a:t>RECOMMENDATIONS</a:t>
          </a:r>
        </a:p>
        <a:p>
          <a:pPr marL="0" lvl="0" indent="0" algn="just" defTabSz="622300">
            <a:lnSpc>
              <a:spcPct val="90000"/>
            </a:lnSpc>
            <a:spcBef>
              <a:spcPct val="0"/>
            </a:spcBef>
            <a:spcAft>
              <a:spcPct val="35000"/>
            </a:spcAft>
            <a:buNone/>
          </a:pPr>
          <a:r>
            <a:rPr lang="en-US" sz="1100" kern="1200" dirty="0">
              <a:solidFill>
                <a:schemeClr val="tx1"/>
              </a:solidFill>
              <a:latin typeface="Aptos Display"/>
            </a:rPr>
            <a:t>Promote genuine shared decision-making. ‘</a:t>
          </a:r>
        </a:p>
        <a:p>
          <a:pPr marL="0" lvl="0" indent="0" algn="just" defTabSz="622300">
            <a:lnSpc>
              <a:spcPct val="90000"/>
            </a:lnSpc>
            <a:spcBef>
              <a:spcPct val="0"/>
            </a:spcBef>
            <a:spcAft>
              <a:spcPct val="35000"/>
            </a:spcAft>
            <a:buNone/>
          </a:pPr>
          <a:r>
            <a:rPr lang="en-US" sz="1100" kern="1200" dirty="0">
              <a:solidFill>
                <a:schemeClr val="tx1"/>
              </a:solidFill>
              <a:latin typeface="Aptos Display"/>
            </a:rPr>
            <a:t>Facilitate quicker access to mental health care. </a:t>
          </a:r>
        </a:p>
        <a:p>
          <a:pPr marL="0" lvl="0" indent="0" algn="just" defTabSz="622300">
            <a:lnSpc>
              <a:spcPct val="90000"/>
            </a:lnSpc>
            <a:spcBef>
              <a:spcPct val="0"/>
            </a:spcBef>
            <a:spcAft>
              <a:spcPct val="35000"/>
            </a:spcAft>
            <a:buNone/>
          </a:pPr>
          <a:r>
            <a:rPr lang="en-US" sz="1100" kern="1200" dirty="0">
              <a:solidFill>
                <a:schemeClr val="tx1"/>
              </a:solidFill>
              <a:latin typeface="Aptos Display"/>
            </a:rPr>
            <a:t>Assess the pros, cons and withdrawal of the prescribed medicine.</a:t>
          </a:r>
        </a:p>
        <a:p>
          <a:pPr marL="0" lvl="0" indent="0" algn="just" defTabSz="622300">
            <a:lnSpc>
              <a:spcPct val="90000"/>
            </a:lnSpc>
            <a:spcBef>
              <a:spcPct val="0"/>
            </a:spcBef>
            <a:spcAft>
              <a:spcPct val="35000"/>
            </a:spcAft>
            <a:buNone/>
          </a:pPr>
          <a:r>
            <a:rPr lang="en-US" sz="1100" kern="1200" dirty="0">
              <a:solidFill>
                <a:schemeClr val="tx1"/>
              </a:solidFill>
              <a:latin typeface="Aptos Display"/>
            </a:rPr>
            <a:t>Measure functioning and recovery, not just symptoms.</a:t>
          </a:r>
        </a:p>
        <a:p>
          <a:pPr marL="0" lvl="0" indent="0" algn="just" defTabSz="622300">
            <a:lnSpc>
              <a:spcPct val="90000"/>
            </a:lnSpc>
            <a:spcBef>
              <a:spcPct val="0"/>
            </a:spcBef>
            <a:spcAft>
              <a:spcPct val="35000"/>
            </a:spcAft>
            <a:buNone/>
          </a:pPr>
          <a:r>
            <a:rPr lang="en-US" sz="1100" kern="1200" dirty="0">
              <a:solidFill>
                <a:schemeClr val="tx1"/>
              </a:solidFill>
              <a:latin typeface="Aptos Display"/>
            </a:rPr>
            <a:t>Measure inequality in access.</a:t>
          </a: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US" sz="1100" kern="1200" dirty="0">
            <a:latin typeface="Aptos Display"/>
          </a:endParaRPr>
        </a:p>
        <a:p>
          <a:pPr marL="0" lvl="0" indent="0" algn="just" defTabSz="622300">
            <a:lnSpc>
              <a:spcPct val="90000"/>
            </a:lnSpc>
            <a:spcBef>
              <a:spcPct val="0"/>
            </a:spcBef>
            <a:spcAft>
              <a:spcPct val="35000"/>
            </a:spcAft>
            <a:buNone/>
          </a:pPr>
          <a:endParaRPr lang="en-GB" sz="1100" kern="1200" dirty="0">
            <a:latin typeface="Aptos Display"/>
          </a:endParaRPr>
        </a:p>
      </dsp:txBody>
      <dsp:txXfrm rot="5400000">
        <a:off x="6428310" y="1132542"/>
        <a:ext cx="1992644" cy="3397624"/>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96258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08062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619158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1434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41666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21/10/2026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38473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21/10/2026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52565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5F277553-F296-4DFB-BD15-770B47FF2CCF}" type="datetimeFigureOut">
              <a:rPr lang="en-GB" smtClean="0"/>
              <a:t>21/10/2026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768734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80084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310102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27610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7089115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01857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94799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21/10/2026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882636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21/10/2026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859837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484496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484008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496781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5F277553-F296-4DFB-BD15-770B47FF2CCF}" type="datetimeFigureOut">
              <a:rPr lang="en-GB" smtClean="0"/>
              <a:t>21/10/2026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364329174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 id="2147483726" r:id="rId17"/>
    <p:sldLayoutId id="214748372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7.png"/><Relationship Id="rId4" Type="http://schemas.openxmlformats.org/officeDocument/2006/relationships/diagramQuickStyle" Target="../diagrams/quickStyle1.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Colors" Target="../diagrams/colors2.xml"/><Relationship Id="rId11" Type="http://schemas.openxmlformats.org/officeDocument/2006/relationships/image" Target="../media/image11.png"/><Relationship Id="rId5" Type="http://schemas.openxmlformats.org/officeDocument/2006/relationships/diagramQuickStyle" Target="../diagrams/quickStyle2.xml"/><Relationship Id="rId10" Type="http://schemas.openxmlformats.org/officeDocument/2006/relationships/image" Target="../media/image10.png"/><Relationship Id="rId4" Type="http://schemas.openxmlformats.org/officeDocument/2006/relationships/diagramLayout" Target="../diagrams/layout2.xml"/><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hyperlink" Target="https://mindmetrix.com/guides/adhd-inattentive/overview" TargetMode="External"/><Relationship Id="rId13" Type="http://schemas.openxmlformats.org/officeDocument/2006/relationships/hyperlink" Target="https://www.verywellmind.com/who-discovered-depression-1066770" TargetMode="External"/><Relationship Id="rId3" Type="http://schemas.openxmlformats.org/officeDocument/2006/relationships/hyperlink" Target="https://pubmed.ncbi.nlm.nih.gov/34002502/" TargetMode="External"/><Relationship Id="rId7" Type="http://schemas.openxmlformats.org/officeDocument/2006/relationships/hyperlink" Target="https://pubmed.ncbi.nlm.nih.gov/30396512/" TargetMode="External"/><Relationship Id="rId12" Type="http://schemas.openxmlformats.org/officeDocument/2006/relationships/hyperlink" Target="https://pubmed.ncbi.nlm.nih.gov/26410341/" TargetMode="External"/><Relationship Id="rId2" Type="http://schemas.openxmlformats.org/officeDocument/2006/relationships/notesSlide" Target="../notesSlides/notesSlide3.xml"/><Relationship Id="rId16" Type="http://schemas.openxmlformats.org/officeDocument/2006/relationships/hyperlink" Target="https://www.who.int/publications/i/item/9789240049338" TargetMode="External"/><Relationship Id="rId1" Type="http://schemas.openxmlformats.org/officeDocument/2006/relationships/slideLayout" Target="../slideLayouts/slideLayout18.xml"/><Relationship Id="rId6" Type="http://schemas.openxmlformats.org/officeDocument/2006/relationships/hyperlink" Target="https://jamanetwork.com/journals/jamapsychiatry/article-abstract/2759420" TargetMode="External"/><Relationship Id="rId11" Type="http://schemas.openxmlformats.org/officeDocument/2006/relationships/hyperlink" Target="https://www.nice.org.uk/guidance/ng225" TargetMode="External"/><Relationship Id="rId5" Type="http://schemas.openxmlformats.org/officeDocument/2006/relationships/hyperlink" Target="https://iconscout.com/illustration/anxiety-problem-illustration_8574463" TargetMode="External"/><Relationship Id="rId15" Type="http://schemas.openxmlformats.org/officeDocument/2006/relationships/hyperlink" Target="https://www.who.int/publications/i/item/9789241506021" TargetMode="External"/><Relationship Id="rId10" Type="http://schemas.openxmlformats.org/officeDocument/2006/relationships/hyperlink" Target="https://www.sign.ac.uk/guidelines/shared-decision-making-nice-guideline-ng197/" TargetMode="External"/><Relationship Id="rId4" Type="http://schemas.openxmlformats.org/officeDocument/2006/relationships/hyperlink" Target="https://humanact.org/is-inequality-destroying-our-physical-and-mental-health/" TargetMode="External"/><Relationship Id="rId9" Type="http://schemas.openxmlformats.org/officeDocument/2006/relationships/hyperlink" Target="https://www.nice.org.uk/guidance/ng222" TargetMode="External"/><Relationship Id="rId14" Type="http://schemas.openxmlformats.org/officeDocument/2006/relationships/hyperlink" Target="https://www.who.int/publications/i/item/97892400772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10789920" y="1143000"/>
            <a:ext cx="640080" cy="640080"/>
          </a:xfrm>
          <a:prstGeom prst="ellipse">
            <a:avLst/>
          </a:prstGeom>
          <a:solidFill>
            <a:srgbClr val="F8E8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ptos Display"/>
            </a:endParaRPr>
          </a:p>
        </p:txBody>
      </p:sp>
      <p:sp>
        <p:nvSpPr>
          <p:cNvPr id="4" name="Oval 3"/>
          <p:cNvSpPr/>
          <p:nvPr/>
        </p:nvSpPr>
        <p:spPr>
          <a:xfrm>
            <a:off x="9235440" y="1463040"/>
            <a:ext cx="438912" cy="438912"/>
          </a:xfrm>
          <a:prstGeom prst="ellipse">
            <a:avLst/>
          </a:prstGeom>
          <a:solidFill>
            <a:srgbClr val="F8E8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ptos Display"/>
            </a:endParaRPr>
          </a:p>
        </p:txBody>
      </p:sp>
      <p:sp>
        <p:nvSpPr>
          <p:cNvPr id="7" name="Rounded Rectangle 6"/>
          <p:cNvSpPr/>
          <p:nvPr/>
        </p:nvSpPr>
        <p:spPr>
          <a:xfrm>
            <a:off x="594360" y="731520"/>
            <a:ext cx="10789920" cy="4480560"/>
          </a:xfrm>
          <a:prstGeom prst="roundRect">
            <a:avLst/>
          </a:prstGeom>
          <a:solidFill>
            <a:srgbClr val="FFFFFF"/>
          </a:solidFill>
          <a:ln w="25400">
            <a:solidFill>
              <a:schemeClr val="accent3">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ptos Display"/>
            </a:endParaRPr>
          </a:p>
        </p:txBody>
      </p:sp>
      <p:sp>
        <p:nvSpPr>
          <p:cNvPr id="8" name="TextBox 7"/>
          <p:cNvSpPr txBox="1"/>
          <p:nvPr/>
        </p:nvSpPr>
        <p:spPr>
          <a:xfrm>
            <a:off x="960120" y="1078992"/>
            <a:ext cx="9875520" cy="363176"/>
          </a:xfrm>
          <a:prstGeom prst="rect">
            <a:avLst/>
          </a:prstGeom>
          <a:noFill/>
        </p:spPr>
        <p:txBody>
          <a:bodyPr wrap="square" lIns="73152" tIns="73152" rIns="73152" bIns="73152">
            <a:spAutoFit/>
          </a:bodyPr>
          <a:lstStyle/>
          <a:p>
            <a:pPr>
              <a:defRPr sz="1400" b="1">
                <a:solidFill>
                  <a:srgbClr val="BE5C7E"/>
                </a:solidFill>
                <a:latin typeface="Aptos"/>
              </a:defRPr>
            </a:pPr>
            <a:r>
              <a:rPr dirty="0">
                <a:solidFill>
                  <a:schemeClr val="accent3">
                    <a:lumMod val="50000"/>
                  </a:schemeClr>
                </a:solidFill>
                <a:latin typeface="Aptos Display"/>
              </a:rPr>
              <a:t>BMHP6029  </a:t>
            </a:r>
          </a:p>
        </p:txBody>
      </p:sp>
      <p:sp>
        <p:nvSpPr>
          <p:cNvPr id="9" name="TextBox 8"/>
          <p:cNvSpPr txBox="1"/>
          <p:nvPr/>
        </p:nvSpPr>
        <p:spPr>
          <a:xfrm>
            <a:off x="960120" y="1664208"/>
            <a:ext cx="9601200" cy="670953"/>
          </a:xfrm>
          <a:prstGeom prst="rect">
            <a:avLst/>
          </a:prstGeom>
          <a:noFill/>
        </p:spPr>
        <p:txBody>
          <a:bodyPr wrap="square" lIns="73152" tIns="73152" rIns="73152" bIns="73152">
            <a:spAutoFit/>
          </a:bodyPr>
          <a:lstStyle/>
          <a:p>
            <a:pPr>
              <a:defRPr sz="3400" b="1">
                <a:solidFill>
                  <a:srgbClr val="4B2D62"/>
                </a:solidFill>
                <a:latin typeface="Aptos Display"/>
              </a:defRPr>
            </a:pPr>
            <a:r>
              <a:rPr lang="en-US" dirty="0">
                <a:solidFill>
                  <a:schemeClr val="accent3">
                    <a:lumMod val="50000"/>
                  </a:schemeClr>
                </a:solidFill>
                <a:latin typeface="Aptos Display"/>
              </a:rPr>
              <a:t>D</a:t>
            </a:r>
            <a:r>
              <a:rPr dirty="0">
                <a:solidFill>
                  <a:schemeClr val="accent3">
                    <a:lumMod val="50000"/>
                  </a:schemeClr>
                </a:solidFill>
                <a:latin typeface="Aptos Display"/>
              </a:rPr>
              <a:t>epressive disorder</a:t>
            </a:r>
          </a:p>
        </p:txBody>
      </p:sp>
      <p:sp>
        <p:nvSpPr>
          <p:cNvPr id="10" name="TextBox 9"/>
          <p:cNvSpPr txBox="1"/>
          <p:nvPr/>
        </p:nvSpPr>
        <p:spPr>
          <a:xfrm>
            <a:off x="960120" y="2470155"/>
            <a:ext cx="9418320" cy="470898"/>
          </a:xfrm>
          <a:prstGeom prst="rect">
            <a:avLst/>
          </a:prstGeom>
          <a:noFill/>
        </p:spPr>
        <p:txBody>
          <a:bodyPr wrap="square" lIns="73152" tIns="73152" rIns="73152" bIns="73152">
            <a:spAutoFit/>
          </a:bodyPr>
          <a:lstStyle/>
          <a:p>
            <a:pPr>
              <a:defRPr sz="2100" b="1">
                <a:solidFill>
                  <a:srgbClr val="BE5C7E"/>
                </a:solidFill>
                <a:latin typeface="Aptos"/>
              </a:defRPr>
            </a:pPr>
            <a:r>
              <a:rPr dirty="0">
                <a:solidFill>
                  <a:schemeClr val="accent3">
                    <a:lumMod val="50000"/>
                  </a:schemeClr>
                </a:solidFill>
                <a:latin typeface="Aptos Display"/>
              </a:rPr>
              <a:t>ICD-11: 6A70</a:t>
            </a:r>
          </a:p>
        </p:txBody>
      </p:sp>
      <p:sp>
        <p:nvSpPr>
          <p:cNvPr id="11" name="TextBox 10"/>
          <p:cNvSpPr txBox="1"/>
          <p:nvPr/>
        </p:nvSpPr>
        <p:spPr>
          <a:xfrm>
            <a:off x="960120" y="3182112"/>
            <a:ext cx="9418320" cy="455509"/>
          </a:xfrm>
          <a:prstGeom prst="rect">
            <a:avLst/>
          </a:prstGeom>
          <a:noFill/>
        </p:spPr>
        <p:txBody>
          <a:bodyPr wrap="square" lIns="73152" tIns="73152" rIns="73152" bIns="73152">
            <a:spAutoFit/>
          </a:bodyPr>
          <a:lstStyle/>
          <a:p>
            <a:pPr>
              <a:defRPr sz="2000" b="0">
                <a:solidFill>
                  <a:srgbClr val="374148"/>
                </a:solidFill>
                <a:latin typeface="Aptos"/>
              </a:defRPr>
            </a:pPr>
            <a:r>
              <a:rPr dirty="0">
                <a:latin typeface="Aptos Display"/>
              </a:rPr>
              <a:t>From melancholia to evidence-informed, person-</a:t>
            </a:r>
            <a:r>
              <a:rPr dirty="0" err="1">
                <a:latin typeface="Aptos Display"/>
              </a:rPr>
              <a:t>centred</a:t>
            </a:r>
            <a:r>
              <a:rPr dirty="0">
                <a:latin typeface="Aptos Display"/>
              </a:rPr>
              <a:t> treatment</a:t>
            </a:r>
          </a:p>
        </p:txBody>
      </p:sp>
      <p:sp>
        <p:nvSpPr>
          <p:cNvPr id="12" name="TextBox 11"/>
          <p:cNvSpPr txBox="1"/>
          <p:nvPr/>
        </p:nvSpPr>
        <p:spPr>
          <a:xfrm>
            <a:off x="868680" y="3867912"/>
            <a:ext cx="9723120" cy="1132618"/>
          </a:xfrm>
          <a:prstGeom prst="rect">
            <a:avLst/>
          </a:prstGeom>
          <a:noFill/>
        </p:spPr>
        <p:txBody>
          <a:bodyPr wrap="square" lIns="73152" tIns="73152" rIns="73152" bIns="73152" anchor="t">
            <a:spAutoFit/>
          </a:bodyPr>
          <a:lstStyle/>
          <a:p>
            <a:pPr>
              <a:defRPr sz="1300" b="0">
                <a:solidFill>
                  <a:srgbClr val="4B5258"/>
                </a:solidFill>
                <a:latin typeface="Aptos"/>
              </a:defRPr>
            </a:pPr>
            <a:r>
              <a:rPr sz="1600" dirty="0">
                <a:latin typeface="Aptos Display"/>
              </a:rPr>
              <a:t>Student name:</a:t>
            </a:r>
            <a:r>
              <a:rPr lang="en-US" sz="1600" dirty="0">
                <a:latin typeface="Aptos Display"/>
              </a:rPr>
              <a:t> Sumaira sh</a:t>
            </a:r>
            <a:r>
              <a:rPr lang="en-US" sz="1600">
                <a:latin typeface="Aptos Display"/>
              </a:rPr>
              <a:t>ah</a:t>
            </a:r>
          </a:p>
          <a:p>
            <a:pPr>
              <a:defRPr sz="1300" b="0">
                <a:solidFill>
                  <a:srgbClr val="4B5258"/>
                </a:solidFill>
                <a:latin typeface="Aptos"/>
              </a:defRPr>
            </a:pPr>
            <a:r>
              <a:rPr sz="1600">
                <a:latin typeface="Aptos Display"/>
              </a:rPr>
              <a:t>Student number: </a:t>
            </a:r>
            <a:r>
              <a:rPr lang="en-US" sz="1600">
                <a:latin typeface="Aptos Display"/>
              </a:rPr>
              <a:t>2412021</a:t>
            </a:r>
          </a:p>
          <a:p>
            <a:pPr>
              <a:defRPr sz="1300" b="0">
                <a:solidFill>
                  <a:srgbClr val="4B5258"/>
                </a:solidFill>
                <a:latin typeface="Aptos"/>
              </a:defRPr>
            </a:pPr>
            <a:r>
              <a:rPr lang="en-US" sz="1600" dirty="0" err="1">
                <a:latin typeface="Aptos Display"/>
              </a:rPr>
              <a:t>Module:Psychopathological</a:t>
            </a:r>
            <a:r>
              <a:rPr lang="en-US" sz="1600" dirty="0">
                <a:latin typeface="Aptos Display"/>
              </a:rPr>
              <a:t> classification &amp;Provisions </a:t>
            </a:r>
          </a:p>
          <a:p>
            <a:pPr>
              <a:defRPr sz="1300" b="0">
                <a:solidFill>
                  <a:srgbClr val="4B5258"/>
                </a:solidFill>
                <a:latin typeface="Aptos"/>
              </a:defRPr>
            </a:pPr>
            <a:r>
              <a:rPr lang="en-US" sz="1600" dirty="0" err="1">
                <a:latin typeface="Aptos Display"/>
              </a:rPr>
              <a:t>Lecturer:Neale</a:t>
            </a:r>
            <a:r>
              <a:rPr lang="en-US" sz="1600" dirty="0">
                <a:latin typeface="Aptos Display"/>
              </a:rPr>
              <a:t> </a:t>
            </a:r>
            <a:r>
              <a:rPr lang="en-US" sz="1600" dirty="0" err="1">
                <a:latin typeface="Aptos Display"/>
              </a:rPr>
              <a:t>haddon</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p:cNvSpPr/>
          <p:nvPr/>
        </p:nvSpPr>
        <p:spPr>
          <a:xfrm>
            <a:off x="0" y="-29183"/>
            <a:ext cx="12191695" cy="836579"/>
          </a:xfrm>
          <a:prstGeom prst="rect">
            <a:avLst/>
          </a:prstGeom>
          <a:solidFill>
            <a:schemeClr val="accent3">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solidFill>
                <a:schemeClr val="accent3">
                  <a:lumMod val="50000"/>
                </a:schemeClr>
              </a:solidFill>
            </a:endParaRPr>
          </a:p>
        </p:txBody>
      </p:sp>
      <p:sp>
        <p:nvSpPr>
          <p:cNvPr id="6" name="TextBox 5"/>
          <p:cNvSpPr txBox="1"/>
          <p:nvPr/>
        </p:nvSpPr>
        <p:spPr>
          <a:xfrm>
            <a:off x="347472" y="3264"/>
            <a:ext cx="8961120" cy="670953"/>
          </a:xfrm>
          <a:prstGeom prst="rect">
            <a:avLst/>
          </a:prstGeom>
          <a:noFill/>
        </p:spPr>
        <p:txBody>
          <a:bodyPr wrap="square" lIns="73152" tIns="73152" rIns="73152" bIns="73152">
            <a:spAutoFit/>
          </a:bodyPr>
          <a:lstStyle/>
          <a:p>
            <a:pPr>
              <a:defRPr sz="2200" b="1">
                <a:solidFill>
                  <a:srgbClr val="FFFFFF"/>
                </a:solidFill>
                <a:latin typeface="Aptos"/>
              </a:defRPr>
            </a:pPr>
            <a:r>
              <a:rPr lang="en-US" dirty="0">
                <a:latin typeface="Aptos Display"/>
              </a:rPr>
              <a:t>D</a:t>
            </a:r>
            <a:r>
              <a:rPr dirty="0">
                <a:latin typeface="Aptos Display"/>
              </a:rPr>
              <a:t>epressive disorder  |  ICD-11: 6A70</a:t>
            </a:r>
            <a:endParaRPr lang="en-US" dirty="0">
              <a:latin typeface="Aptos Display"/>
            </a:endParaRPr>
          </a:p>
          <a:p>
            <a:pPr>
              <a:defRPr sz="2200" b="1">
                <a:solidFill>
                  <a:srgbClr val="FFFFFF"/>
                </a:solidFill>
                <a:latin typeface="Aptos"/>
              </a:defRPr>
            </a:pPr>
            <a:r>
              <a:rPr lang="en-US" sz="1200" dirty="0">
                <a:latin typeface="Aptos Display"/>
              </a:rPr>
              <a:t>From melancholia to evidence-informed, person-</a:t>
            </a:r>
            <a:r>
              <a:rPr lang="en-US" sz="1200" dirty="0" err="1">
                <a:latin typeface="Aptos Display"/>
              </a:rPr>
              <a:t>centred</a:t>
            </a:r>
            <a:r>
              <a:rPr lang="en-US" sz="1200" dirty="0">
                <a:latin typeface="Aptos Display"/>
              </a:rPr>
              <a:t> treatment</a:t>
            </a:r>
          </a:p>
        </p:txBody>
      </p:sp>
      <p:sp>
        <p:nvSpPr>
          <p:cNvPr id="11" name="TextBox 10"/>
          <p:cNvSpPr txBox="1"/>
          <p:nvPr/>
        </p:nvSpPr>
        <p:spPr>
          <a:xfrm>
            <a:off x="0" y="6537960"/>
            <a:ext cx="6021421" cy="320040"/>
          </a:xfrm>
          <a:prstGeom prst="rect">
            <a:avLst/>
          </a:prstGeom>
          <a:solidFill>
            <a:schemeClr val="accent3">
              <a:lumMod val="50000"/>
            </a:schemeClr>
          </a:solidFill>
        </p:spPr>
        <p:txBody>
          <a:bodyPr wrap="square" lIns="73152" tIns="73152" rIns="73152" bIns="73152">
            <a:spAutoFit/>
          </a:bodyPr>
          <a:lstStyle/>
          <a:p>
            <a:pPr>
              <a:defRPr sz="1100" b="1">
                <a:solidFill>
                  <a:srgbClr val="BE5C7E"/>
                </a:solidFill>
                <a:latin typeface="Aptos"/>
              </a:defRPr>
            </a:pPr>
            <a:r>
              <a:rPr dirty="0">
                <a:solidFill>
                  <a:schemeClr val="bg1"/>
                </a:solidFill>
              </a:rPr>
              <a:t>Critical lens: compare what changed, what improved, and which limitations remain.</a:t>
            </a:r>
          </a:p>
        </p:txBody>
      </p:sp>
      <p:sp>
        <p:nvSpPr>
          <p:cNvPr id="12" name="Rectangle: Rounded Corners 4">
            <a:extLst>
              <a:ext uri="{FF2B5EF4-FFF2-40B4-BE49-F238E27FC236}">
                <a16:creationId xmlns:a16="http://schemas.microsoft.com/office/drawing/2014/main" id="{4A3A58DC-499D-5885-0006-D9F2BFD2F81C}"/>
              </a:ext>
            </a:extLst>
          </p:cNvPr>
          <p:cNvSpPr/>
          <p:nvPr/>
        </p:nvSpPr>
        <p:spPr>
          <a:xfrm>
            <a:off x="177623" y="1054284"/>
            <a:ext cx="3692771" cy="4860133"/>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 </a:t>
            </a:r>
          </a:p>
        </p:txBody>
      </p:sp>
      <p:graphicFrame>
        <p:nvGraphicFramePr>
          <p:cNvPr id="13" name="Diagram 12">
            <a:extLst>
              <a:ext uri="{FF2B5EF4-FFF2-40B4-BE49-F238E27FC236}">
                <a16:creationId xmlns:a16="http://schemas.microsoft.com/office/drawing/2014/main" id="{BDD991DA-A0C6-BF98-C820-7DD384BD2D0F}"/>
              </a:ext>
            </a:extLst>
          </p:cNvPr>
          <p:cNvGraphicFramePr/>
          <p:nvPr>
            <p:extLst>
              <p:ext uri="{D42A27DB-BD31-4B8C-83A1-F6EECF244321}">
                <p14:modId xmlns:p14="http://schemas.microsoft.com/office/powerpoint/2010/main" val="4282527606"/>
              </p:ext>
            </p:extLst>
          </p:nvPr>
        </p:nvGraphicFramePr>
        <p:xfrm>
          <a:off x="3956728" y="1151177"/>
          <a:ext cx="7872106" cy="55122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Rectangle 17"/>
          <p:cNvSpPr/>
          <p:nvPr/>
        </p:nvSpPr>
        <p:spPr>
          <a:xfrm>
            <a:off x="263957" y="1213655"/>
            <a:ext cx="3606437" cy="1374735"/>
          </a:xfrm>
          <a:prstGeom prst="rect">
            <a:avLst/>
          </a:prstGeom>
        </p:spPr>
        <p:txBody>
          <a:bodyPr wrap="square">
            <a:spAutoFit/>
          </a:bodyPr>
          <a:lstStyle/>
          <a:p>
            <a:pPr algn="ctr">
              <a:defRPr sz="1400" b="1">
                <a:solidFill>
                  <a:srgbClr val="4B2D62"/>
                </a:solidFill>
                <a:latin typeface="Aptos Display"/>
              </a:defRPr>
            </a:pPr>
            <a:r>
              <a:rPr lang="en-US" sz="1400" dirty="0">
                <a:latin typeface="Aptos Display"/>
              </a:rPr>
              <a:t>ICD-11 IN CONTEXT</a:t>
            </a:r>
          </a:p>
          <a:p>
            <a:pPr algn="just">
              <a:spcBef>
                <a:spcPts val="400"/>
              </a:spcBef>
              <a:defRPr sz="1250">
                <a:solidFill>
                  <a:srgbClr val="283037"/>
                </a:solidFill>
                <a:latin typeface="Aptos"/>
              </a:defRPr>
            </a:pPr>
            <a:r>
              <a:rPr lang="en-US" sz="1100" dirty="0">
                <a:latin typeface="Aptos Display"/>
              </a:rPr>
              <a:t>Single episode depression falls under the category of ICD-11 6A70. Diagnosis must in no way take precedence over comprehensive assessment of the presentation, course, functional implications, history, risks, and context of the symptoms (WHO, 2024; NICE, 2022a).</a:t>
            </a:r>
          </a:p>
        </p:txBody>
      </p:sp>
      <p:pic>
        <p:nvPicPr>
          <p:cNvPr id="19" name="Picture 18"/>
          <p:cNvPicPr>
            <a:picLocks noChangeAspect="1"/>
          </p:cNvPicPr>
          <p:nvPr/>
        </p:nvPicPr>
        <p:blipFill>
          <a:blip r:embed="rId7"/>
          <a:stretch>
            <a:fillRect/>
          </a:stretch>
        </p:blipFill>
        <p:spPr>
          <a:xfrm>
            <a:off x="512842" y="2573464"/>
            <a:ext cx="3066937" cy="2824969"/>
          </a:xfrm>
          <a:prstGeom prst="rect">
            <a:avLst/>
          </a:prstGeom>
        </p:spPr>
      </p:pic>
      <p:pic>
        <p:nvPicPr>
          <p:cNvPr id="20" name="Picture 19"/>
          <p:cNvPicPr>
            <a:picLocks noChangeAspect="1"/>
          </p:cNvPicPr>
          <p:nvPr/>
        </p:nvPicPr>
        <p:blipFill>
          <a:blip r:embed="rId8"/>
          <a:stretch>
            <a:fillRect/>
          </a:stretch>
        </p:blipFill>
        <p:spPr>
          <a:xfrm>
            <a:off x="4041457" y="3885458"/>
            <a:ext cx="2302353" cy="1512975"/>
          </a:xfrm>
          <a:prstGeom prst="rect">
            <a:avLst/>
          </a:prstGeom>
        </p:spPr>
      </p:pic>
      <p:pic>
        <p:nvPicPr>
          <p:cNvPr id="21" name="Picture 20"/>
          <p:cNvPicPr>
            <a:picLocks noChangeAspect="1"/>
          </p:cNvPicPr>
          <p:nvPr/>
        </p:nvPicPr>
        <p:blipFill>
          <a:blip r:embed="rId9"/>
          <a:stretch>
            <a:fillRect/>
          </a:stretch>
        </p:blipFill>
        <p:spPr>
          <a:xfrm>
            <a:off x="6708479" y="4133562"/>
            <a:ext cx="2237286" cy="1264871"/>
          </a:xfrm>
          <a:prstGeom prst="rect">
            <a:avLst/>
          </a:prstGeom>
        </p:spPr>
      </p:pic>
      <p:pic>
        <p:nvPicPr>
          <p:cNvPr id="22" name="Picture 21"/>
          <p:cNvPicPr>
            <a:picLocks noChangeAspect="1"/>
          </p:cNvPicPr>
          <p:nvPr/>
        </p:nvPicPr>
        <p:blipFill>
          <a:blip r:embed="rId10"/>
          <a:stretch>
            <a:fillRect/>
          </a:stretch>
        </p:blipFill>
        <p:spPr>
          <a:xfrm>
            <a:off x="10078363" y="4298671"/>
            <a:ext cx="1458641" cy="1410959"/>
          </a:xfrm>
          <a:prstGeom prst="rect">
            <a:avLst/>
          </a:prstGeom>
        </p:spPr>
      </p:pic>
      <p:sp>
        <p:nvSpPr>
          <p:cNvPr id="23" name="TextBox 22"/>
          <p:cNvSpPr txBox="1"/>
          <p:nvPr/>
        </p:nvSpPr>
        <p:spPr>
          <a:xfrm>
            <a:off x="1497865" y="5461637"/>
            <a:ext cx="1052285" cy="215444"/>
          </a:xfrm>
          <a:prstGeom prst="rect">
            <a:avLst/>
          </a:prstGeom>
          <a:noFill/>
        </p:spPr>
        <p:txBody>
          <a:bodyPr wrap="square" rtlCol="0">
            <a:spAutoFit/>
          </a:bodyPr>
          <a:lstStyle/>
          <a:p>
            <a:r>
              <a:rPr lang="en-US" sz="800" dirty="0">
                <a:latin typeface="Aptos Display"/>
              </a:rPr>
              <a:t>Source: Google  </a:t>
            </a:r>
          </a:p>
        </p:txBody>
      </p:sp>
      <p:sp>
        <p:nvSpPr>
          <p:cNvPr id="24" name="TextBox 23"/>
          <p:cNvSpPr txBox="1"/>
          <p:nvPr/>
        </p:nvSpPr>
        <p:spPr>
          <a:xfrm>
            <a:off x="4544291" y="5457646"/>
            <a:ext cx="1799520" cy="215444"/>
          </a:xfrm>
          <a:prstGeom prst="rect">
            <a:avLst/>
          </a:prstGeom>
          <a:noFill/>
        </p:spPr>
        <p:txBody>
          <a:bodyPr wrap="square" rtlCol="0">
            <a:spAutoFit/>
          </a:bodyPr>
          <a:lstStyle/>
          <a:p>
            <a:r>
              <a:rPr lang="en-US" sz="800" dirty="0">
                <a:latin typeface="Aptos Display"/>
              </a:rPr>
              <a:t>Source: verywellmind.com (2026)  </a:t>
            </a:r>
          </a:p>
        </p:txBody>
      </p:sp>
      <p:sp>
        <p:nvSpPr>
          <p:cNvPr id="25" name="TextBox 24"/>
          <p:cNvSpPr txBox="1"/>
          <p:nvPr/>
        </p:nvSpPr>
        <p:spPr>
          <a:xfrm>
            <a:off x="7370755" y="5457646"/>
            <a:ext cx="1052285" cy="215444"/>
          </a:xfrm>
          <a:prstGeom prst="rect">
            <a:avLst/>
          </a:prstGeom>
          <a:noFill/>
        </p:spPr>
        <p:txBody>
          <a:bodyPr wrap="square" rtlCol="0">
            <a:spAutoFit/>
          </a:bodyPr>
          <a:lstStyle/>
          <a:p>
            <a:r>
              <a:rPr lang="en-US" sz="800" dirty="0">
                <a:latin typeface="Aptos Display"/>
              </a:rPr>
              <a:t>Source: Google  </a:t>
            </a:r>
          </a:p>
        </p:txBody>
      </p:sp>
      <p:sp>
        <p:nvSpPr>
          <p:cNvPr id="26" name="TextBox 25"/>
          <p:cNvSpPr txBox="1"/>
          <p:nvPr/>
        </p:nvSpPr>
        <p:spPr>
          <a:xfrm>
            <a:off x="10078363" y="5709630"/>
            <a:ext cx="1590354" cy="215444"/>
          </a:xfrm>
          <a:prstGeom prst="rect">
            <a:avLst/>
          </a:prstGeom>
          <a:noFill/>
        </p:spPr>
        <p:txBody>
          <a:bodyPr wrap="square" rtlCol="0">
            <a:spAutoFit/>
          </a:bodyPr>
          <a:lstStyle/>
          <a:p>
            <a:r>
              <a:rPr lang="en-US" sz="800" dirty="0">
                <a:latin typeface="Aptos Display"/>
              </a:rPr>
              <a:t>Source: iconscout.com (2025)  </a:t>
            </a:r>
          </a:p>
        </p:txBody>
      </p:sp>
    </p:spTree>
    <p:extLst>
      <p:ext uri="{BB962C8B-B14F-4D97-AF65-F5344CB8AC3E}">
        <p14:creationId xmlns:p14="http://schemas.microsoft.com/office/powerpoint/2010/main" val="3150454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9728" y="-29183"/>
            <a:ext cx="12191695" cy="739302"/>
          </a:xfrm>
          <a:prstGeom prst="rect">
            <a:avLst/>
          </a:prstGeom>
          <a:solidFill>
            <a:schemeClr val="accent3">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86219" y="-39666"/>
            <a:ext cx="8961120" cy="670953"/>
          </a:xfrm>
          <a:prstGeom prst="rect">
            <a:avLst/>
          </a:prstGeom>
          <a:noFill/>
        </p:spPr>
        <p:txBody>
          <a:bodyPr wrap="square" lIns="73152" tIns="73152" rIns="73152" bIns="73152">
            <a:spAutoFit/>
          </a:bodyPr>
          <a:lstStyle/>
          <a:p>
            <a:pPr>
              <a:defRPr sz="2200" b="1">
                <a:solidFill>
                  <a:srgbClr val="FFFFFF"/>
                </a:solidFill>
                <a:latin typeface="Aptos"/>
              </a:defRPr>
            </a:pPr>
            <a:r>
              <a:rPr lang="en-US" dirty="0">
                <a:latin typeface="Aptos Display"/>
              </a:rPr>
              <a:t>D</a:t>
            </a:r>
            <a:r>
              <a:rPr dirty="0">
                <a:latin typeface="Aptos Display"/>
              </a:rPr>
              <a:t>epressive disorder  |  ICD-11: 6A70</a:t>
            </a:r>
            <a:endParaRPr lang="en-US" dirty="0">
              <a:latin typeface="Aptos Display"/>
            </a:endParaRPr>
          </a:p>
          <a:p>
            <a:pPr>
              <a:defRPr sz="2200" b="1">
                <a:solidFill>
                  <a:srgbClr val="FFFFFF"/>
                </a:solidFill>
                <a:latin typeface="Aptos"/>
              </a:defRPr>
            </a:pPr>
            <a:r>
              <a:rPr lang="en-US" sz="1200" dirty="0">
                <a:latin typeface="Aptos Display"/>
              </a:rPr>
              <a:t>FROM EVIDENCE TO PRACTICE</a:t>
            </a:r>
          </a:p>
        </p:txBody>
      </p:sp>
      <p:sp>
        <p:nvSpPr>
          <p:cNvPr id="10" name="TextBox 9"/>
          <p:cNvSpPr txBox="1"/>
          <p:nvPr/>
        </p:nvSpPr>
        <p:spPr>
          <a:xfrm>
            <a:off x="0" y="6535820"/>
            <a:ext cx="11155680" cy="320040"/>
          </a:xfrm>
          <a:prstGeom prst="rect">
            <a:avLst/>
          </a:prstGeom>
          <a:solidFill>
            <a:schemeClr val="accent3">
              <a:lumMod val="50000"/>
            </a:schemeClr>
          </a:solidFill>
        </p:spPr>
        <p:txBody>
          <a:bodyPr wrap="square" lIns="73152" tIns="73152" rIns="73152" bIns="73152">
            <a:spAutoFit/>
          </a:bodyPr>
          <a:lstStyle/>
          <a:p>
            <a:pPr>
              <a:defRPr sz="1100" b="1">
                <a:solidFill>
                  <a:srgbClr val="BE5C7E"/>
                </a:solidFill>
                <a:latin typeface="Aptos"/>
              </a:defRPr>
            </a:pPr>
            <a:r>
              <a:rPr dirty="0">
                <a:solidFill>
                  <a:schemeClr val="bg1"/>
                </a:solidFill>
              </a:rPr>
              <a:t>Conclusion: effective care combines evidence, dignity, choice and equitable access.</a:t>
            </a:r>
          </a:p>
        </p:txBody>
      </p:sp>
      <p:graphicFrame>
        <p:nvGraphicFramePr>
          <p:cNvPr id="11" name="Diagram 10">
            <a:extLst>
              <a:ext uri="{FF2B5EF4-FFF2-40B4-BE49-F238E27FC236}">
                <a16:creationId xmlns:a16="http://schemas.microsoft.com/office/drawing/2014/main" id="{8E561C13-9B5E-C4F2-7F50-51A7F36A185B}"/>
              </a:ext>
            </a:extLst>
          </p:cNvPr>
          <p:cNvGraphicFramePr/>
          <p:nvPr>
            <p:extLst>
              <p:ext uri="{D42A27DB-BD31-4B8C-83A1-F6EECF244321}">
                <p14:modId xmlns:p14="http://schemas.microsoft.com/office/powerpoint/2010/main" val="2430585005"/>
              </p:ext>
            </p:extLst>
          </p:nvPr>
        </p:nvGraphicFramePr>
        <p:xfrm>
          <a:off x="88716" y="820836"/>
          <a:ext cx="8422986" cy="56627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Rectangle: Rounded Corners 7">
            <a:extLst>
              <a:ext uri="{FF2B5EF4-FFF2-40B4-BE49-F238E27FC236}">
                <a16:creationId xmlns:a16="http://schemas.microsoft.com/office/drawing/2014/main" id="{B1C14AAE-9FBB-1A04-99EE-C7DED60F300E}"/>
              </a:ext>
            </a:extLst>
          </p:cNvPr>
          <p:cNvSpPr/>
          <p:nvPr/>
        </p:nvSpPr>
        <p:spPr>
          <a:xfrm>
            <a:off x="8628436" y="1012656"/>
            <a:ext cx="3433053" cy="5229777"/>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sz="1100" dirty="0">
              <a:solidFill>
                <a:schemeClr val="tx1"/>
              </a:solidFill>
              <a:latin typeface="Arial" panose="020B0604020202020204" pitchFamily="34" charset="0"/>
              <a:cs typeface="Arial" panose="020B0604020202020204" pitchFamily="34" charset="0"/>
            </a:endParaRPr>
          </a:p>
        </p:txBody>
      </p:sp>
      <p:sp>
        <p:nvSpPr>
          <p:cNvPr id="13" name="Rectangle 12"/>
          <p:cNvSpPr/>
          <p:nvPr/>
        </p:nvSpPr>
        <p:spPr>
          <a:xfrm>
            <a:off x="8668951" y="1092489"/>
            <a:ext cx="3352022" cy="2169825"/>
          </a:xfrm>
          <a:prstGeom prst="rect">
            <a:avLst/>
          </a:prstGeom>
        </p:spPr>
        <p:txBody>
          <a:bodyPr wrap="square">
            <a:spAutoFit/>
          </a:bodyPr>
          <a:lstStyle/>
          <a:p>
            <a:pPr algn="ctr"/>
            <a:r>
              <a:rPr lang="en-US" sz="1400" b="1" dirty="0">
                <a:latin typeface="Aptos Display"/>
                <a:cs typeface="Arial" panose="020B0604020202020204" pitchFamily="34" charset="0"/>
              </a:rPr>
              <a:t>Conclusion</a:t>
            </a:r>
          </a:p>
          <a:p>
            <a:pPr algn="just"/>
            <a:r>
              <a:rPr lang="en-US" sz="1100" dirty="0">
                <a:latin typeface="Aptos Display"/>
                <a:cs typeface="Arial" panose="020B0604020202020204" pitchFamily="34" charset="0"/>
              </a:rPr>
              <a:t>Management of single episode depressive disorder (ICD-11: 6A70) needs an evidence-based approach together with a person-</a:t>
            </a:r>
            <a:r>
              <a:rPr lang="en-US" sz="1100" dirty="0" err="1">
                <a:latin typeface="Aptos Display"/>
                <a:cs typeface="Arial" panose="020B0604020202020204" pitchFamily="34" charset="0"/>
              </a:rPr>
              <a:t>centred</a:t>
            </a:r>
            <a:r>
              <a:rPr lang="en-US" sz="1100" dirty="0">
                <a:latin typeface="Aptos Display"/>
                <a:cs typeface="Arial" panose="020B0604020202020204" pitchFamily="34" charset="0"/>
              </a:rPr>
              <a:t> care model. Despite the greater understanding and treatment of the condition, issues such as stigma, inequity in availability of facilities and individuals’ difference present difficulties. Decision-making, timely psychological assistance, medication re-evaluation and recovery assessment may improve the quality of care offered. In the end, the treatment process should promote dignity and wellbeing.</a:t>
            </a:r>
            <a:endParaRPr lang="en-GB" sz="1100" dirty="0">
              <a:latin typeface="Aptos Display"/>
              <a:cs typeface="Arial" panose="020B0604020202020204" pitchFamily="34" charset="0"/>
            </a:endParaRPr>
          </a:p>
        </p:txBody>
      </p:sp>
      <p:pic>
        <p:nvPicPr>
          <p:cNvPr id="14" name="Picture 13"/>
          <p:cNvPicPr>
            <a:picLocks noChangeAspect="1"/>
          </p:cNvPicPr>
          <p:nvPr/>
        </p:nvPicPr>
        <p:blipFill>
          <a:blip r:embed="rId8"/>
          <a:stretch>
            <a:fillRect/>
          </a:stretch>
        </p:blipFill>
        <p:spPr>
          <a:xfrm>
            <a:off x="186219" y="3998068"/>
            <a:ext cx="1843468" cy="1210946"/>
          </a:xfrm>
          <a:prstGeom prst="rect">
            <a:avLst/>
          </a:prstGeom>
        </p:spPr>
      </p:pic>
      <p:pic>
        <p:nvPicPr>
          <p:cNvPr id="15" name="Picture 14"/>
          <p:cNvPicPr>
            <a:picLocks noChangeAspect="1"/>
          </p:cNvPicPr>
          <p:nvPr/>
        </p:nvPicPr>
        <p:blipFill>
          <a:blip r:embed="rId9"/>
          <a:stretch>
            <a:fillRect/>
          </a:stretch>
        </p:blipFill>
        <p:spPr>
          <a:xfrm>
            <a:off x="2360066" y="3998068"/>
            <a:ext cx="1793645" cy="1119460"/>
          </a:xfrm>
          <a:prstGeom prst="rect">
            <a:avLst/>
          </a:prstGeom>
        </p:spPr>
      </p:pic>
      <p:pic>
        <p:nvPicPr>
          <p:cNvPr id="16" name="Picture 15"/>
          <p:cNvPicPr>
            <a:picLocks noChangeAspect="1"/>
          </p:cNvPicPr>
          <p:nvPr/>
        </p:nvPicPr>
        <p:blipFill>
          <a:blip r:embed="rId10"/>
          <a:stretch>
            <a:fillRect/>
          </a:stretch>
        </p:blipFill>
        <p:spPr>
          <a:xfrm>
            <a:off x="4935634" y="4216416"/>
            <a:ext cx="1284412" cy="1161629"/>
          </a:xfrm>
          <a:prstGeom prst="rect">
            <a:avLst/>
          </a:prstGeom>
        </p:spPr>
      </p:pic>
      <p:pic>
        <p:nvPicPr>
          <p:cNvPr id="17" name="Picture 16"/>
          <p:cNvPicPr>
            <a:picLocks noChangeAspect="1"/>
          </p:cNvPicPr>
          <p:nvPr/>
        </p:nvPicPr>
        <p:blipFill>
          <a:blip r:embed="rId11"/>
          <a:stretch>
            <a:fillRect/>
          </a:stretch>
        </p:blipFill>
        <p:spPr>
          <a:xfrm>
            <a:off x="6635936" y="4216417"/>
            <a:ext cx="1690942" cy="1161629"/>
          </a:xfrm>
          <a:prstGeom prst="rect">
            <a:avLst/>
          </a:prstGeom>
        </p:spPr>
      </p:pic>
      <p:pic>
        <p:nvPicPr>
          <p:cNvPr id="18" name="Picture 17"/>
          <p:cNvPicPr>
            <a:picLocks noChangeAspect="1"/>
          </p:cNvPicPr>
          <p:nvPr/>
        </p:nvPicPr>
        <p:blipFill>
          <a:blip r:embed="rId12"/>
          <a:stretch>
            <a:fillRect/>
          </a:stretch>
        </p:blipFill>
        <p:spPr>
          <a:xfrm>
            <a:off x="9026588" y="3314589"/>
            <a:ext cx="2636748" cy="2514818"/>
          </a:xfrm>
          <a:prstGeom prst="rect">
            <a:avLst/>
          </a:prstGeom>
        </p:spPr>
      </p:pic>
      <p:sp>
        <p:nvSpPr>
          <p:cNvPr id="19" name="TextBox 18"/>
          <p:cNvSpPr txBox="1"/>
          <p:nvPr/>
        </p:nvSpPr>
        <p:spPr>
          <a:xfrm>
            <a:off x="88716" y="5270324"/>
            <a:ext cx="1940971" cy="215444"/>
          </a:xfrm>
          <a:prstGeom prst="rect">
            <a:avLst/>
          </a:prstGeom>
          <a:noFill/>
        </p:spPr>
        <p:txBody>
          <a:bodyPr wrap="square" rtlCol="0">
            <a:spAutoFit/>
          </a:bodyPr>
          <a:lstStyle/>
          <a:p>
            <a:r>
              <a:rPr lang="en-US" sz="800" dirty="0">
                <a:latin typeface="Aptos Display"/>
              </a:rPr>
              <a:t>Source: mindmetrix.com (2025)  </a:t>
            </a:r>
          </a:p>
        </p:txBody>
      </p:sp>
      <p:sp>
        <p:nvSpPr>
          <p:cNvPr id="20" name="TextBox 19"/>
          <p:cNvSpPr txBox="1"/>
          <p:nvPr/>
        </p:nvSpPr>
        <p:spPr>
          <a:xfrm>
            <a:off x="2310041" y="5226855"/>
            <a:ext cx="1843670" cy="215444"/>
          </a:xfrm>
          <a:prstGeom prst="rect">
            <a:avLst/>
          </a:prstGeom>
          <a:noFill/>
        </p:spPr>
        <p:txBody>
          <a:bodyPr wrap="square" rtlCol="0">
            <a:spAutoFit/>
          </a:bodyPr>
          <a:lstStyle/>
          <a:p>
            <a:r>
              <a:rPr lang="en-US" sz="800" dirty="0">
                <a:latin typeface="Aptos Display"/>
              </a:rPr>
              <a:t>Source: humanact.org (2025) </a:t>
            </a:r>
          </a:p>
        </p:txBody>
      </p:sp>
      <p:sp>
        <p:nvSpPr>
          <p:cNvPr id="21" name="TextBox 20"/>
          <p:cNvSpPr txBox="1"/>
          <p:nvPr/>
        </p:nvSpPr>
        <p:spPr>
          <a:xfrm>
            <a:off x="4409491" y="5442299"/>
            <a:ext cx="1052285" cy="215444"/>
          </a:xfrm>
          <a:prstGeom prst="rect">
            <a:avLst/>
          </a:prstGeom>
          <a:noFill/>
        </p:spPr>
        <p:txBody>
          <a:bodyPr wrap="square" rtlCol="0">
            <a:spAutoFit/>
          </a:bodyPr>
          <a:lstStyle/>
          <a:p>
            <a:r>
              <a:rPr lang="en-US" sz="800" dirty="0">
                <a:latin typeface="Aptos Display"/>
              </a:rPr>
              <a:t>Source: Google  </a:t>
            </a:r>
          </a:p>
        </p:txBody>
      </p:sp>
      <p:sp>
        <p:nvSpPr>
          <p:cNvPr id="22" name="TextBox 21"/>
          <p:cNvSpPr txBox="1"/>
          <p:nvPr/>
        </p:nvSpPr>
        <p:spPr>
          <a:xfrm>
            <a:off x="6575678" y="5400972"/>
            <a:ext cx="1898808" cy="338554"/>
          </a:xfrm>
          <a:prstGeom prst="rect">
            <a:avLst/>
          </a:prstGeom>
          <a:noFill/>
        </p:spPr>
        <p:txBody>
          <a:bodyPr wrap="square" rtlCol="0">
            <a:spAutoFit/>
          </a:bodyPr>
          <a:lstStyle/>
          <a:p>
            <a:r>
              <a:rPr lang="en-US" sz="800" dirty="0">
                <a:latin typeface="Aptos Display"/>
              </a:rPr>
              <a:t>Source: </a:t>
            </a:r>
            <a:r>
              <a:rPr lang="en-US" sz="800" dirty="0" err="1">
                <a:latin typeface="Aptos Display"/>
              </a:rPr>
              <a:t>psychiatrictimes</a:t>
            </a:r>
            <a:r>
              <a:rPr lang="en-US" sz="800" dirty="0">
                <a:latin typeface="Aptos Display"/>
              </a:rPr>
              <a:t>.</a:t>
            </a:r>
          </a:p>
          <a:p>
            <a:r>
              <a:rPr lang="en-US" sz="800" dirty="0">
                <a:latin typeface="Aptos Display"/>
              </a:rPr>
              <a:t>com (2022)  </a:t>
            </a:r>
          </a:p>
        </p:txBody>
      </p:sp>
      <p:sp>
        <p:nvSpPr>
          <p:cNvPr id="23" name="TextBox 22"/>
          <p:cNvSpPr txBox="1"/>
          <p:nvPr/>
        </p:nvSpPr>
        <p:spPr>
          <a:xfrm>
            <a:off x="9644337" y="5721685"/>
            <a:ext cx="1052285" cy="215444"/>
          </a:xfrm>
          <a:prstGeom prst="rect">
            <a:avLst/>
          </a:prstGeom>
          <a:noFill/>
        </p:spPr>
        <p:txBody>
          <a:bodyPr wrap="square" rtlCol="0">
            <a:spAutoFit/>
          </a:bodyPr>
          <a:lstStyle/>
          <a:p>
            <a:r>
              <a:rPr lang="en-US" sz="800" dirty="0">
                <a:latin typeface="Aptos Display"/>
              </a:rPr>
              <a:t>Source: Google  </a:t>
            </a:r>
          </a:p>
        </p:txBody>
      </p:sp>
    </p:spTree>
    <p:extLst>
      <p:ext uri="{BB962C8B-B14F-4D97-AF65-F5344CB8AC3E}">
        <p14:creationId xmlns:p14="http://schemas.microsoft.com/office/powerpoint/2010/main" val="2245730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p:nvSpPr>
          <p:cNvPr id="2" name="Rectangle 1"/>
          <p:cNvSpPr/>
          <p:nvPr/>
        </p:nvSpPr>
        <p:spPr>
          <a:xfrm>
            <a:off x="0" y="0"/>
            <a:ext cx="12191695" cy="658368"/>
          </a:xfrm>
          <a:prstGeom prst="rect">
            <a:avLst/>
          </a:prstGeom>
          <a:solidFill>
            <a:schemeClr val="accent3">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ptos Display"/>
            </a:endParaRPr>
          </a:p>
        </p:txBody>
      </p:sp>
      <p:sp>
        <p:nvSpPr>
          <p:cNvPr id="3" name="TextBox 2"/>
          <p:cNvSpPr txBox="1"/>
          <p:nvPr/>
        </p:nvSpPr>
        <p:spPr>
          <a:xfrm>
            <a:off x="365760" y="109728"/>
            <a:ext cx="10515600" cy="470898"/>
          </a:xfrm>
          <a:prstGeom prst="rect">
            <a:avLst/>
          </a:prstGeom>
          <a:noFill/>
        </p:spPr>
        <p:txBody>
          <a:bodyPr wrap="square" lIns="73152" tIns="73152" rIns="73152" bIns="73152">
            <a:spAutoFit/>
          </a:bodyPr>
          <a:lstStyle/>
          <a:p>
            <a:pPr>
              <a:defRPr sz="2100" b="1">
                <a:solidFill>
                  <a:srgbClr val="FFFFFF"/>
                </a:solidFill>
                <a:latin typeface="Aptos"/>
              </a:defRPr>
            </a:pPr>
            <a:r>
              <a:rPr dirty="0">
                <a:latin typeface="Aptos Display"/>
              </a:rPr>
              <a:t>REFERENCES  </a:t>
            </a:r>
          </a:p>
        </p:txBody>
      </p:sp>
      <p:sp>
        <p:nvSpPr>
          <p:cNvPr id="5" name="TextBox 4"/>
          <p:cNvSpPr txBox="1"/>
          <p:nvPr/>
        </p:nvSpPr>
        <p:spPr>
          <a:xfrm>
            <a:off x="365760" y="858595"/>
            <a:ext cx="5596128" cy="4844403"/>
          </a:xfrm>
          <a:prstGeom prst="rect">
            <a:avLst/>
          </a:prstGeom>
          <a:noFill/>
        </p:spPr>
        <p:txBody>
          <a:bodyPr wrap="square" lIns="36576" tIns="36576" rIns="36576" bIns="36576">
            <a:spAutoFit/>
          </a:bodyPr>
          <a:lstStyle/>
          <a:p>
            <a:pPr>
              <a:defRPr sz="1010" b="0">
                <a:solidFill>
                  <a:srgbClr val="262C32"/>
                </a:solidFill>
                <a:latin typeface="Aptos"/>
              </a:defRPr>
            </a:pPr>
            <a:r>
              <a:rPr lang="en-US" sz="1000" dirty="0" err="1">
                <a:latin typeface="Aptos Display"/>
              </a:rPr>
              <a:t>Cuijpers</a:t>
            </a:r>
            <a:r>
              <a:rPr lang="en-US" sz="1000" dirty="0">
                <a:latin typeface="Aptos Display"/>
              </a:rPr>
              <a:t>, P. et al. (2020) ‘Psychotherapies for depression: a network meta-analysis covering efficacy, acceptability and long-term outcomes of all main treatment types’, World Psychiatry, 19(1), pp. 92–107. </a:t>
            </a:r>
            <a:r>
              <a:rPr lang="en-US" sz="1000" dirty="0" err="1">
                <a:latin typeface="Aptos Display"/>
              </a:rPr>
              <a:t>doi</a:t>
            </a:r>
            <a:r>
              <a:rPr lang="en-US" sz="1000" dirty="0">
                <a:latin typeface="Aptos Display"/>
              </a:rPr>
              <a:t>: </a:t>
            </a:r>
            <a:r>
              <a:rPr lang="en-US" sz="1000" dirty="0">
                <a:latin typeface="Aptos Display"/>
                <a:hlinkClick r:id="rId3"/>
              </a:rPr>
              <a:t>10.1002/wps.20860</a:t>
            </a:r>
            <a:endParaRPr lang="en-US" sz="1000" dirty="0">
              <a:latin typeface="Aptos Display"/>
            </a:endParaRP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r>
              <a:rPr lang="en-US" sz="1000" dirty="0">
                <a:latin typeface="Aptos Display"/>
              </a:rPr>
              <a:t>humanact.org (2025) Is Inequality Destroying Our Physical and Mental Health?. Available at: </a:t>
            </a:r>
            <a:r>
              <a:rPr lang="en-US" sz="1000" dirty="0">
                <a:latin typeface="Aptos Display"/>
                <a:hlinkClick r:id="rId4"/>
              </a:rPr>
              <a:t>https://humanact.org/is-inequality-destroying-our-physical-and-mental-health/</a:t>
            </a:r>
            <a:r>
              <a:rPr lang="en-US" sz="1000" dirty="0">
                <a:latin typeface="Aptos Display"/>
              </a:rPr>
              <a:t> (Accessed: 9 Oct. 2026)</a:t>
            </a: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r>
              <a:rPr lang="en-US" sz="1000" dirty="0">
                <a:latin typeface="Aptos Display"/>
              </a:rPr>
              <a:t>iconscout.com (2025) Anxiety problem. Available at: </a:t>
            </a:r>
            <a:r>
              <a:rPr lang="en-US" sz="1000" dirty="0">
                <a:latin typeface="Aptos Display"/>
                <a:hlinkClick r:id="rId5"/>
              </a:rPr>
              <a:t>https://iconscout.com/illustration/anxiety-problem-illustration_8574463</a:t>
            </a:r>
            <a:r>
              <a:rPr lang="en-US" sz="1000" dirty="0">
                <a:latin typeface="Aptos Display"/>
              </a:rPr>
              <a:t> (Accessed: 9 Oct. 2026)</a:t>
            </a: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r>
              <a:rPr lang="en-US" sz="1000" dirty="0" err="1">
                <a:latin typeface="Aptos Display"/>
              </a:rPr>
              <a:t>Kendler</a:t>
            </a:r>
            <a:r>
              <a:rPr lang="en-US" sz="1000" dirty="0">
                <a:latin typeface="Aptos Display"/>
              </a:rPr>
              <a:t>, K.S. (2020) ‘The origin of our modern concept of depression—the history of melancholia from 1780–1880: a review’, JAMA Psychiatry, 77(8), pp. 863–868. doi:</a:t>
            </a:r>
            <a:r>
              <a:rPr lang="en-US" sz="1000" dirty="0">
                <a:latin typeface="Aptos Display"/>
                <a:hlinkClick r:id="rId6"/>
              </a:rPr>
              <a:t>10.1001/jamapsychiatry.2019.4709</a:t>
            </a:r>
            <a:r>
              <a:rPr lang="en-US" sz="1000" dirty="0">
                <a:latin typeface="Aptos Display"/>
              </a:rPr>
              <a:t>.</a:t>
            </a: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r>
              <a:rPr lang="en-US" sz="1000" dirty="0" err="1">
                <a:latin typeface="Aptos Display"/>
              </a:rPr>
              <a:t>Malhi</a:t>
            </a:r>
            <a:r>
              <a:rPr lang="en-US" sz="1000" dirty="0">
                <a:latin typeface="Aptos Display"/>
              </a:rPr>
              <a:t>, G.S. and Mann, J.J. (2018) ‘Depression’, The Lancet, 392(10161), pp. 2299–2312. doi:</a:t>
            </a:r>
            <a:r>
              <a:rPr lang="en-US" sz="1000" dirty="0">
                <a:latin typeface="Aptos Display"/>
                <a:hlinkClick r:id="rId7"/>
              </a:rPr>
              <a:t>10.1016/S0140-6736(18)31948-2.</a:t>
            </a:r>
            <a:endParaRPr lang="en-US" sz="1000" dirty="0">
              <a:latin typeface="Aptos Display"/>
            </a:endParaRPr>
          </a:p>
          <a:p>
            <a:pPr>
              <a:defRPr sz="1010" b="0">
                <a:solidFill>
                  <a:srgbClr val="262C32"/>
                </a:solidFill>
                <a:latin typeface="Aptos"/>
              </a:defRPr>
            </a:pPr>
            <a:endParaRPr lang="en-US" sz="1000" dirty="0">
              <a:latin typeface="Aptos Display"/>
            </a:endParaRPr>
          </a:p>
          <a:p>
            <a:r>
              <a:rPr lang="en-US" sz="1000" dirty="0">
                <a:latin typeface="Aptos Display"/>
              </a:rPr>
              <a:t>mindmetrix.com (2025) ADHD - Inattentive Type. Available at: </a:t>
            </a:r>
          </a:p>
          <a:p>
            <a:r>
              <a:rPr lang="en-US" sz="1000" dirty="0">
                <a:latin typeface="Aptos Display"/>
                <a:hlinkClick r:id="rId8"/>
              </a:rPr>
              <a:t>https://mindmetrix.com/guides/adhd-inattentive/overview</a:t>
            </a:r>
            <a:r>
              <a:rPr lang="en-US" sz="1000" dirty="0">
                <a:latin typeface="Aptos Display"/>
              </a:rPr>
              <a:t> (Accessed: 9 Oct. 2026)</a:t>
            </a:r>
          </a:p>
          <a:p>
            <a:endParaRPr lang="en-US" sz="1000" dirty="0">
              <a:latin typeface="Aptos Display"/>
            </a:endParaRPr>
          </a:p>
          <a:p>
            <a:r>
              <a:rPr lang="en-US" sz="1000" dirty="0">
                <a:latin typeface="Aptos Display"/>
              </a:rPr>
              <a:t>National Institute for Health and Care Excellence (NICE) (2022a) Depression in adults: treatment and management (NG222). London: NICE. Available at: </a:t>
            </a:r>
            <a:r>
              <a:rPr lang="en-US" sz="1000" dirty="0">
                <a:latin typeface="Aptos Display"/>
                <a:hlinkClick r:id="rId9"/>
              </a:rPr>
              <a:t>https://www.nice.org.uk/guidance/ng222</a:t>
            </a:r>
            <a:r>
              <a:rPr lang="en-US" sz="1000" dirty="0">
                <a:latin typeface="Aptos Display"/>
              </a:rPr>
              <a:t> (Accessed: 9 Oct. 2026)</a:t>
            </a:r>
          </a:p>
          <a:p>
            <a:endParaRPr lang="en-US" sz="1000" dirty="0">
              <a:latin typeface="Aptos Display"/>
            </a:endParaRPr>
          </a:p>
          <a:p>
            <a:r>
              <a:rPr lang="en-US" sz="1000" dirty="0">
                <a:latin typeface="Aptos Display"/>
              </a:rPr>
              <a:t>National Institute for Health and Care Excellence (NICE) (2022b) Shared decision making (NG197). London: NICE. Available at: </a:t>
            </a:r>
            <a:r>
              <a:rPr lang="en-US" sz="1000" dirty="0">
                <a:latin typeface="Aptos Display"/>
                <a:hlinkClick r:id="rId10"/>
              </a:rPr>
              <a:t>https://www.sign.ac.uk/guidelines/shared-decision-making-nice-guideline-ng197/</a:t>
            </a:r>
            <a:r>
              <a:rPr lang="en-US" sz="1000" dirty="0">
                <a:latin typeface="Aptos Display"/>
              </a:rPr>
              <a:t>   (Accessed: 9 Oct. 2026)</a:t>
            </a: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endParaRPr lang="en-US" sz="1000" dirty="0">
              <a:latin typeface="Aptos Display"/>
            </a:endParaRPr>
          </a:p>
        </p:txBody>
      </p:sp>
      <p:sp>
        <p:nvSpPr>
          <p:cNvPr id="13" name="TextBox 12"/>
          <p:cNvSpPr txBox="1"/>
          <p:nvPr/>
        </p:nvSpPr>
        <p:spPr>
          <a:xfrm>
            <a:off x="6207036" y="858595"/>
            <a:ext cx="5596128" cy="4844403"/>
          </a:xfrm>
          <a:prstGeom prst="rect">
            <a:avLst/>
          </a:prstGeom>
          <a:noFill/>
        </p:spPr>
        <p:txBody>
          <a:bodyPr wrap="square" lIns="36576" tIns="36576" rIns="36576" bIns="36576">
            <a:spAutoFit/>
          </a:bodyPr>
          <a:lstStyle/>
          <a:p>
            <a:pPr>
              <a:defRPr sz="1010" b="0">
                <a:solidFill>
                  <a:srgbClr val="262C32"/>
                </a:solidFill>
                <a:latin typeface="Aptos"/>
              </a:defRPr>
            </a:pPr>
            <a:r>
              <a:rPr sz="1000" dirty="0">
                <a:latin typeface="Aptos Display"/>
              </a:rPr>
              <a:t>National Institute for Health and Care Excellence (NICE) (202</a:t>
            </a:r>
            <a:r>
              <a:rPr lang="en-US" sz="1000" dirty="0">
                <a:latin typeface="Aptos Display"/>
              </a:rPr>
              <a:t>2c</a:t>
            </a:r>
            <a:r>
              <a:rPr sz="1000" dirty="0">
                <a:latin typeface="Aptos Display"/>
              </a:rPr>
              <a:t>) Self-harm: assessment, management and preventing recurrence (NG225). London: NICE.</a:t>
            </a:r>
            <a:r>
              <a:rPr lang="en-US" sz="1000" dirty="0">
                <a:latin typeface="Aptos Display"/>
              </a:rPr>
              <a:t> Available at: </a:t>
            </a:r>
            <a:r>
              <a:rPr lang="en-US" sz="1000" dirty="0">
                <a:latin typeface="Aptos Display"/>
                <a:hlinkClick r:id="rId11"/>
              </a:rPr>
              <a:t>https://www.nice.org.uk/guidance/ng225</a:t>
            </a:r>
            <a:r>
              <a:rPr lang="en-US" sz="1000" dirty="0">
                <a:latin typeface="Aptos Display"/>
              </a:rPr>
              <a:t>  (Accessed: 9 Oct. 2026)</a:t>
            </a: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r>
              <a:rPr lang="en-US" sz="1000" dirty="0">
                <a:latin typeface="Aptos Display"/>
              </a:rPr>
              <a:t>psychiatrictimes.com (2022) Top 8 Issues in Major Depressive Disorder. Available at: </a:t>
            </a:r>
            <a:r>
              <a:rPr lang="en-US" sz="1000" dirty="0">
                <a:latin typeface="Aptos Display"/>
                <a:hlinkClick r:id="rId4"/>
              </a:rPr>
              <a:t>https://humanact.org/is-inequality-destroying-our-physical-and-mental-health/</a:t>
            </a:r>
            <a:r>
              <a:rPr lang="en-US" sz="1000" dirty="0">
                <a:latin typeface="Aptos Display"/>
              </a:rPr>
              <a:t> (Accessed: 9 Oct. 2026)</a:t>
            </a: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r>
              <a:rPr lang="en-US" sz="1000" dirty="0" err="1">
                <a:latin typeface="Aptos Display"/>
              </a:rPr>
              <a:t>Thornicroft</a:t>
            </a:r>
            <a:r>
              <a:rPr lang="en-US" sz="1000" dirty="0">
                <a:latin typeface="Aptos Display"/>
              </a:rPr>
              <a:t>, G. et al. (2016) ‘Evidence for effective interventions to reduce mental-health-related stigma and discrimination’, The Lancet, 387(10023), pp. 1123–1132. doi:</a:t>
            </a:r>
            <a:r>
              <a:rPr lang="en-US" sz="1000" dirty="0">
                <a:latin typeface="Aptos Display"/>
                <a:hlinkClick r:id="rId12"/>
              </a:rPr>
              <a:t>10.1016/S0140-6736(15)00298-6.</a:t>
            </a:r>
            <a:endParaRPr lang="en-US" sz="1000" dirty="0">
              <a:latin typeface="Aptos Display"/>
            </a:endParaRP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r>
              <a:rPr lang="en-US" sz="1000" dirty="0">
                <a:latin typeface="Aptos Display"/>
              </a:rPr>
              <a:t>verywellmind.com (2026) The History of Depression. Available at: </a:t>
            </a:r>
            <a:r>
              <a:rPr lang="en-US" sz="1000" dirty="0">
                <a:latin typeface="Aptos Display"/>
                <a:hlinkClick r:id="rId13"/>
              </a:rPr>
              <a:t>https://www.verywellmind.com/who-discovered-depression-1066770</a:t>
            </a:r>
            <a:r>
              <a:rPr lang="en-US" sz="1000" dirty="0">
                <a:latin typeface="Aptos Display"/>
              </a:rPr>
              <a:t>  (Accessed: 9 Oct. 2026)</a:t>
            </a: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r>
              <a:rPr lang="en-US" sz="1000" dirty="0">
                <a:latin typeface="Aptos Display"/>
              </a:rPr>
              <a:t>World Health Organization (WHO) (2024) Clinical descriptions and diagnostic requirements for ICD-11 mental, </a:t>
            </a:r>
            <a:r>
              <a:rPr lang="en-US" sz="1000" dirty="0" err="1">
                <a:latin typeface="Aptos Display"/>
              </a:rPr>
              <a:t>behavioural</a:t>
            </a:r>
            <a:r>
              <a:rPr lang="en-US" sz="1000" dirty="0">
                <a:latin typeface="Aptos Display"/>
              </a:rPr>
              <a:t> and neurodevelopmental disorders. Geneva: WHO. Available at: </a:t>
            </a:r>
            <a:r>
              <a:rPr lang="en-US" sz="1000" dirty="0">
                <a:latin typeface="Aptos Display"/>
                <a:hlinkClick r:id="rId14"/>
              </a:rPr>
              <a:t>https://www.who.int/publications/i/item/9789240077263</a:t>
            </a:r>
            <a:r>
              <a:rPr lang="en-US" sz="1000" dirty="0">
                <a:latin typeface="Aptos Display"/>
              </a:rPr>
              <a:t>  (Accessed: 9 Oct. 2026)</a:t>
            </a: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r>
              <a:rPr lang="en-US" sz="1000" dirty="0">
                <a:latin typeface="Aptos Display"/>
              </a:rPr>
              <a:t>World Health Organization (WHO) (2013) Mental health action plan 2013–2030. Geneva: WHO. Available at: </a:t>
            </a:r>
            <a:r>
              <a:rPr lang="en-US" sz="1000" dirty="0">
                <a:latin typeface="Aptos Display"/>
                <a:hlinkClick r:id="rId15"/>
              </a:rPr>
              <a:t>https://www.who.int/publications/i/item/9789241506021</a:t>
            </a:r>
            <a:r>
              <a:rPr lang="en-US" sz="1000" dirty="0">
                <a:latin typeface="Aptos Display"/>
              </a:rPr>
              <a:t> (Accessed: 9 Oct. 2026)</a:t>
            </a: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r>
              <a:rPr lang="en-US" sz="1000" dirty="0">
                <a:latin typeface="Aptos Display"/>
              </a:rPr>
              <a:t>World Health Organization (WHO) (2022) World mental health report: transforming mental health for all. Geneva: WHO. Available at: </a:t>
            </a:r>
            <a:r>
              <a:rPr lang="en-US" sz="1000" dirty="0">
                <a:latin typeface="Aptos Display"/>
                <a:hlinkClick r:id="rId16"/>
              </a:rPr>
              <a:t>https://www.who.int/publications/i/item/9789240049338</a:t>
            </a:r>
            <a:r>
              <a:rPr lang="en-US" sz="1000" dirty="0">
                <a:latin typeface="Aptos Display"/>
              </a:rPr>
              <a:t> (Accessed: 9 Oct. 2026)</a:t>
            </a: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endParaRPr lang="en-US" sz="1000" dirty="0">
              <a:latin typeface="Aptos Display"/>
            </a:endParaRPr>
          </a:p>
          <a:p>
            <a:pPr>
              <a:defRPr sz="1010" b="0">
                <a:solidFill>
                  <a:srgbClr val="262C32"/>
                </a:solidFill>
                <a:latin typeface="Aptos"/>
              </a:defRPr>
            </a:pPr>
            <a:endParaRPr sz="1000" dirty="0">
              <a:latin typeface="Aptos Display"/>
            </a:endParaRPr>
          </a:p>
        </p:txBody>
      </p:sp>
    </p:spTree>
    <p:extLst>
      <p:ext uri="{BB962C8B-B14F-4D97-AF65-F5344CB8AC3E}">
        <p14:creationId xmlns:p14="http://schemas.microsoft.com/office/powerpoint/2010/main" val="95516824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1268</TotalTime>
  <Words>1131</Words>
  <Application>Microsoft Office PowerPoint</Application>
  <PresentationFormat>Widescreen</PresentationFormat>
  <Paragraphs>120</Paragraphs>
  <Slides>4</Slides>
  <Notes>3</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Droplet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Beau Academic</dc:creator>
  <cp:lastModifiedBy>Asma Bashir</cp:lastModifiedBy>
  <cp:revision>65</cp:revision>
  <dcterms:created xsi:type="dcterms:W3CDTF">2024-12-04T18:07:56Z</dcterms:created>
  <dcterms:modified xsi:type="dcterms:W3CDTF">2026-10-21T08:59:14Z</dcterms:modified>
</cp:coreProperties>
</file>