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7" d="100"/>
          <a:sy n="87" d="100"/>
        </p:scale>
        <p:origin x="152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411C48-1893-471E-89B2-17ACF93E4519}"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3415501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411C48-1893-471E-89B2-17ACF93E4519}"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2115171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9411C48-1893-471E-89B2-17ACF93E4519}"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3329982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411C48-1893-471E-89B2-17ACF93E4519}" type="datetimeFigureOut">
              <a:rPr lang="en-GB" smtClean="0"/>
              <a:t>06/01/2022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2534696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411C48-1893-471E-89B2-17ACF93E4519}" type="datetimeFigureOut">
              <a:rPr lang="en-GB" smtClean="0"/>
              <a:t>06/01/2022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2135556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411C48-1893-471E-89B2-17ACF93E4519}" type="datetimeFigureOut">
              <a:rPr lang="en-GB" smtClean="0"/>
              <a:t>06/01/2022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398831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411C48-1893-471E-89B2-17ACF93E4519}" type="datetimeFigureOut">
              <a:rPr lang="en-GB" smtClean="0"/>
              <a:t>06/01/2022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3875134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411C48-1893-471E-89B2-17ACF93E4519}" type="datetimeFigureOut">
              <a:rPr lang="en-GB" smtClean="0"/>
              <a:t>06/01/2022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9746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411C48-1893-471E-89B2-17ACF93E4519}" type="datetimeFigureOut">
              <a:rPr lang="en-GB" smtClean="0"/>
              <a:t>06/01/2022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257027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411C48-1893-471E-89B2-17ACF93E4519}"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1204468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411C48-1893-471E-89B2-17ACF93E4519}" type="datetimeFigureOut">
              <a:rPr lang="en-GB" smtClean="0"/>
              <a:t>06/01/2022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56F9A4-6B3E-43AF-BC92-0AC1F71E0643}" type="slidenum">
              <a:rPr lang="en-GB" smtClean="0"/>
              <a:t>‹#›</a:t>
            </a:fld>
            <a:endParaRPr lang="en-GB"/>
          </a:p>
        </p:txBody>
      </p:sp>
    </p:spTree>
    <p:extLst>
      <p:ext uri="{BB962C8B-B14F-4D97-AF65-F5344CB8AC3E}">
        <p14:creationId xmlns:p14="http://schemas.microsoft.com/office/powerpoint/2010/main" val="327206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411C48-1893-471E-89B2-17ACF93E4519}" type="datetimeFigureOut">
              <a:rPr lang="en-GB" smtClean="0"/>
              <a:t>06/01/2022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56F9A4-6B3E-43AF-BC92-0AC1F71E0643}" type="slidenum">
              <a:rPr lang="en-GB" smtClean="0"/>
              <a:t>‹#›</a:t>
            </a:fld>
            <a:endParaRPr lang="en-GB"/>
          </a:p>
        </p:txBody>
      </p:sp>
    </p:spTree>
    <p:extLst>
      <p:ext uri="{BB962C8B-B14F-4D97-AF65-F5344CB8AC3E}">
        <p14:creationId xmlns:p14="http://schemas.microsoft.com/office/powerpoint/2010/main" val="8317038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weforum.org/agenda/2019/08/cape-town-was-90-days-away-from-running-out-of-water-heres-how-it-averted-the-crisis/" TargetMode="External"/><Relationship Id="rId2" Type="http://schemas.openxmlformats.org/officeDocument/2006/relationships/hyperlink" Target="https://www.youtube.com/watch?v=jQQT9ZjmeTA"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wFpN_-mTKaA" TargetMode="External"/><Relationship Id="rId2" Type="http://schemas.openxmlformats.org/officeDocument/2006/relationships/hyperlink" Target="https://latinamericareports.com/a-sinking-thirsty-city-the-water-crisis-in-mexico-city/6075/" TargetMode="External"/><Relationship Id="rId1" Type="http://schemas.openxmlformats.org/officeDocument/2006/relationships/slideLayout" Target="../slideLayouts/slideLayout7.xml"/><Relationship Id="rId4" Type="http://schemas.openxmlformats.org/officeDocument/2006/relationships/hyperlink" Target="https://www.youtube.com/watch?v=_OjUtqv7LD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CCBF5-5235-42F2-878D-CF06E6C2A873}"/>
              </a:ext>
            </a:extLst>
          </p:cNvPr>
          <p:cNvSpPr>
            <a:spLocks noGrp="1"/>
          </p:cNvSpPr>
          <p:nvPr>
            <p:ph type="ctrTitle"/>
          </p:nvPr>
        </p:nvSpPr>
        <p:spPr>
          <a:xfrm>
            <a:off x="685800" y="174914"/>
            <a:ext cx="7772400" cy="2387600"/>
          </a:xfrm>
        </p:spPr>
        <p:txBody>
          <a:bodyPr>
            <a:normAutofit fontScale="90000"/>
          </a:bodyPr>
          <a:lstStyle/>
          <a:p>
            <a:r>
              <a:rPr lang="en-GB" sz="6000" b="1" dirty="0">
                <a:effectLst/>
                <a:latin typeface="Arial" panose="020B0604020202020204" pitchFamily="34" charset="0"/>
                <a:ea typeface="Times New Roman" panose="02020603050405020304" pitchFamily="18" charset="0"/>
              </a:rPr>
              <a:t>Water Resources &amp; </a:t>
            </a:r>
            <a:r>
              <a:rPr lang="en-GB" sz="6000" b="1" dirty="0">
                <a:latin typeface="Arial" panose="020B0604020202020204" pitchFamily="34" charset="0"/>
                <a:ea typeface="Times New Roman" panose="02020603050405020304" pitchFamily="18" charset="0"/>
              </a:rPr>
              <a:t>Environmental Management</a:t>
            </a:r>
            <a:endParaRPr lang="en-GB" dirty="0"/>
          </a:p>
        </p:txBody>
      </p:sp>
      <p:sp>
        <p:nvSpPr>
          <p:cNvPr id="3" name="Subtitle 2">
            <a:extLst>
              <a:ext uri="{FF2B5EF4-FFF2-40B4-BE49-F238E27FC236}">
                <a16:creationId xmlns:a16="http://schemas.microsoft.com/office/drawing/2014/main" id="{67EF2801-0D75-4B62-8768-FED04316B68D}"/>
              </a:ext>
            </a:extLst>
          </p:cNvPr>
          <p:cNvSpPr>
            <a:spLocks noGrp="1"/>
          </p:cNvSpPr>
          <p:nvPr>
            <p:ph type="subTitle" idx="1"/>
          </p:nvPr>
        </p:nvSpPr>
        <p:spPr/>
        <p:txBody>
          <a:bodyPr>
            <a:normAutofit/>
          </a:bodyPr>
          <a:lstStyle/>
          <a:p>
            <a:r>
              <a:rPr lang="en-GB" sz="5400" b="1" dirty="0"/>
              <a:t>Case Studies </a:t>
            </a:r>
          </a:p>
        </p:txBody>
      </p:sp>
    </p:spTree>
    <p:extLst>
      <p:ext uri="{BB962C8B-B14F-4D97-AF65-F5344CB8AC3E}">
        <p14:creationId xmlns:p14="http://schemas.microsoft.com/office/powerpoint/2010/main" val="3861026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9B6879-003C-4599-8B5E-4715BD3A801C}"/>
              </a:ext>
            </a:extLst>
          </p:cNvPr>
          <p:cNvSpPr txBox="1"/>
          <p:nvPr/>
        </p:nvSpPr>
        <p:spPr>
          <a:xfrm>
            <a:off x="264403" y="264402"/>
            <a:ext cx="8604173" cy="6120265"/>
          </a:xfrm>
          <a:prstGeom prst="rect">
            <a:avLst/>
          </a:prstGeom>
          <a:noFill/>
        </p:spPr>
        <p:txBody>
          <a:bodyPr wrap="square" rtlCol="0">
            <a:spAutoFit/>
          </a:bodyPr>
          <a:lstStyle/>
          <a:p>
            <a:pPr algn="ctr">
              <a:lnSpc>
                <a:spcPct val="107000"/>
              </a:lnSpc>
              <a:spcAft>
                <a:spcPts val="800"/>
              </a:spcAft>
            </a:pPr>
            <a:r>
              <a:rPr lang="en-GB" sz="3600" b="1" dirty="0">
                <a:effectLst/>
                <a:latin typeface="Calibri" panose="020F0502020204030204" pitchFamily="34" charset="0"/>
                <a:ea typeface="Calibri" panose="020F0502020204030204" pitchFamily="34" charset="0"/>
                <a:cs typeface="Times New Roman" panose="02020603050405020304" pitchFamily="18" charset="0"/>
              </a:rPr>
              <a:t>Cape Town almost ran out of water</a:t>
            </a:r>
          </a:p>
          <a:p>
            <a:pPr algn="ctr">
              <a:lnSpc>
                <a:spcPct val="107000"/>
              </a:lnSpc>
              <a:spcAft>
                <a:spcPts val="800"/>
              </a:spcAft>
            </a:pPr>
            <a:r>
              <a:rPr lang="en-GB" sz="3600" b="1"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A City Without Water: Cape Town </a:t>
            </a:r>
            <a:r>
              <a:rPr lang="en-GB" sz="2400" dirty="0">
                <a:latin typeface="Calibri" panose="020F0502020204030204" pitchFamily="34" charset="0"/>
                <a:ea typeface="Calibri" panose="020F0502020204030204" pitchFamily="34" charset="0"/>
                <a:cs typeface="Times New Roman" panose="02020603050405020304" pitchFamily="18" charset="0"/>
              </a:rPr>
              <a:t>was</a:t>
            </a:r>
            <a:r>
              <a:rPr lang="en-GB" sz="2400" dirty="0">
                <a:effectLst/>
                <a:latin typeface="Calibri" panose="020F0502020204030204" pitchFamily="34" charset="0"/>
                <a:ea typeface="Calibri" panose="020F0502020204030204" pitchFamily="34" charset="0"/>
                <a:cs typeface="Times New Roman" panose="02020603050405020304" pitchFamily="18" charset="0"/>
              </a:rPr>
              <a:t> dangerously close to running out of water – the first major city to do so. Efforts to reduce water were doubled – but there was concern as to whether it would be enough to stave off 'Day Zero</a:t>
            </a:r>
            <a:r>
              <a:rPr lang="en-GB" sz="2400" dirty="0">
                <a:latin typeface="Calibri" panose="020F0502020204030204" pitchFamily="34" charset="0"/>
                <a:ea typeface="Calibri" panose="020F0502020204030204" pitchFamily="34" charset="0"/>
                <a:cs typeface="Times New Roman" panose="02020603050405020304" pitchFamily="18" charset="0"/>
              </a:rPr>
              <a:t>’.</a:t>
            </a:r>
            <a:r>
              <a:rPr lang="en-GB" sz="2400" dirty="0">
                <a:effectLst/>
                <a:latin typeface="Calibri" panose="020F0502020204030204" pitchFamily="34" charset="0"/>
                <a:ea typeface="Calibri" panose="020F0502020204030204" pitchFamily="34" charset="0"/>
                <a:cs typeface="Times New Roman" panose="02020603050405020304" pitchFamily="18" charset="0"/>
              </a:rPr>
              <a:t> Watch this video for the background at the time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https://www.youtube.com/watch?v=jQQT9ZjmeTA</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And this World Economic Forum summary shows </a:t>
            </a:r>
            <a:r>
              <a:rPr lang="en-GB" sz="2400" dirty="0">
                <a:effectLst/>
                <a:latin typeface="Calibri" panose="020F0502020204030204" pitchFamily="34" charset="0"/>
                <a:ea typeface="Calibri" panose="020F0502020204030204" pitchFamily="34" charset="0"/>
                <a:cs typeface="Times New Roman" panose="02020603050405020304" pitchFamily="18" charset="0"/>
              </a:rPr>
              <a:t>how Cape Town averted the crisis</a:t>
            </a:r>
          </a:p>
          <a:p>
            <a:pPr>
              <a:lnSpc>
                <a:spcPct val="107000"/>
              </a:lnSpc>
              <a:spcAft>
                <a:spcPts val="800"/>
              </a:spcAft>
            </a:pP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https://www.weforum.org/agenda/2019/08/cape-town-was-90-days-away-from-running-out-of-water-heres-how-it-averted-the-crisis/</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136738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36034C-1DBE-419C-BAC9-1B7EA2EEF4E9}"/>
              </a:ext>
            </a:extLst>
          </p:cNvPr>
          <p:cNvSpPr txBox="1"/>
          <p:nvPr/>
        </p:nvSpPr>
        <p:spPr>
          <a:xfrm>
            <a:off x="121186" y="77116"/>
            <a:ext cx="8901628" cy="6432338"/>
          </a:xfrm>
          <a:prstGeom prst="rect">
            <a:avLst/>
          </a:prstGeom>
          <a:noFill/>
        </p:spPr>
        <p:txBody>
          <a:bodyPr wrap="square" rtlCol="0">
            <a:spAutoFit/>
          </a:bodyPr>
          <a:lstStyle/>
          <a:p>
            <a:pPr algn="ct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Mexico City’s relationship to Water</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 Sinking, Thirsty City: The Water Crisis in Mexico City</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Read this brief </a:t>
            </a:r>
            <a:r>
              <a:rPr lang="en-GB" sz="1800" dirty="0">
                <a:effectLst/>
                <a:latin typeface="Calibri" panose="020F0502020204030204" pitchFamily="34" charset="0"/>
                <a:ea typeface="Calibri" panose="020F0502020204030204" pitchFamily="34" charset="0"/>
                <a:cs typeface="Times New Roman" panose="02020603050405020304" pitchFamily="18" charset="0"/>
              </a:rPr>
              <a:t> article </a:t>
            </a:r>
            <a:r>
              <a:rPr lang="en-GB" dirty="0">
                <a:latin typeface="Calibri" panose="020F0502020204030204" pitchFamily="34" charset="0"/>
                <a:ea typeface="Calibri" panose="020F0502020204030204" pitchFamily="34" charset="0"/>
                <a:cs typeface="Times New Roman" panose="02020603050405020304" pitchFamily="18" charset="0"/>
              </a:rPr>
              <a:t>p</a:t>
            </a:r>
            <a:r>
              <a:rPr lang="en-GB" sz="1800" dirty="0">
                <a:effectLst/>
                <a:latin typeface="Calibri" panose="020F0502020204030204" pitchFamily="34" charset="0"/>
                <a:ea typeface="Calibri" panose="020F0502020204030204" pitchFamily="34" charset="0"/>
                <a:cs typeface="Times New Roman" panose="02020603050405020304" pitchFamily="18" charset="0"/>
              </a:rPr>
              <a:t>ublished September 11, </a:t>
            </a:r>
            <a:r>
              <a:rPr lang="en-GB" dirty="0">
                <a:latin typeface="Calibri" panose="020F0502020204030204" pitchFamily="34" charset="0"/>
                <a:ea typeface="Calibri" panose="020F0502020204030204" pitchFamily="34" charset="0"/>
                <a:cs typeface="Times New Roman" panose="02020603050405020304" pitchFamily="18" charset="0"/>
              </a:rPr>
              <a:t>2021 by Hayley McCord for ‘Latin </a:t>
            </a:r>
            <a:r>
              <a:rPr lang="en-GB" sz="1800" dirty="0">
                <a:effectLst/>
                <a:latin typeface="Calibri" panose="020F0502020204030204" pitchFamily="34" charset="0"/>
                <a:ea typeface="Calibri" panose="020F0502020204030204" pitchFamily="34" charset="0"/>
                <a:cs typeface="Times New Roman" panose="02020603050405020304" pitchFamily="18" charset="0"/>
              </a:rPr>
              <a:t>America Reports’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https://latinamericareports.com/a-sinking-thirsty-city-the-water-crisis-in-mexico-city/6075/</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OR</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Mexico City’s troubled relationship with water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Mexico City is one of the most populous cities in the world but it can struggle to provide its inhabitants with a stable water supply. On the other hand, it also notoriously prone to flooding as water that would have filled natural wetlands, is now forced over the vast urban sprawl. This film – originally broadcast in 2018 – investigates Mexico City’s troubled relationship with water. Watch this brief video 10mins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https://www.youtube.com/watch?v=wFpN_-mTKaA</a:t>
            </a:r>
            <a:r>
              <a:rPr lang="en-GB" dirty="0">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AND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 City Built on Water Is Running Out of 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Mexico City was built on an ancient lake and gets more rain than London, but it's still running out of water. For millions of its poorest residents, getting enough is a daily challenge. To solve this critical problem, Social enterprise project ‘Isla Urbana’ is capitalizing on the city's abundant rainfall with home-harvesting systems designed to help the most vulnerable.-Watch this video 12mins 30sec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https://www.youtube.com/watch?v=_OjUtqv7LDg</a:t>
            </a: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73524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353</Words>
  <Application>Microsoft Office PowerPoint</Application>
  <PresentationFormat>On-screen Show (4:3)</PresentationFormat>
  <Paragraphs>17</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Water Resources &amp; Environmental Management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Water Resources &amp; Environmental Management</dc:title>
  <dc:creator>John Leah</dc:creator>
  <cp:lastModifiedBy>John Leah</cp:lastModifiedBy>
  <cp:revision>2</cp:revision>
  <dcterms:created xsi:type="dcterms:W3CDTF">2022-01-05T14:26:17Z</dcterms:created>
  <dcterms:modified xsi:type="dcterms:W3CDTF">2022-01-06T20:45:52Z</dcterms:modified>
</cp:coreProperties>
</file>