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94" r:id="rId5"/>
    <p:sldId id="297" r:id="rId6"/>
    <p:sldId id="296" r:id="rId7"/>
    <p:sldId id="299" r:id="rId8"/>
    <p:sldId id="301" r:id="rId9"/>
    <p:sldId id="306" r:id="rId10"/>
    <p:sldId id="300" r:id="rId11"/>
    <p:sldId id="302" r:id="rId12"/>
    <p:sldId id="303" r:id="rId13"/>
    <p:sldId id="298" r:id="rId14"/>
    <p:sldId id="304" r:id="rId15"/>
    <p:sldId id="305" r:id="rId16"/>
    <p:sldId id="292" r:id="rId17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212940"/>
    <a:srgbClr val="3CBEF0"/>
    <a:srgbClr val="AFB4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6408" autoAdjust="0"/>
  </p:normalViewPr>
  <p:slideViewPr>
    <p:cSldViewPr snapToGrid="0">
      <p:cViewPr>
        <p:scale>
          <a:sx n="40" d="100"/>
          <a:sy n="40" d="100"/>
        </p:scale>
        <p:origin x="1170" y="7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9BF0B33-9085-40C9-93A5-AB92D1B9A222}" type="datetime1">
              <a:rPr lang="en-GB" smtClean="0"/>
              <a:t>23/03/2025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B53ADFC-ABB8-401A-BB24-33FDAFEDCEB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2493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4:57.51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30.6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33.0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625 104 24302,'-625'-103'0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0.0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24575,'1'0'0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37.6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446 0 24575,'-2'0'0,"-5"0"0,-6 0 0,-8 0 0,-8 0 0,-7 0 0,-9 0 0,-4 0 0,-1 0 0,5 0 0,7 0 0,8 0 0,6 0 0,6 0 0,4 0 0,1 0 0,1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40.0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24575,'0'0'-8191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47.4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48.10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24575,'0'0'-8191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48.7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24575,'0'0'-8191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49.1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 24575,'0'-2'0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49.6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24575,'0'0'-8191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0.5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24575,'0'0'-8191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1.0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24575,'0'0'-8191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1.5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24575,'0'0'-8191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2.0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24575,'2'0'0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2.4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24575,'0'0'-8191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2.97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24575,'0'0'-8191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5.36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24575,'0'0'-8191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3-24T01:27:56.6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5720C7-6FB5-45BA-BDBA-48D2872F91F1}" type="datetime1">
              <a:rPr lang="en-GB" smtClean="0"/>
              <a:pPr/>
              <a:t>23/03/2025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725628-3A68-42F4-BA86-98181795314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49258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rtlCol="0" anchor="ctr">
            <a:normAutofit/>
          </a:bodyPr>
          <a:lstStyle>
            <a:lvl1pPr algn="r">
              <a:defRPr sz="500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fld id="{A6385DC9-997B-458E-A4CF-AC90B90DF325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96B4BC6-4D4C-4A15-A7B9-629A30CF6E83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rtlCol="0" anchor="ctr">
            <a:normAutofit/>
          </a:bodyPr>
          <a:lstStyle>
            <a:lvl1pPr algn="r">
              <a:defRPr sz="5000" b="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rtlCol="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9A31E63-4ED2-4925-A5F4-6846649FFE35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1DDAFAF-1776-40DA-8CA0-79036665708D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rtlCol="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rtlCol="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E0D3D27-7A6C-4B35-B3FF-F31390EFED29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E27C9E9-4515-4D38-A03A-D2F95C1F97CE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A4A46F-3E40-4151-8C36-A90EB8A48A85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 rtlCol="0"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2CA9A9-4A99-433C-A4F0-534775C3FAD7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rtlCol="0" anchor="ctr">
            <a:normAutofit/>
          </a:bodyPr>
          <a:lstStyle>
            <a:lvl1pPr algn="r">
              <a:defRPr sz="500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rtlCol="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CCCC3AD-CC54-43D4-9C5D-6FBF5D207C09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67E5644-1E61-4311-A31E-84CB9C7AA8A9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B4BF001-2B80-4AB9-BE59-83C5923EC802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C7B7CC-E160-4FC4-9005-71993151DC0E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51C4957F-1271-4000-97CB-F74033DE6EE6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9.png"/><Relationship Id="rId18" Type="http://schemas.openxmlformats.org/officeDocument/2006/relationships/customXml" Target="../ink/ink2.xml"/><Relationship Id="rId26" Type="http://schemas.openxmlformats.org/officeDocument/2006/relationships/customXml" Target="../ink/ink6.xml"/><Relationship Id="rId39" Type="http://schemas.openxmlformats.org/officeDocument/2006/relationships/customXml" Target="../ink/ink18.xml"/><Relationship Id="rId21" Type="http://schemas.openxmlformats.org/officeDocument/2006/relationships/image" Target="../media/image24.png"/><Relationship Id="rId34" Type="http://schemas.openxmlformats.org/officeDocument/2006/relationships/customXml" Target="../ink/ink13.xml"/><Relationship Id="rId7" Type="http://schemas.openxmlformats.org/officeDocument/2006/relationships/image" Target="../media/image13.jpeg"/><Relationship Id="rId12" Type="http://schemas.openxmlformats.org/officeDocument/2006/relationships/image" Target="../media/image18.svg"/><Relationship Id="rId17" Type="http://schemas.openxmlformats.org/officeDocument/2006/relationships/image" Target="../media/image22.png"/><Relationship Id="rId25" Type="http://schemas.openxmlformats.org/officeDocument/2006/relationships/image" Target="../media/image26.png"/><Relationship Id="rId33" Type="http://schemas.openxmlformats.org/officeDocument/2006/relationships/customXml" Target="../ink/ink12.xml"/><Relationship Id="rId38" Type="http://schemas.openxmlformats.org/officeDocument/2006/relationships/customXml" Target="../ink/ink17.xml"/><Relationship Id="rId2" Type="http://schemas.openxmlformats.org/officeDocument/2006/relationships/image" Target="../media/image10.png"/><Relationship Id="rId16" Type="http://schemas.openxmlformats.org/officeDocument/2006/relationships/image" Target="../media/image21.png"/><Relationship Id="rId20" Type="http://schemas.openxmlformats.org/officeDocument/2006/relationships/customXml" Target="../ink/ink3.xml"/><Relationship Id="rId29" Type="http://schemas.openxmlformats.org/officeDocument/2006/relationships/customXml" Target="../ink/ink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17.png"/><Relationship Id="rId24" Type="http://schemas.openxmlformats.org/officeDocument/2006/relationships/customXml" Target="../ink/ink5.xml"/><Relationship Id="rId32" Type="http://schemas.openxmlformats.org/officeDocument/2006/relationships/customXml" Target="../ink/ink11.xml"/><Relationship Id="rId37" Type="http://schemas.openxmlformats.org/officeDocument/2006/relationships/customXml" Target="../ink/ink16.xml"/><Relationship Id="rId40" Type="http://schemas.openxmlformats.org/officeDocument/2006/relationships/customXml" Target="../ink/ink19.xml"/><Relationship Id="rId5" Type="http://schemas.openxmlformats.org/officeDocument/2006/relationships/image" Target="../media/image9.jpeg"/><Relationship Id="rId15" Type="http://schemas.openxmlformats.org/officeDocument/2006/relationships/customXml" Target="../ink/ink1.xml"/><Relationship Id="rId23" Type="http://schemas.openxmlformats.org/officeDocument/2006/relationships/image" Target="../media/image25.png"/><Relationship Id="rId28" Type="http://schemas.openxmlformats.org/officeDocument/2006/relationships/customXml" Target="../ink/ink8.xml"/><Relationship Id="rId36" Type="http://schemas.openxmlformats.org/officeDocument/2006/relationships/customXml" Target="../ink/ink15.xml"/><Relationship Id="rId10" Type="http://schemas.openxmlformats.org/officeDocument/2006/relationships/image" Target="../media/image16.svg"/><Relationship Id="rId19" Type="http://schemas.openxmlformats.org/officeDocument/2006/relationships/image" Target="../media/image23.png"/><Relationship Id="rId31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5.png"/><Relationship Id="rId14" Type="http://schemas.openxmlformats.org/officeDocument/2006/relationships/image" Target="../media/image20.svg"/><Relationship Id="rId22" Type="http://schemas.openxmlformats.org/officeDocument/2006/relationships/customXml" Target="../ink/ink4.xml"/><Relationship Id="rId27" Type="http://schemas.openxmlformats.org/officeDocument/2006/relationships/customXml" Target="../ink/ink7.xml"/><Relationship Id="rId30" Type="http://schemas.openxmlformats.org/officeDocument/2006/relationships/customXml" Target="../ink/ink10.xml"/><Relationship Id="rId35" Type="http://schemas.openxmlformats.org/officeDocument/2006/relationships/customXml" Target="../ink/ink14.xml"/><Relationship Id="rId8" Type="http://schemas.openxmlformats.org/officeDocument/2006/relationships/image" Target="../media/image14.png"/><Relationship Id="rId3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0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18" Type="http://schemas.openxmlformats.org/officeDocument/2006/relationships/image" Target="../media/image4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17" Type="http://schemas.openxmlformats.org/officeDocument/2006/relationships/image" Target="../media/image45.png"/><Relationship Id="rId2" Type="http://schemas.openxmlformats.org/officeDocument/2006/relationships/image" Target="../media/image2.png"/><Relationship Id="rId16" Type="http://schemas.openxmlformats.org/officeDocument/2006/relationships/image" Target="../media/image44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svg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CC7F68-DBFA-3FC7-03EA-AD2F1E2D4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F09DF6E-8467-D02D-8F38-C5900B0DBFA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71525" y="146119"/>
            <a:ext cx="11846302" cy="6533104"/>
            <a:chOff x="171525" y="146119"/>
            <a:chExt cx="11846302" cy="653310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BE83A71-43DF-D814-A4CB-8909B6C39D33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5458688" y="120084"/>
              <a:ext cx="6533104" cy="6585174"/>
            </a:xfrm>
            <a:custGeom>
              <a:avLst/>
              <a:gdLst>
                <a:gd name="connsiteX0" fmla="*/ 0 w 6533104"/>
                <a:gd name="connsiteY0" fmla="*/ 4969037 h 6585174"/>
                <a:gd name="connsiteX1" fmla="*/ 0 w 6533104"/>
                <a:gd name="connsiteY1" fmla="*/ 0 h 6585174"/>
                <a:gd name="connsiteX2" fmla="*/ 6533104 w 6533104"/>
                <a:gd name="connsiteY2" fmla="*/ 0 h 6585174"/>
                <a:gd name="connsiteX3" fmla="*/ 6533103 w 6533104"/>
                <a:gd name="connsiteY3" fmla="*/ 6585174 h 6585174"/>
                <a:gd name="connsiteX4" fmla="*/ 0 w 6533104"/>
                <a:gd name="connsiteY4" fmla="*/ 4969037 h 6585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3104" h="6585174">
                  <a:moveTo>
                    <a:pt x="0" y="4969037"/>
                  </a:moveTo>
                  <a:lnTo>
                    <a:pt x="0" y="0"/>
                  </a:lnTo>
                  <a:lnTo>
                    <a:pt x="6533104" y="0"/>
                  </a:lnTo>
                  <a:lnTo>
                    <a:pt x="6533103" y="6585174"/>
                  </a:lnTo>
                  <a:lnTo>
                    <a:pt x="0" y="4969037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3CBEF0"/>
                </a:gs>
                <a:gs pos="78000">
                  <a:srgbClr val="212940"/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A7D7A729-AEB0-8486-2D48-436D0E1B281E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430543" y="-112897"/>
              <a:ext cx="3515010" cy="4033045"/>
            </a:xfrm>
            <a:custGeom>
              <a:avLst/>
              <a:gdLst>
                <a:gd name="connsiteX0" fmla="*/ 0 w 3515010"/>
                <a:gd name="connsiteY0" fmla="*/ 4033045 h 4033045"/>
                <a:gd name="connsiteX1" fmla="*/ 0 w 3515010"/>
                <a:gd name="connsiteY1" fmla="*/ 0 h 4033045"/>
                <a:gd name="connsiteX2" fmla="*/ 3515010 w 3515010"/>
                <a:gd name="connsiteY2" fmla="*/ 4033045 h 4033045"/>
                <a:gd name="connsiteX3" fmla="*/ 0 w 3515010"/>
                <a:gd name="connsiteY3" fmla="*/ 4033045 h 4033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010" h="4033045">
                  <a:moveTo>
                    <a:pt x="0" y="4033045"/>
                  </a:moveTo>
                  <a:lnTo>
                    <a:pt x="0" y="0"/>
                  </a:lnTo>
                  <a:lnTo>
                    <a:pt x="3515010" y="4033045"/>
                  </a:lnTo>
                  <a:lnTo>
                    <a:pt x="0" y="4033045"/>
                  </a:lnTo>
                  <a:close/>
                </a:path>
              </a:pathLst>
            </a:custGeom>
            <a:blipFill dpi="0" rotWithShape="1">
              <a:blip r:embed="rId2"/>
              <a:srcRect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2108448-806C-65E2-7161-182B7833540C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548051" y="2463351"/>
              <a:ext cx="3839345" cy="4592396"/>
            </a:xfrm>
            <a:custGeom>
              <a:avLst/>
              <a:gdLst>
                <a:gd name="connsiteX0" fmla="*/ 0 w 3839345"/>
                <a:gd name="connsiteY0" fmla="*/ 3330869 h 4592396"/>
                <a:gd name="connsiteX1" fmla="*/ 3839345 w 3839345"/>
                <a:gd name="connsiteY1" fmla="*/ 0 h 4592396"/>
                <a:gd name="connsiteX2" fmla="*/ 3839345 w 3839345"/>
                <a:gd name="connsiteY2" fmla="*/ 4592396 h 4592396"/>
                <a:gd name="connsiteX3" fmla="*/ 1094453 w 3839345"/>
                <a:gd name="connsiteY3" fmla="*/ 4592396 h 4592396"/>
                <a:gd name="connsiteX4" fmla="*/ 0 w 3839345"/>
                <a:gd name="connsiteY4" fmla="*/ 3330869 h 459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9345" h="4592396">
                  <a:moveTo>
                    <a:pt x="0" y="3330869"/>
                  </a:moveTo>
                  <a:lnTo>
                    <a:pt x="3839345" y="0"/>
                  </a:lnTo>
                  <a:lnTo>
                    <a:pt x="3839345" y="4592396"/>
                  </a:lnTo>
                  <a:lnTo>
                    <a:pt x="1094453" y="4592396"/>
                  </a:lnTo>
                  <a:lnTo>
                    <a:pt x="0" y="3330869"/>
                  </a:lnTo>
                  <a:close/>
                </a:path>
              </a:pathLst>
            </a:custGeom>
            <a:blipFill dpi="0" rotWithShape="1">
              <a:blip r:embed="rId2"/>
              <a:srcRect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B4D3957-3765-81CA-2ED3-7EAE0FAC8EC2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534885" y="146120"/>
              <a:ext cx="5318076" cy="6533102"/>
            </a:xfrm>
            <a:custGeom>
              <a:avLst/>
              <a:gdLst>
                <a:gd name="connsiteX0" fmla="*/ 2913428 w 5318076"/>
                <a:gd name="connsiteY0" fmla="*/ 0 h 6533102"/>
                <a:gd name="connsiteX1" fmla="*/ 5318076 w 5318076"/>
                <a:gd name="connsiteY1" fmla="*/ 0 h 6533102"/>
                <a:gd name="connsiteX2" fmla="*/ 3690133 w 5318076"/>
                <a:gd name="connsiteY2" fmla="*/ 6533102 h 6533102"/>
                <a:gd name="connsiteX3" fmla="*/ 3488788 w 5318076"/>
                <a:gd name="connsiteY3" fmla="*/ 6533102 h 6533102"/>
                <a:gd name="connsiteX4" fmla="*/ 0 w 5318076"/>
                <a:gd name="connsiteY4" fmla="*/ 2555205 h 6533102"/>
                <a:gd name="connsiteX5" fmla="*/ 2913428 w 5318076"/>
                <a:gd name="connsiteY5" fmla="*/ 0 h 6533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18076" h="6533102">
                  <a:moveTo>
                    <a:pt x="2913428" y="0"/>
                  </a:moveTo>
                  <a:lnTo>
                    <a:pt x="5318076" y="0"/>
                  </a:lnTo>
                  <a:lnTo>
                    <a:pt x="3690133" y="6533102"/>
                  </a:lnTo>
                  <a:lnTo>
                    <a:pt x="3488788" y="6533102"/>
                  </a:lnTo>
                  <a:lnTo>
                    <a:pt x="0" y="2555205"/>
                  </a:lnTo>
                  <a:lnTo>
                    <a:pt x="2913428" y="0"/>
                  </a:lnTo>
                  <a:close/>
                </a:path>
              </a:pathLst>
            </a:custGeom>
            <a:blipFill dpi="0" rotWithShape="1">
              <a:blip r:embed="rId2"/>
              <a:srcRect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5DCD01F0-FEC6-A424-4732-B5C597CA77E6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793490" y="4324733"/>
              <a:ext cx="6096000" cy="156966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kumimoji="0" lang="en-US" sz="4800" b="1" i="0" u="none" strike="noStrike" kern="1200" cap="all" spc="200" normalizeH="0" baseline="0" noProof="0" dirty="0">
                  <a:ln>
                    <a:noFill/>
                  </a:ln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D</a:t>
              </a:r>
              <a:r>
                <a:rPr kumimoji="0" lang="en-GB" sz="4800" b="1" i="0" u="none" strike="noStrike" kern="1200" cap="all" spc="200" normalizeH="0" baseline="0" noProof="0" dirty="0">
                  <a:ln>
                    <a:noFill/>
                  </a:ln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r. Hart </a:t>
              </a:r>
              <a:r>
                <a:rPr kumimoji="0" lang="en-GB" sz="4800" b="1" i="0" u="none" strike="noStrike" kern="1200" cap="all" spc="200" normalizeH="0" baseline="0" noProof="0" dirty="0" err="1">
                  <a:ln>
                    <a:noFill/>
                  </a:ln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uLnTx/>
                  <a:uFillTx/>
                  <a:latin typeface="Helvetica" panose="020B0604020202020204" pitchFamily="34" charset="0"/>
                  <a:ea typeface="+mj-ea"/>
                  <a:cs typeface="Helvetica" panose="020B0604020202020204" pitchFamily="34" charset="0"/>
                </a:rPr>
                <a:t>DisAPPEARANCE</a:t>
              </a:r>
              <a:endPara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3598F03F-B8F9-018C-85AD-A714D7960955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447491" y="619599"/>
              <a:ext cx="3847469" cy="1077218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 rtl="0"/>
              <a:r>
                <a:rPr lang="en-GB" sz="3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Case Analysis and Findings</a:t>
              </a:r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31CFCDCF-245A-CC82-89DD-2712559C7F3D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9128893" y="2225945"/>
              <a:ext cx="2410486" cy="1254438"/>
              <a:chOff x="9128893" y="2225945"/>
              <a:chExt cx="2410486" cy="1254438"/>
            </a:xfrm>
            <a:blipFill>
              <a:blip r:embed="rId3">
                <a:alphaModFix amt="66000"/>
              </a:blip>
              <a:stretch>
                <a:fillRect/>
              </a:stretch>
            </a:blipFill>
          </p:grpSpPr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E035D9B9-015B-2F5A-760E-CD417333ECFD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16200000">
                <a:off x="10474222" y="2415226"/>
                <a:ext cx="449278" cy="1681035"/>
              </a:xfrm>
              <a:custGeom>
                <a:avLst/>
                <a:gdLst>
                  <a:gd name="connsiteX0" fmla="*/ 0 w 3839345"/>
                  <a:gd name="connsiteY0" fmla="*/ 3330869 h 4592396"/>
                  <a:gd name="connsiteX1" fmla="*/ 3839345 w 3839345"/>
                  <a:gd name="connsiteY1" fmla="*/ 0 h 4592396"/>
                  <a:gd name="connsiteX2" fmla="*/ 3839345 w 3839345"/>
                  <a:gd name="connsiteY2" fmla="*/ 4592396 h 4592396"/>
                  <a:gd name="connsiteX3" fmla="*/ 1094453 w 3839345"/>
                  <a:gd name="connsiteY3" fmla="*/ 4592396 h 4592396"/>
                  <a:gd name="connsiteX4" fmla="*/ 0 w 3839345"/>
                  <a:gd name="connsiteY4" fmla="*/ 3330869 h 459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39345" h="4592396">
                    <a:moveTo>
                      <a:pt x="0" y="3330869"/>
                    </a:moveTo>
                    <a:lnTo>
                      <a:pt x="3839345" y="0"/>
                    </a:lnTo>
                    <a:lnTo>
                      <a:pt x="3839345" y="4592396"/>
                    </a:lnTo>
                    <a:lnTo>
                      <a:pt x="1094453" y="4592396"/>
                    </a:lnTo>
                    <a:lnTo>
                      <a:pt x="0" y="3330869"/>
                    </a:lnTo>
                    <a:close/>
                  </a:path>
                </a:pathLst>
              </a:custGeom>
              <a:grpFill/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4CB9D629-C9AC-7C6F-B196-893A45F69BF1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9951886" y="1402952"/>
                <a:ext cx="764500" cy="2410486"/>
              </a:xfrm>
              <a:custGeom>
                <a:avLst/>
                <a:gdLst>
                  <a:gd name="connsiteX0" fmla="*/ 0 w 6533104"/>
                  <a:gd name="connsiteY0" fmla="*/ 4969037 h 6585174"/>
                  <a:gd name="connsiteX1" fmla="*/ 0 w 6533104"/>
                  <a:gd name="connsiteY1" fmla="*/ 0 h 6585174"/>
                  <a:gd name="connsiteX2" fmla="*/ 6533104 w 6533104"/>
                  <a:gd name="connsiteY2" fmla="*/ 0 h 6585174"/>
                  <a:gd name="connsiteX3" fmla="*/ 6533103 w 6533104"/>
                  <a:gd name="connsiteY3" fmla="*/ 6585174 h 6585174"/>
                  <a:gd name="connsiteX4" fmla="*/ 0 w 6533104"/>
                  <a:gd name="connsiteY4" fmla="*/ 4969037 h 65851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33104" h="6585174">
                    <a:moveTo>
                      <a:pt x="0" y="4969037"/>
                    </a:moveTo>
                    <a:lnTo>
                      <a:pt x="0" y="0"/>
                    </a:lnTo>
                    <a:lnTo>
                      <a:pt x="6533104" y="0"/>
                    </a:lnTo>
                    <a:lnTo>
                      <a:pt x="6533103" y="6585174"/>
                    </a:lnTo>
                    <a:lnTo>
                      <a:pt x="0" y="4969037"/>
                    </a:lnTo>
                    <a:close/>
                  </a:path>
                </a:pathLst>
              </a:custGeom>
              <a:grpFill/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3E040280-6EFA-83D1-F340-7E6B1A461FBC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7203070" y="2541167"/>
              <a:ext cx="2410487" cy="1254438"/>
              <a:chOff x="7203070" y="2541167"/>
              <a:chExt cx="2410487" cy="1254438"/>
            </a:xfrm>
            <a:blipFill>
              <a:blip r:embed="rId4">
                <a:alphaModFix amt="66000"/>
              </a:blip>
              <a:stretch>
                <a:fillRect/>
              </a:stretch>
            </a:blipFill>
          </p:grpSpPr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47A6410A-002B-9FE8-BCF8-46E3EEB7DCF0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16200000">
                <a:off x="8026064" y="2208112"/>
                <a:ext cx="764500" cy="2410486"/>
              </a:xfrm>
              <a:custGeom>
                <a:avLst/>
                <a:gdLst>
                  <a:gd name="connsiteX0" fmla="*/ 0 w 6533104"/>
                  <a:gd name="connsiteY0" fmla="*/ 4969037 h 6585174"/>
                  <a:gd name="connsiteX1" fmla="*/ 0 w 6533104"/>
                  <a:gd name="connsiteY1" fmla="*/ 0 h 6585174"/>
                  <a:gd name="connsiteX2" fmla="*/ 6533104 w 6533104"/>
                  <a:gd name="connsiteY2" fmla="*/ 0 h 6585174"/>
                  <a:gd name="connsiteX3" fmla="*/ 6533103 w 6533104"/>
                  <a:gd name="connsiteY3" fmla="*/ 6585174 h 6585174"/>
                  <a:gd name="connsiteX4" fmla="*/ 0 w 6533104"/>
                  <a:gd name="connsiteY4" fmla="*/ 4969037 h 65851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533104" h="6585174">
                    <a:moveTo>
                      <a:pt x="0" y="4969037"/>
                    </a:moveTo>
                    <a:lnTo>
                      <a:pt x="0" y="0"/>
                    </a:lnTo>
                    <a:lnTo>
                      <a:pt x="6533104" y="0"/>
                    </a:lnTo>
                    <a:lnTo>
                      <a:pt x="6533103" y="6585174"/>
                    </a:lnTo>
                    <a:lnTo>
                      <a:pt x="0" y="4969037"/>
                    </a:lnTo>
                    <a:close/>
                  </a:path>
                </a:pathLst>
              </a:custGeom>
              <a:grpFill/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40261D63-886F-3D92-3BA4-E9FDB94ADA6B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7818949" y="1925288"/>
                <a:ext cx="449278" cy="1681035"/>
              </a:xfrm>
              <a:custGeom>
                <a:avLst/>
                <a:gdLst>
                  <a:gd name="connsiteX0" fmla="*/ 0 w 3839345"/>
                  <a:gd name="connsiteY0" fmla="*/ 3330869 h 4592396"/>
                  <a:gd name="connsiteX1" fmla="*/ 3839345 w 3839345"/>
                  <a:gd name="connsiteY1" fmla="*/ 0 h 4592396"/>
                  <a:gd name="connsiteX2" fmla="*/ 3839345 w 3839345"/>
                  <a:gd name="connsiteY2" fmla="*/ 4592396 h 4592396"/>
                  <a:gd name="connsiteX3" fmla="*/ 1094453 w 3839345"/>
                  <a:gd name="connsiteY3" fmla="*/ 4592396 h 4592396"/>
                  <a:gd name="connsiteX4" fmla="*/ 0 w 3839345"/>
                  <a:gd name="connsiteY4" fmla="*/ 3330869 h 459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39345" h="4592396">
                    <a:moveTo>
                      <a:pt x="0" y="3330869"/>
                    </a:moveTo>
                    <a:lnTo>
                      <a:pt x="3839345" y="0"/>
                    </a:lnTo>
                    <a:lnTo>
                      <a:pt x="3839345" y="4592396"/>
                    </a:lnTo>
                    <a:lnTo>
                      <a:pt x="1094453" y="4592396"/>
                    </a:lnTo>
                    <a:lnTo>
                      <a:pt x="0" y="3330869"/>
                    </a:lnTo>
                    <a:close/>
                  </a:path>
                </a:pathLst>
              </a:custGeom>
              <a:grpFill/>
              <a:ln>
                <a:solidFill>
                  <a:schemeClr val="bg1">
                    <a:lumMod val="95000"/>
                  </a:schemeClr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0FA08B-6CC6-E6F6-6212-E310B698733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3086794" y="1848791"/>
            <a:ext cx="2214257" cy="2214257"/>
            <a:chOff x="3086794" y="1848791"/>
            <a:chExt cx="2214257" cy="2214257"/>
          </a:xfrm>
          <a:solidFill>
            <a:srgbClr val="212940"/>
          </a:solidFill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grpSpPr>
        <p:pic>
          <p:nvPicPr>
            <p:cNvPr id="7" name="Graphic 6" descr="Magnifying glass with solid fill">
              <a:extLst>
                <a:ext uri="{FF2B5EF4-FFF2-40B4-BE49-F238E27FC236}">
                  <a16:creationId xmlns:a16="http://schemas.microsoft.com/office/drawing/2014/main" id="{94978C71-2D74-0F79-6D6D-4E7E637429BB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086794" y="1848791"/>
              <a:ext cx="2214257" cy="2214257"/>
            </a:xfrm>
            <a:prstGeom prst="rect">
              <a:avLst/>
            </a:prstGeom>
          </p:spPr>
        </p:pic>
        <p:pic>
          <p:nvPicPr>
            <p:cNvPr id="9" name="Graphic 8" descr="Pie chart with solid fill">
              <a:extLst>
                <a:ext uri="{FF2B5EF4-FFF2-40B4-BE49-F238E27FC236}">
                  <a16:creationId xmlns:a16="http://schemas.microsoft.com/office/drawing/2014/main" id="{DD137148-2486-68C9-FA87-56D65ED5B46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3447012" y="2308605"/>
              <a:ext cx="757559" cy="757559"/>
            </a:xfrm>
            <a:prstGeom prst="rect">
              <a:avLst/>
            </a:prstGeom>
          </p:spPr>
        </p:pic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71E26C7-9998-BA29-6841-B97EEF14B7A0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812018" y="549590"/>
            <a:ext cx="1160837" cy="1196496"/>
            <a:chOff x="3086794" y="1848791"/>
            <a:chExt cx="2214257" cy="2214257"/>
          </a:xfrm>
          <a:solidFill>
            <a:srgbClr val="212940"/>
          </a:solidFill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grpSpPr>
        <p:pic>
          <p:nvPicPr>
            <p:cNvPr id="12" name="Graphic 11" descr="Magnifying glass with solid fill">
              <a:extLst>
                <a:ext uri="{FF2B5EF4-FFF2-40B4-BE49-F238E27FC236}">
                  <a16:creationId xmlns:a16="http://schemas.microsoft.com/office/drawing/2014/main" id="{1C957DC9-12DA-B90D-DF9F-77FF5939994C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086794" y="1848791"/>
              <a:ext cx="2214257" cy="2214257"/>
            </a:xfrm>
            <a:prstGeom prst="rect">
              <a:avLst/>
            </a:prstGeom>
          </p:spPr>
        </p:pic>
        <p:pic>
          <p:nvPicPr>
            <p:cNvPr id="13" name="Graphic 12" descr="Pie chart with solid fill">
              <a:extLst>
                <a:ext uri="{FF2B5EF4-FFF2-40B4-BE49-F238E27FC236}">
                  <a16:creationId xmlns:a16="http://schemas.microsoft.com/office/drawing/2014/main" id="{A71F50E0-6FAC-3457-ED20-2FEF0D3819AB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3447012" y="2308605"/>
              <a:ext cx="757559" cy="757559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3CFC062-0604-18D0-1C16-1B7BD13BD52E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123085" y="4063048"/>
            <a:ext cx="1707595" cy="1701992"/>
            <a:chOff x="3086794" y="1848791"/>
            <a:chExt cx="2214257" cy="2214257"/>
          </a:xfrm>
          <a:solidFill>
            <a:srgbClr val="212940"/>
          </a:solidFill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grpSpPr>
        <p:pic>
          <p:nvPicPr>
            <p:cNvPr id="15" name="Graphic 14" descr="Magnifying glass with solid fill">
              <a:extLst>
                <a:ext uri="{FF2B5EF4-FFF2-40B4-BE49-F238E27FC236}">
                  <a16:creationId xmlns:a16="http://schemas.microsoft.com/office/drawing/2014/main" id="{0A678563-CB4A-A9EE-7A32-6636F38DA8C6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086794" y="1848791"/>
              <a:ext cx="2214257" cy="2214257"/>
            </a:xfrm>
            <a:prstGeom prst="rect">
              <a:avLst/>
            </a:prstGeom>
          </p:spPr>
        </p:pic>
        <p:pic>
          <p:nvPicPr>
            <p:cNvPr id="16" name="Graphic 15" descr="Pie chart with solid fill">
              <a:extLst>
                <a:ext uri="{FF2B5EF4-FFF2-40B4-BE49-F238E27FC236}">
                  <a16:creationId xmlns:a16="http://schemas.microsoft.com/office/drawing/2014/main" id="{B29788F5-680E-7E6A-5460-83AF6D0AFE4E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3447012" y="2308605"/>
              <a:ext cx="757559" cy="75755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797627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ABA57B-DDAD-8A07-C13D-6D319C82A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2A1EB21-7FAF-2C9A-5927-73F32D03394B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 flipH="1">
            <a:off x="171525" y="146119"/>
            <a:ext cx="11846303" cy="6533104"/>
            <a:chOff x="171525" y="146119"/>
            <a:chExt cx="11846303" cy="653310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077956C-654A-9804-8EED-51D5C9F16F7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5458688" y="120084"/>
              <a:ext cx="6533104" cy="6585174"/>
            </a:xfrm>
            <a:custGeom>
              <a:avLst/>
              <a:gdLst>
                <a:gd name="connsiteX0" fmla="*/ 0 w 6533104"/>
                <a:gd name="connsiteY0" fmla="*/ 4969037 h 6585174"/>
                <a:gd name="connsiteX1" fmla="*/ 0 w 6533104"/>
                <a:gd name="connsiteY1" fmla="*/ 0 h 6585174"/>
                <a:gd name="connsiteX2" fmla="*/ 6533104 w 6533104"/>
                <a:gd name="connsiteY2" fmla="*/ 0 h 6585174"/>
                <a:gd name="connsiteX3" fmla="*/ 6533103 w 6533104"/>
                <a:gd name="connsiteY3" fmla="*/ 6585174 h 6585174"/>
                <a:gd name="connsiteX4" fmla="*/ 0 w 6533104"/>
                <a:gd name="connsiteY4" fmla="*/ 4969037 h 6585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3104" h="6585174">
                  <a:moveTo>
                    <a:pt x="0" y="4969037"/>
                  </a:moveTo>
                  <a:lnTo>
                    <a:pt x="0" y="0"/>
                  </a:lnTo>
                  <a:lnTo>
                    <a:pt x="6533104" y="0"/>
                  </a:lnTo>
                  <a:lnTo>
                    <a:pt x="6533103" y="6585174"/>
                  </a:lnTo>
                  <a:lnTo>
                    <a:pt x="0" y="4969037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3CBEF0"/>
                </a:gs>
                <a:gs pos="1000">
                  <a:srgbClr val="2F7498"/>
                </a:gs>
                <a:gs pos="100000">
                  <a:srgbClr val="212940"/>
                </a:gs>
              </a:gsLst>
              <a:lin ang="16200000" scaled="1"/>
              <a:tileRect/>
            </a:grad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38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803AA85-65C3-AB3C-C8E8-6495B18D7CF9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71525" y="146120"/>
              <a:ext cx="6681436" cy="6533102"/>
              <a:chOff x="171525" y="146120"/>
              <a:chExt cx="6681436" cy="6533102"/>
            </a:xfrm>
            <a:blipFill>
              <a:blip r:embed="rId2"/>
              <a:stretch>
                <a:fillRect/>
              </a:stretch>
            </a:blipFill>
          </p:grpSpPr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84D3F0CF-61D3-01DB-54D2-9E1C9F8928FA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430543" y="-112897"/>
                <a:ext cx="3515010" cy="4033045"/>
              </a:xfrm>
              <a:custGeom>
                <a:avLst/>
                <a:gdLst>
                  <a:gd name="connsiteX0" fmla="*/ 0 w 3515010"/>
                  <a:gd name="connsiteY0" fmla="*/ 4033045 h 4033045"/>
                  <a:gd name="connsiteX1" fmla="*/ 0 w 3515010"/>
                  <a:gd name="connsiteY1" fmla="*/ 0 h 4033045"/>
                  <a:gd name="connsiteX2" fmla="*/ 3515010 w 3515010"/>
                  <a:gd name="connsiteY2" fmla="*/ 4033045 h 4033045"/>
                  <a:gd name="connsiteX3" fmla="*/ 0 w 3515010"/>
                  <a:gd name="connsiteY3" fmla="*/ 4033045 h 4033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15010" h="4033045">
                    <a:moveTo>
                      <a:pt x="0" y="4033045"/>
                    </a:moveTo>
                    <a:lnTo>
                      <a:pt x="0" y="0"/>
                    </a:lnTo>
                    <a:lnTo>
                      <a:pt x="3515010" y="4033045"/>
                    </a:lnTo>
                    <a:lnTo>
                      <a:pt x="0" y="4033045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ECA68B56-201B-5DF5-D6CF-1A8EAF713543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548051" y="2463351"/>
                <a:ext cx="3839345" cy="4592396"/>
              </a:xfrm>
              <a:custGeom>
                <a:avLst/>
                <a:gdLst>
                  <a:gd name="connsiteX0" fmla="*/ 0 w 3839345"/>
                  <a:gd name="connsiteY0" fmla="*/ 3330869 h 4592396"/>
                  <a:gd name="connsiteX1" fmla="*/ 3839345 w 3839345"/>
                  <a:gd name="connsiteY1" fmla="*/ 0 h 4592396"/>
                  <a:gd name="connsiteX2" fmla="*/ 3839345 w 3839345"/>
                  <a:gd name="connsiteY2" fmla="*/ 4592396 h 4592396"/>
                  <a:gd name="connsiteX3" fmla="*/ 1094453 w 3839345"/>
                  <a:gd name="connsiteY3" fmla="*/ 4592396 h 4592396"/>
                  <a:gd name="connsiteX4" fmla="*/ 0 w 3839345"/>
                  <a:gd name="connsiteY4" fmla="*/ 3330869 h 459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39345" h="4592396">
                    <a:moveTo>
                      <a:pt x="0" y="3330869"/>
                    </a:moveTo>
                    <a:lnTo>
                      <a:pt x="3839345" y="0"/>
                    </a:lnTo>
                    <a:lnTo>
                      <a:pt x="3839345" y="4592396"/>
                    </a:lnTo>
                    <a:lnTo>
                      <a:pt x="1094453" y="4592396"/>
                    </a:lnTo>
                    <a:lnTo>
                      <a:pt x="0" y="3330869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441BCD14-B71F-4647-239E-02A8F7D44DE4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1534885" y="146120"/>
                <a:ext cx="5318076" cy="6533102"/>
              </a:xfrm>
              <a:custGeom>
                <a:avLst/>
                <a:gdLst>
                  <a:gd name="connsiteX0" fmla="*/ 2913428 w 5318076"/>
                  <a:gd name="connsiteY0" fmla="*/ 0 h 6533102"/>
                  <a:gd name="connsiteX1" fmla="*/ 5318076 w 5318076"/>
                  <a:gd name="connsiteY1" fmla="*/ 0 h 6533102"/>
                  <a:gd name="connsiteX2" fmla="*/ 3690133 w 5318076"/>
                  <a:gd name="connsiteY2" fmla="*/ 6533102 h 6533102"/>
                  <a:gd name="connsiteX3" fmla="*/ 3488788 w 5318076"/>
                  <a:gd name="connsiteY3" fmla="*/ 6533102 h 6533102"/>
                  <a:gd name="connsiteX4" fmla="*/ 0 w 5318076"/>
                  <a:gd name="connsiteY4" fmla="*/ 2555205 h 6533102"/>
                  <a:gd name="connsiteX5" fmla="*/ 2913428 w 5318076"/>
                  <a:gd name="connsiteY5" fmla="*/ 0 h 65331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18076" h="6533102">
                    <a:moveTo>
                      <a:pt x="2913428" y="0"/>
                    </a:moveTo>
                    <a:lnTo>
                      <a:pt x="5318076" y="0"/>
                    </a:lnTo>
                    <a:lnTo>
                      <a:pt x="3690133" y="6533102"/>
                    </a:lnTo>
                    <a:lnTo>
                      <a:pt x="3488788" y="6533102"/>
                    </a:lnTo>
                    <a:lnTo>
                      <a:pt x="0" y="2555205"/>
                    </a:lnTo>
                    <a:lnTo>
                      <a:pt x="2913428" y="0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5D71E26C-3D78-5B49-4AC6-37386EF79305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699752" y="1677854"/>
              <a:ext cx="5318076" cy="707886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Senior AI and Robotics Engineer at </a:t>
              </a:r>
              <a:r>
                <a:rPr lang="en-US" sz="2000" dirty="0" err="1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NovaTech</a:t>
              </a: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 Industries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55101504-C533-AE06-4423-0C9A720BE71E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7447491" y="619599"/>
              <a:ext cx="3847469" cy="584775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 rtl="0"/>
              <a:r>
                <a:rPr lang="en-US" sz="3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I</a:t>
              </a:r>
              <a:r>
                <a:rPr lang="en-GB" sz="3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NTRODUCTION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C5E1ACB-3C74-7DA3-FAA0-0E22D216A3ED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492125" y="2516710"/>
              <a:ext cx="5525702" cy="707886"/>
            </a:xfrm>
            <a:prstGeom prst="rect">
              <a:avLst/>
            </a:prstGeom>
            <a:noFill/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Disappeared January 5th, 2025 (last seen leaving lab at 9:30 PM)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C4FE6D9-B4EF-52F2-93F1-AB450648827D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244475" y="3452880"/>
              <a:ext cx="5773352" cy="707886"/>
            </a:xfrm>
            <a:prstGeom prst="rect">
              <a:avLst/>
            </a:prstGeom>
            <a:noFill/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Lab found "trashed" on January 6th by assistant Peter Singh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B7E4548-7459-57A9-700C-7C455DDF65D7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595938" y="4694064"/>
              <a:ext cx="5318076" cy="1323439"/>
            </a:xfrm>
            <a:prstGeom prst="rect">
              <a:avLst/>
            </a:prstGeom>
            <a:noFill/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Known for: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"Harmony AI" system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Ethical advocacy in AI deployment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Reports on unethical corporate practices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031139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E15E38-8702-2747-725E-AAA00C9C5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31D0EF4D-AB58-3609-B639-85CF35FE028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AB8CE32D-F5F7-F9A4-7ED7-BBC470BEA51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791072" y="610321"/>
            <a:ext cx="3221445" cy="584775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Key Questions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65E890DB-B4DF-891D-EA57-99100096F73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843167" y="106013"/>
            <a:ext cx="9795" cy="40106"/>
          </a:xfrm>
          <a:custGeom>
            <a:avLst/>
            <a:gdLst>
              <a:gd name="connsiteX0" fmla="*/ 9795 w 9795"/>
              <a:gd name="connsiteY0" fmla="*/ 0 h 40106"/>
              <a:gd name="connsiteX1" fmla="*/ 9795 w 9795"/>
              <a:gd name="connsiteY1" fmla="*/ 40106 h 40106"/>
              <a:gd name="connsiteX2" fmla="*/ 0 w 9795"/>
              <a:gd name="connsiteY2" fmla="*/ 40106 h 40106"/>
              <a:gd name="connsiteX3" fmla="*/ 9795 w 9795"/>
              <a:gd name="connsiteY3" fmla="*/ 0 h 4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95" h="40106">
                <a:moveTo>
                  <a:pt x="9795" y="0"/>
                </a:moveTo>
                <a:lnTo>
                  <a:pt x="9795" y="40106"/>
                </a:lnTo>
                <a:lnTo>
                  <a:pt x="0" y="40106"/>
                </a:lnTo>
                <a:lnTo>
                  <a:pt x="9795" y="0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75A34507-2B68-DCA8-6ECE-BDB6B11A6E2B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65279" y="150087"/>
            <a:ext cx="6671641" cy="6533102"/>
            <a:chOff x="165279" y="150087"/>
            <a:chExt cx="6671641" cy="6533102"/>
          </a:xfrm>
          <a:effectLst>
            <a:outerShdw blurRad="50800" dist="508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F519A880-0A59-65C4-FB80-90B686F11B36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92748" y="150087"/>
              <a:ext cx="2679813" cy="2295334"/>
            </a:xfrm>
            <a:custGeom>
              <a:avLst/>
              <a:gdLst>
                <a:gd name="connsiteX0" fmla="*/ 0 w 2679813"/>
                <a:gd name="connsiteY0" fmla="*/ 0 h 2295334"/>
                <a:gd name="connsiteX1" fmla="*/ 2660894 w 2679813"/>
                <a:gd name="connsiteY1" fmla="*/ 0 h 2295334"/>
                <a:gd name="connsiteX2" fmla="*/ 2679813 w 2679813"/>
                <a:gd name="connsiteY2" fmla="*/ 1620456 h 2295334"/>
                <a:gd name="connsiteX3" fmla="*/ 1330395 w 2679813"/>
                <a:gd name="connsiteY3" fmla="*/ 2295334 h 2295334"/>
                <a:gd name="connsiteX4" fmla="*/ 4695 w 2679813"/>
                <a:gd name="connsiteY4" fmla="*/ 1609560 h 2295334"/>
                <a:gd name="connsiteX5" fmla="*/ 0 w 2679813"/>
                <a:gd name="connsiteY5" fmla="*/ 0 h 2295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813" h="2295334">
                  <a:moveTo>
                    <a:pt x="0" y="0"/>
                  </a:moveTo>
                  <a:lnTo>
                    <a:pt x="2660894" y="0"/>
                  </a:lnTo>
                  <a:lnTo>
                    <a:pt x="2679813" y="1620456"/>
                  </a:lnTo>
                  <a:lnTo>
                    <a:pt x="1330395" y="2295334"/>
                  </a:lnTo>
                  <a:lnTo>
                    <a:pt x="4695" y="16095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3577244-89A8-7F80-D68E-792DF7F0141C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3072192" y="150087"/>
              <a:ext cx="2679932" cy="2335444"/>
            </a:xfrm>
            <a:custGeom>
              <a:avLst/>
              <a:gdLst>
                <a:gd name="connsiteX0" fmla="*/ 0 w 2679932"/>
                <a:gd name="connsiteY0" fmla="*/ 0 h 2335444"/>
                <a:gd name="connsiteX1" fmla="*/ 2660544 w 2679932"/>
                <a:gd name="connsiteY1" fmla="*/ 0 h 2335444"/>
                <a:gd name="connsiteX2" fmla="*/ 2679932 w 2679932"/>
                <a:gd name="connsiteY2" fmla="*/ 1660566 h 2335444"/>
                <a:gd name="connsiteX3" fmla="*/ 1330513 w 2679932"/>
                <a:gd name="connsiteY3" fmla="*/ 2335444 h 2335444"/>
                <a:gd name="connsiteX4" fmla="*/ 4813 w 2679932"/>
                <a:gd name="connsiteY4" fmla="*/ 1649670 h 2335444"/>
                <a:gd name="connsiteX5" fmla="*/ 0 w 2679932"/>
                <a:gd name="connsiteY5" fmla="*/ 0 h 233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932" h="2335444">
                  <a:moveTo>
                    <a:pt x="0" y="0"/>
                  </a:moveTo>
                  <a:lnTo>
                    <a:pt x="2660544" y="0"/>
                  </a:lnTo>
                  <a:lnTo>
                    <a:pt x="2679932" y="1660566"/>
                  </a:lnTo>
                  <a:lnTo>
                    <a:pt x="1330513" y="2335444"/>
                  </a:lnTo>
                  <a:lnTo>
                    <a:pt x="4813" y="164967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1467BA05-6FFE-C2A7-C351-597E1DB29D45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6007753" y="150087"/>
              <a:ext cx="829167" cy="1885890"/>
            </a:xfrm>
            <a:custGeom>
              <a:avLst/>
              <a:gdLst>
                <a:gd name="connsiteX0" fmla="*/ 0 w 829167"/>
                <a:gd name="connsiteY0" fmla="*/ 0 h 1885890"/>
                <a:gd name="connsiteX1" fmla="*/ 829167 w 829167"/>
                <a:gd name="connsiteY1" fmla="*/ 0 h 1885890"/>
                <a:gd name="connsiteX2" fmla="*/ 368554 w 829167"/>
                <a:gd name="connsiteY2" fmla="*/ 1885890 h 1885890"/>
                <a:gd name="connsiteX3" fmla="*/ 4953 w 829167"/>
                <a:gd name="connsiteY3" fmla="*/ 1697802 h 1885890"/>
                <a:gd name="connsiteX4" fmla="*/ 0 w 829167"/>
                <a:gd name="connsiteY4" fmla="*/ 0 h 1885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9167" h="1885890">
                  <a:moveTo>
                    <a:pt x="0" y="0"/>
                  </a:moveTo>
                  <a:lnTo>
                    <a:pt x="829167" y="0"/>
                  </a:lnTo>
                  <a:lnTo>
                    <a:pt x="368554" y="1885890"/>
                  </a:lnTo>
                  <a:lnTo>
                    <a:pt x="4953" y="16978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15C29F3F-4431-4EE6-E798-28DBF18A592E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580053" y="1966294"/>
              <a:ext cx="2680149" cy="3069930"/>
            </a:xfrm>
            <a:custGeom>
              <a:avLst/>
              <a:gdLst>
                <a:gd name="connsiteX0" fmla="*/ 1349505 w 2680149"/>
                <a:gd name="connsiteY0" fmla="*/ 0 h 3069930"/>
                <a:gd name="connsiteX1" fmla="*/ 2660017 w 2680149"/>
                <a:gd name="connsiteY1" fmla="*/ 670697 h 3069930"/>
                <a:gd name="connsiteX2" fmla="*/ 2680149 w 2680149"/>
                <a:gd name="connsiteY2" fmla="*/ 2395053 h 3069930"/>
                <a:gd name="connsiteX3" fmla="*/ 1330731 w 2680149"/>
                <a:gd name="connsiteY3" fmla="*/ 3069930 h 3069930"/>
                <a:gd name="connsiteX4" fmla="*/ 5031 w 2680149"/>
                <a:gd name="connsiteY4" fmla="*/ 2384156 h 3069930"/>
                <a:gd name="connsiteX5" fmla="*/ 0 w 2680149"/>
                <a:gd name="connsiteY5" fmla="*/ 659889 h 3069930"/>
                <a:gd name="connsiteX6" fmla="*/ 1349505 w 2680149"/>
                <a:gd name="connsiteY6" fmla="*/ 0 h 3069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80149" h="3069930">
                  <a:moveTo>
                    <a:pt x="1349505" y="0"/>
                  </a:moveTo>
                  <a:lnTo>
                    <a:pt x="2660017" y="670697"/>
                  </a:lnTo>
                  <a:lnTo>
                    <a:pt x="2680149" y="2395053"/>
                  </a:lnTo>
                  <a:lnTo>
                    <a:pt x="1330731" y="3069930"/>
                  </a:lnTo>
                  <a:lnTo>
                    <a:pt x="5031" y="2384156"/>
                  </a:lnTo>
                  <a:lnTo>
                    <a:pt x="0" y="659889"/>
                  </a:lnTo>
                  <a:lnTo>
                    <a:pt x="1349505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131F8AD-199B-3DA2-D71B-6EAD5F4C765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65279" y="1977343"/>
              <a:ext cx="1199329" cy="2927663"/>
            </a:xfrm>
            <a:custGeom>
              <a:avLst/>
              <a:gdLst>
                <a:gd name="connsiteX0" fmla="*/ 0 w 1199329"/>
                <a:gd name="connsiteY0" fmla="*/ 0 h 2927663"/>
                <a:gd name="connsiteX1" fmla="*/ 1179197 w 1199329"/>
                <a:gd name="connsiteY1" fmla="*/ 603492 h 2927663"/>
                <a:gd name="connsiteX2" fmla="*/ 1199329 w 1199329"/>
                <a:gd name="connsiteY2" fmla="*/ 2327848 h 2927663"/>
                <a:gd name="connsiteX3" fmla="*/ 0 w 1199329"/>
                <a:gd name="connsiteY3" fmla="*/ 2927663 h 2927663"/>
                <a:gd name="connsiteX4" fmla="*/ 0 w 1199329"/>
                <a:gd name="connsiteY4" fmla="*/ 0 h 2927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329" h="2927663">
                  <a:moveTo>
                    <a:pt x="0" y="0"/>
                  </a:moveTo>
                  <a:lnTo>
                    <a:pt x="1179197" y="603492"/>
                  </a:lnTo>
                  <a:lnTo>
                    <a:pt x="1199329" y="2327848"/>
                  </a:lnTo>
                  <a:lnTo>
                    <a:pt x="0" y="29276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93311363-5051-E7E9-1AE6-F0E26BE6364A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467632" y="2014420"/>
              <a:ext cx="1851226" cy="2993418"/>
            </a:xfrm>
            <a:custGeom>
              <a:avLst/>
              <a:gdLst>
                <a:gd name="connsiteX0" fmla="*/ 1349505 w 1851226"/>
                <a:gd name="connsiteY0" fmla="*/ 0 h 2993418"/>
                <a:gd name="connsiteX1" fmla="*/ 1851226 w 1851226"/>
                <a:gd name="connsiteY1" fmla="*/ 256772 h 2993418"/>
                <a:gd name="connsiteX2" fmla="*/ 1182823 w 1851226"/>
                <a:gd name="connsiteY2" fmla="*/ 2993418 h 2993418"/>
                <a:gd name="connsiteX3" fmla="*/ 5031 w 1851226"/>
                <a:gd name="connsiteY3" fmla="*/ 2384156 h 2993418"/>
                <a:gd name="connsiteX4" fmla="*/ 0 w 1851226"/>
                <a:gd name="connsiteY4" fmla="*/ 659889 h 2993418"/>
                <a:gd name="connsiteX5" fmla="*/ 1349505 w 1851226"/>
                <a:gd name="connsiteY5" fmla="*/ 0 h 299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51226" h="2993418">
                  <a:moveTo>
                    <a:pt x="1349505" y="0"/>
                  </a:moveTo>
                  <a:lnTo>
                    <a:pt x="1851226" y="256772"/>
                  </a:lnTo>
                  <a:lnTo>
                    <a:pt x="1182823" y="2993418"/>
                  </a:lnTo>
                  <a:lnTo>
                    <a:pt x="5031" y="2384156"/>
                  </a:lnTo>
                  <a:lnTo>
                    <a:pt x="0" y="659889"/>
                  </a:lnTo>
                  <a:lnTo>
                    <a:pt x="1349505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0391F89-C6F7-90DE-482E-7951900F6B1A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975718" y="4613243"/>
              <a:ext cx="2613159" cy="2069946"/>
            </a:xfrm>
            <a:custGeom>
              <a:avLst/>
              <a:gdLst>
                <a:gd name="connsiteX0" fmla="*/ 1349505 w 2613159"/>
                <a:gd name="connsiteY0" fmla="*/ 0 h 2069946"/>
                <a:gd name="connsiteX1" fmla="*/ 2613159 w 2613159"/>
                <a:gd name="connsiteY1" fmla="*/ 646716 h 2069946"/>
                <a:gd name="connsiteX2" fmla="*/ 2265547 w 2613159"/>
                <a:gd name="connsiteY2" fmla="*/ 2069946 h 2069946"/>
                <a:gd name="connsiteX3" fmla="*/ 4114 w 2613159"/>
                <a:gd name="connsiteY3" fmla="*/ 2069946 h 2069946"/>
                <a:gd name="connsiteX4" fmla="*/ 0 w 2613159"/>
                <a:gd name="connsiteY4" fmla="*/ 659889 h 2069946"/>
                <a:gd name="connsiteX5" fmla="*/ 1349505 w 2613159"/>
                <a:gd name="connsiteY5" fmla="*/ 0 h 2069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3159" h="2069946">
                  <a:moveTo>
                    <a:pt x="1349505" y="0"/>
                  </a:moveTo>
                  <a:lnTo>
                    <a:pt x="2613159" y="646716"/>
                  </a:lnTo>
                  <a:lnTo>
                    <a:pt x="2265547" y="2069946"/>
                  </a:lnTo>
                  <a:lnTo>
                    <a:pt x="4114" y="2069946"/>
                  </a:lnTo>
                  <a:lnTo>
                    <a:pt x="0" y="659889"/>
                  </a:lnTo>
                  <a:lnTo>
                    <a:pt x="1349505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  <a:ln>
              <a:solidFill>
                <a:srgbClr val="212940"/>
              </a:solidFill>
            </a:ln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  <p:sp>
        <p:nvSpPr>
          <p:cNvPr id="83" name="TextBox 82">
            <a:extLst>
              <a:ext uri="{FF2B5EF4-FFF2-40B4-BE49-F238E27FC236}">
                <a16:creationId xmlns:a16="http://schemas.microsoft.com/office/drawing/2014/main" id="{9F6C1F11-BD9B-93D5-79EA-D36D47A9D03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824671" y="2068676"/>
            <a:ext cx="3221445" cy="707886"/>
          </a:xfrm>
          <a:prstGeom prst="rect">
            <a:avLst/>
          </a:prstGeom>
          <a:noFill/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What happened to Dr. Hart?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5F501E06-1047-304A-CF4C-DA6080CC515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780183" y="3326927"/>
            <a:ext cx="3232333" cy="1323439"/>
          </a:xfrm>
          <a:prstGeom prst="rect">
            <a:avLst/>
          </a:prstGeom>
          <a:noFill/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Was Dr. Hart's disappearance linked to her ethical stance against corporations?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6A0C0AAE-4472-B90F-0C2A-536322EE89F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780183" y="4862177"/>
            <a:ext cx="3232334" cy="1015663"/>
          </a:xfrm>
          <a:prstGeom prst="rect">
            <a:avLst/>
          </a:prstGeom>
          <a:noFill/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Did corporate or academic competition  play a role in her disappearance?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86" name="Graphic 85" descr="Briefcase with solid fill">
            <a:extLst>
              <a:ext uri="{FF2B5EF4-FFF2-40B4-BE49-F238E27FC236}">
                <a16:creationId xmlns:a16="http://schemas.microsoft.com/office/drawing/2014/main" id="{E695D04E-624B-D619-1AB2-98B6008CDEA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944490" y="5036204"/>
            <a:ext cx="575276" cy="575276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87" name="Graphic 86" descr="Magnifying glass with solid fill">
            <a:extLst>
              <a:ext uri="{FF2B5EF4-FFF2-40B4-BE49-F238E27FC236}">
                <a16:creationId xmlns:a16="http://schemas.microsoft.com/office/drawing/2014/main" id="{32B478F0-24AD-D457-ABB1-8586FA14BC0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944490" y="1965704"/>
            <a:ext cx="575276" cy="575276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88" name="Graphic 87" descr="Target Audience with solid fill">
            <a:extLst>
              <a:ext uri="{FF2B5EF4-FFF2-40B4-BE49-F238E27FC236}">
                <a16:creationId xmlns:a16="http://schemas.microsoft.com/office/drawing/2014/main" id="{177FA08D-AE59-CF0D-1661-8A94936C0E3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944490" y="3500954"/>
            <a:ext cx="575276" cy="575276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9E46FD24-5CE1-E6A8-1FC4-5D758D58D7BA}"/>
                  </a:ext>
                </a:extLst>
              </p14:cNvPr>
              <p14:cNvContentPartPr/>
              <p14:nvPr/>
            </p14:nvContentPartPr>
            <p14:xfrm>
              <a:off x="2629560" y="6522411"/>
              <a:ext cx="360" cy="360"/>
            </p14:xfrm>
          </p:contentPart>
        </mc:Choice>
        <mc:Fallback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9E46FD24-5CE1-E6A8-1FC4-5D758D58D7B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623440" y="6516291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38393820-FD72-C929-1F3E-1734ABAD18EE}"/>
              </a:ext>
            </a:extLst>
          </p:cNvPr>
          <p:cNvSpPr>
            <a:spLocks/>
          </p:cNvSpPr>
          <p:nvPr/>
        </p:nvSpPr>
        <p:spPr>
          <a:xfrm>
            <a:off x="165279" y="4525008"/>
            <a:ext cx="2560139" cy="2154216"/>
          </a:xfrm>
          <a:custGeom>
            <a:avLst/>
            <a:gdLst>
              <a:gd name="connsiteX0" fmla="*/ 1232260 w 2560139"/>
              <a:gd name="connsiteY0" fmla="*/ 0 h 2158183"/>
              <a:gd name="connsiteX1" fmla="*/ 2542772 w 2560139"/>
              <a:gd name="connsiteY1" fmla="*/ 670697 h 2158183"/>
              <a:gd name="connsiteX2" fmla="*/ 2560139 w 2560139"/>
              <a:gd name="connsiteY2" fmla="*/ 2158183 h 2158183"/>
              <a:gd name="connsiteX3" fmla="*/ 0 w 2560139"/>
              <a:gd name="connsiteY3" fmla="*/ 2158183 h 2158183"/>
              <a:gd name="connsiteX4" fmla="*/ 0 w 2560139"/>
              <a:gd name="connsiteY4" fmla="*/ 602559 h 2158183"/>
              <a:gd name="connsiteX5" fmla="*/ 1232260 w 2560139"/>
              <a:gd name="connsiteY5" fmla="*/ 0 h 21581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60139" h="2158183">
                <a:moveTo>
                  <a:pt x="1232260" y="0"/>
                </a:moveTo>
                <a:lnTo>
                  <a:pt x="2542772" y="670697"/>
                </a:lnTo>
                <a:lnTo>
                  <a:pt x="2560139" y="2158183"/>
                </a:lnTo>
                <a:lnTo>
                  <a:pt x="0" y="2158183"/>
                </a:lnTo>
                <a:lnTo>
                  <a:pt x="0" y="602559"/>
                </a:lnTo>
                <a:lnTo>
                  <a:pt x="123226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  <a:ln>
            <a:solidFill>
              <a:srgbClr val="21294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1D88987E-4142-0D18-02A9-7A0F22E51CD7}"/>
                  </a:ext>
                </a:extLst>
              </p14:cNvPr>
              <p14:cNvContentPartPr/>
              <p14:nvPr/>
            </p14:nvContentPartPr>
            <p14:xfrm>
              <a:off x="2603289" y="6581208"/>
              <a:ext cx="360" cy="360"/>
            </p14:xfrm>
          </p:contentPart>
        </mc:Choice>
        <mc:Fallback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1D88987E-4142-0D18-02A9-7A0F22E51CD7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585289" y="6563568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2D8A9209-57F2-CE6F-2D26-57DA7898C84E}"/>
                  </a:ext>
                </a:extLst>
              </p14:cNvPr>
              <p14:cNvContentPartPr/>
              <p14:nvPr/>
            </p14:nvContentPartPr>
            <p14:xfrm>
              <a:off x="2449569" y="6584808"/>
              <a:ext cx="225360" cy="3744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2D8A9209-57F2-CE6F-2D26-57DA7898C84E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2431569" y="6567168"/>
                <a:ext cx="261000" cy="7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720F59C6-B15D-7206-01FC-5DAA6D9F21DC}"/>
                  </a:ext>
                </a:extLst>
              </p14:cNvPr>
              <p14:cNvContentPartPr/>
              <p14:nvPr/>
            </p14:nvContentPartPr>
            <p14:xfrm>
              <a:off x="2166249" y="6577968"/>
              <a:ext cx="1080" cy="360"/>
            </p14:xfrm>
          </p:contentPart>
        </mc:Choice>
        <mc:Fallback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720F59C6-B15D-7206-01FC-5DAA6D9F21DC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148609" y="6560328"/>
                <a:ext cx="3672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9" name="Group 138">
            <a:extLst>
              <a:ext uri="{FF2B5EF4-FFF2-40B4-BE49-F238E27FC236}">
                <a16:creationId xmlns:a16="http://schemas.microsoft.com/office/drawing/2014/main" id="{F0FDA75D-2BE7-7AB7-03D8-0B6AE8961A8A}"/>
              </a:ext>
            </a:extLst>
          </p:cNvPr>
          <p:cNvGrpSpPr/>
          <p:nvPr/>
        </p:nvGrpSpPr>
        <p:grpSpPr>
          <a:xfrm>
            <a:off x="2295849" y="6526848"/>
            <a:ext cx="362160" cy="113040"/>
            <a:chOff x="2295849" y="6526848"/>
            <a:chExt cx="362160" cy="113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5F758794-E5D2-0A02-368A-01E3B20786ED}"/>
                    </a:ext>
                  </a:extLst>
                </p14:cNvPr>
                <p14:cNvContentPartPr/>
                <p14:nvPr/>
              </p14:nvContentPartPr>
              <p14:xfrm>
                <a:off x="2456409" y="6632688"/>
                <a:ext cx="160920" cy="36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5F758794-E5D2-0A02-368A-01E3B20786ED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2438409" y="6614688"/>
                  <a:ext cx="19656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458C5BFD-CB1C-0175-20AD-6FAACFA8139C}"/>
                    </a:ext>
                  </a:extLst>
                </p14:cNvPr>
                <p14:cNvContentPartPr/>
                <p14:nvPr/>
              </p14:nvContentPartPr>
              <p14:xfrm>
                <a:off x="2647569" y="6629088"/>
                <a:ext cx="360" cy="3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458C5BFD-CB1C-0175-20AD-6FAACFA8139C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629569" y="661144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3A3BF5E9-B8E9-6D90-3F41-88CB963CC3A0}"/>
                    </a:ext>
                  </a:extLst>
                </p14:cNvPr>
                <p14:cNvContentPartPr/>
                <p14:nvPr/>
              </p14:nvContentPartPr>
              <p14:xfrm>
                <a:off x="2565489" y="6635928"/>
                <a:ext cx="360" cy="36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3A3BF5E9-B8E9-6D90-3F41-88CB963CC3A0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547849" y="661828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78285414-25B7-3371-DEDA-DCB0E1F0225B}"/>
                    </a:ext>
                  </a:extLst>
                </p14:cNvPr>
                <p14:cNvContentPartPr/>
                <p14:nvPr/>
              </p14:nvContentPartPr>
              <p14:xfrm>
                <a:off x="2528049" y="6615408"/>
                <a:ext cx="360" cy="36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78285414-25B7-3371-DEDA-DCB0E1F0225B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510409" y="659776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F33EED84-B0B0-DAC8-AF7B-359BC22911AF}"/>
                    </a:ext>
                  </a:extLst>
                </p14:cNvPr>
                <p14:cNvContentPartPr/>
                <p14:nvPr/>
              </p14:nvContentPartPr>
              <p14:xfrm>
                <a:off x="2453169" y="6625848"/>
                <a:ext cx="360" cy="36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F33EED84-B0B0-DAC8-AF7B-359BC22911AF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435169" y="660784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9FF73EC1-CEEC-6C7C-7B01-FC082C84808C}"/>
                    </a:ext>
                  </a:extLst>
                </p14:cNvPr>
                <p14:cNvContentPartPr/>
                <p14:nvPr/>
              </p14:nvContentPartPr>
              <p14:xfrm>
                <a:off x="2295849" y="6638808"/>
                <a:ext cx="360" cy="108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9FF73EC1-CEEC-6C7C-7B01-FC082C84808C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2278209" y="6620808"/>
                  <a:ext cx="3600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819385AC-A131-CE27-9690-51063F84461C}"/>
                    </a:ext>
                  </a:extLst>
                </p14:cNvPr>
                <p14:cNvContentPartPr/>
                <p14:nvPr/>
              </p14:nvContentPartPr>
              <p14:xfrm>
                <a:off x="2398449" y="6526848"/>
                <a:ext cx="360" cy="36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819385AC-A131-CE27-9690-51063F84461C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380449" y="650884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8061866D-D799-C803-D88F-40458A351CB1}"/>
                    </a:ext>
                  </a:extLst>
                </p14:cNvPr>
                <p14:cNvContentPartPr/>
                <p14:nvPr/>
              </p14:nvContentPartPr>
              <p14:xfrm>
                <a:off x="2343729" y="6554208"/>
                <a:ext cx="360" cy="36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8061866D-D799-C803-D88F-40458A351CB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326089" y="653620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898F9734-11AC-6776-D2EE-BA0F7C7D02DB}"/>
                    </a:ext>
                  </a:extLst>
                </p14:cNvPr>
                <p14:cNvContentPartPr/>
                <p14:nvPr/>
              </p14:nvContentPartPr>
              <p14:xfrm>
                <a:off x="2422209" y="6581208"/>
                <a:ext cx="360" cy="36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898F9734-11AC-6776-D2EE-BA0F7C7D02DB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404209" y="656356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6E16EE6F-2665-3DFF-BEB7-0C70BB2A0B91}"/>
                    </a:ext>
                  </a:extLst>
                </p14:cNvPr>
                <p14:cNvContentPartPr/>
                <p14:nvPr/>
              </p14:nvContentPartPr>
              <p14:xfrm>
                <a:off x="2391609" y="6619008"/>
                <a:ext cx="360" cy="36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6E16EE6F-2665-3DFF-BEB7-0C70BB2A0B9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373609" y="660100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A538020C-02A6-D04A-4E90-382786F05D7A}"/>
                    </a:ext>
                  </a:extLst>
                </p14:cNvPr>
                <p14:cNvContentPartPr/>
                <p14:nvPr/>
              </p14:nvContentPartPr>
              <p14:xfrm>
                <a:off x="2490609" y="6577968"/>
                <a:ext cx="1080" cy="36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A538020C-02A6-D04A-4E90-382786F05D7A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472609" y="6560328"/>
                  <a:ext cx="3672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F42D5592-A14E-DEBB-424A-D6FEA93350A1}"/>
                    </a:ext>
                  </a:extLst>
                </p14:cNvPr>
                <p14:cNvContentPartPr/>
                <p14:nvPr/>
              </p14:nvContentPartPr>
              <p14:xfrm>
                <a:off x="2616609" y="6536928"/>
                <a:ext cx="360" cy="36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F42D5592-A14E-DEBB-424A-D6FEA93350A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598969" y="651928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E4606501-C462-1FE7-D329-BE7B85D5E65B}"/>
                    </a:ext>
                  </a:extLst>
                </p14:cNvPr>
                <p14:cNvContentPartPr/>
                <p14:nvPr/>
              </p14:nvContentPartPr>
              <p14:xfrm>
                <a:off x="2643969" y="6598488"/>
                <a:ext cx="360" cy="36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E4606501-C462-1FE7-D329-BE7B85D5E65B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626329" y="658084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D1DF928B-1E06-6293-F3B3-17788D802101}"/>
                    </a:ext>
                  </a:extLst>
                </p14:cNvPr>
                <p14:cNvContentPartPr/>
                <p14:nvPr/>
              </p14:nvContentPartPr>
              <p14:xfrm>
                <a:off x="2657649" y="6622248"/>
                <a:ext cx="360" cy="36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D1DF928B-1E06-6293-F3B3-17788D80210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640009" y="660460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361DE06C-DA3B-F214-28AA-A9C52637B330}"/>
                    </a:ext>
                  </a:extLst>
                </p14:cNvPr>
                <p14:cNvContentPartPr/>
                <p14:nvPr/>
              </p14:nvContentPartPr>
              <p14:xfrm>
                <a:off x="2603289" y="6619008"/>
                <a:ext cx="360" cy="36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361DE06C-DA3B-F214-28AA-A9C52637B330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585289" y="6601008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9403580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A09533-6A1B-274E-E8B2-235D10030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B071C9CD-FB16-5384-74F8-08F04823183B}"/>
              </a:ext>
            </a:extLst>
          </p:cNvPr>
          <p:cNvSpPr>
            <a:spLocks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565EAAFB-F3D4-7B3B-9D37-8E9BE544337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52784" y="610321"/>
            <a:ext cx="4965043" cy="1077218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Key Evidence and Analysis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CE3CFCEE-6076-5551-C121-C3C57F00C05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843167" y="106013"/>
            <a:ext cx="9795" cy="40106"/>
          </a:xfrm>
          <a:custGeom>
            <a:avLst/>
            <a:gdLst>
              <a:gd name="connsiteX0" fmla="*/ 9795 w 9795"/>
              <a:gd name="connsiteY0" fmla="*/ 0 h 40106"/>
              <a:gd name="connsiteX1" fmla="*/ 9795 w 9795"/>
              <a:gd name="connsiteY1" fmla="*/ 40106 h 40106"/>
              <a:gd name="connsiteX2" fmla="*/ 0 w 9795"/>
              <a:gd name="connsiteY2" fmla="*/ 40106 h 40106"/>
              <a:gd name="connsiteX3" fmla="*/ 9795 w 9795"/>
              <a:gd name="connsiteY3" fmla="*/ 0 h 4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95" h="40106">
                <a:moveTo>
                  <a:pt x="9795" y="0"/>
                </a:moveTo>
                <a:lnTo>
                  <a:pt x="9795" y="40106"/>
                </a:lnTo>
                <a:lnTo>
                  <a:pt x="0" y="40106"/>
                </a:lnTo>
                <a:lnTo>
                  <a:pt x="9795" y="0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39D9196-BA57-7F69-2AFE-498ED2B881DC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404203" y="6579220"/>
            <a:ext cx="285471" cy="6690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BC2F7C67-E2C2-7AF0-CA4D-E870196DDA3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52784" y="2136667"/>
            <a:ext cx="4765220" cy="4093428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    1. Corporate Retaliation Evidence</a:t>
            </a:r>
          </a:p>
          <a:p>
            <a:endParaRPr lang="en-US" sz="20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Exposé on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AutomaBot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Industries in "Journal of Robotics Ethics" (2020)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Received threatening emails from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AutomaBot's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legal team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Lab search suggests someone was looking for specific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Last communication: "urgent" email to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NovaTech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CEO Felix Morgan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9234A91-1C8C-ABFF-A12B-B3258CEA44A4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71525" y="146120"/>
            <a:ext cx="6681436" cy="6533102"/>
            <a:chOff x="171525" y="146120"/>
            <a:chExt cx="6681436" cy="6533102"/>
          </a:xfrm>
          <a:blipFill>
            <a:blip r:embed="rId2">
              <a:alphaModFix amt="66000"/>
            </a:blip>
            <a:stretch>
              <a:fillRect/>
            </a:stretch>
          </a:blipFill>
        </p:grpSpPr>
        <p:sp>
          <p:nvSpPr>
            <p:cNvPr id="2" name="Freeform: Shape 1">
              <a:extLst>
                <a:ext uri="{FF2B5EF4-FFF2-40B4-BE49-F238E27FC236}">
                  <a16:creationId xmlns:a16="http://schemas.microsoft.com/office/drawing/2014/main" id="{5F6C68E4-D4D7-7057-1D3D-D5059BC7FE6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430543" y="-112897"/>
              <a:ext cx="3515010" cy="4033045"/>
            </a:xfrm>
            <a:custGeom>
              <a:avLst/>
              <a:gdLst>
                <a:gd name="connsiteX0" fmla="*/ 0 w 3515010"/>
                <a:gd name="connsiteY0" fmla="*/ 4033045 h 4033045"/>
                <a:gd name="connsiteX1" fmla="*/ 0 w 3515010"/>
                <a:gd name="connsiteY1" fmla="*/ 0 h 4033045"/>
                <a:gd name="connsiteX2" fmla="*/ 3515010 w 3515010"/>
                <a:gd name="connsiteY2" fmla="*/ 4033045 h 4033045"/>
                <a:gd name="connsiteX3" fmla="*/ 0 w 3515010"/>
                <a:gd name="connsiteY3" fmla="*/ 4033045 h 4033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010" h="4033045">
                  <a:moveTo>
                    <a:pt x="0" y="4033045"/>
                  </a:moveTo>
                  <a:lnTo>
                    <a:pt x="0" y="0"/>
                  </a:lnTo>
                  <a:lnTo>
                    <a:pt x="3515010" y="4033045"/>
                  </a:lnTo>
                  <a:lnTo>
                    <a:pt x="0" y="4033045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6C1FC45F-696E-A1AD-D220-804DF175476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548051" y="2463351"/>
              <a:ext cx="3839345" cy="4592396"/>
            </a:xfrm>
            <a:custGeom>
              <a:avLst/>
              <a:gdLst>
                <a:gd name="connsiteX0" fmla="*/ 0 w 3839345"/>
                <a:gd name="connsiteY0" fmla="*/ 3330869 h 4592396"/>
                <a:gd name="connsiteX1" fmla="*/ 3839345 w 3839345"/>
                <a:gd name="connsiteY1" fmla="*/ 0 h 4592396"/>
                <a:gd name="connsiteX2" fmla="*/ 3839345 w 3839345"/>
                <a:gd name="connsiteY2" fmla="*/ 4592396 h 4592396"/>
                <a:gd name="connsiteX3" fmla="*/ 1094453 w 3839345"/>
                <a:gd name="connsiteY3" fmla="*/ 4592396 h 4592396"/>
                <a:gd name="connsiteX4" fmla="*/ 0 w 3839345"/>
                <a:gd name="connsiteY4" fmla="*/ 3330869 h 459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9345" h="4592396">
                  <a:moveTo>
                    <a:pt x="0" y="3330869"/>
                  </a:moveTo>
                  <a:lnTo>
                    <a:pt x="3839345" y="0"/>
                  </a:lnTo>
                  <a:lnTo>
                    <a:pt x="3839345" y="4592396"/>
                  </a:lnTo>
                  <a:lnTo>
                    <a:pt x="1094453" y="4592396"/>
                  </a:lnTo>
                  <a:lnTo>
                    <a:pt x="0" y="3330869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7A6C01FB-81F6-1DF6-4C0D-0C70835AC547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534885" y="146120"/>
              <a:ext cx="5318076" cy="6533102"/>
            </a:xfrm>
            <a:custGeom>
              <a:avLst/>
              <a:gdLst>
                <a:gd name="connsiteX0" fmla="*/ 2913428 w 5318076"/>
                <a:gd name="connsiteY0" fmla="*/ 0 h 6533102"/>
                <a:gd name="connsiteX1" fmla="*/ 5318076 w 5318076"/>
                <a:gd name="connsiteY1" fmla="*/ 0 h 6533102"/>
                <a:gd name="connsiteX2" fmla="*/ 3690133 w 5318076"/>
                <a:gd name="connsiteY2" fmla="*/ 6533102 h 6533102"/>
                <a:gd name="connsiteX3" fmla="*/ 3488788 w 5318076"/>
                <a:gd name="connsiteY3" fmla="*/ 6533102 h 6533102"/>
                <a:gd name="connsiteX4" fmla="*/ 0 w 5318076"/>
                <a:gd name="connsiteY4" fmla="*/ 2555205 h 6533102"/>
                <a:gd name="connsiteX5" fmla="*/ 2913428 w 5318076"/>
                <a:gd name="connsiteY5" fmla="*/ 0 h 6533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18076" h="6533102">
                  <a:moveTo>
                    <a:pt x="2913428" y="0"/>
                  </a:moveTo>
                  <a:lnTo>
                    <a:pt x="5318076" y="0"/>
                  </a:lnTo>
                  <a:lnTo>
                    <a:pt x="3690133" y="6533102"/>
                  </a:lnTo>
                  <a:lnTo>
                    <a:pt x="3488788" y="6533102"/>
                  </a:lnTo>
                  <a:lnTo>
                    <a:pt x="0" y="2555205"/>
                  </a:lnTo>
                  <a:lnTo>
                    <a:pt x="2913428" y="0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447222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167E25-287A-B3E4-5D7F-EFA0149E4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97592FED-D966-4C9D-33CA-E31FB740D22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120DAF6C-E812-9AB5-3385-6B1B119A32A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52784" y="610321"/>
            <a:ext cx="4965043" cy="1077218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Key Evidence and Analysis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8475C01B-2143-85F5-F794-A1EED0ACED64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843167" y="106013"/>
            <a:ext cx="9795" cy="40106"/>
          </a:xfrm>
          <a:custGeom>
            <a:avLst/>
            <a:gdLst>
              <a:gd name="connsiteX0" fmla="*/ 9795 w 9795"/>
              <a:gd name="connsiteY0" fmla="*/ 0 h 40106"/>
              <a:gd name="connsiteX1" fmla="*/ 9795 w 9795"/>
              <a:gd name="connsiteY1" fmla="*/ 40106 h 40106"/>
              <a:gd name="connsiteX2" fmla="*/ 0 w 9795"/>
              <a:gd name="connsiteY2" fmla="*/ 40106 h 40106"/>
              <a:gd name="connsiteX3" fmla="*/ 9795 w 9795"/>
              <a:gd name="connsiteY3" fmla="*/ 0 h 4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95" h="40106">
                <a:moveTo>
                  <a:pt x="9795" y="0"/>
                </a:moveTo>
                <a:lnTo>
                  <a:pt x="9795" y="40106"/>
                </a:lnTo>
                <a:lnTo>
                  <a:pt x="0" y="40106"/>
                </a:lnTo>
                <a:lnTo>
                  <a:pt x="9795" y="0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53C847E-80D0-EC50-B108-DA9570AF9EB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404203" y="6579220"/>
            <a:ext cx="285471" cy="6690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E6BB8868-CB54-CE7C-FEC0-E05846D5071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52784" y="2136667"/>
            <a:ext cx="4765220" cy="3170099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2. Academic Competition Evidence</a:t>
            </a:r>
          </a:p>
          <a:p>
            <a:endParaRPr lang="en-US" sz="20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Conflicts with Dr. Fox Alaric over AI ethics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Threatening message found: "step back before things get dangerous“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Video statement by Dr. Hart: "I was warned to stop asking questions"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96A687A-C5E2-7894-5B7B-52E525282230}"/>
              </a:ext>
            </a:extLst>
          </p:cNvPr>
          <p:cNvGrpSpPr>
            <a:grpSpLocks/>
          </p:cNvGrpSpPr>
          <p:nvPr/>
        </p:nvGrpSpPr>
        <p:grpSpPr>
          <a:xfrm>
            <a:off x="171525" y="146120"/>
            <a:ext cx="6681436" cy="6533102"/>
            <a:chOff x="171525" y="146120"/>
            <a:chExt cx="6681436" cy="6533102"/>
          </a:xfrm>
          <a:blipFill>
            <a:blip r:embed="rId2">
              <a:alphaModFix amt="66000"/>
            </a:blip>
            <a:stretch>
              <a:fillRect/>
            </a:stretch>
          </a:blipFill>
        </p:grpSpPr>
        <p:sp>
          <p:nvSpPr>
            <p:cNvPr id="2" name="Freeform: Shape 1">
              <a:extLst>
                <a:ext uri="{FF2B5EF4-FFF2-40B4-BE49-F238E27FC236}">
                  <a16:creationId xmlns:a16="http://schemas.microsoft.com/office/drawing/2014/main" id="{35E23B98-F980-0F24-7321-A1E4BBF737E8}"/>
                </a:ext>
              </a:extLst>
            </p:cNvPr>
            <p:cNvSpPr>
              <a:spLocks/>
            </p:cNvSpPr>
            <p:nvPr/>
          </p:nvSpPr>
          <p:spPr>
            <a:xfrm rot="5400000">
              <a:off x="430543" y="-112897"/>
              <a:ext cx="3515010" cy="4033045"/>
            </a:xfrm>
            <a:custGeom>
              <a:avLst/>
              <a:gdLst>
                <a:gd name="connsiteX0" fmla="*/ 0 w 3515010"/>
                <a:gd name="connsiteY0" fmla="*/ 4033045 h 4033045"/>
                <a:gd name="connsiteX1" fmla="*/ 0 w 3515010"/>
                <a:gd name="connsiteY1" fmla="*/ 0 h 4033045"/>
                <a:gd name="connsiteX2" fmla="*/ 3515010 w 3515010"/>
                <a:gd name="connsiteY2" fmla="*/ 4033045 h 4033045"/>
                <a:gd name="connsiteX3" fmla="*/ 0 w 3515010"/>
                <a:gd name="connsiteY3" fmla="*/ 4033045 h 4033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010" h="4033045">
                  <a:moveTo>
                    <a:pt x="0" y="4033045"/>
                  </a:moveTo>
                  <a:lnTo>
                    <a:pt x="0" y="0"/>
                  </a:lnTo>
                  <a:lnTo>
                    <a:pt x="3515010" y="4033045"/>
                  </a:lnTo>
                  <a:lnTo>
                    <a:pt x="0" y="4033045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8F25A98A-AC52-EF53-6FC9-6F612DF97CDF}"/>
                </a:ext>
              </a:extLst>
            </p:cNvPr>
            <p:cNvSpPr>
              <a:spLocks/>
            </p:cNvSpPr>
            <p:nvPr/>
          </p:nvSpPr>
          <p:spPr>
            <a:xfrm rot="5400000">
              <a:off x="548051" y="2463351"/>
              <a:ext cx="3839345" cy="4592396"/>
            </a:xfrm>
            <a:custGeom>
              <a:avLst/>
              <a:gdLst>
                <a:gd name="connsiteX0" fmla="*/ 0 w 3839345"/>
                <a:gd name="connsiteY0" fmla="*/ 3330869 h 4592396"/>
                <a:gd name="connsiteX1" fmla="*/ 3839345 w 3839345"/>
                <a:gd name="connsiteY1" fmla="*/ 0 h 4592396"/>
                <a:gd name="connsiteX2" fmla="*/ 3839345 w 3839345"/>
                <a:gd name="connsiteY2" fmla="*/ 4592396 h 4592396"/>
                <a:gd name="connsiteX3" fmla="*/ 1094453 w 3839345"/>
                <a:gd name="connsiteY3" fmla="*/ 4592396 h 4592396"/>
                <a:gd name="connsiteX4" fmla="*/ 0 w 3839345"/>
                <a:gd name="connsiteY4" fmla="*/ 3330869 h 459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9345" h="4592396">
                  <a:moveTo>
                    <a:pt x="0" y="3330869"/>
                  </a:moveTo>
                  <a:lnTo>
                    <a:pt x="3839345" y="0"/>
                  </a:lnTo>
                  <a:lnTo>
                    <a:pt x="3839345" y="4592396"/>
                  </a:lnTo>
                  <a:lnTo>
                    <a:pt x="1094453" y="4592396"/>
                  </a:lnTo>
                  <a:lnTo>
                    <a:pt x="0" y="3330869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AF7542B6-CE15-71C5-5CB2-2FE850956059}"/>
                </a:ext>
              </a:extLst>
            </p:cNvPr>
            <p:cNvSpPr>
              <a:spLocks/>
            </p:cNvSpPr>
            <p:nvPr/>
          </p:nvSpPr>
          <p:spPr>
            <a:xfrm>
              <a:off x="1534885" y="146120"/>
              <a:ext cx="5318076" cy="6533102"/>
            </a:xfrm>
            <a:custGeom>
              <a:avLst/>
              <a:gdLst>
                <a:gd name="connsiteX0" fmla="*/ 2913428 w 5318076"/>
                <a:gd name="connsiteY0" fmla="*/ 0 h 6533102"/>
                <a:gd name="connsiteX1" fmla="*/ 5318076 w 5318076"/>
                <a:gd name="connsiteY1" fmla="*/ 0 h 6533102"/>
                <a:gd name="connsiteX2" fmla="*/ 3690133 w 5318076"/>
                <a:gd name="connsiteY2" fmla="*/ 6533102 h 6533102"/>
                <a:gd name="connsiteX3" fmla="*/ 3488788 w 5318076"/>
                <a:gd name="connsiteY3" fmla="*/ 6533102 h 6533102"/>
                <a:gd name="connsiteX4" fmla="*/ 0 w 5318076"/>
                <a:gd name="connsiteY4" fmla="*/ 2555205 h 6533102"/>
                <a:gd name="connsiteX5" fmla="*/ 2913428 w 5318076"/>
                <a:gd name="connsiteY5" fmla="*/ 0 h 6533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18076" h="6533102">
                  <a:moveTo>
                    <a:pt x="2913428" y="0"/>
                  </a:moveTo>
                  <a:lnTo>
                    <a:pt x="5318076" y="0"/>
                  </a:lnTo>
                  <a:lnTo>
                    <a:pt x="3690133" y="6533102"/>
                  </a:lnTo>
                  <a:lnTo>
                    <a:pt x="3488788" y="6533102"/>
                  </a:lnTo>
                  <a:lnTo>
                    <a:pt x="0" y="2555205"/>
                  </a:lnTo>
                  <a:lnTo>
                    <a:pt x="2913428" y="0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116005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85DB1F-CE2E-D25F-F1F3-413FF0CF9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 descr="A close-up of a network">
            <a:extLst>
              <a:ext uri="{FF2B5EF4-FFF2-40B4-BE49-F238E27FC236}">
                <a16:creationId xmlns:a16="http://schemas.microsoft.com/office/drawing/2014/main" id="{22627029-6610-FED2-CF6F-210B8B38DFF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>
            <a:off x="0" y="-2"/>
            <a:ext cx="12192000" cy="6857999"/>
          </a:xfrm>
          <a:prstGeom prst="rect">
            <a:avLst/>
          </a:pr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9AA3D24E-FE66-C914-38FA-A71D071D46B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843167" y="106013"/>
            <a:ext cx="9795" cy="40106"/>
          </a:xfrm>
          <a:custGeom>
            <a:avLst/>
            <a:gdLst>
              <a:gd name="connsiteX0" fmla="*/ 9795 w 9795"/>
              <a:gd name="connsiteY0" fmla="*/ 0 h 40106"/>
              <a:gd name="connsiteX1" fmla="*/ 9795 w 9795"/>
              <a:gd name="connsiteY1" fmla="*/ 40106 h 40106"/>
              <a:gd name="connsiteX2" fmla="*/ 0 w 9795"/>
              <a:gd name="connsiteY2" fmla="*/ 40106 h 40106"/>
              <a:gd name="connsiteX3" fmla="*/ 9795 w 9795"/>
              <a:gd name="connsiteY3" fmla="*/ 0 h 4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95" h="40106">
                <a:moveTo>
                  <a:pt x="9795" y="0"/>
                </a:moveTo>
                <a:lnTo>
                  <a:pt x="9795" y="40106"/>
                </a:lnTo>
                <a:lnTo>
                  <a:pt x="0" y="40106"/>
                </a:lnTo>
                <a:lnTo>
                  <a:pt x="9795" y="0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pic>
        <p:nvPicPr>
          <p:cNvPr id="6" name="dr shokiiing">
            <a:hlinkClick r:id="" action="ppaction://media"/>
            <a:extLst>
              <a:ext uri="{FF2B5EF4-FFF2-40B4-BE49-F238E27FC236}">
                <a16:creationId xmlns:a16="http://schemas.microsoft.com/office/drawing/2014/main" id="{A337C2A0-6905-2148-C491-4A8B2EE84E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10800000" flipV="1">
            <a:off x="2974247" y="-106013"/>
            <a:ext cx="6243506" cy="6995597"/>
          </a:xfrm>
          <a:prstGeom prst="rect">
            <a:avLst/>
          </a:prstGeom>
          <a:ln w="19050">
            <a:solidFill>
              <a:schemeClr val="accent1">
                <a:shade val="15000"/>
              </a:schemeClr>
            </a:solidFill>
          </a:ln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89858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5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7D9887-0CA4-311B-3976-7411BF03A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BA1909CC-8726-8321-1176-2F35DE30F33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 dirty="0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20376042-D110-69F7-DE0C-09AD1DB7195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6843167" y="106013"/>
            <a:ext cx="9795" cy="40106"/>
          </a:xfrm>
          <a:custGeom>
            <a:avLst/>
            <a:gdLst>
              <a:gd name="connsiteX0" fmla="*/ 9795 w 9795"/>
              <a:gd name="connsiteY0" fmla="*/ 0 h 40106"/>
              <a:gd name="connsiteX1" fmla="*/ 9795 w 9795"/>
              <a:gd name="connsiteY1" fmla="*/ 40106 h 40106"/>
              <a:gd name="connsiteX2" fmla="*/ 0 w 9795"/>
              <a:gd name="connsiteY2" fmla="*/ 40106 h 40106"/>
              <a:gd name="connsiteX3" fmla="*/ 9795 w 9795"/>
              <a:gd name="connsiteY3" fmla="*/ 0 h 4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95" h="40106">
                <a:moveTo>
                  <a:pt x="9795" y="0"/>
                </a:moveTo>
                <a:lnTo>
                  <a:pt x="9795" y="40106"/>
                </a:lnTo>
                <a:lnTo>
                  <a:pt x="0" y="40106"/>
                </a:lnTo>
                <a:lnTo>
                  <a:pt x="9795" y="0"/>
                </a:lnTo>
                <a:close/>
              </a:path>
            </a:pathLst>
          </a:cu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66A3ADC-C197-AD26-7C18-9CC3EFBCD1A4}"/>
              </a:ext>
            </a:extLst>
          </p:cNvPr>
          <p:cNvGrpSpPr>
            <a:grpSpLocks/>
          </p:cNvGrpSpPr>
          <p:nvPr/>
        </p:nvGrpSpPr>
        <p:grpSpPr>
          <a:xfrm>
            <a:off x="165279" y="150087"/>
            <a:ext cx="6671641" cy="6533103"/>
            <a:chOff x="165279" y="150087"/>
            <a:chExt cx="6671641" cy="6533103"/>
          </a:xfrm>
          <a:blipFill dpi="0" rotWithShape="1">
            <a:blip r:embed="rId2">
              <a:alphaModFix amt="58000"/>
            </a:blip>
            <a:srcRect/>
            <a:stretch>
              <a:fillRect/>
            </a:stretch>
          </a:blipFill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B0375EE-27BD-7DD2-97F5-12C8AA28FE33}"/>
                </a:ext>
              </a:extLst>
            </p:cNvPr>
            <p:cNvSpPr>
              <a:spLocks/>
            </p:cNvSpPr>
            <p:nvPr/>
          </p:nvSpPr>
          <p:spPr>
            <a:xfrm>
              <a:off x="192748" y="150087"/>
              <a:ext cx="2679813" cy="2295334"/>
            </a:xfrm>
            <a:custGeom>
              <a:avLst/>
              <a:gdLst>
                <a:gd name="connsiteX0" fmla="*/ 0 w 2679813"/>
                <a:gd name="connsiteY0" fmla="*/ 0 h 2295334"/>
                <a:gd name="connsiteX1" fmla="*/ 2660894 w 2679813"/>
                <a:gd name="connsiteY1" fmla="*/ 0 h 2295334"/>
                <a:gd name="connsiteX2" fmla="*/ 2679813 w 2679813"/>
                <a:gd name="connsiteY2" fmla="*/ 1620456 h 2295334"/>
                <a:gd name="connsiteX3" fmla="*/ 1330395 w 2679813"/>
                <a:gd name="connsiteY3" fmla="*/ 2295334 h 2295334"/>
                <a:gd name="connsiteX4" fmla="*/ 4695 w 2679813"/>
                <a:gd name="connsiteY4" fmla="*/ 1609560 h 2295334"/>
                <a:gd name="connsiteX5" fmla="*/ 0 w 2679813"/>
                <a:gd name="connsiteY5" fmla="*/ 0 h 2295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813" h="2295334">
                  <a:moveTo>
                    <a:pt x="0" y="0"/>
                  </a:moveTo>
                  <a:lnTo>
                    <a:pt x="2660894" y="0"/>
                  </a:lnTo>
                  <a:lnTo>
                    <a:pt x="2679813" y="1620456"/>
                  </a:lnTo>
                  <a:lnTo>
                    <a:pt x="1330395" y="2295334"/>
                  </a:lnTo>
                  <a:lnTo>
                    <a:pt x="4695" y="1609560"/>
                  </a:lnTo>
                  <a:lnTo>
                    <a:pt x="0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6092BDE5-66B4-3643-3E57-21CE9F3C862C}"/>
                </a:ext>
              </a:extLst>
            </p:cNvPr>
            <p:cNvSpPr>
              <a:spLocks/>
            </p:cNvSpPr>
            <p:nvPr/>
          </p:nvSpPr>
          <p:spPr>
            <a:xfrm>
              <a:off x="3072192" y="150087"/>
              <a:ext cx="2679932" cy="2335444"/>
            </a:xfrm>
            <a:custGeom>
              <a:avLst/>
              <a:gdLst>
                <a:gd name="connsiteX0" fmla="*/ 0 w 2679932"/>
                <a:gd name="connsiteY0" fmla="*/ 0 h 2335444"/>
                <a:gd name="connsiteX1" fmla="*/ 2660544 w 2679932"/>
                <a:gd name="connsiteY1" fmla="*/ 0 h 2335444"/>
                <a:gd name="connsiteX2" fmla="*/ 2679932 w 2679932"/>
                <a:gd name="connsiteY2" fmla="*/ 1660566 h 2335444"/>
                <a:gd name="connsiteX3" fmla="*/ 1330513 w 2679932"/>
                <a:gd name="connsiteY3" fmla="*/ 2335444 h 2335444"/>
                <a:gd name="connsiteX4" fmla="*/ 4813 w 2679932"/>
                <a:gd name="connsiteY4" fmla="*/ 1649670 h 2335444"/>
                <a:gd name="connsiteX5" fmla="*/ 0 w 2679932"/>
                <a:gd name="connsiteY5" fmla="*/ 0 h 233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79932" h="2335444">
                  <a:moveTo>
                    <a:pt x="0" y="0"/>
                  </a:moveTo>
                  <a:lnTo>
                    <a:pt x="2660544" y="0"/>
                  </a:lnTo>
                  <a:lnTo>
                    <a:pt x="2679932" y="1660566"/>
                  </a:lnTo>
                  <a:lnTo>
                    <a:pt x="1330513" y="2335444"/>
                  </a:lnTo>
                  <a:lnTo>
                    <a:pt x="4813" y="1649670"/>
                  </a:lnTo>
                  <a:lnTo>
                    <a:pt x="0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B9C3133-FB16-BCE3-C550-AC36F5CE0E85}"/>
                </a:ext>
              </a:extLst>
            </p:cNvPr>
            <p:cNvSpPr>
              <a:spLocks/>
            </p:cNvSpPr>
            <p:nvPr/>
          </p:nvSpPr>
          <p:spPr>
            <a:xfrm>
              <a:off x="6007753" y="150087"/>
              <a:ext cx="829167" cy="1885890"/>
            </a:xfrm>
            <a:custGeom>
              <a:avLst/>
              <a:gdLst>
                <a:gd name="connsiteX0" fmla="*/ 0 w 829167"/>
                <a:gd name="connsiteY0" fmla="*/ 0 h 1885890"/>
                <a:gd name="connsiteX1" fmla="*/ 829167 w 829167"/>
                <a:gd name="connsiteY1" fmla="*/ 0 h 1885890"/>
                <a:gd name="connsiteX2" fmla="*/ 368554 w 829167"/>
                <a:gd name="connsiteY2" fmla="*/ 1885890 h 1885890"/>
                <a:gd name="connsiteX3" fmla="*/ 4953 w 829167"/>
                <a:gd name="connsiteY3" fmla="*/ 1697802 h 1885890"/>
                <a:gd name="connsiteX4" fmla="*/ 0 w 829167"/>
                <a:gd name="connsiteY4" fmla="*/ 0 h 18858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29167" h="1885890">
                  <a:moveTo>
                    <a:pt x="0" y="0"/>
                  </a:moveTo>
                  <a:lnTo>
                    <a:pt x="829167" y="0"/>
                  </a:lnTo>
                  <a:lnTo>
                    <a:pt x="368554" y="1885890"/>
                  </a:lnTo>
                  <a:lnTo>
                    <a:pt x="4953" y="1697802"/>
                  </a:lnTo>
                  <a:lnTo>
                    <a:pt x="0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D9B7C15-3A0D-EB8A-F55E-37DE88778A01}"/>
                </a:ext>
              </a:extLst>
            </p:cNvPr>
            <p:cNvSpPr>
              <a:spLocks/>
            </p:cNvSpPr>
            <p:nvPr/>
          </p:nvSpPr>
          <p:spPr>
            <a:xfrm>
              <a:off x="1580053" y="1966294"/>
              <a:ext cx="2680149" cy="3069930"/>
            </a:xfrm>
            <a:custGeom>
              <a:avLst/>
              <a:gdLst>
                <a:gd name="connsiteX0" fmla="*/ 1349505 w 2680149"/>
                <a:gd name="connsiteY0" fmla="*/ 0 h 3069930"/>
                <a:gd name="connsiteX1" fmla="*/ 2660017 w 2680149"/>
                <a:gd name="connsiteY1" fmla="*/ 670697 h 3069930"/>
                <a:gd name="connsiteX2" fmla="*/ 2680149 w 2680149"/>
                <a:gd name="connsiteY2" fmla="*/ 2395053 h 3069930"/>
                <a:gd name="connsiteX3" fmla="*/ 1330731 w 2680149"/>
                <a:gd name="connsiteY3" fmla="*/ 3069930 h 3069930"/>
                <a:gd name="connsiteX4" fmla="*/ 5031 w 2680149"/>
                <a:gd name="connsiteY4" fmla="*/ 2384156 h 3069930"/>
                <a:gd name="connsiteX5" fmla="*/ 0 w 2680149"/>
                <a:gd name="connsiteY5" fmla="*/ 659889 h 3069930"/>
                <a:gd name="connsiteX6" fmla="*/ 1349505 w 2680149"/>
                <a:gd name="connsiteY6" fmla="*/ 0 h 30699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80149" h="3069930">
                  <a:moveTo>
                    <a:pt x="1349505" y="0"/>
                  </a:moveTo>
                  <a:lnTo>
                    <a:pt x="2660017" y="670697"/>
                  </a:lnTo>
                  <a:lnTo>
                    <a:pt x="2680149" y="2395053"/>
                  </a:lnTo>
                  <a:lnTo>
                    <a:pt x="1330731" y="3069930"/>
                  </a:lnTo>
                  <a:lnTo>
                    <a:pt x="5031" y="2384156"/>
                  </a:lnTo>
                  <a:lnTo>
                    <a:pt x="0" y="659889"/>
                  </a:lnTo>
                  <a:lnTo>
                    <a:pt x="1349505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B19268F-3D6F-F6BE-A36E-823BD7207E58}"/>
                </a:ext>
              </a:extLst>
            </p:cNvPr>
            <p:cNvSpPr>
              <a:spLocks/>
            </p:cNvSpPr>
            <p:nvPr/>
          </p:nvSpPr>
          <p:spPr>
            <a:xfrm>
              <a:off x="165279" y="1977343"/>
              <a:ext cx="1199329" cy="2927663"/>
            </a:xfrm>
            <a:custGeom>
              <a:avLst/>
              <a:gdLst>
                <a:gd name="connsiteX0" fmla="*/ 0 w 1199329"/>
                <a:gd name="connsiteY0" fmla="*/ 0 h 2927663"/>
                <a:gd name="connsiteX1" fmla="*/ 1179197 w 1199329"/>
                <a:gd name="connsiteY1" fmla="*/ 603492 h 2927663"/>
                <a:gd name="connsiteX2" fmla="*/ 1199329 w 1199329"/>
                <a:gd name="connsiteY2" fmla="*/ 2327848 h 2927663"/>
                <a:gd name="connsiteX3" fmla="*/ 0 w 1199329"/>
                <a:gd name="connsiteY3" fmla="*/ 2927663 h 2927663"/>
                <a:gd name="connsiteX4" fmla="*/ 0 w 1199329"/>
                <a:gd name="connsiteY4" fmla="*/ 0 h 2927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9329" h="2927663">
                  <a:moveTo>
                    <a:pt x="0" y="0"/>
                  </a:moveTo>
                  <a:lnTo>
                    <a:pt x="1179197" y="603492"/>
                  </a:lnTo>
                  <a:lnTo>
                    <a:pt x="1199329" y="2327848"/>
                  </a:lnTo>
                  <a:lnTo>
                    <a:pt x="0" y="2927663"/>
                  </a:lnTo>
                  <a:lnTo>
                    <a:pt x="0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E9C4F1-2A0D-BE03-E041-3E87085A771B}"/>
                </a:ext>
              </a:extLst>
            </p:cNvPr>
            <p:cNvSpPr>
              <a:spLocks/>
            </p:cNvSpPr>
            <p:nvPr/>
          </p:nvSpPr>
          <p:spPr>
            <a:xfrm>
              <a:off x="4467632" y="2014420"/>
              <a:ext cx="1851226" cy="2993418"/>
            </a:xfrm>
            <a:custGeom>
              <a:avLst/>
              <a:gdLst>
                <a:gd name="connsiteX0" fmla="*/ 1349505 w 1851226"/>
                <a:gd name="connsiteY0" fmla="*/ 0 h 2993418"/>
                <a:gd name="connsiteX1" fmla="*/ 1851226 w 1851226"/>
                <a:gd name="connsiteY1" fmla="*/ 256772 h 2993418"/>
                <a:gd name="connsiteX2" fmla="*/ 1182823 w 1851226"/>
                <a:gd name="connsiteY2" fmla="*/ 2993418 h 2993418"/>
                <a:gd name="connsiteX3" fmla="*/ 5031 w 1851226"/>
                <a:gd name="connsiteY3" fmla="*/ 2384156 h 2993418"/>
                <a:gd name="connsiteX4" fmla="*/ 0 w 1851226"/>
                <a:gd name="connsiteY4" fmla="*/ 659889 h 2993418"/>
                <a:gd name="connsiteX5" fmla="*/ 1349505 w 1851226"/>
                <a:gd name="connsiteY5" fmla="*/ 0 h 29934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51226" h="2993418">
                  <a:moveTo>
                    <a:pt x="1349505" y="0"/>
                  </a:moveTo>
                  <a:lnTo>
                    <a:pt x="1851226" y="256772"/>
                  </a:lnTo>
                  <a:lnTo>
                    <a:pt x="1182823" y="2993418"/>
                  </a:lnTo>
                  <a:lnTo>
                    <a:pt x="5031" y="2384156"/>
                  </a:lnTo>
                  <a:lnTo>
                    <a:pt x="0" y="659889"/>
                  </a:lnTo>
                  <a:lnTo>
                    <a:pt x="1349505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2F8398C-0667-C619-4CCA-8A75F5B07F41}"/>
                </a:ext>
              </a:extLst>
            </p:cNvPr>
            <p:cNvSpPr>
              <a:spLocks/>
            </p:cNvSpPr>
            <p:nvPr/>
          </p:nvSpPr>
          <p:spPr>
            <a:xfrm>
              <a:off x="2975718" y="4613243"/>
              <a:ext cx="2613159" cy="2069946"/>
            </a:xfrm>
            <a:custGeom>
              <a:avLst/>
              <a:gdLst>
                <a:gd name="connsiteX0" fmla="*/ 1349505 w 2613159"/>
                <a:gd name="connsiteY0" fmla="*/ 0 h 2069946"/>
                <a:gd name="connsiteX1" fmla="*/ 2613159 w 2613159"/>
                <a:gd name="connsiteY1" fmla="*/ 646716 h 2069946"/>
                <a:gd name="connsiteX2" fmla="*/ 2265547 w 2613159"/>
                <a:gd name="connsiteY2" fmla="*/ 2069946 h 2069946"/>
                <a:gd name="connsiteX3" fmla="*/ 4114 w 2613159"/>
                <a:gd name="connsiteY3" fmla="*/ 2069946 h 2069946"/>
                <a:gd name="connsiteX4" fmla="*/ 0 w 2613159"/>
                <a:gd name="connsiteY4" fmla="*/ 659889 h 2069946"/>
                <a:gd name="connsiteX5" fmla="*/ 1349505 w 2613159"/>
                <a:gd name="connsiteY5" fmla="*/ 0 h 2069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3159" h="2069946">
                  <a:moveTo>
                    <a:pt x="1349505" y="0"/>
                  </a:moveTo>
                  <a:lnTo>
                    <a:pt x="2613159" y="646716"/>
                  </a:lnTo>
                  <a:lnTo>
                    <a:pt x="2265547" y="2069946"/>
                  </a:lnTo>
                  <a:lnTo>
                    <a:pt x="4114" y="2069946"/>
                  </a:lnTo>
                  <a:lnTo>
                    <a:pt x="0" y="659889"/>
                  </a:lnTo>
                  <a:lnTo>
                    <a:pt x="1349505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AD8D499-4417-636C-1968-D7926715898A}"/>
                </a:ext>
              </a:extLst>
            </p:cNvPr>
            <p:cNvSpPr>
              <a:spLocks/>
            </p:cNvSpPr>
            <p:nvPr/>
          </p:nvSpPr>
          <p:spPr>
            <a:xfrm>
              <a:off x="165279" y="4525007"/>
              <a:ext cx="2560139" cy="2158183"/>
            </a:xfrm>
            <a:custGeom>
              <a:avLst/>
              <a:gdLst>
                <a:gd name="connsiteX0" fmla="*/ 1232260 w 2560139"/>
                <a:gd name="connsiteY0" fmla="*/ 0 h 2158183"/>
                <a:gd name="connsiteX1" fmla="*/ 2542772 w 2560139"/>
                <a:gd name="connsiteY1" fmla="*/ 670697 h 2158183"/>
                <a:gd name="connsiteX2" fmla="*/ 2560139 w 2560139"/>
                <a:gd name="connsiteY2" fmla="*/ 2158183 h 2158183"/>
                <a:gd name="connsiteX3" fmla="*/ 0 w 2560139"/>
                <a:gd name="connsiteY3" fmla="*/ 2158183 h 2158183"/>
                <a:gd name="connsiteX4" fmla="*/ 0 w 2560139"/>
                <a:gd name="connsiteY4" fmla="*/ 602559 h 2158183"/>
                <a:gd name="connsiteX5" fmla="*/ 1232260 w 2560139"/>
                <a:gd name="connsiteY5" fmla="*/ 0 h 21581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560139" h="2158183">
                  <a:moveTo>
                    <a:pt x="1232260" y="0"/>
                  </a:moveTo>
                  <a:lnTo>
                    <a:pt x="2542772" y="670697"/>
                  </a:lnTo>
                  <a:lnTo>
                    <a:pt x="2560139" y="2158183"/>
                  </a:lnTo>
                  <a:lnTo>
                    <a:pt x="0" y="2158183"/>
                  </a:lnTo>
                  <a:lnTo>
                    <a:pt x="0" y="602559"/>
                  </a:lnTo>
                  <a:lnTo>
                    <a:pt x="1232260" y="0"/>
                  </a:lnTo>
                  <a:close/>
                </a:path>
              </a:pathLst>
            </a:custGeom>
            <a:grpFill/>
            <a:effectLst>
              <a:outerShdw blurRad="50800" dist="762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  <p:sp>
        <p:nvSpPr>
          <p:cNvPr id="83" name="TextBox 82">
            <a:extLst>
              <a:ext uri="{FF2B5EF4-FFF2-40B4-BE49-F238E27FC236}">
                <a16:creationId xmlns:a16="http://schemas.microsoft.com/office/drawing/2014/main" id="{FAEF6119-98F4-CD06-82D4-F5BCFBDF105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081016" y="2151741"/>
            <a:ext cx="4749027" cy="3139321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3. Evidence Reliability</a:t>
            </a:r>
          </a:p>
          <a:p>
            <a:endParaRPr lang="en-US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Multiple witness collaborations from colleagues and students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Documentation of corporate pressure (articles, social media)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Direct academic publications by Dr. Hart herself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pic>
        <p:nvPicPr>
          <p:cNvPr id="5" name="Graphic 4" descr="Group of men with solid fill">
            <a:extLst>
              <a:ext uri="{FF2B5EF4-FFF2-40B4-BE49-F238E27FC236}">
                <a16:creationId xmlns:a16="http://schemas.microsoft.com/office/drawing/2014/main" id="{290D553E-34A8-9FA4-0A05-EF5AAE012B7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23837" y="2678384"/>
            <a:ext cx="1501232" cy="1501232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7" name="Graphic 6" descr="Clipboard Partially Checked with solid fill">
            <a:extLst>
              <a:ext uri="{FF2B5EF4-FFF2-40B4-BE49-F238E27FC236}">
                <a16:creationId xmlns:a16="http://schemas.microsoft.com/office/drawing/2014/main" id="{4C734B9B-8CC8-6895-E74D-7C444D8EA2F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4313" y="398070"/>
            <a:ext cx="1335261" cy="1335261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9" name="Graphic 8" descr="Clenched Fist with solid fill">
            <a:extLst>
              <a:ext uri="{FF2B5EF4-FFF2-40B4-BE49-F238E27FC236}">
                <a16:creationId xmlns:a16="http://schemas.microsoft.com/office/drawing/2014/main" id="{FC22C2DC-4F5F-E738-4736-92EEC0FBC97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001506" y="610321"/>
            <a:ext cx="680062" cy="680062"/>
          </a:xfrm>
          <a:prstGeom prst="rect">
            <a:avLst/>
          </a:prstGeom>
          <a:effectLst>
            <a:outerShdw blurRad="50800" dist="38100" dir="8100000" algn="tr" rotWithShape="0">
              <a:srgbClr val="212940">
                <a:alpha val="40000"/>
              </a:srgbClr>
            </a:outerShdw>
          </a:effectLst>
        </p:spPr>
      </p:pic>
      <p:pic>
        <p:nvPicPr>
          <p:cNvPr id="11" name="Graphic 10" descr="Email with solid fill">
            <a:extLst>
              <a:ext uri="{FF2B5EF4-FFF2-40B4-BE49-F238E27FC236}">
                <a16:creationId xmlns:a16="http://schemas.microsoft.com/office/drawing/2014/main" id="{27915E46-1900-E3FE-CDE5-B73B93E345C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96290" y="5048148"/>
            <a:ext cx="1286424" cy="1286424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3" name="Graphic 12" descr="Envelope with solid fill">
            <a:extLst>
              <a:ext uri="{FF2B5EF4-FFF2-40B4-BE49-F238E27FC236}">
                <a16:creationId xmlns:a16="http://schemas.microsoft.com/office/drawing/2014/main" id="{512CF7EC-F3E8-7464-710E-8BFC14685EF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786300" y="5205128"/>
            <a:ext cx="1100270" cy="1100270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5" name="Graphic 14" descr="Marketing outline">
            <a:extLst>
              <a:ext uri="{FF2B5EF4-FFF2-40B4-BE49-F238E27FC236}">
                <a16:creationId xmlns:a16="http://schemas.microsoft.com/office/drawing/2014/main" id="{60C7B100-E333-E142-7887-8048E8D4D02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12580" y="2955471"/>
            <a:ext cx="914400" cy="914400"/>
          </a:xfrm>
          <a:prstGeom prst="rect">
            <a:avLst/>
          </a:prstGeom>
          <a:effectLst>
            <a:outerShdw blurRad="50800" dist="508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7" name="Graphic 16" descr="Speech with solid fill">
            <a:extLst>
              <a:ext uri="{FF2B5EF4-FFF2-40B4-BE49-F238E27FC236}">
                <a16:creationId xmlns:a16="http://schemas.microsoft.com/office/drawing/2014/main" id="{F8CD94C8-5719-32C9-470C-6930AFC18F2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683481" y="530370"/>
            <a:ext cx="1315146" cy="1315146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19" name="Graphic 18" descr="Atom with solid fill">
            <a:extLst>
              <a:ext uri="{FF2B5EF4-FFF2-40B4-BE49-F238E27FC236}">
                <a16:creationId xmlns:a16="http://schemas.microsoft.com/office/drawing/2014/main" id="{09A97687-3B4E-3E23-E3D2-D227D3A30B7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4886570" y="2872366"/>
            <a:ext cx="914400" cy="914400"/>
          </a:xfrm>
          <a:prstGeom prst="rect">
            <a:avLst/>
          </a:prstGeom>
          <a:effectLst>
            <a:outerShdw blurRad="50800" dist="508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8F8B0B3E-EB8C-7831-02AF-86BFC705260E}"/>
              </a:ext>
            </a:extLst>
          </p:cNvPr>
          <p:cNvSpPr txBox="1"/>
          <p:nvPr/>
        </p:nvSpPr>
        <p:spPr>
          <a:xfrm>
            <a:off x="7052784" y="610321"/>
            <a:ext cx="4965043" cy="1077218"/>
          </a:xfrm>
          <a:prstGeom prst="rect">
            <a:avLst/>
          </a:prstGeom>
          <a:noFill/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32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Key Evidence and Analysis</a:t>
            </a:r>
            <a:endParaRPr lang="en-GB" sz="32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5828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C38576-3A81-1D91-CC99-12F8A1BFF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589F868C-B9F2-FEBE-A260-1500401B4D36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71524" y="146119"/>
            <a:ext cx="11846304" cy="6533104"/>
            <a:chOff x="171524" y="146119"/>
            <a:chExt cx="11846304" cy="653310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AE218FB-4674-4CEA-F60D-2AE2AD22A41D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6200000" flipH="1">
              <a:off x="197561" y="120084"/>
              <a:ext cx="6533104" cy="6585174"/>
            </a:xfrm>
            <a:custGeom>
              <a:avLst/>
              <a:gdLst>
                <a:gd name="connsiteX0" fmla="*/ 0 w 6533104"/>
                <a:gd name="connsiteY0" fmla="*/ 4969037 h 6585174"/>
                <a:gd name="connsiteX1" fmla="*/ 0 w 6533104"/>
                <a:gd name="connsiteY1" fmla="*/ 0 h 6585174"/>
                <a:gd name="connsiteX2" fmla="*/ 6533104 w 6533104"/>
                <a:gd name="connsiteY2" fmla="*/ 0 h 6585174"/>
                <a:gd name="connsiteX3" fmla="*/ 6533103 w 6533104"/>
                <a:gd name="connsiteY3" fmla="*/ 6585174 h 6585174"/>
                <a:gd name="connsiteX4" fmla="*/ 0 w 6533104"/>
                <a:gd name="connsiteY4" fmla="*/ 4969037 h 6585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3104" h="6585174">
                  <a:moveTo>
                    <a:pt x="0" y="4969037"/>
                  </a:moveTo>
                  <a:lnTo>
                    <a:pt x="0" y="0"/>
                  </a:lnTo>
                  <a:lnTo>
                    <a:pt x="6533104" y="0"/>
                  </a:lnTo>
                  <a:lnTo>
                    <a:pt x="6533103" y="6585174"/>
                  </a:lnTo>
                  <a:lnTo>
                    <a:pt x="0" y="4969037"/>
                  </a:lnTo>
                  <a:close/>
                </a:path>
              </a:pathLst>
            </a:custGeom>
            <a:solidFill>
              <a:srgbClr val="212940"/>
            </a:solid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0BB64D04-B6E2-B394-4024-9912F38795FC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flipH="1">
              <a:off x="5336392" y="146120"/>
              <a:ext cx="6681436" cy="6533102"/>
              <a:chOff x="171525" y="146120"/>
              <a:chExt cx="6681436" cy="6533102"/>
            </a:xfrm>
            <a:blipFill>
              <a:blip r:embed="rId2"/>
              <a:stretch>
                <a:fillRect/>
              </a:stretch>
            </a:blipFill>
          </p:grpSpPr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196F0951-21B2-D6C6-9D90-AC9615D2289E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430543" y="-112897"/>
                <a:ext cx="3515010" cy="4033045"/>
              </a:xfrm>
              <a:custGeom>
                <a:avLst/>
                <a:gdLst>
                  <a:gd name="connsiteX0" fmla="*/ 0 w 3515010"/>
                  <a:gd name="connsiteY0" fmla="*/ 4033045 h 4033045"/>
                  <a:gd name="connsiteX1" fmla="*/ 0 w 3515010"/>
                  <a:gd name="connsiteY1" fmla="*/ 0 h 4033045"/>
                  <a:gd name="connsiteX2" fmla="*/ 3515010 w 3515010"/>
                  <a:gd name="connsiteY2" fmla="*/ 4033045 h 4033045"/>
                  <a:gd name="connsiteX3" fmla="*/ 0 w 3515010"/>
                  <a:gd name="connsiteY3" fmla="*/ 4033045 h 4033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15010" h="4033045">
                    <a:moveTo>
                      <a:pt x="0" y="4033045"/>
                    </a:moveTo>
                    <a:lnTo>
                      <a:pt x="0" y="0"/>
                    </a:lnTo>
                    <a:lnTo>
                      <a:pt x="3515010" y="4033045"/>
                    </a:lnTo>
                    <a:lnTo>
                      <a:pt x="0" y="4033045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7D0AF4F2-76C3-E749-F117-884FC850F1B3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548051" y="2463351"/>
                <a:ext cx="3839345" cy="4592396"/>
              </a:xfrm>
              <a:custGeom>
                <a:avLst/>
                <a:gdLst>
                  <a:gd name="connsiteX0" fmla="*/ 0 w 3839345"/>
                  <a:gd name="connsiteY0" fmla="*/ 3330869 h 4592396"/>
                  <a:gd name="connsiteX1" fmla="*/ 3839345 w 3839345"/>
                  <a:gd name="connsiteY1" fmla="*/ 0 h 4592396"/>
                  <a:gd name="connsiteX2" fmla="*/ 3839345 w 3839345"/>
                  <a:gd name="connsiteY2" fmla="*/ 4592396 h 4592396"/>
                  <a:gd name="connsiteX3" fmla="*/ 1094453 w 3839345"/>
                  <a:gd name="connsiteY3" fmla="*/ 4592396 h 4592396"/>
                  <a:gd name="connsiteX4" fmla="*/ 0 w 3839345"/>
                  <a:gd name="connsiteY4" fmla="*/ 3330869 h 459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39345" h="4592396">
                    <a:moveTo>
                      <a:pt x="0" y="3330869"/>
                    </a:moveTo>
                    <a:lnTo>
                      <a:pt x="3839345" y="0"/>
                    </a:lnTo>
                    <a:lnTo>
                      <a:pt x="3839345" y="4592396"/>
                    </a:lnTo>
                    <a:lnTo>
                      <a:pt x="1094453" y="4592396"/>
                    </a:lnTo>
                    <a:lnTo>
                      <a:pt x="0" y="3330869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D7B2D548-DED0-DFA7-27A1-8C2E95095075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1534885" y="146120"/>
                <a:ext cx="5318076" cy="6533102"/>
              </a:xfrm>
              <a:custGeom>
                <a:avLst/>
                <a:gdLst>
                  <a:gd name="connsiteX0" fmla="*/ 2913428 w 5318076"/>
                  <a:gd name="connsiteY0" fmla="*/ 0 h 6533102"/>
                  <a:gd name="connsiteX1" fmla="*/ 5318076 w 5318076"/>
                  <a:gd name="connsiteY1" fmla="*/ 0 h 6533102"/>
                  <a:gd name="connsiteX2" fmla="*/ 3690133 w 5318076"/>
                  <a:gd name="connsiteY2" fmla="*/ 6533102 h 6533102"/>
                  <a:gd name="connsiteX3" fmla="*/ 3488788 w 5318076"/>
                  <a:gd name="connsiteY3" fmla="*/ 6533102 h 6533102"/>
                  <a:gd name="connsiteX4" fmla="*/ 0 w 5318076"/>
                  <a:gd name="connsiteY4" fmla="*/ 2555205 h 6533102"/>
                  <a:gd name="connsiteX5" fmla="*/ 2913428 w 5318076"/>
                  <a:gd name="connsiteY5" fmla="*/ 0 h 65331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18076" h="6533102">
                    <a:moveTo>
                      <a:pt x="2913428" y="0"/>
                    </a:moveTo>
                    <a:lnTo>
                      <a:pt x="5318076" y="0"/>
                    </a:lnTo>
                    <a:lnTo>
                      <a:pt x="3690133" y="6533102"/>
                    </a:lnTo>
                    <a:lnTo>
                      <a:pt x="3488788" y="6533102"/>
                    </a:lnTo>
                    <a:lnTo>
                      <a:pt x="0" y="2555205"/>
                    </a:lnTo>
                    <a:lnTo>
                      <a:pt x="2913428" y="0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7954120F-35F4-BD52-E5C9-5FB6BEEA3FA7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 flipH="1">
              <a:off x="171525" y="1677854"/>
              <a:ext cx="5010073" cy="430887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1. Corporate Retaliation</a:t>
              </a:r>
              <a:endParaRPr lang="en-GB" sz="22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1644F3F4-B138-583E-F06D-313EF67140BF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 flipH="1">
              <a:off x="171524" y="619599"/>
              <a:ext cx="5318076" cy="52322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 rtl="0"/>
              <a:r>
                <a:rPr lang="en-US" sz="28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Theories and Conclusions</a:t>
              </a:r>
              <a:endParaRPr lang="en-GB" sz="28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835F835-143F-2AC1-D611-A08229A09FB5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 flipH="1">
              <a:off x="171526" y="2516710"/>
              <a:ext cx="5525702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endParaRPr lang="en-GB" sz="2000" dirty="0">
                <a:solidFill>
                  <a:schemeClr val="bg1">
                    <a:lumMod val="9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43FD45D-350F-8967-A8B0-21786FA326D8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06371" y="2612999"/>
              <a:ext cx="4675225" cy="37856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Dr. Hart's ethical exposé of </a:t>
              </a:r>
              <a:r>
                <a:rPr lang="en-US" sz="2000" dirty="0" err="1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AutomaBot</a:t>
              </a: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 threatened corporate interests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Evidence of intimidation attempts and warnings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Time of disappearance links corporate tensions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Lab evidence suggests search for sensitive materials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14086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28000">
              <a:schemeClr val="accent1">
                <a:lumMod val="45000"/>
                <a:lumOff val="5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EC62B7-A917-B344-06FA-D33E34546C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3C1B1EF-D19E-D82A-CBBE-A41C19138641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71524" y="146119"/>
            <a:ext cx="11846304" cy="6533104"/>
            <a:chOff x="171524" y="146119"/>
            <a:chExt cx="11846304" cy="653310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E51F864-7F87-4BEF-8A86-27E673E97908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6200000" flipH="1">
              <a:off x="197561" y="120084"/>
              <a:ext cx="6533104" cy="6585174"/>
            </a:xfrm>
            <a:custGeom>
              <a:avLst/>
              <a:gdLst>
                <a:gd name="connsiteX0" fmla="*/ 0 w 6533104"/>
                <a:gd name="connsiteY0" fmla="*/ 4969037 h 6585174"/>
                <a:gd name="connsiteX1" fmla="*/ 0 w 6533104"/>
                <a:gd name="connsiteY1" fmla="*/ 0 h 6585174"/>
                <a:gd name="connsiteX2" fmla="*/ 6533104 w 6533104"/>
                <a:gd name="connsiteY2" fmla="*/ 0 h 6585174"/>
                <a:gd name="connsiteX3" fmla="*/ 6533103 w 6533104"/>
                <a:gd name="connsiteY3" fmla="*/ 6585174 h 6585174"/>
                <a:gd name="connsiteX4" fmla="*/ 0 w 6533104"/>
                <a:gd name="connsiteY4" fmla="*/ 4969037 h 6585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33104" h="6585174">
                  <a:moveTo>
                    <a:pt x="0" y="4969037"/>
                  </a:moveTo>
                  <a:lnTo>
                    <a:pt x="0" y="0"/>
                  </a:lnTo>
                  <a:lnTo>
                    <a:pt x="6533104" y="0"/>
                  </a:lnTo>
                  <a:lnTo>
                    <a:pt x="6533103" y="6585174"/>
                  </a:lnTo>
                  <a:lnTo>
                    <a:pt x="0" y="4969037"/>
                  </a:lnTo>
                  <a:close/>
                </a:path>
              </a:pathLst>
            </a:custGeom>
            <a:solidFill>
              <a:srgbClr val="212940"/>
            </a:solidFill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7E9FE99B-CEDF-F796-8F54-FDB3E66B625E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 flipH="1">
              <a:off x="5336392" y="146120"/>
              <a:ext cx="6681436" cy="6533102"/>
              <a:chOff x="171525" y="146120"/>
              <a:chExt cx="6681436" cy="6533102"/>
            </a:xfrm>
            <a:blipFill>
              <a:blip r:embed="rId2"/>
              <a:stretch>
                <a:fillRect/>
              </a:stretch>
            </a:blipFill>
          </p:grpSpPr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7D3906DE-C559-F929-6C63-816D6AFBA477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430543" y="-112897"/>
                <a:ext cx="3515010" cy="4033045"/>
              </a:xfrm>
              <a:custGeom>
                <a:avLst/>
                <a:gdLst>
                  <a:gd name="connsiteX0" fmla="*/ 0 w 3515010"/>
                  <a:gd name="connsiteY0" fmla="*/ 4033045 h 4033045"/>
                  <a:gd name="connsiteX1" fmla="*/ 0 w 3515010"/>
                  <a:gd name="connsiteY1" fmla="*/ 0 h 4033045"/>
                  <a:gd name="connsiteX2" fmla="*/ 3515010 w 3515010"/>
                  <a:gd name="connsiteY2" fmla="*/ 4033045 h 4033045"/>
                  <a:gd name="connsiteX3" fmla="*/ 0 w 3515010"/>
                  <a:gd name="connsiteY3" fmla="*/ 4033045 h 4033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15010" h="4033045">
                    <a:moveTo>
                      <a:pt x="0" y="4033045"/>
                    </a:moveTo>
                    <a:lnTo>
                      <a:pt x="0" y="0"/>
                    </a:lnTo>
                    <a:lnTo>
                      <a:pt x="3515010" y="4033045"/>
                    </a:lnTo>
                    <a:lnTo>
                      <a:pt x="0" y="4033045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97E52EF1-2563-2F03-9C5D-C3EBF2937F13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548051" y="2463351"/>
                <a:ext cx="3839345" cy="4592396"/>
              </a:xfrm>
              <a:custGeom>
                <a:avLst/>
                <a:gdLst>
                  <a:gd name="connsiteX0" fmla="*/ 0 w 3839345"/>
                  <a:gd name="connsiteY0" fmla="*/ 3330869 h 4592396"/>
                  <a:gd name="connsiteX1" fmla="*/ 3839345 w 3839345"/>
                  <a:gd name="connsiteY1" fmla="*/ 0 h 4592396"/>
                  <a:gd name="connsiteX2" fmla="*/ 3839345 w 3839345"/>
                  <a:gd name="connsiteY2" fmla="*/ 4592396 h 4592396"/>
                  <a:gd name="connsiteX3" fmla="*/ 1094453 w 3839345"/>
                  <a:gd name="connsiteY3" fmla="*/ 4592396 h 4592396"/>
                  <a:gd name="connsiteX4" fmla="*/ 0 w 3839345"/>
                  <a:gd name="connsiteY4" fmla="*/ 3330869 h 459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39345" h="4592396">
                    <a:moveTo>
                      <a:pt x="0" y="3330869"/>
                    </a:moveTo>
                    <a:lnTo>
                      <a:pt x="3839345" y="0"/>
                    </a:lnTo>
                    <a:lnTo>
                      <a:pt x="3839345" y="4592396"/>
                    </a:lnTo>
                    <a:lnTo>
                      <a:pt x="1094453" y="4592396"/>
                    </a:lnTo>
                    <a:lnTo>
                      <a:pt x="0" y="3330869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1B2A8866-5869-0223-9A83-6AD22408C99C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1534885" y="146120"/>
                <a:ext cx="5318076" cy="6533102"/>
              </a:xfrm>
              <a:custGeom>
                <a:avLst/>
                <a:gdLst>
                  <a:gd name="connsiteX0" fmla="*/ 2913428 w 5318076"/>
                  <a:gd name="connsiteY0" fmla="*/ 0 h 6533102"/>
                  <a:gd name="connsiteX1" fmla="*/ 5318076 w 5318076"/>
                  <a:gd name="connsiteY1" fmla="*/ 0 h 6533102"/>
                  <a:gd name="connsiteX2" fmla="*/ 3690133 w 5318076"/>
                  <a:gd name="connsiteY2" fmla="*/ 6533102 h 6533102"/>
                  <a:gd name="connsiteX3" fmla="*/ 3488788 w 5318076"/>
                  <a:gd name="connsiteY3" fmla="*/ 6533102 h 6533102"/>
                  <a:gd name="connsiteX4" fmla="*/ 0 w 5318076"/>
                  <a:gd name="connsiteY4" fmla="*/ 2555205 h 6533102"/>
                  <a:gd name="connsiteX5" fmla="*/ 2913428 w 5318076"/>
                  <a:gd name="connsiteY5" fmla="*/ 0 h 65331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318076" h="6533102">
                    <a:moveTo>
                      <a:pt x="2913428" y="0"/>
                    </a:moveTo>
                    <a:lnTo>
                      <a:pt x="5318076" y="0"/>
                    </a:lnTo>
                    <a:lnTo>
                      <a:pt x="3690133" y="6533102"/>
                    </a:lnTo>
                    <a:lnTo>
                      <a:pt x="3488788" y="6533102"/>
                    </a:lnTo>
                    <a:lnTo>
                      <a:pt x="0" y="2555205"/>
                    </a:lnTo>
                    <a:lnTo>
                      <a:pt x="2913428" y="0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5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BD22100B-0106-373A-30A4-0F1C6AF84A7E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 flipH="1">
              <a:off x="171525" y="1677854"/>
              <a:ext cx="5010073" cy="430887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 2. Academic Competition</a:t>
              </a:r>
              <a:endParaRPr lang="en-GB" sz="22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4C7704BE-32ED-0A59-2161-04C3927D817B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 flipH="1">
              <a:off x="171524" y="619599"/>
              <a:ext cx="5318076" cy="52322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 rtl="0"/>
              <a:r>
                <a:rPr lang="en-US" sz="2800" b="1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Theories and Conclusions</a:t>
              </a:r>
              <a:endParaRPr lang="en-GB" sz="28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2E902FF-AF86-0FCE-4F1D-DDE62EBBE1D3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 flipH="1">
              <a:off x="171526" y="2516710"/>
              <a:ext cx="5525702" cy="400110"/>
            </a:xfrm>
            <a:prstGeom prst="rect">
              <a:avLst/>
            </a:prstGeom>
            <a:noFill/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endParaRPr lang="en-GB" sz="2000" dirty="0">
                <a:solidFill>
                  <a:schemeClr val="bg1">
                    <a:lumMod val="95000"/>
                  </a:schemeClr>
                </a:solidFill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7C11663-8FAE-6208-9CCE-F809325D2F40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506371" y="2612999"/>
              <a:ext cx="4675225" cy="34778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Dr Fox Alaric had known disagreements with Dr. Hart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Potential academic sabotage to suppress Dr. Hart's  work progress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Warning note suggests attempt to silence her research</a:t>
              </a:r>
            </a:p>
            <a:p>
              <a:pPr marL="342900" indent="-34290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chemeClr val="bg1">
                      <a:lumMod val="95000"/>
                    </a:schemeClr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Competition for funding and recognition in AI ethics field</a:t>
              </a:r>
              <a:endParaRPr lang="en-GB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884553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30000">
              <a:schemeClr val="bg1">
                <a:lumMod val="8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133862-A6B6-0365-478C-22BBA0686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7150081B-264D-B2E8-6B5B-967AB1CC7E3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B9525244-46EC-8C5D-3113-1482E5803A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198828" y="2691635"/>
            <a:ext cx="4625268" cy="1569660"/>
          </a:xfrm>
          <a:prstGeom prst="rect">
            <a:avLst/>
          </a:prstGeom>
          <a:noFill/>
          <a:ln>
            <a:noFill/>
          </a:ln>
          <a:effectLst>
            <a:outerShdw blurRad="50800" dist="508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Both theories are linked with strongest evidence pointing to corporate retaliation, particularly because  </a:t>
            </a:r>
            <a:r>
              <a:rPr lang="en-US" sz="2400" dirty="0" err="1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AutomaBot</a:t>
            </a:r>
            <a:r>
              <a:rPr lang="en-US" sz="24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Industries.</a:t>
            </a:r>
            <a:endParaRPr lang="en-GB" sz="24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B8D4DCB7-E723-C371-17AC-E31A748CEE6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124699" y="365016"/>
            <a:ext cx="4625269" cy="769441"/>
          </a:xfrm>
          <a:prstGeom prst="rect">
            <a:avLst/>
          </a:prstGeom>
          <a:noFill/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44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Conclusion</a:t>
            </a:r>
            <a:endParaRPr lang="en-GB" sz="44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CF4AF74-44A3-FB5C-2128-87F02DB3CB02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171525" y="146120"/>
            <a:ext cx="6681436" cy="6533102"/>
            <a:chOff x="171525" y="146120"/>
            <a:chExt cx="6681436" cy="6533102"/>
          </a:xfrm>
          <a:blipFill dpi="0" rotWithShape="1">
            <a:blip r:embed="rId2">
              <a:alphaModFix amt="27000"/>
            </a:blip>
            <a:srcRect/>
            <a:stretch>
              <a:fillRect/>
            </a:stretch>
          </a:blip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54AD1A4-99D8-8585-056B-87D90766464E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430543" y="-112897"/>
              <a:ext cx="3515010" cy="4033045"/>
            </a:xfrm>
            <a:custGeom>
              <a:avLst/>
              <a:gdLst>
                <a:gd name="connsiteX0" fmla="*/ 0 w 3515010"/>
                <a:gd name="connsiteY0" fmla="*/ 4033045 h 4033045"/>
                <a:gd name="connsiteX1" fmla="*/ 0 w 3515010"/>
                <a:gd name="connsiteY1" fmla="*/ 0 h 4033045"/>
                <a:gd name="connsiteX2" fmla="*/ 3515010 w 3515010"/>
                <a:gd name="connsiteY2" fmla="*/ 4033045 h 4033045"/>
                <a:gd name="connsiteX3" fmla="*/ 0 w 3515010"/>
                <a:gd name="connsiteY3" fmla="*/ 4033045 h 4033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010" h="4033045">
                  <a:moveTo>
                    <a:pt x="0" y="4033045"/>
                  </a:moveTo>
                  <a:lnTo>
                    <a:pt x="0" y="0"/>
                  </a:lnTo>
                  <a:lnTo>
                    <a:pt x="3515010" y="4033045"/>
                  </a:lnTo>
                  <a:lnTo>
                    <a:pt x="0" y="4033045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3671F01-BBB1-5ED4-7B31-E78E9CB5B4B4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5400000">
              <a:off x="548051" y="2463351"/>
              <a:ext cx="3839345" cy="4592396"/>
            </a:xfrm>
            <a:custGeom>
              <a:avLst/>
              <a:gdLst>
                <a:gd name="connsiteX0" fmla="*/ 0 w 3839345"/>
                <a:gd name="connsiteY0" fmla="*/ 3330869 h 4592396"/>
                <a:gd name="connsiteX1" fmla="*/ 3839345 w 3839345"/>
                <a:gd name="connsiteY1" fmla="*/ 0 h 4592396"/>
                <a:gd name="connsiteX2" fmla="*/ 3839345 w 3839345"/>
                <a:gd name="connsiteY2" fmla="*/ 4592396 h 4592396"/>
                <a:gd name="connsiteX3" fmla="*/ 1094453 w 3839345"/>
                <a:gd name="connsiteY3" fmla="*/ 4592396 h 4592396"/>
                <a:gd name="connsiteX4" fmla="*/ 0 w 3839345"/>
                <a:gd name="connsiteY4" fmla="*/ 3330869 h 459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9345" h="4592396">
                  <a:moveTo>
                    <a:pt x="0" y="3330869"/>
                  </a:moveTo>
                  <a:lnTo>
                    <a:pt x="3839345" y="0"/>
                  </a:lnTo>
                  <a:lnTo>
                    <a:pt x="3839345" y="4592396"/>
                  </a:lnTo>
                  <a:lnTo>
                    <a:pt x="1094453" y="4592396"/>
                  </a:lnTo>
                  <a:lnTo>
                    <a:pt x="0" y="3330869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E0FF88-CDDB-E9DA-0E3E-CB51158238A3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1534885" y="146120"/>
              <a:ext cx="5318076" cy="6533102"/>
            </a:xfrm>
            <a:custGeom>
              <a:avLst/>
              <a:gdLst>
                <a:gd name="connsiteX0" fmla="*/ 2913428 w 5318076"/>
                <a:gd name="connsiteY0" fmla="*/ 0 h 6533102"/>
                <a:gd name="connsiteX1" fmla="*/ 5318076 w 5318076"/>
                <a:gd name="connsiteY1" fmla="*/ 0 h 6533102"/>
                <a:gd name="connsiteX2" fmla="*/ 3690133 w 5318076"/>
                <a:gd name="connsiteY2" fmla="*/ 6533102 h 6533102"/>
                <a:gd name="connsiteX3" fmla="*/ 3488788 w 5318076"/>
                <a:gd name="connsiteY3" fmla="*/ 6533102 h 6533102"/>
                <a:gd name="connsiteX4" fmla="*/ 0 w 5318076"/>
                <a:gd name="connsiteY4" fmla="*/ 2555205 h 6533102"/>
                <a:gd name="connsiteX5" fmla="*/ 2913428 w 5318076"/>
                <a:gd name="connsiteY5" fmla="*/ 0 h 6533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18076" h="6533102">
                  <a:moveTo>
                    <a:pt x="2913428" y="0"/>
                  </a:moveTo>
                  <a:lnTo>
                    <a:pt x="5318076" y="0"/>
                  </a:lnTo>
                  <a:lnTo>
                    <a:pt x="3690133" y="6533102"/>
                  </a:lnTo>
                  <a:lnTo>
                    <a:pt x="3488788" y="6533102"/>
                  </a:lnTo>
                  <a:lnTo>
                    <a:pt x="0" y="2555205"/>
                  </a:lnTo>
                  <a:lnTo>
                    <a:pt x="2913428" y="0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  <p:pic>
        <p:nvPicPr>
          <p:cNvPr id="27" name="Graphic 26" descr="Lightbulb with solid fill">
            <a:extLst>
              <a:ext uri="{FF2B5EF4-FFF2-40B4-BE49-F238E27FC236}">
                <a16:creationId xmlns:a16="http://schemas.microsoft.com/office/drawing/2014/main" id="{8A0B3B19-CCFF-AF81-56EA-1B684961ED0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27207" y="1475019"/>
            <a:ext cx="2754727" cy="2754727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28" name="Graphic 27" descr="Lightbulb with solid fill">
            <a:extLst>
              <a:ext uri="{FF2B5EF4-FFF2-40B4-BE49-F238E27FC236}">
                <a16:creationId xmlns:a16="http://schemas.microsoft.com/office/drawing/2014/main" id="{8F95D293-9D92-D615-E551-98AE06C9E25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89018" y="4541195"/>
            <a:ext cx="1683572" cy="1683572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29" name="Graphic 28" descr="Lightbulb with solid fill">
            <a:extLst>
              <a:ext uri="{FF2B5EF4-FFF2-40B4-BE49-F238E27FC236}">
                <a16:creationId xmlns:a16="http://schemas.microsoft.com/office/drawing/2014/main" id="{7F4B389A-E8DC-E031-D0A2-6AF80B15EB8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3682" y="526261"/>
            <a:ext cx="1377364" cy="1377364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464802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30000">
              <a:schemeClr val="bg1">
                <a:lumMod val="8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1AEEFD-888E-29E7-B2C9-E157189B3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D84201FC-A6E9-F321-7935-32D8E3D7520C}"/>
              </a:ext>
            </a:extLst>
          </p:cNvPr>
          <p:cNvSpPr>
            <a:spLocks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5A4A2ACA-644E-D722-8FB9-5824E22C5F00}"/>
              </a:ext>
            </a:extLst>
          </p:cNvPr>
          <p:cNvSpPr txBox="1">
            <a:spLocks/>
          </p:cNvSpPr>
          <p:nvPr/>
        </p:nvSpPr>
        <p:spPr>
          <a:xfrm>
            <a:off x="7122760" y="1966661"/>
            <a:ext cx="4669576" cy="3170099"/>
          </a:xfrm>
          <a:prstGeom prst="rect">
            <a:avLst/>
          </a:prstGeom>
          <a:noFill/>
          <a:ln>
            <a:noFill/>
          </a:ln>
          <a:effectLst>
            <a:outerShdw blurRad="50800" dist="508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wrap="square" rtlCol="0">
            <a:spAutoFit/>
          </a:bodyPr>
          <a:lstStyle/>
          <a:p>
            <a:endParaRPr lang="en-US" sz="24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Limited access to corporate communications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Difficulty validating links between threats and disappearance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Complex corporate and academic interests</a:t>
            </a:r>
            <a:endParaRPr lang="en-GB" sz="22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F26E63FA-6EB2-15F7-2B64-1ED5F7924A3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124699" y="365016"/>
            <a:ext cx="4625269" cy="1200329"/>
          </a:xfrm>
          <a:prstGeom prst="rect">
            <a:avLst/>
          </a:prstGeom>
          <a:noFill/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36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Investigation Challenges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88E2B2A-7718-22D6-880F-FB0AE95C8611}"/>
              </a:ext>
            </a:extLst>
          </p:cNvPr>
          <p:cNvGrpSpPr>
            <a:grpSpLocks/>
          </p:cNvGrpSpPr>
          <p:nvPr/>
        </p:nvGrpSpPr>
        <p:grpSpPr>
          <a:xfrm>
            <a:off x="171525" y="146120"/>
            <a:ext cx="6681436" cy="6533102"/>
            <a:chOff x="171525" y="146120"/>
            <a:chExt cx="6681436" cy="6533102"/>
          </a:xfrm>
          <a:blipFill dpi="0" rotWithShape="1">
            <a:blip r:embed="rId2">
              <a:alphaModFix amt="27000"/>
            </a:blip>
            <a:srcRect/>
            <a:stretch>
              <a:fillRect/>
            </a:stretch>
          </a:blip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7976875-58F4-5366-08A4-5DA5F74007BF}"/>
                </a:ext>
              </a:extLst>
            </p:cNvPr>
            <p:cNvSpPr>
              <a:spLocks/>
            </p:cNvSpPr>
            <p:nvPr/>
          </p:nvSpPr>
          <p:spPr>
            <a:xfrm rot="5400000">
              <a:off x="430543" y="-112897"/>
              <a:ext cx="3515010" cy="4033045"/>
            </a:xfrm>
            <a:custGeom>
              <a:avLst/>
              <a:gdLst>
                <a:gd name="connsiteX0" fmla="*/ 0 w 3515010"/>
                <a:gd name="connsiteY0" fmla="*/ 4033045 h 4033045"/>
                <a:gd name="connsiteX1" fmla="*/ 0 w 3515010"/>
                <a:gd name="connsiteY1" fmla="*/ 0 h 4033045"/>
                <a:gd name="connsiteX2" fmla="*/ 3515010 w 3515010"/>
                <a:gd name="connsiteY2" fmla="*/ 4033045 h 4033045"/>
                <a:gd name="connsiteX3" fmla="*/ 0 w 3515010"/>
                <a:gd name="connsiteY3" fmla="*/ 4033045 h 4033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010" h="4033045">
                  <a:moveTo>
                    <a:pt x="0" y="4033045"/>
                  </a:moveTo>
                  <a:lnTo>
                    <a:pt x="0" y="0"/>
                  </a:lnTo>
                  <a:lnTo>
                    <a:pt x="3515010" y="4033045"/>
                  </a:lnTo>
                  <a:lnTo>
                    <a:pt x="0" y="4033045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233992B-1D73-8354-EE14-8F1A3E0BCE47}"/>
                </a:ext>
              </a:extLst>
            </p:cNvPr>
            <p:cNvSpPr>
              <a:spLocks/>
            </p:cNvSpPr>
            <p:nvPr/>
          </p:nvSpPr>
          <p:spPr>
            <a:xfrm rot="5400000">
              <a:off x="548051" y="2463351"/>
              <a:ext cx="3839345" cy="4592396"/>
            </a:xfrm>
            <a:custGeom>
              <a:avLst/>
              <a:gdLst>
                <a:gd name="connsiteX0" fmla="*/ 0 w 3839345"/>
                <a:gd name="connsiteY0" fmla="*/ 3330869 h 4592396"/>
                <a:gd name="connsiteX1" fmla="*/ 3839345 w 3839345"/>
                <a:gd name="connsiteY1" fmla="*/ 0 h 4592396"/>
                <a:gd name="connsiteX2" fmla="*/ 3839345 w 3839345"/>
                <a:gd name="connsiteY2" fmla="*/ 4592396 h 4592396"/>
                <a:gd name="connsiteX3" fmla="*/ 1094453 w 3839345"/>
                <a:gd name="connsiteY3" fmla="*/ 4592396 h 4592396"/>
                <a:gd name="connsiteX4" fmla="*/ 0 w 3839345"/>
                <a:gd name="connsiteY4" fmla="*/ 3330869 h 459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9345" h="4592396">
                  <a:moveTo>
                    <a:pt x="0" y="3330869"/>
                  </a:moveTo>
                  <a:lnTo>
                    <a:pt x="3839345" y="0"/>
                  </a:lnTo>
                  <a:lnTo>
                    <a:pt x="3839345" y="4592396"/>
                  </a:lnTo>
                  <a:lnTo>
                    <a:pt x="1094453" y="4592396"/>
                  </a:lnTo>
                  <a:lnTo>
                    <a:pt x="0" y="3330869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FDB8105-6D9F-2278-3463-66FD166CECD0}"/>
                </a:ext>
              </a:extLst>
            </p:cNvPr>
            <p:cNvSpPr>
              <a:spLocks/>
            </p:cNvSpPr>
            <p:nvPr/>
          </p:nvSpPr>
          <p:spPr>
            <a:xfrm>
              <a:off x="1534885" y="146120"/>
              <a:ext cx="5318076" cy="6533102"/>
            </a:xfrm>
            <a:custGeom>
              <a:avLst/>
              <a:gdLst>
                <a:gd name="connsiteX0" fmla="*/ 2913428 w 5318076"/>
                <a:gd name="connsiteY0" fmla="*/ 0 h 6533102"/>
                <a:gd name="connsiteX1" fmla="*/ 5318076 w 5318076"/>
                <a:gd name="connsiteY1" fmla="*/ 0 h 6533102"/>
                <a:gd name="connsiteX2" fmla="*/ 3690133 w 5318076"/>
                <a:gd name="connsiteY2" fmla="*/ 6533102 h 6533102"/>
                <a:gd name="connsiteX3" fmla="*/ 3488788 w 5318076"/>
                <a:gd name="connsiteY3" fmla="*/ 6533102 h 6533102"/>
                <a:gd name="connsiteX4" fmla="*/ 0 w 5318076"/>
                <a:gd name="connsiteY4" fmla="*/ 2555205 h 6533102"/>
                <a:gd name="connsiteX5" fmla="*/ 2913428 w 5318076"/>
                <a:gd name="connsiteY5" fmla="*/ 0 h 6533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18076" h="6533102">
                  <a:moveTo>
                    <a:pt x="2913428" y="0"/>
                  </a:moveTo>
                  <a:lnTo>
                    <a:pt x="5318076" y="0"/>
                  </a:lnTo>
                  <a:lnTo>
                    <a:pt x="3690133" y="6533102"/>
                  </a:lnTo>
                  <a:lnTo>
                    <a:pt x="3488788" y="6533102"/>
                  </a:lnTo>
                  <a:lnTo>
                    <a:pt x="0" y="2555205"/>
                  </a:lnTo>
                  <a:lnTo>
                    <a:pt x="2913428" y="0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  <p:pic>
        <p:nvPicPr>
          <p:cNvPr id="3" name="Graphic 2" descr="Gears with solid fill">
            <a:extLst>
              <a:ext uri="{FF2B5EF4-FFF2-40B4-BE49-F238E27FC236}">
                <a16:creationId xmlns:a16="http://schemas.microsoft.com/office/drawing/2014/main" id="{E1BDD9D0-5A9A-C707-8846-50B7747112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84627" y="1565345"/>
            <a:ext cx="2773777" cy="2773777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4" name="Graphic 3" descr="Gears with solid fill">
            <a:extLst>
              <a:ext uri="{FF2B5EF4-FFF2-40B4-BE49-F238E27FC236}">
                <a16:creationId xmlns:a16="http://schemas.microsoft.com/office/drawing/2014/main" id="{449C2F43-776A-EDA0-21D5-406D87965D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0303" y="4147424"/>
            <a:ext cx="2096694" cy="2096694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5" name="Graphic 4" descr="Gears with solid fill">
            <a:extLst>
              <a:ext uri="{FF2B5EF4-FFF2-40B4-BE49-F238E27FC236}">
                <a16:creationId xmlns:a16="http://schemas.microsoft.com/office/drawing/2014/main" id="{32A4C0B2-2E16-0831-7C40-47246F705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8658" y="665881"/>
            <a:ext cx="1201069" cy="1201069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162365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BEF0"/>
            </a:gs>
            <a:gs pos="30000">
              <a:schemeClr val="bg1">
                <a:lumMod val="85000"/>
              </a:schemeClr>
            </a:gs>
            <a:gs pos="100000">
              <a:srgbClr val="212940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D8A136-CC1B-43C2-283C-38CE446BB5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C61231C3-8F72-BA78-CDC2-0A532ADC7B9B}"/>
              </a:ext>
            </a:extLst>
          </p:cNvPr>
          <p:cNvSpPr>
            <a:spLocks/>
          </p:cNvSpPr>
          <p:nvPr/>
        </p:nvSpPr>
        <p:spPr>
          <a:xfrm rot="5400000">
            <a:off x="5458688" y="120084"/>
            <a:ext cx="6533104" cy="6585174"/>
          </a:xfrm>
          <a:custGeom>
            <a:avLst/>
            <a:gdLst>
              <a:gd name="connsiteX0" fmla="*/ 0 w 6533104"/>
              <a:gd name="connsiteY0" fmla="*/ 4969037 h 6585174"/>
              <a:gd name="connsiteX1" fmla="*/ 0 w 6533104"/>
              <a:gd name="connsiteY1" fmla="*/ 0 h 6585174"/>
              <a:gd name="connsiteX2" fmla="*/ 6533104 w 6533104"/>
              <a:gd name="connsiteY2" fmla="*/ 0 h 6585174"/>
              <a:gd name="connsiteX3" fmla="*/ 6533103 w 6533104"/>
              <a:gd name="connsiteY3" fmla="*/ 6585174 h 6585174"/>
              <a:gd name="connsiteX4" fmla="*/ 0 w 6533104"/>
              <a:gd name="connsiteY4" fmla="*/ 4969037 h 6585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33104" h="6585174">
                <a:moveTo>
                  <a:pt x="0" y="4969037"/>
                </a:moveTo>
                <a:lnTo>
                  <a:pt x="0" y="0"/>
                </a:lnTo>
                <a:lnTo>
                  <a:pt x="6533104" y="0"/>
                </a:lnTo>
                <a:lnTo>
                  <a:pt x="6533103" y="6585174"/>
                </a:lnTo>
                <a:lnTo>
                  <a:pt x="0" y="4969037"/>
                </a:lnTo>
                <a:close/>
              </a:path>
            </a:pathLst>
          </a:custGeom>
          <a:solidFill>
            <a:srgbClr val="212940"/>
          </a:solidFill>
          <a:ln>
            <a:solidFill>
              <a:srgbClr val="212940"/>
            </a:solidFill>
          </a:ln>
          <a:effectLst>
            <a:outerShdw blurRad="50800" dist="1143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A893434A-B7C1-B2E0-F15C-C84CADB3AAAC}"/>
              </a:ext>
            </a:extLst>
          </p:cNvPr>
          <p:cNvSpPr txBox="1">
            <a:spLocks/>
          </p:cNvSpPr>
          <p:nvPr/>
        </p:nvSpPr>
        <p:spPr>
          <a:xfrm>
            <a:off x="6633598" y="1966661"/>
            <a:ext cx="5158738" cy="3785652"/>
          </a:xfrm>
          <a:prstGeom prst="rect">
            <a:avLst/>
          </a:prstGeom>
          <a:noFill/>
          <a:ln>
            <a:noFill/>
          </a:ln>
          <a:effectLst>
            <a:outerShdw blurRad="50800" dist="50800" dir="8100000" algn="tr" rotWithShape="0">
              <a:schemeClr val="tx1">
                <a:lumMod val="85000"/>
                <a:lumOff val="15000"/>
                <a:alpha val="40000"/>
              </a:schemeClr>
            </a:outerShdw>
          </a:effectLst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Investigate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AutomaBot's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internal communications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Conduct interviews with Dr. Fox Alaric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Analyze </a:t>
            </a:r>
            <a:r>
              <a:rPr lang="en-US" sz="2000" dirty="0" err="1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NovaTech</a:t>
            </a: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 security footage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Follow up on Dr. Hart's final "urgent"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Locate and secure the "files they tried to erase" referenced in Dr. Hart's video</a:t>
            </a:r>
            <a:endParaRPr lang="en-GB" sz="2000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26DAC6CD-70A6-297A-D653-48C7B1000C0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7124699" y="365016"/>
            <a:ext cx="4625269" cy="1200329"/>
          </a:xfrm>
          <a:prstGeom prst="rect">
            <a:avLst/>
          </a:prstGeom>
          <a:noFill/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 rtl="0"/>
            <a:r>
              <a:rPr lang="en-US" sz="3600" b="1" dirty="0">
                <a:solidFill>
                  <a:schemeClr val="bg1">
                    <a:lumMod val="95000"/>
                  </a:schemeClr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rPr>
              <a:t>Key Recommendations</a:t>
            </a:r>
            <a:endParaRPr lang="en-GB" sz="3600" b="1" dirty="0">
              <a:solidFill>
                <a:schemeClr val="bg1">
                  <a:lumMod val="95000"/>
                </a:schemeClr>
              </a:solidFill>
              <a:effectLst>
                <a:outerShdw blurRad="50800" dist="63500" dir="8100000" algn="tr" rotWithShape="0">
                  <a:prstClr val="black">
                    <a:alpha val="40000"/>
                  </a:prstClr>
                </a:outerShdw>
              </a:effectLst>
              <a:latin typeface="Helvetica" panose="020B0604020202020204" pitchFamily="34" charset="0"/>
              <a:cs typeface="Helvetica" panose="020B06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B196B27-B051-0147-12A2-1595BAA682C2}"/>
              </a:ext>
            </a:extLst>
          </p:cNvPr>
          <p:cNvGrpSpPr>
            <a:grpSpLocks/>
          </p:cNvGrpSpPr>
          <p:nvPr/>
        </p:nvGrpSpPr>
        <p:grpSpPr>
          <a:xfrm>
            <a:off x="171525" y="146120"/>
            <a:ext cx="6681436" cy="6533102"/>
            <a:chOff x="171525" y="146120"/>
            <a:chExt cx="6681436" cy="6533102"/>
          </a:xfrm>
          <a:blipFill dpi="0" rotWithShape="1">
            <a:blip r:embed="rId2">
              <a:alphaModFix amt="81000"/>
            </a:blip>
            <a:srcRect/>
            <a:stretch>
              <a:fillRect/>
            </a:stretch>
          </a:blip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CCCCC09-7035-D306-D8D4-D075109C9842}"/>
                </a:ext>
              </a:extLst>
            </p:cNvPr>
            <p:cNvSpPr>
              <a:spLocks/>
            </p:cNvSpPr>
            <p:nvPr/>
          </p:nvSpPr>
          <p:spPr>
            <a:xfrm rot="5400000">
              <a:off x="430543" y="-112897"/>
              <a:ext cx="3515010" cy="4033045"/>
            </a:xfrm>
            <a:custGeom>
              <a:avLst/>
              <a:gdLst>
                <a:gd name="connsiteX0" fmla="*/ 0 w 3515010"/>
                <a:gd name="connsiteY0" fmla="*/ 4033045 h 4033045"/>
                <a:gd name="connsiteX1" fmla="*/ 0 w 3515010"/>
                <a:gd name="connsiteY1" fmla="*/ 0 h 4033045"/>
                <a:gd name="connsiteX2" fmla="*/ 3515010 w 3515010"/>
                <a:gd name="connsiteY2" fmla="*/ 4033045 h 4033045"/>
                <a:gd name="connsiteX3" fmla="*/ 0 w 3515010"/>
                <a:gd name="connsiteY3" fmla="*/ 4033045 h 4033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15010" h="4033045">
                  <a:moveTo>
                    <a:pt x="0" y="4033045"/>
                  </a:moveTo>
                  <a:lnTo>
                    <a:pt x="0" y="0"/>
                  </a:lnTo>
                  <a:lnTo>
                    <a:pt x="3515010" y="4033045"/>
                  </a:lnTo>
                  <a:lnTo>
                    <a:pt x="0" y="4033045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BB43FE5-024E-D928-C7E4-F605C569AD55}"/>
                </a:ext>
              </a:extLst>
            </p:cNvPr>
            <p:cNvSpPr>
              <a:spLocks/>
            </p:cNvSpPr>
            <p:nvPr/>
          </p:nvSpPr>
          <p:spPr>
            <a:xfrm rot="5400000">
              <a:off x="548051" y="2463351"/>
              <a:ext cx="3839345" cy="4592396"/>
            </a:xfrm>
            <a:custGeom>
              <a:avLst/>
              <a:gdLst>
                <a:gd name="connsiteX0" fmla="*/ 0 w 3839345"/>
                <a:gd name="connsiteY0" fmla="*/ 3330869 h 4592396"/>
                <a:gd name="connsiteX1" fmla="*/ 3839345 w 3839345"/>
                <a:gd name="connsiteY1" fmla="*/ 0 h 4592396"/>
                <a:gd name="connsiteX2" fmla="*/ 3839345 w 3839345"/>
                <a:gd name="connsiteY2" fmla="*/ 4592396 h 4592396"/>
                <a:gd name="connsiteX3" fmla="*/ 1094453 w 3839345"/>
                <a:gd name="connsiteY3" fmla="*/ 4592396 h 4592396"/>
                <a:gd name="connsiteX4" fmla="*/ 0 w 3839345"/>
                <a:gd name="connsiteY4" fmla="*/ 3330869 h 4592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39345" h="4592396">
                  <a:moveTo>
                    <a:pt x="0" y="3330869"/>
                  </a:moveTo>
                  <a:lnTo>
                    <a:pt x="3839345" y="0"/>
                  </a:lnTo>
                  <a:lnTo>
                    <a:pt x="3839345" y="4592396"/>
                  </a:lnTo>
                  <a:lnTo>
                    <a:pt x="1094453" y="4592396"/>
                  </a:lnTo>
                  <a:lnTo>
                    <a:pt x="0" y="3330869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E29C0F8-4D7C-DBFC-45F7-464E70C321C3}"/>
                </a:ext>
              </a:extLst>
            </p:cNvPr>
            <p:cNvSpPr>
              <a:spLocks/>
            </p:cNvSpPr>
            <p:nvPr/>
          </p:nvSpPr>
          <p:spPr>
            <a:xfrm>
              <a:off x="1534885" y="146120"/>
              <a:ext cx="5318076" cy="6533102"/>
            </a:xfrm>
            <a:custGeom>
              <a:avLst/>
              <a:gdLst>
                <a:gd name="connsiteX0" fmla="*/ 2913428 w 5318076"/>
                <a:gd name="connsiteY0" fmla="*/ 0 h 6533102"/>
                <a:gd name="connsiteX1" fmla="*/ 5318076 w 5318076"/>
                <a:gd name="connsiteY1" fmla="*/ 0 h 6533102"/>
                <a:gd name="connsiteX2" fmla="*/ 3690133 w 5318076"/>
                <a:gd name="connsiteY2" fmla="*/ 6533102 h 6533102"/>
                <a:gd name="connsiteX3" fmla="*/ 3488788 w 5318076"/>
                <a:gd name="connsiteY3" fmla="*/ 6533102 h 6533102"/>
                <a:gd name="connsiteX4" fmla="*/ 0 w 5318076"/>
                <a:gd name="connsiteY4" fmla="*/ 2555205 h 6533102"/>
                <a:gd name="connsiteX5" fmla="*/ 2913428 w 5318076"/>
                <a:gd name="connsiteY5" fmla="*/ 0 h 6533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18076" h="6533102">
                  <a:moveTo>
                    <a:pt x="2913428" y="0"/>
                  </a:moveTo>
                  <a:lnTo>
                    <a:pt x="5318076" y="0"/>
                  </a:lnTo>
                  <a:lnTo>
                    <a:pt x="3690133" y="6533102"/>
                  </a:lnTo>
                  <a:lnTo>
                    <a:pt x="3488788" y="6533102"/>
                  </a:lnTo>
                  <a:lnTo>
                    <a:pt x="0" y="2555205"/>
                  </a:lnTo>
                  <a:lnTo>
                    <a:pt x="2913428" y="0"/>
                  </a:lnTo>
                  <a:close/>
                </a:path>
              </a:pathLst>
            </a:custGeom>
            <a:grpFill/>
            <a:ln>
              <a:solidFill>
                <a:srgbClr val="212940"/>
              </a:solidFill>
            </a:ln>
            <a:effectLst>
              <a:outerShdw blurRad="50800" dist="114300" dir="8100000" algn="tr" rotWithShape="0">
                <a:prstClr val="black">
                  <a:alpha val="4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GB"/>
            </a:p>
          </p:txBody>
        </p:sp>
      </p:grpSp>
      <p:pic>
        <p:nvPicPr>
          <p:cNvPr id="6" name="Graphic 5" descr="Hold Gesture with solid fill">
            <a:extLst>
              <a:ext uri="{FF2B5EF4-FFF2-40B4-BE49-F238E27FC236}">
                <a16:creationId xmlns:a16="http://schemas.microsoft.com/office/drawing/2014/main" id="{3FC33567-66E5-F41F-24F1-38297A9090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8731" y="693038"/>
            <a:ext cx="872307" cy="872307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7" name="Graphic 6" descr="Hold Gesture with solid fill">
            <a:extLst>
              <a:ext uri="{FF2B5EF4-FFF2-40B4-BE49-F238E27FC236}">
                <a16:creationId xmlns:a16="http://schemas.microsoft.com/office/drawing/2014/main" id="{456B74EC-01DC-4939-B73C-1EEBC5197A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63147" y="4759549"/>
            <a:ext cx="1233138" cy="1233138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8" name="Graphic 7" descr="Hold Gesture with solid fill">
            <a:extLst>
              <a:ext uri="{FF2B5EF4-FFF2-40B4-BE49-F238E27FC236}">
                <a16:creationId xmlns:a16="http://schemas.microsoft.com/office/drawing/2014/main" id="{45D4AE5A-81FA-EE8C-46B5-AECECE2DB8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7181" y="1889292"/>
            <a:ext cx="2183512" cy="2183512"/>
          </a:xfrm>
          <a:prstGeom prst="rect">
            <a:avLst/>
          </a:prstGeom>
          <a:effectLst>
            <a:outerShdw blurRad="50800" dist="63500" dir="8100000" algn="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14804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29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AC9A5D-67BA-EDF1-B12D-BE26BD36E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A7618C6-EBF4-3599-A494-6F73FB65CAD0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1"/>
            <a:ext cx="12192000" cy="6857999"/>
            <a:chOff x="0" y="1"/>
            <a:chExt cx="12192000" cy="6857999"/>
          </a:xfrm>
        </p:grpSpPr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1F2CE094-8F51-CE51-C900-86AEB4E68E90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10800000">
              <a:off x="0" y="1"/>
              <a:ext cx="12192000" cy="6857999"/>
            </a:xfrm>
            <a:prstGeom prst="rect">
              <a:avLst/>
            </a:prstGeom>
            <a:ln>
              <a:noFill/>
            </a:ln>
          </p:spPr>
        </p:pic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494AFCF8-F76F-1D94-1BDF-DABE233A3DB2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171525" y="146117"/>
              <a:ext cx="11848949" cy="6533104"/>
              <a:chOff x="171525" y="146117"/>
              <a:chExt cx="11848949" cy="6533104"/>
            </a:xfrm>
            <a:blipFill dpi="0" rotWithShape="1">
              <a:blip r:embed="rId3">
                <a:alphaModFix amt="72000"/>
              </a:blip>
              <a:srcRect/>
              <a:stretch>
                <a:fillRect/>
              </a:stretch>
            </a:blipFill>
          </p:grpSpPr>
          <p:sp>
            <p:nvSpPr>
              <p:cNvPr id="2" name="Freeform: Shape 1">
                <a:extLst>
                  <a:ext uri="{FF2B5EF4-FFF2-40B4-BE49-F238E27FC236}">
                    <a16:creationId xmlns:a16="http://schemas.microsoft.com/office/drawing/2014/main" id="{07437F45-C31B-CA1C-E7F7-92DD818308E0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3511128" y="-1830125"/>
                <a:ext cx="6533104" cy="10485588"/>
              </a:xfrm>
              <a:custGeom>
                <a:avLst/>
                <a:gdLst>
                  <a:gd name="connsiteX0" fmla="*/ 0 w 6533104"/>
                  <a:gd name="connsiteY0" fmla="*/ 5247865 h 10485588"/>
                  <a:gd name="connsiteX1" fmla="*/ 0 w 6533104"/>
                  <a:gd name="connsiteY1" fmla="*/ 0 h 10485588"/>
                  <a:gd name="connsiteX2" fmla="*/ 6533104 w 6533104"/>
                  <a:gd name="connsiteY2" fmla="*/ 0 h 10485588"/>
                  <a:gd name="connsiteX3" fmla="*/ 6533103 w 6533104"/>
                  <a:gd name="connsiteY3" fmla="*/ 6795455 h 10485588"/>
                  <a:gd name="connsiteX4" fmla="*/ 6533104 w 6533104"/>
                  <a:gd name="connsiteY4" fmla="*/ 6795456 h 10485588"/>
                  <a:gd name="connsiteX5" fmla="*/ 6533104 w 6533104"/>
                  <a:gd name="connsiteY5" fmla="*/ 6996801 h 10485588"/>
                  <a:gd name="connsiteX6" fmla="*/ 2555207 w 6533104"/>
                  <a:gd name="connsiteY6" fmla="*/ 10485588 h 10485588"/>
                  <a:gd name="connsiteX7" fmla="*/ 3 w 6533104"/>
                  <a:gd name="connsiteY7" fmla="*/ 7572161 h 10485588"/>
                  <a:gd name="connsiteX8" fmla="*/ 3 w 6533104"/>
                  <a:gd name="connsiteY8" fmla="*/ 5247865 h 104855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6533104" h="10485588">
                    <a:moveTo>
                      <a:pt x="0" y="5247865"/>
                    </a:moveTo>
                    <a:lnTo>
                      <a:pt x="0" y="0"/>
                    </a:lnTo>
                    <a:lnTo>
                      <a:pt x="6533104" y="0"/>
                    </a:lnTo>
                    <a:lnTo>
                      <a:pt x="6533103" y="6795455"/>
                    </a:lnTo>
                    <a:lnTo>
                      <a:pt x="6533104" y="6795456"/>
                    </a:lnTo>
                    <a:lnTo>
                      <a:pt x="6533104" y="6996801"/>
                    </a:lnTo>
                    <a:lnTo>
                      <a:pt x="2555207" y="10485588"/>
                    </a:lnTo>
                    <a:lnTo>
                      <a:pt x="3" y="7572161"/>
                    </a:lnTo>
                    <a:lnTo>
                      <a:pt x="3" y="5247865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90" name="Freeform: Shape 89">
                <a:extLst>
                  <a:ext uri="{FF2B5EF4-FFF2-40B4-BE49-F238E27FC236}">
                    <a16:creationId xmlns:a16="http://schemas.microsoft.com/office/drawing/2014/main" id="{4F393DBE-50E5-197F-8334-12DB518897DA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430543" y="-112897"/>
                <a:ext cx="3515010" cy="4033045"/>
              </a:xfrm>
              <a:custGeom>
                <a:avLst/>
                <a:gdLst>
                  <a:gd name="connsiteX0" fmla="*/ 0 w 3515010"/>
                  <a:gd name="connsiteY0" fmla="*/ 4033045 h 4033045"/>
                  <a:gd name="connsiteX1" fmla="*/ 0 w 3515010"/>
                  <a:gd name="connsiteY1" fmla="*/ 0 h 4033045"/>
                  <a:gd name="connsiteX2" fmla="*/ 3515010 w 3515010"/>
                  <a:gd name="connsiteY2" fmla="*/ 4033045 h 4033045"/>
                  <a:gd name="connsiteX3" fmla="*/ 0 w 3515010"/>
                  <a:gd name="connsiteY3" fmla="*/ 4033045 h 403304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515010" h="4033045">
                    <a:moveTo>
                      <a:pt x="0" y="4033045"/>
                    </a:moveTo>
                    <a:lnTo>
                      <a:pt x="0" y="0"/>
                    </a:lnTo>
                    <a:lnTo>
                      <a:pt x="3515010" y="4033045"/>
                    </a:lnTo>
                    <a:lnTo>
                      <a:pt x="0" y="4033045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  <p:sp>
            <p:nvSpPr>
              <p:cNvPr id="89" name="Freeform: Shape 88">
                <a:extLst>
                  <a:ext uri="{FF2B5EF4-FFF2-40B4-BE49-F238E27FC236}">
                    <a16:creationId xmlns:a16="http://schemas.microsoft.com/office/drawing/2014/main" id="{36E2D1CD-97D1-0A4E-761E-7FB7287D5159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 rot="5400000">
                <a:off x="548051" y="2463351"/>
                <a:ext cx="3839345" cy="4592396"/>
              </a:xfrm>
              <a:custGeom>
                <a:avLst/>
                <a:gdLst>
                  <a:gd name="connsiteX0" fmla="*/ 0 w 3839345"/>
                  <a:gd name="connsiteY0" fmla="*/ 3330869 h 4592396"/>
                  <a:gd name="connsiteX1" fmla="*/ 3839345 w 3839345"/>
                  <a:gd name="connsiteY1" fmla="*/ 0 h 4592396"/>
                  <a:gd name="connsiteX2" fmla="*/ 3839345 w 3839345"/>
                  <a:gd name="connsiteY2" fmla="*/ 4592396 h 4592396"/>
                  <a:gd name="connsiteX3" fmla="*/ 1094453 w 3839345"/>
                  <a:gd name="connsiteY3" fmla="*/ 4592396 h 4592396"/>
                  <a:gd name="connsiteX4" fmla="*/ 0 w 3839345"/>
                  <a:gd name="connsiteY4" fmla="*/ 3330869 h 459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39345" h="4592396">
                    <a:moveTo>
                      <a:pt x="0" y="3330869"/>
                    </a:moveTo>
                    <a:lnTo>
                      <a:pt x="3839345" y="0"/>
                    </a:lnTo>
                    <a:lnTo>
                      <a:pt x="3839345" y="4592396"/>
                    </a:lnTo>
                    <a:lnTo>
                      <a:pt x="1094453" y="4592396"/>
                    </a:lnTo>
                    <a:lnTo>
                      <a:pt x="0" y="3330869"/>
                    </a:lnTo>
                    <a:close/>
                  </a:path>
                </a:pathLst>
              </a:custGeom>
              <a:grpFill/>
              <a:ln>
                <a:solidFill>
                  <a:srgbClr val="212940"/>
                </a:solidFill>
              </a:ln>
              <a:effectLst>
                <a:outerShdw blurRad="50800" dist="1143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AC56266-B9D7-F427-C081-2D97028FDB8D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376097" y="365016"/>
              <a:ext cx="7373872" cy="646331"/>
            </a:xfrm>
            <a:prstGeom prst="rect">
              <a:avLst/>
            </a:prstGeom>
            <a:noFill/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algn="ctr" rtl="0"/>
              <a:r>
                <a:rPr lang="en-US" sz="3600" b="1" dirty="0">
                  <a:solidFill>
                    <a:srgbClr val="212940"/>
                  </a:solidFill>
                  <a:effectLst>
                    <a:outerShdw blurRad="50800" dist="635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References</a:t>
              </a:r>
              <a:endParaRPr lang="en-GB" sz="3600" b="1" dirty="0">
                <a:solidFill>
                  <a:srgbClr val="212940"/>
                </a:solidFill>
                <a:effectLst>
                  <a:outerShdw blurRad="50800" dist="635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3ED9AF5-03FC-AAB8-26B9-9C73144A759B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4376096" y="1230246"/>
              <a:ext cx="7373872" cy="5016758"/>
            </a:xfrm>
            <a:prstGeom prst="rect">
              <a:avLst/>
            </a:prstGeom>
            <a:noFill/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342900" indent="-342900" rtl="0">
                <a:buFont typeface="Arial" panose="020B0604020202020204" pitchFamily="34" charset="0"/>
                <a:buChar char="•"/>
              </a:pPr>
              <a:r>
                <a:rPr lang="en-US" sz="2000" dirty="0" err="1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Bartneck</a:t>
              </a: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, C., Lütge, C., Wagner, A., &amp; Welsh, S. (2020). An Introduction to Ethics in Robotics and AI. Springer.</a:t>
              </a: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rgbClr val="212940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r>
                <a:rPr lang="en-US" sz="2000" dirty="0" err="1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Floridi</a:t>
              </a: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, L. &amp; Taddeo, M. (2018). Ethics and Artificial Intelligence in Defense: A Framework for Responsible Innovation. Journal of AI Ethics, 2(1), 1-25.</a:t>
              </a: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rgbClr val="212940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Hart, D. (2020). Ethical treatment of AI in manufacturing. Journal of Robotics Ethics, 12(3), 45-60.</a:t>
              </a: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rgbClr val="212940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Hart, D. (2025). Ethical Risks of AI Deployment in Decision-Making Systems. Journal of </a:t>
              </a:r>
              <a:r>
                <a:rPr lang="en-US" sz="16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Artificial</a:t>
              </a: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 Intelligence and Ethics, 12(1), 45-62.</a:t>
              </a: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endParaRPr lang="en-US" sz="2000" dirty="0">
                <a:solidFill>
                  <a:srgbClr val="212940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  <a:p>
              <a:pPr marL="342900" indent="-342900" rtl="0">
                <a:buFont typeface="Arial" panose="020B0604020202020204" pitchFamily="34" charset="0"/>
                <a:buChar char="•"/>
              </a:pP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Badawi, L. (2024). Allegations of robot mistreatment surface at </a:t>
              </a:r>
              <a:r>
                <a:rPr lang="en-US" sz="2000" dirty="0" err="1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AutomaBot</a:t>
              </a:r>
              <a:r>
                <a:rPr lang="en-US" sz="2000" dirty="0">
                  <a:solidFill>
                    <a:srgbClr val="212940"/>
                  </a:solidFill>
                  <a:effectLst>
                    <a:outerShdw blurRad="50800" dist="50800" dir="8100000" algn="tr" rotWithShape="0">
                      <a:prstClr val="black">
                        <a:alpha val="40000"/>
                      </a:prstClr>
                    </a:outerShdw>
                  </a:effectLst>
                  <a:latin typeface="Helvetica" panose="020B0604020202020204" pitchFamily="34" charset="0"/>
                  <a:cs typeface="Helvetica" panose="020B0604020202020204" pitchFamily="34" charset="0"/>
                </a:rPr>
                <a:t> Industries. Swansea Voice.</a:t>
              </a:r>
              <a:endParaRPr lang="en-GB" sz="2000" dirty="0">
                <a:solidFill>
                  <a:srgbClr val="212940"/>
                </a:solidFill>
                <a:effectLst>
                  <a:outerShdw blurRad="50800" dist="50800" dir="8100000" algn="tr" rotWithShape="0">
                    <a:prstClr val="black">
                      <a:alpha val="40000"/>
                    </a:prstClr>
                  </a:outerShdw>
                </a:effectLst>
                <a:latin typeface="Helvetica" panose="020B0604020202020204" pitchFamily="34" charset="0"/>
                <a:cs typeface="Helvetica" panose="020B0604020202020204" pitchFamily="34" charset="0"/>
              </a:endParaRPr>
            </a:p>
          </p:txBody>
        </p:sp>
        <p:pic>
          <p:nvPicPr>
            <p:cNvPr id="7" name="Graphic 6" descr="Books with solid fill">
              <a:extLst>
                <a:ext uri="{FF2B5EF4-FFF2-40B4-BE49-F238E27FC236}">
                  <a16:creationId xmlns:a16="http://schemas.microsoft.com/office/drawing/2014/main" id="{F3F68D86-C4B5-1182-6BAB-0B5B6F373F6D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77686" y="860700"/>
              <a:ext cx="796650" cy="796650"/>
            </a:xfrm>
            <a:prstGeom prst="rect">
              <a:avLst/>
            </a:prstGeom>
            <a:effectLst>
              <a:outerShdw blurRad="50800" dist="63500" dir="8100000" algn="tr" rotWithShape="0">
                <a:prstClr val="black">
                  <a:alpha val="40000"/>
                </a:prstClr>
              </a:outerShdw>
            </a:effectLst>
          </p:spPr>
        </p:pic>
      </p:grpSp>
    </p:spTree>
    <p:extLst>
      <p:ext uri="{BB962C8B-B14F-4D97-AF65-F5344CB8AC3E}">
        <p14:creationId xmlns:p14="http://schemas.microsoft.com/office/powerpoint/2010/main" val="29414854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7643_TF22378848.potx" id="{6BBE7CC7-35DD-4A68-AF50-43E942A5F51F}" vid="{D3513AAA-9640-405D-ACB4-14E37EB01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61EAB5F-88FC-4FAE-AE3C-037A3C365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88A2F88-55C5-4ED1-9541-807C65424763}">
  <ds:schemaRefs>
    <ds:schemaRef ds:uri="16c05727-aa75-4e4a-9b5f-8a80a1165891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  <ds:schemaRef ds:uri="71af3243-3dd4-4a8d-8c0d-dd76da1f02a5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F44C90D-2A62-4985-9618-3460247437B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 design</Template>
  <TotalTime>619</TotalTime>
  <Words>526</Words>
  <Application>Microsoft Office PowerPoint</Application>
  <PresentationFormat>Widescreen</PresentationFormat>
  <Paragraphs>87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Helvetica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Mircea Laurentiu Coroian (2421526)</dc:creator>
  <cp:lastModifiedBy>Mircea Laurentiu Coroian (2421526)</cp:lastModifiedBy>
  <cp:revision>1</cp:revision>
  <dcterms:created xsi:type="dcterms:W3CDTF">2025-03-23T16:10:40Z</dcterms:created>
  <dcterms:modified xsi:type="dcterms:W3CDTF">2025-03-24T02:29:44Z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