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ink/ink1.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8" r:id="rId3"/>
    <p:sldId id="261" r:id="rId4"/>
    <p:sldId id="262" r:id="rId5"/>
    <p:sldId id="264" r:id="rId6"/>
    <p:sldId id="277" r:id="rId7"/>
    <p:sldId id="263" r:id="rId8"/>
    <p:sldId id="265" r:id="rId9"/>
    <p:sldId id="267" r:id="rId10"/>
    <p:sldId id="268" r:id="rId11"/>
    <p:sldId id="266" r:id="rId12"/>
    <p:sldId id="269" r:id="rId13"/>
    <p:sldId id="271" r:id="rId14"/>
    <p:sldId id="270" r:id="rId15"/>
    <p:sldId id="276" r:id="rId16"/>
    <p:sldId id="272" r:id="rId17"/>
    <p:sldId id="273" r:id="rId18"/>
    <p:sldId id="274" r:id="rId19"/>
  </p:sldIdLst>
  <p:sldSz cx="9144000" cy="6858000" type="screen4x3"/>
  <p:notesSz cx="6858000" cy="9144000"/>
  <p:defaultTextStyle>
    <a:defPPr>
      <a:defRPr lang="es-E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2612F9-1CB4-4240-B746-B0B1D74574A2}" v="591" dt="2022-05-24T10:28:00.8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543" autoAdjust="0"/>
    <p:restoredTop sz="69166" autoAdjust="0"/>
  </p:normalViewPr>
  <p:slideViewPr>
    <p:cSldViewPr showGuides="1">
      <p:cViewPr varScale="1">
        <p:scale>
          <a:sx n="84" d="100"/>
          <a:sy n="84" d="100"/>
        </p:scale>
        <p:origin x="2436"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23T14:17:12.796"/>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411 154,'-10'3,"1"0,-1 0,1 1,-15 9,21-10,0-1,0 1,1 0,-1 0,1 1,-1-1,1 0,0 1,1 0,-1-1,1 1,-1 0,1 0,0 0,0 0,1 0,-1 0,1 0,0 7,0 3,1-1,0 0,1 0,6 24,-6-32,0 1,1-1,0 1,0-1,0 0,0 0,1-1,0 1,0-1,9 7,-12-9,1-1,0 1,-1-1,1 0,0 1,0-1,0 0,0 0,0 0,0-1,0 1,0 0,0-1,0 0,0 1,1-1,-1 0,0 0,0 0,0 0,0 0,1-1,-1 1,0-1,0 1,0-1,0 0,0 0,0 0,0 0,0 0,2-2,-4 3,0 0,1-1,-1 1,1 0,-1 0,0-1,1 1,-1 0,0-1,1 1,-1 0,0-1,0 1,1-1,-1 1,0-1,0 1,0 0,0-1,1 1,-1-1,0 1,0-1,0 1,0-1,0 1,0-1,0 1,0-1,-1 1,1-1,0 1,0-1,0 1,0 0,-1-1,1 1,0-1,-1 0,-20-9,-30 2,25 7,15 2,0-1,1 0,-1-1,1-1,0 0,-15-4,23 5,0 0,0 0,0 0,0 0,0-1,0 1,0-1,1 1,-1-1,0 0,1 1,0-1,-1 0,1 0,0 0,0 0,0 0,0-1,0 1,1 0,-1 0,1-1,-1 1,1 0,0 0,0-1,0 1,0 0,0-1,1 1,-1 0,1-1,-1 1,1 0,1-3,0-2,1 0,0 0,1 0,-1 1,1-1,0 1,1 0,-1 0,1 0,1 1,-1 0,12-9,-8 6,0 0,0-1,14-19,-13 15,0 1,24-22,10-11,-41 42,0-1,1 1,-1 0,1 1,0-1,0 1,0 0,0 0,1 0,-1 0,0 1,8-2,61-8,-46 8,-14 2,-1-1,1 2,0 0,0 0,0 1,0 1,20 5,-24-4,0 0,-1 1,1 0,-1 0,0 1,0 1,-1-1,0 1,0 0,0 1,8 9,-7-7,0 0,0 0,-1 1,0 0,-1 0,0 1,-1 0,0 0,0 0,-1 0,-1 1,0-1,0 1,-2 0,2 16,-5 243,2-267,0 1,-1-1,0 0,0 1,0-1,0 0,-1 0,0 0,1 0,-2 0,1 0,0 0,-1 0,1-1,-1 0,0 1,-5 3,-7 5,0-1,-33 19,-8 6,56-36,-13 11,0-1,-27 15,33-22,1 0,-1 0,0-1,0 0,-1-1,1 0,0 0,0 0,-8-1,-39 1,0-3,-102-16,141 15,-1-1,1 0,1-1,-1-1,1 0,0-1,0-1,1 0,0-1,1 0,-1-1,2 0,-1-1,-15-21,17 20,0 0,1-1,1-1,0 1,1-1,1 0,0-1,1 0,-7-29,3-1,-8-47,16 83,1 0,-1 0,2 1,-1-1,1 0,1 0,0 1,3-12,-3 16,1-1,-1 1,1 0,0-1,0 2,1-1,-1 0,1 0,0 1,0 0,0 0,0 0,0 0,1 1,-1 0,1 0,0 0,0 0,0 1,-1 0,1 0,9-1,13-1,0 1,0 2,29 2,-24 0,68-3,45 4,-139-2,-1 1,1 0,0 0,-1 1,0 0,1 0,-1 0,-1 0,1 1,0 0,-1 0,1 0,-1 1,-1-1,1 1,3 5,0 0,0 0,-1 1,0-1,-1 1,0 0,-1 1,3 13,-2 12,-3-1,0 1,-3 0,-5 37,6-69,-1 0,1-1,-1 1,0 0,-1 0,1-1,-1 1,0-1,0 1,-1-1,1 0,-1 0,0 0,0 0,0 0,0-1,-1 1,1-1,-1 0,0 0,-8 4,-3 0,0-1,-1-1,0 0,0-1,-19 2,-41 12,71-15,0-1,0 2,0-1,0 0,1 1,-1 0,1 0,0 0,0 1,0-1,1 1,-6 9,-24 27,32-40,-1 0,1 0,0 0,-1 0,1 0,0 0,0 1,0-1,0 1,0-1,0 1,0-1,1 1,-1-1,0 1,1 0,-1-1,1 1,0 2,0-3,0 0,1 0,-1 0,1 0,0 0,-1-1,1 1,0 0,-1 0,1-1,0 1,0 0,0-1,-1 1,1-1,0 1,0-1,0 0,0 1,0-1,0 0,0 0,2 1,11 1,0-1,0 0,23-2,-26 1,-2 0,0-1,-1 1,1-1,0-1,-1 0,0 0,15-6,-17 5,-1 0,0 0,-1-1,1 0,0 0,-1 0,0 0,0-1,0 1,-1-1,0 0,4-7,12-25,21-59,-24 55,-11 28,2 0,-1 0,1 0,1 1,16-18,-19 23,1 1,0 0,0 1,0 0,1 0,0 0,0 1,0 0,1 0,-1 0,10-2,4 0,-4 2,0-1,0-1,-1 0,22-12,-33 15,-1 0,0 0,0 0,0 0,-1 0,1-1,-1 0,0 0,0 0,0 0,0 0,-1-1,0 1,1-1,-2 1,1-1,-1 0,1 0,-1 0,0-5,0 0,0 0,0 1,-1-1,0 0,-1 0,0 1,-1-1,0 1,0-1,-1 1,-6-14,6 17,-1 1,0 0,0-1,0 1,-1 1,0-1,0 1,0-1,0 2,-1-1,1 0,-1 1,0 0,0 1,0-1,0 1,-12-2,-31-10,20 5,-1 1,-1 2,1 1,-37-2,-45 8,82-1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64A3A2-4678-4B8E-8C72-C68DC291CE96}" type="datetimeFigureOut">
              <a:rPr lang="en-GB" smtClean="0"/>
              <a:t>24/05/2022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C142EE-E942-4E83-8001-73669EDC8785}" type="slidenum">
              <a:rPr lang="en-GB" smtClean="0"/>
              <a:t>‹#›</a:t>
            </a:fld>
            <a:endParaRPr lang="en-GB"/>
          </a:p>
        </p:txBody>
      </p:sp>
    </p:spTree>
    <p:extLst>
      <p:ext uri="{BB962C8B-B14F-4D97-AF65-F5344CB8AC3E}">
        <p14:creationId xmlns:p14="http://schemas.microsoft.com/office/powerpoint/2010/main" val="40682490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UBIQUITOUS chemistry is in our lives is confirmed by it even sneaked into our everyday vocabulary</a:t>
            </a:r>
          </a:p>
          <a:p>
            <a:endParaRPr lang="en-GB" dirty="0"/>
          </a:p>
        </p:txBody>
      </p:sp>
      <p:sp>
        <p:nvSpPr>
          <p:cNvPr id="4" name="Slide Number Placeholder 3"/>
          <p:cNvSpPr>
            <a:spLocks noGrp="1"/>
          </p:cNvSpPr>
          <p:nvPr>
            <p:ph type="sldNum" sz="quarter" idx="5"/>
          </p:nvPr>
        </p:nvSpPr>
        <p:spPr/>
        <p:txBody>
          <a:bodyPr/>
          <a:lstStyle/>
          <a:p>
            <a:fld id="{7CC142EE-E942-4E83-8001-73669EDC8785}" type="slidenum">
              <a:rPr lang="en-GB" smtClean="0"/>
              <a:t>9</a:t>
            </a:fld>
            <a:endParaRPr lang="en-GB"/>
          </a:p>
        </p:txBody>
      </p:sp>
    </p:spTree>
    <p:extLst>
      <p:ext uri="{BB962C8B-B14F-4D97-AF65-F5344CB8AC3E}">
        <p14:creationId xmlns:p14="http://schemas.microsoft.com/office/powerpoint/2010/main" val="38679776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0" dirty="0">
                <a:solidFill>
                  <a:srgbClr val="999999"/>
                </a:solidFill>
                <a:effectLst/>
                <a:latin typeface="lato" panose="020F0502020204030203" pitchFamily="34" charset="0"/>
              </a:rPr>
              <a:t>Bullet casings (cartridges) are often made of brass (an alloy of copper and zinc) because it’s superior in handling the pressure of a gaseous expansion and more durable. You’ll also find cases made from steel, aluminum, and cardboard (in shotguns).</a:t>
            </a:r>
          </a:p>
          <a:p>
            <a:r>
              <a:rPr lang="en-US" b="0" i="0" dirty="0">
                <a:solidFill>
                  <a:srgbClr val="666666"/>
                </a:solidFill>
                <a:effectLst/>
                <a:latin typeface="Roboto" panose="02000000000000000000" pitchFamily="2" charset="0"/>
              </a:rPr>
              <a:t>Gunpowder, also commonly known as black powder to distinguish it from modern smokeless powder, is the earliest known chemical explosive. It consists of a mixture of sulfur, carbon and potassium nitrate. The sulfur and carbon act as fuels while the saltpeter is an oxidizer. Gunpowder has been widely used as a propellant in firearms, artillery, rocketry, and pyrotechnics, including use as a blasting agent for explosives in quarrying, mining, and road building.</a:t>
            </a:r>
          </a:p>
          <a:p>
            <a:endParaRPr lang="en-US" b="0" i="0" dirty="0">
              <a:solidFill>
                <a:srgbClr val="666666"/>
              </a:solidFill>
              <a:effectLst/>
              <a:latin typeface="Roboto" panose="02000000000000000000" pitchFamily="2" charset="0"/>
            </a:endParaRPr>
          </a:p>
          <a:p>
            <a:r>
              <a:rPr lang="en-US" b="0" i="0" dirty="0">
                <a:solidFill>
                  <a:srgbClr val="666666"/>
                </a:solidFill>
                <a:effectLst/>
                <a:latin typeface="Roboto" panose="02000000000000000000" pitchFamily="2" charset="0"/>
              </a:rPr>
              <a:t>Why sulfur and carbon are used in propellants? </a:t>
            </a:r>
          </a:p>
          <a:p>
            <a:endParaRPr lang="en-US" b="0" i="0" dirty="0">
              <a:solidFill>
                <a:srgbClr val="666666"/>
              </a:solidFill>
              <a:effectLst/>
              <a:latin typeface="Roboto" panose="02000000000000000000" pitchFamily="2" charset="0"/>
            </a:endParaRPr>
          </a:p>
          <a:p>
            <a:r>
              <a:rPr lang="en-US" b="0" i="0" dirty="0" err="1">
                <a:solidFill>
                  <a:srgbClr val="444444"/>
                </a:solidFill>
                <a:effectLst/>
                <a:latin typeface="Roboto" panose="02000000000000000000" pitchFamily="2" charset="0"/>
              </a:rPr>
              <a:t>Polysiloxanes</a:t>
            </a:r>
            <a:r>
              <a:rPr lang="en-US" b="0" i="0" dirty="0">
                <a:solidFill>
                  <a:srgbClr val="444444"/>
                </a:solidFill>
                <a:effectLst/>
                <a:latin typeface="Roboto" panose="02000000000000000000" pitchFamily="2" charset="0"/>
              </a:rPr>
              <a:t> are an interesting group of polymers whose potential use in explosive compositions has already been considered in the past. Due to their very low glass transition temperatures, high thermal resistance and low reactivity, they would make a very good component for PBXs.</a:t>
            </a:r>
            <a:endParaRPr lang="en-US" b="0" i="0" dirty="0">
              <a:solidFill>
                <a:srgbClr val="666666"/>
              </a:solidFill>
              <a:effectLst/>
              <a:latin typeface="Roboto" panose="02000000000000000000" pitchFamily="2" charset="0"/>
            </a:endParaRPr>
          </a:p>
          <a:p>
            <a:endParaRPr lang="en-US" b="0" i="0" dirty="0">
              <a:solidFill>
                <a:srgbClr val="666666"/>
              </a:solidFill>
              <a:effectLst/>
              <a:latin typeface="Roboto" panose="02000000000000000000" pitchFamily="2" charset="0"/>
            </a:endParaRPr>
          </a:p>
          <a:p>
            <a:r>
              <a:rPr lang="en-US" b="0" i="0" dirty="0">
                <a:solidFill>
                  <a:srgbClr val="666666"/>
                </a:solidFill>
                <a:effectLst/>
                <a:latin typeface="Roboto" panose="02000000000000000000" pitchFamily="2" charset="0"/>
              </a:rPr>
              <a:t>A polymer-bonded explosive, also called PBX or plastic-bonded explosive, is</a:t>
            </a:r>
            <a:r>
              <a:rPr lang="en-US" b="1" i="0" dirty="0">
                <a:solidFill>
                  <a:srgbClr val="666666"/>
                </a:solidFill>
                <a:effectLst/>
                <a:latin typeface="Roboto" panose="02000000000000000000" pitchFamily="2" charset="0"/>
              </a:rPr>
              <a:t> an explosive material in which explosive powder is bound together in a matrix using small quantities (typically 5–10%</a:t>
            </a:r>
            <a:r>
              <a:rPr lang="en-US" b="0" i="0" dirty="0">
                <a:solidFill>
                  <a:srgbClr val="666666"/>
                </a:solidFill>
                <a:effectLst/>
                <a:latin typeface="Roboto" panose="02000000000000000000" pitchFamily="2" charset="0"/>
              </a:rPr>
              <a:t> by</a:t>
            </a:r>
            <a:r>
              <a:rPr lang="en-US" b="1" i="0" dirty="0">
                <a:solidFill>
                  <a:srgbClr val="666666"/>
                </a:solidFill>
                <a:effectLst/>
                <a:latin typeface="Roboto" panose="02000000000000000000" pitchFamily="2" charset="0"/>
              </a:rPr>
              <a:t> weight)</a:t>
            </a:r>
            <a:r>
              <a:rPr lang="en-US" b="0" i="0" dirty="0">
                <a:solidFill>
                  <a:srgbClr val="666666"/>
                </a:solidFill>
                <a:effectLst/>
                <a:latin typeface="Roboto" panose="02000000000000000000" pitchFamily="2" charset="0"/>
              </a:rPr>
              <a:t> of a synthetic polymer. PBXs are normally used for explosive materials that are not easily melted into a casting, or are otherwise difficult to form. </a:t>
            </a:r>
            <a:endParaRPr lang="en-GB" dirty="0"/>
          </a:p>
        </p:txBody>
      </p:sp>
      <p:sp>
        <p:nvSpPr>
          <p:cNvPr id="4" name="Slide Number Placeholder 3"/>
          <p:cNvSpPr>
            <a:spLocks noGrp="1"/>
          </p:cNvSpPr>
          <p:nvPr>
            <p:ph type="sldNum" sz="quarter" idx="5"/>
          </p:nvPr>
        </p:nvSpPr>
        <p:spPr/>
        <p:txBody>
          <a:bodyPr/>
          <a:lstStyle/>
          <a:p>
            <a:fld id="{7CC142EE-E942-4E83-8001-73669EDC8785}" type="slidenum">
              <a:rPr lang="en-GB" smtClean="0"/>
              <a:t>11</a:t>
            </a:fld>
            <a:endParaRPr lang="en-GB"/>
          </a:p>
        </p:txBody>
      </p:sp>
    </p:spTree>
    <p:extLst>
      <p:ext uri="{BB962C8B-B14F-4D97-AF65-F5344CB8AC3E}">
        <p14:creationId xmlns:p14="http://schemas.microsoft.com/office/powerpoint/2010/main" val="7571292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Chemistry is all around us. You drive a car with an internal combustion engine. Chemistry. An electric car? Chemistry. You burn the toast? Chemistry. Water freezes, snow falls, ice melts, Chemistry. Enjoying that glass of beer, wine or wee dram? Chemistry.</a:t>
            </a:r>
          </a:p>
          <a:p>
            <a:r>
              <a:rPr lang="en-GB" dirty="0"/>
              <a:t>Your body is a marvel of chemical reactions. You are effectively a wonderful machine for burning calories, with the oxygen you’ve taken from the air and then expelling the carbon dioxide and water as combustion products…….</a:t>
            </a:r>
            <a:r>
              <a:rPr lang="en-GB" dirty="0" err="1"/>
              <a:t>Ahhh</a:t>
            </a:r>
            <a:r>
              <a:rPr lang="en-GB" dirty="0"/>
              <a:t>! COMBUSTION! A wonderful part of chemical science.</a:t>
            </a:r>
          </a:p>
          <a:p>
            <a:endParaRPr lang="en-GB" dirty="0"/>
          </a:p>
          <a:p>
            <a:r>
              <a:rPr lang="en-GB"/>
              <a:t>https://www.scienceabc.com/pure-sciences/what-happens-to-wood-when-it-burns.html</a:t>
            </a:r>
            <a:endParaRPr lang="en-GB" dirty="0"/>
          </a:p>
          <a:p>
            <a:endParaRPr lang="en-GB" dirty="0"/>
          </a:p>
        </p:txBody>
      </p:sp>
      <p:sp>
        <p:nvSpPr>
          <p:cNvPr id="4" name="Slide Number Placeholder 3"/>
          <p:cNvSpPr>
            <a:spLocks noGrp="1"/>
          </p:cNvSpPr>
          <p:nvPr>
            <p:ph type="sldNum" sz="quarter" idx="5"/>
          </p:nvPr>
        </p:nvSpPr>
        <p:spPr/>
        <p:txBody>
          <a:bodyPr/>
          <a:lstStyle/>
          <a:p>
            <a:fld id="{7CC142EE-E942-4E83-8001-73669EDC8785}" type="slidenum">
              <a:rPr lang="en-GB" smtClean="0"/>
              <a:t>12</a:t>
            </a:fld>
            <a:endParaRPr lang="en-GB"/>
          </a:p>
        </p:txBody>
      </p:sp>
    </p:spTree>
    <p:extLst>
      <p:ext uri="{BB962C8B-B14F-4D97-AF65-F5344CB8AC3E}">
        <p14:creationId xmlns:p14="http://schemas.microsoft.com/office/powerpoint/2010/main" val="8151749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not only how much energy can be liberated but also how fast it will happen</a:t>
            </a:r>
          </a:p>
          <a:p>
            <a:endParaRPr lang="en-GB" dirty="0"/>
          </a:p>
          <a:p>
            <a:r>
              <a:rPr lang="en-GB" dirty="0"/>
              <a:t>https://www.scienceabc.com/innovation/why-do-explosives-have-nitrogen-in-them.html VERY GOOD</a:t>
            </a:r>
          </a:p>
        </p:txBody>
      </p:sp>
      <p:sp>
        <p:nvSpPr>
          <p:cNvPr id="4" name="Slide Number Placeholder 3"/>
          <p:cNvSpPr>
            <a:spLocks noGrp="1"/>
          </p:cNvSpPr>
          <p:nvPr>
            <p:ph type="sldNum" sz="quarter" idx="5"/>
          </p:nvPr>
        </p:nvSpPr>
        <p:spPr/>
        <p:txBody>
          <a:bodyPr/>
          <a:lstStyle/>
          <a:p>
            <a:fld id="{7CC142EE-E942-4E83-8001-73669EDC8785}" type="slidenum">
              <a:rPr lang="en-GB" smtClean="0"/>
              <a:t>13</a:t>
            </a:fld>
            <a:endParaRPr lang="en-GB"/>
          </a:p>
        </p:txBody>
      </p:sp>
    </p:spTree>
    <p:extLst>
      <p:ext uri="{BB962C8B-B14F-4D97-AF65-F5344CB8AC3E}">
        <p14:creationId xmlns:p14="http://schemas.microsoft.com/office/powerpoint/2010/main" val="10559653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C142EE-E942-4E83-8001-73669EDC8785}" type="slidenum">
              <a:rPr lang="en-GB" smtClean="0"/>
              <a:t>14</a:t>
            </a:fld>
            <a:endParaRPr lang="en-GB"/>
          </a:p>
        </p:txBody>
      </p:sp>
    </p:spTree>
    <p:extLst>
      <p:ext uri="{BB962C8B-B14F-4D97-AF65-F5344CB8AC3E}">
        <p14:creationId xmlns:p14="http://schemas.microsoft.com/office/powerpoint/2010/main" val="41050352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Roboto" panose="02000000000000000000" pitchFamily="2" charset="0"/>
              </a:rPr>
              <a:t>Electrolysis - chemical decomposition produced by passing an electric current through a liquid or solution containing ions.</a:t>
            </a:r>
            <a:endParaRPr lang="en-GB" dirty="0"/>
          </a:p>
        </p:txBody>
      </p:sp>
      <p:sp>
        <p:nvSpPr>
          <p:cNvPr id="4" name="Slide Number Placeholder 3"/>
          <p:cNvSpPr>
            <a:spLocks noGrp="1"/>
          </p:cNvSpPr>
          <p:nvPr>
            <p:ph type="sldNum" sz="quarter" idx="5"/>
          </p:nvPr>
        </p:nvSpPr>
        <p:spPr/>
        <p:txBody>
          <a:bodyPr/>
          <a:lstStyle/>
          <a:p>
            <a:fld id="{7CC142EE-E942-4E83-8001-73669EDC8785}" type="slidenum">
              <a:rPr lang="en-GB" smtClean="0"/>
              <a:t>17</a:t>
            </a:fld>
            <a:endParaRPr lang="en-GB"/>
          </a:p>
        </p:txBody>
      </p:sp>
    </p:spTree>
    <p:extLst>
      <p:ext uri="{BB962C8B-B14F-4D97-AF65-F5344CB8AC3E}">
        <p14:creationId xmlns:p14="http://schemas.microsoft.com/office/powerpoint/2010/main" val="10084334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Rectangle 4">
            <a:extLst>
              <a:ext uri="{FF2B5EF4-FFF2-40B4-BE49-F238E27FC236}">
                <a16:creationId xmlns:a16="http://schemas.microsoft.com/office/drawing/2014/main" id="{1CE1AC0C-4748-44CB-B708-5A6948DEE16B}"/>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5" name="Rectangle 5">
            <a:extLst>
              <a:ext uri="{FF2B5EF4-FFF2-40B4-BE49-F238E27FC236}">
                <a16:creationId xmlns:a16="http://schemas.microsoft.com/office/drawing/2014/main" id="{FE5C3400-A6B0-4E2F-A6E4-296A3C5FB84D}"/>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6" name="Rectangle 6">
            <a:extLst>
              <a:ext uri="{FF2B5EF4-FFF2-40B4-BE49-F238E27FC236}">
                <a16:creationId xmlns:a16="http://schemas.microsoft.com/office/drawing/2014/main" id="{49E10930-F712-4041-9C59-BA897DA82713}"/>
              </a:ext>
            </a:extLst>
          </p:cNvPr>
          <p:cNvSpPr>
            <a:spLocks noGrp="1" noChangeArrowheads="1"/>
          </p:cNvSpPr>
          <p:nvPr>
            <p:ph type="sldNum" sz="quarter" idx="12"/>
          </p:nvPr>
        </p:nvSpPr>
        <p:spPr>
          <a:ln/>
        </p:spPr>
        <p:txBody>
          <a:bodyPr/>
          <a:lstStyle>
            <a:lvl1pPr>
              <a:defRPr/>
            </a:lvl1pPr>
          </a:lstStyle>
          <a:p>
            <a:pPr>
              <a:defRPr/>
            </a:pPr>
            <a:fld id="{B143330B-7446-4D60-9428-E129D70D16EC}" type="slidenum">
              <a:rPr lang="es-ES" altLang="en-US"/>
              <a:pPr>
                <a:defRPr/>
              </a:pPr>
              <a:t>‹#›</a:t>
            </a:fld>
            <a:endParaRPr lang="es-ES" altLang="en-US"/>
          </a:p>
        </p:txBody>
      </p:sp>
    </p:spTree>
    <p:extLst>
      <p:ext uri="{BB962C8B-B14F-4D97-AF65-F5344CB8AC3E}">
        <p14:creationId xmlns:p14="http://schemas.microsoft.com/office/powerpoint/2010/main" val="11849348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8C11158D-A28D-493B-A175-72E0A1206A17}"/>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5" name="Rectangle 5">
            <a:extLst>
              <a:ext uri="{FF2B5EF4-FFF2-40B4-BE49-F238E27FC236}">
                <a16:creationId xmlns:a16="http://schemas.microsoft.com/office/drawing/2014/main" id="{1F03C7C7-28D2-41F4-A564-F1A04CCD69B4}"/>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6" name="Rectangle 6">
            <a:extLst>
              <a:ext uri="{FF2B5EF4-FFF2-40B4-BE49-F238E27FC236}">
                <a16:creationId xmlns:a16="http://schemas.microsoft.com/office/drawing/2014/main" id="{AB52D8DB-2BD1-4585-83C6-4D5AEB6949E7}"/>
              </a:ext>
            </a:extLst>
          </p:cNvPr>
          <p:cNvSpPr>
            <a:spLocks noGrp="1" noChangeArrowheads="1"/>
          </p:cNvSpPr>
          <p:nvPr>
            <p:ph type="sldNum" sz="quarter" idx="12"/>
          </p:nvPr>
        </p:nvSpPr>
        <p:spPr>
          <a:ln/>
        </p:spPr>
        <p:txBody>
          <a:bodyPr/>
          <a:lstStyle>
            <a:lvl1pPr>
              <a:defRPr/>
            </a:lvl1pPr>
          </a:lstStyle>
          <a:p>
            <a:pPr>
              <a:defRPr/>
            </a:pPr>
            <a:fld id="{BDC95FCB-5FB6-46F4-9975-B4FC2BA5648A}" type="slidenum">
              <a:rPr lang="es-ES" altLang="en-US"/>
              <a:pPr>
                <a:defRPr/>
              </a:pPr>
              <a:t>‹#›</a:t>
            </a:fld>
            <a:endParaRPr lang="es-ES" altLang="en-US"/>
          </a:p>
        </p:txBody>
      </p:sp>
    </p:spTree>
    <p:extLst>
      <p:ext uri="{BB962C8B-B14F-4D97-AF65-F5344CB8AC3E}">
        <p14:creationId xmlns:p14="http://schemas.microsoft.com/office/powerpoint/2010/main" val="3193369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4">
            <a:extLst>
              <a:ext uri="{FF2B5EF4-FFF2-40B4-BE49-F238E27FC236}">
                <a16:creationId xmlns:a16="http://schemas.microsoft.com/office/drawing/2014/main" id="{9DA06666-F7B0-42C7-B743-A3BBAF3DACE0}"/>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5" name="Rectangle 5">
            <a:extLst>
              <a:ext uri="{FF2B5EF4-FFF2-40B4-BE49-F238E27FC236}">
                <a16:creationId xmlns:a16="http://schemas.microsoft.com/office/drawing/2014/main" id="{0986DA4E-17C9-4195-9268-83357F9EB3A5}"/>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6" name="Rectangle 6">
            <a:extLst>
              <a:ext uri="{FF2B5EF4-FFF2-40B4-BE49-F238E27FC236}">
                <a16:creationId xmlns:a16="http://schemas.microsoft.com/office/drawing/2014/main" id="{F56C995B-35BD-4050-A044-48DDB99C304E}"/>
              </a:ext>
            </a:extLst>
          </p:cNvPr>
          <p:cNvSpPr>
            <a:spLocks noGrp="1" noChangeArrowheads="1"/>
          </p:cNvSpPr>
          <p:nvPr>
            <p:ph type="sldNum" sz="quarter" idx="12"/>
          </p:nvPr>
        </p:nvSpPr>
        <p:spPr>
          <a:ln/>
        </p:spPr>
        <p:txBody>
          <a:bodyPr/>
          <a:lstStyle>
            <a:lvl1pPr>
              <a:defRPr/>
            </a:lvl1pPr>
          </a:lstStyle>
          <a:p>
            <a:pPr>
              <a:defRPr/>
            </a:pPr>
            <a:fld id="{F766FB47-1B55-46F6-8C60-270D9930C3CC}" type="slidenum">
              <a:rPr lang="es-ES" altLang="en-US"/>
              <a:pPr>
                <a:defRPr/>
              </a:pPr>
              <a:t>‹#›</a:t>
            </a:fld>
            <a:endParaRPr lang="es-ES" altLang="en-US"/>
          </a:p>
        </p:txBody>
      </p:sp>
    </p:spTree>
    <p:extLst>
      <p:ext uri="{BB962C8B-B14F-4D97-AF65-F5344CB8AC3E}">
        <p14:creationId xmlns:p14="http://schemas.microsoft.com/office/powerpoint/2010/main" val="1015317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1358BA2E-94A2-4CB6-978E-48E7076D5C0E}"/>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6" name="Rectangle 5">
            <a:extLst>
              <a:ext uri="{FF2B5EF4-FFF2-40B4-BE49-F238E27FC236}">
                <a16:creationId xmlns:a16="http://schemas.microsoft.com/office/drawing/2014/main" id="{57484549-86B2-4925-B1AA-3CF027A91861}"/>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7" name="Rectangle 6">
            <a:extLst>
              <a:ext uri="{FF2B5EF4-FFF2-40B4-BE49-F238E27FC236}">
                <a16:creationId xmlns:a16="http://schemas.microsoft.com/office/drawing/2014/main" id="{BA89B8A7-BFCF-4936-96A1-F9114F402978}"/>
              </a:ext>
            </a:extLst>
          </p:cNvPr>
          <p:cNvSpPr>
            <a:spLocks noGrp="1" noChangeArrowheads="1"/>
          </p:cNvSpPr>
          <p:nvPr>
            <p:ph type="sldNum" sz="quarter" idx="12"/>
          </p:nvPr>
        </p:nvSpPr>
        <p:spPr>
          <a:ln/>
        </p:spPr>
        <p:txBody>
          <a:bodyPr/>
          <a:lstStyle>
            <a:lvl1pPr>
              <a:defRPr/>
            </a:lvl1pPr>
          </a:lstStyle>
          <a:p>
            <a:pPr>
              <a:defRPr/>
            </a:pPr>
            <a:fld id="{265A9760-6FEC-4F9C-9327-47206FC43C49}" type="slidenum">
              <a:rPr lang="es-ES" altLang="en-US"/>
              <a:pPr>
                <a:defRPr/>
              </a:pPr>
              <a:t>‹#›</a:t>
            </a:fld>
            <a:endParaRPr lang="es-ES" altLang="en-US"/>
          </a:p>
        </p:txBody>
      </p:sp>
    </p:spTree>
    <p:extLst>
      <p:ext uri="{BB962C8B-B14F-4D97-AF65-F5344CB8AC3E}">
        <p14:creationId xmlns:p14="http://schemas.microsoft.com/office/powerpoint/2010/main" val="553908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D0D52AB2-6B9D-4E74-8CCD-76533F83C665}"/>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8" name="Rectangle 5">
            <a:extLst>
              <a:ext uri="{FF2B5EF4-FFF2-40B4-BE49-F238E27FC236}">
                <a16:creationId xmlns:a16="http://schemas.microsoft.com/office/drawing/2014/main" id="{0A340ECB-C205-4B59-8A1F-3D1192A21D35}"/>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9" name="Rectangle 6">
            <a:extLst>
              <a:ext uri="{FF2B5EF4-FFF2-40B4-BE49-F238E27FC236}">
                <a16:creationId xmlns:a16="http://schemas.microsoft.com/office/drawing/2014/main" id="{9719F6FD-B278-4BA8-95A0-A0F4FED94E72}"/>
              </a:ext>
            </a:extLst>
          </p:cNvPr>
          <p:cNvSpPr>
            <a:spLocks noGrp="1" noChangeArrowheads="1"/>
          </p:cNvSpPr>
          <p:nvPr>
            <p:ph type="sldNum" sz="quarter" idx="12"/>
          </p:nvPr>
        </p:nvSpPr>
        <p:spPr>
          <a:ln/>
        </p:spPr>
        <p:txBody>
          <a:bodyPr/>
          <a:lstStyle>
            <a:lvl1pPr>
              <a:defRPr/>
            </a:lvl1pPr>
          </a:lstStyle>
          <a:p>
            <a:pPr>
              <a:defRPr/>
            </a:pPr>
            <a:fld id="{4D7D721D-341A-4A94-AB29-D527D317BE63}" type="slidenum">
              <a:rPr lang="es-ES" altLang="en-US"/>
              <a:pPr>
                <a:defRPr/>
              </a:pPr>
              <a:t>‹#›</a:t>
            </a:fld>
            <a:endParaRPr lang="es-ES" altLang="en-US"/>
          </a:p>
        </p:txBody>
      </p:sp>
    </p:spTree>
    <p:extLst>
      <p:ext uri="{BB962C8B-B14F-4D97-AF65-F5344CB8AC3E}">
        <p14:creationId xmlns:p14="http://schemas.microsoft.com/office/powerpoint/2010/main" val="12667068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A6B3FF5C-A3F4-4026-A532-96E59D252EAE}"/>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4" name="Rectangle 5">
            <a:extLst>
              <a:ext uri="{FF2B5EF4-FFF2-40B4-BE49-F238E27FC236}">
                <a16:creationId xmlns:a16="http://schemas.microsoft.com/office/drawing/2014/main" id="{C062557E-DF13-46E0-BAC5-4896EC3B11EC}"/>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5" name="Rectangle 6">
            <a:extLst>
              <a:ext uri="{FF2B5EF4-FFF2-40B4-BE49-F238E27FC236}">
                <a16:creationId xmlns:a16="http://schemas.microsoft.com/office/drawing/2014/main" id="{0CF1A1AE-4599-48E9-9406-C2EC5896E509}"/>
              </a:ext>
            </a:extLst>
          </p:cNvPr>
          <p:cNvSpPr>
            <a:spLocks noGrp="1" noChangeArrowheads="1"/>
          </p:cNvSpPr>
          <p:nvPr>
            <p:ph type="sldNum" sz="quarter" idx="12"/>
          </p:nvPr>
        </p:nvSpPr>
        <p:spPr>
          <a:ln/>
        </p:spPr>
        <p:txBody>
          <a:bodyPr/>
          <a:lstStyle>
            <a:lvl1pPr>
              <a:defRPr/>
            </a:lvl1pPr>
          </a:lstStyle>
          <a:p>
            <a:pPr>
              <a:defRPr/>
            </a:pPr>
            <a:fld id="{ACF7C6A5-C3DB-4C5C-B4E2-7974515F7192}" type="slidenum">
              <a:rPr lang="es-ES" altLang="en-US"/>
              <a:pPr>
                <a:defRPr/>
              </a:pPr>
              <a:t>‹#›</a:t>
            </a:fld>
            <a:endParaRPr lang="es-ES" altLang="en-US"/>
          </a:p>
        </p:txBody>
      </p:sp>
    </p:spTree>
    <p:extLst>
      <p:ext uri="{BB962C8B-B14F-4D97-AF65-F5344CB8AC3E}">
        <p14:creationId xmlns:p14="http://schemas.microsoft.com/office/powerpoint/2010/main" val="5920638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511AEAA0-16B7-4995-9C0D-76CCD49E5CDC}"/>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3" name="Rectangle 5">
            <a:extLst>
              <a:ext uri="{FF2B5EF4-FFF2-40B4-BE49-F238E27FC236}">
                <a16:creationId xmlns:a16="http://schemas.microsoft.com/office/drawing/2014/main" id="{6406C0D4-674F-4A1D-81CB-C95A6EB0957E}"/>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4" name="Rectangle 6">
            <a:extLst>
              <a:ext uri="{FF2B5EF4-FFF2-40B4-BE49-F238E27FC236}">
                <a16:creationId xmlns:a16="http://schemas.microsoft.com/office/drawing/2014/main" id="{300DCE59-8C27-4C40-9706-22F198B49535}"/>
              </a:ext>
            </a:extLst>
          </p:cNvPr>
          <p:cNvSpPr>
            <a:spLocks noGrp="1" noChangeArrowheads="1"/>
          </p:cNvSpPr>
          <p:nvPr>
            <p:ph type="sldNum" sz="quarter" idx="12"/>
          </p:nvPr>
        </p:nvSpPr>
        <p:spPr>
          <a:ln/>
        </p:spPr>
        <p:txBody>
          <a:bodyPr/>
          <a:lstStyle>
            <a:lvl1pPr>
              <a:defRPr/>
            </a:lvl1pPr>
          </a:lstStyle>
          <a:p>
            <a:pPr>
              <a:defRPr/>
            </a:pPr>
            <a:fld id="{FA76FF79-F5D0-4518-AC2F-96B2F70ED495}" type="slidenum">
              <a:rPr lang="es-ES" altLang="en-US"/>
              <a:pPr>
                <a:defRPr/>
              </a:pPr>
              <a:t>‹#›</a:t>
            </a:fld>
            <a:endParaRPr lang="es-ES" altLang="en-US"/>
          </a:p>
        </p:txBody>
      </p:sp>
    </p:spTree>
    <p:extLst>
      <p:ext uri="{BB962C8B-B14F-4D97-AF65-F5344CB8AC3E}">
        <p14:creationId xmlns:p14="http://schemas.microsoft.com/office/powerpoint/2010/main" val="5519542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a:extLst>
              <a:ext uri="{FF2B5EF4-FFF2-40B4-BE49-F238E27FC236}">
                <a16:creationId xmlns:a16="http://schemas.microsoft.com/office/drawing/2014/main" id="{14D1FFC3-1CD1-4B25-89F2-177E93B6AF6A}"/>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6" name="Rectangle 5">
            <a:extLst>
              <a:ext uri="{FF2B5EF4-FFF2-40B4-BE49-F238E27FC236}">
                <a16:creationId xmlns:a16="http://schemas.microsoft.com/office/drawing/2014/main" id="{F526A066-13BE-434A-AB2B-FC5F0721FAFD}"/>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7" name="Rectangle 6">
            <a:extLst>
              <a:ext uri="{FF2B5EF4-FFF2-40B4-BE49-F238E27FC236}">
                <a16:creationId xmlns:a16="http://schemas.microsoft.com/office/drawing/2014/main" id="{A45779A3-0A9D-40EB-B56D-7B25B55DD58F}"/>
              </a:ext>
            </a:extLst>
          </p:cNvPr>
          <p:cNvSpPr>
            <a:spLocks noGrp="1" noChangeArrowheads="1"/>
          </p:cNvSpPr>
          <p:nvPr>
            <p:ph type="sldNum" sz="quarter" idx="12"/>
          </p:nvPr>
        </p:nvSpPr>
        <p:spPr>
          <a:ln/>
        </p:spPr>
        <p:txBody>
          <a:bodyPr/>
          <a:lstStyle>
            <a:lvl1pPr>
              <a:defRPr/>
            </a:lvl1pPr>
          </a:lstStyle>
          <a:p>
            <a:pPr>
              <a:defRPr/>
            </a:pPr>
            <a:fld id="{6DB042DA-5C6B-4C55-A7CA-7590690B0EAD}" type="slidenum">
              <a:rPr lang="es-ES" altLang="en-US"/>
              <a:pPr>
                <a:defRPr/>
              </a:pPr>
              <a:t>‹#›</a:t>
            </a:fld>
            <a:endParaRPr lang="es-ES" altLang="en-US"/>
          </a:p>
        </p:txBody>
      </p:sp>
    </p:spTree>
    <p:extLst>
      <p:ext uri="{BB962C8B-B14F-4D97-AF65-F5344CB8AC3E}">
        <p14:creationId xmlns:p14="http://schemas.microsoft.com/office/powerpoint/2010/main" val="1512491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a:extLst>
              <a:ext uri="{FF2B5EF4-FFF2-40B4-BE49-F238E27FC236}">
                <a16:creationId xmlns:a16="http://schemas.microsoft.com/office/drawing/2014/main" id="{235E1D13-30EC-4BFB-84FD-8EBBF123876D}"/>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6" name="Rectangle 5">
            <a:extLst>
              <a:ext uri="{FF2B5EF4-FFF2-40B4-BE49-F238E27FC236}">
                <a16:creationId xmlns:a16="http://schemas.microsoft.com/office/drawing/2014/main" id="{B26FC53A-D0A2-4041-A38F-2375F817C6B4}"/>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7" name="Rectangle 6">
            <a:extLst>
              <a:ext uri="{FF2B5EF4-FFF2-40B4-BE49-F238E27FC236}">
                <a16:creationId xmlns:a16="http://schemas.microsoft.com/office/drawing/2014/main" id="{5A604504-EB3C-4A90-806A-95E4DC6F2382}"/>
              </a:ext>
            </a:extLst>
          </p:cNvPr>
          <p:cNvSpPr>
            <a:spLocks noGrp="1" noChangeArrowheads="1"/>
          </p:cNvSpPr>
          <p:nvPr>
            <p:ph type="sldNum" sz="quarter" idx="12"/>
          </p:nvPr>
        </p:nvSpPr>
        <p:spPr>
          <a:ln/>
        </p:spPr>
        <p:txBody>
          <a:bodyPr/>
          <a:lstStyle>
            <a:lvl1pPr>
              <a:defRPr/>
            </a:lvl1pPr>
          </a:lstStyle>
          <a:p>
            <a:pPr>
              <a:defRPr/>
            </a:pPr>
            <a:fld id="{FF5B2A0B-B218-44AC-999E-B2568A0C18C3}" type="slidenum">
              <a:rPr lang="es-ES" altLang="en-US"/>
              <a:pPr>
                <a:defRPr/>
              </a:pPr>
              <a:t>‹#›</a:t>
            </a:fld>
            <a:endParaRPr lang="es-ES" altLang="en-US"/>
          </a:p>
        </p:txBody>
      </p:sp>
    </p:spTree>
    <p:extLst>
      <p:ext uri="{BB962C8B-B14F-4D97-AF65-F5344CB8AC3E}">
        <p14:creationId xmlns:p14="http://schemas.microsoft.com/office/powerpoint/2010/main" val="2178380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8287F507-616A-4A57-A96A-A458F0481B44}"/>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5" name="Rectangle 5">
            <a:extLst>
              <a:ext uri="{FF2B5EF4-FFF2-40B4-BE49-F238E27FC236}">
                <a16:creationId xmlns:a16="http://schemas.microsoft.com/office/drawing/2014/main" id="{A6E475D4-E7D2-4E56-90BA-276D1FA779F1}"/>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6" name="Rectangle 6">
            <a:extLst>
              <a:ext uri="{FF2B5EF4-FFF2-40B4-BE49-F238E27FC236}">
                <a16:creationId xmlns:a16="http://schemas.microsoft.com/office/drawing/2014/main" id="{71860474-3D5D-43CE-AEF5-1EBBB766ACD0}"/>
              </a:ext>
            </a:extLst>
          </p:cNvPr>
          <p:cNvSpPr>
            <a:spLocks noGrp="1" noChangeArrowheads="1"/>
          </p:cNvSpPr>
          <p:nvPr>
            <p:ph type="sldNum" sz="quarter" idx="12"/>
          </p:nvPr>
        </p:nvSpPr>
        <p:spPr>
          <a:ln/>
        </p:spPr>
        <p:txBody>
          <a:bodyPr/>
          <a:lstStyle>
            <a:lvl1pPr>
              <a:defRPr/>
            </a:lvl1pPr>
          </a:lstStyle>
          <a:p>
            <a:pPr>
              <a:defRPr/>
            </a:pPr>
            <a:fld id="{0AE6F0B1-7E5F-488F-8CB4-67937A1C41D4}" type="slidenum">
              <a:rPr lang="es-ES" altLang="en-US"/>
              <a:pPr>
                <a:defRPr/>
              </a:pPr>
              <a:t>‹#›</a:t>
            </a:fld>
            <a:endParaRPr lang="es-ES" altLang="en-US"/>
          </a:p>
        </p:txBody>
      </p:sp>
    </p:spTree>
    <p:extLst>
      <p:ext uri="{BB962C8B-B14F-4D97-AF65-F5344CB8AC3E}">
        <p14:creationId xmlns:p14="http://schemas.microsoft.com/office/powerpoint/2010/main" val="491905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03A0A8DA-FABB-4725-82BE-6552C7D8C77C}"/>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5" name="Rectangle 5">
            <a:extLst>
              <a:ext uri="{FF2B5EF4-FFF2-40B4-BE49-F238E27FC236}">
                <a16:creationId xmlns:a16="http://schemas.microsoft.com/office/drawing/2014/main" id="{01D77F0E-F346-494B-9FDE-4F598EA5198E}"/>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6" name="Rectangle 6">
            <a:extLst>
              <a:ext uri="{FF2B5EF4-FFF2-40B4-BE49-F238E27FC236}">
                <a16:creationId xmlns:a16="http://schemas.microsoft.com/office/drawing/2014/main" id="{B1E48E4D-6C3F-4B68-84FE-A3CD74DD3B31}"/>
              </a:ext>
            </a:extLst>
          </p:cNvPr>
          <p:cNvSpPr>
            <a:spLocks noGrp="1" noChangeArrowheads="1"/>
          </p:cNvSpPr>
          <p:nvPr>
            <p:ph type="sldNum" sz="quarter" idx="12"/>
          </p:nvPr>
        </p:nvSpPr>
        <p:spPr>
          <a:ln/>
        </p:spPr>
        <p:txBody>
          <a:bodyPr/>
          <a:lstStyle>
            <a:lvl1pPr>
              <a:defRPr/>
            </a:lvl1pPr>
          </a:lstStyle>
          <a:p>
            <a:pPr>
              <a:defRPr/>
            </a:pPr>
            <a:fld id="{D1D67B19-38C2-4A91-A83B-7F691B475332}" type="slidenum">
              <a:rPr lang="es-ES" altLang="en-US"/>
              <a:pPr>
                <a:defRPr/>
              </a:pPr>
              <a:t>‹#›</a:t>
            </a:fld>
            <a:endParaRPr lang="es-ES" altLang="en-US"/>
          </a:p>
        </p:txBody>
      </p:sp>
    </p:spTree>
    <p:extLst>
      <p:ext uri="{BB962C8B-B14F-4D97-AF65-F5344CB8AC3E}">
        <p14:creationId xmlns:p14="http://schemas.microsoft.com/office/powerpoint/2010/main" val="41732295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D40886BF-9249-4A3E-87F2-F0F789462EBB}"/>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s-ES" altLang="en-US"/>
              <a:t>Haga clic para cambiar el estilo de título	</a:t>
            </a:r>
          </a:p>
        </p:txBody>
      </p:sp>
      <p:sp>
        <p:nvSpPr>
          <p:cNvPr id="1027" name="Rectangle 3">
            <a:extLst>
              <a:ext uri="{FF2B5EF4-FFF2-40B4-BE49-F238E27FC236}">
                <a16:creationId xmlns:a16="http://schemas.microsoft.com/office/drawing/2014/main" id="{8D7F9E53-FCB1-4789-BCC6-0AB140AF4345}"/>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s-ES" altLang="en-US"/>
              <a:t>Haga clic para modificar el estilo de texto del patrón</a:t>
            </a:r>
          </a:p>
          <a:p>
            <a:pPr lvl="1"/>
            <a:r>
              <a:rPr lang="es-ES" altLang="en-US"/>
              <a:t>Segundo nivel</a:t>
            </a:r>
          </a:p>
          <a:p>
            <a:pPr lvl="2"/>
            <a:r>
              <a:rPr lang="es-ES" altLang="en-US"/>
              <a:t>Tercer nivel</a:t>
            </a:r>
          </a:p>
          <a:p>
            <a:pPr lvl="3"/>
            <a:r>
              <a:rPr lang="es-ES" altLang="en-US"/>
              <a:t>Cuarto nivel</a:t>
            </a:r>
          </a:p>
          <a:p>
            <a:pPr lvl="4"/>
            <a:r>
              <a:rPr lang="es-ES" altLang="en-US"/>
              <a:t>Quinto nivel</a:t>
            </a:r>
          </a:p>
        </p:txBody>
      </p:sp>
      <p:sp>
        <p:nvSpPr>
          <p:cNvPr id="1028" name="Rectangle 4">
            <a:extLst>
              <a:ext uri="{FF2B5EF4-FFF2-40B4-BE49-F238E27FC236}">
                <a16:creationId xmlns:a16="http://schemas.microsoft.com/office/drawing/2014/main" id="{86023C1F-4416-47B0-8122-9BA25672846B}"/>
              </a:ext>
            </a:extLst>
          </p:cNvPr>
          <p:cNvSpPr>
            <a:spLocks noGrp="1" noChangeArrowheads="1"/>
          </p:cNvSpPr>
          <p:nvPr>
            <p:ph type="dt" sz="half" idx="2"/>
          </p:nvPr>
        </p:nvSpPr>
        <p:spPr bwMode="auto">
          <a:xfrm>
            <a:off x="457200" y="6245225"/>
            <a:ext cx="2133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s-ES" altLang="en-US"/>
          </a:p>
        </p:txBody>
      </p:sp>
      <p:sp>
        <p:nvSpPr>
          <p:cNvPr id="1029" name="Rectangle 5">
            <a:extLst>
              <a:ext uri="{FF2B5EF4-FFF2-40B4-BE49-F238E27FC236}">
                <a16:creationId xmlns:a16="http://schemas.microsoft.com/office/drawing/2014/main" id="{DAF442EE-3D57-4627-85E8-F6B59B962E21}"/>
              </a:ext>
            </a:extLst>
          </p:cNvPr>
          <p:cNvSpPr>
            <a:spLocks noGrp="1" noChangeArrowheads="1"/>
          </p:cNvSpPr>
          <p:nvPr>
            <p:ph type="ftr" sz="quarter" idx="3"/>
          </p:nvPr>
        </p:nvSpPr>
        <p:spPr bwMode="auto">
          <a:xfrm>
            <a:off x="3124200" y="6245225"/>
            <a:ext cx="2895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s-ES" altLang="en-US"/>
          </a:p>
        </p:txBody>
      </p:sp>
      <p:sp>
        <p:nvSpPr>
          <p:cNvPr id="1030" name="Rectangle 6">
            <a:extLst>
              <a:ext uri="{FF2B5EF4-FFF2-40B4-BE49-F238E27FC236}">
                <a16:creationId xmlns:a16="http://schemas.microsoft.com/office/drawing/2014/main" id="{8F932157-A64D-4EC3-B5E4-4714A10BBED4}"/>
              </a:ext>
            </a:extLst>
          </p:cNvPr>
          <p:cNvSpPr>
            <a:spLocks noGrp="1" noChangeArrowheads="1"/>
          </p:cNvSpPr>
          <p:nvPr>
            <p:ph type="sldNum" sz="quarter" idx="4"/>
          </p:nvPr>
        </p:nvSpPr>
        <p:spPr bwMode="auto">
          <a:xfrm>
            <a:off x="6553200" y="6245225"/>
            <a:ext cx="2133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14DB26AC-F7B3-4D2B-9DBC-5E1EAEDE6A3D}" type="slidenum">
              <a:rPr lang="es-ES" altLang="en-US"/>
              <a:pPr>
                <a:defRPr/>
              </a:pPr>
              <a:t>‹#›</a:t>
            </a:fld>
            <a:endParaRPr lang="es-E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0.png"/></Relationships>
</file>

<file path=ppt/slides/_rels/slide17.xml.rels><?xml version="1.0" encoding="UTF-8" standalone="yes"?>
<Relationships xmlns="http://schemas.openxmlformats.org/package/2006/relationships"><Relationship Id="rId8" Type="http://schemas.openxmlformats.org/officeDocument/2006/relationships/customXml" Target="../ink/ink1.xml"/><Relationship Id="rId3" Type="http://schemas.openxmlformats.org/officeDocument/2006/relationships/image" Target="../media/image2.png"/><Relationship Id="rId7" Type="http://schemas.openxmlformats.org/officeDocument/2006/relationships/image" Target="../media/image14.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3.png"/><Relationship Id="rId9"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2">
            <a:extLst>
              <a:ext uri="{FF2B5EF4-FFF2-40B4-BE49-F238E27FC236}">
                <a16:creationId xmlns:a16="http://schemas.microsoft.com/office/drawing/2014/main" id="{3E46614C-B6BE-4780-8585-A417F6CFE008}"/>
              </a:ext>
            </a:extLst>
          </p:cNvPr>
          <p:cNvSpPr>
            <a:spLocks noGrp="1" noChangeArrowheads="1"/>
          </p:cNvSpPr>
          <p:nvPr>
            <p:ph type="ctrTitle"/>
          </p:nvPr>
        </p:nvSpPr>
        <p:spPr>
          <a:xfrm>
            <a:off x="685800" y="2204864"/>
            <a:ext cx="7772400" cy="1470025"/>
          </a:xfrm>
        </p:spPr>
        <p:txBody>
          <a:bodyPr anchor="ctr"/>
          <a:lstStyle/>
          <a:p>
            <a:pPr eaLnBrk="1" hangingPunct="1">
              <a:lnSpc>
                <a:spcPct val="150000"/>
              </a:lnSpc>
            </a:pPr>
            <a:r>
              <a:rPr lang="es-UY" altLang="en-US" sz="4400" dirty="0">
                <a:solidFill>
                  <a:schemeClr val="tx1"/>
                </a:solidFill>
              </a:rPr>
              <a:t>INTRODUCTION TO CHEMISTRY</a:t>
            </a:r>
            <a:br>
              <a:rPr lang="es-UY" altLang="en-US" sz="4400" dirty="0">
                <a:solidFill>
                  <a:schemeClr val="tx1"/>
                </a:solidFill>
              </a:rPr>
            </a:br>
            <a:br>
              <a:rPr lang="es-UY" altLang="en-US" sz="4400" dirty="0">
                <a:solidFill>
                  <a:schemeClr val="tx1"/>
                </a:solidFill>
              </a:rPr>
            </a:br>
            <a:r>
              <a:rPr lang="en-GB" sz="4400" dirty="0"/>
              <a:t>Lecture 1</a:t>
            </a:r>
            <a:endParaRPr lang="es-ES" altLang="en-US" sz="4400" dirty="0">
              <a:solidFill>
                <a:schemeClr val="tx1"/>
              </a:solidFill>
            </a:endParaRPr>
          </a:p>
        </p:txBody>
      </p:sp>
      <p:sp>
        <p:nvSpPr>
          <p:cNvPr id="2052" name="TextBox 5">
            <a:extLst>
              <a:ext uri="{FF2B5EF4-FFF2-40B4-BE49-F238E27FC236}">
                <a16:creationId xmlns:a16="http://schemas.microsoft.com/office/drawing/2014/main" id="{6E89E3B2-6428-44E5-A636-A32178CEC35A}"/>
              </a:ext>
            </a:extLst>
          </p:cNvPr>
          <p:cNvSpPr txBox="1">
            <a:spLocks noChangeArrowheads="1"/>
          </p:cNvSpPr>
          <p:nvPr/>
        </p:nvSpPr>
        <p:spPr bwMode="auto">
          <a:xfrm>
            <a:off x="3275856" y="5807762"/>
            <a:ext cx="2408237" cy="862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dirty="0"/>
              <a:t>Dr Ewa Kazimierska</a:t>
            </a:r>
          </a:p>
          <a:p>
            <a:pPr eaLnBrk="1" hangingPunct="1"/>
            <a:endParaRPr lang="en-GB" altLang="en-US" dirty="0"/>
          </a:p>
          <a:p>
            <a:pPr eaLnBrk="1" hangingPunct="1"/>
            <a:r>
              <a:rPr lang="en-GB" altLang="en-US" sz="1400" dirty="0"/>
              <a:t>e.kazimierska@uwtsd.ac.uk</a:t>
            </a:r>
          </a:p>
        </p:txBody>
      </p:sp>
      <p:pic>
        <p:nvPicPr>
          <p:cNvPr id="5" name="Picture 8">
            <a:extLst>
              <a:ext uri="{FF2B5EF4-FFF2-40B4-BE49-F238E27FC236}">
                <a16:creationId xmlns:a16="http://schemas.microsoft.com/office/drawing/2014/main" id="{A83B07AC-F9B2-455A-84B0-A3B2656C72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45073" y="5775784"/>
            <a:ext cx="2998927" cy="104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745F1EF5-6DED-4FA6-BA00-4B67C794F767}"/>
              </a:ext>
            </a:extLst>
          </p:cNvPr>
          <p:cNvSpPr txBox="1"/>
          <p:nvPr/>
        </p:nvSpPr>
        <p:spPr>
          <a:xfrm>
            <a:off x="8458200" y="0"/>
            <a:ext cx="684803" cy="369332"/>
          </a:xfrm>
          <a:prstGeom prst="rect">
            <a:avLst/>
          </a:prstGeom>
          <a:noFill/>
        </p:spPr>
        <p:txBody>
          <a:bodyPr wrap="none" rtlCol="0">
            <a:spAutoFit/>
          </a:bodyPr>
          <a:lstStyle/>
          <a:p>
            <a:r>
              <a:rPr lang="en-GB" dirty="0"/>
              <a:t>HNC</a:t>
            </a:r>
          </a:p>
        </p:txBody>
      </p:sp>
      <p:sp>
        <p:nvSpPr>
          <p:cNvPr id="6" name="TextBox 5">
            <a:extLst>
              <a:ext uri="{FF2B5EF4-FFF2-40B4-BE49-F238E27FC236}">
                <a16:creationId xmlns:a16="http://schemas.microsoft.com/office/drawing/2014/main" id="{B27481C2-F32C-43D0-95A9-35EFA52FD3AC}"/>
              </a:ext>
            </a:extLst>
          </p:cNvPr>
          <p:cNvSpPr txBox="1"/>
          <p:nvPr/>
        </p:nvSpPr>
        <p:spPr>
          <a:xfrm>
            <a:off x="0" y="-11200"/>
            <a:ext cx="1321708" cy="369332"/>
          </a:xfrm>
          <a:prstGeom prst="rect">
            <a:avLst/>
          </a:prstGeom>
          <a:noFill/>
        </p:spPr>
        <p:txBody>
          <a:bodyPr wrap="none" rtlCol="0">
            <a:spAutoFit/>
          </a:bodyPr>
          <a:lstStyle/>
          <a:p>
            <a:r>
              <a:rPr lang="en-GB" dirty="0"/>
              <a:t>ACDA4011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5">
            <a:extLst>
              <a:ext uri="{FF2B5EF4-FFF2-40B4-BE49-F238E27FC236}">
                <a16:creationId xmlns:a16="http://schemas.microsoft.com/office/drawing/2014/main" id="{6155AB45-ED74-4ECB-84D7-F282CC1D12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9700" y="6381750"/>
            <a:ext cx="1384300" cy="48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075" name="Group 6">
            <a:extLst>
              <a:ext uri="{FF2B5EF4-FFF2-40B4-BE49-F238E27FC236}">
                <a16:creationId xmlns:a16="http://schemas.microsoft.com/office/drawing/2014/main" id="{ED064343-2EC8-4B19-AE9D-64A05846CA47}"/>
              </a:ext>
            </a:extLst>
          </p:cNvPr>
          <p:cNvGrpSpPr>
            <a:grpSpLocks/>
          </p:cNvGrpSpPr>
          <p:nvPr/>
        </p:nvGrpSpPr>
        <p:grpSpPr bwMode="auto">
          <a:xfrm>
            <a:off x="0" y="3429000"/>
            <a:ext cx="9144000" cy="3435350"/>
            <a:chOff x="0" y="3429000"/>
            <a:chExt cx="9144000" cy="3435846"/>
          </a:xfrm>
        </p:grpSpPr>
        <p:pic>
          <p:nvPicPr>
            <p:cNvPr id="3076" name="Picture 7">
              <a:extLst>
                <a:ext uri="{FF2B5EF4-FFF2-40B4-BE49-F238E27FC236}">
                  <a16:creationId xmlns:a16="http://schemas.microsoft.com/office/drawing/2014/main" id="{5E49DA49-4C4C-4EA9-84CC-CA771FFA6B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988" t="-4739" r="31676" b="2"/>
            <a:stretch>
              <a:fillRect/>
            </a:stretch>
          </p:blipFill>
          <p:spPr bwMode="auto">
            <a:xfrm>
              <a:off x="0" y="3429000"/>
              <a:ext cx="3203848" cy="3411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7" name="Picture 8">
              <a:extLst>
                <a:ext uri="{FF2B5EF4-FFF2-40B4-BE49-F238E27FC236}">
                  <a16:creationId xmlns:a16="http://schemas.microsoft.com/office/drawing/2014/main" id="{1C379736-B121-4718-BFC5-6BE261D036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0249" y="6381328"/>
              <a:ext cx="1383751" cy="483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6" name="TextBox 5">
            <a:extLst>
              <a:ext uri="{FF2B5EF4-FFF2-40B4-BE49-F238E27FC236}">
                <a16:creationId xmlns:a16="http://schemas.microsoft.com/office/drawing/2014/main" id="{7CB98012-C6E2-4C56-9306-72342A8F5ED1}"/>
              </a:ext>
            </a:extLst>
          </p:cNvPr>
          <p:cNvSpPr txBox="1"/>
          <p:nvPr/>
        </p:nvSpPr>
        <p:spPr>
          <a:xfrm>
            <a:off x="22554" y="32627"/>
            <a:ext cx="8101320"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rPr>
              <a:t>AIM OF THE CHEMISTRY ACDA 4011 MODULE</a:t>
            </a:r>
          </a:p>
        </p:txBody>
      </p:sp>
      <p:sp>
        <p:nvSpPr>
          <p:cNvPr id="7" name="TextBox 6">
            <a:extLst>
              <a:ext uri="{FF2B5EF4-FFF2-40B4-BE49-F238E27FC236}">
                <a16:creationId xmlns:a16="http://schemas.microsoft.com/office/drawing/2014/main" id="{750771C6-BB5C-43B5-B138-37BA58DBF783}"/>
              </a:ext>
            </a:extLst>
          </p:cNvPr>
          <p:cNvSpPr txBox="1"/>
          <p:nvPr/>
        </p:nvSpPr>
        <p:spPr>
          <a:xfrm>
            <a:off x="1043608" y="1124744"/>
            <a:ext cx="7128792" cy="2899448"/>
          </a:xfrm>
          <a:prstGeom prst="rect">
            <a:avLst/>
          </a:prstGeom>
          <a:noFill/>
        </p:spPr>
        <p:txBody>
          <a:bodyPr wrap="square" rtlCol="0">
            <a:spAutoFit/>
          </a:bodyPr>
          <a:lstStyle/>
          <a:p>
            <a:pPr lvl="0" algn="just">
              <a:lnSpc>
                <a:spcPct val="130000"/>
              </a:lnSpc>
              <a:spcBef>
                <a:spcPts val="1200"/>
              </a:spcBef>
              <a:spcAft>
                <a:spcPts val="0"/>
              </a:spcAft>
            </a:pPr>
            <a:r>
              <a:rPr lang="en-GB" sz="2800" dirty="0">
                <a:effectLst/>
                <a:latin typeface="Calibri" panose="020F0502020204030204" pitchFamily="34" charset="0"/>
                <a:ea typeface="Times New Roman" panose="02020603050405020304" pitchFamily="18" charset="0"/>
                <a:cs typeface="Calibri" panose="020F0502020204030204" pitchFamily="34" charset="0"/>
              </a:rPr>
              <a:t>To develop in the students an understanding of the basic chemistry and chemical mechanisms involved in the broad range of energetic and related materials used in OME</a:t>
            </a:r>
          </a:p>
          <a:p>
            <a:pPr>
              <a:lnSpc>
                <a:spcPct val="150000"/>
              </a:lnSpc>
            </a:pPr>
            <a:endParaRPr lang="en-GB" sz="2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5">
            <a:extLst>
              <a:ext uri="{FF2B5EF4-FFF2-40B4-BE49-F238E27FC236}">
                <a16:creationId xmlns:a16="http://schemas.microsoft.com/office/drawing/2014/main" id="{E75987F3-FE30-4CB0-A1D9-1240EAB98E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9700" y="6381750"/>
            <a:ext cx="1384300" cy="48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099" name="Group 6">
            <a:extLst>
              <a:ext uri="{FF2B5EF4-FFF2-40B4-BE49-F238E27FC236}">
                <a16:creationId xmlns:a16="http://schemas.microsoft.com/office/drawing/2014/main" id="{EF6DF1AD-652D-44B6-9403-4E1BD20F35D1}"/>
              </a:ext>
            </a:extLst>
          </p:cNvPr>
          <p:cNvGrpSpPr>
            <a:grpSpLocks/>
          </p:cNvGrpSpPr>
          <p:nvPr/>
        </p:nvGrpSpPr>
        <p:grpSpPr bwMode="auto">
          <a:xfrm>
            <a:off x="0" y="3429000"/>
            <a:ext cx="9144000" cy="3435350"/>
            <a:chOff x="0" y="3429000"/>
            <a:chExt cx="9144000" cy="3435846"/>
          </a:xfrm>
        </p:grpSpPr>
        <p:pic>
          <p:nvPicPr>
            <p:cNvPr id="4100" name="Picture 7">
              <a:extLst>
                <a:ext uri="{FF2B5EF4-FFF2-40B4-BE49-F238E27FC236}">
                  <a16:creationId xmlns:a16="http://schemas.microsoft.com/office/drawing/2014/main" id="{E6BE152F-FB59-4D2E-B4DF-07BE57CBE1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988" t="-4739" r="31676" b="2"/>
            <a:stretch>
              <a:fillRect/>
            </a:stretch>
          </p:blipFill>
          <p:spPr bwMode="auto">
            <a:xfrm>
              <a:off x="0" y="3429000"/>
              <a:ext cx="3203848" cy="3411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1" name="Picture 8">
              <a:extLst>
                <a:ext uri="{FF2B5EF4-FFF2-40B4-BE49-F238E27FC236}">
                  <a16:creationId xmlns:a16="http://schemas.microsoft.com/office/drawing/2014/main" id="{299D91A3-EDBC-4F20-AE03-4326B7F427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0249" y="6381328"/>
              <a:ext cx="1383751" cy="483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7" name="TextBox 6">
            <a:extLst>
              <a:ext uri="{FF2B5EF4-FFF2-40B4-BE49-F238E27FC236}">
                <a16:creationId xmlns:a16="http://schemas.microsoft.com/office/drawing/2014/main" id="{E4F12A74-C3D8-4B48-B2E2-4BB8A46F5E20}"/>
              </a:ext>
            </a:extLst>
          </p:cNvPr>
          <p:cNvSpPr txBox="1"/>
          <p:nvPr/>
        </p:nvSpPr>
        <p:spPr>
          <a:xfrm>
            <a:off x="107504" y="44624"/>
            <a:ext cx="4233851"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rPr>
              <a:t>LEARNING OUTCOMES</a:t>
            </a:r>
          </a:p>
        </p:txBody>
      </p:sp>
      <p:sp>
        <p:nvSpPr>
          <p:cNvPr id="2" name="TextBox 1">
            <a:extLst>
              <a:ext uri="{FF2B5EF4-FFF2-40B4-BE49-F238E27FC236}">
                <a16:creationId xmlns:a16="http://schemas.microsoft.com/office/drawing/2014/main" id="{9707671B-920E-4B6C-833E-4F482A035082}"/>
              </a:ext>
            </a:extLst>
          </p:cNvPr>
          <p:cNvSpPr txBox="1"/>
          <p:nvPr/>
        </p:nvSpPr>
        <p:spPr>
          <a:xfrm>
            <a:off x="467544" y="836712"/>
            <a:ext cx="8425506" cy="4549835"/>
          </a:xfrm>
          <a:prstGeom prst="rect">
            <a:avLst/>
          </a:prstGeom>
          <a:noFill/>
        </p:spPr>
        <p:txBody>
          <a:bodyPr wrap="square" rtlCol="0">
            <a:spAutoFit/>
          </a:bodyPr>
          <a:lstStyle/>
          <a:p>
            <a:pPr>
              <a:lnSpc>
                <a:spcPct val="150000"/>
              </a:lnSpc>
            </a:pPr>
            <a:r>
              <a:rPr lang="en-GB" sz="2800" dirty="0">
                <a:latin typeface="Calibri" panose="020F0502020204030204" pitchFamily="34" charset="0"/>
                <a:cs typeface="Calibri" panose="020F0502020204030204" pitchFamily="34" charset="0"/>
              </a:rPr>
              <a:t>Upon the successful completion of this module the student should be able to:</a:t>
            </a:r>
          </a:p>
          <a:p>
            <a:pPr marL="285750" indent="-285750">
              <a:lnSpc>
                <a:spcPct val="150000"/>
              </a:lnSpc>
              <a:buFont typeface="Arial" panose="020B0604020202020204" pitchFamily="34" charset="0"/>
              <a:buChar char="•"/>
            </a:pPr>
            <a:r>
              <a:rPr lang="en-GB" sz="2800" dirty="0">
                <a:latin typeface="Calibri" panose="020F0502020204030204" pitchFamily="34" charset="0"/>
                <a:cs typeface="Calibri" panose="020F0502020204030204" pitchFamily="34" charset="0"/>
              </a:rPr>
              <a:t>Evaluate and communicate an understanding of reaction chemistry, the concept of fuels and oxidisers, oxygen balance, energy, heat flow and energy release</a:t>
            </a:r>
          </a:p>
          <a:p>
            <a:pPr marL="285750" indent="-285750">
              <a:lnSpc>
                <a:spcPct val="150000"/>
              </a:lnSpc>
              <a:buFont typeface="Arial" panose="020B0604020202020204" pitchFamily="34" charset="0"/>
              <a:buChar char="•"/>
            </a:pPr>
            <a:r>
              <a:rPr lang="en-GB" sz="2800" dirty="0">
                <a:latin typeface="Calibri" panose="020F0502020204030204" pitchFamily="34" charset="0"/>
                <a:cs typeface="Calibri" panose="020F0502020204030204" pitchFamily="34" charset="0"/>
              </a:rPr>
              <a:t>Utilise data and information to formulate a plan that delivers the desired effect from an OME device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5">
            <a:extLst>
              <a:ext uri="{FF2B5EF4-FFF2-40B4-BE49-F238E27FC236}">
                <a16:creationId xmlns:a16="http://schemas.microsoft.com/office/drawing/2014/main" id="{4467587B-EAE0-4C1D-B237-106347655D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9700" y="6381750"/>
            <a:ext cx="1384300" cy="48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123" name="Group 6">
            <a:extLst>
              <a:ext uri="{FF2B5EF4-FFF2-40B4-BE49-F238E27FC236}">
                <a16:creationId xmlns:a16="http://schemas.microsoft.com/office/drawing/2014/main" id="{59B62119-90BD-4EBD-87BC-8193AA8D17F8}"/>
              </a:ext>
            </a:extLst>
          </p:cNvPr>
          <p:cNvGrpSpPr>
            <a:grpSpLocks/>
          </p:cNvGrpSpPr>
          <p:nvPr/>
        </p:nvGrpSpPr>
        <p:grpSpPr bwMode="auto">
          <a:xfrm>
            <a:off x="0" y="3429000"/>
            <a:ext cx="9144000" cy="3435350"/>
            <a:chOff x="0" y="3429000"/>
            <a:chExt cx="9144000" cy="3435846"/>
          </a:xfrm>
        </p:grpSpPr>
        <p:pic>
          <p:nvPicPr>
            <p:cNvPr id="5124" name="Picture 7">
              <a:extLst>
                <a:ext uri="{FF2B5EF4-FFF2-40B4-BE49-F238E27FC236}">
                  <a16:creationId xmlns:a16="http://schemas.microsoft.com/office/drawing/2014/main" id="{F2745A3F-8867-45BB-BBD9-8FC3540EB9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988" t="-4739" r="31676" b="2"/>
            <a:stretch>
              <a:fillRect/>
            </a:stretch>
          </p:blipFill>
          <p:spPr bwMode="auto">
            <a:xfrm>
              <a:off x="0" y="3429000"/>
              <a:ext cx="3203848" cy="3411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5" name="Picture 8">
              <a:extLst>
                <a:ext uri="{FF2B5EF4-FFF2-40B4-BE49-F238E27FC236}">
                  <a16:creationId xmlns:a16="http://schemas.microsoft.com/office/drawing/2014/main" id="{4548DDAB-1F8C-4EB2-824A-39F3A24DEB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0249" y="6381328"/>
              <a:ext cx="1383751" cy="483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6" name="TextBox 5">
            <a:extLst>
              <a:ext uri="{FF2B5EF4-FFF2-40B4-BE49-F238E27FC236}">
                <a16:creationId xmlns:a16="http://schemas.microsoft.com/office/drawing/2014/main" id="{C8D5663C-A2AA-44A4-85E1-AA7101918A7A}"/>
              </a:ext>
            </a:extLst>
          </p:cNvPr>
          <p:cNvSpPr txBox="1"/>
          <p:nvPr/>
        </p:nvSpPr>
        <p:spPr>
          <a:xfrm>
            <a:off x="0" y="18416"/>
            <a:ext cx="4027641"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rPr>
              <a:t>INDICATIVE CONTENT</a:t>
            </a:r>
          </a:p>
        </p:txBody>
      </p:sp>
      <p:sp>
        <p:nvSpPr>
          <p:cNvPr id="7" name="TextBox 6">
            <a:extLst>
              <a:ext uri="{FF2B5EF4-FFF2-40B4-BE49-F238E27FC236}">
                <a16:creationId xmlns:a16="http://schemas.microsoft.com/office/drawing/2014/main" id="{3540326F-122D-4C2A-8C60-5EED8018A359}"/>
              </a:ext>
            </a:extLst>
          </p:cNvPr>
          <p:cNvSpPr txBox="1"/>
          <p:nvPr/>
        </p:nvSpPr>
        <p:spPr>
          <a:xfrm>
            <a:off x="971600" y="541636"/>
            <a:ext cx="7984876" cy="601703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200" dirty="0">
                <a:latin typeface="Calibri" panose="020F0502020204030204" pitchFamily="34" charset="0"/>
                <a:cs typeface="Calibri" panose="020F0502020204030204" pitchFamily="34" charset="0"/>
              </a:rPr>
              <a:t>Atomic and molecular structures</a:t>
            </a:r>
          </a:p>
          <a:p>
            <a:pPr marL="742950" lvl="1" indent="-285750">
              <a:lnSpc>
                <a:spcPct val="150000"/>
              </a:lnSpc>
              <a:buFont typeface="Arial" panose="020B0604020202020204" pitchFamily="34" charset="0"/>
              <a:buChar char="•"/>
            </a:pPr>
            <a:r>
              <a:rPr lang="en-GB" sz="2200" dirty="0">
                <a:latin typeface="Calibri" panose="020F0502020204030204" pitchFamily="34" charset="0"/>
                <a:cs typeface="Calibri" panose="020F0502020204030204" pitchFamily="34" charset="0"/>
              </a:rPr>
              <a:t>Solid, liquid, and gaseous state</a:t>
            </a:r>
          </a:p>
          <a:p>
            <a:pPr marL="742950" lvl="1" indent="-285750">
              <a:lnSpc>
                <a:spcPct val="150000"/>
              </a:lnSpc>
              <a:buFont typeface="Arial" panose="020B0604020202020204" pitchFamily="34" charset="0"/>
              <a:buChar char="•"/>
            </a:pPr>
            <a:r>
              <a:rPr lang="en-GB" sz="2200" dirty="0">
                <a:latin typeface="Calibri" panose="020F0502020204030204" pitchFamily="34" charset="0"/>
                <a:cs typeface="Calibri" panose="020F0502020204030204" pitchFamily="34" charset="0"/>
              </a:rPr>
              <a:t>Phase transformation</a:t>
            </a:r>
          </a:p>
          <a:p>
            <a:pPr marL="742950" lvl="1" indent="-285750">
              <a:lnSpc>
                <a:spcPct val="150000"/>
              </a:lnSpc>
              <a:buFont typeface="Arial" panose="020B0604020202020204" pitchFamily="34" charset="0"/>
              <a:buChar char="•"/>
            </a:pPr>
            <a:r>
              <a:rPr lang="en-GB" sz="2200" dirty="0">
                <a:latin typeface="Calibri" panose="020F0502020204030204" pitchFamily="34" charset="0"/>
                <a:cs typeface="Calibri" panose="020F0502020204030204" pitchFamily="34" charset="0"/>
              </a:rPr>
              <a:t>Bonding</a:t>
            </a:r>
          </a:p>
          <a:p>
            <a:pPr marL="285750" indent="-285750">
              <a:lnSpc>
                <a:spcPct val="150000"/>
              </a:lnSpc>
              <a:buFont typeface="Arial" panose="020B0604020202020204" pitchFamily="34" charset="0"/>
              <a:buChar char="•"/>
            </a:pPr>
            <a:r>
              <a:rPr lang="en-GB" sz="2200" dirty="0">
                <a:latin typeface="Calibri" panose="020F0502020204030204" pitchFamily="34" charset="0"/>
                <a:cs typeface="Calibri" panose="020F0502020204030204" pitchFamily="34" charset="0"/>
              </a:rPr>
              <a:t>Chemical reactions</a:t>
            </a:r>
          </a:p>
          <a:p>
            <a:pPr marL="285750" indent="-285750">
              <a:lnSpc>
                <a:spcPct val="150000"/>
              </a:lnSpc>
              <a:buFont typeface="Arial" panose="020B0604020202020204" pitchFamily="34" charset="0"/>
              <a:buChar char="•"/>
            </a:pPr>
            <a:r>
              <a:rPr lang="en-GB" sz="2200" dirty="0">
                <a:latin typeface="Calibri" panose="020F0502020204030204" pitchFamily="34" charset="0"/>
                <a:cs typeface="Calibri" panose="020F0502020204030204" pitchFamily="34" charset="0"/>
              </a:rPr>
              <a:t>Fuels, oxidising agents, and related materials used in OME</a:t>
            </a:r>
          </a:p>
          <a:p>
            <a:pPr marL="285750" indent="-285750">
              <a:lnSpc>
                <a:spcPct val="150000"/>
              </a:lnSpc>
              <a:buFont typeface="Arial" panose="020B0604020202020204" pitchFamily="34" charset="0"/>
              <a:buChar char="•"/>
            </a:pPr>
            <a:r>
              <a:rPr lang="en-GB" sz="2200" dirty="0">
                <a:latin typeface="Calibri" panose="020F0502020204030204" pitchFamily="34" charset="0"/>
                <a:cs typeface="Calibri" panose="020F0502020204030204" pitchFamily="34" charset="0"/>
              </a:rPr>
              <a:t>Physical and chemical mechanism and kinetics involved in OME</a:t>
            </a:r>
          </a:p>
          <a:p>
            <a:pPr marL="285750" indent="-285750">
              <a:lnSpc>
                <a:spcPct val="150000"/>
              </a:lnSpc>
              <a:buFont typeface="Arial" panose="020B0604020202020204" pitchFamily="34" charset="0"/>
              <a:buChar char="•"/>
            </a:pPr>
            <a:r>
              <a:rPr lang="en-GB" sz="2200" dirty="0">
                <a:latin typeface="Calibri" panose="020F0502020204030204" pitchFamily="34" charset="0"/>
                <a:cs typeface="Calibri" panose="020F0502020204030204" pitchFamily="34" charset="0"/>
              </a:rPr>
              <a:t>Introduction to Materials Science</a:t>
            </a:r>
          </a:p>
          <a:p>
            <a:pPr marL="285750" indent="-285750">
              <a:lnSpc>
                <a:spcPct val="150000"/>
              </a:lnSpc>
              <a:buFont typeface="Arial" panose="020B0604020202020204" pitchFamily="34" charset="0"/>
              <a:buChar char="•"/>
            </a:pPr>
            <a:r>
              <a:rPr lang="en-GB" sz="2200" dirty="0">
                <a:latin typeface="Calibri" panose="020F0502020204030204" pitchFamily="34" charset="0"/>
                <a:cs typeface="Calibri" panose="020F0502020204030204" pitchFamily="34" charset="0"/>
              </a:rPr>
              <a:t>Introduction to materials selection for OME devices</a:t>
            </a:r>
          </a:p>
          <a:p>
            <a:pPr marL="285750" indent="-285750">
              <a:lnSpc>
                <a:spcPct val="150000"/>
              </a:lnSpc>
              <a:buFont typeface="Arial" panose="020B0604020202020204" pitchFamily="34" charset="0"/>
              <a:buChar char="•"/>
            </a:pPr>
            <a:r>
              <a:rPr lang="en-GB" sz="2200" dirty="0">
                <a:latin typeface="Calibri" panose="020F0502020204030204" pitchFamily="34" charset="0"/>
                <a:cs typeface="Calibri" panose="020F0502020204030204" pitchFamily="34" charset="0"/>
              </a:rPr>
              <a:t>OME effects</a:t>
            </a:r>
          </a:p>
          <a:p>
            <a:pPr marL="742950" lvl="1" indent="-285750">
              <a:lnSpc>
                <a:spcPct val="150000"/>
              </a:lnSpc>
              <a:buFont typeface="Arial" panose="020B0604020202020204" pitchFamily="34" charset="0"/>
              <a:buChar char="•"/>
            </a:pPr>
            <a:r>
              <a:rPr lang="en-GB" sz="2200" dirty="0">
                <a:latin typeface="Calibri" panose="020F0502020204030204" pitchFamily="34" charset="0"/>
                <a:cs typeface="Calibri" panose="020F0502020204030204" pitchFamily="34" charset="0"/>
              </a:rPr>
              <a:t>Flame, heat, light, sound, and pressure effects</a:t>
            </a:r>
          </a:p>
          <a:p>
            <a:pPr marL="285750" indent="-28575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5">
            <a:extLst>
              <a:ext uri="{FF2B5EF4-FFF2-40B4-BE49-F238E27FC236}">
                <a16:creationId xmlns:a16="http://schemas.microsoft.com/office/drawing/2014/main" id="{6AD4AF09-4728-42BA-B1C8-824CCF661E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9700" y="6381750"/>
            <a:ext cx="1384300" cy="48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171" name="Group 6">
            <a:extLst>
              <a:ext uri="{FF2B5EF4-FFF2-40B4-BE49-F238E27FC236}">
                <a16:creationId xmlns:a16="http://schemas.microsoft.com/office/drawing/2014/main" id="{53E421C1-ED04-42F1-B188-3EDA798C6108}"/>
              </a:ext>
            </a:extLst>
          </p:cNvPr>
          <p:cNvGrpSpPr>
            <a:grpSpLocks/>
          </p:cNvGrpSpPr>
          <p:nvPr/>
        </p:nvGrpSpPr>
        <p:grpSpPr bwMode="auto">
          <a:xfrm>
            <a:off x="0" y="3429000"/>
            <a:ext cx="9144000" cy="3435350"/>
            <a:chOff x="0" y="3429000"/>
            <a:chExt cx="9144000" cy="3435846"/>
          </a:xfrm>
        </p:grpSpPr>
        <p:pic>
          <p:nvPicPr>
            <p:cNvPr id="7172" name="Picture 7">
              <a:extLst>
                <a:ext uri="{FF2B5EF4-FFF2-40B4-BE49-F238E27FC236}">
                  <a16:creationId xmlns:a16="http://schemas.microsoft.com/office/drawing/2014/main" id="{FA352F6C-B31D-468A-9608-6E1E511403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988" t="-4739" r="31676" b="2"/>
            <a:stretch>
              <a:fillRect/>
            </a:stretch>
          </p:blipFill>
          <p:spPr bwMode="auto">
            <a:xfrm>
              <a:off x="0" y="3429000"/>
              <a:ext cx="3203848" cy="3411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8">
              <a:extLst>
                <a:ext uri="{FF2B5EF4-FFF2-40B4-BE49-F238E27FC236}">
                  <a16:creationId xmlns:a16="http://schemas.microsoft.com/office/drawing/2014/main" id="{B4E9BD2F-CA3C-43ED-AC69-C78C9E8426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0249" y="6381328"/>
              <a:ext cx="1383751" cy="483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6" name="TextBox 5">
            <a:extLst>
              <a:ext uri="{FF2B5EF4-FFF2-40B4-BE49-F238E27FC236}">
                <a16:creationId xmlns:a16="http://schemas.microsoft.com/office/drawing/2014/main" id="{F8269126-E1B1-426B-8ABE-C0097327D79B}"/>
              </a:ext>
            </a:extLst>
          </p:cNvPr>
          <p:cNvSpPr txBox="1"/>
          <p:nvPr/>
        </p:nvSpPr>
        <p:spPr>
          <a:xfrm>
            <a:off x="43296" y="-4728"/>
            <a:ext cx="2656496"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rPr>
              <a:t>ASSESSMENT</a:t>
            </a:r>
          </a:p>
        </p:txBody>
      </p:sp>
      <p:pic>
        <p:nvPicPr>
          <p:cNvPr id="5" name="Picture 4">
            <a:extLst>
              <a:ext uri="{FF2B5EF4-FFF2-40B4-BE49-F238E27FC236}">
                <a16:creationId xmlns:a16="http://schemas.microsoft.com/office/drawing/2014/main" id="{AA0AEE06-BFFB-424B-AC5B-B28E05FC9E2E}"/>
              </a:ext>
            </a:extLst>
          </p:cNvPr>
          <p:cNvPicPr>
            <a:picLocks noChangeAspect="1"/>
          </p:cNvPicPr>
          <p:nvPr/>
        </p:nvPicPr>
        <p:blipFill>
          <a:blip r:embed="rId4"/>
          <a:stretch>
            <a:fillRect/>
          </a:stretch>
        </p:blipFill>
        <p:spPr>
          <a:xfrm>
            <a:off x="278551" y="692696"/>
            <a:ext cx="8655360" cy="424847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5">
            <a:extLst>
              <a:ext uri="{FF2B5EF4-FFF2-40B4-BE49-F238E27FC236}">
                <a16:creationId xmlns:a16="http://schemas.microsoft.com/office/drawing/2014/main" id="{4575DD0E-A930-480F-BF5A-CF40A15DCA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9700" y="6381750"/>
            <a:ext cx="1384300" cy="48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6147" name="Group 6">
            <a:extLst>
              <a:ext uri="{FF2B5EF4-FFF2-40B4-BE49-F238E27FC236}">
                <a16:creationId xmlns:a16="http://schemas.microsoft.com/office/drawing/2014/main" id="{E8AAE621-7A45-42C1-8AE9-C0797FA90118}"/>
              </a:ext>
            </a:extLst>
          </p:cNvPr>
          <p:cNvGrpSpPr>
            <a:grpSpLocks/>
          </p:cNvGrpSpPr>
          <p:nvPr/>
        </p:nvGrpSpPr>
        <p:grpSpPr bwMode="auto">
          <a:xfrm>
            <a:off x="0" y="3429000"/>
            <a:ext cx="9144000" cy="3435350"/>
            <a:chOff x="0" y="3429000"/>
            <a:chExt cx="9144000" cy="3435846"/>
          </a:xfrm>
        </p:grpSpPr>
        <p:pic>
          <p:nvPicPr>
            <p:cNvPr id="6148" name="Picture 7">
              <a:extLst>
                <a:ext uri="{FF2B5EF4-FFF2-40B4-BE49-F238E27FC236}">
                  <a16:creationId xmlns:a16="http://schemas.microsoft.com/office/drawing/2014/main" id="{7C482547-6408-4BD9-9660-E380A70803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988" t="-4739" r="31676" b="2"/>
            <a:stretch>
              <a:fillRect/>
            </a:stretch>
          </p:blipFill>
          <p:spPr bwMode="auto">
            <a:xfrm>
              <a:off x="0" y="3429000"/>
              <a:ext cx="3203848" cy="3411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9" name="Picture 8">
              <a:extLst>
                <a:ext uri="{FF2B5EF4-FFF2-40B4-BE49-F238E27FC236}">
                  <a16:creationId xmlns:a16="http://schemas.microsoft.com/office/drawing/2014/main" id="{698EB6A6-FC35-4AE1-BC49-CFFFE8773F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0249" y="6381328"/>
              <a:ext cx="1383751" cy="483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8" name="TextBox 7">
            <a:extLst>
              <a:ext uri="{FF2B5EF4-FFF2-40B4-BE49-F238E27FC236}">
                <a16:creationId xmlns:a16="http://schemas.microsoft.com/office/drawing/2014/main" id="{C8385DFB-50F7-4F75-8E09-1152C07CBF94}"/>
              </a:ext>
            </a:extLst>
          </p:cNvPr>
          <p:cNvSpPr txBox="1"/>
          <p:nvPr/>
        </p:nvSpPr>
        <p:spPr>
          <a:xfrm>
            <a:off x="0" y="0"/>
            <a:ext cx="2213042"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rPr>
              <a:t>TIMETABLE</a:t>
            </a:r>
          </a:p>
        </p:txBody>
      </p:sp>
      <p:sp>
        <p:nvSpPr>
          <p:cNvPr id="2" name="TextBox 1">
            <a:extLst>
              <a:ext uri="{FF2B5EF4-FFF2-40B4-BE49-F238E27FC236}">
                <a16:creationId xmlns:a16="http://schemas.microsoft.com/office/drawing/2014/main" id="{698A4D88-8C21-4A77-9321-20F30617BB1E}"/>
              </a:ext>
            </a:extLst>
          </p:cNvPr>
          <p:cNvSpPr txBox="1"/>
          <p:nvPr/>
        </p:nvSpPr>
        <p:spPr>
          <a:xfrm>
            <a:off x="467544" y="620688"/>
            <a:ext cx="8404993" cy="6186309"/>
          </a:xfrm>
          <a:prstGeom prst="rect">
            <a:avLst/>
          </a:prstGeom>
          <a:noFill/>
        </p:spPr>
        <p:txBody>
          <a:bodyPr wrap="none" rtlCol="0">
            <a:spAutoFit/>
          </a:bodyPr>
          <a:lstStyle/>
          <a:p>
            <a:pPr>
              <a:spcBef>
                <a:spcPts val="600"/>
              </a:spcBef>
            </a:pPr>
            <a:r>
              <a:rPr lang="en-GB" sz="2400" b="1" dirty="0">
                <a:latin typeface="Calibri" panose="020F0502020204030204" pitchFamily="34" charset="0"/>
                <a:cs typeface="Calibri" panose="020F0502020204030204" pitchFamily="34" charset="0"/>
              </a:rPr>
              <a:t>WEEK 1 and 3: </a:t>
            </a:r>
          </a:p>
          <a:p>
            <a:pPr>
              <a:spcBef>
                <a:spcPts val="600"/>
              </a:spcBef>
            </a:pPr>
            <a:r>
              <a:rPr lang="en-GB" sz="2400" dirty="0">
                <a:latin typeface="Calibri" panose="020F0502020204030204" pitchFamily="34" charset="0"/>
                <a:cs typeface="Calibri" panose="020F0502020204030204" pitchFamily="34" charset="0"/>
              </a:rPr>
              <a:t>     Tuesday, May 24 and July 05 @ 9.00 am (2 h) room FF001</a:t>
            </a:r>
          </a:p>
          <a:p>
            <a:pPr>
              <a:spcBef>
                <a:spcPts val="600"/>
              </a:spcBef>
            </a:pPr>
            <a:r>
              <a:rPr lang="en-GB" sz="2400" dirty="0">
                <a:latin typeface="Calibri" panose="020F0502020204030204" pitchFamily="34" charset="0"/>
                <a:cs typeface="Calibri" panose="020F0502020204030204" pitchFamily="34" charset="0"/>
              </a:rPr>
              <a:t>      Wednesday, May 25 and July 06 @ 10.00 am (2 h) room FF001 </a:t>
            </a:r>
          </a:p>
          <a:p>
            <a:pPr>
              <a:spcBef>
                <a:spcPts val="600"/>
              </a:spcBef>
            </a:pPr>
            <a:r>
              <a:rPr lang="en-GB" sz="2400" dirty="0">
                <a:latin typeface="Calibri" panose="020F0502020204030204" pitchFamily="34" charset="0"/>
                <a:cs typeface="Calibri" panose="020F0502020204030204" pitchFamily="34" charset="0"/>
              </a:rPr>
              <a:t>                                                                and 2.00 pm (3 h) room IQ004</a:t>
            </a:r>
          </a:p>
          <a:p>
            <a:pPr>
              <a:spcBef>
                <a:spcPts val="600"/>
              </a:spcBef>
            </a:pPr>
            <a:r>
              <a:rPr lang="en-GB" sz="2400" dirty="0">
                <a:latin typeface="Calibri" panose="020F0502020204030204" pitchFamily="34" charset="0"/>
                <a:cs typeface="Calibri" panose="020F0502020204030204" pitchFamily="34" charset="0"/>
              </a:rPr>
              <a:t>      Thursday, May 26 and July 07 @  9.00 am (2 h) room IQ004</a:t>
            </a:r>
          </a:p>
          <a:p>
            <a:pPr>
              <a:spcBef>
                <a:spcPts val="600"/>
              </a:spcBef>
            </a:pPr>
            <a:endParaRPr lang="en-GB" sz="2400" dirty="0">
              <a:latin typeface="Calibri" panose="020F0502020204030204" pitchFamily="34" charset="0"/>
              <a:cs typeface="Calibri" panose="020F0502020204030204" pitchFamily="34" charset="0"/>
            </a:endParaRPr>
          </a:p>
          <a:p>
            <a:pPr>
              <a:spcBef>
                <a:spcPts val="600"/>
              </a:spcBef>
            </a:pPr>
            <a:r>
              <a:rPr lang="en-GB" sz="2400" b="1" dirty="0">
                <a:latin typeface="Calibri" panose="020F0502020204030204" pitchFamily="34" charset="0"/>
                <a:cs typeface="Calibri" panose="020F0502020204030204" pitchFamily="34" charset="0"/>
              </a:rPr>
              <a:t>WEEK 2: </a:t>
            </a:r>
          </a:p>
          <a:p>
            <a:pPr>
              <a:spcBef>
                <a:spcPts val="600"/>
              </a:spcBef>
            </a:pPr>
            <a:r>
              <a:rPr lang="en-GB" sz="2400" dirty="0">
                <a:latin typeface="Calibri" panose="020F0502020204030204" pitchFamily="34" charset="0"/>
                <a:cs typeface="Calibri" panose="020F0502020204030204" pitchFamily="34" charset="0"/>
              </a:rPr>
              <a:t>     Tuesday, June 14 @ 12.00 pm (2 h) room FF001 </a:t>
            </a:r>
          </a:p>
          <a:p>
            <a:pPr>
              <a:spcBef>
                <a:spcPts val="600"/>
              </a:spcBef>
            </a:pPr>
            <a:r>
              <a:rPr lang="en-GB" sz="2400" dirty="0">
                <a:latin typeface="Calibri" panose="020F0502020204030204" pitchFamily="34" charset="0"/>
                <a:cs typeface="Calibri" panose="020F0502020204030204" pitchFamily="34" charset="0"/>
              </a:rPr>
              <a:t>                                    and 3.00 pm (2h) room FF002</a:t>
            </a:r>
          </a:p>
          <a:p>
            <a:pPr>
              <a:spcBef>
                <a:spcPts val="600"/>
              </a:spcBef>
            </a:pPr>
            <a:r>
              <a:rPr lang="en-GB" sz="2400" dirty="0">
                <a:latin typeface="Calibri" panose="020F0502020204030204" pitchFamily="34" charset="0"/>
                <a:cs typeface="Calibri" panose="020F0502020204030204" pitchFamily="34" charset="0"/>
              </a:rPr>
              <a:t>      Wednesday, June 15 @ 9.00 am (2 h) room FF001 </a:t>
            </a:r>
          </a:p>
          <a:p>
            <a:pPr>
              <a:spcBef>
                <a:spcPts val="600"/>
              </a:spcBef>
            </a:pPr>
            <a:r>
              <a:rPr lang="en-GB" sz="2400" dirty="0">
                <a:latin typeface="Calibri" panose="020F0502020204030204" pitchFamily="34" charset="0"/>
                <a:cs typeface="Calibri" panose="020F0502020204030204" pitchFamily="34" charset="0"/>
              </a:rPr>
              <a:t>      Thursday, June 16 @  2.00 pm (2 h) room FF002</a:t>
            </a:r>
          </a:p>
          <a:p>
            <a:pPr>
              <a:spcBef>
                <a:spcPts val="600"/>
              </a:spcBef>
            </a:pPr>
            <a:endParaRPr lang="en-GB" sz="2400" dirty="0">
              <a:latin typeface="Calibri" panose="020F0502020204030204" pitchFamily="34" charset="0"/>
              <a:cs typeface="Calibri" panose="020F0502020204030204" pitchFamily="34" charset="0"/>
            </a:endParaRPr>
          </a:p>
          <a:p>
            <a:pPr>
              <a:spcBef>
                <a:spcPts val="600"/>
              </a:spcBef>
            </a:pPr>
            <a:r>
              <a:rPr lang="en-GB" sz="2400" b="1" dirty="0">
                <a:latin typeface="Calibri" panose="020F0502020204030204" pitchFamily="34" charset="0"/>
                <a:cs typeface="Calibri" panose="020F0502020204030204" pitchFamily="34" charset="0"/>
              </a:rPr>
              <a:t>	LAB SESSIONS: </a:t>
            </a:r>
            <a:r>
              <a:rPr lang="en-GB" sz="2400" dirty="0">
                <a:latin typeface="Calibri" panose="020F0502020204030204" pitchFamily="34" charset="0"/>
                <a:cs typeface="Calibri" panose="020F0502020204030204" pitchFamily="34" charset="0"/>
              </a:rPr>
              <a:t>TBC, room IQ102</a:t>
            </a:r>
          </a:p>
          <a:p>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55228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5">
            <a:extLst>
              <a:ext uri="{FF2B5EF4-FFF2-40B4-BE49-F238E27FC236}">
                <a16:creationId xmlns:a16="http://schemas.microsoft.com/office/drawing/2014/main" id="{4575DD0E-A930-480F-BF5A-CF40A15DCA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9700" y="6381750"/>
            <a:ext cx="1384300" cy="48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6147" name="Group 6">
            <a:extLst>
              <a:ext uri="{FF2B5EF4-FFF2-40B4-BE49-F238E27FC236}">
                <a16:creationId xmlns:a16="http://schemas.microsoft.com/office/drawing/2014/main" id="{E8AAE621-7A45-42C1-8AE9-C0797FA90118}"/>
              </a:ext>
            </a:extLst>
          </p:cNvPr>
          <p:cNvGrpSpPr>
            <a:grpSpLocks/>
          </p:cNvGrpSpPr>
          <p:nvPr/>
        </p:nvGrpSpPr>
        <p:grpSpPr bwMode="auto">
          <a:xfrm>
            <a:off x="0" y="3429000"/>
            <a:ext cx="9144000" cy="3435350"/>
            <a:chOff x="0" y="3429000"/>
            <a:chExt cx="9144000" cy="3435846"/>
          </a:xfrm>
        </p:grpSpPr>
        <p:pic>
          <p:nvPicPr>
            <p:cNvPr id="6148" name="Picture 7">
              <a:extLst>
                <a:ext uri="{FF2B5EF4-FFF2-40B4-BE49-F238E27FC236}">
                  <a16:creationId xmlns:a16="http://schemas.microsoft.com/office/drawing/2014/main" id="{7C482547-6408-4BD9-9660-E380A70803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988" t="-4739" r="31676" b="2"/>
            <a:stretch>
              <a:fillRect/>
            </a:stretch>
          </p:blipFill>
          <p:spPr bwMode="auto">
            <a:xfrm>
              <a:off x="0" y="3429000"/>
              <a:ext cx="3203848" cy="3411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9" name="Picture 8">
              <a:extLst>
                <a:ext uri="{FF2B5EF4-FFF2-40B4-BE49-F238E27FC236}">
                  <a16:creationId xmlns:a16="http://schemas.microsoft.com/office/drawing/2014/main" id="{698EB6A6-FC35-4AE1-BC49-CFFFE8773F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0249" y="6381328"/>
              <a:ext cx="1383751" cy="483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8" name="TextBox 7">
            <a:extLst>
              <a:ext uri="{FF2B5EF4-FFF2-40B4-BE49-F238E27FC236}">
                <a16:creationId xmlns:a16="http://schemas.microsoft.com/office/drawing/2014/main" id="{C8385DFB-50F7-4F75-8E09-1152C07CBF94}"/>
              </a:ext>
            </a:extLst>
          </p:cNvPr>
          <p:cNvSpPr txBox="1"/>
          <p:nvPr/>
        </p:nvSpPr>
        <p:spPr>
          <a:xfrm>
            <a:off x="0" y="0"/>
            <a:ext cx="4493666"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rPr>
              <a:t>(TENTATIVE) TIMETABLE</a:t>
            </a:r>
          </a:p>
        </p:txBody>
      </p:sp>
      <p:sp>
        <p:nvSpPr>
          <p:cNvPr id="11" name="TextBox 10">
            <a:extLst>
              <a:ext uri="{FF2B5EF4-FFF2-40B4-BE49-F238E27FC236}">
                <a16:creationId xmlns:a16="http://schemas.microsoft.com/office/drawing/2014/main" id="{89CDBB76-2E87-4072-B1FD-ACCEFC400788}"/>
              </a:ext>
            </a:extLst>
          </p:cNvPr>
          <p:cNvSpPr txBox="1"/>
          <p:nvPr/>
        </p:nvSpPr>
        <p:spPr>
          <a:xfrm>
            <a:off x="1273533" y="5262299"/>
            <a:ext cx="6630469" cy="830997"/>
          </a:xfrm>
          <a:prstGeom prst="rect">
            <a:avLst/>
          </a:prstGeom>
          <a:noFill/>
        </p:spPr>
        <p:txBody>
          <a:bodyPr wrap="none" rtlCol="0">
            <a:spAutoFit/>
          </a:bodyPr>
          <a:lstStyle/>
          <a:p>
            <a:r>
              <a:rPr lang="en-GB" sz="2400" b="1" dirty="0">
                <a:solidFill>
                  <a:srgbClr val="00B0F0"/>
                </a:solidFill>
                <a:latin typeface="Calibri" panose="020F0502020204030204" pitchFamily="34" charset="0"/>
                <a:cs typeface="Calibri" panose="020F0502020204030204" pitchFamily="34" charset="0"/>
              </a:rPr>
              <a:t>Electronic course notes will be provided in Moodle</a:t>
            </a:r>
          </a:p>
          <a:p>
            <a:r>
              <a:rPr lang="en-GB" sz="2400" b="1" dirty="0">
                <a:solidFill>
                  <a:srgbClr val="00B0F0"/>
                </a:solidFill>
                <a:latin typeface="Calibri" panose="020F0502020204030204" pitchFamily="34" charset="0"/>
                <a:cs typeface="Calibri" panose="020F0502020204030204" pitchFamily="34" charset="0"/>
              </a:rPr>
              <a:t>Practice problems will be available</a:t>
            </a:r>
          </a:p>
        </p:txBody>
      </p:sp>
      <p:sp>
        <p:nvSpPr>
          <p:cNvPr id="10" name="TextBox 9">
            <a:extLst>
              <a:ext uri="{FF2B5EF4-FFF2-40B4-BE49-F238E27FC236}">
                <a16:creationId xmlns:a16="http://schemas.microsoft.com/office/drawing/2014/main" id="{19259D61-1368-4934-8533-343E1F175B31}"/>
              </a:ext>
            </a:extLst>
          </p:cNvPr>
          <p:cNvSpPr txBox="1"/>
          <p:nvPr/>
        </p:nvSpPr>
        <p:spPr>
          <a:xfrm>
            <a:off x="395536" y="764704"/>
            <a:ext cx="7920880" cy="2308324"/>
          </a:xfrm>
          <a:prstGeom prst="rect">
            <a:avLst/>
          </a:prstGeom>
          <a:noFill/>
        </p:spPr>
        <p:txBody>
          <a:bodyPr wrap="square">
            <a:spAutoFit/>
          </a:bodyPr>
          <a:lstStyle/>
          <a:p>
            <a:r>
              <a:rPr lang="en-GB" sz="2400" b="1" dirty="0">
                <a:latin typeface="Calibri" panose="020F0502020204030204" pitchFamily="34" charset="0"/>
                <a:cs typeface="Calibri" panose="020F0502020204030204" pitchFamily="34" charset="0"/>
              </a:rPr>
              <a:t>WEEK 1: </a:t>
            </a:r>
          </a:p>
          <a:p>
            <a:r>
              <a:rPr lang="en-GB" sz="2400" dirty="0">
                <a:latin typeface="Calibri" panose="020F0502020204030204" pitchFamily="34" charset="0"/>
                <a:cs typeface="Calibri" panose="020F0502020204030204" pitchFamily="34" charset="0"/>
              </a:rPr>
              <a:t>     Tuesday, May 24 @ 9.00 am (2 h) room FF001</a:t>
            </a:r>
          </a:p>
          <a:p>
            <a:r>
              <a:rPr lang="en-GB" sz="2400" dirty="0">
                <a:latin typeface="Calibri" panose="020F0502020204030204" pitchFamily="34" charset="0"/>
                <a:cs typeface="Calibri" panose="020F0502020204030204" pitchFamily="34" charset="0"/>
              </a:rPr>
              <a:t>      Wednesday, May 25 @ 10.00 am (2 h) room FF001 </a:t>
            </a:r>
          </a:p>
          <a:p>
            <a:r>
              <a:rPr lang="en-GB" sz="2400" dirty="0">
                <a:latin typeface="Calibri" panose="020F0502020204030204" pitchFamily="34" charset="0"/>
                <a:cs typeface="Calibri" panose="020F0502020204030204" pitchFamily="34" charset="0"/>
              </a:rPr>
              <a:t>                                           and 2.00 pm (3 h) room IQ004</a:t>
            </a:r>
          </a:p>
          <a:p>
            <a:r>
              <a:rPr lang="en-GB" sz="2400" dirty="0">
                <a:latin typeface="Calibri" panose="020F0502020204030204" pitchFamily="34" charset="0"/>
                <a:cs typeface="Calibri" panose="020F0502020204030204" pitchFamily="34" charset="0"/>
              </a:rPr>
              <a:t>      Thursday, May 26 @  9.00 am (2 h) room IQ004</a:t>
            </a:r>
          </a:p>
          <a:p>
            <a:endParaRPr lang="en-GB" sz="2400" dirty="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BEBB578C-77B4-4872-B8F4-F06F7B85583D}"/>
              </a:ext>
            </a:extLst>
          </p:cNvPr>
          <p:cNvSpPr txBox="1"/>
          <p:nvPr/>
        </p:nvSpPr>
        <p:spPr>
          <a:xfrm>
            <a:off x="1417836" y="3073028"/>
            <a:ext cx="6341864" cy="2400657"/>
          </a:xfrm>
          <a:prstGeom prst="rect">
            <a:avLst/>
          </a:prstGeom>
          <a:noFill/>
        </p:spPr>
        <p:txBody>
          <a:bodyPr wrap="none" rtlCol="0">
            <a:spAutoFit/>
          </a:bodyPr>
          <a:lstStyle/>
          <a:p>
            <a:pPr marL="285750" indent="-285750">
              <a:buFontTx/>
              <a:buChar char="-"/>
            </a:pPr>
            <a:r>
              <a:rPr lang="en-GB" sz="2400" dirty="0">
                <a:solidFill>
                  <a:srgbClr val="002060"/>
                </a:solidFill>
                <a:latin typeface="Calibri" panose="020F0502020204030204" pitchFamily="34" charset="0"/>
                <a:cs typeface="Calibri" panose="020F0502020204030204" pitchFamily="34" charset="0"/>
              </a:rPr>
              <a:t>Introduction, energy</a:t>
            </a:r>
          </a:p>
          <a:p>
            <a:pPr marL="285750" indent="-285750">
              <a:buFontTx/>
              <a:buChar char="-"/>
            </a:pPr>
            <a:r>
              <a:rPr lang="en-GB" sz="2400" dirty="0">
                <a:solidFill>
                  <a:srgbClr val="002060"/>
                </a:solidFill>
                <a:latin typeface="Calibri" panose="020F0502020204030204" pitchFamily="34" charset="0"/>
                <a:cs typeface="Calibri" panose="020F0502020204030204" pitchFamily="34" charset="0"/>
              </a:rPr>
              <a:t>Periodic table and periodic properties of atoms</a:t>
            </a:r>
          </a:p>
          <a:p>
            <a:pPr marL="285750" indent="-285750">
              <a:buFontTx/>
              <a:buChar char="-"/>
            </a:pPr>
            <a:r>
              <a:rPr lang="en-GB" sz="2400" dirty="0">
                <a:solidFill>
                  <a:srgbClr val="002060"/>
                </a:solidFill>
                <a:latin typeface="Calibri" panose="020F0502020204030204" pitchFamily="34" charset="0"/>
                <a:cs typeface="Calibri" panose="020F0502020204030204" pitchFamily="34" charset="0"/>
              </a:rPr>
              <a:t>Structure of atom and electron configuration</a:t>
            </a:r>
          </a:p>
          <a:p>
            <a:pPr marL="285750" indent="-285750">
              <a:buFontTx/>
              <a:buChar char="-"/>
            </a:pPr>
            <a:r>
              <a:rPr lang="en-GB" sz="2400" dirty="0">
                <a:solidFill>
                  <a:srgbClr val="002060"/>
                </a:solidFill>
                <a:latin typeface="Calibri" panose="020F0502020204030204" pitchFamily="34" charset="0"/>
                <a:cs typeface="Calibri" panose="020F0502020204030204" pitchFamily="34" charset="0"/>
              </a:rPr>
              <a:t>Molecule shapes and bonding</a:t>
            </a:r>
          </a:p>
          <a:p>
            <a:pPr marL="285750" indent="-285750">
              <a:buFontTx/>
              <a:buChar char="-"/>
            </a:pPr>
            <a:endParaRPr lang="en-GB" dirty="0">
              <a:latin typeface="Calibri" panose="020F0502020204030204" pitchFamily="34" charset="0"/>
              <a:cs typeface="Calibri" panose="020F0502020204030204" pitchFamily="34" charset="0"/>
            </a:endParaRPr>
          </a:p>
          <a:p>
            <a:pPr marL="285750" indent="-285750">
              <a:buFontTx/>
              <a:buChar char="-"/>
            </a:pPr>
            <a:endParaRPr lang="en-GB" dirty="0">
              <a:latin typeface="Calibri" panose="020F0502020204030204" pitchFamily="34" charset="0"/>
              <a:cs typeface="Calibri" panose="020F0502020204030204" pitchFamily="34" charset="0"/>
            </a:endParaRPr>
          </a:p>
          <a:p>
            <a:pPr marL="285750" indent="-285750">
              <a:buFontTx/>
              <a:buChar char="-"/>
            </a:pPr>
            <a:endParaRPr lang="en-GB" dirty="0">
              <a:latin typeface="Calibri" panose="020F0502020204030204" pitchFamily="34" charset="0"/>
              <a:cs typeface="Calibri" panose="020F050202020403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5">
            <a:extLst>
              <a:ext uri="{FF2B5EF4-FFF2-40B4-BE49-F238E27FC236}">
                <a16:creationId xmlns:a16="http://schemas.microsoft.com/office/drawing/2014/main" id="{35397BBF-719F-4552-9E47-762347E8CE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9700" y="6381750"/>
            <a:ext cx="1384300" cy="48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8195" name="Group 6">
            <a:extLst>
              <a:ext uri="{FF2B5EF4-FFF2-40B4-BE49-F238E27FC236}">
                <a16:creationId xmlns:a16="http://schemas.microsoft.com/office/drawing/2014/main" id="{E039AACF-5C4A-46AE-BC8D-15C2C4C35B3C}"/>
              </a:ext>
            </a:extLst>
          </p:cNvPr>
          <p:cNvGrpSpPr>
            <a:grpSpLocks/>
          </p:cNvGrpSpPr>
          <p:nvPr/>
        </p:nvGrpSpPr>
        <p:grpSpPr bwMode="auto">
          <a:xfrm>
            <a:off x="0" y="3429000"/>
            <a:ext cx="9144000" cy="3435350"/>
            <a:chOff x="0" y="3429000"/>
            <a:chExt cx="9144000" cy="3435846"/>
          </a:xfrm>
        </p:grpSpPr>
        <p:pic>
          <p:nvPicPr>
            <p:cNvPr id="8196" name="Picture 7">
              <a:extLst>
                <a:ext uri="{FF2B5EF4-FFF2-40B4-BE49-F238E27FC236}">
                  <a16:creationId xmlns:a16="http://schemas.microsoft.com/office/drawing/2014/main" id="{6B44AD6F-8B0D-45CC-99E7-9923E721E6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988" t="-4739" r="31676" b="2"/>
            <a:stretch>
              <a:fillRect/>
            </a:stretch>
          </p:blipFill>
          <p:spPr bwMode="auto">
            <a:xfrm>
              <a:off x="0" y="3429000"/>
              <a:ext cx="3203848" cy="3411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7" name="Picture 8">
              <a:extLst>
                <a:ext uri="{FF2B5EF4-FFF2-40B4-BE49-F238E27FC236}">
                  <a16:creationId xmlns:a16="http://schemas.microsoft.com/office/drawing/2014/main" id="{57D0611B-9F14-4328-9367-5075070643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0249" y="6381328"/>
              <a:ext cx="1383751" cy="483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3" name="Picture 2">
            <a:extLst>
              <a:ext uri="{FF2B5EF4-FFF2-40B4-BE49-F238E27FC236}">
                <a16:creationId xmlns:a16="http://schemas.microsoft.com/office/drawing/2014/main" id="{164FDD9C-B616-4452-BF29-B33491CAC3A7}"/>
              </a:ext>
            </a:extLst>
          </p:cNvPr>
          <p:cNvPicPr>
            <a:picLocks noChangeAspect="1"/>
          </p:cNvPicPr>
          <p:nvPr/>
        </p:nvPicPr>
        <p:blipFill>
          <a:blip r:embed="rId4"/>
          <a:stretch>
            <a:fillRect/>
          </a:stretch>
        </p:blipFill>
        <p:spPr>
          <a:xfrm>
            <a:off x="971600" y="620688"/>
            <a:ext cx="6932612" cy="4785739"/>
          </a:xfrm>
          <a:prstGeom prst="rect">
            <a:avLst/>
          </a:prstGeom>
        </p:spPr>
      </p:pic>
      <p:sp>
        <p:nvSpPr>
          <p:cNvPr id="8" name="TextBox 7">
            <a:extLst>
              <a:ext uri="{FF2B5EF4-FFF2-40B4-BE49-F238E27FC236}">
                <a16:creationId xmlns:a16="http://schemas.microsoft.com/office/drawing/2014/main" id="{D873F03A-8675-4440-93A0-7D4263DCB999}"/>
              </a:ext>
            </a:extLst>
          </p:cNvPr>
          <p:cNvSpPr txBox="1"/>
          <p:nvPr/>
        </p:nvSpPr>
        <p:spPr>
          <a:xfrm>
            <a:off x="-14808" y="3673"/>
            <a:ext cx="2717411"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rPr>
              <a:t>READING LIST</a:t>
            </a:r>
          </a:p>
        </p:txBody>
      </p:sp>
      <p:sp>
        <p:nvSpPr>
          <p:cNvPr id="2" name="TextBox 1">
            <a:extLst>
              <a:ext uri="{FF2B5EF4-FFF2-40B4-BE49-F238E27FC236}">
                <a16:creationId xmlns:a16="http://schemas.microsoft.com/office/drawing/2014/main" id="{EEDD4437-0C81-4B4B-9286-2F97902005AB}"/>
              </a:ext>
            </a:extLst>
          </p:cNvPr>
          <p:cNvSpPr txBox="1"/>
          <p:nvPr/>
        </p:nvSpPr>
        <p:spPr>
          <a:xfrm>
            <a:off x="1192036" y="5687981"/>
            <a:ext cx="6759927" cy="461665"/>
          </a:xfrm>
          <a:prstGeom prst="rect">
            <a:avLst/>
          </a:prstGeom>
          <a:noFill/>
        </p:spPr>
        <p:txBody>
          <a:bodyPr wrap="none" rtlCol="0">
            <a:spAutoFit/>
          </a:bodyPr>
          <a:lstStyle/>
          <a:p>
            <a:r>
              <a:rPr lang="en-GB" sz="2400" b="1" dirty="0">
                <a:solidFill>
                  <a:srgbClr val="00B0F0"/>
                </a:solidFill>
                <a:latin typeface="Calibri" panose="020F0502020204030204" pitchFamily="34" charset="0"/>
                <a:cs typeface="Calibri" panose="020F0502020204030204" pitchFamily="34" charset="0"/>
              </a:rPr>
              <a:t>any general chemistry textbook and online sources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5">
            <a:extLst>
              <a:ext uri="{FF2B5EF4-FFF2-40B4-BE49-F238E27FC236}">
                <a16:creationId xmlns:a16="http://schemas.microsoft.com/office/drawing/2014/main" id="{C6E0545D-26A1-477C-864D-2B008DF924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9700" y="6381750"/>
            <a:ext cx="1384300" cy="48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0243" name="Group 6">
            <a:extLst>
              <a:ext uri="{FF2B5EF4-FFF2-40B4-BE49-F238E27FC236}">
                <a16:creationId xmlns:a16="http://schemas.microsoft.com/office/drawing/2014/main" id="{BF694B18-B93B-41B1-9556-FCBABCA35A5B}"/>
              </a:ext>
            </a:extLst>
          </p:cNvPr>
          <p:cNvGrpSpPr>
            <a:grpSpLocks/>
          </p:cNvGrpSpPr>
          <p:nvPr/>
        </p:nvGrpSpPr>
        <p:grpSpPr bwMode="auto">
          <a:xfrm>
            <a:off x="0" y="3429000"/>
            <a:ext cx="9144000" cy="3435350"/>
            <a:chOff x="0" y="3429000"/>
            <a:chExt cx="9144000" cy="3435846"/>
          </a:xfrm>
        </p:grpSpPr>
        <p:pic>
          <p:nvPicPr>
            <p:cNvPr id="10244" name="Picture 7">
              <a:extLst>
                <a:ext uri="{FF2B5EF4-FFF2-40B4-BE49-F238E27FC236}">
                  <a16:creationId xmlns:a16="http://schemas.microsoft.com/office/drawing/2014/main" id="{29B1CFA6-4B5E-4147-B8D4-B7DC5E3A21B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2988" t="-4739" r="31676" b="2"/>
            <a:stretch>
              <a:fillRect/>
            </a:stretch>
          </p:blipFill>
          <p:spPr bwMode="auto">
            <a:xfrm>
              <a:off x="0" y="3429000"/>
              <a:ext cx="3203848" cy="3411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5" name="Picture 8">
              <a:extLst>
                <a:ext uri="{FF2B5EF4-FFF2-40B4-BE49-F238E27FC236}">
                  <a16:creationId xmlns:a16="http://schemas.microsoft.com/office/drawing/2014/main" id="{043E6531-B714-46B3-9E65-4155F0541D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0249" y="6381328"/>
              <a:ext cx="1383751" cy="483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extBox 1">
            <a:extLst>
              <a:ext uri="{FF2B5EF4-FFF2-40B4-BE49-F238E27FC236}">
                <a16:creationId xmlns:a16="http://schemas.microsoft.com/office/drawing/2014/main" id="{643E9888-5A04-4CDF-92CA-5F6BDE41C93B}"/>
              </a:ext>
            </a:extLst>
          </p:cNvPr>
          <p:cNvSpPr txBox="1"/>
          <p:nvPr/>
        </p:nvSpPr>
        <p:spPr>
          <a:xfrm>
            <a:off x="107504" y="108031"/>
            <a:ext cx="4092852"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latin typeface="+mj-lt"/>
                <a:cs typeface="Calibri" panose="020F0502020204030204" pitchFamily="34" charset="0"/>
              </a:rPr>
              <a:t>WHAT IS CHEMISTRY?</a:t>
            </a:r>
          </a:p>
        </p:txBody>
      </p:sp>
      <p:sp>
        <p:nvSpPr>
          <p:cNvPr id="8" name="TextBox 7">
            <a:extLst>
              <a:ext uri="{FF2B5EF4-FFF2-40B4-BE49-F238E27FC236}">
                <a16:creationId xmlns:a16="http://schemas.microsoft.com/office/drawing/2014/main" id="{4917A69E-5F1E-4886-A0BA-54A346AA72BF}"/>
              </a:ext>
            </a:extLst>
          </p:cNvPr>
          <p:cNvSpPr txBox="1"/>
          <p:nvPr/>
        </p:nvSpPr>
        <p:spPr>
          <a:xfrm>
            <a:off x="323528" y="2780504"/>
            <a:ext cx="8964488" cy="3373359"/>
          </a:xfrm>
          <a:prstGeom prst="rect">
            <a:avLst/>
          </a:prstGeom>
          <a:noFill/>
        </p:spPr>
        <p:txBody>
          <a:bodyPr wrap="square">
            <a:spAutoFit/>
          </a:bodyPr>
          <a:lstStyle/>
          <a:p>
            <a:pPr marL="285750" indent="-285750" algn="l">
              <a:lnSpc>
                <a:spcPct val="150000"/>
              </a:lnSpc>
              <a:buFont typeface="Arial" panose="020B0604020202020204" pitchFamily="34" charset="0"/>
              <a:buChar char="•"/>
            </a:pPr>
            <a:r>
              <a:rPr lang="en-GB" b="1" i="0" dirty="0">
                <a:solidFill>
                  <a:srgbClr val="0070C0"/>
                </a:solidFill>
                <a:effectLst/>
                <a:latin typeface="Calibri" panose="020F0502020204030204" pitchFamily="34" charset="0"/>
                <a:cs typeface="Calibri" panose="020F0502020204030204" pitchFamily="34" charset="0"/>
              </a:rPr>
              <a:t>Dictionary.com </a:t>
            </a:r>
          </a:p>
          <a:p>
            <a:pPr marL="742950" lvl="1" indent="-285750">
              <a:lnSpc>
                <a:spcPct val="150000"/>
              </a:lnSpc>
              <a:buFont typeface="Arial" panose="020B0604020202020204" pitchFamily="34" charset="0"/>
              <a:buChar char="•"/>
            </a:pPr>
            <a:r>
              <a:rPr lang="en-GB" b="1" i="0" dirty="0">
                <a:effectLst/>
                <a:latin typeface="Calibri" panose="020F0502020204030204" pitchFamily="34" charset="0"/>
                <a:cs typeface="Calibri" panose="020F0502020204030204" pitchFamily="34" charset="0"/>
              </a:rPr>
              <a:t>the science that deals with the composition and properties of substances and various elementary forms of matter.</a:t>
            </a:r>
          </a:p>
          <a:p>
            <a:pPr lvl="1">
              <a:lnSpc>
                <a:spcPct val="150000"/>
              </a:lnSpc>
            </a:pPr>
            <a:r>
              <a:rPr lang="en-GB" b="1" i="0" dirty="0">
                <a:effectLst/>
                <a:latin typeface="Calibri" panose="020F0502020204030204" pitchFamily="34" charset="0"/>
                <a:cs typeface="Calibri" panose="020F0502020204030204" pitchFamily="34" charset="0"/>
              </a:rPr>
              <a:t>	Chemical properties, reactions, phenomena, etc.: </a:t>
            </a:r>
            <a:r>
              <a:rPr lang="en-GB" b="1" i="1" dirty="0">
                <a:effectLst/>
                <a:latin typeface="Calibri" panose="020F0502020204030204" pitchFamily="34" charset="0"/>
                <a:cs typeface="Calibri" panose="020F0502020204030204" pitchFamily="34" charset="0"/>
              </a:rPr>
              <a:t>the chemistry of carbon.</a:t>
            </a:r>
          </a:p>
          <a:p>
            <a:pPr marL="742950" lvl="1" indent="-285750">
              <a:lnSpc>
                <a:spcPct val="150000"/>
              </a:lnSpc>
              <a:buFont typeface="Arial" panose="020B0604020202020204" pitchFamily="34" charset="0"/>
              <a:buChar char="•"/>
            </a:pPr>
            <a:r>
              <a:rPr lang="en-GB" b="0" i="0" dirty="0">
                <a:effectLst/>
                <a:latin typeface="Calibri" panose="020F0502020204030204" pitchFamily="34" charset="0"/>
                <a:cs typeface="Calibri" panose="020F0502020204030204" pitchFamily="34" charset="0"/>
              </a:rPr>
              <a:t>the interaction of one personality with another: </a:t>
            </a:r>
            <a:r>
              <a:rPr lang="en-GB" b="0" i="1" dirty="0">
                <a:effectLst/>
                <a:latin typeface="Calibri" panose="020F0502020204030204" pitchFamily="34" charset="0"/>
                <a:cs typeface="Calibri" panose="020F0502020204030204" pitchFamily="34" charset="0"/>
              </a:rPr>
              <a:t>The chemistry between him and his teacher was all wrong.</a:t>
            </a:r>
          </a:p>
          <a:p>
            <a:pPr marL="742950" lvl="1" indent="-285750">
              <a:lnSpc>
                <a:spcPct val="150000"/>
              </a:lnSpc>
              <a:buFont typeface="Arial" panose="020B0604020202020204" pitchFamily="34" charset="0"/>
              <a:buChar char="•"/>
            </a:pPr>
            <a:r>
              <a:rPr lang="en-GB" b="0" i="0" dirty="0">
                <a:effectLst/>
                <a:latin typeface="Calibri" panose="020F0502020204030204" pitchFamily="34" charset="0"/>
                <a:cs typeface="Calibri" panose="020F0502020204030204" pitchFamily="34" charset="0"/>
              </a:rPr>
              <a:t>sympathetic understanding; rapport: </a:t>
            </a:r>
            <a:r>
              <a:rPr lang="en-GB" b="0" i="1" dirty="0">
                <a:effectLst/>
                <a:latin typeface="Calibri" panose="020F0502020204030204" pitchFamily="34" charset="0"/>
                <a:cs typeface="Calibri" panose="020F0502020204030204" pitchFamily="34" charset="0"/>
              </a:rPr>
              <a:t>the astonishing chemistry between the students.</a:t>
            </a:r>
          </a:p>
          <a:p>
            <a:pPr marL="742950" lvl="1" indent="-285750">
              <a:lnSpc>
                <a:spcPct val="150000"/>
              </a:lnSpc>
              <a:buFont typeface="Arial" panose="020B0604020202020204" pitchFamily="34" charset="0"/>
              <a:buChar char="•"/>
            </a:pPr>
            <a:r>
              <a:rPr lang="en-GB" b="0" i="0" dirty="0">
                <a:effectLst/>
                <a:latin typeface="Calibri" panose="020F0502020204030204" pitchFamily="34" charset="0"/>
                <a:cs typeface="Calibri" panose="020F0502020204030204" pitchFamily="34" charset="0"/>
              </a:rPr>
              <a:t>any or all of the elements that make up something: </a:t>
            </a:r>
            <a:r>
              <a:rPr lang="en-GB" b="0" i="1" dirty="0">
                <a:effectLst/>
                <a:latin typeface="Calibri" panose="020F0502020204030204" pitchFamily="34" charset="0"/>
                <a:cs typeface="Calibri" panose="020F0502020204030204" pitchFamily="34" charset="0"/>
              </a:rPr>
              <a:t>the chemistry of love.</a:t>
            </a:r>
            <a:endParaRPr lang="en-GB" b="0" i="0" dirty="0">
              <a:effectLst/>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A7D6F77A-3161-4C34-B593-915C71A7B7B5}"/>
              </a:ext>
            </a:extLst>
          </p:cNvPr>
          <p:cNvSpPr txBox="1"/>
          <p:nvPr/>
        </p:nvSpPr>
        <p:spPr>
          <a:xfrm>
            <a:off x="325057" y="435821"/>
            <a:ext cx="7632848" cy="2230739"/>
          </a:xfrm>
          <a:prstGeom prst="rect">
            <a:avLst/>
          </a:prstGeom>
          <a:noFill/>
        </p:spPr>
        <p:txBody>
          <a:bodyPr wrap="square">
            <a:spAutoFit/>
          </a:bodyPr>
          <a:lstStyle/>
          <a:p>
            <a:pPr marL="285750" indent="-285750">
              <a:lnSpc>
                <a:spcPct val="200000"/>
              </a:lnSpc>
              <a:buFont typeface="Arial" panose="020B0604020202020204" pitchFamily="34" charset="0"/>
              <a:buChar char="•"/>
            </a:pPr>
            <a:r>
              <a:rPr lang="en-GB" b="1" i="0" dirty="0">
                <a:solidFill>
                  <a:srgbClr val="0070C0"/>
                </a:solidFill>
                <a:effectLst/>
                <a:latin typeface="Calibri" panose="020F0502020204030204" pitchFamily="34" charset="0"/>
                <a:cs typeface="Calibri" panose="020F0502020204030204" pitchFamily="34" charset="0"/>
              </a:rPr>
              <a:t>Oxford English Dictionary</a:t>
            </a:r>
          </a:p>
          <a:p>
            <a:pPr marL="742950" lvl="1" indent="-285750">
              <a:lnSpc>
                <a:spcPct val="200000"/>
              </a:lnSpc>
              <a:buFont typeface="Arial" panose="020B0604020202020204" pitchFamily="34" charset="0"/>
              <a:buChar char="•"/>
            </a:pPr>
            <a:r>
              <a:rPr lang="en-GB" b="1" i="0" dirty="0">
                <a:solidFill>
                  <a:srgbClr val="202124"/>
                </a:solidFill>
                <a:effectLst/>
                <a:latin typeface="Calibri" panose="020F0502020204030204" pitchFamily="34" charset="0"/>
                <a:cs typeface="Calibri" panose="020F0502020204030204" pitchFamily="34" charset="0"/>
              </a:rPr>
              <a:t>the branch of science concerned with the substances of which matter is composed, the investigation of their properties and reactions, and the use of such reactions to form new substances.</a:t>
            </a:r>
            <a:endParaRPr lang="en-GB" b="1" dirty="0">
              <a:latin typeface="Calibri" panose="020F0502020204030204" pitchFamily="34" charset="0"/>
              <a:cs typeface="Calibri" panose="020F050202020403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5">
            <a:extLst>
              <a:ext uri="{FF2B5EF4-FFF2-40B4-BE49-F238E27FC236}">
                <a16:creationId xmlns:a16="http://schemas.microsoft.com/office/drawing/2014/main" id="{3BAF1B8C-F9EF-4B7C-82B9-6565D78273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9700" y="6381750"/>
            <a:ext cx="1384300" cy="48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1267" name="Group 6">
            <a:extLst>
              <a:ext uri="{FF2B5EF4-FFF2-40B4-BE49-F238E27FC236}">
                <a16:creationId xmlns:a16="http://schemas.microsoft.com/office/drawing/2014/main" id="{54865CF7-9DC1-497F-8612-7EF01288BA4C}"/>
              </a:ext>
            </a:extLst>
          </p:cNvPr>
          <p:cNvGrpSpPr>
            <a:grpSpLocks/>
          </p:cNvGrpSpPr>
          <p:nvPr/>
        </p:nvGrpSpPr>
        <p:grpSpPr bwMode="auto">
          <a:xfrm>
            <a:off x="0" y="3429000"/>
            <a:ext cx="9144000" cy="3435350"/>
            <a:chOff x="0" y="3429000"/>
            <a:chExt cx="9144000" cy="3435846"/>
          </a:xfrm>
        </p:grpSpPr>
        <p:pic>
          <p:nvPicPr>
            <p:cNvPr id="11268" name="Picture 7">
              <a:extLst>
                <a:ext uri="{FF2B5EF4-FFF2-40B4-BE49-F238E27FC236}">
                  <a16:creationId xmlns:a16="http://schemas.microsoft.com/office/drawing/2014/main" id="{A3B031A6-0882-4DC2-9AEF-14C84B8649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988" t="-4739" r="31676" b="2"/>
            <a:stretch>
              <a:fillRect/>
            </a:stretch>
          </p:blipFill>
          <p:spPr bwMode="auto">
            <a:xfrm>
              <a:off x="0" y="3429000"/>
              <a:ext cx="3203848" cy="3411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9" name="Picture 8">
              <a:extLst>
                <a:ext uri="{FF2B5EF4-FFF2-40B4-BE49-F238E27FC236}">
                  <a16:creationId xmlns:a16="http://schemas.microsoft.com/office/drawing/2014/main" id="{311C18E5-1015-4684-9EF4-00C56EE263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0249" y="6381328"/>
              <a:ext cx="1383751" cy="483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extBox 1">
            <a:extLst>
              <a:ext uri="{FF2B5EF4-FFF2-40B4-BE49-F238E27FC236}">
                <a16:creationId xmlns:a16="http://schemas.microsoft.com/office/drawing/2014/main" id="{C983A3C0-E554-406B-B864-1A9CBBB7A335}"/>
              </a:ext>
            </a:extLst>
          </p:cNvPr>
          <p:cNvSpPr txBox="1"/>
          <p:nvPr/>
        </p:nvSpPr>
        <p:spPr>
          <a:xfrm>
            <a:off x="0" y="27919"/>
            <a:ext cx="5018810"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rPr>
              <a:t>BRANCHES OF CHEMISTRY</a:t>
            </a:r>
          </a:p>
        </p:txBody>
      </p:sp>
      <p:sp>
        <p:nvSpPr>
          <p:cNvPr id="3" name="TextBox 2">
            <a:extLst>
              <a:ext uri="{FF2B5EF4-FFF2-40B4-BE49-F238E27FC236}">
                <a16:creationId xmlns:a16="http://schemas.microsoft.com/office/drawing/2014/main" id="{798FA3D6-1EE4-468A-9FE9-A8CD309E0019}"/>
              </a:ext>
            </a:extLst>
          </p:cNvPr>
          <p:cNvSpPr txBox="1"/>
          <p:nvPr/>
        </p:nvSpPr>
        <p:spPr>
          <a:xfrm>
            <a:off x="467544" y="584038"/>
            <a:ext cx="8496944" cy="5824800"/>
          </a:xfrm>
          <a:prstGeom prst="rect">
            <a:avLst/>
          </a:prstGeom>
          <a:noFill/>
        </p:spPr>
        <p:txBody>
          <a:bodyPr wrap="square" rtlCol="0">
            <a:spAutoFit/>
          </a:bodyPr>
          <a:lstStyle/>
          <a:p>
            <a:pPr marL="285750" indent="-285750">
              <a:lnSpc>
                <a:spcPct val="130000"/>
              </a:lnSpc>
              <a:buFont typeface="Arial" panose="020B0604020202020204" pitchFamily="34" charset="0"/>
              <a:buChar char="•"/>
            </a:pPr>
            <a:r>
              <a:rPr lang="en-GB" b="1" dirty="0">
                <a:solidFill>
                  <a:srgbClr val="00B0F0"/>
                </a:solidFill>
                <a:latin typeface="Calibri" panose="020F0502020204030204" pitchFamily="34" charset="0"/>
                <a:cs typeface="Calibri" panose="020F0502020204030204" pitchFamily="34" charset="0"/>
              </a:rPr>
              <a:t>Organic Chemistry</a:t>
            </a:r>
          </a:p>
          <a:p>
            <a:pPr marL="742950" lvl="1" indent="-285750">
              <a:lnSpc>
                <a:spcPct val="130000"/>
              </a:lnSpc>
              <a:buFont typeface="Arial" panose="020B0604020202020204" pitchFamily="34" charset="0"/>
              <a:buChar char="•"/>
            </a:pPr>
            <a:r>
              <a:rPr lang="en-GB" dirty="0">
                <a:latin typeface="Calibri" panose="020F0502020204030204" pitchFamily="34" charset="0"/>
                <a:cs typeface="Calibri" panose="020F0502020204030204" pitchFamily="34" charset="0"/>
              </a:rPr>
              <a:t>Studies the structure, properties and reactions of organic compounds, which contain carbon in covalent bonding</a:t>
            </a:r>
          </a:p>
          <a:p>
            <a:pPr marL="742950" lvl="1" indent="-285750">
              <a:lnSpc>
                <a:spcPct val="130000"/>
              </a:lnSpc>
              <a:buFont typeface="Arial" panose="020B0604020202020204" pitchFamily="34" charset="0"/>
              <a:buChar char="•"/>
            </a:pPr>
            <a:r>
              <a:rPr lang="en-GB" dirty="0">
                <a:latin typeface="Calibri" panose="020F0502020204030204" pitchFamily="34" charset="0"/>
                <a:cs typeface="Calibri" panose="020F0502020204030204" pitchFamily="34" charset="0"/>
              </a:rPr>
              <a:t>Study of the structure determines their chemical composition and formula</a:t>
            </a:r>
          </a:p>
          <a:p>
            <a:pPr marL="742950" lvl="1" indent="-285750">
              <a:lnSpc>
                <a:spcPct val="130000"/>
              </a:lnSpc>
              <a:buFont typeface="Arial" panose="020B0604020202020204" pitchFamily="34" charset="0"/>
              <a:buChar char="•"/>
            </a:pPr>
            <a:r>
              <a:rPr lang="en-GB" dirty="0">
                <a:latin typeface="Calibri" panose="020F0502020204030204" pitchFamily="34" charset="0"/>
                <a:cs typeface="Calibri" panose="020F0502020204030204" pitchFamily="34" charset="0"/>
              </a:rPr>
              <a:t>Study of properties includes physical and chemical properties and evaluation of chemical reactivity to understand their behaviour</a:t>
            </a:r>
          </a:p>
          <a:p>
            <a:pPr marL="742950" lvl="1" indent="-285750">
              <a:lnSpc>
                <a:spcPct val="130000"/>
              </a:lnSpc>
              <a:buFont typeface="Arial" panose="020B0604020202020204" pitchFamily="34" charset="0"/>
              <a:buChar char="•"/>
            </a:pPr>
            <a:r>
              <a:rPr lang="en-GB" dirty="0">
                <a:latin typeface="Calibri" panose="020F0502020204030204" pitchFamily="34" charset="0"/>
                <a:cs typeface="Calibri" panose="020F0502020204030204" pitchFamily="34" charset="0"/>
              </a:rPr>
              <a:t>Study of organic reactions includes the chemical synthesis of natural products, drugs, and polymers and study of individual organic molecules in the laboratory and via theoretical study</a:t>
            </a:r>
          </a:p>
          <a:p>
            <a:pPr marL="285750" indent="-285750">
              <a:lnSpc>
                <a:spcPct val="130000"/>
              </a:lnSpc>
              <a:buFont typeface="Arial" panose="020B0604020202020204" pitchFamily="34" charset="0"/>
              <a:buChar char="•"/>
            </a:pPr>
            <a:r>
              <a:rPr lang="en-GB" b="1" dirty="0">
                <a:solidFill>
                  <a:srgbClr val="00B0F0"/>
                </a:solidFill>
                <a:latin typeface="Calibri" panose="020F0502020204030204" pitchFamily="34" charset="0"/>
                <a:cs typeface="Calibri" panose="020F0502020204030204" pitchFamily="34" charset="0"/>
              </a:rPr>
              <a:t>Inorganic chemistry</a:t>
            </a:r>
          </a:p>
          <a:p>
            <a:pPr marL="742950" lvl="1" indent="-285750">
              <a:lnSpc>
                <a:spcPct val="130000"/>
              </a:lnSpc>
              <a:buFont typeface="Arial" panose="020B0604020202020204" pitchFamily="34" charset="0"/>
              <a:buChar char="•"/>
            </a:pPr>
            <a:r>
              <a:rPr lang="en-GB" dirty="0">
                <a:latin typeface="Calibri" panose="020F0502020204030204" pitchFamily="34" charset="0"/>
                <a:cs typeface="Calibri" panose="020F0502020204030204" pitchFamily="34" charset="0"/>
              </a:rPr>
              <a:t>Study of materials from non-biological origins. Typically, this refers to materials not containing carbon-hydrogen bonds, including metals, salts minerals</a:t>
            </a:r>
          </a:p>
          <a:p>
            <a:pPr marL="285750" indent="-285750">
              <a:lnSpc>
                <a:spcPct val="130000"/>
              </a:lnSpc>
              <a:buFont typeface="Arial" panose="020B0604020202020204" pitchFamily="34" charset="0"/>
              <a:buChar char="•"/>
            </a:pPr>
            <a:r>
              <a:rPr lang="en-GB" b="1" dirty="0">
                <a:solidFill>
                  <a:srgbClr val="00B0F0"/>
                </a:solidFill>
                <a:latin typeface="Calibri" panose="020F0502020204030204" pitchFamily="34" charset="0"/>
                <a:cs typeface="Calibri" panose="020F0502020204030204" pitchFamily="34" charset="0"/>
              </a:rPr>
              <a:t>Physical chemistry</a:t>
            </a:r>
          </a:p>
          <a:p>
            <a:pPr marL="742950" lvl="1" indent="-285750">
              <a:lnSpc>
                <a:spcPct val="130000"/>
              </a:lnSpc>
              <a:buFont typeface="Arial" panose="020B0604020202020204" pitchFamily="34" charset="0"/>
              <a:buChar char="•"/>
            </a:pPr>
            <a:r>
              <a:rPr lang="en-GB" dirty="0">
                <a:latin typeface="Calibri" panose="020F0502020204030204" pitchFamily="34" charset="0"/>
                <a:cs typeface="Calibri" panose="020F0502020204030204" pitchFamily="34" charset="0"/>
              </a:rPr>
              <a:t>Concerned with the application of the techniques and theories of physics to the study of chemical systems</a:t>
            </a:r>
          </a:p>
          <a:p>
            <a:pPr marL="742950" lvl="1" indent="-285750">
              <a:lnSpc>
                <a:spcPct val="130000"/>
              </a:lnSpc>
              <a:buFont typeface="Arial" panose="020B0604020202020204" pitchFamily="34" charset="0"/>
              <a:buChar char="•"/>
            </a:pPr>
            <a:r>
              <a:rPr lang="en-GB" dirty="0">
                <a:latin typeface="Calibri" panose="020F0502020204030204" pitchFamily="34" charset="0"/>
                <a:cs typeface="Calibri" panose="020F0502020204030204" pitchFamily="34" charset="0"/>
              </a:rPr>
              <a:t>Thermodynamics, quantum theory, gas laws, kinetics, etc</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5">
            <a:extLst>
              <a:ext uri="{FF2B5EF4-FFF2-40B4-BE49-F238E27FC236}">
                <a16:creationId xmlns:a16="http://schemas.microsoft.com/office/drawing/2014/main" id="{C308250C-68EC-4889-9F0B-48503E611D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9700" y="6381750"/>
            <a:ext cx="1384300" cy="48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9219" name="Group 6">
            <a:extLst>
              <a:ext uri="{FF2B5EF4-FFF2-40B4-BE49-F238E27FC236}">
                <a16:creationId xmlns:a16="http://schemas.microsoft.com/office/drawing/2014/main" id="{91BF6F28-2100-4B4E-9F99-D0595A71780A}"/>
              </a:ext>
            </a:extLst>
          </p:cNvPr>
          <p:cNvGrpSpPr>
            <a:grpSpLocks/>
          </p:cNvGrpSpPr>
          <p:nvPr/>
        </p:nvGrpSpPr>
        <p:grpSpPr bwMode="auto">
          <a:xfrm>
            <a:off x="0" y="3429000"/>
            <a:ext cx="9144000" cy="3435350"/>
            <a:chOff x="0" y="3429000"/>
            <a:chExt cx="9144000" cy="3435846"/>
          </a:xfrm>
        </p:grpSpPr>
        <p:pic>
          <p:nvPicPr>
            <p:cNvPr id="9220" name="Picture 7">
              <a:extLst>
                <a:ext uri="{FF2B5EF4-FFF2-40B4-BE49-F238E27FC236}">
                  <a16:creationId xmlns:a16="http://schemas.microsoft.com/office/drawing/2014/main" id="{2170A2EC-D276-4AFA-AA10-11882A4095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2988" t="-4739" r="31676" b="2"/>
            <a:stretch>
              <a:fillRect/>
            </a:stretch>
          </p:blipFill>
          <p:spPr bwMode="auto">
            <a:xfrm>
              <a:off x="0" y="3429000"/>
              <a:ext cx="3203848" cy="3411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1" name="Picture 8">
              <a:extLst>
                <a:ext uri="{FF2B5EF4-FFF2-40B4-BE49-F238E27FC236}">
                  <a16:creationId xmlns:a16="http://schemas.microsoft.com/office/drawing/2014/main" id="{89E98945-1AAD-4165-BB41-FEDAFA2FEF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0249" y="6381328"/>
              <a:ext cx="1383751" cy="483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 name="TextBox 2">
            <a:extLst>
              <a:ext uri="{FF2B5EF4-FFF2-40B4-BE49-F238E27FC236}">
                <a16:creationId xmlns:a16="http://schemas.microsoft.com/office/drawing/2014/main" id="{DF7FD64F-C6A6-4259-A4CD-F2B2BF2233DE}"/>
              </a:ext>
            </a:extLst>
          </p:cNvPr>
          <p:cNvSpPr txBox="1"/>
          <p:nvPr/>
        </p:nvSpPr>
        <p:spPr>
          <a:xfrm>
            <a:off x="0" y="18416"/>
            <a:ext cx="9108504" cy="523220"/>
          </a:xfrm>
          <a:prstGeom prst="rect">
            <a:avLst/>
          </a:prstGeom>
          <a:noFill/>
        </p:spPr>
        <p:txBody>
          <a:bodyPr wrap="square" rtlCol="0">
            <a:spAutoFit/>
          </a:bodyPr>
          <a:lstStyle/>
          <a:p>
            <a:r>
              <a:rPr lang="en-GB" sz="2800" b="1" dirty="0">
                <a:solidFill>
                  <a:srgbClr val="0070C0"/>
                </a:solidFill>
                <a:effectLst>
                  <a:outerShdw blurRad="38100" dist="38100" dir="2700000" algn="tl">
                    <a:srgbClr val="000000">
                      <a:alpha val="43137"/>
                    </a:srgbClr>
                  </a:outerShdw>
                </a:effectLst>
              </a:rPr>
              <a:t>WHY DO OME SPECIALISTS NEED CHEMISTRY?</a:t>
            </a:r>
          </a:p>
        </p:txBody>
      </p:sp>
      <p:sp>
        <p:nvSpPr>
          <p:cNvPr id="4" name="TextBox 3">
            <a:extLst>
              <a:ext uri="{FF2B5EF4-FFF2-40B4-BE49-F238E27FC236}">
                <a16:creationId xmlns:a16="http://schemas.microsoft.com/office/drawing/2014/main" id="{3F047750-E9DA-4855-9798-676AE5EC5E3E}"/>
              </a:ext>
            </a:extLst>
          </p:cNvPr>
          <p:cNvSpPr txBox="1"/>
          <p:nvPr/>
        </p:nvSpPr>
        <p:spPr>
          <a:xfrm>
            <a:off x="323528" y="899798"/>
            <a:ext cx="7795205" cy="5122941"/>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000" dirty="0">
                <a:latin typeface="Calibri" panose="020F0502020204030204" pitchFamily="34" charset="0"/>
                <a:cs typeface="Calibri" panose="020F0502020204030204" pitchFamily="34" charset="0"/>
              </a:rPr>
              <a:t>How can we select the best material for a particular application?</a:t>
            </a:r>
          </a:p>
          <a:p>
            <a:pPr marL="285750" indent="-285750">
              <a:lnSpc>
                <a:spcPct val="150000"/>
              </a:lnSpc>
              <a:buFont typeface="Arial" panose="020B0604020202020204" pitchFamily="34" charset="0"/>
              <a:buChar char="•"/>
            </a:pPr>
            <a:r>
              <a:rPr lang="en-GB" sz="2000" dirty="0">
                <a:latin typeface="Calibri" panose="020F0502020204030204" pitchFamily="34" charset="0"/>
                <a:cs typeface="Calibri" panose="020F0502020204030204" pitchFamily="34" charset="0"/>
              </a:rPr>
              <a:t>What makes materials perform in the way they do?</a:t>
            </a:r>
          </a:p>
          <a:p>
            <a:pPr lvl="1">
              <a:lnSpc>
                <a:spcPct val="150000"/>
              </a:lnSpc>
            </a:pPr>
            <a:r>
              <a:rPr lang="en-GB" sz="2000" dirty="0">
                <a:latin typeface="Calibri" panose="020F0502020204030204" pitchFamily="34" charset="0"/>
                <a:cs typeface="Calibri" panose="020F0502020204030204" pitchFamily="34" charset="0"/>
              </a:rPr>
              <a:t>Metals and alloys: Aluminium, brass (bullet cases)</a:t>
            </a:r>
          </a:p>
          <a:p>
            <a:pPr>
              <a:lnSpc>
                <a:spcPct val="150000"/>
              </a:lnSpc>
            </a:pPr>
            <a:r>
              <a:rPr lang="en-GB" sz="2000" dirty="0">
                <a:latin typeface="Calibri" panose="020F0502020204030204" pitchFamily="34" charset="0"/>
                <a:cs typeface="Calibri" panose="020F0502020204030204" pitchFamily="34" charset="0"/>
              </a:rPr>
              <a:t>         Iron (structural applications – why does it corrode?)</a:t>
            </a:r>
          </a:p>
          <a:p>
            <a:pPr lvl="1">
              <a:lnSpc>
                <a:spcPct val="150000"/>
              </a:lnSpc>
            </a:pPr>
            <a:r>
              <a:rPr lang="en-GB" sz="2000" dirty="0">
                <a:latin typeface="Calibri" panose="020F0502020204030204" pitchFamily="34" charset="0"/>
                <a:cs typeface="Calibri" panose="020F0502020204030204" pitchFamily="34" charset="0"/>
              </a:rPr>
              <a:t>Why not use lighter metals (e.g. caesium)</a:t>
            </a:r>
          </a:p>
          <a:p>
            <a:pPr marL="285750" indent="-285750">
              <a:lnSpc>
                <a:spcPct val="150000"/>
              </a:lnSpc>
              <a:buFont typeface="Arial" panose="020B0604020202020204" pitchFamily="34" charset="0"/>
              <a:buChar char="•"/>
            </a:pPr>
            <a:r>
              <a:rPr lang="en-GB" sz="2000" dirty="0">
                <a:latin typeface="Calibri" panose="020F0502020204030204" pitchFamily="34" charset="0"/>
                <a:cs typeface="Calibri" panose="020F0502020204030204" pitchFamily="34" charset="0"/>
              </a:rPr>
              <a:t> Non-metals: sulphur, oxygen, nitrogen, carbon, phosphorus </a:t>
            </a:r>
          </a:p>
          <a:p>
            <a:pPr marL="285750" indent="-285750">
              <a:lnSpc>
                <a:spcPct val="150000"/>
              </a:lnSpc>
              <a:buFont typeface="Arial" panose="020B0604020202020204" pitchFamily="34" charset="0"/>
              <a:buChar char="•"/>
            </a:pPr>
            <a:r>
              <a:rPr lang="en-GB" sz="2000" dirty="0">
                <a:latin typeface="Calibri" panose="020F0502020204030204" pitchFamily="34" charset="0"/>
                <a:cs typeface="Calibri" panose="020F0502020204030204" pitchFamily="34" charset="0"/>
              </a:rPr>
              <a:t>Compounds: a collection of elements (cement, glass, minerals)</a:t>
            </a:r>
          </a:p>
          <a:p>
            <a:pPr marL="285750" indent="-285750">
              <a:lnSpc>
                <a:spcPct val="150000"/>
              </a:lnSpc>
              <a:buFont typeface="Arial" panose="020B0604020202020204" pitchFamily="34" charset="0"/>
              <a:buChar char="•"/>
            </a:pPr>
            <a:r>
              <a:rPr lang="en-GB" sz="2000" dirty="0">
                <a:latin typeface="Calibri" panose="020F0502020204030204" pitchFamily="34" charset="0"/>
                <a:cs typeface="Calibri" panose="020F0502020204030204" pitchFamily="34" charset="0"/>
              </a:rPr>
              <a:t>Polymers – most based on carbon, why not Si or S?</a:t>
            </a:r>
          </a:p>
          <a:p>
            <a:pPr>
              <a:lnSpc>
                <a:spcPct val="150000"/>
              </a:lnSpc>
            </a:pPr>
            <a:r>
              <a:rPr lang="en-GB" sz="2000" b="1" dirty="0">
                <a:solidFill>
                  <a:srgbClr val="00B0F0"/>
                </a:solidFill>
                <a:latin typeface="Calibri" panose="020F0502020204030204" pitchFamily="34" charset="0"/>
                <a:cs typeface="Calibri" panose="020F0502020204030204" pitchFamily="34" charset="0"/>
              </a:rPr>
              <a:t>All materials are made up of chemical elements in                                   different proportions</a:t>
            </a:r>
          </a:p>
          <a:p>
            <a:pPr>
              <a:lnSpc>
                <a:spcPct val="150000"/>
              </a:lnSpc>
            </a:pPr>
            <a:r>
              <a:rPr lang="en-GB" sz="2000" b="1" dirty="0">
                <a:solidFill>
                  <a:srgbClr val="00B0F0"/>
                </a:solidFill>
                <a:latin typeface="Calibri" panose="020F0502020204030204" pitchFamily="34" charset="0"/>
                <a:cs typeface="Calibri" panose="020F0502020204030204" pitchFamily="34" charset="0"/>
              </a:rPr>
              <a:t>	Chemical properties control their behaviour</a:t>
            </a:r>
          </a:p>
        </p:txBody>
      </p:sp>
      <p:sp>
        <p:nvSpPr>
          <p:cNvPr id="2" name="AutoShape 2" descr="5 cartridges standing on end">
            <a:extLst>
              <a:ext uri="{FF2B5EF4-FFF2-40B4-BE49-F238E27FC236}">
                <a16:creationId xmlns:a16="http://schemas.microsoft.com/office/drawing/2014/main" id="{A4A5BDE2-6E95-4C61-B177-7EADE1966EFD}"/>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C28085D3-9AA5-44A1-A1CA-2758BCF02104}"/>
              </a:ext>
            </a:extLst>
          </p:cNvPr>
          <p:cNvPicPr>
            <a:picLocks noChangeAspect="1"/>
          </p:cNvPicPr>
          <p:nvPr/>
        </p:nvPicPr>
        <p:blipFill>
          <a:blip r:embed="rId5"/>
          <a:stretch>
            <a:fillRect/>
          </a:stretch>
        </p:blipFill>
        <p:spPr>
          <a:xfrm>
            <a:off x="6598903" y="3789040"/>
            <a:ext cx="2507282" cy="307531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5">
            <a:extLst>
              <a:ext uri="{FF2B5EF4-FFF2-40B4-BE49-F238E27FC236}">
                <a16:creationId xmlns:a16="http://schemas.microsoft.com/office/drawing/2014/main" id="{DCCF48A4-0BD8-4FAC-A19B-CAD54CFF5F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9700" y="6381750"/>
            <a:ext cx="1384300" cy="48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2291" name="Group 6">
            <a:extLst>
              <a:ext uri="{FF2B5EF4-FFF2-40B4-BE49-F238E27FC236}">
                <a16:creationId xmlns:a16="http://schemas.microsoft.com/office/drawing/2014/main" id="{34371881-552B-4B23-AF37-11D607EF9D1B}"/>
              </a:ext>
            </a:extLst>
          </p:cNvPr>
          <p:cNvGrpSpPr>
            <a:grpSpLocks/>
          </p:cNvGrpSpPr>
          <p:nvPr/>
        </p:nvGrpSpPr>
        <p:grpSpPr bwMode="auto">
          <a:xfrm>
            <a:off x="0" y="3429000"/>
            <a:ext cx="9144000" cy="3435350"/>
            <a:chOff x="0" y="3429000"/>
            <a:chExt cx="9144000" cy="3435846"/>
          </a:xfrm>
        </p:grpSpPr>
        <p:pic>
          <p:nvPicPr>
            <p:cNvPr id="12292" name="Picture 7">
              <a:extLst>
                <a:ext uri="{FF2B5EF4-FFF2-40B4-BE49-F238E27FC236}">
                  <a16:creationId xmlns:a16="http://schemas.microsoft.com/office/drawing/2014/main" id="{6D351DF6-2953-4BDE-AB7A-C1E705C11E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2988" t="-4739" r="31676" b="2"/>
            <a:stretch>
              <a:fillRect/>
            </a:stretch>
          </p:blipFill>
          <p:spPr bwMode="auto">
            <a:xfrm>
              <a:off x="0" y="3429000"/>
              <a:ext cx="3203848" cy="3411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8">
              <a:extLst>
                <a:ext uri="{FF2B5EF4-FFF2-40B4-BE49-F238E27FC236}">
                  <a16:creationId xmlns:a16="http://schemas.microsoft.com/office/drawing/2014/main" id="{4036483A-9DF1-4DC3-80F3-BFD3702C9D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0249" y="6381328"/>
              <a:ext cx="1383751" cy="483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extBox 1">
            <a:extLst>
              <a:ext uri="{FF2B5EF4-FFF2-40B4-BE49-F238E27FC236}">
                <a16:creationId xmlns:a16="http://schemas.microsoft.com/office/drawing/2014/main" id="{9194C9F6-2C5F-4EB9-A7D3-F8D4EF9C86ED}"/>
              </a:ext>
            </a:extLst>
          </p:cNvPr>
          <p:cNvSpPr txBox="1"/>
          <p:nvPr/>
        </p:nvSpPr>
        <p:spPr>
          <a:xfrm>
            <a:off x="0" y="18416"/>
            <a:ext cx="2658100"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rPr>
              <a:t>THIS MODULE</a:t>
            </a:r>
          </a:p>
        </p:txBody>
      </p:sp>
      <p:pic>
        <p:nvPicPr>
          <p:cNvPr id="9" name="Picture 8">
            <a:extLst>
              <a:ext uri="{FF2B5EF4-FFF2-40B4-BE49-F238E27FC236}">
                <a16:creationId xmlns:a16="http://schemas.microsoft.com/office/drawing/2014/main" id="{2504FFC9-FBE4-4994-A424-9BC5DDA463E5}"/>
              </a:ext>
            </a:extLst>
          </p:cNvPr>
          <p:cNvPicPr>
            <a:picLocks noChangeAspect="1"/>
          </p:cNvPicPr>
          <p:nvPr/>
        </p:nvPicPr>
        <p:blipFill>
          <a:blip r:embed="rId5"/>
          <a:stretch>
            <a:fillRect/>
          </a:stretch>
        </p:blipFill>
        <p:spPr>
          <a:xfrm>
            <a:off x="532564" y="680150"/>
            <a:ext cx="8100392" cy="1052089"/>
          </a:xfrm>
          <a:prstGeom prst="rect">
            <a:avLst/>
          </a:prstGeom>
        </p:spPr>
      </p:pic>
      <p:grpSp>
        <p:nvGrpSpPr>
          <p:cNvPr id="5" name="Group 4">
            <a:extLst>
              <a:ext uri="{FF2B5EF4-FFF2-40B4-BE49-F238E27FC236}">
                <a16:creationId xmlns:a16="http://schemas.microsoft.com/office/drawing/2014/main" id="{7480E823-7E7D-4BD9-A8CF-2D0AD998D2AE}"/>
              </a:ext>
            </a:extLst>
          </p:cNvPr>
          <p:cNvGrpSpPr/>
          <p:nvPr/>
        </p:nvGrpSpPr>
        <p:grpSpPr>
          <a:xfrm>
            <a:off x="296962" y="2268092"/>
            <a:ext cx="8550076" cy="3805772"/>
            <a:chOff x="342404" y="2648522"/>
            <a:chExt cx="8550076" cy="3805772"/>
          </a:xfrm>
        </p:grpSpPr>
        <p:sp>
          <p:nvSpPr>
            <p:cNvPr id="4" name="TextBox 3">
              <a:extLst>
                <a:ext uri="{FF2B5EF4-FFF2-40B4-BE49-F238E27FC236}">
                  <a16:creationId xmlns:a16="http://schemas.microsoft.com/office/drawing/2014/main" id="{92A56B3B-0268-466D-98E3-FDC822CED246}"/>
                </a:ext>
              </a:extLst>
            </p:cNvPr>
            <p:cNvSpPr txBox="1"/>
            <p:nvPr/>
          </p:nvSpPr>
          <p:spPr>
            <a:xfrm>
              <a:off x="1674552" y="5992629"/>
              <a:ext cx="5782160" cy="461665"/>
            </a:xfrm>
            <a:prstGeom prst="rect">
              <a:avLst/>
            </a:prstGeom>
            <a:noFill/>
          </p:spPr>
          <p:txBody>
            <a:bodyPr wrap="none" rtlCol="0">
              <a:spAutoFit/>
            </a:bodyPr>
            <a:lstStyle/>
            <a:p>
              <a:r>
                <a:rPr lang="en-GB" sz="2400" b="1" dirty="0">
                  <a:solidFill>
                    <a:srgbClr val="00B0F0"/>
                  </a:solidFill>
                  <a:latin typeface="Calibri" panose="020F0502020204030204" pitchFamily="34" charset="0"/>
                  <a:cs typeface="Calibri" panose="020F0502020204030204" pitchFamily="34" charset="0"/>
                </a:rPr>
                <a:t>OME effects…Obtaining energy to do work !</a:t>
              </a:r>
            </a:p>
          </p:txBody>
        </p:sp>
        <p:pic>
          <p:nvPicPr>
            <p:cNvPr id="10" name="Picture 9">
              <a:extLst>
                <a:ext uri="{FF2B5EF4-FFF2-40B4-BE49-F238E27FC236}">
                  <a16:creationId xmlns:a16="http://schemas.microsoft.com/office/drawing/2014/main" id="{EAEAC8D9-EA5D-466F-B982-F6896346BC09}"/>
                </a:ext>
              </a:extLst>
            </p:cNvPr>
            <p:cNvPicPr>
              <a:picLocks noChangeAspect="1"/>
            </p:cNvPicPr>
            <p:nvPr/>
          </p:nvPicPr>
          <p:blipFill rotWithShape="1">
            <a:blip r:embed="rId6"/>
            <a:srcRect l="788" t="2951" r="70862" b="22181"/>
            <a:stretch/>
          </p:blipFill>
          <p:spPr>
            <a:xfrm>
              <a:off x="342404" y="2648522"/>
              <a:ext cx="2664296" cy="2516280"/>
            </a:xfrm>
            <a:prstGeom prst="rect">
              <a:avLst/>
            </a:prstGeom>
          </p:spPr>
        </p:pic>
        <p:pic>
          <p:nvPicPr>
            <p:cNvPr id="11" name="Picture 10">
              <a:extLst>
                <a:ext uri="{FF2B5EF4-FFF2-40B4-BE49-F238E27FC236}">
                  <a16:creationId xmlns:a16="http://schemas.microsoft.com/office/drawing/2014/main" id="{07344321-4C93-4727-B519-1C7697DD19CF}"/>
                </a:ext>
              </a:extLst>
            </p:cNvPr>
            <p:cNvPicPr>
              <a:picLocks noChangeAspect="1"/>
            </p:cNvPicPr>
            <p:nvPr/>
          </p:nvPicPr>
          <p:blipFill rotWithShape="1">
            <a:blip r:embed="rId6"/>
            <a:srcRect l="35825" t="1556" r="35825" b="21374"/>
            <a:stretch/>
          </p:blipFill>
          <p:spPr>
            <a:xfrm>
              <a:off x="3347866" y="2648681"/>
              <a:ext cx="2592288" cy="2520281"/>
            </a:xfrm>
            <a:prstGeom prst="rect">
              <a:avLst/>
            </a:prstGeom>
          </p:spPr>
        </p:pic>
        <p:pic>
          <p:nvPicPr>
            <p:cNvPr id="12" name="Picture 11">
              <a:extLst>
                <a:ext uri="{FF2B5EF4-FFF2-40B4-BE49-F238E27FC236}">
                  <a16:creationId xmlns:a16="http://schemas.microsoft.com/office/drawing/2014/main" id="{9E1E2A28-5F64-485A-BADE-E95EA509B376}"/>
                </a:ext>
              </a:extLst>
            </p:cNvPr>
            <p:cNvPicPr>
              <a:picLocks noChangeAspect="1"/>
            </p:cNvPicPr>
            <p:nvPr/>
          </p:nvPicPr>
          <p:blipFill rotWithShape="1">
            <a:blip r:embed="rId6"/>
            <a:srcRect l="70475" t="1556" r="388" b="21374"/>
            <a:stretch/>
          </p:blipFill>
          <p:spPr>
            <a:xfrm>
              <a:off x="6228184" y="2654677"/>
              <a:ext cx="2664296" cy="2520281"/>
            </a:xfrm>
            <a:prstGeom prst="rect">
              <a:avLst/>
            </a:prstGeom>
          </p:spPr>
        </p:pic>
        <p:sp>
          <p:nvSpPr>
            <p:cNvPr id="13" name="TextBox 12">
              <a:extLst>
                <a:ext uri="{FF2B5EF4-FFF2-40B4-BE49-F238E27FC236}">
                  <a16:creationId xmlns:a16="http://schemas.microsoft.com/office/drawing/2014/main" id="{DDA22EC9-A6AB-4294-8B4C-CFB7C226DAA9}"/>
                </a:ext>
              </a:extLst>
            </p:cNvPr>
            <p:cNvSpPr txBox="1"/>
            <p:nvPr/>
          </p:nvSpPr>
          <p:spPr>
            <a:xfrm>
              <a:off x="1010947" y="5134292"/>
              <a:ext cx="1261884" cy="369332"/>
            </a:xfrm>
            <a:prstGeom prst="rect">
              <a:avLst/>
            </a:prstGeom>
            <a:noFill/>
          </p:spPr>
          <p:txBody>
            <a:bodyPr wrap="none" rtlCol="0">
              <a:spAutoFit/>
            </a:bodyPr>
            <a:lstStyle/>
            <a:p>
              <a:r>
                <a:rPr lang="en-GB" dirty="0"/>
                <a:t>explosives</a:t>
              </a:r>
            </a:p>
          </p:txBody>
        </p:sp>
        <p:sp>
          <p:nvSpPr>
            <p:cNvPr id="14" name="TextBox 13">
              <a:extLst>
                <a:ext uri="{FF2B5EF4-FFF2-40B4-BE49-F238E27FC236}">
                  <a16:creationId xmlns:a16="http://schemas.microsoft.com/office/drawing/2014/main" id="{46384491-51E5-43DE-9B91-C1D808DC4CD7}"/>
                </a:ext>
              </a:extLst>
            </p:cNvPr>
            <p:cNvSpPr txBox="1"/>
            <p:nvPr/>
          </p:nvSpPr>
          <p:spPr>
            <a:xfrm>
              <a:off x="3941058" y="5153192"/>
              <a:ext cx="1313180" cy="369332"/>
            </a:xfrm>
            <a:prstGeom prst="rect">
              <a:avLst/>
            </a:prstGeom>
            <a:noFill/>
          </p:spPr>
          <p:txBody>
            <a:bodyPr wrap="none" rtlCol="0">
              <a:spAutoFit/>
            </a:bodyPr>
            <a:lstStyle/>
            <a:p>
              <a:r>
                <a:rPr lang="en-GB" dirty="0"/>
                <a:t>propellants</a:t>
              </a:r>
            </a:p>
          </p:txBody>
        </p:sp>
        <p:sp>
          <p:nvSpPr>
            <p:cNvPr id="15" name="TextBox 14">
              <a:extLst>
                <a:ext uri="{FF2B5EF4-FFF2-40B4-BE49-F238E27FC236}">
                  <a16:creationId xmlns:a16="http://schemas.microsoft.com/office/drawing/2014/main" id="{B350495B-F5DC-4481-BB60-3865A2094486}"/>
                </a:ext>
              </a:extLst>
            </p:cNvPr>
            <p:cNvSpPr txBox="1"/>
            <p:nvPr/>
          </p:nvSpPr>
          <p:spPr>
            <a:xfrm>
              <a:off x="6910516" y="5147900"/>
              <a:ext cx="1479892" cy="369332"/>
            </a:xfrm>
            <a:prstGeom prst="rect">
              <a:avLst/>
            </a:prstGeom>
            <a:noFill/>
          </p:spPr>
          <p:txBody>
            <a:bodyPr wrap="none" rtlCol="0">
              <a:spAutoFit/>
            </a:bodyPr>
            <a:lstStyle/>
            <a:p>
              <a:r>
                <a:rPr lang="en-GB" dirty="0"/>
                <a:t>pyrotechnics</a:t>
              </a:r>
            </a:p>
          </p:txBody>
        </p:sp>
      </p:grpSp>
      <p:pic>
        <p:nvPicPr>
          <p:cNvPr id="1026" name="Picture 2" descr="gun powder explosion">
            <a:extLst>
              <a:ext uri="{FF2B5EF4-FFF2-40B4-BE49-F238E27FC236}">
                <a16:creationId xmlns:a16="http://schemas.microsoft.com/office/drawing/2014/main" id="{99C913E7-F9FF-4C00-806C-0772C2305C82}"/>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1847" r="27147" b="27778"/>
          <a:stretch/>
        </p:blipFill>
        <p:spPr bwMode="auto">
          <a:xfrm>
            <a:off x="296962" y="2238397"/>
            <a:ext cx="2664296" cy="251628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5">
            <a:extLst>
              <a:ext uri="{FF2B5EF4-FFF2-40B4-BE49-F238E27FC236}">
                <a16:creationId xmlns:a16="http://schemas.microsoft.com/office/drawing/2014/main" id="{6FB292F8-1000-4CD9-94C2-C4B7AC31F3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9700" y="6381750"/>
            <a:ext cx="1384300" cy="48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4339" name="Group 6">
            <a:extLst>
              <a:ext uri="{FF2B5EF4-FFF2-40B4-BE49-F238E27FC236}">
                <a16:creationId xmlns:a16="http://schemas.microsoft.com/office/drawing/2014/main" id="{A92E60FF-6647-4522-BBB8-F0139D3887B6}"/>
              </a:ext>
            </a:extLst>
          </p:cNvPr>
          <p:cNvGrpSpPr>
            <a:grpSpLocks/>
          </p:cNvGrpSpPr>
          <p:nvPr/>
        </p:nvGrpSpPr>
        <p:grpSpPr bwMode="auto">
          <a:xfrm>
            <a:off x="0" y="3429000"/>
            <a:ext cx="9144000" cy="3435350"/>
            <a:chOff x="0" y="3429000"/>
            <a:chExt cx="9144000" cy="3435846"/>
          </a:xfrm>
        </p:grpSpPr>
        <p:pic>
          <p:nvPicPr>
            <p:cNvPr id="14340" name="Picture 7">
              <a:extLst>
                <a:ext uri="{FF2B5EF4-FFF2-40B4-BE49-F238E27FC236}">
                  <a16:creationId xmlns:a16="http://schemas.microsoft.com/office/drawing/2014/main" id="{69756DEF-5290-44FB-8FBD-DF8C5A110C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2988" t="-4739" r="31676" b="2"/>
            <a:stretch>
              <a:fillRect/>
            </a:stretch>
          </p:blipFill>
          <p:spPr bwMode="auto">
            <a:xfrm>
              <a:off x="0" y="3429000"/>
              <a:ext cx="3203848" cy="3411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1" name="Picture 8">
              <a:extLst>
                <a:ext uri="{FF2B5EF4-FFF2-40B4-BE49-F238E27FC236}">
                  <a16:creationId xmlns:a16="http://schemas.microsoft.com/office/drawing/2014/main" id="{F7BEBCC2-9F58-4DD7-AC53-CCDEBC56DF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0249" y="6381328"/>
              <a:ext cx="1383751" cy="483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6" name="TextBox 5">
            <a:extLst>
              <a:ext uri="{FF2B5EF4-FFF2-40B4-BE49-F238E27FC236}">
                <a16:creationId xmlns:a16="http://schemas.microsoft.com/office/drawing/2014/main" id="{AB18F96F-7F33-4C23-8698-AC03B29CAAA6}"/>
              </a:ext>
            </a:extLst>
          </p:cNvPr>
          <p:cNvSpPr txBox="1"/>
          <p:nvPr/>
        </p:nvSpPr>
        <p:spPr>
          <a:xfrm>
            <a:off x="107504" y="165338"/>
            <a:ext cx="3688767"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rPr>
              <a:t>CHEMICAL ENERGY</a:t>
            </a:r>
          </a:p>
        </p:txBody>
      </p:sp>
      <p:sp>
        <p:nvSpPr>
          <p:cNvPr id="2" name="TextBox 1">
            <a:extLst>
              <a:ext uri="{FF2B5EF4-FFF2-40B4-BE49-F238E27FC236}">
                <a16:creationId xmlns:a16="http://schemas.microsoft.com/office/drawing/2014/main" id="{1EBB3D02-5015-421C-BCA2-64D06616151E}"/>
              </a:ext>
            </a:extLst>
          </p:cNvPr>
          <p:cNvSpPr txBox="1"/>
          <p:nvPr/>
        </p:nvSpPr>
        <p:spPr>
          <a:xfrm>
            <a:off x="1525362" y="1052736"/>
            <a:ext cx="4071371" cy="2677656"/>
          </a:xfrm>
          <a:prstGeom prst="rect">
            <a:avLst/>
          </a:prstGeom>
          <a:noFill/>
        </p:spPr>
        <p:txBody>
          <a:bodyPr wrap="none" rtlCol="0">
            <a:spAutoFit/>
          </a:bodyPr>
          <a:lstStyle/>
          <a:p>
            <a:r>
              <a:rPr lang="en-GB" sz="2400" b="1" dirty="0">
                <a:latin typeface="Calibri" panose="020F0502020204030204" pitchFamily="34" charset="0"/>
                <a:cs typeface="Calibri" panose="020F0502020204030204" pitchFamily="34" charset="0"/>
              </a:rPr>
              <a:t>What is it?</a:t>
            </a:r>
          </a:p>
          <a:p>
            <a:endParaRPr lang="en-GB" sz="2400" b="1" dirty="0">
              <a:latin typeface="Calibri" panose="020F0502020204030204" pitchFamily="34" charset="0"/>
              <a:cs typeface="Calibri" panose="020F0502020204030204" pitchFamily="34" charset="0"/>
            </a:endParaRPr>
          </a:p>
          <a:p>
            <a:r>
              <a:rPr lang="en-GB" sz="2400" b="1" dirty="0">
                <a:latin typeface="Calibri" panose="020F0502020204030204" pitchFamily="34" charset="0"/>
                <a:cs typeface="Calibri" panose="020F0502020204030204" pitchFamily="34" charset="0"/>
              </a:rPr>
              <a:t>How much of it can we get?</a:t>
            </a:r>
          </a:p>
          <a:p>
            <a:endParaRPr lang="en-GB" sz="2400" b="1" dirty="0">
              <a:latin typeface="Calibri" panose="020F0502020204030204" pitchFamily="34" charset="0"/>
              <a:cs typeface="Calibri" panose="020F0502020204030204" pitchFamily="34" charset="0"/>
            </a:endParaRPr>
          </a:p>
          <a:p>
            <a:r>
              <a:rPr lang="en-GB" sz="2400" b="1" dirty="0">
                <a:latin typeface="Calibri" panose="020F0502020204030204" pitchFamily="34" charset="0"/>
                <a:cs typeface="Calibri" panose="020F0502020204030204" pitchFamily="34" charset="0"/>
              </a:rPr>
              <a:t>How easily can we get it?</a:t>
            </a:r>
          </a:p>
          <a:p>
            <a:endParaRPr lang="en-GB" sz="2400" b="1" dirty="0">
              <a:latin typeface="Calibri" panose="020F0502020204030204" pitchFamily="34" charset="0"/>
              <a:cs typeface="Calibri" panose="020F0502020204030204" pitchFamily="34" charset="0"/>
            </a:endParaRPr>
          </a:p>
          <a:p>
            <a:r>
              <a:rPr lang="en-GB" sz="2400" b="1" dirty="0">
                <a:latin typeface="Calibri" panose="020F0502020204030204" pitchFamily="34" charset="0"/>
                <a:cs typeface="Calibri" panose="020F0502020204030204" pitchFamily="34" charset="0"/>
              </a:rPr>
              <a:t>How quickly will it all happen?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5">
            <a:extLst>
              <a:ext uri="{FF2B5EF4-FFF2-40B4-BE49-F238E27FC236}">
                <a16:creationId xmlns:a16="http://schemas.microsoft.com/office/drawing/2014/main" id="{81CB5626-08FD-44A9-B0AF-061EEDB5F2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9700" y="6381750"/>
            <a:ext cx="1384300" cy="48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3315" name="Group 6">
            <a:extLst>
              <a:ext uri="{FF2B5EF4-FFF2-40B4-BE49-F238E27FC236}">
                <a16:creationId xmlns:a16="http://schemas.microsoft.com/office/drawing/2014/main" id="{F88481C4-FD0C-4ECF-9958-992ABFF382DB}"/>
              </a:ext>
            </a:extLst>
          </p:cNvPr>
          <p:cNvGrpSpPr>
            <a:grpSpLocks/>
          </p:cNvGrpSpPr>
          <p:nvPr/>
        </p:nvGrpSpPr>
        <p:grpSpPr bwMode="auto">
          <a:xfrm>
            <a:off x="0" y="3429000"/>
            <a:ext cx="9144000" cy="3435350"/>
            <a:chOff x="0" y="3429000"/>
            <a:chExt cx="9144000" cy="3435846"/>
          </a:xfrm>
        </p:grpSpPr>
        <p:pic>
          <p:nvPicPr>
            <p:cNvPr id="13316" name="Picture 7">
              <a:extLst>
                <a:ext uri="{FF2B5EF4-FFF2-40B4-BE49-F238E27FC236}">
                  <a16:creationId xmlns:a16="http://schemas.microsoft.com/office/drawing/2014/main" id="{4C277D55-3280-4561-A751-6F24CC8CB9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2988" t="-4739" r="31676" b="2"/>
            <a:stretch>
              <a:fillRect/>
            </a:stretch>
          </p:blipFill>
          <p:spPr bwMode="auto">
            <a:xfrm>
              <a:off x="0" y="3429000"/>
              <a:ext cx="3203848" cy="3411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7" name="Picture 8">
              <a:extLst>
                <a:ext uri="{FF2B5EF4-FFF2-40B4-BE49-F238E27FC236}">
                  <a16:creationId xmlns:a16="http://schemas.microsoft.com/office/drawing/2014/main" id="{22C079F5-2A24-42D7-A00C-124AE0B1C8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0249" y="6381328"/>
              <a:ext cx="1383751" cy="483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7" name="TextBox 6">
            <a:extLst>
              <a:ext uri="{FF2B5EF4-FFF2-40B4-BE49-F238E27FC236}">
                <a16:creationId xmlns:a16="http://schemas.microsoft.com/office/drawing/2014/main" id="{134766D4-62E8-4F12-BF7A-5ADC6F085F1E}"/>
              </a:ext>
            </a:extLst>
          </p:cNvPr>
          <p:cNvSpPr txBox="1"/>
          <p:nvPr/>
        </p:nvSpPr>
        <p:spPr>
          <a:xfrm>
            <a:off x="377788" y="836712"/>
            <a:ext cx="8388424" cy="4524315"/>
          </a:xfrm>
          <a:prstGeom prst="rect">
            <a:avLst/>
          </a:prstGeom>
          <a:noFill/>
        </p:spPr>
        <p:txBody>
          <a:bodyPr wrap="square">
            <a:spAutoFit/>
          </a:bodyPr>
          <a:lstStyle/>
          <a:p>
            <a:r>
              <a:rPr lang="en-GB" sz="2400" b="1" i="0" dirty="0">
                <a:solidFill>
                  <a:srgbClr val="00B0F0"/>
                </a:solidFill>
                <a:effectLst/>
                <a:latin typeface="Calibri" panose="020F0502020204030204" pitchFamily="34" charset="0"/>
                <a:cs typeface="Calibri" panose="020F0502020204030204" pitchFamily="34" charset="0"/>
              </a:rPr>
              <a:t>Chemical energy is defined as the energy which is stored in the bonds of chemical compounds (molecules and atoms) </a:t>
            </a:r>
          </a:p>
          <a:p>
            <a:endParaRPr lang="en-GB" sz="2400" b="1" dirty="0">
              <a:solidFill>
                <a:srgbClr val="00B0F0"/>
              </a:solidFill>
              <a:latin typeface="Calibri" panose="020F0502020204030204" pitchFamily="34" charset="0"/>
              <a:cs typeface="Calibri" panose="020F0502020204030204" pitchFamily="34" charset="0"/>
            </a:endParaRPr>
          </a:p>
          <a:p>
            <a:r>
              <a:rPr lang="en-GB" sz="2400" b="0" i="0" dirty="0">
                <a:solidFill>
                  <a:srgbClr val="202124"/>
                </a:solidFill>
                <a:effectLst/>
                <a:latin typeface="Calibri" panose="020F0502020204030204" pitchFamily="34" charset="0"/>
                <a:cs typeface="Calibri" panose="020F0502020204030204" pitchFamily="34" charset="0"/>
              </a:rPr>
              <a:t>It is released in the chemical reaction and mostly produces heat as a by-product</a:t>
            </a:r>
          </a:p>
          <a:p>
            <a:endParaRPr lang="en-GB" sz="2400" b="0" i="0" dirty="0">
              <a:solidFill>
                <a:srgbClr val="333333"/>
              </a:solidFill>
              <a:effectLst/>
              <a:latin typeface="Calibri" panose="020F0502020204030204" pitchFamily="34" charset="0"/>
              <a:cs typeface="Calibri" panose="020F0502020204030204" pitchFamily="34" charset="0"/>
            </a:endParaRPr>
          </a:p>
          <a:p>
            <a:r>
              <a:rPr lang="en-GB" sz="2400" b="0" i="0" dirty="0">
                <a:solidFill>
                  <a:srgbClr val="333333"/>
                </a:solidFill>
                <a:effectLst/>
                <a:latin typeface="Calibri" panose="020F0502020204030204" pitchFamily="34" charset="0"/>
                <a:cs typeface="Calibri" panose="020F0502020204030204" pitchFamily="34" charset="0"/>
              </a:rPr>
              <a:t>Typically, the material is converted into an entirely new substance once chemical energy has been released from a substance</a:t>
            </a:r>
          </a:p>
          <a:p>
            <a:endParaRPr lang="en-GB" sz="2400" dirty="0">
              <a:solidFill>
                <a:srgbClr val="333333"/>
              </a:solidFill>
              <a:latin typeface="Calibri" panose="020F0502020204030204" pitchFamily="34" charset="0"/>
              <a:cs typeface="Calibri" panose="020F0502020204030204" pitchFamily="34" charset="0"/>
            </a:endParaRPr>
          </a:p>
          <a:p>
            <a:r>
              <a:rPr lang="en-GB" sz="2400" dirty="0">
                <a:solidFill>
                  <a:srgbClr val="333333"/>
                </a:solidFill>
                <a:latin typeface="Calibri" panose="020F0502020204030204" pitchFamily="34" charset="0"/>
                <a:cs typeface="Calibri" panose="020F0502020204030204" pitchFamily="34" charset="0"/>
              </a:rPr>
              <a:t>Energy is the property of objects which can be transferred to other objects or converted into different forms but cannot be created or destroyed </a:t>
            </a:r>
            <a:r>
              <a:rPr lang="en-GB" sz="2400" b="1" i="1" dirty="0">
                <a:solidFill>
                  <a:srgbClr val="00B0F0"/>
                </a:solidFill>
                <a:latin typeface="Calibri" panose="020F0502020204030204" pitchFamily="34" charset="0"/>
                <a:cs typeface="Calibri" panose="020F0502020204030204" pitchFamily="34" charset="0"/>
              </a:rPr>
              <a:t>(1</a:t>
            </a:r>
            <a:r>
              <a:rPr lang="en-GB" sz="2400" b="1" i="1" baseline="30000" dirty="0">
                <a:solidFill>
                  <a:srgbClr val="00B0F0"/>
                </a:solidFill>
                <a:latin typeface="Calibri" panose="020F0502020204030204" pitchFamily="34" charset="0"/>
                <a:cs typeface="Calibri" panose="020F0502020204030204" pitchFamily="34" charset="0"/>
              </a:rPr>
              <a:t>st</a:t>
            </a:r>
            <a:r>
              <a:rPr lang="en-GB" sz="2400" b="1" i="1" dirty="0">
                <a:solidFill>
                  <a:srgbClr val="00B0F0"/>
                </a:solidFill>
                <a:latin typeface="Calibri" panose="020F0502020204030204" pitchFamily="34" charset="0"/>
                <a:cs typeface="Calibri" panose="020F0502020204030204" pitchFamily="34" charset="0"/>
              </a:rPr>
              <a:t> law of thermodynamics) </a:t>
            </a:r>
          </a:p>
        </p:txBody>
      </p:sp>
      <p:sp>
        <p:nvSpPr>
          <p:cNvPr id="4" name="TextBox 3">
            <a:extLst>
              <a:ext uri="{FF2B5EF4-FFF2-40B4-BE49-F238E27FC236}">
                <a16:creationId xmlns:a16="http://schemas.microsoft.com/office/drawing/2014/main" id="{93D79825-078A-4D65-9F3B-D5DD3A3672C6}"/>
              </a:ext>
            </a:extLst>
          </p:cNvPr>
          <p:cNvSpPr txBox="1"/>
          <p:nvPr/>
        </p:nvSpPr>
        <p:spPr>
          <a:xfrm>
            <a:off x="107504" y="165338"/>
            <a:ext cx="3688767"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latin typeface="+mn-lt"/>
                <a:cs typeface="Calibri" panose="020F0502020204030204" pitchFamily="34" charset="0"/>
              </a:rPr>
              <a:t>CHEMICAL ENERGY</a:t>
            </a:r>
          </a:p>
        </p:txBody>
      </p:sp>
      <p:sp>
        <p:nvSpPr>
          <p:cNvPr id="8" name="TextBox 7">
            <a:extLst>
              <a:ext uri="{FF2B5EF4-FFF2-40B4-BE49-F238E27FC236}">
                <a16:creationId xmlns:a16="http://schemas.microsoft.com/office/drawing/2014/main" id="{3CC03A7E-5807-4E3D-8EFF-4D49FC7DE3C0}"/>
              </a:ext>
            </a:extLst>
          </p:cNvPr>
          <p:cNvSpPr txBox="1"/>
          <p:nvPr/>
        </p:nvSpPr>
        <p:spPr>
          <a:xfrm>
            <a:off x="1403648" y="5836622"/>
            <a:ext cx="7200800" cy="430887"/>
          </a:xfrm>
          <a:prstGeom prst="rect">
            <a:avLst/>
          </a:prstGeom>
          <a:noFill/>
          <a:ln w="38100">
            <a:solidFill>
              <a:srgbClr val="0070C0"/>
            </a:solidFill>
          </a:ln>
        </p:spPr>
        <p:txBody>
          <a:bodyPr wrap="square" rtlCol="0">
            <a:spAutoFit/>
          </a:bodyPr>
          <a:lstStyle/>
          <a:p>
            <a:r>
              <a:rPr lang="en-GB" sz="2200" dirty="0">
                <a:latin typeface="Calibri" panose="020F0502020204030204" pitchFamily="34" charset="0"/>
                <a:cs typeface="Calibri" panose="020F0502020204030204" pitchFamily="34" charset="0"/>
              </a:rPr>
              <a:t>unit of energy: Joule, 1 J = 1 N-m = 1 (kg-m-s</a:t>
            </a:r>
            <a:r>
              <a:rPr lang="en-GB" sz="2200" baseline="30000" dirty="0">
                <a:latin typeface="Calibri" panose="020F0502020204030204" pitchFamily="34" charset="0"/>
                <a:cs typeface="Calibri" panose="020F0502020204030204" pitchFamily="34" charset="0"/>
              </a:rPr>
              <a:t>-1</a:t>
            </a:r>
            <a:r>
              <a:rPr lang="en-GB" sz="2200" dirty="0">
                <a:latin typeface="Calibri" panose="020F0502020204030204" pitchFamily="34" charset="0"/>
                <a:cs typeface="Calibri" panose="020F0502020204030204" pitchFamily="34" charset="0"/>
              </a:rPr>
              <a:t>)m = 1 kg-m</a:t>
            </a:r>
            <a:r>
              <a:rPr lang="en-GB" sz="2200" baseline="30000" dirty="0">
                <a:latin typeface="Calibri" panose="020F0502020204030204" pitchFamily="34" charset="0"/>
                <a:cs typeface="Calibri" panose="020F0502020204030204" pitchFamily="34" charset="0"/>
              </a:rPr>
              <a:t>2-</a:t>
            </a:r>
            <a:r>
              <a:rPr lang="en-GB" sz="2200" dirty="0">
                <a:latin typeface="Calibri" panose="020F0502020204030204" pitchFamily="34" charset="0"/>
                <a:cs typeface="Calibri" panose="020F0502020204030204" pitchFamily="34" charset="0"/>
              </a:rPr>
              <a:t>s</a:t>
            </a:r>
            <a:r>
              <a:rPr lang="en-GB" sz="2200" baseline="30000" dirty="0">
                <a:latin typeface="Calibri" panose="020F0502020204030204" pitchFamily="34" charset="0"/>
                <a:cs typeface="Calibri" panose="020F0502020204030204" pitchFamily="34" charset="0"/>
              </a:rPr>
              <a:t>-2</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5">
            <a:extLst>
              <a:ext uri="{FF2B5EF4-FFF2-40B4-BE49-F238E27FC236}">
                <a16:creationId xmlns:a16="http://schemas.microsoft.com/office/drawing/2014/main" id="{6FB292F8-1000-4CD9-94C2-C4B7AC31F3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9700" y="6381750"/>
            <a:ext cx="1384300" cy="48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4339" name="Group 6">
            <a:extLst>
              <a:ext uri="{FF2B5EF4-FFF2-40B4-BE49-F238E27FC236}">
                <a16:creationId xmlns:a16="http://schemas.microsoft.com/office/drawing/2014/main" id="{A92E60FF-6647-4522-BBB8-F0139D3887B6}"/>
              </a:ext>
            </a:extLst>
          </p:cNvPr>
          <p:cNvGrpSpPr>
            <a:grpSpLocks/>
          </p:cNvGrpSpPr>
          <p:nvPr/>
        </p:nvGrpSpPr>
        <p:grpSpPr bwMode="auto">
          <a:xfrm>
            <a:off x="0" y="3429000"/>
            <a:ext cx="9144000" cy="3435350"/>
            <a:chOff x="0" y="3429000"/>
            <a:chExt cx="9144000" cy="3435846"/>
          </a:xfrm>
        </p:grpSpPr>
        <p:pic>
          <p:nvPicPr>
            <p:cNvPr id="14340" name="Picture 7">
              <a:extLst>
                <a:ext uri="{FF2B5EF4-FFF2-40B4-BE49-F238E27FC236}">
                  <a16:creationId xmlns:a16="http://schemas.microsoft.com/office/drawing/2014/main" id="{69756DEF-5290-44FB-8FBD-DF8C5A110C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988" t="-4739" r="31676" b="2"/>
            <a:stretch>
              <a:fillRect/>
            </a:stretch>
          </p:blipFill>
          <p:spPr bwMode="auto">
            <a:xfrm>
              <a:off x="0" y="3429000"/>
              <a:ext cx="3203848" cy="3411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1" name="Picture 8">
              <a:extLst>
                <a:ext uri="{FF2B5EF4-FFF2-40B4-BE49-F238E27FC236}">
                  <a16:creationId xmlns:a16="http://schemas.microsoft.com/office/drawing/2014/main" id="{F7BEBCC2-9F58-4DD7-AC53-CCDEBC56DF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0249" y="6381328"/>
              <a:ext cx="1383751" cy="483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extBox 1">
            <a:extLst>
              <a:ext uri="{FF2B5EF4-FFF2-40B4-BE49-F238E27FC236}">
                <a16:creationId xmlns:a16="http://schemas.microsoft.com/office/drawing/2014/main" id="{FD9670DB-AAC2-4EC9-B6CA-C72CECAE1197}"/>
              </a:ext>
            </a:extLst>
          </p:cNvPr>
          <p:cNvSpPr txBox="1"/>
          <p:nvPr/>
        </p:nvSpPr>
        <p:spPr>
          <a:xfrm>
            <a:off x="-5410" y="26808"/>
            <a:ext cx="6932219"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rPr>
              <a:t>CHEMICAL ENERGY: KINETIC ENERGY</a:t>
            </a:r>
          </a:p>
        </p:txBody>
      </p:sp>
      <p:sp>
        <p:nvSpPr>
          <p:cNvPr id="8" name="TextBox 7">
            <a:extLst>
              <a:ext uri="{FF2B5EF4-FFF2-40B4-BE49-F238E27FC236}">
                <a16:creationId xmlns:a16="http://schemas.microsoft.com/office/drawing/2014/main" id="{CA7A69D8-A6BD-4E96-8098-91B02CC11F00}"/>
              </a:ext>
            </a:extLst>
          </p:cNvPr>
          <p:cNvSpPr txBox="1"/>
          <p:nvPr/>
        </p:nvSpPr>
        <p:spPr>
          <a:xfrm>
            <a:off x="89756" y="623431"/>
            <a:ext cx="8964488" cy="2814617"/>
          </a:xfrm>
          <a:prstGeom prst="rect">
            <a:avLst/>
          </a:prstGeom>
          <a:noFill/>
        </p:spPr>
        <p:txBody>
          <a:bodyPr wrap="square">
            <a:spAutoFit/>
          </a:bodyPr>
          <a:lstStyle/>
          <a:p>
            <a:pPr>
              <a:lnSpc>
                <a:spcPct val="150000"/>
              </a:lnSpc>
            </a:pPr>
            <a:r>
              <a:rPr lang="en-GB" sz="2000" b="0" i="0" dirty="0">
                <a:solidFill>
                  <a:srgbClr val="202124"/>
                </a:solidFill>
                <a:effectLst/>
                <a:latin typeface="Calibri" panose="020F0502020204030204" pitchFamily="34" charset="0"/>
                <a:cs typeface="Calibri" panose="020F0502020204030204" pitchFamily="34" charset="0"/>
              </a:rPr>
              <a:t>Kinetic energy is </a:t>
            </a:r>
            <a:r>
              <a:rPr lang="en-GB" sz="2000" b="1" i="0" dirty="0">
                <a:solidFill>
                  <a:srgbClr val="202124"/>
                </a:solidFill>
                <a:effectLst/>
                <a:latin typeface="Calibri" panose="020F0502020204030204" pitchFamily="34" charset="0"/>
                <a:cs typeface="Calibri" panose="020F0502020204030204" pitchFamily="34" charset="0"/>
              </a:rPr>
              <a:t>a form of energy that an object or a particle has by reason of its motion</a:t>
            </a:r>
            <a:r>
              <a:rPr lang="en-GB" sz="2000" b="0" i="0" dirty="0">
                <a:solidFill>
                  <a:srgbClr val="202124"/>
                </a:solidFill>
                <a:effectLst/>
                <a:latin typeface="Calibri" panose="020F0502020204030204" pitchFamily="34" charset="0"/>
                <a:cs typeface="Calibri" panose="020F0502020204030204" pitchFamily="34" charset="0"/>
              </a:rPr>
              <a:t>.</a:t>
            </a:r>
          </a:p>
          <a:p>
            <a:pPr>
              <a:lnSpc>
                <a:spcPct val="150000"/>
              </a:lnSpc>
            </a:pPr>
            <a:r>
              <a:rPr lang="en-GB" sz="2000" b="0" i="0" dirty="0">
                <a:solidFill>
                  <a:srgbClr val="202124"/>
                </a:solidFill>
                <a:effectLst/>
                <a:latin typeface="Calibri" panose="020F0502020204030204" pitchFamily="34" charset="0"/>
                <a:cs typeface="Calibri" panose="020F0502020204030204" pitchFamily="34" charset="0"/>
              </a:rPr>
              <a:t>If work, which transfers energy, is done on an object by applying a net force, the object speeds up and thereby gains kinetic energy.</a:t>
            </a:r>
          </a:p>
          <a:p>
            <a:pPr>
              <a:lnSpc>
                <a:spcPct val="150000"/>
              </a:lnSpc>
            </a:pPr>
            <a:r>
              <a:rPr lang="en-GB" sz="2000" dirty="0">
                <a:solidFill>
                  <a:srgbClr val="202124"/>
                </a:solidFill>
                <a:latin typeface="Calibri" panose="020F0502020204030204" pitchFamily="34" charset="0"/>
                <a:cs typeface="Calibri" panose="020F0502020204030204" pitchFamily="34" charset="0"/>
              </a:rPr>
              <a:t>When electrons move from a higher energy level to a low energy state, they release kinetic energy.</a:t>
            </a:r>
            <a:endParaRPr lang="en-GB" sz="2000" dirty="0">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01974B7F-D53D-4168-9391-FDD5BC3F4187}"/>
                  </a:ext>
                </a:extLst>
              </p:cNvPr>
              <p:cNvSpPr txBox="1"/>
              <p:nvPr/>
            </p:nvSpPr>
            <p:spPr>
              <a:xfrm>
                <a:off x="1767044" y="3550306"/>
                <a:ext cx="3121047" cy="782330"/>
              </a:xfrm>
              <a:prstGeom prst="rect">
                <a:avLst/>
              </a:prstGeom>
              <a:noFill/>
            </p:spPr>
            <p:txBody>
              <a:bodyPr wrap="none" lIns="0" tIns="0" rIns="0" bIns="0" rtlCol="0">
                <a:spAutoFit/>
              </a:bodyPr>
              <a:lstStyle/>
              <a:p>
                <a14:m>
                  <m:oMath xmlns:m="http://schemas.openxmlformats.org/officeDocument/2006/math">
                    <m:r>
                      <m:rPr>
                        <m:sty m:val="p"/>
                      </m:rPr>
                      <a:rPr lang="en-GB" sz="3600" b="0" i="0" smtClean="0">
                        <a:latin typeface="Cambria Math" panose="02040503050406030204" pitchFamily="18" charset="0"/>
                      </a:rPr>
                      <m:t>E</m:t>
                    </m:r>
                    <m:r>
                      <m:rPr>
                        <m:sty m:val="p"/>
                      </m:rPr>
                      <a:rPr lang="en-GB" sz="3600" b="0" i="0" baseline="-25000" smtClean="0">
                        <a:latin typeface="Cambria Math" panose="02040503050406030204" pitchFamily="18" charset="0"/>
                      </a:rPr>
                      <m:t>K</m:t>
                    </m:r>
                    <m:r>
                      <a:rPr lang="en-GB" sz="3600" b="0" i="0" smtClean="0">
                        <a:latin typeface="Cambria Math" panose="02040503050406030204" pitchFamily="18" charset="0"/>
                      </a:rPr>
                      <m:t>=</m:t>
                    </m:r>
                    <m:f>
                      <m:fPr>
                        <m:ctrlPr>
                          <a:rPr lang="en-GB" sz="3600" b="0" i="1" smtClean="0">
                            <a:latin typeface="Cambria Math" panose="02040503050406030204" pitchFamily="18" charset="0"/>
                          </a:rPr>
                        </m:ctrlPr>
                      </m:fPr>
                      <m:num>
                        <m:r>
                          <a:rPr lang="en-GB" sz="3600" b="0" i="0" smtClean="0">
                            <a:latin typeface="Cambria Math" panose="02040503050406030204" pitchFamily="18" charset="0"/>
                          </a:rPr>
                          <m:t>1</m:t>
                        </m:r>
                      </m:num>
                      <m:den>
                        <m:r>
                          <a:rPr lang="en-GB" sz="3600" b="0" i="0" smtClean="0">
                            <a:latin typeface="Cambria Math" panose="02040503050406030204" pitchFamily="18" charset="0"/>
                          </a:rPr>
                          <m:t>2</m:t>
                        </m:r>
                      </m:den>
                    </m:f>
                    <m:r>
                      <m:rPr>
                        <m:sty m:val="p"/>
                      </m:rPr>
                      <a:rPr lang="en-GB" sz="3600" b="0" i="0" smtClean="0">
                        <a:latin typeface="Cambria Math" panose="02040503050406030204" pitchFamily="18" charset="0"/>
                      </a:rPr>
                      <m:t>mv</m:t>
                    </m:r>
                    <m:r>
                      <a:rPr lang="en-GB" sz="3600" b="0" i="0" baseline="30000" smtClean="0">
                        <a:latin typeface="Cambria Math" panose="02040503050406030204" pitchFamily="18" charset="0"/>
                      </a:rPr>
                      <m:t>2</m:t>
                    </m:r>
                  </m:oMath>
                </a14:m>
                <a:r>
                  <a:rPr lang="en-GB" sz="3600" dirty="0"/>
                  <a:t>    [J]</a:t>
                </a:r>
                <a:endParaRPr lang="en-GB" sz="3600" baseline="30000" dirty="0"/>
              </a:p>
            </p:txBody>
          </p:sp>
        </mc:Choice>
        <mc:Fallback xmlns="">
          <p:sp>
            <p:nvSpPr>
              <p:cNvPr id="4" name="TextBox 3">
                <a:extLst>
                  <a:ext uri="{FF2B5EF4-FFF2-40B4-BE49-F238E27FC236}">
                    <a16:creationId xmlns:a16="http://schemas.microsoft.com/office/drawing/2014/main" id="{01974B7F-D53D-4168-9391-FDD5BC3F4187}"/>
                  </a:ext>
                </a:extLst>
              </p:cNvPr>
              <p:cNvSpPr txBox="1">
                <a:spLocks noRot="1" noChangeAspect="1" noMove="1" noResize="1" noEditPoints="1" noAdjustHandles="1" noChangeArrowheads="1" noChangeShapeType="1" noTextEdit="1"/>
              </p:cNvSpPr>
              <p:nvPr/>
            </p:nvSpPr>
            <p:spPr>
              <a:xfrm>
                <a:off x="1767044" y="3550306"/>
                <a:ext cx="3121047" cy="782330"/>
              </a:xfrm>
              <a:prstGeom prst="rect">
                <a:avLst/>
              </a:prstGeom>
              <a:blipFill>
                <a:blip r:embed="rId4"/>
                <a:stretch>
                  <a:fillRect t="-5426" r="-8008" b="-17829"/>
                </a:stretch>
              </a:blipFill>
            </p:spPr>
            <p:txBody>
              <a:bodyPr/>
              <a:lstStyle/>
              <a:p>
                <a:r>
                  <a:rPr lang="en-GB">
                    <a:noFill/>
                  </a:rPr>
                  <a:t> </a:t>
                </a:r>
              </a:p>
            </p:txBody>
          </p:sp>
        </mc:Fallback>
      </mc:AlternateContent>
      <p:sp>
        <p:nvSpPr>
          <p:cNvPr id="5" name="TextBox 4">
            <a:extLst>
              <a:ext uri="{FF2B5EF4-FFF2-40B4-BE49-F238E27FC236}">
                <a16:creationId xmlns:a16="http://schemas.microsoft.com/office/drawing/2014/main" id="{D8F9E605-3169-46E8-91E5-A2092F9EC917}"/>
              </a:ext>
            </a:extLst>
          </p:cNvPr>
          <p:cNvSpPr txBox="1"/>
          <p:nvPr/>
        </p:nvSpPr>
        <p:spPr>
          <a:xfrm>
            <a:off x="4114800" y="2975610"/>
            <a:ext cx="65" cy="276999"/>
          </a:xfrm>
          <a:prstGeom prst="rect">
            <a:avLst/>
          </a:prstGeom>
          <a:noFill/>
        </p:spPr>
        <p:txBody>
          <a:bodyPr wrap="none" lIns="0" tIns="0" rIns="0" bIns="0" rtlCol="0">
            <a:spAutoFit/>
          </a:bodyPr>
          <a:lstStyle/>
          <a:p>
            <a:endParaRPr lang="en-GB" dirty="0"/>
          </a:p>
        </p:txBody>
      </p:sp>
      <p:sp>
        <p:nvSpPr>
          <p:cNvPr id="7" name="TextBox 6">
            <a:extLst>
              <a:ext uri="{FF2B5EF4-FFF2-40B4-BE49-F238E27FC236}">
                <a16:creationId xmlns:a16="http://schemas.microsoft.com/office/drawing/2014/main" id="{31C6BF37-92ED-485C-90C5-098A0C42E51F}"/>
              </a:ext>
            </a:extLst>
          </p:cNvPr>
          <p:cNvSpPr txBox="1"/>
          <p:nvPr/>
        </p:nvSpPr>
        <p:spPr>
          <a:xfrm>
            <a:off x="5940154" y="3602604"/>
            <a:ext cx="2725426" cy="646331"/>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m – mass of the object (kg)</a:t>
            </a:r>
          </a:p>
          <a:p>
            <a:r>
              <a:rPr lang="en-GB" dirty="0">
                <a:latin typeface="Calibri" panose="020F0502020204030204" pitchFamily="34" charset="0"/>
                <a:cs typeface="Calibri" panose="020F0502020204030204" pitchFamily="34" charset="0"/>
              </a:rPr>
              <a:t>v – speed (m/s)</a:t>
            </a:r>
          </a:p>
        </p:txBody>
      </p:sp>
      <p:cxnSp>
        <p:nvCxnSpPr>
          <p:cNvPr id="6" name="Straight Connector 5">
            <a:extLst>
              <a:ext uri="{FF2B5EF4-FFF2-40B4-BE49-F238E27FC236}">
                <a16:creationId xmlns:a16="http://schemas.microsoft.com/office/drawing/2014/main" id="{22C72904-689D-4C11-AA31-4858DB54C30F}"/>
              </a:ext>
            </a:extLst>
          </p:cNvPr>
          <p:cNvCxnSpPr/>
          <p:nvPr/>
        </p:nvCxnSpPr>
        <p:spPr>
          <a:xfrm>
            <a:off x="1377034" y="5112332"/>
            <a:ext cx="5040560" cy="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BBEC4D61-8153-4E29-B439-D7A9979216E4}"/>
              </a:ext>
            </a:extLst>
          </p:cNvPr>
          <p:cNvSpPr/>
          <p:nvPr/>
        </p:nvSpPr>
        <p:spPr>
          <a:xfrm>
            <a:off x="1809082" y="4464260"/>
            <a:ext cx="648072" cy="633159"/>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B050"/>
                </a:solidFill>
              </a:rPr>
              <a:t>1 kg </a:t>
            </a:r>
          </a:p>
        </p:txBody>
      </p:sp>
      <p:sp>
        <p:nvSpPr>
          <p:cNvPr id="10" name="TextBox 9">
            <a:extLst>
              <a:ext uri="{FF2B5EF4-FFF2-40B4-BE49-F238E27FC236}">
                <a16:creationId xmlns:a16="http://schemas.microsoft.com/office/drawing/2014/main" id="{5241A06B-99C1-4B34-9839-CC0B904ECABC}"/>
              </a:ext>
            </a:extLst>
          </p:cNvPr>
          <p:cNvSpPr txBox="1"/>
          <p:nvPr/>
        </p:nvSpPr>
        <p:spPr>
          <a:xfrm>
            <a:off x="1484078" y="5185736"/>
            <a:ext cx="1920077" cy="707886"/>
          </a:xfrm>
          <a:prstGeom prst="rect">
            <a:avLst/>
          </a:prstGeom>
          <a:noFill/>
        </p:spPr>
        <p:txBody>
          <a:bodyPr wrap="none" rtlCol="0">
            <a:spAutoFit/>
          </a:bodyPr>
          <a:lstStyle/>
          <a:p>
            <a:r>
              <a:rPr lang="en-GB" sz="2000" dirty="0">
                <a:latin typeface="Calibri" panose="020F0502020204030204" pitchFamily="34" charset="0"/>
                <a:cs typeface="Calibri" panose="020F0502020204030204" pitchFamily="34" charset="0"/>
              </a:rPr>
              <a:t>1 kg mass at rest</a:t>
            </a:r>
          </a:p>
          <a:p>
            <a:r>
              <a:rPr lang="en-GB" sz="2000" dirty="0">
                <a:latin typeface="Calibri" panose="020F0502020204030204" pitchFamily="34" charset="0"/>
                <a:cs typeface="Calibri" panose="020F0502020204030204" pitchFamily="34" charset="0"/>
              </a:rPr>
              <a:t>KE = 0 J</a:t>
            </a:r>
          </a:p>
        </p:txBody>
      </p:sp>
      <p:sp>
        <p:nvSpPr>
          <p:cNvPr id="18" name="TextBox 17">
            <a:extLst>
              <a:ext uri="{FF2B5EF4-FFF2-40B4-BE49-F238E27FC236}">
                <a16:creationId xmlns:a16="http://schemas.microsoft.com/office/drawing/2014/main" id="{709B869D-2F90-4316-A6C5-6CAE595436D9}"/>
              </a:ext>
            </a:extLst>
          </p:cNvPr>
          <p:cNvSpPr txBox="1"/>
          <p:nvPr/>
        </p:nvSpPr>
        <p:spPr>
          <a:xfrm>
            <a:off x="4687926" y="5135501"/>
            <a:ext cx="2238883" cy="707886"/>
          </a:xfrm>
          <a:prstGeom prst="rect">
            <a:avLst/>
          </a:prstGeom>
          <a:noFill/>
        </p:spPr>
        <p:txBody>
          <a:bodyPr wrap="none" rtlCol="0">
            <a:spAutoFit/>
          </a:bodyPr>
          <a:lstStyle/>
          <a:p>
            <a:r>
              <a:rPr lang="en-GB" sz="2000" dirty="0">
                <a:latin typeface="Calibri" panose="020F0502020204030204" pitchFamily="34" charset="0"/>
                <a:cs typeface="Calibri" panose="020F0502020204030204" pitchFamily="34" charset="0"/>
              </a:rPr>
              <a:t>1 kg mass at 10 m/s</a:t>
            </a:r>
          </a:p>
          <a:p>
            <a:r>
              <a:rPr lang="en-GB" sz="2000" dirty="0">
                <a:latin typeface="Calibri" panose="020F0502020204030204" pitchFamily="34" charset="0"/>
                <a:cs typeface="Calibri" panose="020F0502020204030204" pitchFamily="34" charset="0"/>
              </a:rPr>
              <a:t>KE = 50 J</a:t>
            </a:r>
          </a:p>
        </p:txBody>
      </p:sp>
      <p:sp>
        <p:nvSpPr>
          <p:cNvPr id="11" name="TextBox 10">
            <a:extLst>
              <a:ext uri="{FF2B5EF4-FFF2-40B4-BE49-F238E27FC236}">
                <a16:creationId xmlns:a16="http://schemas.microsoft.com/office/drawing/2014/main" id="{FA9CE2C6-81B6-4BA5-A312-BB04C397F0F7}"/>
              </a:ext>
            </a:extLst>
          </p:cNvPr>
          <p:cNvSpPr txBox="1"/>
          <p:nvPr/>
        </p:nvSpPr>
        <p:spPr>
          <a:xfrm>
            <a:off x="1187623" y="6058178"/>
            <a:ext cx="7400937"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KE = ½ × 1 × (10)</a:t>
            </a:r>
            <a:r>
              <a:rPr lang="en-GB" sz="2400" baseline="30000" dirty="0">
                <a:latin typeface="Calibri" panose="020F0502020204030204" pitchFamily="34" charset="0"/>
                <a:cs typeface="Calibri" panose="020F0502020204030204" pitchFamily="34" charset="0"/>
              </a:rPr>
              <a:t>2 </a:t>
            </a:r>
            <a:r>
              <a:rPr lang="en-GB" sz="2400" dirty="0">
                <a:latin typeface="Calibri" panose="020F0502020204030204" pitchFamily="34" charset="0"/>
                <a:cs typeface="Calibri" panose="020F0502020204030204" pitchFamily="34" charset="0"/>
              </a:rPr>
              <a:t> = 50 J	[kg × (m/s)</a:t>
            </a:r>
            <a:r>
              <a:rPr lang="en-GB" sz="2400" baseline="30000" dirty="0">
                <a:latin typeface="Calibri" panose="020F0502020204030204" pitchFamily="34" charset="0"/>
                <a:cs typeface="Calibri" panose="020F0502020204030204" pitchFamily="34" charset="0"/>
              </a:rPr>
              <a:t>2</a:t>
            </a:r>
            <a:r>
              <a:rPr lang="en-GB" sz="2400" dirty="0">
                <a:latin typeface="Calibri" panose="020F0502020204030204" pitchFamily="34" charset="0"/>
                <a:cs typeface="Calibri" panose="020F0502020204030204" pitchFamily="34" charset="0"/>
              </a:rPr>
              <a:t> = kg × m</a:t>
            </a:r>
            <a:r>
              <a:rPr lang="en-GB" sz="2400" baseline="30000" dirty="0">
                <a:latin typeface="Calibri" panose="020F0502020204030204" pitchFamily="34" charset="0"/>
                <a:cs typeface="Calibri" panose="020F0502020204030204" pitchFamily="34" charset="0"/>
              </a:rPr>
              <a:t>2</a:t>
            </a:r>
            <a:r>
              <a:rPr lang="en-GB" sz="2400" dirty="0">
                <a:latin typeface="Calibri" panose="020F0502020204030204" pitchFamily="34" charset="0"/>
                <a:cs typeface="Calibri" panose="020F0502020204030204" pitchFamily="34" charset="0"/>
              </a:rPr>
              <a:t>/s</a:t>
            </a:r>
            <a:r>
              <a:rPr lang="en-GB" sz="2400" baseline="30000" dirty="0">
                <a:latin typeface="Calibri" panose="020F0502020204030204" pitchFamily="34" charset="0"/>
                <a:cs typeface="Calibri" panose="020F0502020204030204" pitchFamily="34" charset="0"/>
              </a:rPr>
              <a:t>2 </a:t>
            </a:r>
            <a:r>
              <a:rPr lang="en-GB" sz="2400" dirty="0">
                <a:latin typeface="Calibri" panose="020F0502020204030204" pitchFamily="34" charset="0"/>
                <a:cs typeface="Calibri" panose="020F0502020204030204" pitchFamily="34" charset="0"/>
              </a:rPr>
              <a:t>= J] </a:t>
            </a:r>
          </a:p>
        </p:txBody>
      </p:sp>
    </p:spTree>
    <p:extLst>
      <p:ext uri="{BB962C8B-B14F-4D97-AF65-F5344CB8AC3E}">
        <p14:creationId xmlns:p14="http://schemas.microsoft.com/office/powerpoint/2010/main" val="2254907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3" presetClass="path" presetSubtype="0" accel="50000" decel="50000" fill="hold" grpId="0" nodeType="clickEffect">
                                  <p:stCondLst>
                                    <p:cond delay="0"/>
                                  </p:stCondLst>
                                  <p:childTnLst>
                                    <p:animMotion origin="layout" path="M -3.33333E-6 -7.40741E-7 L 0.38594 -7.40741E-7 " pathEditMode="relative" rAng="0" ptsTypes="AA">
                                      <p:cBhvr>
                                        <p:cTn id="6" dur="2000" fill="hold"/>
                                        <p:tgtEl>
                                          <p:spTgt spid="9"/>
                                        </p:tgtEl>
                                        <p:attrNameLst>
                                          <p:attrName>ppt_x</p:attrName>
                                          <p:attrName>ppt_y</p:attrName>
                                        </p:attrNameLst>
                                      </p:cBhvr>
                                      <p:rCtr x="19288" y="0"/>
                                    </p:animMotion>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8" grpId="0"/>
      <p:bldP spid="11"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5">
            <a:extLst>
              <a:ext uri="{FF2B5EF4-FFF2-40B4-BE49-F238E27FC236}">
                <a16:creationId xmlns:a16="http://schemas.microsoft.com/office/drawing/2014/main" id="{F52395D8-EF2A-4F77-9F2D-6F29B970AE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9700" y="6381750"/>
            <a:ext cx="1384300" cy="48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5363" name="Group 6">
            <a:extLst>
              <a:ext uri="{FF2B5EF4-FFF2-40B4-BE49-F238E27FC236}">
                <a16:creationId xmlns:a16="http://schemas.microsoft.com/office/drawing/2014/main" id="{2686EC07-5B01-4EB2-9265-342A49E4D685}"/>
              </a:ext>
            </a:extLst>
          </p:cNvPr>
          <p:cNvGrpSpPr>
            <a:grpSpLocks/>
          </p:cNvGrpSpPr>
          <p:nvPr/>
        </p:nvGrpSpPr>
        <p:grpSpPr bwMode="auto">
          <a:xfrm>
            <a:off x="0" y="3412816"/>
            <a:ext cx="9144000" cy="3435350"/>
            <a:chOff x="0" y="3429000"/>
            <a:chExt cx="9144000" cy="3435846"/>
          </a:xfrm>
        </p:grpSpPr>
        <p:pic>
          <p:nvPicPr>
            <p:cNvPr id="15364" name="Picture 7">
              <a:extLst>
                <a:ext uri="{FF2B5EF4-FFF2-40B4-BE49-F238E27FC236}">
                  <a16:creationId xmlns:a16="http://schemas.microsoft.com/office/drawing/2014/main" id="{65A0C457-7CBD-4B93-94ED-89BFB29769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988" t="-4739" r="31676" b="2"/>
            <a:stretch>
              <a:fillRect/>
            </a:stretch>
          </p:blipFill>
          <p:spPr bwMode="auto">
            <a:xfrm>
              <a:off x="0" y="3429000"/>
              <a:ext cx="3203848" cy="3411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5" name="Picture 8">
              <a:extLst>
                <a:ext uri="{FF2B5EF4-FFF2-40B4-BE49-F238E27FC236}">
                  <a16:creationId xmlns:a16="http://schemas.microsoft.com/office/drawing/2014/main" id="{4FD2FE0A-351B-446A-9758-0266A93111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0249" y="6381328"/>
              <a:ext cx="1383751" cy="483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6" name="TextBox 5">
            <a:extLst>
              <a:ext uri="{FF2B5EF4-FFF2-40B4-BE49-F238E27FC236}">
                <a16:creationId xmlns:a16="http://schemas.microsoft.com/office/drawing/2014/main" id="{C5A650E0-CEDF-4047-B0E2-69CF979B110F}"/>
              </a:ext>
            </a:extLst>
          </p:cNvPr>
          <p:cNvSpPr txBox="1"/>
          <p:nvPr/>
        </p:nvSpPr>
        <p:spPr>
          <a:xfrm>
            <a:off x="123086" y="81498"/>
            <a:ext cx="6476132" cy="461665"/>
          </a:xfrm>
          <a:prstGeom prst="rect">
            <a:avLst/>
          </a:prstGeom>
          <a:noFill/>
        </p:spPr>
        <p:txBody>
          <a:bodyPr wrap="none" rtlCol="0">
            <a:spAutoFit/>
          </a:bodyPr>
          <a:lstStyle/>
          <a:p>
            <a:r>
              <a:rPr lang="en-GB" sz="2400" b="1" dirty="0">
                <a:solidFill>
                  <a:srgbClr val="0070C0"/>
                </a:solidFill>
                <a:effectLst>
                  <a:outerShdw blurRad="38100" dist="38100" dir="2700000" algn="tl">
                    <a:srgbClr val="000000">
                      <a:alpha val="43137"/>
                    </a:srgbClr>
                  </a:outerShdw>
                </a:effectLst>
                <a:latin typeface="+mn-lt"/>
                <a:cs typeface="Calibri" panose="020F0502020204030204" pitchFamily="34" charset="0"/>
              </a:rPr>
              <a:t>CHEMICAL ENERGY: POTENTIAL ENERGY</a:t>
            </a:r>
          </a:p>
        </p:txBody>
      </p:sp>
      <p:sp>
        <p:nvSpPr>
          <p:cNvPr id="8" name="TextBox 7">
            <a:extLst>
              <a:ext uri="{FF2B5EF4-FFF2-40B4-BE49-F238E27FC236}">
                <a16:creationId xmlns:a16="http://schemas.microsoft.com/office/drawing/2014/main" id="{78C951A7-E8EB-42A7-8C9C-BE9ECDD4F181}"/>
              </a:ext>
            </a:extLst>
          </p:cNvPr>
          <p:cNvSpPr txBox="1"/>
          <p:nvPr/>
        </p:nvSpPr>
        <p:spPr>
          <a:xfrm>
            <a:off x="326595" y="569759"/>
            <a:ext cx="8490809" cy="2773195"/>
          </a:xfrm>
          <a:prstGeom prst="rect">
            <a:avLst/>
          </a:prstGeom>
          <a:noFill/>
        </p:spPr>
        <p:txBody>
          <a:bodyPr wrap="square">
            <a:spAutoFit/>
          </a:bodyPr>
          <a:lstStyle/>
          <a:p>
            <a:pPr>
              <a:lnSpc>
                <a:spcPct val="150000"/>
              </a:lnSpc>
            </a:pPr>
            <a:r>
              <a:rPr lang="en-GB" sz="2000" b="1" dirty="0">
                <a:solidFill>
                  <a:srgbClr val="1A1A1A"/>
                </a:solidFill>
                <a:latin typeface="Calibri" panose="020F0502020204030204" pitchFamily="34" charset="0"/>
                <a:cs typeface="Calibri" panose="020F0502020204030204" pitchFamily="34" charset="0"/>
              </a:rPr>
              <a:t>P</a:t>
            </a:r>
            <a:r>
              <a:rPr lang="en-GB" sz="2000" b="1" i="0" dirty="0">
                <a:solidFill>
                  <a:srgbClr val="1A1A1A"/>
                </a:solidFill>
                <a:effectLst/>
                <a:latin typeface="Calibri" panose="020F0502020204030204" pitchFamily="34" charset="0"/>
                <a:cs typeface="Calibri" panose="020F0502020204030204" pitchFamily="34" charset="0"/>
              </a:rPr>
              <a:t>otential energy </a:t>
            </a:r>
            <a:r>
              <a:rPr lang="en-GB" sz="2000" dirty="0">
                <a:solidFill>
                  <a:srgbClr val="1A1A1A"/>
                </a:solidFill>
                <a:latin typeface="Calibri" panose="020F0502020204030204" pitchFamily="34" charset="0"/>
                <a:cs typeface="Calibri" panose="020F0502020204030204" pitchFamily="34" charset="0"/>
              </a:rPr>
              <a:t>is a </a:t>
            </a:r>
            <a:r>
              <a:rPr lang="en-GB" sz="2000" b="0" i="0" dirty="0">
                <a:solidFill>
                  <a:srgbClr val="1A1A1A"/>
                </a:solidFill>
                <a:effectLst/>
                <a:latin typeface="Calibri" panose="020F0502020204030204" pitchFamily="34" charset="0"/>
                <a:cs typeface="Calibri" panose="020F0502020204030204" pitchFamily="34" charset="0"/>
              </a:rPr>
              <a:t>stored energy that depends upon the relative position of objects. </a:t>
            </a:r>
          </a:p>
          <a:p>
            <a:pPr>
              <a:lnSpc>
                <a:spcPct val="150000"/>
              </a:lnSpc>
            </a:pPr>
            <a:r>
              <a:rPr lang="en-GB" sz="2000" dirty="0">
                <a:solidFill>
                  <a:srgbClr val="1A1A1A"/>
                </a:solidFill>
                <a:latin typeface="Calibri" panose="020F0502020204030204" pitchFamily="34" charset="0"/>
                <a:cs typeface="Calibri" panose="020F0502020204030204" pitchFamily="34" charset="0"/>
              </a:rPr>
              <a:t>The bonds that hold the atoms of molecules together have potential energy.</a:t>
            </a:r>
          </a:p>
          <a:p>
            <a:pPr>
              <a:lnSpc>
                <a:spcPct val="150000"/>
              </a:lnSpc>
            </a:pPr>
            <a:r>
              <a:rPr lang="en-GB" sz="2000" dirty="0">
                <a:solidFill>
                  <a:srgbClr val="202124"/>
                </a:solidFill>
                <a:latin typeface="Calibri" panose="020F0502020204030204" pitchFamily="34" charset="0"/>
                <a:cs typeface="Calibri" panose="020F0502020204030204" pitchFamily="34" charset="0"/>
              </a:rPr>
              <a:t>When electrons are excited they move to a higher energy level farther away from the centre and their potential energy increases</a:t>
            </a:r>
            <a:endParaRPr lang="en-GB" sz="2000" dirty="0">
              <a:latin typeface="Calibri" panose="020F0502020204030204" pitchFamily="34" charset="0"/>
              <a:cs typeface="Calibri" panose="020F0502020204030204" pitchFamily="34" charset="0"/>
            </a:endParaRPr>
          </a:p>
          <a:p>
            <a:pPr>
              <a:lnSpc>
                <a:spcPct val="150000"/>
              </a:lnSpc>
            </a:pPr>
            <a:endParaRPr lang="en-GB" dirty="0">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E4187C95-6894-4F2E-8CB6-E23BF2CC6EBB}"/>
                  </a:ext>
                </a:extLst>
              </p:cNvPr>
              <p:cNvSpPr txBox="1"/>
              <p:nvPr/>
            </p:nvSpPr>
            <p:spPr>
              <a:xfrm>
                <a:off x="733157" y="3086941"/>
                <a:ext cx="3980257" cy="553998"/>
              </a:xfrm>
              <a:prstGeom prst="rect">
                <a:avLst/>
              </a:prstGeom>
              <a:noFill/>
            </p:spPr>
            <p:txBody>
              <a:bodyPr wrap="none" lIns="0" tIns="0" rIns="0" bIns="0" rtlCol="0">
                <a:spAutoFit/>
              </a:bodyPr>
              <a:lstStyle/>
              <a:p>
                <a14:m>
                  <m:oMath xmlns:m="http://schemas.openxmlformats.org/officeDocument/2006/math">
                    <m:r>
                      <m:rPr>
                        <m:sty m:val="p"/>
                      </m:rPr>
                      <a:rPr lang="en-GB" sz="3600" b="0" i="0" smtClean="0">
                        <a:latin typeface="Cambria Math" panose="02040503050406030204" pitchFamily="18" charset="0"/>
                      </a:rPr>
                      <m:t>E</m:t>
                    </m:r>
                    <m:r>
                      <m:rPr>
                        <m:sty m:val="p"/>
                      </m:rPr>
                      <a:rPr lang="en-GB" sz="3600" b="0" i="0" baseline="-25000" smtClean="0">
                        <a:latin typeface="Cambria Math" panose="02040503050406030204" pitchFamily="18" charset="0"/>
                      </a:rPr>
                      <m:t>P</m:t>
                    </m:r>
                    <m:r>
                      <a:rPr lang="en-GB" sz="3600" b="0" i="0" smtClean="0">
                        <a:latin typeface="Cambria Math" panose="02040503050406030204" pitchFamily="18" charset="0"/>
                      </a:rPr>
                      <m:t>=</m:t>
                    </m:r>
                    <m:r>
                      <m:rPr>
                        <m:sty m:val="p"/>
                      </m:rPr>
                      <a:rPr lang="en-GB" sz="3600" b="0" i="0" smtClean="0">
                        <a:latin typeface="Cambria Math" panose="02040503050406030204" pitchFamily="18" charset="0"/>
                      </a:rPr>
                      <m:t>m</m:t>
                    </m:r>
                    <m:r>
                      <a:rPr lang="en-GB" sz="3600" b="0" i="1" smtClean="0">
                        <a:latin typeface="Cambria Math" panose="02040503050406030204" pitchFamily="18" charset="0"/>
                      </a:rPr>
                      <m:t>×</m:t>
                    </m:r>
                    <m:r>
                      <m:rPr>
                        <m:sty m:val="p"/>
                      </m:rPr>
                      <a:rPr lang="en-GB" sz="3600" b="0" i="0" smtClean="0">
                        <a:latin typeface="Cambria Math" panose="02040503050406030204" pitchFamily="18" charset="0"/>
                      </a:rPr>
                      <m:t>g</m:t>
                    </m:r>
                    <m:r>
                      <a:rPr lang="en-GB" sz="3600" i="1">
                        <a:latin typeface="Cambria Math" panose="02040503050406030204" pitchFamily="18" charset="0"/>
                      </a:rPr>
                      <m:t>×</m:t>
                    </m:r>
                    <m:r>
                      <m:rPr>
                        <m:sty m:val="p"/>
                      </m:rPr>
                      <a:rPr lang="en-GB" sz="3600" b="0" i="0" smtClean="0">
                        <a:latin typeface="Cambria Math" panose="02040503050406030204" pitchFamily="18" charset="0"/>
                      </a:rPr>
                      <m:t>h</m:t>
                    </m:r>
                  </m:oMath>
                </a14:m>
                <a:r>
                  <a:rPr lang="en-GB" sz="3600" dirty="0"/>
                  <a:t>    [J]</a:t>
                </a:r>
                <a:endParaRPr lang="en-GB" sz="3600" baseline="30000" dirty="0"/>
              </a:p>
            </p:txBody>
          </p:sp>
        </mc:Choice>
        <mc:Fallback xmlns="">
          <p:sp>
            <p:nvSpPr>
              <p:cNvPr id="9" name="TextBox 8">
                <a:extLst>
                  <a:ext uri="{FF2B5EF4-FFF2-40B4-BE49-F238E27FC236}">
                    <a16:creationId xmlns:a16="http://schemas.microsoft.com/office/drawing/2014/main" id="{E4187C95-6894-4F2E-8CB6-E23BF2CC6EBB}"/>
                  </a:ext>
                </a:extLst>
              </p:cNvPr>
              <p:cNvSpPr txBox="1">
                <a:spLocks noRot="1" noChangeAspect="1" noMove="1" noResize="1" noEditPoints="1" noAdjustHandles="1" noChangeArrowheads="1" noChangeShapeType="1" noTextEdit="1"/>
              </p:cNvSpPr>
              <p:nvPr/>
            </p:nvSpPr>
            <p:spPr>
              <a:xfrm>
                <a:off x="733157" y="3086941"/>
                <a:ext cx="3980257" cy="553998"/>
              </a:xfrm>
              <a:prstGeom prst="rect">
                <a:avLst/>
              </a:prstGeom>
              <a:blipFill>
                <a:blip r:embed="rId4"/>
                <a:stretch>
                  <a:fillRect t="-25275" r="-6126" b="-49451"/>
                </a:stretch>
              </a:blipFill>
            </p:spPr>
            <p:txBody>
              <a:bodyPr/>
              <a:lstStyle/>
              <a:p>
                <a:r>
                  <a:rPr lang="en-GB">
                    <a:noFill/>
                  </a:rPr>
                  <a:t> </a:t>
                </a:r>
              </a:p>
            </p:txBody>
          </p:sp>
        </mc:Fallback>
      </mc:AlternateContent>
      <p:sp>
        <p:nvSpPr>
          <p:cNvPr id="10" name="TextBox 9">
            <a:extLst>
              <a:ext uri="{FF2B5EF4-FFF2-40B4-BE49-F238E27FC236}">
                <a16:creationId xmlns:a16="http://schemas.microsoft.com/office/drawing/2014/main" id="{C94754F1-EBEF-4D24-9090-E31083F640F1}"/>
              </a:ext>
            </a:extLst>
          </p:cNvPr>
          <p:cNvSpPr txBox="1"/>
          <p:nvPr/>
        </p:nvSpPr>
        <p:spPr>
          <a:xfrm>
            <a:off x="5631233" y="2858028"/>
            <a:ext cx="3514937" cy="923330"/>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m – mass of the object (kg)</a:t>
            </a:r>
          </a:p>
          <a:p>
            <a:r>
              <a:rPr lang="en-GB" dirty="0">
                <a:latin typeface="Calibri" panose="020F0502020204030204" pitchFamily="34" charset="0"/>
                <a:cs typeface="Calibri" panose="020F0502020204030204" pitchFamily="34" charset="0"/>
              </a:rPr>
              <a:t>g – gravitational acceleration (m/s</a:t>
            </a:r>
            <a:r>
              <a:rPr lang="en-GB" baseline="30000" dirty="0">
                <a:latin typeface="Calibri" panose="020F0502020204030204" pitchFamily="34" charset="0"/>
                <a:cs typeface="Calibri" panose="020F0502020204030204" pitchFamily="34" charset="0"/>
              </a:rPr>
              <a:t>2</a:t>
            </a:r>
            <a:r>
              <a:rPr lang="en-GB" dirty="0">
                <a:latin typeface="Calibri" panose="020F0502020204030204" pitchFamily="34" charset="0"/>
                <a:cs typeface="Calibri" panose="020F0502020204030204" pitchFamily="34" charset="0"/>
              </a:rPr>
              <a:t>)</a:t>
            </a:r>
          </a:p>
          <a:p>
            <a:r>
              <a:rPr lang="en-GB" dirty="0">
                <a:latin typeface="Calibri" panose="020F0502020204030204" pitchFamily="34" charset="0"/>
                <a:cs typeface="Calibri" panose="020F0502020204030204" pitchFamily="34" charset="0"/>
              </a:rPr>
              <a:t>h – hight (m)</a:t>
            </a:r>
          </a:p>
        </p:txBody>
      </p:sp>
      <p:cxnSp>
        <p:nvCxnSpPr>
          <p:cNvPr id="12" name="Straight Connector 11">
            <a:extLst>
              <a:ext uri="{FF2B5EF4-FFF2-40B4-BE49-F238E27FC236}">
                <a16:creationId xmlns:a16="http://schemas.microsoft.com/office/drawing/2014/main" id="{3CE7A726-72D1-4968-BB05-83524EFD7BD9}"/>
              </a:ext>
            </a:extLst>
          </p:cNvPr>
          <p:cNvCxnSpPr>
            <a:cxnSpLocks/>
          </p:cNvCxnSpPr>
          <p:nvPr/>
        </p:nvCxnSpPr>
        <p:spPr>
          <a:xfrm>
            <a:off x="1218388" y="5753905"/>
            <a:ext cx="6048672" cy="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ADF541B3-7481-4CD4-A9C0-FDA466012D8C}"/>
              </a:ext>
            </a:extLst>
          </p:cNvPr>
          <p:cNvSpPr/>
          <p:nvPr/>
        </p:nvSpPr>
        <p:spPr>
          <a:xfrm>
            <a:off x="2399250" y="3982657"/>
            <a:ext cx="648072" cy="487393"/>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B050"/>
                </a:solidFill>
              </a:rPr>
              <a:t>1 kg </a:t>
            </a:r>
          </a:p>
        </p:txBody>
      </p:sp>
      <p:sp>
        <p:nvSpPr>
          <p:cNvPr id="2" name="Rectangle 1">
            <a:extLst>
              <a:ext uri="{FF2B5EF4-FFF2-40B4-BE49-F238E27FC236}">
                <a16:creationId xmlns:a16="http://schemas.microsoft.com/office/drawing/2014/main" id="{78F04385-D6D8-4EFB-9EF5-7EF40D54DB14}"/>
              </a:ext>
            </a:extLst>
          </p:cNvPr>
          <p:cNvSpPr/>
          <p:nvPr/>
        </p:nvSpPr>
        <p:spPr>
          <a:xfrm>
            <a:off x="1713989" y="4457761"/>
            <a:ext cx="1351077" cy="1294608"/>
          </a:xfrm>
          <a:prstGeom prst="rect">
            <a:avLst/>
          </a:prstGeom>
          <a:solidFill>
            <a:srgbClr val="FF0000"/>
          </a:solidFill>
          <a:ln w="190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rgbClr val="00B050"/>
                </a:solidFill>
                <a:latin typeface="Calibri" panose="020F0502020204030204" pitchFamily="34" charset="0"/>
                <a:cs typeface="Calibri" panose="020F0502020204030204" pitchFamily="34" charset="0"/>
              </a:rPr>
              <a:t>PE =m × g × h</a:t>
            </a:r>
          </a:p>
          <a:p>
            <a:pPr algn="ctr"/>
            <a:r>
              <a:rPr lang="en-GB" sz="1600" b="1" dirty="0">
                <a:solidFill>
                  <a:srgbClr val="00B050"/>
                </a:solidFill>
                <a:latin typeface="Calibri" panose="020F0502020204030204" pitchFamily="34" charset="0"/>
                <a:cs typeface="Calibri" panose="020F0502020204030204" pitchFamily="34" charset="0"/>
              </a:rPr>
              <a:t>= 1 ×9.8 ×(-1) </a:t>
            </a:r>
          </a:p>
          <a:p>
            <a:pPr algn="ctr"/>
            <a:r>
              <a:rPr lang="en-GB" sz="1600" b="1" dirty="0">
                <a:solidFill>
                  <a:srgbClr val="00B050"/>
                </a:solidFill>
                <a:latin typeface="Calibri" panose="020F0502020204030204" pitchFamily="34" charset="0"/>
                <a:cs typeface="Calibri" panose="020F0502020204030204" pitchFamily="34" charset="0"/>
              </a:rPr>
              <a:t>= - 9.8 J</a:t>
            </a:r>
          </a:p>
        </p:txBody>
      </p:sp>
      <p:cxnSp>
        <p:nvCxnSpPr>
          <p:cNvPr id="4" name="Straight Arrow Connector 3">
            <a:extLst>
              <a:ext uri="{FF2B5EF4-FFF2-40B4-BE49-F238E27FC236}">
                <a16:creationId xmlns:a16="http://schemas.microsoft.com/office/drawing/2014/main" id="{C7A2A29B-54B8-4744-AAE9-9A22F1706360}"/>
              </a:ext>
            </a:extLst>
          </p:cNvPr>
          <p:cNvCxnSpPr>
            <a:cxnSpLocks/>
          </p:cNvCxnSpPr>
          <p:nvPr/>
        </p:nvCxnSpPr>
        <p:spPr>
          <a:xfrm>
            <a:off x="1642344" y="4486234"/>
            <a:ext cx="0" cy="1266135"/>
          </a:xfrm>
          <a:prstGeom prst="straightConnector1">
            <a:avLst/>
          </a:prstGeom>
          <a:ln w="28575">
            <a:solidFill>
              <a:srgbClr val="FFFF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9DC8B285-F3AE-4F12-B79F-38A13220E1A6}"/>
              </a:ext>
            </a:extLst>
          </p:cNvPr>
          <p:cNvSpPr txBox="1"/>
          <p:nvPr/>
        </p:nvSpPr>
        <p:spPr>
          <a:xfrm rot="16200000">
            <a:off x="1213941" y="4952285"/>
            <a:ext cx="582211" cy="369332"/>
          </a:xfrm>
          <a:prstGeom prst="rect">
            <a:avLst/>
          </a:prstGeom>
          <a:noFill/>
        </p:spPr>
        <p:txBody>
          <a:bodyPr wrap="none" rtlCol="0">
            <a:spAutoFit/>
          </a:bodyPr>
          <a:lstStyle/>
          <a:p>
            <a:r>
              <a:rPr lang="en-GB" b="1" dirty="0">
                <a:solidFill>
                  <a:srgbClr val="00B050"/>
                </a:solidFill>
              </a:rPr>
              <a:t>1 m</a:t>
            </a:r>
          </a:p>
        </p:txBody>
      </p:sp>
      <p:sp>
        <p:nvSpPr>
          <p:cNvPr id="18" name="Rectangle 17">
            <a:extLst>
              <a:ext uri="{FF2B5EF4-FFF2-40B4-BE49-F238E27FC236}">
                <a16:creationId xmlns:a16="http://schemas.microsoft.com/office/drawing/2014/main" id="{9C413814-8205-4CE9-A42B-50161E065497}"/>
              </a:ext>
            </a:extLst>
          </p:cNvPr>
          <p:cNvSpPr/>
          <p:nvPr/>
        </p:nvSpPr>
        <p:spPr>
          <a:xfrm>
            <a:off x="4691006" y="5233324"/>
            <a:ext cx="648072" cy="487393"/>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B050"/>
                </a:solidFill>
              </a:rPr>
              <a:t>1 kg </a:t>
            </a:r>
          </a:p>
        </p:txBody>
      </p:sp>
      <p:cxnSp>
        <p:nvCxnSpPr>
          <p:cNvPr id="20" name="Straight Arrow Connector 19">
            <a:extLst>
              <a:ext uri="{FF2B5EF4-FFF2-40B4-BE49-F238E27FC236}">
                <a16:creationId xmlns:a16="http://schemas.microsoft.com/office/drawing/2014/main" id="{3773EA9D-16B4-4726-8826-4B7D4A36DB03}"/>
              </a:ext>
            </a:extLst>
          </p:cNvPr>
          <p:cNvCxnSpPr/>
          <p:nvPr/>
        </p:nvCxnSpPr>
        <p:spPr>
          <a:xfrm>
            <a:off x="6835012" y="4457761"/>
            <a:ext cx="0" cy="1266135"/>
          </a:xfrm>
          <a:prstGeom prst="straightConnector1">
            <a:avLst/>
          </a:prstGeom>
          <a:ln w="28575">
            <a:solidFill>
              <a:srgbClr val="FFFF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CC28EB28-5657-40C7-AE3E-3B8F8952C9BB}"/>
              </a:ext>
            </a:extLst>
          </p:cNvPr>
          <p:cNvSpPr txBox="1"/>
          <p:nvPr/>
        </p:nvSpPr>
        <p:spPr>
          <a:xfrm rot="16200000">
            <a:off x="6672749" y="4906161"/>
            <a:ext cx="582211" cy="369332"/>
          </a:xfrm>
          <a:prstGeom prst="rect">
            <a:avLst/>
          </a:prstGeom>
          <a:noFill/>
        </p:spPr>
        <p:txBody>
          <a:bodyPr wrap="none" rtlCol="0">
            <a:spAutoFit/>
          </a:bodyPr>
          <a:lstStyle/>
          <a:p>
            <a:r>
              <a:rPr lang="en-GB" b="1" dirty="0">
                <a:solidFill>
                  <a:srgbClr val="00B050"/>
                </a:solidFill>
              </a:rPr>
              <a:t>1 m</a:t>
            </a:r>
          </a:p>
        </p:txBody>
      </p:sp>
      <p:sp>
        <p:nvSpPr>
          <p:cNvPr id="23" name="Rectangle 22">
            <a:extLst>
              <a:ext uri="{FF2B5EF4-FFF2-40B4-BE49-F238E27FC236}">
                <a16:creationId xmlns:a16="http://schemas.microsoft.com/office/drawing/2014/main" id="{5ADD2435-4071-4B10-B471-270760745B57}"/>
              </a:ext>
            </a:extLst>
          </p:cNvPr>
          <p:cNvSpPr/>
          <p:nvPr/>
        </p:nvSpPr>
        <p:spPr>
          <a:xfrm>
            <a:off x="5384460" y="4471103"/>
            <a:ext cx="1351077" cy="1260578"/>
          </a:xfrm>
          <a:prstGeom prst="rect">
            <a:avLst/>
          </a:prstGeom>
          <a:solidFill>
            <a:srgbClr val="FF0000"/>
          </a:solidFill>
          <a:ln w="190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b="1" dirty="0">
              <a:solidFill>
                <a:srgbClr val="00B050"/>
              </a:solidFill>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9AF86131-6DA0-486F-81DE-D78B20F1B783}"/>
                  </a:ext>
                </a:extLst>
              </p:cNvPr>
              <p:cNvSpPr txBox="1"/>
              <p:nvPr/>
            </p:nvSpPr>
            <p:spPr>
              <a:xfrm>
                <a:off x="2567430" y="6288241"/>
                <a:ext cx="3522118" cy="369332"/>
              </a:xfrm>
              <a:prstGeom prst="rect">
                <a:avLst/>
              </a:prstGeom>
              <a:noFill/>
            </p:spPr>
            <p:txBody>
              <a:bodyPr wrap="none" rtlCol="0">
                <a:spAutoFit/>
              </a:bodyPr>
              <a:lstStyle/>
              <a:p>
                <a:r>
                  <a:rPr lang="en-GB" dirty="0"/>
                  <a:t>[kg</a:t>
                </a:r>
                <a:r>
                  <a:rPr lang="en-GB" sz="1800" b="0" dirty="0"/>
                  <a:t> </a:t>
                </a:r>
                <a14:m>
                  <m:oMath xmlns:m="http://schemas.openxmlformats.org/officeDocument/2006/math">
                    <m:r>
                      <a:rPr lang="en-GB" sz="1800" b="0" i="1" smtClean="0">
                        <a:latin typeface="Cambria Math" panose="02040503050406030204" pitchFamily="18" charset="0"/>
                      </a:rPr>
                      <m:t>× </m:t>
                    </m:r>
                  </m:oMath>
                </a14:m>
                <a:r>
                  <a:rPr lang="en-GB" dirty="0"/>
                  <a:t>m/s</a:t>
                </a:r>
                <a:r>
                  <a:rPr lang="en-GB" baseline="30000" dirty="0"/>
                  <a:t>2</a:t>
                </a:r>
                <a:r>
                  <a:rPr lang="en-GB" dirty="0"/>
                  <a:t> </a:t>
                </a:r>
                <a14:m>
                  <m:oMath xmlns:m="http://schemas.openxmlformats.org/officeDocument/2006/math">
                    <m:r>
                      <a:rPr lang="en-GB" i="1">
                        <a:latin typeface="Cambria Math" panose="02040503050406030204" pitchFamily="18" charset="0"/>
                      </a:rPr>
                      <m:t>×</m:t>
                    </m:r>
                  </m:oMath>
                </a14:m>
                <a:r>
                  <a:rPr lang="en-GB" dirty="0"/>
                  <a:t> m = kg </a:t>
                </a:r>
                <a14:m>
                  <m:oMath xmlns:m="http://schemas.openxmlformats.org/officeDocument/2006/math">
                    <m:r>
                      <a:rPr lang="en-GB" i="1">
                        <a:latin typeface="Cambria Math" panose="02040503050406030204" pitchFamily="18" charset="0"/>
                      </a:rPr>
                      <m:t>×</m:t>
                    </m:r>
                  </m:oMath>
                </a14:m>
                <a:r>
                  <a:rPr lang="en-GB" dirty="0"/>
                  <a:t> m</a:t>
                </a:r>
                <a:r>
                  <a:rPr lang="en-GB" baseline="30000" dirty="0"/>
                  <a:t>2</a:t>
                </a:r>
                <a:r>
                  <a:rPr lang="en-GB" dirty="0"/>
                  <a:t>/s</a:t>
                </a:r>
                <a:r>
                  <a:rPr lang="en-GB" baseline="30000" dirty="0"/>
                  <a:t>2</a:t>
                </a:r>
                <a:r>
                  <a:rPr lang="en-GB" dirty="0"/>
                  <a:t> = J]</a:t>
                </a:r>
              </a:p>
            </p:txBody>
          </p:sp>
        </mc:Choice>
        <mc:Fallback xmlns="">
          <p:sp>
            <p:nvSpPr>
              <p:cNvPr id="15" name="TextBox 14">
                <a:extLst>
                  <a:ext uri="{FF2B5EF4-FFF2-40B4-BE49-F238E27FC236}">
                    <a16:creationId xmlns:a16="http://schemas.microsoft.com/office/drawing/2014/main" id="{9AF86131-6DA0-486F-81DE-D78B20F1B783}"/>
                  </a:ext>
                </a:extLst>
              </p:cNvPr>
              <p:cNvSpPr txBox="1">
                <a:spLocks noRot="1" noChangeAspect="1" noMove="1" noResize="1" noEditPoints="1" noAdjustHandles="1" noChangeArrowheads="1" noChangeShapeType="1" noTextEdit="1"/>
              </p:cNvSpPr>
              <p:nvPr/>
            </p:nvSpPr>
            <p:spPr>
              <a:xfrm>
                <a:off x="2567430" y="6288241"/>
                <a:ext cx="3522118" cy="369332"/>
              </a:xfrm>
              <a:prstGeom prst="rect">
                <a:avLst/>
              </a:prstGeom>
              <a:blipFill>
                <a:blip r:embed="rId5"/>
                <a:stretch>
                  <a:fillRect l="-1384" t="-10000" r="-173" b="-26667"/>
                </a:stretch>
              </a:blipFill>
            </p:spPr>
            <p:txBody>
              <a:bodyPr/>
              <a:lstStyle/>
              <a:p>
                <a:r>
                  <a:rPr lang="en-GB">
                    <a:noFill/>
                  </a:rPr>
                  <a:t> </a:t>
                </a:r>
              </a:p>
            </p:txBody>
          </p:sp>
        </mc:Fallback>
      </mc:AlternateContent>
      <p:sp>
        <p:nvSpPr>
          <p:cNvPr id="27" name="TextBox 26">
            <a:extLst>
              <a:ext uri="{FF2B5EF4-FFF2-40B4-BE49-F238E27FC236}">
                <a16:creationId xmlns:a16="http://schemas.microsoft.com/office/drawing/2014/main" id="{BC61D13B-08CD-43B3-91AF-8E1C2D8E795D}"/>
              </a:ext>
            </a:extLst>
          </p:cNvPr>
          <p:cNvSpPr txBox="1"/>
          <p:nvPr/>
        </p:nvSpPr>
        <p:spPr>
          <a:xfrm>
            <a:off x="5241034" y="4703802"/>
            <a:ext cx="1637928" cy="830997"/>
          </a:xfrm>
          <a:prstGeom prst="rect">
            <a:avLst/>
          </a:prstGeom>
          <a:noFill/>
        </p:spPr>
        <p:txBody>
          <a:bodyPr wrap="square">
            <a:spAutoFit/>
          </a:bodyPr>
          <a:lstStyle/>
          <a:p>
            <a:pPr algn="ctr"/>
            <a:r>
              <a:rPr lang="en-GB" sz="1600" b="1" dirty="0">
                <a:solidFill>
                  <a:srgbClr val="00B050"/>
                </a:solidFill>
                <a:latin typeface="Calibri" panose="020F0502020204030204" pitchFamily="34" charset="0"/>
                <a:cs typeface="Calibri" panose="020F0502020204030204" pitchFamily="34" charset="0"/>
              </a:rPr>
              <a:t>PE =m × g × h</a:t>
            </a:r>
          </a:p>
          <a:p>
            <a:pPr algn="ctr"/>
            <a:r>
              <a:rPr lang="en-GB" sz="1600" b="1" dirty="0">
                <a:solidFill>
                  <a:srgbClr val="00B050"/>
                </a:solidFill>
                <a:latin typeface="Calibri" panose="020F0502020204030204" pitchFamily="34" charset="0"/>
                <a:cs typeface="Calibri" panose="020F0502020204030204" pitchFamily="34" charset="0"/>
              </a:rPr>
              <a:t>= 1 ×9.8 ×(+1) </a:t>
            </a:r>
          </a:p>
          <a:p>
            <a:pPr algn="ctr"/>
            <a:r>
              <a:rPr lang="en-GB" sz="1600" b="1" dirty="0">
                <a:solidFill>
                  <a:srgbClr val="00B050"/>
                </a:solidFill>
                <a:latin typeface="Calibri" panose="020F0502020204030204" pitchFamily="34" charset="0"/>
                <a:cs typeface="Calibri" panose="020F0502020204030204" pitchFamily="34" charset="0"/>
              </a:rPr>
              <a:t>= + 9.8 J</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0" presetClass="path" presetSubtype="0" accel="50000" decel="50000" fill="hold" grpId="0" nodeType="clickEffect">
                                  <p:stCondLst>
                                    <p:cond delay="0"/>
                                  </p:stCondLst>
                                  <p:childTnLst>
                                    <p:animMotion origin="layout" path="M -3.05556E-6 -3.7037E-6 L 0.03976 -3.7037E-6 C 0.05764 -3.7037E-6 0.07969 0.0507 0.07969 0.0919 L 0.07969 0.1838 " pathEditMode="relative" rAng="0" ptsTypes="AAAA">
                                      <p:cBhvr>
                                        <p:cTn id="6" dur="2000" fill="hold"/>
                                        <p:tgtEl>
                                          <p:spTgt spid="13"/>
                                        </p:tgtEl>
                                        <p:attrNameLst>
                                          <p:attrName>ppt_x</p:attrName>
                                          <p:attrName>ppt_y</p:attrName>
                                        </p:attrNameLst>
                                      </p:cBhvr>
                                      <p:rCtr x="3976" y="9190"/>
                                    </p:animMotion>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57" presetClass="path" presetSubtype="0" accel="50000" decel="50000" fill="hold" grpId="0" nodeType="clickEffect">
                                  <p:stCondLst>
                                    <p:cond delay="0"/>
                                  </p:stCondLst>
                                  <p:childTnLst>
                                    <p:animMotion origin="layout" path="M 2.5E-6 -1.11111E-6 L 2.5E-6 -0.09236 C 2.5E-6 -0.1338 0.04045 -0.18472 0.07378 -0.18472 L 0.14774 -0.18472 " pathEditMode="relative" rAng="0" ptsTypes="AAAA">
                                      <p:cBhvr>
                                        <p:cTn id="14" dur="2000" fill="hold"/>
                                        <p:tgtEl>
                                          <p:spTgt spid="18"/>
                                        </p:tgtEl>
                                        <p:attrNameLst>
                                          <p:attrName>ppt_x</p:attrName>
                                          <p:attrName>ppt_y</p:attrName>
                                        </p:attrNameLst>
                                      </p:cBhvr>
                                      <p:rCtr x="7378" y="-9236"/>
                                    </p:animMotion>
                                  </p:childTnLst>
                                </p:cTn>
                              </p:par>
                              <p:par>
                                <p:cTn id="15" presetID="1" presetClass="entr" presetSubtype="0" fill="hold" nodeType="with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1"/>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8" grpId="0" animBg="1"/>
      <p:bldP spid="21" grpId="0"/>
      <p:bldP spid="23" grpId="0" animBg="1"/>
      <p:bldP spid="15" grpId="0"/>
      <p:bldP spid="2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5">
            <a:extLst>
              <a:ext uri="{FF2B5EF4-FFF2-40B4-BE49-F238E27FC236}">
                <a16:creationId xmlns:a16="http://schemas.microsoft.com/office/drawing/2014/main" id="{AE81AD52-AEC7-469F-ACB9-A9B1611683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9700" y="6381750"/>
            <a:ext cx="1384300" cy="48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6387" name="Group 6">
            <a:extLst>
              <a:ext uri="{FF2B5EF4-FFF2-40B4-BE49-F238E27FC236}">
                <a16:creationId xmlns:a16="http://schemas.microsoft.com/office/drawing/2014/main" id="{2CD24D15-D002-454F-98F4-8B7B2DFF9642}"/>
              </a:ext>
            </a:extLst>
          </p:cNvPr>
          <p:cNvGrpSpPr>
            <a:grpSpLocks/>
          </p:cNvGrpSpPr>
          <p:nvPr/>
        </p:nvGrpSpPr>
        <p:grpSpPr bwMode="auto">
          <a:xfrm>
            <a:off x="0" y="3429000"/>
            <a:ext cx="9144000" cy="3435350"/>
            <a:chOff x="0" y="3429000"/>
            <a:chExt cx="9144000" cy="3435846"/>
          </a:xfrm>
        </p:grpSpPr>
        <p:pic>
          <p:nvPicPr>
            <p:cNvPr id="16388" name="Picture 7">
              <a:extLst>
                <a:ext uri="{FF2B5EF4-FFF2-40B4-BE49-F238E27FC236}">
                  <a16:creationId xmlns:a16="http://schemas.microsoft.com/office/drawing/2014/main" id="{C2952121-91E4-4B58-8843-56E094FDEDF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2988" t="-4739" r="31676" b="2"/>
            <a:stretch>
              <a:fillRect/>
            </a:stretch>
          </p:blipFill>
          <p:spPr bwMode="auto">
            <a:xfrm>
              <a:off x="0" y="3429000"/>
              <a:ext cx="3203848" cy="3411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8">
              <a:extLst>
                <a:ext uri="{FF2B5EF4-FFF2-40B4-BE49-F238E27FC236}">
                  <a16:creationId xmlns:a16="http://schemas.microsoft.com/office/drawing/2014/main" id="{A9CB5293-FCB1-44A5-824E-6F46012713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0249" y="6381328"/>
              <a:ext cx="1383751" cy="483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6" name="TextBox 5">
            <a:extLst>
              <a:ext uri="{FF2B5EF4-FFF2-40B4-BE49-F238E27FC236}">
                <a16:creationId xmlns:a16="http://schemas.microsoft.com/office/drawing/2014/main" id="{18F9DD6A-77C0-409F-8CEC-5DE424A3056B}"/>
              </a:ext>
            </a:extLst>
          </p:cNvPr>
          <p:cNvSpPr txBox="1"/>
          <p:nvPr/>
        </p:nvSpPr>
        <p:spPr>
          <a:xfrm>
            <a:off x="123086" y="81498"/>
            <a:ext cx="7764113"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rPr>
              <a:t>CHEMICAL ENERGY: ELECTRICAL ENERGY</a:t>
            </a:r>
          </a:p>
        </p:txBody>
      </p:sp>
      <p:sp>
        <p:nvSpPr>
          <p:cNvPr id="9" name="TextBox 8">
            <a:extLst>
              <a:ext uri="{FF2B5EF4-FFF2-40B4-BE49-F238E27FC236}">
                <a16:creationId xmlns:a16="http://schemas.microsoft.com/office/drawing/2014/main" id="{D6ED5BD9-3AAF-418C-AE62-9F2C41D761F8}"/>
              </a:ext>
            </a:extLst>
          </p:cNvPr>
          <p:cNvSpPr txBox="1"/>
          <p:nvPr/>
        </p:nvSpPr>
        <p:spPr>
          <a:xfrm>
            <a:off x="251520" y="756978"/>
            <a:ext cx="8784976" cy="923330"/>
          </a:xfrm>
          <a:prstGeom prst="rect">
            <a:avLst/>
          </a:prstGeom>
          <a:noFill/>
        </p:spPr>
        <p:txBody>
          <a:bodyPr wrap="square">
            <a:spAutoFit/>
          </a:bodyPr>
          <a:lstStyle/>
          <a:p>
            <a:r>
              <a:rPr lang="en-GB" b="0" i="0" dirty="0">
                <a:solidFill>
                  <a:srgbClr val="202124"/>
                </a:solidFill>
                <a:effectLst/>
                <a:latin typeface="Calibri" panose="020F0502020204030204" pitchFamily="34" charset="0"/>
                <a:cs typeface="Calibri" panose="020F0502020204030204" pitchFamily="34" charset="0"/>
              </a:rPr>
              <a:t>Electrical energy is </a:t>
            </a:r>
            <a:r>
              <a:rPr lang="en-GB" b="1" i="0" dirty="0">
                <a:solidFill>
                  <a:srgbClr val="202124"/>
                </a:solidFill>
                <a:effectLst/>
                <a:latin typeface="Calibri" panose="020F0502020204030204" pitchFamily="34" charset="0"/>
                <a:cs typeface="Calibri" panose="020F0502020204030204" pitchFamily="34" charset="0"/>
              </a:rPr>
              <a:t>the power an atom's charged particles have to cause an action or move an object</a:t>
            </a:r>
            <a:r>
              <a:rPr lang="en-GB" b="0" i="0" dirty="0">
                <a:solidFill>
                  <a:srgbClr val="202124"/>
                </a:solidFill>
                <a:effectLst/>
                <a:latin typeface="Calibri" panose="020F0502020204030204" pitchFamily="34" charset="0"/>
                <a:cs typeface="Calibri" panose="020F0502020204030204" pitchFamily="34" charset="0"/>
              </a:rPr>
              <a:t>. The movement of electrons from one atom to another is what results in electrical energy.</a:t>
            </a:r>
            <a:endParaRPr lang="en-GB" dirty="0">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447D9E39-82B6-4F6C-81BF-2C481065F3A6}"/>
                  </a:ext>
                </a:extLst>
              </p:cNvPr>
              <p:cNvSpPr txBox="1"/>
              <p:nvPr/>
            </p:nvSpPr>
            <p:spPr>
              <a:xfrm>
                <a:off x="804679" y="2664354"/>
                <a:ext cx="3665427" cy="553998"/>
              </a:xfrm>
              <a:prstGeom prst="rect">
                <a:avLst/>
              </a:prstGeom>
              <a:noFill/>
            </p:spPr>
            <p:txBody>
              <a:bodyPr wrap="none" lIns="0" tIns="0" rIns="0" bIns="0" rtlCol="0">
                <a:spAutoFit/>
              </a:bodyPr>
              <a:lstStyle/>
              <a:p>
                <a14:m>
                  <m:oMath xmlns:m="http://schemas.openxmlformats.org/officeDocument/2006/math">
                    <m:r>
                      <a:rPr lang="en-GB" sz="3600" b="0" i="1" smtClean="0">
                        <a:latin typeface="Cambria Math" panose="02040503050406030204" pitchFamily="18" charset="0"/>
                      </a:rPr>
                      <m:t>𝐸</m:t>
                    </m:r>
                    <m:r>
                      <a:rPr lang="en-GB" sz="3600" b="0" i="1" smtClean="0">
                        <a:latin typeface="Cambria Math" panose="02040503050406030204" pitchFamily="18" charset="0"/>
                      </a:rPr>
                      <m:t>=</m:t>
                    </m:r>
                    <m:r>
                      <a:rPr lang="en-GB" sz="3600" b="0" i="1" smtClean="0">
                        <a:latin typeface="Cambria Math" panose="02040503050406030204" pitchFamily="18" charset="0"/>
                      </a:rPr>
                      <m:t>𝐼</m:t>
                    </m:r>
                    <m:r>
                      <a:rPr lang="en-GB" sz="3600" b="0" i="1" smtClean="0">
                        <a:latin typeface="Cambria Math" panose="02040503050406030204" pitchFamily="18" charset="0"/>
                      </a:rPr>
                      <m:t>×</m:t>
                    </m:r>
                    <m:r>
                      <a:rPr lang="en-GB" sz="3600" b="0" i="1" smtClean="0">
                        <a:latin typeface="Cambria Math" panose="02040503050406030204" pitchFamily="18" charset="0"/>
                      </a:rPr>
                      <m:t>𝑉</m:t>
                    </m:r>
                    <m:r>
                      <a:rPr lang="en-GB" sz="3600" i="1">
                        <a:latin typeface="Cambria Math" panose="02040503050406030204" pitchFamily="18" charset="0"/>
                      </a:rPr>
                      <m:t>×</m:t>
                    </m:r>
                    <m:r>
                      <a:rPr lang="en-GB" sz="3600" b="0" i="1" smtClean="0">
                        <a:latin typeface="Cambria Math" panose="02040503050406030204" pitchFamily="18" charset="0"/>
                      </a:rPr>
                      <m:t>𝑡</m:t>
                    </m:r>
                  </m:oMath>
                </a14:m>
                <a:r>
                  <a:rPr lang="en-GB" sz="3600" dirty="0"/>
                  <a:t>    [J]</a:t>
                </a:r>
                <a:endParaRPr lang="en-GB" sz="3600" baseline="30000" dirty="0"/>
              </a:p>
            </p:txBody>
          </p:sp>
        </mc:Choice>
        <mc:Fallback xmlns="">
          <p:sp>
            <p:nvSpPr>
              <p:cNvPr id="10" name="TextBox 9">
                <a:extLst>
                  <a:ext uri="{FF2B5EF4-FFF2-40B4-BE49-F238E27FC236}">
                    <a16:creationId xmlns:a16="http://schemas.microsoft.com/office/drawing/2014/main" id="{447D9E39-82B6-4F6C-81BF-2C481065F3A6}"/>
                  </a:ext>
                </a:extLst>
              </p:cNvPr>
              <p:cNvSpPr txBox="1">
                <a:spLocks noRot="1" noChangeAspect="1" noMove="1" noResize="1" noEditPoints="1" noAdjustHandles="1" noChangeArrowheads="1" noChangeShapeType="1" noTextEdit="1"/>
              </p:cNvSpPr>
              <p:nvPr/>
            </p:nvSpPr>
            <p:spPr>
              <a:xfrm>
                <a:off x="804679" y="2664354"/>
                <a:ext cx="3665427" cy="553998"/>
              </a:xfrm>
              <a:prstGeom prst="rect">
                <a:avLst/>
              </a:prstGeom>
              <a:blipFill>
                <a:blip r:embed="rId5"/>
                <a:stretch>
                  <a:fillRect t="-25275" r="-6822" b="-49451"/>
                </a:stretch>
              </a:blipFill>
            </p:spPr>
            <p:txBody>
              <a:bodyPr/>
              <a:lstStyle/>
              <a:p>
                <a:r>
                  <a:rPr lang="en-GB">
                    <a:noFill/>
                  </a:rPr>
                  <a:t> </a:t>
                </a:r>
              </a:p>
            </p:txBody>
          </p:sp>
        </mc:Fallback>
      </mc:AlternateContent>
      <p:sp>
        <p:nvSpPr>
          <p:cNvPr id="11" name="TextBox 10">
            <a:extLst>
              <a:ext uri="{FF2B5EF4-FFF2-40B4-BE49-F238E27FC236}">
                <a16:creationId xmlns:a16="http://schemas.microsoft.com/office/drawing/2014/main" id="{0BD93942-8A94-44FA-9719-BB62880D4A33}"/>
              </a:ext>
            </a:extLst>
          </p:cNvPr>
          <p:cNvSpPr txBox="1"/>
          <p:nvPr/>
        </p:nvSpPr>
        <p:spPr>
          <a:xfrm>
            <a:off x="5351723" y="2463141"/>
            <a:ext cx="3572232" cy="923330"/>
          </a:xfrm>
          <a:prstGeom prst="rect">
            <a:avLst/>
          </a:prstGeom>
          <a:noFill/>
        </p:spPr>
        <p:txBody>
          <a:bodyPr wrap="square" rtlCol="0">
            <a:spAutoFit/>
          </a:bodyPr>
          <a:lstStyle/>
          <a:p>
            <a:r>
              <a:rPr lang="en-GB" dirty="0"/>
              <a:t>I – current (A = C/s)</a:t>
            </a:r>
          </a:p>
          <a:p>
            <a:r>
              <a:rPr lang="en-GB" dirty="0"/>
              <a:t>V – potential difference (V = J/C)</a:t>
            </a:r>
          </a:p>
          <a:p>
            <a:r>
              <a:rPr lang="en-GB" dirty="0"/>
              <a:t>t – time (s)</a:t>
            </a:r>
          </a:p>
        </p:txBody>
      </p:sp>
      <p:sp>
        <p:nvSpPr>
          <p:cNvPr id="12" name="TextBox 11">
            <a:extLst>
              <a:ext uri="{FF2B5EF4-FFF2-40B4-BE49-F238E27FC236}">
                <a16:creationId xmlns:a16="http://schemas.microsoft.com/office/drawing/2014/main" id="{9EBCBDDA-B3D1-4606-BACD-5E7C0EC3E6CA}"/>
              </a:ext>
            </a:extLst>
          </p:cNvPr>
          <p:cNvSpPr txBox="1"/>
          <p:nvPr/>
        </p:nvSpPr>
        <p:spPr>
          <a:xfrm>
            <a:off x="686090" y="1836482"/>
            <a:ext cx="7915836" cy="369332"/>
          </a:xfrm>
          <a:prstGeom prst="rect">
            <a:avLst/>
          </a:prstGeom>
          <a:noFill/>
        </p:spPr>
        <p:txBody>
          <a:bodyPr wrap="square">
            <a:spAutoFit/>
          </a:bodyPr>
          <a:lstStyle/>
          <a:p>
            <a:r>
              <a:rPr lang="en-GB" b="0" i="0" dirty="0">
                <a:solidFill>
                  <a:srgbClr val="333333"/>
                </a:solidFill>
                <a:effectLst/>
                <a:latin typeface="Calibri" panose="020F0502020204030204" pitchFamily="34" charset="0"/>
                <a:cs typeface="Calibri" panose="020F0502020204030204" pitchFamily="34" charset="0"/>
              </a:rPr>
              <a:t>Using electrolysis, the chemical energy in a battery may also provide electrical fuel.</a:t>
            </a:r>
            <a:endParaRPr lang="en-GB" dirty="0">
              <a:latin typeface="Calibri" panose="020F0502020204030204" pitchFamily="34" charset="0"/>
              <a:cs typeface="Calibri" panose="020F0502020204030204" pitchFamily="34" charset="0"/>
            </a:endParaRPr>
          </a:p>
        </p:txBody>
      </p:sp>
      <p:pic>
        <p:nvPicPr>
          <p:cNvPr id="3" name="Graphic 2" descr="Lightbulb with solid fill">
            <a:extLst>
              <a:ext uri="{FF2B5EF4-FFF2-40B4-BE49-F238E27FC236}">
                <a16:creationId xmlns:a16="http://schemas.microsoft.com/office/drawing/2014/main" id="{B85828BD-3B5E-4ED9-97BD-C214B5250D5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668969" y="4147413"/>
            <a:ext cx="914400" cy="914400"/>
          </a:xfrm>
          <a:prstGeom prst="rect">
            <a:avLst/>
          </a:prstGeom>
        </p:spPr>
      </p:pic>
      <p:grpSp>
        <p:nvGrpSpPr>
          <p:cNvPr id="40" name="Group 39">
            <a:extLst>
              <a:ext uri="{FF2B5EF4-FFF2-40B4-BE49-F238E27FC236}">
                <a16:creationId xmlns:a16="http://schemas.microsoft.com/office/drawing/2014/main" id="{6EC2A902-5745-4A5A-8C6A-B168843F987E}"/>
              </a:ext>
            </a:extLst>
          </p:cNvPr>
          <p:cNvGrpSpPr/>
          <p:nvPr/>
        </p:nvGrpSpPr>
        <p:grpSpPr>
          <a:xfrm>
            <a:off x="3662305" y="4147514"/>
            <a:ext cx="914400" cy="914400"/>
            <a:chOff x="7574632" y="2853452"/>
            <a:chExt cx="914400" cy="914400"/>
          </a:xfrm>
        </p:grpSpPr>
        <p:pic>
          <p:nvPicPr>
            <p:cNvPr id="14" name="Graphic 13" descr="Lightbulb with solid fill">
              <a:extLst>
                <a:ext uri="{FF2B5EF4-FFF2-40B4-BE49-F238E27FC236}">
                  <a16:creationId xmlns:a16="http://schemas.microsoft.com/office/drawing/2014/main" id="{0C43142B-2C35-4671-B033-33D8B92757C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574632" y="2853452"/>
              <a:ext cx="914400" cy="914400"/>
            </a:xfrm>
            <a:prstGeom prst="rect">
              <a:avLst/>
            </a:prstGeom>
          </p:spPr>
        </p:pic>
        <mc:AlternateContent xmlns:mc="http://schemas.openxmlformats.org/markup-compatibility/2006" xmlns:p14="http://schemas.microsoft.com/office/powerpoint/2010/main">
          <mc:Choice Requires="p14">
            <p:contentPart p14:bwMode="auto" r:id="rId8">
              <p14:nvContentPartPr>
                <p14:cNvPr id="19" name="Ink 18">
                  <a:extLst>
                    <a:ext uri="{FF2B5EF4-FFF2-40B4-BE49-F238E27FC236}">
                      <a16:creationId xmlns:a16="http://schemas.microsoft.com/office/drawing/2014/main" id="{F67FFB43-DAFF-49BC-9572-67BF9F14BF80}"/>
                    </a:ext>
                  </a:extLst>
                </p14:cNvPr>
                <p14:cNvContentPartPr/>
                <p14:nvPr/>
              </p14:nvContentPartPr>
              <p14:xfrm>
                <a:off x="7847003" y="3010995"/>
                <a:ext cx="344880" cy="299520"/>
              </p14:xfrm>
            </p:contentPart>
          </mc:Choice>
          <mc:Fallback xmlns="">
            <p:pic>
              <p:nvPicPr>
                <p:cNvPr id="19" name="Ink 18">
                  <a:extLst>
                    <a:ext uri="{FF2B5EF4-FFF2-40B4-BE49-F238E27FC236}">
                      <a16:creationId xmlns:a16="http://schemas.microsoft.com/office/drawing/2014/main" id="{F67FFB43-DAFF-49BC-9572-67BF9F14BF80}"/>
                    </a:ext>
                  </a:extLst>
                </p:cNvPr>
                <p:cNvPicPr/>
                <p:nvPr/>
              </p:nvPicPr>
              <p:blipFill>
                <a:blip r:embed="rId9"/>
                <a:stretch>
                  <a:fillRect/>
                </a:stretch>
              </p:blipFill>
              <p:spPr>
                <a:xfrm>
                  <a:off x="7811003" y="2939355"/>
                  <a:ext cx="416520" cy="443160"/>
                </a:xfrm>
                <a:prstGeom prst="rect">
                  <a:avLst/>
                </a:prstGeom>
              </p:spPr>
            </p:pic>
          </mc:Fallback>
        </mc:AlternateContent>
      </p:grpSp>
      <p:cxnSp>
        <p:nvCxnSpPr>
          <p:cNvPr id="24" name="Straight Connector 23">
            <a:extLst>
              <a:ext uri="{FF2B5EF4-FFF2-40B4-BE49-F238E27FC236}">
                <a16:creationId xmlns:a16="http://schemas.microsoft.com/office/drawing/2014/main" id="{C039E0B6-5AB4-41D5-8B60-83E819F70F6D}"/>
              </a:ext>
            </a:extLst>
          </p:cNvPr>
          <p:cNvCxnSpPr>
            <a:cxnSpLocks/>
          </p:cNvCxnSpPr>
          <p:nvPr/>
        </p:nvCxnSpPr>
        <p:spPr>
          <a:xfrm>
            <a:off x="1686834" y="4869160"/>
            <a:ext cx="2319990" cy="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7754D41-6164-4D5A-A894-2A4CDA129566}"/>
              </a:ext>
            </a:extLst>
          </p:cNvPr>
          <p:cNvCxnSpPr>
            <a:cxnSpLocks/>
          </p:cNvCxnSpPr>
          <p:nvPr/>
        </p:nvCxnSpPr>
        <p:spPr>
          <a:xfrm>
            <a:off x="4126169" y="5061813"/>
            <a:ext cx="1885991" cy="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4220AB8-16BE-4386-9AC6-25CC22556AE2}"/>
              </a:ext>
            </a:extLst>
          </p:cNvPr>
          <p:cNvCxnSpPr>
            <a:cxnSpLocks/>
          </p:cNvCxnSpPr>
          <p:nvPr/>
        </p:nvCxnSpPr>
        <p:spPr>
          <a:xfrm>
            <a:off x="1686834" y="6309320"/>
            <a:ext cx="1877054" cy="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94AF56C-419C-4C69-873A-DC7E0748A1E3}"/>
              </a:ext>
            </a:extLst>
          </p:cNvPr>
          <p:cNvCxnSpPr>
            <a:cxnSpLocks/>
          </p:cNvCxnSpPr>
          <p:nvPr/>
        </p:nvCxnSpPr>
        <p:spPr>
          <a:xfrm flipV="1">
            <a:off x="1713452" y="4869160"/>
            <a:ext cx="0" cy="144016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ED6FC5D-CBBB-4EFC-90AB-7FD7E53FDFC2}"/>
              </a:ext>
            </a:extLst>
          </p:cNvPr>
          <p:cNvCxnSpPr>
            <a:cxnSpLocks/>
          </p:cNvCxnSpPr>
          <p:nvPr/>
        </p:nvCxnSpPr>
        <p:spPr>
          <a:xfrm flipV="1">
            <a:off x="5999599" y="5877272"/>
            <a:ext cx="0" cy="432048"/>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E82AD6E-4BB1-4F04-B66A-6E67F02D3A40}"/>
              </a:ext>
            </a:extLst>
          </p:cNvPr>
          <p:cNvCxnSpPr>
            <a:cxnSpLocks/>
          </p:cNvCxnSpPr>
          <p:nvPr/>
        </p:nvCxnSpPr>
        <p:spPr>
          <a:xfrm>
            <a:off x="4130637" y="6309320"/>
            <a:ext cx="1877054" cy="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5DFB5DE-B7C5-49D3-8103-C026971228FC}"/>
              </a:ext>
            </a:extLst>
          </p:cNvPr>
          <p:cNvCxnSpPr>
            <a:cxnSpLocks/>
          </p:cNvCxnSpPr>
          <p:nvPr/>
        </p:nvCxnSpPr>
        <p:spPr>
          <a:xfrm flipV="1">
            <a:off x="6007691" y="5589240"/>
            <a:ext cx="364509" cy="31235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F2754CCD-71AF-4818-8C1A-D5BD2B9AF00E}"/>
              </a:ext>
            </a:extLst>
          </p:cNvPr>
          <p:cNvCxnSpPr>
            <a:cxnSpLocks/>
          </p:cNvCxnSpPr>
          <p:nvPr/>
        </p:nvCxnSpPr>
        <p:spPr>
          <a:xfrm flipV="1">
            <a:off x="5999599" y="5061813"/>
            <a:ext cx="0" cy="432048"/>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28DDDA8-C692-4045-92CA-4DB68749124C}"/>
              </a:ext>
            </a:extLst>
          </p:cNvPr>
          <p:cNvCxnSpPr>
            <a:cxnSpLocks/>
          </p:cNvCxnSpPr>
          <p:nvPr/>
        </p:nvCxnSpPr>
        <p:spPr>
          <a:xfrm flipV="1">
            <a:off x="5999599" y="5493861"/>
            <a:ext cx="0" cy="432048"/>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sp>
        <p:nvSpPr>
          <p:cNvPr id="46" name="Rectangle 45">
            <a:extLst>
              <a:ext uri="{FF2B5EF4-FFF2-40B4-BE49-F238E27FC236}">
                <a16:creationId xmlns:a16="http://schemas.microsoft.com/office/drawing/2014/main" id="{28B37EF0-B290-4C90-8212-936A069EAADB}"/>
              </a:ext>
            </a:extLst>
          </p:cNvPr>
          <p:cNvSpPr/>
          <p:nvPr/>
        </p:nvSpPr>
        <p:spPr>
          <a:xfrm>
            <a:off x="3518089" y="6064818"/>
            <a:ext cx="627052" cy="489004"/>
          </a:xfrm>
          <a:prstGeom prst="rect">
            <a:avLst/>
          </a:prstGeom>
          <a:solidFill>
            <a:srgbClr val="FF0000"/>
          </a:solidFill>
          <a:ln w="190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B050"/>
                </a:solidFill>
                <a:latin typeface="Calibri" panose="020F0502020204030204" pitchFamily="34" charset="0"/>
                <a:cs typeface="Calibri" panose="020F0502020204030204" pitchFamily="34" charset="0"/>
              </a:rPr>
              <a:t>+    -</a:t>
            </a:r>
          </a:p>
        </p:txBody>
      </p:sp>
      <p:sp>
        <p:nvSpPr>
          <p:cNvPr id="43" name="TextBox 42">
            <a:extLst>
              <a:ext uri="{FF2B5EF4-FFF2-40B4-BE49-F238E27FC236}">
                <a16:creationId xmlns:a16="http://schemas.microsoft.com/office/drawing/2014/main" id="{F05CF707-5A66-464A-B99B-2BEAFED0426A}"/>
              </a:ext>
            </a:extLst>
          </p:cNvPr>
          <p:cNvSpPr txBox="1"/>
          <p:nvPr/>
        </p:nvSpPr>
        <p:spPr>
          <a:xfrm>
            <a:off x="2497454" y="5266074"/>
            <a:ext cx="2839239" cy="646331"/>
          </a:xfrm>
          <a:prstGeom prst="rect">
            <a:avLst/>
          </a:prstGeom>
          <a:noFill/>
        </p:spPr>
        <p:txBody>
          <a:bodyPr wrap="none" rtlCol="0">
            <a:spAutoFit/>
          </a:bodyPr>
          <a:lstStyle/>
          <a:p>
            <a:r>
              <a:rPr lang="en-GB" dirty="0"/>
              <a:t>Electrical energy over 10s</a:t>
            </a:r>
          </a:p>
          <a:p>
            <a:r>
              <a:rPr lang="en-GB" dirty="0"/>
              <a:t>E = 1 × 12 × 10 = 120 J</a:t>
            </a:r>
          </a:p>
        </p:txBody>
      </p:sp>
      <p:sp>
        <p:nvSpPr>
          <p:cNvPr id="50" name="TextBox 49">
            <a:extLst>
              <a:ext uri="{FF2B5EF4-FFF2-40B4-BE49-F238E27FC236}">
                <a16:creationId xmlns:a16="http://schemas.microsoft.com/office/drawing/2014/main" id="{3BB38F2D-B85F-4AE7-B8AC-CF4ACBAF9C83}"/>
              </a:ext>
            </a:extLst>
          </p:cNvPr>
          <p:cNvSpPr txBox="1"/>
          <p:nvPr/>
        </p:nvSpPr>
        <p:spPr>
          <a:xfrm>
            <a:off x="130354" y="3615106"/>
            <a:ext cx="3105588" cy="830997"/>
          </a:xfrm>
          <a:prstGeom prst="rect">
            <a:avLst/>
          </a:prstGeom>
          <a:noFill/>
        </p:spPr>
        <p:txBody>
          <a:bodyPr wrap="square">
            <a:spAutoFit/>
          </a:bodyPr>
          <a:lstStyle/>
          <a:p>
            <a:r>
              <a:rPr lang="en-GB" sz="1200" dirty="0"/>
              <a:t>1 V - the electric potential between two points of a conducting wire when an electric current of one ampere dissipates one watt of power between those points. </a:t>
            </a:r>
          </a:p>
        </p:txBody>
      </p:sp>
      <p:sp>
        <p:nvSpPr>
          <p:cNvPr id="52" name="TextBox 51">
            <a:extLst>
              <a:ext uri="{FF2B5EF4-FFF2-40B4-BE49-F238E27FC236}">
                <a16:creationId xmlns:a16="http://schemas.microsoft.com/office/drawing/2014/main" id="{ECDAB541-EFBE-4D30-918B-C55B9085A5BF}"/>
              </a:ext>
            </a:extLst>
          </p:cNvPr>
          <p:cNvSpPr txBox="1"/>
          <p:nvPr/>
        </p:nvSpPr>
        <p:spPr>
          <a:xfrm>
            <a:off x="5508104" y="3615089"/>
            <a:ext cx="2839239" cy="461665"/>
          </a:xfrm>
          <a:prstGeom prst="rect">
            <a:avLst/>
          </a:prstGeom>
          <a:noFill/>
        </p:spPr>
        <p:txBody>
          <a:bodyPr wrap="square">
            <a:spAutoFit/>
          </a:bodyPr>
          <a:lstStyle/>
          <a:p>
            <a:r>
              <a:rPr lang="en-GB" sz="1200" dirty="0"/>
              <a:t>1 A - one coulomb of charge going past a given point per second</a:t>
            </a:r>
          </a:p>
        </p:txBody>
      </p:sp>
      <p:grpSp>
        <p:nvGrpSpPr>
          <p:cNvPr id="66" name="Group 65">
            <a:extLst>
              <a:ext uri="{FF2B5EF4-FFF2-40B4-BE49-F238E27FC236}">
                <a16:creationId xmlns:a16="http://schemas.microsoft.com/office/drawing/2014/main" id="{03329FC2-0353-47BA-98B8-0C85A2FBBD35}"/>
              </a:ext>
            </a:extLst>
          </p:cNvPr>
          <p:cNvGrpSpPr/>
          <p:nvPr/>
        </p:nvGrpSpPr>
        <p:grpSpPr>
          <a:xfrm>
            <a:off x="3702083" y="4008117"/>
            <a:ext cx="843180" cy="370235"/>
            <a:chOff x="3702083" y="4008117"/>
            <a:chExt cx="843180" cy="370235"/>
          </a:xfrm>
        </p:grpSpPr>
        <p:cxnSp>
          <p:nvCxnSpPr>
            <p:cNvPr id="57" name="Straight Connector 56">
              <a:extLst>
                <a:ext uri="{FF2B5EF4-FFF2-40B4-BE49-F238E27FC236}">
                  <a16:creationId xmlns:a16="http://schemas.microsoft.com/office/drawing/2014/main" id="{B726544F-BEA6-4F72-9460-9D52EF96999A}"/>
                </a:ext>
              </a:extLst>
            </p:cNvPr>
            <p:cNvCxnSpPr>
              <a:cxnSpLocks/>
            </p:cNvCxnSpPr>
            <p:nvPr/>
          </p:nvCxnSpPr>
          <p:spPr>
            <a:xfrm flipV="1">
              <a:off x="4394949" y="4304019"/>
              <a:ext cx="150314" cy="74333"/>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AC0D0FB-89C0-4E33-944A-1BDF2B90AAC0}"/>
                </a:ext>
              </a:extLst>
            </p:cNvPr>
            <p:cNvCxnSpPr>
              <a:cxnSpLocks/>
            </p:cNvCxnSpPr>
            <p:nvPr/>
          </p:nvCxnSpPr>
          <p:spPr>
            <a:xfrm>
              <a:off x="3702083" y="4290417"/>
              <a:ext cx="142236" cy="87935"/>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7EB62B-AD91-4733-9FDE-5638311E3529}"/>
                </a:ext>
              </a:extLst>
            </p:cNvPr>
            <p:cNvCxnSpPr>
              <a:cxnSpLocks/>
            </p:cNvCxnSpPr>
            <p:nvPr/>
          </p:nvCxnSpPr>
          <p:spPr>
            <a:xfrm flipH="1" flipV="1">
              <a:off x="4107116" y="4008117"/>
              <a:ext cx="11569" cy="135649"/>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BBCE7804-B404-4198-8425-0E284F5F9D09}"/>
                </a:ext>
              </a:extLst>
            </p:cNvPr>
            <p:cNvCxnSpPr>
              <a:cxnSpLocks/>
            </p:cNvCxnSpPr>
            <p:nvPr/>
          </p:nvCxnSpPr>
          <p:spPr>
            <a:xfrm flipV="1">
              <a:off x="4286568" y="4112304"/>
              <a:ext cx="92168" cy="99254"/>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E0501A6C-C001-4425-96DE-11B56A828B30}"/>
                </a:ext>
              </a:extLst>
            </p:cNvPr>
            <p:cNvCxnSpPr>
              <a:cxnSpLocks/>
            </p:cNvCxnSpPr>
            <p:nvPr/>
          </p:nvCxnSpPr>
          <p:spPr>
            <a:xfrm flipH="1" flipV="1">
              <a:off x="3821447" y="4112304"/>
              <a:ext cx="98832" cy="99253"/>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2"/>
                                        </p:tgtEl>
                                        <p:attrNameLst>
                                          <p:attrName>style.visibility</p:attrName>
                                        </p:attrNameLst>
                                      </p:cBhvr>
                                      <p:to>
                                        <p:strVal val="visible"/>
                                      </p:to>
                                    </p:set>
                                  </p:childTnLst>
                                </p:cTn>
                              </p:par>
                              <p:par>
                                <p:cTn id="7" presetID="1" presetClass="exit" presetSubtype="0" fill="hold" nodeType="withEffect">
                                  <p:stCondLst>
                                    <p:cond delay="0"/>
                                  </p:stCondLst>
                                  <p:childTnLst>
                                    <p:set>
                                      <p:cBhvr>
                                        <p:cTn id="8" dur="1" fill="hold">
                                          <p:stCondLst>
                                            <p:cond delay="0"/>
                                          </p:stCondLst>
                                        </p:cTn>
                                        <p:tgtEl>
                                          <p:spTgt spid="39"/>
                                        </p:tgtEl>
                                        <p:attrNameLst>
                                          <p:attrName>style.visibility</p:attrName>
                                        </p:attrNameLst>
                                      </p:cBhvr>
                                      <p:to>
                                        <p:strVal val="hidden"/>
                                      </p:to>
                                    </p:set>
                                  </p:childTnLst>
                                </p:cTn>
                              </p:par>
                              <p:par>
                                <p:cTn id="9" presetID="1" presetClass="entr" presetSubtype="0" fill="hold" nodeType="withEffect">
                                  <p:stCondLst>
                                    <p:cond delay="0"/>
                                  </p:stCondLst>
                                  <p:childTnLst>
                                    <p:set>
                                      <p:cBhvr>
                                        <p:cTn id="10" dur="1" fill="hold">
                                          <p:stCondLst>
                                            <p:cond delay="0"/>
                                          </p:stCondLst>
                                        </p:cTn>
                                        <p:tgtEl>
                                          <p:spTgt spid="4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5">
            <a:extLst>
              <a:ext uri="{FF2B5EF4-FFF2-40B4-BE49-F238E27FC236}">
                <a16:creationId xmlns:a16="http://schemas.microsoft.com/office/drawing/2014/main" id="{3CC8AF88-51B2-46D1-8A49-7D58B46209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9700" y="6381750"/>
            <a:ext cx="1384300" cy="48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7411" name="Group 6">
            <a:extLst>
              <a:ext uri="{FF2B5EF4-FFF2-40B4-BE49-F238E27FC236}">
                <a16:creationId xmlns:a16="http://schemas.microsoft.com/office/drawing/2014/main" id="{20739C00-A64E-469E-94D4-242EA43814C0}"/>
              </a:ext>
            </a:extLst>
          </p:cNvPr>
          <p:cNvGrpSpPr>
            <a:grpSpLocks/>
          </p:cNvGrpSpPr>
          <p:nvPr/>
        </p:nvGrpSpPr>
        <p:grpSpPr bwMode="auto">
          <a:xfrm>
            <a:off x="0" y="3429000"/>
            <a:ext cx="9144000" cy="3435350"/>
            <a:chOff x="0" y="3429000"/>
            <a:chExt cx="9144000" cy="3435846"/>
          </a:xfrm>
        </p:grpSpPr>
        <p:pic>
          <p:nvPicPr>
            <p:cNvPr id="17412" name="Picture 7">
              <a:extLst>
                <a:ext uri="{FF2B5EF4-FFF2-40B4-BE49-F238E27FC236}">
                  <a16:creationId xmlns:a16="http://schemas.microsoft.com/office/drawing/2014/main" id="{E74581A4-439A-4155-9A17-4F92E9E0CD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988" t="-4739" r="31676" b="2"/>
            <a:stretch>
              <a:fillRect/>
            </a:stretch>
          </p:blipFill>
          <p:spPr bwMode="auto">
            <a:xfrm>
              <a:off x="0" y="3429000"/>
              <a:ext cx="3203848" cy="3411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3" name="Picture 8">
              <a:extLst>
                <a:ext uri="{FF2B5EF4-FFF2-40B4-BE49-F238E27FC236}">
                  <a16:creationId xmlns:a16="http://schemas.microsoft.com/office/drawing/2014/main" id="{04BF05B9-8532-4D03-B601-DBE782FB53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0249" y="6381328"/>
              <a:ext cx="1383751" cy="483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7" name="TextBox 6">
            <a:extLst>
              <a:ext uri="{FF2B5EF4-FFF2-40B4-BE49-F238E27FC236}">
                <a16:creationId xmlns:a16="http://schemas.microsoft.com/office/drawing/2014/main" id="{C29049FB-4401-4F20-8322-DA3F6E584E60}"/>
              </a:ext>
            </a:extLst>
          </p:cNvPr>
          <p:cNvSpPr txBox="1"/>
          <p:nvPr/>
        </p:nvSpPr>
        <p:spPr>
          <a:xfrm>
            <a:off x="179512" y="836712"/>
            <a:ext cx="8928992" cy="1754326"/>
          </a:xfrm>
          <a:prstGeom prst="rect">
            <a:avLst/>
          </a:prstGeom>
          <a:noFill/>
        </p:spPr>
        <p:txBody>
          <a:bodyPr wrap="square">
            <a:spAutoFit/>
          </a:bodyPr>
          <a:lstStyle/>
          <a:p>
            <a:r>
              <a:rPr lang="en-GB" b="0" i="0" dirty="0">
                <a:solidFill>
                  <a:srgbClr val="202124"/>
                </a:solidFill>
                <a:effectLst/>
                <a:latin typeface="Calibri" panose="020F0502020204030204" pitchFamily="34" charset="0"/>
                <a:cs typeface="Calibri" panose="020F0502020204030204" pitchFamily="34" charset="0"/>
              </a:rPr>
              <a:t>Nuclear energy comes </a:t>
            </a:r>
            <a:r>
              <a:rPr lang="en-GB" b="1" i="0" dirty="0">
                <a:solidFill>
                  <a:srgbClr val="202124"/>
                </a:solidFill>
                <a:effectLst/>
                <a:latin typeface="Calibri" panose="020F0502020204030204" pitchFamily="34" charset="0"/>
                <a:cs typeface="Calibri" panose="020F0502020204030204" pitchFamily="34" charset="0"/>
              </a:rPr>
              <a:t>from spontaneous or induced nuclei conversions and is related to the binding energy that is stored in the centre of an atom and holds it together</a:t>
            </a:r>
            <a:r>
              <a:rPr lang="en-GB" b="0" i="0" dirty="0">
                <a:solidFill>
                  <a:srgbClr val="202124"/>
                </a:solidFill>
                <a:effectLst/>
                <a:latin typeface="Calibri" panose="020F0502020204030204" pitchFamily="34" charset="0"/>
                <a:cs typeface="Calibri" panose="020F0502020204030204" pitchFamily="34" charset="0"/>
              </a:rPr>
              <a:t>. Nuclear reactions include </a:t>
            </a:r>
            <a:r>
              <a:rPr lang="en-GB" dirty="0">
                <a:solidFill>
                  <a:srgbClr val="202124"/>
                </a:solidFill>
                <a:latin typeface="Calibri" panose="020F0502020204030204" pitchFamily="34" charset="0"/>
                <a:cs typeface="Calibri" panose="020F0502020204030204" pitchFamily="34" charset="0"/>
              </a:rPr>
              <a:t>fusion, fission, and decay. </a:t>
            </a:r>
            <a:r>
              <a:rPr lang="en-GB" b="0" i="0" dirty="0">
                <a:solidFill>
                  <a:srgbClr val="202124"/>
                </a:solidFill>
                <a:effectLst/>
                <a:latin typeface="Calibri" panose="020F0502020204030204" pitchFamily="34" charset="0"/>
                <a:cs typeface="Calibri" panose="020F0502020204030204" pitchFamily="34" charset="0"/>
              </a:rPr>
              <a:t> </a:t>
            </a:r>
          </a:p>
          <a:p>
            <a:endParaRPr lang="en-GB" dirty="0">
              <a:solidFill>
                <a:srgbClr val="202124"/>
              </a:solidFill>
              <a:latin typeface="Calibri" panose="020F0502020204030204" pitchFamily="34" charset="0"/>
              <a:cs typeface="Calibri" panose="020F0502020204030204" pitchFamily="34" charset="0"/>
            </a:endParaRPr>
          </a:p>
          <a:p>
            <a:r>
              <a:rPr lang="en-GB" b="1" dirty="0">
                <a:solidFill>
                  <a:srgbClr val="333333"/>
                </a:solidFill>
                <a:latin typeface="Calibri" panose="020F0502020204030204" pitchFamily="34" charset="0"/>
                <a:cs typeface="Calibri" panose="020F0502020204030204" pitchFamily="34" charset="0"/>
              </a:rPr>
              <a:t>N</a:t>
            </a:r>
            <a:r>
              <a:rPr lang="en-GB" b="1" i="0" dirty="0">
                <a:solidFill>
                  <a:srgbClr val="333333"/>
                </a:solidFill>
                <a:effectLst/>
                <a:latin typeface="Calibri" panose="020F0502020204030204" pitchFamily="34" charset="0"/>
                <a:cs typeface="Calibri" panose="020F0502020204030204" pitchFamily="34" charset="0"/>
              </a:rPr>
              <a:t>uclear energy</a:t>
            </a:r>
            <a:r>
              <a:rPr lang="en-GB" b="0" i="0" dirty="0">
                <a:solidFill>
                  <a:srgbClr val="333333"/>
                </a:solidFill>
                <a:effectLst/>
                <a:latin typeface="Calibri" panose="020F0502020204030204" pitchFamily="34" charset="0"/>
                <a:cs typeface="Calibri" panose="020F0502020204030204" pitchFamily="34" charset="0"/>
              </a:rPr>
              <a:t> refers to the combined potential energy that binds nucleons (protons or neutrons) to form the atomic nucleus. </a:t>
            </a:r>
            <a:endParaRPr lang="en-GB" dirty="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5A4D80CB-0E47-4B58-8114-C18580AF4AD6}"/>
              </a:ext>
            </a:extLst>
          </p:cNvPr>
          <p:cNvSpPr txBox="1"/>
          <p:nvPr/>
        </p:nvSpPr>
        <p:spPr>
          <a:xfrm>
            <a:off x="123086" y="81498"/>
            <a:ext cx="7252819"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rPr>
              <a:t>CHEMICAL ENERGY: NUCLEAR ENERGY</a:t>
            </a:r>
          </a:p>
        </p:txBody>
      </p:sp>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F5516138-DC58-42F3-B769-A1E261842844}"/>
                  </a:ext>
                </a:extLst>
              </p:cNvPr>
              <p:cNvSpPr txBox="1"/>
              <p:nvPr/>
            </p:nvSpPr>
            <p:spPr>
              <a:xfrm>
                <a:off x="899592" y="2884587"/>
                <a:ext cx="3647281" cy="677108"/>
              </a:xfrm>
              <a:prstGeom prst="rect">
                <a:avLst/>
              </a:prstGeom>
              <a:noFill/>
            </p:spPr>
            <p:txBody>
              <a:bodyPr wrap="none" lIns="0" tIns="0" rIns="0" bIns="0" rtlCol="0">
                <a:spAutoFit/>
              </a:bodyPr>
              <a:lstStyle/>
              <a:p>
                <a14:m>
                  <m:oMath xmlns:m="http://schemas.openxmlformats.org/officeDocument/2006/math">
                    <m:r>
                      <a:rPr lang="en-GB" sz="4400" b="0" i="1" smtClean="0">
                        <a:latin typeface="Cambria Math" panose="02040503050406030204" pitchFamily="18" charset="0"/>
                      </a:rPr>
                      <m:t>𝐸</m:t>
                    </m:r>
                    <m:r>
                      <a:rPr lang="en-GB" sz="4400" b="0" i="1" smtClean="0">
                        <a:latin typeface="Cambria Math" panose="02040503050406030204" pitchFamily="18" charset="0"/>
                      </a:rPr>
                      <m:t>=</m:t>
                    </m:r>
                    <m:r>
                      <a:rPr lang="en-GB" sz="4400" b="0" i="1" smtClean="0">
                        <a:latin typeface="Cambria Math" panose="02040503050406030204" pitchFamily="18" charset="0"/>
                      </a:rPr>
                      <m:t>𝑚𝑐</m:t>
                    </m:r>
                    <m:r>
                      <a:rPr lang="en-GB" sz="4400" b="0" i="1" baseline="30000" smtClean="0">
                        <a:latin typeface="Cambria Math" panose="02040503050406030204" pitchFamily="18" charset="0"/>
                      </a:rPr>
                      <m:t>2</m:t>
                    </m:r>
                  </m:oMath>
                </a14:m>
                <a:r>
                  <a:rPr lang="en-GB" sz="4400" dirty="0"/>
                  <a:t>    [J]</a:t>
                </a:r>
                <a:endParaRPr lang="en-GB" sz="4400" baseline="30000" dirty="0"/>
              </a:p>
            </p:txBody>
          </p:sp>
        </mc:Choice>
        <mc:Fallback xmlns="">
          <p:sp>
            <p:nvSpPr>
              <p:cNvPr id="9" name="TextBox 8">
                <a:extLst>
                  <a:ext uri="{FF2B5EF4-FFF2-40B4-BE49-F238E27FC236}">
                    <a16:creationId xmlns:a16="http://schemas.microsoft.com/office/drawing/2014/main" id="{F5516138-DC58-42F3-B769-A1E261842844}"/>
                  </a:ext>
                </a:extLst>
              </p:cNvPr>
              <p:cNvSpPr txBox="1">
                <a:spLocks noRot="1" noChangeAspect="1" noMove="1" noResize="1" noEditPoints="1" noAdjustHandles="1" noChangeArrowheads="1" noChangeShapeType="1" noTextEdit="1"/>
              </p:cNvSpPr>
              <p:nvPr/>
            </p:nvSpPr>
            <p:spPr>
              <a:xfrm>
                <a:off x="899592" y="2884587"/>
                <a:ext cx="3647281" cy="677108"/>
              </a:xfrm>
              <a:prstGeom prst="rect">
                <a:avLst/>
              </a:prstGeom>
              <a:blipFill>
                <a:blip r:embed="rId4"/>
                <a:stretch>
                  <a:fillRect t="-26126" r="-7692" b="-48649"/>
                </a:stretch>
              </a:blipFill>
            </p:spPr>
            <p:txBody>
              <a:bodyPr/>
              <a:lstStyle/>
              <a:p>
                <a:r>
                  <a:rPr lang="en-GB">
                    <a:noFill/>
                  </a:rPr>
                  <a:t> </a:t>
                </a:r>
              </a:p>
            </p:txBody>
          </p:sp>
        </mc:Fallback>
      </mc:AlternateContent>
      <p:sp>
        <p:nvSpPr>
          <p:cNvPr id="11" name="TextBox 10">
            <a:extLst>
              <a:ext uri="{FF2B5EF4-FFF2-40B4-BE49-F238E27FC236}">
                <a16:creationId xmlns:a16="http://schemas.microsoft.com/office/drawing/2014/main" id="{47EA9916-051A-406F-9FF7-3FA1AC9E3569}"/>
              </a:ext>
            </a:extLst>
          </p:cNvPr>
          <p:cNvSpPr txBox="1"/>
          <p:nvPr/>
        </p:nvSpPr>
        <p:spPr>
          <a:xfrm>
            <a:off x="4871657" y="2863793"/>
            <a:ext cx="3211135" cy="646331"/>
          </a:xfrm>
          <a:prstGeom prst="rect">
            <a:avLst/>
          </a:prstGeom>
          <a:noFill/>
        </p:spPr>
        <p:txBody>
          <a:bodyPr wrap="none" rtlCol="0">
            <a:spAutoFit/>
          </a:bodyPr>
          <a:lstStyle/>
          <a:p>
            <a:r>
              <a:rPr lang="en-GB" dirty="0"/>
              <a:t>m – mass of the object (kg)</a:t>
            </a:r>
          </a:p>
          <a:p>
            <a:r>
              <a:rPr lang="en-GB" dirty="0"/>
              <a:t>c – speed of light (3x10</a:t>
            </a:r>
            <a:r>
              <a:rPr lang="en-GB" baseline="30000" dirty="0"/>
              <a:t>8</a:t>
            </a:r>
            <a:r>
              <a:rPr lang="en-GB" dirty="0"/>
              <a:t> m/s)</a:t>
            </a:r>
          </a:p>
        </p:txBody>
      </p:sp>
      <p:sp>
        <p:nvSpPr>
          <p:cNvPr id="2" name="TextBox 1">
            <a:extLst>
              <a:ext uri="{FF2B5EF4-FFF2-40B4-BE49-F238E27FC236}">
                <a16:creationId xmlns:a16="http://schemas.microsoft.com/office/drawing/2014/main" id="{D383CA62-A2AC-4CF1-A719-73E03D2C5D63}"/>
              </a:ext>
            </a:extLst>
          </p:cNvPr>
          <p:cNvSpPr txBox="1"/>
          <p:nvPr/>
        </p:nvSpPr>
        <p:spPr>
          <a:xfrm>
            <a:off x="2717193" y="5129557"/>
            <a:ext cx="3651962" cy="369332"/>
          </a:xfrm>
          <a:prstGeom prst="rect">
            <a:avLst/>
          </a:prstGeom>
          <a:noFill/>
        </p:spPr>
        <p:txBody>
          <a:bodyPr wrap="none" rtlCol="0">
            <a:spAutoFit/>
          </a:bodyPr>
          <a:lstStyle/>
          <a:p>
            <a:r>
              <a:rPr lang="en-GB" dirty="0"/>
              <a:t>0.5 µg of propellant Rowanite-304</a:t>
            </a:r>
          </a:p>
        </p:txBody>
      </p:sp>
      <p:sp>
        <p:nvSpPr>
          <p:cNvPr id="3" name="TextBox 2">
            <a:extLst>
              <a:ext uri="{FF2B5EF4-FFF2-40B4-BE49-F238E27FC236}">
                <a16:creationId xmlns:a16="http://schemas.microsoft.com/office/drawing/2014/main" id="{D56E75B6-5A0E-4848-B2C9-D27EDCF61389}"/>
              </a:ext>
            </a:extLst>
          </p:cNvPr>
          <p:cNvSpPr txBox="1"/>
          <p:nvPr/>
        </p:nvSpPr>
        <p:spPr>
          <a:xfrm>
            <a:off x="3655751" y="6011570"/>
            <a:ext cx="1774845" cy="369332"/>
          </a:xfrm>
          <a:prstGeom prst="rect">
            <a:avLst/>
          </a:prstGeom>
          <a:noFill/>
        </p:spPr>
        <p:txBody>
          <a:bodyPr wrap="none" rtlCol="0">
            <a:spAutoFit/>
          </a:bodyPr>
          <a:lstStyle/>
          <a:p>
            <a:r>
              <a:rPr lang="en-GB" dirty="0"/>
              <a:t>15,000,000 J !!!</a:t>
            </a:r>
          </a:p>
        </p:txBody>
      </p:sp>
      <p:sp>
        <p:nvSpPr>
          <p:cNvPr id="13" name="TextBox 12">
            <a:extLst>
              <a:ext uri="{FF2B5EF4-FFF2-40B4-BE49-F238E27FC236}">
                <a16:creationId xmlns:a16="http://schemas.microsoft.com/office/drawing/2014/main" id="{8CF564AC-9837-408E-8B27-ADC3B49C9AD8}"/>
              </a:ext>
            </a:extLst>
          </p:cNvPr>
          <p:cNvSpPr txBox="1"/>
          <p:nvPr/>
        </p:nvSpPr>
        <p:spPr>
          <a:xfrm>
            <a:off x="611560" y="3782879"/>
            <a:ext cx="8280920" cy="923330"/>
          </a:xfrm>
          <a:prstGeom prst="rect">
            <a:avLst/>
          </a:prstGeom>
          <a:noFill/>
        </p:spPr>
        <p:txBody>
          <a:bodyPr wrap="square">
            <a:spAutoFit/>
          </a:bodyPr>
          <a:lstStyle/>
          <a:p>
            <a:r>
              <a:rPr lang="en-GB" b="0" i="0" dirty="0">
                <a:solidFill>
                  <a:srgbClr val="3A3A3A"/>
                </a:solidFill>
                <a:effectLst/>
                <a:latin typeface="-apple-system"/>
              </a:rPr>
              <a:t>One of the striking results of </a:t>
            </a:r>
            <a:r>
              <a:rPr lang="en-GB" b="1" i="0" dirty="0">
                <a:solidFill>
                  <a:srgbClr val="3A3A3A"/>
                </a:solidFill>
                <a:effectLst/>
                <a:latin typeface="-apple-system"/>
              </a:rPr>
              <a:t>Einstein’s theory of relativity</a:t>
            </a:r>
            <a:r>
              <a:rPr lang="en-GB" b="0" i="0" dirty="0">
                <a:solidFill>
                  <a:srgbClr val="3A3A3A"/>
                </a:solidFill>
                <a:effectLst/>
                <a:latin typeface="-apple-system"/>
              </a:rPr>
              <a:t> is that </a:t>
            </a:r>
            <a:r>
              <a:rPr lang="en-GB" b="1" i="0" dirty="0">
                <a:solidFill>
                  <a:srgbClr val="3A3A3A"/>
                </a:solidFill>
                <a:effectLst/>
                <a:latin typeface="-apple-system"/>
              </a:rPr>
              <a:t>mass and energy are equivalent and convertible</a:t>
            </a:r>
            <a:r>
              <a:rPr lang="en-GB" b="0" i="0" dirty="0">
                <a:solidFill>
                  <a:srgbClr val="3A3A3A"/>
                </a:solidFill>
                <a:effectLst/>
                <a:latin typeface="-apple-system"/>
              </a:rPr>
              <a:t>, one into the other. Einstein’s famous formula describes equivalence of the mass and energy.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theme1.xml><?xml version="1.0" encoding="utf-8"?>
<a:theme xmlns:a="http://schemas.openxmlformats.org/drawingml/2006/main" name="Diseño predeterminado">
  <a:themeElements>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iseño predeterminado">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iseño predeterminado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iseño predeterminado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iseño predeterminado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iseño predeterminado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iseño predeterminado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iseño predeterminado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iseño predeterminado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iseño predeterminado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iseño predeterminado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iseño predeterminado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iseño predeterminado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1961</Words>
  <Application>Microsoft Office PowerPoint</Application>
  <PresentationFormat>On-screen Show (4:3)</PresentationFormat>
  <Paragraphs>184</Paragraphs>
  <Slides>18</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-apple-system</vt:lpstr>
      <vt:lpstr>Arial</vt:lpstr>
      <vt:lpstr>Calibri</vt:lpstr>
      <vt:lpstr>Cambria Math</vt:lpstr>
      <vt:lpstr>lato</vt:lpstr>
      <vt:lpstr>Roboto</vt:lpstr>
      <vt:lpstr>Diseño predeterminado</vt:lpstr>
      <vt:lpstr>INTRODUCTION TO CHEMISTRY  Lecture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204</cp:revision>
  <cp:lastPrinted>2022-02-08T17:09:17Z</cp:lastPrinted>
  <dcterms:created xsi:type="dcterms:W3CDTF">2010-05-23T14:28:12Z</dcterms:created>
  <dcterms:modified xsi:type="dcterms:W3CDTF">2022-05-26T07:33:38Z</dcterms:modified>
</cp:coreProperties>
</file>