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9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6F8A8-9A4B-D519-67A7-1A54C7F9F3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B48EB-4D34-88C0-4279-0836401B6D3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0AB84-CEE9-5E64-4047-808C33A1AF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1E73F-04B6-69F8-DD44-D0AD22DB0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C45214-CA11-09A5-BF7F-BD6315CDC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890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A742F-1B9F-36FC-DFE1-EEA911141E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F40D4-6F3B-7D29-6F25-7D77BBD86A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9EF22-8BB2-EAB2-B49A-5D34CF5CC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82F548-E65A-74E7-B8D1-2A2BD0BA9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AF535E-D91C-6292-0374-D00E781889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1899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0CFC2-A7CA-2494-3500-008B4AFE0A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95F86-BA0C-7CFB-1EDA-F50AF16A7A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36F682-48ED-BEB7-5B1E-81AB89BE4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A12ECA-97C6-BAFC-0FCD-18E682982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B7D0A-63F0-6C9D-1E1C-455A7EC5F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49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CDD8A0-2DB3-F935-E8C3-296DE7BFB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E9154-3A65-1B6B-2D28-D14DD6CEE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92ACA7-80E6-C79F-4642-9FA654A32A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A75D4-5D5A-318F-0E4A-3F4245A30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E4B041-3F65-541E-3990-A437A9F44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3D7E68-A070-AD42-5F7A-01CD9D194E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528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ED6C2-CD9F-2F11-E13C-BE47CF6AC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4D398-F67E-C288-99DC-42350A837D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C06305-4605-1C89-4D89-37CB8FCA6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974ED1-AC1D-57AD-173B-9BCC9A6F04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B1ED62-94D2-8BAA-52E8-90FB776B65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1ABC27-EC0C-7755-736A-40A4AB4A3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6999B0-43D5-9E1C-3DA2-1AEBC3CA0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04FCB-0806-13F3-66BA-291584B4A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8201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1FDDA-82A3-3E69-A8D1-0044DCE02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ED6C3B-17CC-2224-6C47-020768AA5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0E35A-4927-F539-B980-7A42A85474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56A12F-9E75-4859-F78E-934469AFF6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809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261949-BB90-1052-7B72-C578B4C666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098D38-322A-6BBF-F9CE-B529EFF2C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CED06B-7E7F-3A52-E991-DAA022FCE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0453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BB729-1423-1CAE-C35E-F71A7DE25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945ACD-15FA-95B6-6443-F9773793E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400DF-7DA5-17E2-F4CE-FD8069787B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A5B312-C17F-3E67-69B6-8CA49284F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6A5A93-74B1-23AF-ED00-76BE672AAA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74322F-9D46-B8FA-40F7-927BCFE95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2834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3B7F-F16D-4F1C-9C88-00A075691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DBD559-34D7-8CCE-1CC8-1331D45C10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D0A798-D46F-7535-CF4B-2AF13C9E07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6CC798-784B-15B2-E1EF-B61728E2C6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5300E0-9998-E1A1-E4C4-C242AA3E0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833EC-8B79-7B22-E2E7-9B830CD75C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135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0D22C-CE3F-DF26-23CA-5ADA4E17E6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1FE2B8-7484-29E8-FFCD-BB6991D6CA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81C2B-E95D-4E20-56AA-74B337FEF7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641A6C-D950-BCA8-DE03-24FB3DECF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8562AE-2860-8152-21F6-6B6F5FF28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263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C607F87-52CA-CEB4-3ADA-ADA8D0EA711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8CC279-F4B5-1198-D9FC-8EB17E8988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001BD-D5FE-F2C2-9D02-AEBC025CA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07199-C994-646F-0A03-A01B35E4AF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C36245-3664-2D80-C0AA-94E5F76A67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283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28F974-ED4D-906F-513D-71999B921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F860C8-267A-8DC5-9E62-E4371842A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A89B4-E424-9F36-03A1-0DC1F86707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D26CCB-6F0E-45C1-AB41-33F5FBAD3181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ED31D-B3EA-C884-73BB-6446924CCF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ACC8A-4874-40C1-CF41-08EB4D15B9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9CE558F-AB1E-4893-B46B-6708A1967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169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79D29C-1F6C-D4C6-92DE-6EFDAA3B8FBA}"/>
              </a:ext>
            </a:extLst>
          </p:cNvPr>
          <p:cNvSpPr txBox="1"/>
          <p:nvPr/>
        </p:nvSpPr>
        <p:spPr>
          <a:xfrm>
            <a:off x="2499647" y="1558976"/>
            <a:ext cx="719270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>
                <a:solidFill>
                  <a:schemeClr val="accent4"/>
                </a:solidFill>
              </a:rPr>
              <a:t>Conference Presentation </a:t>
            </a:r>
            <a:r>
              <a:rPr lang="en-GB" sz="2800"/>
              <a:t>	</a:t>
            </a:r>
          </a:p>
          <a:p>
            <a:pPr algn="ctr"/>
            <a:r>
              <a:rPr lang="en-GB" sz="2800" b="1">
                <a:solidFill>
                  <a:srgbClr val="FF0000"/>
                </a:solidFill>
              </a:rPr>
              <a:t>Dr Ernest Balutie Wavei </a:t>
            </a:r>
            <a:r>
              <a:rPr lang="en-GB" sz="2800"/>
              <a:t>	</a:t>
            </a:r>
          </a:p>
          <a:p>
            <a:pPr algn="ctr"/>
            <a:r>
              <a:rPr lang="en-GB" sz="2800"/>
              <a:t>BA International Hotel Management BMIH6001 	</a:t>
            </a:r>
          </a:p>
          <a:p>
            <a:pPr algn="ctr"/>
            <a:r>
              <a:rPr lang="en-US" sz="2800"/>
              <a:t>Contemporary Themes In the Hotel and Hospitality Sector. 	</a:t>
            </a:r>
          </a:p>
          <a:p>
            <a:pPr algn="ctr"/>
            <a:r>
              <a:rPr lang="en-GB" sz="2800" i="1"/>
              <a:t>Student : Ioana-Alexandra Frumusanu</a:t>
            </a:r>
          </a:p>
          <a:p>
            <a:pPr algn="ctr"/>
            <a:r>
              <a:rPr lang="en-GB" sz="2800" i="1"/>
              <a:t>Student number: 2212521	</a:t>
            </a:r>
          </a:p>
          <a:p>
            <a:pPr algn="ctr"/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F7240B-6C8B-1094-FDE7-ED6DF5936341}"/>
              </a:ext>
            </a:extLst>
          </p:cNvPr>
          <p:cNvSpPr txBox="1"/>
          <p:nvPr/>
        </p:nvSpPr>
        <p:spPr>
          <a:xfrm>
            <a:off x="8594540" y="6488668"/>
            <a:ext cx="35974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i="1">
                <a:solidFill>
                  <a:srgbClr val="FF0000"/>
                </a:solidFill>
              </a:rPr>
              <a:t>AI has not been used in this work</a:t>
            </a:r>
            <a:endParaRPr lang="en-GB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9610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B0A552-5F8F-E0E1-4FEF-F367394D5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Introduction</a:t>
            </a:r>
          </a:p>
        </p:txBody>
      </p:sp>
      <p:pic>
        <p:nvPicPr>
          <p:cNvPr id="5" name="Picture 4" descr="A robot using a laptop sitting on a blue chair">
            <a:extLst>
              <a:ext uri="{FF2B5EF4-FFF2-40B4-BE49-F238E27FC236}">
                <a16:creationId xmlns:a16="http://schemas.microsoft.com/office/drawing/2014/main" id="{B1E3A27C-82A8-FBD4-69B1-94A8742DA6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173" r="2552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2453DA-F480-D174-1A6B-D30B4617D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r>
              <a:rPr lang="en-US" sz="1800"/>
              <a:t>AI transforming hospitality workforce – Hotels increasingly rely on AI to address labor shortages, reduce costs, and improve efficiency.</a:t>
            </a:r>
          </a:p>
          <a:p>
            <a:r>
              <a:rPr lang="en-US" sz="1800"/>
              <a:t>Human-AI synergy is key – The goal isn’t to eliminate staff, but to free them for higher-value, human-centered guest services.</a:t>
            </a:r>
          </a:p>
          <a:p>
            <a:r>
              <a:rPr lang="en-US" sz="1800"/>
              <a:t>Theme is timely and relevant – Post-pandemic challenges and digital acceleration make this a critical topic for the future of the industry.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42609293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35DCA1-9F2C-096C-1D82-A078777FF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3700" b="1"/>
              <a:t>Industry Background</a:t>
            </a:r>
            <a:br>
              <a:rPr lang="en-GB" sz="3700" b="1"/>
            </a:b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FE1E0-34C5-9DA2-24FC-82D621E461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700"/>
              <a:t>Hospitality is people-driven – Guests expect high service standards, emotional engagement, and timely assistance from trained staff.</a:t>
            </a:r>
          </a:p>
          <a:p>
            <a:r>
              <a:rPr lang="en-US" sz="1700"/>
              <a:t>Digital tools meet modern demands – Hotels adopt AI to streamline tasks like check-ins and personalize services through guest data.</a:t>
            </a:r>
          </a:p>
          <a:p>
            <a:r>
              <a:rPr lang="en-US" sz="1700"/>
              <a:t>Labor shortages drive innovation – Staff gaps post-COVID push hotels to automate basic operations without sacrificing service quality.</a:t>
            </a:r>
            <a:endParaRPr lang="en-GB" sz="1700"/>
          </a:p>
        </p:txBody>
      </p:sp>
      <p:pic>
        <p:nvPicPr>
          <p:cNvPr id="7" name="Picture 6" descr="A group of people at a counter&#10;&#10;AI-generated content may be incorrect.">
            <a:extLst>
              <a:ext uri="{FF2B5EF4-FFF2-40B4-BE49-F238E27FC236}">
                <a16:creationId xmlns:a16="http://schemas.microsoft.com/office/drawing/2014/main" id="{B366D767-EE15-2C27-7DA0-2DC284E0A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794421"/>
            <a:ext cx="5837780" cy="3269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799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E3E98-738A-9964-F771-8C4B47E6B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b="1" dirty="0"/>
              <a:t>Key Concepts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D2CFB-9675-6A58-233C-EFB323D95F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700" i="1"/>
              <a:t>AI improves efficiency</a:t>
            </a:r>
            <a:r>
              <a:rPr lang="en-US" sz="1700"/>
              <a:t> – Tasks like booking, check-in/out, and housekeeping are optimized through automation and smart algorithms.</a:t>
            </a:r>
          </a:p>
          <a:p>
            <a:r>
              <a:rPr lang="en-US" sz="1700" i="1"/>
              <a:t>Guest experience is enhanced</a:t>
            </a:r>
            <a:r>
              <a:rPr lang="en-US" sz="1700"/>
              <a:t> – AI enables tailored recommendations, smart rooms, and responsive service systems based on guest behavior.</a:t>
            </a:r>
          </a:p>
          <a:p>
            <a:r>
              <a:rPr lang="en-US" sz="1700" i="1"/>
              <a:t>Human roles remain vital</a:t>
            </a:r>
            <a:r>
              <a:rPr lang="en-US" sz="1700"/>
              <a:t> – Emotional intelligence, empathy, and handling complex requests still require trained, attentive staff.</a:t>
            </a:r>
          </a:p>
          <a:p>
            <a:endParaRPr lang="en-GB" sz="1700"/>
          </a:p>
        </p:txBody>
      </p:sp>
      <p:pic>
        <p:nvPicPr>
          <p:cNvPr id="5" name="Picture 4" descr="A person holding a hotel&#10;&#10;AI-generated content may be incorrect.">
            <a:extLst>
              <a:ext uri="{FF2B5EF4-FFF2-40B4-BE49-F238E27FC236}">
                <a16:creationId xmlns:a16="http://schemas.microsoft.com/office/drawing/2014/main" id="{6BF33EEC-E4A0-6278-A1D4-983E5DB175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2093607"/>
            <a:ext cx="5837780" cy="2670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6485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10000" t="-9000" r="10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FF4E0-E1DC-1991-8DAE-D6CFFEF89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67542-DE1E-912D-E65A-C31CC190A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PESTEL offers broad analysis – This framework explores political, economic, social, technological, environmental, and legal impacts on AI adoption.</a:t>
            </a:r>
          </a:p>
          <a:p>
            <a:r>
              <a:rPr lang="en-US" dirty="0"/>
              <a:t>Focus on 2020–2024 trends – The data highlights recent shifts in tech use post-pandemic and during economic recovery.</a:t>
            </a:r>
          </a:p>
          <a:p>
            <a:r>
              <a:rPr lang="en-US" dirty="0"/>
              <a:t>Sources: academic + industry – Findings are based on peer-reviewed journals and real-world examples from the hotel sector.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0960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10000" t="-7000" r="10000" b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828BA-1164-884D-9281-62185B192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– Political, Economic, Social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7F9872-E133-AAC0-CA52-35C1B34D5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Govt. supports digitalization – Policies and funding in many countries encourage tech investment in hospitality.</a:t>
            </a:r>
          </a:p>
          <a:p>
            <a:r>
              <a:rPr lang="en-US" dirty="0"/>
              <a:t>AI reduces costs, raises ROI – It lowers staffing needs but requires upfront investment and ongoing maintenance.</a:t>
            </a:r>
          </a:p>
          <a:p>
            <a:r>
              <a:rPr lang="en-US" dirty="0"/>
              <a:t>Guests want speed + empathy – While convenience matters, many guests still value warm, personal interactions with staff.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5444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52EDA8-CF22-AB20-19F0-7E2F99A9F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3400"/>
              <a:t>Impact – Technological, Environmental, Legal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178D0-F9BC-F775-3972-A80F80210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GB" sz="1800"/>
              <a:t>Tech is rapidly evolving – Hotels adopt chatbots, facial recognition, voice assistants, and predictive AI for smooth operations.</a:t>
            </a:r>
          </a:p>
          <a:p>
            <a:r>
              <a:rPr lang="en-GB" sz="1800"/>
              <a:t>Sustainability improves – Smart systems monitor energy and reduce waste, helping meet environmental and ESG targets.</a:t>
            </a:r>
          </a:p>
          <a:p>
            <a:r>
              <a:rPr lang="en-GB" sz="1800"/>
              <a:t>Data privacy a challenge – Laws like GDPR limit how guest data can be used for personalization and AI services.</a:t>
            </a:r>
          </a:p>
        </p:txBody>
      </p:sp>
      <p:pic>
        <p:nvPicPr>
          <p:cNvPr id="12" name="Picture 11" descr="A room with a projector screen and a bed&#10;&#10;AI-generated content may be incorrect.">
            <a:extLst>
              <a:ext uri="{FF2B5EF4-FFF2-40B4-BE49-F238E27FC236}">
                <a16:creationId xmlns:a16="http://schemas.microsoft.com/office/drawing/2014/main" id="{04EE613B-2EF0-0921-CE81-984527E4E3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480640"/>
            <a:ext cx="5837780" cy="389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823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D4155B-41F1-F1DE-328F-597A25646B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371719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dirty="0"/>
              <a:t>Industry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6108D-218A-BB67-E387-19853A2759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1368" y="2711395"/>
            <a:ext cx="4114801" cy="3465568"/>
          </a:xfrm>
        </p:spPr>
        <p:txBody>
          <a:bodyPr>
            <a:normAutofit/>
          </a:bodyPr>
          <a:lstStyle/>
          <a:p>
            <a:r>
              <a:rPr lang="en-US" sz="1700"/>
              <a:t>Hilton’s Connie robot concierge – Offers 24/7 assistance to guests using natural language processing to answer common questions.</a:t>
            </a:r>
          </a:p>
          <a:p>
            <a:r>
              <a:rPr lang="en-US" sz="1700"/>
              <a:t>Marriott uses predictive AI – Helps with maintenance scheduling, staffing, and resource allocation based on guest behavior.</a:t>
            </a:r>
          </a:p>
          <a:p>
            <a:r>
              <a:rPr lang="en-US" sz="1700"/>
              <a:t>CitizenM’s smart tech rooms – Offers guests full control via tablet while still employing friendly staff for support and service.</a:t>
            </a:r>
            <a:endParaRPr lang="en-GB" sz="1700"/>
          </a:p>
        </p:txBody>
      </p:sp>
      <p:pic>
        <p:nvPicPr>
          <p:cNvPr id="8" name="Picture 7" descr="A person looking at a robot&#10;&#10;AI-generated content may be incorrect.">
            <a:extLst>
              <a:ext uri="{FF2B5EF4-FFF2-40B4-BE49-F238E27FC236}">
                <a16:creationId xmlns:a16="http://schemas.microsoft.com/office/drawing/2014/main" id="{68871FCA-33D6-0762-6BAF-DDED07E734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2626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0" name="Picture 9" descr="Two robots in a room&#10;&#10;AI-generated content may be incorrect.">
            <a:extLst>
              <a:ext uri="{FF2B5EF4-FFF2-40B4-BE49-F238E27FC236}">
                <a16:creationId xmlns:a16="http://schemas.microsoft.com/office/drawing/2014/main" id="{EF38805E-C41E-B6A1-058D-408FE87177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7" r="4659" b="-2"/>
          <a:stretch>
            <a:fillRect/>
          </a:stretch>
        </p:blipFill>
        <p:spPr>
          <a:xfrm>
            <a:off x="5398276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6" name="Picture 5" descr="A tablet with a menu on it&#10;&#10;AI-generated content may be incorrect.">
            <a:extLst>
              <a:ext uri="{FF2B5EF4-FFF2-40B4-BE49-F238E27FC236}">
                <a16:creationId xmlns:a16="http://schemas.microsoft.com/office/drawing/2014/main" id="{F0031CD7-A18D-6E38-0DF5-47028A307B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366" r="22480"/>
          <a:stretch>
            <a:fillRect/>
          </a:stretch>
        </p:blipFill>
        <p:spPr>
          <a:xfrm>
            <a:off x="7621024" y="-5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37982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9A7AC-70E5-423E-B4D7-258335BF8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Critical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62C93-C95B-C22D-3864-4B0EE75D2B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800"/>
              <a:t>AI lacks human nuance – It can’t read body language or provide genuine empathy during emotional guest experiences.</a:t>
            </a:r>
          </a:p>
          <a:p>
            <a:r>
              <a:rPr lang="en-US" sz="1800"/>
              <a:t>Human-AI teams are ideal – Best outcomes arise when humans focus on emotional tasks while AI handles repetitive ones.</a:t>
            </a:r>
          </a:p>
          <a:p>
            <a:r>
              <a:rPr lang="en-US" sz="1800"/>
              <a:t>Over-automation can alienate – If overused, tech may frustrate guests seeking human interaction and personalization.</a:t>
            </a:r>
            <a:endParaRPr lang="en-GB" sz="1800"/>
          </a:p>
        </p:txBody>
      </p:sp>
      <p:pic>
        <p:nvPicPr>
          <p:cNvPr id="6" name="Picture 5" descr="A person serving food to a group of people&#10;&#10;AI-generated content may be incorrect.">
            <a:extLst>
              <a:ext uri="{FF2B5EF4-FFF2-40B4-BE49-F238E27FC236}">
                <a16:creationId xmlns:a16="http://schemas.microsoft.com/office/drawing/2014/main" id="{86F0AEFE-4B89-DD2C-4064-E37577CFED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568207"/>
            <a:ext cx="5837780" cy="3721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918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C72586-7708-36ED-0743-7D276761C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18B51-B4A8-AB89-7284-13AC73958A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800"/>
              <a:t>AI is a support system – It enhances staff performance but shouldn’t entirely replace human touch in hospitality.</a:t>
            </a:r>
          </a:p>
          <a:p>
            <a:r>
              <a:rPr lang="en-US" sz="1800"/>
              <a:t>Hybrid approach is optimal – Balance automation and personal service to deliver operational excellence and guest satisfaction.</a:t>
            </a:r>
          </a:p>
          <a:p>
            <a:r>
              <a:rPr lang="en-US" sz="1800"/>
              <a:t>The future is integrated – Smart hotels will use both tech and people to create seamless, customized experiences.</a:t>
            </a:r>
          </a:p>
          <a:p>
            <a:endParaRPr lang="en-GB" sz="1800"/>
          </a:p>
        </p:txBody>
      </p:sp>
      <p:pic>
        <p:nvPicPr>
          <p:cNvPr id="5" name="Picture 4" descr="A robot hand balancing a person on a scale&#10;&#10;AI-generated content may be incorrect.">
            <a:extLst>
              <a:ext uri="{FF2B5EF4-FFF2-40B4-BE49-F238E27FC236}">
                <a16:creationId xmlns:a16="http://schemas.microsoft.com/office/drawing/2014/main" id="{D48E0445-4EC6-5FD7-210B-853115EBF6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787124"/>
            <a:ext cx="5837780" cy="3283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365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7A9BF5-87EC-A789-F842-3358BE117A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/>
              <a:t>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5B4AE-B15B-1E0B-2A5B-D0F9123A10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r>
              <a:rPr lang="en-US" sz="1400"/>
              <a:t>Invest in AI that complements staff – Choose tools that reduce staff burden, not eliminate jobs entirely.</a:t>
            </a:r>
          </a:p>
          <a:p>
            <a:r>
              <a:rPr lang="en-US" sz="1400"/>
              <a:t>Upskill employees to work with AI – Staff training should focus on digital fluency and adapting to smart systems.</a:t>
            </a:r>
          </a:p>
          <a:p>
            <a:r>
              <a:rPr lang="en-US" sz="1400"/>
              <a:t>Prioritize ethical data use – Hotels must use guest data responsibly and transparently, in compliance with regulations.</a:t>
            </a:r>
          </a:p>
          <a:p>
            <a:r>
              <a:rPr lang="en-US" sz="1400"/>
              <a:t>Start with pilot programs – Test new AI tools in limited areas before scaling across departments.</a:t>
            </a:r>
          </a:p>
          <a:p>
            <a:r>
              <a:rPr lang="en-US" sz="1400"/>
              <a:t>Track feedback for improvements – Continuously gather guest and staff input to adjust and optimize tech integration.</a:t>
            </a:r>
            <a:endParaRPr lang="en-GB" sz="1400"/>
          </a:p>
        </p:txBody>
      </p:sp>
      <p:pic>
        <p:nvPicPr>
          <p:cNvPr id="6" name="Picture 5" descr="A diagram of a smart city&#10;&#10;AI-generated content may be incorrect.">
            <a:extLst>
              <a:ext uri="{FF2B5EF4-FFF2-40B4-BE49-F238E27FC236}">
                <a16:creationId xmlns:a16="http://schemas.microsoft.com/office/drawing/2014/main" id="{60898E64-5D56-E9F9-D323-FB9CD2BBE6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261" y="1785664"/>
            <a:ext cx="5837780" cy="3286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11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8CDB1-FE94-FE22-C4B2-DEFA4817C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CAA10-0554-2870-B959-423A7573DD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b="1" dirty="0" err="1"/>
              <a:t>Alawami</a:t>
            </a:r>
            <a:r>
              <a:rPr lang="en-US" b="1" dirty="0"/>
              <a:t>, A., </a:t>
            </a:r>
            <a:r>
              <a:rPr lang="en-US" b="1" dirty="0" err="1"/>
              <a:t>Alawami</a:t>
            </a:r>
            <a:r>
              <a:rPr lang="en-US" b="1" dirty="0"/>
              <a:t>, M., Obaid, A. and Rahman, A.A., 2025.</a:t>
            </a:r>
            <a:r>
              <a:rPr lang="en-US" dirty="0"/>
              <a:t> A systematic review of AI‑driven innovations in the hospitality sector. </a:t>
            </a:r>
            <a:r>
              <a:rPr lang="en-US" i="1" dirty="0"/>
              <a:t>American Journal of Industrial and Business Management</a:t>
            </a:r>
            <a:r>
              <a:rPr lang="en-US" dirty="0"/>
              <a:t>, [online] Available at: https://www.scirp.org/journal/paperinformation.aspx?paperid=133830 [26.05 2025].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Ivanov, S., </a:t>
            </a:r>
            <a:r>
              <a:rPr lang="en-US" b="1" dirty="0" err="1"/>
              <a:t>Gretzel</a:t>
            </a:r>
            <a:r>
              <a:rPr lang="en-US" b="1" dirty="0"/>
              <a:t>, U., Berezina, K., Sigala, M. and Webster, C., 2019.</a:t>
            </a:r>
            <a:r>
              <a:rPr lang="en-US" dirty="0"/>
              <a:t> Progress on robotics in hospitality and tourism: A review of the literature. </a:t>
            </a:r>
            <a:r>
              <a:rPr lang="en-US" i="1" dirty="0"/>
              <a:t>Journal of Hospitality and Tourism Technology</a:t>
            </a:r>
            <a:r>
              <a:rPr lang="en-US" dirty="0"/>
              <a:t>, 10(4), pp.489–521.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/>
              <a:t>Naumov, N., 2019.</a:t>
            </a:r>
            <a:r>
              <a:rPr lang="en-US" dirty="0"/>
              <a:t> The impact of robots, artificial intelligence, and service automation on service quality and service experience in hospitality. In: S. Ivanov and C. Webster, eds. </a:t>
            </a:r>
            <a:r>
              <a:rPr lang="en-US" i="1" dirty="0"/>
              <a:t>Robots, Artificial Intelligence and Service Automation in Travel, Tourism and Hospitality</a:t>
            </a:r>
            <a:r>
              <a:rPr lang="en-US" dirty="0"/>
              <a:t>. Bingley: Emerald Publishing, pp.140–162.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 err="1"/>
              <a:t>Pagaldiviti</a:t>
            </a:r>
            <a:r>
              <a:rPr lang="en-US" b="1" dirty="0"/>
              <a:t>, S.R. and Roy, B.K., 2024.</a:t>
            </a:r>
            <a:r>
              <a:rPr lang="en-US" dirty="0"/>
              <a:t> Exploring the balance of automation and human touch: A literature review on AI and robotics adoption in the hospitality industry. </a:t>
            </a:r>
            <a:r>
              <a:rPr lang="en-US" i="1" dirty="0"/>
              <a:t>Asian Journal of Education and Social Studies</a:t>
            </a:r>
            <a:r>
              <a:rPr lang="en-US" dirty="0"/>
              <a:t>, 50(12). Available at: https://doi.org/10.9734/ajess/2024/v50i121674 [Accessed 26.05 2025].</a:t>
            </a:r>
          </a:p>
          <a:p>
            <a:pPr marL="514350" indent="-514350">
              <a:buFont typeface="+mj-lt"/>
              <a:buAutoNum type="arabicPeriod"/>
            </a:pPr>
            <a:r>
              <a:rPr lang="en-US" b="1" dirty="0" err="1"/>
              <a:t>Pongsakorn</a:t>
            </a:r>
            <a:r>
              <a:rPr lang="en-US" b="1" dirty="0"/>
              <a:t>, L., 2022.</a:t>
            </a:r>
            <a:r>
              <a:rPr lang="en-US" dirty="0"/>
              <a:t> Artificial Intelligence (AI) in the hospitality industry: A review article. </a:t>
            </a:r>
            <a:r>
              <a:rPr lang="en-US" i="1" dirty="0"/>
              <a:t>International Journal of Computing Sciences Research</a:t>
            </a:r>
            <a:r>
              <a:rPr lang="en-US" dirty="0"/>
              <a:t>, [online] Available at: https://stepacademic.net/index.php/ijcsr/article/view/312 [Accessed 25.05 2025].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92001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1015</Words>
  <Application>Microsoft Office PowerPoint</Application>
  <PresentationFormat>Widescreen</PresentationFormat>
  <Paragraphs>55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PowerPoint Presentation</vt:lpstr>
      <vt:lpstr>Introduction</vt:lpstr>
      <vt:lpstr>Industry Background </vt:lpstr>
      <vt:lpstr>Key Concepts </vt:lpstr>
      <vt:lpstr>PESTEL Framework</vt:lpstr>
      <vt:lpstr>Impact – Political, Economic, Social</vt:lpstr>
      <vt:lpstr>Impact – Technological, Environmental, Legal</vt:lpstr>
      <vt:lpstr>Industry Examples</vt:lpstr>
      <vt:lpstr>Critical Reflection</vt:lpstr>
      <vt:lpstr>Conclusion</vt:lpstr>
      <vt:lpstr>Recommendations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Razvan Frumusanu</dc:creator>
  <cp:lastModifiedBy>Razvan Frumusanu</cp:lastModifiedBy>
  <cp:revision>1</cp:revision>
  <dcterms:created xsi:type="dcterms:W3CDTF">2025-06-09T17:49:51Z</dcterms:created>
  <dcterms:modified xsi:type="dcterms:W3CDTF">2025-06-09T18:31:46Z</dcterms:modified>
</cp:coreProperties>
</file>