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6" r:id="rId3"/>
    <p:sldId id="257" r:id="rId4"/>
  </p:sldIdLst>
  <p:sldSz cx="7589838" cy="106981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F0C4ED-E6F9-4EE2-A319-B1C174279FF2}" v="1" dt="2025-11-07T18:06:43.1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3" d="100"/>
          <a:sy n="53" d="100"/>
        </p:scale>
        <p:origin x="2602" y="2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pina2025@outlook.com" userId="2bcba5b8ab1655d0" providerId="LiveId" clId="{60005A6F-6ADE-44BD-8A79-D2C5A3D6E50B}"/>
    <pc:docChg chg="modSld">
      <pc:chgData name="michelpina2025@outlook.com" userId="2bcba5b8ab1655d0" providerId="LiveId" clId="{60005A6F-6ADE-44BD-8A79-D2C5A3D6E50B}" dt="2025-11-07T18:06:43.163" v="17"/>
      <pc:docMkLst>
        <pc:docMk/>
      </pc:docMkLst>
      <pc:sldChg chg="modSp mod">
        <pc:chgData name="michelpina2025@outlook.com" userId="2bcba5b8ab1655d0" providerId="LiveId" clId="{60005A6F-6ADE-44BD-8A79-D2C5A3D6E50B}" dt="2025-11-07T18:06:43.163" v="17"/>
        <pc:sldMkLst>
          <pc:docMk/>
          <pc:sldMk cId="881716709" sldId="258"/>
        </pc:sldMkLst>
        <pc:spChg chg="mod">
          <ac:chgData name="michelpina2025@outlook.com" userId="2bcba5b8ab1655d0" providerId="LiveId" clId="{60005A6F-6ADE-44BD-8A79-D2C5A3D6E50B}" dt="2025-11-07T18:06:43.163" v="17"/>
          <ac:spMkLst>
            <pc:docMk/>
            <pc:sldMk cId="881716709" sldId="258"/>
            <ac:spMk id="3" creationId="{09A0B528-4E7B-B940-C645-0A38F733045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8148" y="1242707"/>
            <a:ext cx="5188800" cy="4212977"/>
          </a:xfrm>
        </p:spPr>
        <p:txBody>
          <a:bodyPr bIns="0" anchor="b">
            <a:normAutofit/>
          </a:bodyPr>
          <a:lstStyle>
            <a:lvl1pPr algn="ctr">
              <a:defRPr sz="448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8148" y="5455685"/>
            <a:ext cx="5188800" cy="1577876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328" b="0">
                <a:solidFill>
                  <a:schemeClr val="tx1"/>
                </a:solidFill>
              </a:defRPr>
            </a:lvl1pPr>
            <a:lvl2pPr marL="284607" indent="0" algn="ctr">
              <a:buNone/>
              <a:defRPr sz="1245"/>
            </a:lvl2pPr>
            <a:lvl3pPr marL="569214" indent="0" algn="ctr">
              <a:buNone/>
              <a:defRPr sz="1121"/>
            </a:lvl3pPr>
            <a:lvl4pPr marL="853821" indent="0" algn="ctr">
              <a:buNone/>
              <a:defRPr sz="996"/>
            </a:lvl4pPr>
            <a:lvl5pPr marL="1138428" indent="0" algn="ctr">
              <a:buNone/>
              <a:defRPr sz="996"/>
            </a:lvl5pPr>
            <a:lvl6pPr marL="1423035" indent="0" algn="ctr">
              <a:buNone/>
              <a:defRPr sz="996"/>
            </a:lvl6pPr>
            <a:lvl7pPr marL="1707642" indent="0" algn="ctr">
              <a:buNone/>
              <a:defRPr sz="996"/>
            </a:lvl7pPr>
            <a:lvl8pPr marL="1992249" indent="0" algn="ctr">
              <a:buNone/>
              <a:defRPr sz="996"/>
            </a:lvl8pPr>
            <a:lvl9pPr marL="2276856" indent="0" algn="ctr">
              <a:buNone/>
              <a:defRPr sz="996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98147" y="513706"/>
            <a:ext cx="3087134" cy="482339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558" y="1246361"/>
            <a:ext cx="665692" cy="785558"/>
          </a:xfrm>
        </p:spPr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995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59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149" y="2739482"/>
            <a:ext cx="5188798" cy="3045451"/>
          </a:xfrm>
        </p:spPr>
        <p:txBody>
          <a:bodyPr anchor="b">
            <a:normAutofit/>
          </a:bodyPr>
          <a:lstStyle>
            <a:lvl1pPr algn="ctr">
              <a:defRPr sz="265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90534" y="5784933"/>
            <a:ext cx="5188798" cy="1732680"/>
          </a:xfrm>
        </p:spPr>
        <p:txBody>
          <a:bodyPr tIns="91440">
            <a:normAutofit/>
          </a:bodyPr>
          <a:lstStyle>
            <a:lvl1pPr marL="0" indent="0" algn="ctr">
              <a:buNone/>
              <a:defRPr sz="1494">
                <a:solidFill>
                  <a:schemeClr val="tx1"/>
                </a:solidFill>
              </a:defRPr>
            </a:lvl1pPr>
            <a:lvl2pPr marL="284607" indent="0">
              <a:buNone/>
              <a:defRPr sz="1245">
                <a:solidFill>
                  <a:schemeClr val="tx1">
                    <a:tint val="75000"/>
                  </a:schemeClr>
                </a:solidFill>
              </a:defRPr>
            </a:lvl2pPr>
            <a:lvl3pPr marL="569214" indent="0">
              <a:buNone/>
              <a:defRPr sz="1121">
                <a:solidFill>
                  <a:schemeClr val="tx1">
                    <a:tint val="75000"/>
                  </a:schemeClr>
                </a:solidFill>
              </a:defRPr>
            </a:lvl3pPr>
            <a:lvl4pPr marL="853821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4pPr>
            <a:lvl5pPr marL="1138428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5pPr>
            <a:lvl6pPr marL="1423035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6pPr>
            <a:lvl7pPr marL="1707642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7pPr>
            <a:lvl8pPr marL="1992249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8pPr>
            <a:lvl9pPr marL="2276856" indent="0">
              <a:buNone/>
              <a:defRPr sz="99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619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148" y="1255592"/>
            <a:ext cx="5188799" cy="16524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98148" y="3141647"/>
            <a:ext cx="2461578" cy="53624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25369" y="3141648"/>
            <a:ext cx="2461405" cy="5362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50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148" y="1254459"/>
            <a:ext cx="5188799" cy="164780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98148" y="3150405"/>
            <a:ext cx="2461577" cy="125099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26" b="0" cap="all" baseline="0">
                <a:solidFill>
                  <a:schemeClr val="accent1"/>
                </a:solidFill>
              </a:defRPr>
            </a:lvl1pPr>
            <a:lvl2pPr marL="284607" indent="0">
              <a:buNone/>
              <a:defRPr sz="1245" b="1"/>
            </a:lvl2pPr>
            <a:lvl3pPr marL="569214" indent="0">
              <a:buNone/>
              <a:defRPr sz="1121" b="1"/>
            </a:lvl3pPr>
            <a:lvl4pPr marL="853821" indent="0">
              <a:buNone/>
              <a:defRPr sz="996" b="1"/>
            </a:lvl4pPr>
            <a:lvl5pPr marL="1138428" indent="0">
              <a:buNone/>
              <a:defRPr sz="996" b="1"/>
            </a:lvl5pPr>
            <a:lvl6pPr marL="1423035" indent="0">
              <a:buNone/>
              <a:defRPr sz="996" b="1"/>
            </a:lvl6pPr>
            <a:lvl7pPr marL="1707642" indent="0">
              <a:buNone/>
              <a:defRPr sz="996" b="1"/>
            </a:lvl7pPr>
            <a:lvl8pPr marL="1992249" indent="0">
              <a:buNone/>
              <a:defRPr sz="996" b="1"/>
            </a:lvl8pPr>
            <a:lvl9pPr marL="2276856" indent="0">
              <a:buNone/>
              <a:defRPr sz="99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98148" y="4405731"/>
            <a:ext cx="2461577" cy="41252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25459" y="3155793"/>
            <a:ext cx="2461487" cy="125145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26" b="0" cap="all" baseline="0">
                <a:solidFill>
                  <a:schemeClr val="accent1"/>
                </a:solidFill>
              </a:defRPr>
            </a:lvl1pPr>
            <a:lvl2pPr marL="284607" indent="0">
              <a:buNone/>
              <a:defRPr sz="1245" b="1"/>
            </a:lvl2pPr>
            <a:lvl3pPr marL="569214" indent="0">
              <a:buNone/>
              <a:defRPr sz="1121" b="1"/>
            </a:lvl3pPr>
            <a:lvl4pPr marL="853821" indent="0">
              <a:buNone/>
              <a:defRPr sz="996" b="1"/>
            </a:lvl4pPr>
            <a:lvl5pPr marL="1138428" indent="0">
              <a:buNone/>
              <a:defRPr sz="996" b="1"/>
            </a:lvl5pPr>
            <a:lvl6pPr marL="1423035" indent="0">
              <a:buNone/>
              <a:defRPr sz="996" b="1"/>
            </a:lvl6pPr>
            <a:lvl7pPr marL="1707642" indent="0">
              <a:buNone/>
              <a:defRPr sz="996" b="1"/>
            </a:lvl7pPr>
            <a:lvl8pPr marL="1992249" indent="0">
              <a:buNone/>
              <a:defRPr sz="996" b="1"/>
            </a:lvl8pPr>
            <a:lvl9pPr marL="2276856" indent="0">
              <a:buNone/>
              <a:defRPr sz="99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25459" y="4401396"/>
            <a:ext cx="2461487" cy="41141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59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377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786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455" y="1246362"/>
            <a:ext cx="2013623" cy="3754058"/>
          </a:xfrm>
        </p:spPr>
        <p:txBody>
          <a:bodyPr anchor="b">
            <a:normAutofit/>
          </a:bodyPr>
          <a:lstStyle>
            <a:lvl1pPr algn="l">
              <a:defRPr sz="199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75070" y="1246363"/>
            <a:ext cx="2910699" cy="7267553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455" y="5000420"/>
            <a:ext cx="2009930" cy="3507058"/>
          </a:xfrm>
        </p:spPr>
        <p:txBody>
          <a:bodyPr>
            <a:normAutofit/>
          </a:bodyPr>
          <a:lstStyle>
            <a:lvl1pPr marL="0" indent="0" algn="l">
              <a:buNone/>
              <a:defRPr sz="1328"/>
            </a:lvl1pPr>
            <a:lvl2pPr marL="284607" indent="0">
              <a:buNone/>
              <a:defRPr sz="872"/>
            </a:lvl2pPr>
            <a:lvl3pPr marL="569214" indent="0">
              <a:buNone/>
              <a:defRPr sz="747"/>
            </a:lvl3pPr>
            <a:lvl4pPr marL="853821" indent="0">
              <a:buNone/>
              <a:defRPr sz="623"/>
            </a:lvl4pPr>
            <a:lvl5pPr marL="1138428" indent="0">
              <a:buNone/>
              <a:defRPr sz="623"/>
            </a:lvl5pPr>
            <a:lvl6pPr marL="1423035" indent="0">
              <a:buNone/>
              <a:defRPr sz="623"/>
            </a:lvl6pPr>
            <a:lvl7pPr marL="1707642" indent="0">
              <a:buNone/>
              <a:defRPr sz="623"/>
            </a:lvl7pPr>
            <a:lvl8pPr marL="1992249" indent="0">
              <a:buNone/>
              <a:defRPr sz="623"/>
            </a:lvl8pPr>
            <a:lvl9pPr marL="2276856" indent="0">
              <a:buNone/>
              <a:defRPr sz="62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987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4147270" y="752165"/>
            <a:ext cx="2914573" cy="8032360"/>
            <a:chOff x="4996501" y="482171"/>
            <a:chExt cx="3511387" cy="5149101"/>
          </a:xfrm>
        </p:grpSpPr>
        <p:sp>
          <p:nvSpPr>
            <p:cNvPr id="14" name="Rectangle 13"/>
            <p:cNvSpPr/>
            <p:nvPr/>
          </p:nvSpPr>
          <p:spPr>
            <a:xfrm>
              <a:off x="4996501" y="482171"/>
              <a:ext cx="3511387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5312152" y="812506"/>
              <a:ext cx="2883013" cy="447936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694" y="1761988"/>
            <a:ext cx="2556914" cy="2855626"/>
          </a:xfrm>
        </p:spPr>
        <p:txBody>
          <a:bodyPr anchor="b">
            <a:normAutofit/>
          </a:bodyPr>
          <a:lstStyle>
            <a:lvl1pPr>
              <a:defRPr sz="265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681502" y="1751116"/>
            <a:ext cx="1855126" cy="6031291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656" dirty="0"/>
            </a:lvl1pPr>
          </a:lstStyle>
          <a:p>
            <a:pPr lvl="0" algn="ctr" defTabSz="758952">
              <a:spcBef>
                <a:spcPts val="1494"/>
              </a:spcBef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8149" y="4907602"/>
            <a:ext cx="2553251" cy="3125745"/>
          </a:xfrm>
        </p:spPr>
        <p:txBody>
          <a:bodyPr>
            <a:normAutofit/>
          </a:bodyPr>
          <a:lstStyle>
            <a:lvl1pPr marL="0" indent="0" algn="l">
              <a:buNone/>
              <a:defRPr sz="1494"/>
            </a:lvl1pPr>
            <a:lvl2pPr marL="284607" indent="0">
              <a:buNone/>
              <a:defRPr sz="872"/>
            </a:lvl2pPr>
            <a:lvl3pPr marL="569214" indent="0">
              <a:buNone/>
              <a:defRPr sz="747"/>
            </a:lvl3pPr>
            <a:lvl4pPr marL="853821" indent="0">
              <a:buNone/>
              <a:defRPr sz="623"/>
            </a:lvl4pPr>
            <a:lvl5pPr marL="1138428" indent="0">
              <a:buNone/>
              <a:defRPr sz="623"/>
            </a:lvl5pPr>
            <a:lvl6pPr marL="1423035" indent="0">
              <a:buNone/>
              <a:defRPr sz="623"/>
            </a:lvl6pPr>
            <a:lvl7pPr marL="1707642" indent="0">
              <a:buNone/>
              <a:defRPr sz="623"/>
            </a:lvl7pPr>
            <a:lvl8pPr marL="1992249" indent="0">
              <a:buNone/>
              <a:defRPr sz="623"/>
            </a:lvl8pPr>
            <a:lvl9pPr marL="2276856" indent="0">
              <a:buNone/>
              <a:defRPr sz="62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92482" y="8532725"/>
            <a:ext cx="2558918" cy="499377"/>
          </a:xfrm>
        </p:spPr>
        <p:txBody>
          <a:bodyPr/>
          <a:lstStyle>
            <a:lvl1pPr algn="l">
              <a:defRPr/>
            </a:lvl1pPr>
          </a:lstStyle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93200" y="497066"/>
            <a:ext cx="2558236" cy="500638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94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436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71899" y="1246364"/>
            <a:ext cx="915551" cy="72692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98148" y="1246364"/>
            <a:ext cx="4138356" cy="726921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430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5650607"/>
            <a:ext cx="7589838" cy="3919027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9" b="-2769"/>
          <a:stretch/>
        </p:blipFill>
        <p:spPr>
          <a:xfrm>
            <a:off x="0" y="9571290"/>
            <a:ext cx="7589838" cy="115896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98148" y="1255015"/>
            <a:ext cx="5188799" cy="16367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98148" y="3144451"/>
            <a:ext cx="5188799" cy="5382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421182" y="515363"/>
            <a:ext cx="1965765" cy="4823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E09BD0-89CA-4EB1-B70F-72ECBBE34DAC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98148" y="513706"/>
            <a:ext cx="3087134" cy="4823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4829" y="1246361"/>
            <a:ext cx="660497" cy="78555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324">
                <a:solidFill>
                  <a:schemeClr val="accent1"/>
                </a:solidFill>
              </a:defRPr>
            </a:lvl1pPr>
          </a:lstStyle>
          <a:p>
            <a:fld id="{CCA4F9BF-5C49-41D8-99F4-83FA94A500FA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9585554"/>
            <a:ext cx="7589838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1427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569214" rtl="0" eaLnBrk="1" latinLnBrk="0" hangingPunct="1">
        <a:lnSpc>
          <a:spcPct val="90000"/>
        </a:lnSpc>
        <a:spcBef>
          <a:spcPct val="0"/>
        </a:spcBef>
        <a:buNone/>
        <a:defRPr sz="2656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189738" indent="-189738" algn="l" defTabSz="569214" rtl="0" eaLnBrk="1" latinLnBrk="0" hangingPunct="1">
        <a:lnSpc>
          <a:spcPct val="120000"/>
        </a:lnSpc>
        <a:spcBef>
          <a:spcPts val="83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6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69214" indent="-189738" algn="l" defTabSz="569214" rtl="0" eaLnBrk="1" latinLnBrk="0" hangingPunct="1">
        <a:lnSpc>
          <a:spcPct val="120000"/>
        </a:lnSpc>
        <a:spcBef>
          <a:spcPts val="41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8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48690" indent="-189738" algn="l" defTabSz="569214" rtl="0" eaLnBrk="1" latinLnBrk="0" hangingPunct="1">
        <a:lnSpc>
          <a:spcPct val="120000"/>
        </a:lnSpc>
        <a:spcBef>
          <a:spcPts val="41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8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28166" indent="-189738" algn="l" defTabSz="569214" rtl="0" eaLnBrk="1" latinLnBrk="0" hangingPunct="1">
        <a:lnSpc>
          <a:spcPct val="120000"/>
        </a:lnSpc>
        <a:spcBef>
          <a:spcPts val="41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162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707642" indent="-189738" algn="l" defTabSz="569214" rtl="0" eaLnBrk="1" latinLnBrk="0" hangingPunct="1">
        <a:lnSpc>
          <a:spcPct val="120000"/>
        </a:lnSpc>
        <a:spcBef>
          <a:spcPts val="41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6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087118" indent="-189738" algn="l" defTabSz="758952" rtl="0" eaLnBrk="1" latinLnBrk="0" hangingPunct="1">
        <a:lnSpc>
          <a:spcPct val="120000"/>
        </a:lnSpc>
        <a:spcBef>
          <a:spcPts val="41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6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466594" indent="-189738" algn="l" defTabSz="758952" rtl="0" eaLnBrk="1" latinLnBrk="0" hangingPunct="1">
        <a:lnSpc>
          <a:spcPct val="120000"/>
        </a:lnSpc>
        <a:spcBef>
          <a:spcPts val="41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6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846070" indent="-189738" algn="l" defTabSz="758952" rtl="0" eaLnBrk="1" latinLnBrk="0" hangingPunct="1">
        <a:lnSpc>
          <a:spcPct val="120000"/>
        </a:lnSpc>
        <a:spcBef>
          <a:spcPts val="41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6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225546" indent="-189738" algn="l" defTabSz="758952" rtl="0" eaLnBrk="1" latinLnBrk="0" hangingPunct="1">
        <a:lnSpc>
          <a:spcPct val="120000"/>
        </a:lnSpc>
        <a:spcBef>
          <a:spcPts val="41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96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1pPr>
      <a:lvl2pPr marL="284607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2pPr>
      <a:lvl3pPr marL="569214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3pPr>
      <a:lvl4pPr marL="853821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4pPr>
      <a:lvl5pPr marL="1138428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5pPr>
      <a:lvl6pPr marL="1423035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6pPr>
      <a:lvl7pPr marL="1707642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7pPr>
      <a:lvl8pPr marL="1992249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8pPr>
      <a:lvl9pPr marL="2276856" algn="l" defTabSz="569214" rtl="0" eaLnBrk="1" latinLnBrk="0" hangingPunct="1">
        <a:defRPr sz="112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83084-9F09-43AE-B2BD-331CBF6BF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Andres </a:t>
            </a:r>
            <a:r>
              <a:rPr lang="en-GB" sz="4800" dirty="0" err="1"/>
              <a:t>carlos</a:t>
            </a:r>
            <a:r>
              <a:rPr lang="en-GB" sz="4800" dirty="0"/>
              <a:t> </a:t>
            </a:r>
            <a:r>
              <a:rPr lang="en-GB" sz="4800" dirty="0" err="1"/>
              <a:t>michel</a:t>
            </a:r>
            <a:r>
              <a:rPr lang="en-GB" sz="4800" dirty="0"/>
              <a:t> pina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0B528-4E7B-B940-C645-0A38F7330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8490" y="3928222"/>
            <a:ext cx="5188799" cy="5382797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Student ID 2442079</a:t>
            </a:r>
          </a:p>
          <a:p>
            <a:pPr algn="ctr"/>
            <a:r>
              <a:rPr lang="en-GB" sz="4400" dirty="0"/>
              <a:t>MODULE</a:t>
            </a:r>
          </a:p>
          <a:p>
            <a:pPr marL="0" indent="0" algn="ctr">
              <a:buNone/>
            </a:pPr>
            <a:r>
              <a:rPr lang="en-GB" sz="4400"/>
              <a:t>LCHS4003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881716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97000">
              <a:schemeClr val="tx1"/>
            </a:gs>
            <a:gs pos="9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B6D1502-0449-E217-2F4E-AE42E682925F}"/>
              </a:ext>
            </a:extLst>
          </p:cNvPr>
          <p:cNvSpPr/>
          <p:nvPr/>
        </p:nvSpPr>
        <p:spPr>
          <a:xfrm>
            <a:off x="1" y="0"/>
            <a:ext cx="7589838" cy="571050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The UK Ambulance Service: A Critical Lifeline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CE8B9BA-4EE5-1F33-04F5-71F9973707D0}"/>
              </a:ext>
            </a:extLst>
          </p:cNvPr>
          <p:cNvSpPr/>
          <p:nvPr/>
        </p:nvSpPr>
        <p:spPr>
          <a:xfrm>
            <a:off x="-90669" y="2793193"/>
            <a:ext cx="2449534" cy="2341937"/>
          </a:xfrm>
          <a:prstGeom prst="ellipse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900" b="1" dirty="0"/>
              <a:t>What It Is?</a:t>
            </a:r>
          </a:p>
          <a:p>
            <a:r>
              <a:rPr lang="en-US" sz="900" dirty="0"/>
              <a:t>Responding to 999 calls, the UK Ambulance Service is a vital component of the NHS. It offers roadside emergency medical care and transports patients to hospitals. Highly qualified paramedics carry out life-saving measures, transforming it into a mobile emergency department (</a:t>
            </a:r>
            <a:r>
              <a:rPr lang="de-DE" sz="900" dirty="0"/>
              <a:t>England, 2017). </a:t>
            </a:r>
            <a:endParaRPr lang="en-US" sz="9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7D1B78-31C6-2AF8-0466-9DFA06F4F760}"/>
              </a:ext>
            </a:extLst>
          </p:cNvPr>
          <p:cNvSpPr/>
          <p:nvPr/>
        </p:nvSpPr>
        <p:spPr>
          <a:xfrm>
            <a:off x="2841127" y="884070"/>
            <a:ext cx="4748711" cy="2720949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900" b="1" dirty="0"/>
              <a:t>A Brief History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b="1" dirty="0"/>
              <a:t>1948</a:t>
            </a:r>
            <a:r>
              <a:rPr lang="en-US" sz="900" dirty="0"/>
              <a:t>: Ambulance  Born with the NHS, mainly for the purpose of patient transport.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Vehicles were frequently basic first aid vans (Stein, 2022).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Rather than treatment on scene, the emphasis of the service was quick transit to hospital.</a:t>
            </a:r>
            <a:endParaRPr lang="en-US" sz="900" b="1" dirty="0"/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Paramedics introduced in the 1970s and thereafter changed emphasis to more sophisticated medical care.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Crews started giving life-saving medications and carrying out sophisticated operations.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This converted ambulances into mobile treatment </a:t>
            </a:r>
            <a:r>
              <a:rPr lang="en-US" sz="900" dirty="0" err="1"/>
              <a:t>centres</a:t>
            </a:r>
            <a:r>
              <a:rPr lang="en-US" sz="900" dirty="0"/>
              <a:t> (Stein, 2022).</a:t>
            </a:r>
            <a:endParaRPr lang="en-US" sz="900" b="1" dirty="0"/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b="1" dirty="0"/>
              <a:t>2000s–Today: </a:t>
            </a:r>
            <a:r>
              <a:rPr lang="en-US" sz="900" dirty="0"/>
              <a:t>Greater application of dispatch and special response teams using technology.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Computer-aided dispatch programs increased response time correctness and effectiveness.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Critical care, dangerous incidents, and mental health all call for </a:t>
            </a:r>
            <a:r>
              <a:rPr lang="en-US" sz="900" dirty="0" err="1"/>
              <a:t>specialised</a:t>
            </a:r>
            <a:r>
              <a:rPr lang="en-US" sz="900" dirty="0"/>
              <a:t> teams.</a:t>
            </a:r>
            <a:endParaRPr lang="en-US" sz="900" b="1" dirty="0"/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b="1" dirty="0"/>
              <a:t>Modern Era: </a:t>
            </a:r>
            <a:r>
              <a:rPr lang="en-US" sz="900" dirty="0"/>
              <a:t>Uses travel history data to examine and improve response times.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Advanced analysis helps find bottlenecks in emergency reactions as well as trends (Stein, 2022).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This data-driven approach promotes enhanced strategic planning and resource allocation.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CA646F7-5C96-E2A8-A632-DDAAA09B0A6E}"/>
              </a:ext>
            </a:extLst>
          </p:cNvPr>
          <p:cNvSpPr/>
          <p:nvPr/>
        </p:nvSpPr>
        <p:spPr>
          <a:xfrm>
            <a:off x="0" y="7442070"/>
            <a:ext cx="4717729" cy="1978253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900" b="1" dirty="0"/>
              <a:t>How It Operates Nowadays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Regional NHS trusts oversee the service's coordination. Going from a 999 call to reaching the hospital involves a complicated, tech-driven series of events.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Call and Dispatch for Emergency Cases: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An operator replies to 999 calls.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Linked in the ambulance control room to a clinical consultant (Hedman,2016).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They evaluate the urgency using NHS Pathways or other methods.</a:t>
            </a:r>
          </a:p>
          <a:p>
            <a:r>
              <a:rPr lang="en-US" sz="900" b="1" dirty="0"/>
              <a:t>Putting the ambulance into service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Software in the control room determines the quickest route by considering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Real-time traffic information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Road Closures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Conditions of weather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08A789E-15BF-68BB-70F8-42D44767C4BC}"/>
              </a:ext>
            </a:extLst>
          </p:cNvPr>
          <p:cNvSpPr/>
          <p:nvPr/>
        </p:nvSpPr>
        <p:spPr>
          <a:xfrm>
            <a:off x="128188" y="5295060"/>
            <a:ext cx="3510362" cy="1978254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900" b="1" dirty="0"/>
              <a:t>Applied Technolog</a:t>
            </a:r>
            <a:r>
              <a:rPr lang="en-US" sz="900" dirty="0"/>
              <a:t>y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Modern ambulances have sophisticated equipment to raise patient care: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Crews can update and get electronic access to patient data via digital patient records.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Portable diagnostic tools include blood testing devices, ECG machines, and defibrillators (</a:t>
            </a:r>
            <a:r>
              <a:rPr lang="en-US" sz="900" dirty="0" err="1"/>
              <a:t>Hampiholi</a:t>
            </a:r>
            <a:r>
              <a:rPr lang="en-US" sz="900" dirty="0"/>
              <a:t>, 2024).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b="1" dirty="0"/>
              <a:t>Video Link to Hospitals</a:t>
            </a:r>
            <a:r>
              <a:rPr lang="en-US" sz="900" dirty="0"/>
              <a:t>: Certain services allow live consultation with hospital experts.</a:t>
            </a:r>
          </a:p>
          <a:p>
            <a:r>
              <a:rPr lang="en-US" sz="900" b="1" dirty="0"/>
              <a:t>Main Difficulties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b="1" dirty="0"/>
              <a:t>Overwhelming Demand</a:t>
            </a:r>
            <a:r>
              <a:rPr lang="en-US" sz="900" dirty="0"/>
              <a:t>: Rising call volumes and handover delays at A&amp;E.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Resource constraints and staff burnout have an impact on reaction times (</a:t>
            </a:r>
            <a:r>
              <a:rPr lang="en-US" sz="900" dirty="0" err="1"/>
              <a:t>Hampiholi</a:t>
            </a:r>
            <a:r>
              <a:rPr lang="en-US" sz="900" dirty="0"/>
              <a:t>, 2024).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b="1" dirty="0"/>
              <a:t>Rural access: </a:t>
            </a:r>
            <a:r>
              <a:rPr lang="en-US" sz="900" dirty="0"/>
              <a:t>Longer travel times in distant places can have a very negative effect on patient results.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09C413F-4A9D-F2C3-730B-D27B6AE8CEFF}"/>
              </a:ext>
            </a:extLst>
          </p:cNvPr>
          <p:cNvSpPr/>
          <p:nvPr/>
        </p:nvSpPr>
        <p:spPr>
          <a:xfrm>
            <a:off x="-90670" y="674089"/>
            <a:ext cx="3054182" cy="2256830"/>
          </a:xfrm>
          <a:prstGeom prst="round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900" b="1" dirty="0"/>
              <a:t>The Handover Delay Crisis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Ambulance handover delays at hospitals remain a big continuous issue. Ambulances cannot transport their patients when A&amp;E rooms are full, hence crews wait for hours outside (Behura,2024).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 This leads to a domino effect: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Patients wait in ambulances rather than get best treatment.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Ambulances are trapped and unable to react to fresh crises in the area (Behura,2024).</a:t>
            </a:r>
          </a:p>
          <a:p>
            <a:pPr marL="267462" indent="-267462">
              <a:buFont typeface="Arial" panose="020B0604020202020204" pitchFamily="34" charset="0"/>
              <a:buChar char="•"/>
            </a:pPr>
            <a:r>
              <a:rPr lang="en-US" sz="900" dirty="0"/>
              <a:t>This problem has often been covered in the media, which </a:t>
            </a:r>
            <a:r>
              <a:rPr lang="en-US" sz="900" dirty="0" err="1"/>
              <a:t>emphasises</a:t>
            </a:r>
            <a:r>
              <a:rPr lang="en-US" sz="900" dirty="0"/>
              <a:t> how much pressure the NHS system as a whole is under during the winter and beyond.</a:t>
            </a:r>
          </a:p>
          <a:p>
            <a:r>
              <a:rPr lang="en-US" sz="900" b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DA98910-F5A2-FFED-5532-BE935419D8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V="1">
            <a:off x="3483483" y="5485262"/>
            <a:ext cx="1909646" cy="160788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07865E-845C-E3E7-2290-261575B8C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7722" y="9355262"/>
            <a:ext cx="2330008" cy="125520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D07A21-4AF0-62FF-9C25-7E3928EC03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7998" y="5349081"/>
            <a:ext cx="1937641" cy="209298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9C10BC4-0C1D-5530-E78C-4D582B9351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8377" y="3955149"/>
            <a:ext cx="2716029" cy="126477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0A29BF1-FD5E-2D14-B916-4092C7C153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58864" y="3881220"/>
            <a:ext cx="1909645" cy="125391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0350B46-BC8D-37E4-97B9-F962414360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V="1">
            <a:off x="0" y="9355263"/>
            <a:ext cx="2387721" cy="1255205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579AB6C2-1EA7-E860-A0FE-638F583C4D3B}"/>
              </a:ext>
            </a:extLst>
          </p:cNvPr>
          <p:cNvSpPr/>
          <p:nvPr/>
        </p:nvSpPr>
        <p:spPr>
          <a:xfrm>
            <a:off x="4717729" y="7526866"/>
            <a:ext cx="2872109" cy="30836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/>
              <a:t>Cadence and Methods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800" dirty="0"/>
              <a:t>From 999 call to hospital transfer, the UK Ambulance Service runs on a time-critical sequence.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800" dirty="0"/>
              <a:t>Rapid response, pre-hospital care, and patient stabilization among other purposes—are its primary ones (Hedman, 2016).</a:t>
            </a:r>
          </a:p>
          <a:p>
            <a:pPr algn="ctr"/>
            <a:r>
              <a:rPr lang="en-US" sz="800" b="1" dirty="0"/>
              <a:t>Why I Picked This Subject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800" dirty="0"/>
              <a:t>The UK Ambulance Service appealed to me as it is the first line of emergency care.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800" dirty="0"/>
              <a:t>It illustrates how patients' outcomes are improved and lives are saved via technology and cooperation.</a:t>
            </a:r>
          </a:p>
          <a:p>
            <a:pPr algn="ctr"/>
            <a:r>
              <a:rPr lang="en-US" sz="800" b="1" dirty="0"/>
              <a:t>Two Problems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800" dirty="0"/>
              <a:t>Demand for the service is great, and rural accessibility problems compromise response times.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US" sz="800" dirty="0"/>
              <a:t>The most serious are handover delays as they lower the ambulance availability for new emergencies (</a:t>
            </a:r>
            <a:r>
              <a:rPr lang="en-US" sz="800" dirty="0" err="1"/>
              <a:t>Behura</a:t>
            </a:r>
            <a:r>
              <a:rPr lang="en-US" sz="800" dirty="0"/>
              <a:t>, 2024).</a:t>
            </a:r>
          </a:p>
        </p:txBody>
      </p:sp>
    </p:spTree>
    <p:extLst>
      <p:ext uri="{BB962C8B-B14F-4D97-AF65-F5344CB8AC3E}">
        <p14:creationId xmlns:p14="http://schemas.microsoft.com/office/powerpoint/2010/main" val="456380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3250F-B098-05D0-18FD-D56E2E1A7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407006" y="569579"/>
            <a:ext cx="16403849" cy="1457443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64752-2C25-D94B-9898-FBE78D101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England, N.H.S., 2017. NHS ambulance services. </a:t>
            </a:r>
            <a:r>
              <a:rPr lang="en-US" i="1" dirty="0"/>
              <a:t>Accessed February</a:t>
            </a:r>
            <a:r>
              <a:rPr lang="en-US" dirty="0"/>
              <a:t>, </a:t>
            </a:r>
            <a:r>
              <a:rPr lang="en-US" i="1" dirty="0"/>
              <a:t>25</a:t>
            </a:r>
            <a:r>
              <a:rPr lang="en-US" dirty="0"/>
              <a:t>, p.2019.</a:t>
            </a:r>
          </a:p>
          <a:p>
            <a:r>
              <a:rPr lang="en-US" dirty="0"/>
              <a:t>Hedman, K., 2016. </a:t>
            </a:r>
            <a:r>
              <a:rPr lang="en-US" i="1" dirty="0"/>
              <a:t>Managing medical emergency calls</a:t>
            </a:r>
            <a:r>
              <a:rPr lang="en-US" dirty="0"/>
              <a:t> (Doctoral dissertation, Lund University Open Access).</a:t>
            </a:r>
          </a:p>
          <a:p>
            <a:r>
              <a:rPr lang="en-US" dirty="0" err="1"/>
              <a:t>Behura</a:t>
            </a:r>
            <a:r>
              <a:rPr lang="en-US" dirty="0"/>
              <a:t>, A., 2024. Intelligent Ambulance Services Management: A Comprehensive Medical Service for Emergency Healthcare. In </a:t>
            </a:r>
            <a:r>
              <a:rPr lang="en-US" i="1" dirty="0"/>
              <a:t>Healthcare Analytics and Advanced Computational Intelligence</a:t>
            </a:r>
            <a:r>
              <a:rPr lang="en-US" dirty="0"/>
              <a:t> (pp. 104-123). CRC Press.</a:t>
            </a:r>
          </a:p>
          <a:p>
            <a:r>
              <a:rPr lang="en-US" dirty="0" err="1"/>
              <a:t>Hampiholi</a:t>
            </a:r>
            <a:r>
              <a:rPr lang="en-US" dirty="0"/>
              <a:t>, N., 2024. Elevating emergency healthcare-technological advancements and challenges in smart ambulance systems and advanced monitoring and diagnostic tools. </a:t>
            </a:r>
            <a:r>
              <a:rPr lang="en-US" i="1" dirty="0"/>
              <a:t>International Journal of Computer Trends and Technology</a:t>
            </a:r>
            <a:r>
              <a:rPr lang="en-US" dirty="0"/>
              <a:t>, </a:t>
            </a:r>
            <a:r>
              <a:rPr lang="en-US" i="1" dirty="0"/>
              <a:t>72</a:t>
            </a:r>
            <a:r>
              <a:rPr lang="en-US" dirty="0"/>
              <a:t>(1), pp.1-7.</a:t>
            </a:r>
          </a:p>
          <a:p>
            <a:r>
              <a:rPr lang="en-US" dirty="0"/>
              <a:t>Stein, A., 2022. Understanding the NHS: How to Get the Most from Our National Health Service.</a:t>
            </a:r>
          </a:p>
        </p:txBody>
      </p:sp>
    </p:spTree>
    <p:extLst>
      <p:ext uri="{BB962C8B-B14F-4D97-AF65-F5344CB8AC3E}">
        <p14:creationId xmlns:p14="http://schemas.microsoft.com/office/powerpoint/2010/main" val="177437122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43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262</TotalTime>
  <Words>800</Words>
  <Application>Microsoft Office PowerPoint</Application>
  <PresentationFormat>Custom</PresentationFormat>
  <Paragraphs>62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Rockwell</vt:lpstr>
      <vt:lpstr>Gallery</vt:lpstr>
      <vt:lpstr>Andres carlos michel pina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MT_Prod-08</dc:creator>
  <cp:lastModifiedBy>michelpina2025@outlook.com</cp:lastModifiedBy>
  <cp:revision>8</cp:revision>
  <dcterms:created xsi:type="dcterms:W3CDTF">2025-10-24T13:29:04Z</dcterms:created>
  <dcterms:modified xsi:type="dcterms:W3CDTF">2025-11-07T18:06:46Z</dcterms:modified>
</cp:coreProperties>
</file>