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259" r:id="rId6"/>
    <p:sldId id="260" r:id="rId7"/>
    <p:sldId id="257" r:id="rId8"/>
    <p:sldId id="263" r:id="rId9"/>
    <p:sldId id="270" r:id="rId10"/>
    <p:sldId id="264" r:id="rId11"/>
    <p:sldId id="265" r:id="rId12"/>
    <p:sldId id="266" r:id="rId13"/>
    <p:sldId id="267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D33E9F-3A0D-4C54-B803-8063299F9FDE}" v="77" dt="2019-10-25T21:13:25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724" autoAdjust="0"/>
    <p:restoredTop sz="94578" autoAdjust="0"/>
  </p:normalViewPr>
  <p:slideViewPr>
    <p:cSldViewPr snapToGrid="0">
      <p:cViewPr varScale="1">
        <p:scale>
          <a:sx n="55" d="100"/>
          <a:sy n="55" d="100"/>
        </p:scale>
        <p:origin x="53" y="6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1954" y="3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Clarke (1900472)" userId="c4f8794c-e61d-4c3a-876b-03ad0310e099" providerId="ADAL" clId="{43D33E9F-3A0D-4C54-B803-8063299F9FDE}"/>
    <pc:docChg chg="undo custSel modSld sldOrd">
      <pc:chgData name="Thomas Clarke (1900472)" userId="c4f8794c-e61d-4c3a-876b-03ad0310e099" providerId="ADAL" clId="{43D33E9F-3A0D-4C54-B803-8063299F9FDE}" dt="2019-10-25T21:13:36.681" v="3705" actId="20577"/>
      <pc:docMkLst>
        <pc:docMk/>
      </pc:docMkLst>
      <pc:sldChg chg="modSp">
        <pc:chgData name="Thomas Clarke (1900472)" userId="c4f8794c-e61d-4c3a-876b-03ad0310e099" providerId="ADAL" clId="{43D33E9F-3A0D-4C54-B803-8063299F9FDE}" dt="2019-10-25T12:09:14.200" v="190" actId="1076"/>
        <pc:sldMkLst>
          <pc:docMk/>
          <pc:sldMk cId="182510286" sldId="256"/>
        </pc:sldMkLst>
        <pc:picChg chg="mod">
          <ac:chgData name="Thomas Clarke (1900472)" userId="c4f8794c-e61d-4c3a-876b-03ad0310e099" providerId="ADAL" clId="{43D33E9F-3A0D-4C54-B803-8063299F9FDE}" dt="2019-10-25T12:09:14.200" v="190" actId="1076"/>
          <ac:picMkLst>
            <pc:docMk/>
            <pc:sldMk cId="182510286" sldId="256"/>
            <ac:picMk id="4" creationId="{C2E97A45-EF87-43A9-95A0-6BC983E83872}"/>
          </ac:picMkLst>
        </pc:picChg>
      </pc:sldChg>
      <pc:sldChg chg="modSp">
        <pc:chgData name="Thomas Clarke (1900472)" userId="c4f8794c-e61d-4c3a-876b-03ad0310e099" providerId="ADAL" clId="{43D33E9F-3A0D-4C54-B803-8063299F9FDE}" dt="2019-10-25T19:37:27.058" v="2636" actId="20577"/>
        <pc:sldMkLst>
          <pc:docMk/>
          <pc:sldMk cId="756988754" sldId="257"/>
        </pc:sldMkLst>
        <pc:spChg chg="mod">
          <ac:chgData name="Thomas Clarke (1900472)" userId="c4f8794c-e61d-4c3a-876b-03ad0310e099" providerId="ADAL" clId="{43D33E9F-3A0D-4C54-B803-8063299F9FDE}" dt="2019-10-25T19:37:27.058" v="2636" actId="20577"/>
          <ac:spMkLst>
            <pc:docMk/>
            <pc:sldMk cId="756988754" sldId="257"/>
            <ac:spMk id="3" creationId="{79467269-9E2F-49C5-82B8-66C7D992747A}"/>
          </ac:spMkLst>
        </pc:spChg>
        <pc:spChg chg="mod">
          <ac:chgData name="Thomas Clarke (1900472)" userId="c4f8794c-e61d-4c3a-876b-03ad0310e099" providerId="ADAL" clId="{43D33E9F-3A0D-4C54-B803-8063299F9FDE}" dt="2019-10-25T12:07:27.971" v="187" actId="20577"/>
          <ac:spMkLst>
            <pc:docMk/>
            <pc:sldMk cId="756988754" sldId="257"/>
            <ac:spMk id="12" creationId="{13A37EAC-A3A0-402B-BEF4-BF5C574093F3}"/>
          </ac:spMkLst>
        </pc:spChg>
      </pc:sldChg>
      <pc:sldChg chg="modSp">
        <pc:chgData name="Thomas Clarke (1900472)" userId="c4f8794c-e61d-4c3a-876b-03ad0310e099" providerId="ADAL" clId="{43D33E9F-3A0D-4C54-B803-8063299F9FDE}" dt="2019-10-25T19:30:33.957" v="2576" actId="20577"/>
        <pc:sldMkLst>
          <pc:docMk/>
          <pc:sldMk cId="1202172795" sldId="259"/>
        </pc:sldMkLst>
        <pc:spChg chg="mod">
          <ac:chgData name="Thomas Clarke (1900472)" userId="c4f8794c-e61d-4c3a-876b-03ad0310e099" providerId="ADAL" clId="{43D33E9F-3A0D-4C54-B803-8063299F9FDE}" dt="2019-10-25T19:30:33.957" v="2576" actId="20577"/>
          <ac:spMkLst>
            <pc:docMk/>
            <pc:sldMk cId="1202172795" sldId="259"/>
            <ac:spMk id="3" creationId="{C632EA2F-BE5C-4E1B-9CC0-CA9B9A7FE53E}"/>
          </ac:spMkLst>
        </pc:spChg>
      </pc:sldChg>
      <pc:sldChg chg="modSp">
        <pc:chgData name="Thomas Clarke (1900472)" userId="c4f8794c-e61d-4c3a-876b-03ad0310e099" providerId="ADAL" clId="{43D33E9F-3A0D-4C54-B803-8063299F9FDE}" dt="2019-10-25T19:37:54.494" v="2638" actId="20577"/>
        <pc:sldMkLst>
          <pc:docMk/>
          <pc:sldMk cId="905631750" sldId="260"/>
        </pc:sldMkLst>
        <pc:spChg chg="mod">
          <ac:chgData name="Thomas Clarke (1900472)" userId="c4f8794c-e61d-4c3a-876b-03ad0310e099" providerId="ADAL" clId="{43D33E9F-3A0D-4C54-B803-8063299F9FDE}" dt="2019-10-25T19:30:47.849" v="2578" actId="20577"/>
          <ac:spMkLst>
            <pc:docMk/>
            <pc:sldMk cId="905631750" sldId="260"/>
            <ac:spMk id="2" creationId="{D79B772A-1375-477C-A5EA-4BC61A52E201}"/>
          </ac:spMkLst>
        </pc:spChg>
        <pc:spChg chg="mod">
          <ac:chgData name="Thomas Clarke (1900472)" userId="c4f8794c-e61d-4c3a-876b-03ad0310e099" providerId="ADAL" clId="{43D33E9F-3A0D-4C54-B803-8063299F9FDE}" dt="2019-10-25T19:37:54.494" v="2638" actId="20577"/>
          <ac:spMkLst>
            <pc:docMk/>
            <pc:sldMk cId="905631750" sldId="260"/>
            <ac:spMk id="6" creationId="{0D2ABB54-0A69-4B3B-A9B2-158366F43A1F}"/>
          </ac:spMkLst>
        </pc:spChg>
      </pc:sldChg>
      <pc:sldChg chg="addSp modSp">
        <pc:chgData name="Thomas Clarke (1900472)" userId="c4f8794c-e61d-4c3a-876b-03ad0310e099" providerId="ADAL" clId="{43D33E9F-3A0D-4C54-B803-8063299F9FDE}" dt="2019-10-25T20:41:46.377" v="2999" actId="27309"/>
        <pc:sldMkLst>
          <pc:docMk/>
          <pc:sldMk cId="3110474222" sldId="263"/>
        </pc:sldMkLst>
        <pc:spChg chg="mod">
          <ac:chgData name="Thomas Clarke (1900472)" userId="c4f8794c-e61d-4c3a-876b-03ad0310e099" providerId="ADAL" clId="{43D33E9F-3A0D-4C54-B803-8063299F9FDE}" dt="2019-10-25T19:37:14.703" v="2634" actId="20577"/>
          <ac:spMkLst>
            <pc:docMk/>
            <pc:sldMk cId="3110474222" sldId="263"/>
            <ac:spMk id="8" creationId="{871909A5-C468-4318-B21B-469755184111}"/>
          </ac:spMkLst>
        </pc:spChg>
        <pc:spChg chg="mod">
          <ac:chgData name="Thomas Clarke (1900472)" userId="c4f8794c-e61d-4c3a-876b-03ad0310e099" providerId="ADAL" clId="{43D33E9F-3A0D-4C54-B803-8063299F9FDE}" dt="2019-10-25T12:39:04.958" v="758" actId="20577"/>
          <ac:spMkLst>
            <pc:docMk/>
            <pc:sldMk cId="3110474222" sldId="263"/>
            <ac:spMk id="9" creationId="{8CA6599D-4FBE-4F9C-A77F-43DAF1BFF7CC}"/>
          </ac:spMkLst>
        </pc:spChg>
        <pc:spChg chg="mod">
          <ac:chgData name="Thomas Clarke (1900472)" userId="c4f8794c-e61d-4c3a-876b-03ad0310e099" providerId="ADAL" clId="{43D33E9F-3A0D-4C54-B803-8063299F9FDE}" dt="2019-10-25T19:37:09.432" v="2632" actId="20577"/>
          <ac:spMkLst>
            <pc:docMk/>
            <pc:sldMk cId="3110474222" sldId="263"/>
            <ac:spMk id="12" creationId="{0022E079-9683-4DAE-A3F4-7E4FFB88A28E}"/>
          </ac:spMkLst>
        </pc:spChg>
        <pc:spChg chg="mod">
          <ac:chgData name="Thomas Clarke (1900472)" userId="c4f8794c-e61d-4c3a-876b-03ad0310e099" providerId="ADAL" clId="{43D33E9F-3A0D-4C54-B803-8063299F9FDE}" dt="2019-10-25T19:37:04.226" v="2630" actId="20577"/>
          <ac:spMkLst>
            <pc:docMk/>
            <pc:sldMk cId="3110474222" sldId="263"/>
            <ac:spMk id="13" creationId="{ABDE63EA-75C7-456C-A3CA-38DF1C83DEC5}"/>
          </ac:spMkLst>
        </pc:spChg>
        <pc:spChg chg="mod">
          <ac:chgData name="Thomas Clarke (1900472)" userId="c4f8794c-e61d-4c3a-876b-03ad0310e099" providerId="ADAL" clId="{43D33E9F-3A0D-4C54-B803-8063299F9FDE}" dt="2019-10-25T12:40:22.848" v="768" actId="20577"/>
          <ac:spMkLst>
            <pc:docMk/>
            <pc:sldMk cId="3110474222" sldId="263"/>
            <ac:spMk id="27" creationId="{117A21C4-E8D3-43B2-9FBB-9EFEB664F851}"/>
          </ac:spMkLst>
        </pc:spChg>
        <pc:graphicFrameChg chg="add modGraphic">
          <ac:chgData name="Thomas Clarke (1900472)" userId="c4f8794c-e61d-4c3a-876b-03ad0310e099" providerId="ADAL" clId="{43D33E9F-3A0D-4C54-B803-8063299F9FDE}" dt="2019-10-25T20:41:46.377" v="2999" actId="27309"/>
          <ac:graphicFrameMkLst>
            <pc:docMk/>
            <pc:sldMk cId="3110474222" sldId="263"/>
            <ac:graphicFrameMk id="7" creationId="{79ED22BE-E7F2-4BF1-9734-A5B826690D57}"/>
          </ac:graphicFrameMkLst>
        </pc:graphicFrameChg>
        <pc:cxnChg chg="mod">
          <ac:chgData name="Thomas Clarke (1900472)" userId="c4f8794c-e61d-4c3a-876b-03ad0310e099" providerId="ADAL" clId="{43D33E9F-3A0D-4C54-B803-8063299F9FDE}" dt="2019-10-25T12:36:41.437" v="736" actId="20577"/>
          <ac:cxnSpMkLst>
            <pc:docMk/>
            <pc:sldMk cId="3110474222" sldId="263"/>
            <ac:cxnSpMk id="25" creationId="{6A13D116-43D6-49A1-B525-D5C23BD18F49}"/>
          </ac:cxnSpMkLst>
        </pc:cxnChg>
      </pc:sldChg>
      <pc:sldChg chg="addSp delSp modSp">
        <pc:chgData name="Thomas Clarke (1900472)" userId="c4f8794c-e61d-4c3a-876b-03ad0310e099" providerId="ADAL" clId="{43D33E9F-3A0D-4C54-B803-8063299F9FDE}" dt="2019-10-25T19:30:03.316" v="2570" actId="20577"/>
        <pc:sldMkLst>
          <pc:docMk/>
          <pc:sldMk cId="2906229571" sldId="264"/>
        </pc:sldMkLst>
        <pc:spChg chg="mod">
          <ac:chgData name="Thomas Clarke (1900472)" userId="c4f8794c-e61d-4c3a-876b-03ad0310e099" providerId="ADAL" clId="{43D33E9F-3A0D-4C54-B803-8063299F9FDE}" dt="2019-10-25T12:17:48.630" v="382" actId="20577"/>
          <ac:spMkLst>
            <pc:docMk/>
            <pc:sldMk cId="2906229571" sldId="264"/>
            <ac:spMk id="3" creationId="{F9DA6E4F-07C0-4343-B823-CF9D28AF814B}"/>
          </ac:spMkLst>
        </pc:spChg>
        <pc:spChg chg="mod">
          <ac:chgData name="Thomas Clarke (1900472)" userId="c4f8794c-e61d-4c3a-876b-03ad0310e099" providerId="ADAL" clId="{43D33E9F-3A0D-4C54-B803-8063299F9FDE}" dt="2019-10-25T12:16:28.233" v="376" actId="20577"/>
          <ac:spMkLst>
            <pc:docMk/>
            <pc:sldMk cId="2906229571" sldId="264"/>
            <ac:spMk id="9" creationId="{39434663-F0B4-4DFC-A3B7-137D186A1391}"/>
          </ac:spMkLst>
        </pc:spChg>
        <pc:spChg chg="add del mod">
          <ac:chgData name="Thomas Clarke (1900472)" userId="c4f8794c-e61d-4c3a-876b-03ad0310e099" providerId="ADAL" clId="{43D33E9F-3A0D-4C54-B803-8063299F9FDE}" dt="2019-10-25T12:48:38.510" v="893"/>
          <ac:spMkLst>
            <pc:docMk/>
            <pc:sldMk cId="2906229571" sldId="264"/>
            <ac:spMk id="10" creationId="{50585766-4DB0-4584-A60C-3932D4E4A07D}"/>
          </ac:spMkLst>
        </pc:spChg>
        <pc:spChg chg="add mod">
          <ac:chgData name="Thomas Clarke (1900472)" userId="c4f8794c-e61d-4c3a-876b-03ad0310e099" providerId="ADAL" clId="{43D33E9F-3A0D-4C54-B803-8063299F9FDE}" dt="2019-10-25T19:30:03.316" v="2570" actId="20577"/>
          <ac:spMkLst>
            <pc:docMk/>
            <pc:sldMk cId="2906229571" sldId="264"/>
            <ac:spMk id="10" creationId="{DCF1B1EF-4993-4F4E-8E83-AE83511F80C8}"/>
          </ac:spMkLst>
        </pc:spChg>
      </pc:sldChg>
      <pc:sldChg chg="modSp">
        <pc:chgData name="Thomas Clarke (1900472)" userId="c4f8794c-e61d-4c3a-876b-03ad0310e099" providerId="ADAL" clId="{43D33E9F-3A0D-4C54-B803-8063299F9FDE}" dt="2019-10-25T19:33:36.841" v="2621" actId="20577"/>
        <pc:sldMkLst>
          <pc:docMk/>
          <pc:sldMk cId="3901839845" sldId="265"/>
        </pc:sldMkLst>
        <pc:spChg chg="mod">
          <ac:chgData name="Thomas Clarke (1900472)" userId="c4f8794c-e61d-4c3a-876b-03ad0310e099" providerId="ADAL" clId="{43D33E9F-3A0D-4C54-B803-8063299F9FDE}" dt="2019-10-25T19:33:36.841" v="2621" actId="20577"/>
          <ac:spMkLst>
            <pc:docMk/>
            <pc:sldMk cId="3901839845" sldId="265"/>
            <ac:spMk id="12" creationId="{CB4EFE66-ADD9-41C9-8818-93523EA30531}"/>
          </ac:spMkLst>
        </pc:spChg>
        <pc:spChg chg="mod">
          <ac:chgData name="Thomas Clarke (1900472)" userId="c4f8794c-e61d-4c3a-876b-03ad0310e099" providerId="ADAL" clId="{43D33E9F-3A0D-4C54-B803-8063299F9FDE}" dt="2019-10-25T19:33:31.214" v="2619" actId="20577"/>
          <ac:spMkLst>
            <pc:docMk/>
            <pc:sldMk cId="3901839845" sldId="265"/>
            <ac:spMk id="16" creationId="{C114DAC7-D95D-44EC-BE28-A03A402DA982}"/>
          </ac:spMkLst>
        </pc:spChg>
      </pc:sldChg>
      <pc:sldChg chg="modSp">
        <pc:chgData name="Thomas Clarke (1900472)" userId="c4f8794c-e61d-4c3a-876b-03ad0310e099" providerId="ADAL" clId="{43D33E9F-3A0D-4C54-B803-8063299F9FDE}" dt="2019-10-25T19:33:19.166" v="2617" actId="20577"/>
        <pc:sldMkLst>
          <pc:docMk/>
          <pc:sldMk cId="678539332" sldId="266"/>
        </pc:sldMkLst>
        <pc:spChg chg="mod">
          <ac:chgData name="Thomas Clarke (1900472)" userId="c4f8794c-e61d-4c3a-876b-03ad0310e099" providerId="ADAL" clId="{43D33E9F-3A0D-4C54-B803-8063299F9FDE}" dt="2019-10-25T19:33:19.166" v="2617" actId="20577"/>
          <ac:spMkLst>
            <pc:docMk/>
            <pc:sldMk cId="678539332" sldId="266"/>
            <ac:spMk id="2" creationId="{5405B295-4189-4078-BCDF-4B3285337EEC}"/>
          </ac:spMkLst>
        </pc:spChg>
        <pc:spChg chg="mod">
          <ac:chgData name="Thomas Clarke (1900472)" userId="c4f8794c-e61d-4c3a-876b-03ad0310e099" providerId="ADAL" clId="{43D33E9F-3A0D-4C54-B803-8063299F9FDE}" dt="2019-10-25T19:33:15.651" v="2615" actId="20577"/>
          <ac:spMkLst>
            <pc:docMk/>
            <pc:sldMk cId="678539332" sldId="266"/>
            <ac:spMk id="8" creationId="{8832E3A3-01B8-46B1-83CF-E5229BD4E038}"/>
          </ac:spMkLst>
        </pc:spChg>
      </pc:sldChg>
      <pc:sldChg chg="modSp ord modNotesTx">
        <pc:chgData name="Thomas Clarke (1900472)" userId="c4f8794c-e61d-4c3a-876b-03ad0310e099" providerId="ADAL" clId="{43D33E9F-3A0D-4C54-B803-8063299F9FDE}" dt="2019-10-25T19:33:06.315" v="2613" actId="20577"/>
        <pc:sldMkLst>
          <pc:docMk/>
          <pc:sldMk cId="2937976161" sldId="267"/>
        </pc:sldMkLst>
        <pc:spChg chg="mod">
          <ac:chgData name="Thomas Clarke (1900472)" userId="c4f8794c-e61d-4c3a-876b-03ad0310e099" providerId="ADAL" clId="{43D33E9F-3A0D-4C54-B803-8063299F9FDE}" dt="2019-10-25T19:32:49.234" v="2607" actId="20577"/>
          <ac:spMkLst>
            <pc:docMk/>
            <pc:sldMk cId="2937976161" sldId="267"/>
            <ac:spMk id="4" creationId="{3FE9FB80-5CA2-46FB-A987-50506379AC25}"/>
          </ac:spMkLst>
        </pc:spChg>
        <pc:spChg chg="mod">
          <ac:chgData name="Thomas Clarke (1900472)" userId="c4f8794c-e61d-4c3a-876b-03ad0310e099" providerId="ADAL" clId="{43D33E9F-3A0D-4C54-B803-8063299F9FDE}" dt="2019-10-25T19:33:06.315" v="2613" actId="20577"/>
          <ac:spMkLst>
            <pc:docMk/>
            <pc:sldMk cId="2937976161" sldId="267"/>
            <ac:spMk id="7" creationId="{85023ABC-6203-4261-B5A6-81BFCBFF256C}"/>
          </ac:spMkLst>
        </pc:spChg>
        <pc:spChg chg="mod">
          <ac:chgData name="Thomas Clarke (1900472)" userId="c4f8794c-e61d-4c3a-876b-03ad0310e099" providerId="ADAL" clId="{43D33E9F-3A0D-4C54-B803-8063299F9FDE}" dt="2019-10-25T19:32:55.227" v="2609" actId="20577"/>
          <ac:spMkLst>
            <pc:docMk/>
            <pc:sldMk cId="2937976161" sldId="267"/>
            <ac:spMk id="9" creationId="{797E84AB-7B9E-4EBE-8C79-EDBAF8086D1A}"/>
          </ac:spMkLst>
        </pc:spChg>
      </pc:sldChg>
      <pc:sldChg chg="modSp modNotesTx">
        <pc:chgData name="Thomas Clarke (1900472)" userId="c4f8794c-e61d-4c3a-876b-03ad0310e099" providerId="ADAL" clId="{43D33E9F-3A0D-4C54-B803-8063299F9FDE}" dt="2019-10-25T20:13:23.688" v="2911" actId="20577"/>
        <pc:sldMkLst>
          <pc:docMk/>
          <pc:sldMk cId="4178215728" sldId="269"/>
        </pc:sldMkLst>
        <pc:spChg chg="mod">
          <ac:chgData name="Thomas Clarke (1900472)" userId="c4f8794c-e61d-4c3a-876b-03ad0310e099" providerId="ADAL" clId="{43D33E9F-3A0D-4C54-B803-8063299F9FDE}" dt="2019-10-25T20:13:07.016" v="2905" actId="20577"/>
          <ac:spMkLst>
            <pc:docMk/>
            <pc:sldMk cId="4178215728" sldId="269"/>
            <ac:spMk id="3" creationId="{98B1EA82-0296-46FC-A79F-13D2E44A828D}"/>
          </ac:spMkLst>
        </pc:spChg>
        <pc:spChg chg="mod">
          <ac:chgData name="Thomas Clarke (1900472)" userId="c4f8794c-e61d-4c3a-876b-03ad0310e099" providerId="ADAL" clId="{43D33E9F-3A0D-4C54-B803-8063299F9FDE}" dt="2019-10-25T20:13:00.035" v="2901" actId="20577"/>
          <ac:spMkLst>
            <pc:docMk/>
            <pc:sldMk cId="4178215728" sldId="269"/>
            <ac:spMk id="5" creationId="{9311BF2B-0CF9-4502-A484-0D7E5E59EA61}"/>
          </ac:spMkLst>
        </pc:spChg>
        <pc:spChg chg="mod">
          <ac:chgData name="Thomas Clarke (1900472)" userId="c4f8794c-e61d-4c3a-876b-03ad0310e099" providerId="ADAL" clId="{43D33E9F-3A0D-4C54-B803-8063299F9FDE}" dt="2019-10-25T20:13:11.310" v="2907" actId="20577"/>
          <ac:spMkLst>
            <pc:docMk/>
            <pc:sldMk cId="4178215728" sldId="269"/>
            <ac:spMk id="6" creationId="{DCAF71C3-A205-4FCE-AFDB-C6543E9BAD33}"/>
          </ac:spMkLst>
        </pc:spChg>
        <pc:spChg chg="mod">
          <ac:chgData name="Thomas Clarke (1900472)" userId="c4f8794c-e61d-4c3a-876b-03ad0310e099" providerId="ADAL" clId="{43D33E9F-3A0D-4C54-B803-8063299F9FDE}" dt="2019-10-25T20:13:18.097" v="2909" actId="20577"/>
          <ac:spMkLst>
            <pc:docMk/>
            <pc:sldMk cId="4178215728" sldId="269"/>
            <ac:spMk id="7" creationId="{9F87F5A4-EDE6-4D96-A1FE-23635A0ABE6B}"/>
          </ac:spMkLst>
        </pc:spChg>
        <pc:spChg chg="mod">
          <ac:chgData name="Thomas Clarke (1900472)" userId="c4f8794c-e61d-4c3a-876b-03ad0310e099" providerId="ADAL" clId="{43D33E9F-3A0D-4C54-B803-8063299F9FDE}" dt="2019-10-25T20:13:23.688" v="2911" actId="20577"/>
          <ac:spMkLst>
            <pc:docMk/>
            <pc:sldMk cId="4178215728" sldId="269"/>
            <ac:spMk id="8" creationId="{8E9660FC-F118-49FD-96B2-44D2A8A04FDD}"/>
          </ac:spMkLst>
        </pc:spChg>
      </pc:sldChg>
      <pc:sldChg chg="modSp">
        <pc:chgData name="Thomas Clarke (1900472)" userId="c4f8794c-e61d-4c3a-876b-03ad0310e099" providerId="ADAL" clId="{43D33E9F-3A0D-4C54-B803-8063299F9FDE}" dt="2019-10-25T19:33:59.546" v="2628" actId="20577"/>
        <pc:sldMkLst>
          <pc:docMk/>
          <pc:sldMk cId="267075025" sldId="270"/>
        </pc:sldMkLst>
        <pc:spChg chg="mod">
          <ac:chgData name="Thomas Clarke (1900472)" userId="c4f8794c-e61d-4c3a-876b-03ad0310e099" providerId="ADAL" clId="{43D33E9F-3A0D-4C54-B803-8063299F9FDE}" dt="2019-10-25T19:33:59.546" v="2628" actId="20577"/>
          <ac:spMkLst>
            <pc:docMk/>
            <pc:sldMk cId="267075025" sldId="270"/>
            <ac:spMk id="3" creationId="{FAACF4FE-B333-4713-B050-E15FB8D0D20D}"/>
          </ac:spMkLst>
        </pc:spChg>
        <pc:spChg chg="mod">
          <ac:chgData name="Thomas Clarke (1900472)" userId="c4f8794c-e61d-4c3a-876b-03ad0310e099" providerId="ADAL" clId="{43D33E9F-3A0D-4C54-B803-8063299F9FDE}" dt="2019-10-25T19:33:50.391" v="2623" actId="20577"/>
          <ac:spMkLst>
            <pc:docMk/>
            <pc:sldMk cId="267075025" sldId="270"/>
            <ac:spMk id="4" creationId="{7EE9897D-1616-4420-9D78-709B53D3BF06}"/>
          </ac:spMkLst>
        </pc:spChg>
        <pc:spChg chg="mod">
          <ac:chgData name="Thomas Clarke (1900472)" userId="c4f8794c-e61d-4c3a-876b-03ad0310e099" providerId="ADAL" clId="{43D33E9F-3A0D-4C54-B803-8063299F9FDE}" dt="2019-10-25T19:33:55.212" v="2626" actId="20577"/>
          <ac:spMkLst>
            <pc:docMk/>
            <pc:sldMk cId="267075025" sldId="270"/>
            <ac:spMk id="6" creationId="{56CD272C-542B-49E8-A10E-3751E3A41A65}"/>
          </ac:spMkLst>
        </pc:spChg>
      </pc:sldChg>
      <pc:sldChg chg="addSp delSp modSp">
        <pc:chgData name="Thomas Clarke (1900472)" userId="c4f8794c-e61d-4c3a-876b-03ad0310e099" providerId="ADAL" clId="{43D33E9F-3A0D-4C54-B803-8063299F9FDE}" dt="2019-10-25T21:13:36.681" v="3705" actId="20577"/>
        <pc:sldMkLst>
          <pc:docMk/>
          <pc:sldMk cId="2193392732" sldId="271"/>
        </pc:sldMkLst>
        <pc:spChg chg="mod">
          <ac:chgData name="Thomas Clarke (1900472)" userId="c4f8794c-e61d-4c3a-876b-03ad0310e099" providerId="ADAL" clId="{43D33E9F-3A0D-4C54-B803-8063299F9FDE}" dt="2019-10-25T20:58:59.541" v="3498" actId="255"/>
          <ac:spMkLst>
            <pc:docMk/>
            <pc:sldMk cId="2193392732" sldId="271"/>
            <ac:spMk id="2" creationId="{65BB2250-E195-4DE7-90F1-5BD33C9046BF}"/>
          </ac:spMkLst>
        </pc:spChg>
        <pc:spChg chg="mod">
          <ac:chgData name="Thomas Clarke (1900472)" userId="c4f8794c-e61d-4c3a-876b-03ad0310e099" providerId="ADAL" clId="{43D33E9F-3A0D-4C54-B803-8063299F9FDE}" dt="2019-10-25T21:12:04.317" v="3679" actId="20577"/>
          <ac:spMkLst>
            <pc:docMk/>
            <pc:sldMk cId="2193392732" sldId="271"/>
            <ac:spMk id="3" creationId="{BF539146-10BC-4D8C-93A4-2DA5328E1593}"/>
          </ac:spMkLst>
        </pc:spChg>
        <pc:spChg chg="add del mod">
          <ac:chgData name="Thomas Clarke (1900472)" userId="c4f8794c-e61d-4c3a-876b-03ad0310e099" providerId="ADAL" clId="{43D33E9F-3A0D-4C54-B803-8063299F9FDE}" dt="2019-10-25T18:31:50.692" v="2242" actId="478"/>
          <ac:spMkLst>
            <pc:docMk/>
            <pc:sldMk cId="2193392732" sldId="271"/>
            <ac:spMk id="4" creationId="{F72D8F2E-3A52-4708-8348-0436EB0CD367}"/>
          </ac:spMkLst>
        </pc:spChg>
        <pc:spChg chg="add mod">
          <ac:chgData name="Thomas Clarke (1900472)" userId="c4f8794c-e61d-4c3a-876b-03ad0310e099" providerId="ADAL" clId="{43D33E9F-3A0D-4C54-B803-8063299F9FDE}" dt="2019-10-25T21:13:36.681" v="3705" actId="20577"/>
          <ac:spMkLst>
            <pc:docMk/>
            <pc:sldMk cId="2193392732" sldId="271"/>
            <ac:spMk id="5" creationId="{DB31FBBE-D268-48D0-AFC8-5F3F6297370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E7FDFF-BF35-480F-BADA-EE47FADE1A33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CDA6A-1262-4221-BE11-866E41F686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293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Variety = 58 Blended 59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8165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5636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4324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748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0429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586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12 met museum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9597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Ancient Maya</a:t>
            </a:r>
          </a:p>
          <a:p>
            <a:r>
              <a:rPr lang="en-US" dirty="0"/>
              <a:t>16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8191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DA6A-1262-4221-BE11-866E41F68658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89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3A114-6612-4266-A8D5-CB9437C5B3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E9CC36-E17D-49D7-8C04-8F650C5B31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C6CA3-FE49-42E3-9D0E-EB50F0259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89075C-4940-4E38-A805-EAB7BCCBB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83D5E-D661-4C40-A051-C590D5FE7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652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1DD1D-333B-4A7F-8E53-54E0E2951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E30D7-B4A4-4042-A46D-9FCF8D8273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FAE5E1-EA90-4B70-BC78-7D7D83D6E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CFF33-E6E4-4FE9-8F0F-8822935C6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B4FF4-E736-48EB-821D-9EC185564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96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3AA1B-915A-40D7-A388-235FC19BC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BAE82B-A0C4-4665-A6C4-9E13502FD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65E9C-3CF7-44CC-8B40-2CCEFCE53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07F806-DF50-4D45-8969-92CE491E5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1817BE-C1A9-483E-BF82-DC0B7BBBF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295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BBE04-C630-4615-A68D-1CA559310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EE3D6-BB03-4790-8464-AE6D789D25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CACD6-253D-4C09-BEF0-8F208E8A4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2CE05-ADF1-480E-86EC-4728FE3B9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3E0C0A-FBD5-4BF4-A733-DB2BDE704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196C3B-F4B3-487F-A7D7-4B666A0F0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685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6E597-F058-43E0-ACE8-DB6F374B1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E2959E-1F45-4259-BE5C-B4B824E686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96974E-B4B1-48A5-B90E-7D134E891A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1928A9-AD90-4BA0-AB96-1219F6C4B7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077BC4-7661-4D3F-B1EF-6FB52DA443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D7BE36-FFE4-4573-A4E0-2D0655E65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0CEF4A-F9B9-4EEF-9A94-BFEAD2821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0D6891-34C9-429B-B754-0CD9EB93B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406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C27AB-3220-41E6-B2F3-27E0662A8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2BEC60-62B9-4515-917E-6C46934C2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E12379-9EB1-422A-8906-21F587E65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D351C1-6868-498D-9FFA-C4A0528C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16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0B8E0F-19E6-479D-8877-9BEED44C2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6E9287-D214-40AB-9493-721DA464F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E48B51-A86C-4C3E-B6C8-C4E198F09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787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115FC-5B94-4EF5-84C9-ABE168E06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C2523-7F57-440F-BB50-B5021901D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B92347-6F3D-4601-82BD-BCE16C6917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D6DAB9-2B73-4EDB-B346-B0EEB428C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B9A3C2-FDF2-46DF-931B-912E74F55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329562-415C-4E92-985D-3BE4CDA5D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08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A78D0-6331-4476-B75C-78736D14C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E52690-093B-4574-8AE4-B156F3BB19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2ADC53-9A9F-47D2-9305-3143C0F7CE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8677B3-1185-4FB8-A260-04FF2C372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31B461-FAD9-418A-8AC5-B35872FB3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58E522-4137-4EBC-A207-9B43DB237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112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D58E0-F829-43BA-B526-5F4CF672D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56A9F-E317-4AFA-8EC3-2A87F3E956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D363B-F8FD-4E76-912A-3AFFED6D8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EAE39-CFD0-4A60-BE0D-E41058B1F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E8868D-E460-4F1A-BC0F-625BCFAD4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6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BFA11B-6812-4F35-B62D-36676E7F6D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92ED08-9D05-4A0A-9C6B-C9F4C9FE27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3E21CC-13EB-4E27-B486-F16263927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304945-E468-4BD3-9B97-2CF919CEA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7CC91-1267-4AB2-BB2A-C0D63E199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15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2B2F95-F1BE-4AFE-90AA-709BC0D33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306649-1EF4-4E38-99EF-E6AFACC3E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C0EDF-9780-402D-9A6B-9229942B54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59E269-E6DC-4F63-BD61-3D45B032D3FE}" type="datetimeFigureOut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981F7-3259-4BB4-9B20-A7AA563BA3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582F2-F3F9-49E9-828C-19B87E9D28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83B3A-7607-4A43-88EC-FAA0273C6E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42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tmuseum.org/toah/ht/07/caa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cient.eu/timeline/Maya_Civilization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yan-ruins.org/mayapan/" TargetMode="External"/><Relationship Id="rId13" Type="http://schemas.openxmlformats.org/officeDocument/2006/relationships/hyperlink" Target="https://en.wikipedia.org/wiki/List_of_Maya_sites" TargetMode="External"/><Relationship Id="rId3" Type="http://schemas.openxmlformats.org/officeDocument/2006/relationships/hyperlink" Target="http://www.mayaexploration.org/pdf/mec_newsletter_fall2018.pdf" TargetMode="External"/><Relationship Id="rId7" Type="http://schemas.openxmlformats.org/officeDocument/2006/relationships/hyperlink" Target="https://www.penn.museum/documents/publications/expedition/PDFs/51-1/Painted%20Metaphors.pdf" TargetMode="External"/><Relationship Id="rId12" Type="http://schemas.openxmlformats.org/officeDocument/2006/relationships/hyperlink" Target="https://www.nationalgeographic.com/culture/2019/03/maya-ritual-balamku-cave-stuns-archaeologist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tmuseum.org/toah/ht/07/caa.html" TargetMode="External"/><Relationship Id="rId11" Type="http://schemas.openxmlformats.org/officeDocument/2006/relationships/hyperlink" Target="https://www.penn.museum/sites/expedition/alfred-p-maudslay-pioneer-maya-archaeologist/" TargetMode="External"/><Relationship Id="rId5" Type="http://schemas.openxmlformats.org/officeDocument/2006/relationships/hyperlink" Target="https://www.youtube.com/watch?v=KbvYttgJhpc" TargetMode="External"/><Relationship Id="rId10" Type="http://schemas.openxmlformats.org/officeDocument/2006/relationships/hyperlink" Target="https://www.ancient.eu/timeline/Maya_Civilization" TargetMode="External"/><Relationship Id="rId4" Type="http://schemas.openxmlformats.org/officeDocument/2006/relationships/hyperlink" Target="https://www.ancient.eu/Teotihuacan" TargetMode="External"/><Relationship Id="rId9" Type="http://schemas.openxmlformats.org/officeDocument/2006/relationships/hyperlink" Target="https://www.metmuseum.org/toah/keywords/maya-art/" TargetMode="External"/><Relationship Id="rId14" Type="http://schemas.openxmlformats.org/officeDocument/2006/relationships/hyperlink" Target="https://www.ancient.eu/timeline/Maya_Civiliz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2F5DE-4C26-4DCA-A390-5051D317F1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0"/>
            <a:ext cx="9144000" cy="2387600"/>
          </a:xfrm>
        </p:spPr>
        <p:txBody>
          <a:bodyPr/>
          <a:lstStyle/>
          <a:p>
            <a:r>
              <a:rPr lang="en-US" dirty="0"/>
              <a:t>Mayan Timeline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5F67C-D8ED-4E4E-81CF-2AE36A543B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94000"/>
            <a:ext cx="9144000" cy="1655762"/>
          </a:xfrm>
        </p:spPr>
        <p:txBody>
          <a:bodyPr/>
          <a:lstStyle/>
          <a:p>
            <a:r>
              <a:rPr lang="en-US" dirty="0"/>
              <a:t>Thomas Clarke (1900472)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E97A45-EF87-43A9-95A0-6BC983E838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3705" y="3516313"/>
            <a:ext cx="5664589" cy="293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10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A3954-515E-4070-AD0D-381059DA8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Maya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2EA2F-BE5C-4E1B-9CC0-CA9B9A7FE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Emerge in Southern Mexico, Guatemala, Belize and Honduras </a:t>
            </a:r>
          </a:p>
          <a:p>
            <a:r>
              <a:rPr lang="en-US" dirty="0"/>
              <a:t> “</a:t>
            </a:r>
            <a:r>
              <a:rPr lang="en-US" i="1" dirty="0"/>
              <a:t>A variety of agricultural techniques, adapted to each local ecology and regime, must be seen as the basis for Maya civilization.” – Patterns in Prehistory, pg.58 .[1]</a:t>
            </a:r>
          </a:p>
          <a:p>
            <a:r>
              <a:rPr lang="en-US" i="1" dirty="0"/>
              <a:t> “Blended field cultivation with a form of tropical-forest management.” – Patterns In Prehistory pg. 59 .[2]</a:t>
            </a:r>
          </a:p>
          <a:p>
            <a:r>
              <a:rPr lang="en-US" dirty="0"/>
              <a:t>Not a ‘unified empire’, but a series of smaller city-states that ruled themselves. Common was shared dialect, goods and architecture</a:t>
            </a:r>
          </a:p>
          <a:p>
            <a:endParaRPr lang="en-US" i="1" dirty="0"/>
          </a:p>
          <a:p>
            <a:endParaRPr lang="en-US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02172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772A-1375-477C-A5EA-4BC61A52E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040" y="23863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Archaic (before 2000 BCE)</a:t>
            </a:r>
            <a:br>
              <a:rPr lang="en-US" dirty="0"/>
            </a:br>
            <a:r>
              <a:rPr lang="en-US" dirty="0"/>
              <a:t> Early Preclassic Maya (2000-1000 BCE)</a:t>
            </a:r>
            <a:br>
              <a:rPr lang="en-US" dirty="0"/>
            </a:br>
            <a:r>
              <a:rPr lang="en-US" sz="2700" dirty="0"/>
              <a:t>(Social </a:t>
            </a:r>
            <a:r>
              <a:rPr lang="en-US" sz="2700" dirty="0" err="1"/>
              <a:t>organisation</a:t>
            </a:r>
            <a:r>
              <a:rPr lang="en-US" sz="2700" dirty="0"/>
              <a:t> simple, based on subsistence, family centred life at this time) .[3]</a:t>
            </a:r>
            <a:endParaRPr lang="en-GB" sz="16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8CAA6C-CE99-43DA-8A77-23385B07F2F9}"/>
              </a:ext>
            </a:extLst>
          </p:cNvPr>
          <p:cNvCxnSpPr>
            <a:cxnSpLocks/>
          </p:cNvCxnSpPr>
          <p:nvPr/>
        </p:nvCxnSpPr>
        <p:spPr>
          <a:xfrm flipV="1">
            <a:off x="499621" y="4037501"/>
            <a:ext cx="11331018" cy="1602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D2ABB54-0A69-4B3B-A9B2-158366F43A1F}"/>
              </a:ext>
            </a:extLst>
          </p:cNvPr>
          <p:cNvSpPr txBox="1"/>
          <p:nvPr/>
        </p:nvSpPr>
        <p:spPr>
          <a:xfrm>
            <a:off x="103889" y="1877480"/>
            <a:ext cx="21021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Archaic</a:t>
            </a:r>
            <a:r>
              <a:rPr lang="en-US" dirty="0"/>
              <a:t> – 7000 - 2000 BCE :</a:t>
            </a:r>
          </a:p>
          <a:p>
            <a:r>
              <a:rPr lang="en-US" dirty="0"/>
              <a:t>Earliest evidence of foragers  (Burning and cultivation of Maize) </a:t>
            </a:r>
          </a:p>
          <a:p>
            <a:r>
              <a:rPr lang="en-US" dirty="0"/>
              <a:t>In </a:t>
            </a:r>
            <a:r>
              <a:rPr lang="en-US" dirty="0" err="1"/>
              <a:t>Peten</a:t>
            </a:r>
            <a:endParaRPr lang="en-US" dirty="0"/>
          </a:p>
          <a:p>
            <a:endParaRPr lang="en-US" dirty="0"/>
          </a:p>
          <a:p>
            <a:r>
              <a:rPr lang="en-US" dirty="0"/>
              <a:t>Lake sediments show first manipulation of the environment .[3]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9DD278-5B2D-4974-877E-D17CE8A322F3}"/>
              </a:ext>
            </a:extLst>
          </p:cNvPr>
          <p:cNvSpPr txBox="1"/>
          <p:nvPr/>
        </p:nvSpPr>
        <p:spPr>
          <a:xfrm>
            <a:off x="6165130" y="2076769"/>
            <a:ext cx="23378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2000 BCE:</a:t>
            </a:r>
          </a:p>
          <a:p>
            <a:r>
              <a:rPr lang="en-US" dirty="0"/>
              <a:t>Ceramics and household architecture emerges  </a:t>
            </a:r>
            <a:endParaRPr lang="en-GB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EE19FC63-69C8-40D6-9071-2D3E0A879AE8}"/>
              </a:ext>
            </a:extLst>
          </p:cNvPr>
          <p:cNvSpPr/>
          <p:nvPr/>
        </p:nvSpPr>
        <p:spPr>
          <a:xfrm>
            <a:off x="7238215" y="2154078"/>
            <a:ext cx="3830425" cy="164915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A19A3D-BBD2-45E5-8669-8800A8A15E8A}"/>
              </a:ext>
            </a:extLst>
          </p:cNvPr>
          <p:cNvSpPr txBox="1"/>
          <p:nvPr/>
        </p:nvSpPr>
        <p:spPr>
          <a:xfrm>
            <a:off x="11068640" y="2033500"/>
            <a:ext cx="1341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1000 BCE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89EEFC-E12A-4E7D-884C-0F3F8A2429AC}"/>
              </a:ext>
            </a:extLst>
          </p:cNvPr>
          <p:cNvSpPr txBox="1"/>
          <p:nvPr/>
        </p:nvSpPr>
        <p:spPr>
          <a:xfrm>
            <a:off x="2150290" y="1790732"/>
            <a:ext cx="13386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Maize large component of their diet but also lived off fruit , cacao and root crops. Start to turn to hunting, fishing and plant foraging</a:t>
            </a:r>
            <a:endParaRPr lang="en-GB" sz="1400" i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4C6E34-9CAA-44DE-A6A5-B146AFA179A8}"/>
              </a:ext>
            </a:extLst>
          </p:cNvPr>
          <p:cNvSpPr txBox="1"/>
          <p:nvPr/>
        </p:nvSpPr>
        <p:spPr>
          <a:xfrm>
            <a:off x="5866615" y="4509753"/>
            <a:ext cx="6325385" cy="9233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dirty="0"/>
              <a:t>1200 BCE: Olmec </a:t>
            </a:r>
            <a:r>
              <a:rPr lang="en-US" dirty="0" err="1"/>
              <a:t>civilisation</a:t>
            </a:r>
            <a:r>
              <a:rPr lang="en-US" dirty="0"/>
              <a:t> appears in Tabasco and soon becomes an important trading partner (also soon begin 'trading' elements of dialect </a:t>
            </a:r>
            <a:r>
              <a:rPr lang="en-US" i="1" dirty="0"/>
              <a:t>‘</a:t>
            </a:r>
            <a:r>
              <a:rPr lang="en-US" i="1" dirty="0" err="1"/>
              <a:t>kakaw</a:t>
            </a:r>
            <a:r>
              <a:rPr lang="en-US" i="1" dirty="0"/>
              <a:t>’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F78BC7-0355-4D75-8910-516A6B4FA789}"/>
              </a:ext>
            </a:extLst>
          </p:cNvPr>
          <p:cNvSpPr txBox="1"/>
          <p:nvPr/>
        </p:nvSpPr>
        <p:spPr>
          <a:xfrm>
            <a:off x="2206066" y="6098333"/>
            <a:ext cx="85618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No sense of hierarchy very much a communal feeling currently, agrarian society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C375DC-A119-49BA-874B-53E65D612CCC}"/>
              </a:ext>
            </a:extLst>
          </p:cNvPr>
          <p:cNvSpPr txBox="1"/>
          <p:nvPr/>
        </p:nvSpPr>
        <p:spPr>
          <a:xfrm>
            <a:off x="3671641" y="2107270"/>
            <a:ext cx="15495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Archaic</a:t>
            </a:r>
            <a:r>
              <a:rPr lang="en-US" dirty="0"/>
              <a:t>- 2600 BCE:</a:t>
            </a:r>
          </a:p>
          <a:p>
            <a:r>
              <a:rPr lang="en-US" dirty="0"/>
              <a:t>Mayans bury their dead individually under homes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866526C-4656-4CF3-8761-E9640A5295F4}"/>
              </a:ext>
            </a:extLst>
          </p:cNvPr>
          <p:cNvCxnSpPr/>
          <p:nvPr/>
        </p:nvCxnSpPr>
        <p:spPr>
          <a:xfrm>
            <a:off x="7154944" y="3277098"/>
            <a:ext cx="0" cy="760403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01C189-3AB0-4EC0-9894-2C07AADA5BF7}"/>
              </a:ext>
            </a:extLst>
          </p:cNvPr>
          <p:cNvCxnSpPr>
            <a:cxnSpLocks/>
          </p:cNvCxnSpPr>
          <p:nvPr/>
        </p:nvCxnSpPr>
        <p:spPr>
          <a:xfrm>
            <a:off x="8935656" y="4037501"/>
            <a:ext cx="0" cy="455049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5631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5C136-6907-499F-95EE-C77320E0B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Middle Preclassic Maya 1000 BCE– 400 BCE</a:t>
            </a:r>
            <a:br>
              <a:rPr lang="en-US" dirty="0"/>
            </a:br>
            <a:r>
              <a:rPr lang="en-US" sz="2700" dirty="0"/>
              <a:t>Agricultural village life means that this forms the beginning of a complex society</a:t>
            </a:r>
            <a:br>
              <a:rPr lang="en-US" dirty="0"/>
            </a:br>
            <a:r>
              <a:rPr lang="en-US" dirty="0"/>
              <a:t> </a:t>
            </a:r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7A9B7F2-3FA0-44D8-BED1-7343F7C16D57}"/>
              </a:ext>
            </a:extLst>
          </p:cNvPr>
          <p:cNvCxnSpPr>
            <a:cxnSpLocks/>
          </p:cNvCxnSpPr>
          <p:nvPr/>
        </p:nvCxnSpPr>
        <p:spPr>
          <a:xfrm>
            <a:off x="324091" y="4124957"/>
            <a:ext cx="10926014" cy="2482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7523A80-B5EC-4B32-9D6E-EE9C757FE24F}"/>
              </a:ext>
            </a:extLst>
          </p:cNvPr>
          <p:cNvSpPr txBox="1"/>
          <p:nvPr/>
        </p:nvSpPr>
        <p:spPr>
          <a:xfrm>
            <a:off x="4217161" y="2403629"/>
            <a:ext cx="2239100" cy="286232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dirty="0"/>
              <a:t>600 BCE:</a:t>
            </a:r>
          </a:p>
          <a:p>
            <a:r>
              <a:rPr lang="en-US" dirty="0"/>
              <a:t>Early example of ‘monumental architecture’ seen at Nakbe,</a:t>
            </a:r>
          </a:p>
          <a:p>
            <a:r>
              <a:rPr lang="en-US" dirty="0"/>
              <a:t>Guatemala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5B2CF7-4602-4C4F-BFAE-6AE20566AD89}"/>
              </a:ext>
            </a:extLst>
          </p:cNvPr>
          <p:cNvSpPr txBox="1"/>
          <p:nvPr/>
        </p:nvSpPr>
        <p:spPr>
          <a:xfrm>
            <a:off x="9538658" y="2647629"/>
            <a:ext cx="26533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400 BCE: </a:t>
            </a:r>
          </a:p>
          <a:p>
            <a:r>
              <a:rPr lang="en-US" dirty="0"/>
              <a:t>Cases of urban areas spread out as far as El Mirador (Guatemala) and Cuello (Belize)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990A58-4991-47D8-88D9-02EB57DBD833}"/>
              </a:ext>
            </a:extLst>
          </p:cNvPr>
          <p:cNvSpPr txBox="1"/>
          <p:nvPr/>
        </p:nvSpPr>
        <p:spPr>
          <a:xfrm>
            <a:off x="3980617" y="5844050"/>
            <a:ext cx="82390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Mayans migrate from coast and start settling in the interior areas, gradual appearance of public architecture temples/plazas such as La Venta used as a tool for imposing a sense of hierarchy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467269-9E2F-49C5-82B8-66C7D992747A}"/>
              </a:ext>
            </a:extLst>
          </p:cNvPr>
          <p:cNvSpPr txBox="1"/>
          <p:nvPr/>
        </p:nvSpPr>
        <p:spPr>
          <a:xfrm>
            <a:off x="6456261" y="4379481"/>
            <a:ext cx="554861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/>
              </a:rPr>
              <a:t>400 BCE:  Kaminaljuyu, prospers as a complex 'city' holding the first literate elite,  and as a ruling city-state</a:t>
            </a:r>
          </a:p>
          <a:p>
            <a:r>
              <a:rPr lang="en-GB" sz="1400" dirty="0">
                <a:ea typeface="+mn-lt"/>
                <a:cs typeface="+mn-lt"/>
              </a:rPr>
              <a:t>“It stood at the center of an urban agglomeration that included some 35 more Maya settlements in the immediate vicinity“ - Archaeology Magazine – ‘Maya Metropolis’ (2018) .[4]</a:t>
            </a:r>
          </a:p>
          <a:p>
            <a:r>
              <a:rPr lang="en-GB" sz="1400" dirty="0">
                <a:ea typeface="+mn-lt"/>
                <a:cs typeface="+mn-lt"/>
              </a:rPr>
              <a:t>Architecture replicated from Teotihuacan</a:t>
            </a:r>
            <a:endParaRPr lang="en-GB" sz="1400" dirty="0">
              <a:cs typeface="Calibri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1448F6B-995C-49F0-94B2-CD1B9077D664}"/>
              </a:ext>
            </a:extLst>
          </p:cNvPr>
          <p:cNvCxnSpPr/>
          <p:nvPr/>
        </p:nvCxnSpPr>
        <p:spPr>
          <a:xfrm flipH="1">
            <a:off x="8210746" y="4939645"/>
            <a:ext cx="659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60F36A5-7685-4D51-ABD9-BB0A93863A9E}"/>
              </a:ext>
            </a:extLst>
          </p:cNvPr>
          <p:cNvSpPr txBox="1"/>
          <p:nvPr/>
        </p:nvSpPr>
        <p:spPr>
          <a:xfrm>
            <a:off x="5637229" y="3026004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538AAD-CEFA-4938-A0DE-BFC69D4EE1FD}"/>
              </a:ext>
            </a:extLst>
          </p:cNvPr>
          <p:cNvSpPr txBox="1"/>
          <p:nvPr/>
        </p:nvSpPr>
        <p:spPr>
          <a:xfrm>
            <a:off x="2494926" y="4159464"/>
            <a:ext cx="159694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600 BCE – 800 CE: </a:t>
            </a:r>
          </a:p>
          <a:p>
            <a:r>
              <a:rPr lang="en-US" u="sng" dirty="0"/>
              <a:t>Zapotec Period</a:t>
            </a:r>
          </a:p>
          <a:p>
            <a:r>
              <a:rPr lang="en-US" dirty="0"/>
              <a:t>astronomy, mathematics</a:t>
            </a:r>
          </a:p>
          <a:p>
            <a:r>
              <a:rPr lang="en-US" dirty="0"/>
              <a:t>Disseminated. Calendar developed  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A37EAC-A3A0-402B-BEF4-BF5C574093F3}"/>
              </a:ext>
            </a:extLst>
          </p:cNvPr>
          <p:cNvSpPr txBox="1"/>
          <p:nvPr/>
        </p:nvSpPr>
        <p:spPr>
          <a:xfrm>
            <a:off x="509114" y="2585821"/>
            <a:ext cx="20365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/>
              <a:t>Olmec Period </a:t>
            </a:r>
            <a:r>
              <a:rPr lang="en-US" sz="1600" dirty="0"/>
              <a:t>continued:  Olmec cultures initiate work in stone, ‘paves’ the way for monumental construction</a:t>
            </a:r>
            <a:endParaRPr lang="en-GB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6EE8BF6-AF49-44EA-83CA-1814ADF5DCAA}"/>
              </a:ext>
            </a:extLst>
          </p:cNvPr>
          <p:cNvSpPr txBox="1"/>
          <p:nvPr/>
        </p:nvSpPr>
        <p:spPr>
          <a:xfrm>
            <a:off x="6978923" y="2546330"/>
            <a:ext cx="16160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400 BCE: </a:t>
            </a:r>
          </a:p>
          <a:p>
            <a:r>
              <a:rPr lang="en-US" dirty="0"/>
              <a:t>Very early ‘centre’ of Tak’alik  </a:t>
            </a:r>
            <a:endParaRPr lang="en-GB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C5FA09C-7C76-4BE2-9DCE-7BEA30941404}"/>
              </a:ext>
            </a:extLst>
          </p:cNvPr>
          <p:cNvCxnSpPr/>
          <p:nvPr/>
        </p:nvCxnSpPr>
        <p:spPr>
          <a:xfrm>
            <a:off x="11250105" y="4024605"/>
            <a:ext cx="0" cy="250361"/>
          </a:xfrm>
          <a:prstGeom prst="line">
            <a:avLst/>
          </a:prstGeom>
          <a:ln w="31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F9AA568-4D0A-484A-B9A7-D4D8AB73AF38}"/>
              </a:ext>
            </a:extLst>
          </p:cNvPr>
          <p:cNvCxnSpPr>
            <a:cxnSpLocks/>
          </p:cNvCxnSpPr>
          <p:nvPr/>
        </p:nvCxnSpPr>
        <p:spPr>
          <a:xfrm>
            <a:off x="7495345" y="3685880"/>
            <a:ext cx="0" cy="469880"/>
          </a:xfrm>
          <a:prstGeom prst="line">
            <a:avLst/>
          </a:prstGeom>
          <a:ln w="31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41E7322-D415-486E-9B09-A64DD153380A}"/>
              </a:ext>
            </a:extLst>
          </p:cNvPr>
          <p:cNvCxnSpPr>
            <a:cxnSpLocks/>
          </p:cNvCxnSpPr>
          <p:nvPr/>
        </p:nvCxnSpPr>
        <p:spPr>
          <a:xfrm>
            <a:off x="8041063" y="4144090"/>
            <a:ext cx="0" cy="295935"/>
          </a:xfrm>
          <a:prstGeom prst="line">
            <a:avLst/>
          </a:prstGeom>
          <a:ln w="31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04E5D4ED-943A-43FA-B98D-8779F98F0714}"/>
              </a:ext>
            </a:extLst>
          </p:cNvPr>
          <p:cNvSpPr txBox="1"/>
          <p:nvPr/>
        </p:nvSpPr>
        <p:spPr>
          <a:xfrm>
            <a:off x="0" y="1469366"/>
            <a:ext cx="5861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1000 BCE: Prestige goods such as Obsidian mirrors and Jade mosaics begin to appear, heralding more extensive trade</a:t>
            </a:r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9B2CBB5-3D8B-48FD-A330-D98BC28EBB7F}"/>
              </a:ext>
            </a:extLst>
          </p:cNvPr>
          <p:cNvCxnSpPr/>
          <p:nvPr/>
        </p:nvCxnSpPr>
        <p:spPr>
          <a:xfrm>
            <a:off x="5637229" y="3685880"/>
            <a:ext cx="0" cy="439077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8547F17-454F-4C72-A86F-1B387DE94B6B}"/>
              </a:ext>
            </a:extLst>
          </p:cNvPr>
          <p:cNvCxnSpPr>
            <a:stCxn id="11" idx="0"/>
          </p:cNvCxnSpPr>
          <p:nvPr/>
        </p:nvCxnSpPr>
        <p:spPr>
          <a:xfrm flipH="1">
            <a:off x="3271101" y="4159464"/>
            <a:ext cx="22298" cy="11550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67436E4-D7E5-4B6F-9ED9-3A02A700A3ED}"/>
              </a:ext>
            </a:extLst>
          </p:cNvPr>
          <p:cNvCxnSpPr/>
          <p:nvPr/>
        </p:nvCxnSpPr>
        <p:spPr>
          <a:xfrm>
            <a:off x="1960775" y="3878244"/>
            <a:ext cx="0" cy="277237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E50856-C2ED-49C3-8AA8-EA579C360D85}"/>
              </a:ext>
            </a:extLst>
          </p:cNvPr>
          <p:cNvCxnSpPr>
            <a:cxnSpLocks/>
          </p:cNvCxnSpPr>
          <p:nvPr/>
        </p:nvCxnSpPr>
        <p:spPr>
          <a:xfrm>
            <a:off x="324091" y="2115697"/>
            <a:ext cx="0" cy="200926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6988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8E7B3-920B-424F-B947-175AB0852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Late Preclassic Period (400 BCE– 100 CE)</a:t>
            </a:r>
            <a:br>
              <a:rPr lang="en-US" dirty="0"/>
            </a:br>
            <a:r>
              <a:rPr lang="en-US" sz="2700" dirty="0"/>
              <a:t>Period of major activity in monument building with appearance of initial states </a:t>
            </a:r>
            <a:br>
              <a:rPr lang="en-US" sz="2700" dirty="0"/>
            </a:br>
            <a:endParaRPr lang="en-GB" sz="27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73E9872-8809-4F99-8067-F7CBFC0A8B35}"/>
              </a:ext>
            </a:extLst>
          </p:cNvPr>
          <p:cNvCxnSpPr>
            <a:cxnSpLocks/>
          </p:cNvCxnSpPr>
          <p:nvPr/>
        </p:nvCxnSpPr>
        <p:spPr>
          <a:xfrm>
            <a:off x="725864" y="4364610"/>
            <a:ext cx="10972800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871909A5-C468-4318-B21B-469755184111}"/>
              </a:ext>
            </a:extLst>
          </p:cNvPr>
          <p:cNvSpPr/>
          <p:nvPr/>
        </p:nvSpPr>
        <p:spPr>
          <a:xfrm rot="10800000" flipV="1">
            <a:off x="3460247" y="1972350"/>
            <a:ext cx="2080181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100 CE: </a:t>
            </a:r>
          </a:p>
          <a:p>
            <a:r>
              <a:rPr lang="en-US" dirty="0"/>
              <a:t>Teotihuacan established</a:t>
            </a:r>
            <a:r>
              <a:rPr lang="en-US" i="1" dirty="0"/>
              <a:t> </a:t>
            </a:r>
            <a:r>
              <a:rPr lang="en-US" dirty="0"/>
              <a:t>‘talud-tablero’ is used Model of urbanisation and large-scale planning</a:t>
            </a:r>
          </a:p>
          <a:p>
            <a:r>
              <a:rPr lang="en-US" dirty="0"/>
              <a:t>(36km</a:t>
            </a:r>
            <a:r>
              <a:rPr lang="en-US" sz="1050" dirty="0"/>
              <a:t>2</a:t>
            </a:r>
            <a:r>
              <a:rPr lang="en-US" dirty="0"/>
              <a:t>) .[5]</a:t>
            </a:r>
          </a:p>
          <a:p>
            <a:endParaRPr lang="en-US" dirty="0"/>
          </a:p>
          <a:p>
            <a:r>
              <a:rPr lang="en-US" dirty="0"/>
              <a:t>Moctezuma    sacrifice ev. 20 days shows this is a deeply sacred place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CA6599D-4FBE-4F9C-A77F-43DAF1BFF7CC}"/>
              </a:ext>
            </a:extLst>
          </p:cNvPr>
          <p:cNvSpPr/>
          <p:nvPr/>
        </p:nvSpPr>
        <p:spPr>
          <a:xfrm>
            <a:off x="8060670" y="4384705"/>
            <a:ext cx="22768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50 BCE: Mayans at Cerros destroy previous village and rebuild into a ‘large ceremonial city’ 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55F919-7D88-456F-A1D9-6D5D0B006B35}"/>
              </a:ext>
            </a:extLst>
          </p:cNvPr>
          <p:cNvSpPr txBox="1"/>
          <p:nvPr/>
        </p:nvSpPr>
        <p:spPr>
          <a:xfrm>
            <a:off x="5277110" y="5855735"/>
            <a:ext cx="31354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100 – 200 BCE: Core centres of Mayan civilization shift to the lowlands</a:t>
            </a:r>
            <a:endParaRPr lang="en-GB" dirty="0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57EB3CDB-23B6-4B48-8BDB-7A74560AD045}"/>
              </a:ext>
            </a:extLst>
          </p:cNvPr>
          <p:cNvSpPr/>
          <p:nvPr/>
        </p:nvSpPr>
        <p:spPr>
          <a:xfrm>
            <a:off x="8173039" y="6317400"/>
            <a:ext cx="3817855" cy="311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22E079-9683-4DAE-A3F4-7E4FFB88A28E}"/>
              </a:ext>
            </a:extLst>
          </p:cNvPr>
          <p:cNvSpPr txBox="1"/>
          <p:nvPr/>
        </p:nvSpPr>
        <p:spPr>
          <a:xfrm>
            <a:off x="5678404" y="2411821"/>
            <a:ext cx="35207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100 BCE: Murals at San Bartolo highlight relationship of Olmec and Mayan and provide an insight into ritual and sacrificial routines such as bloodletting, practiced at this time .[6]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DE63EA-75C7-456C-A3CA-38DF1C83DEC5}"/>
              </a:ext>
            </a:extLst>
          </p:cNvPr>
          <p:cNvSpPr txBox="1"/>
          <p:nvPr/>
        </p:nvSpPr>
        <p:spPr>
          <a:xfrm>
            <a:off x="10598018" y="2278206"/>
            <a:ext cx="15115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36 CE:</a:t>
            </a:r>
          </a:p>
          <a:p>
            <a:r>
              <a:rPr lang="en-US" dirty="0"/>
              <a:t>Earliest known Long Count inscription at </a:t>
            </a:r>
            <a:r>
              <a:rPr lang="en-US" dirty="0" err="1"/>
              <a:t>Chiapa</a:t>
            </a:r>
            <a:r>
              <a:rPr lang="en-US" dirty="0"/>
              <a:t> de </a:t>
            </a:r>
            <a:r>
              <a:rPr lang="en-US" dirty="0" err="1"/>
              <a:t>Corzo</a:t>
            </a:r>
            <a:r>
              <a:rPr lang="en-US" dirty="0"/>
              <a:t>, Mexico .[7]</a:t>
            </a:r>
            <a:endParaRPr lang="en-GB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1D8F602-355A-4BCB-95F0-365EB8A84F6E}"/>
              </a:ext>
            </a:extLst>
          </p:cNvPr>
          <p:cNvCxnSpPr/>
          <p:nvPr/>
        </p:nvCxnSpPr>
        <p:spPr>
          <a:xfrm>
            <a:off x="1300899" y="4166147"/>
            <a:ext cx="0" cy="14338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007E9A-CA11-48B7-807C-21E8B8F39FBF}"/>
              </a:ext>
            </a:extLst>
          </p:cNvPr>
          <p:cNvCxnSpPr>
            <a:cxnSpLocks/>
          </p:cNvCxnSpPr>
          <p:nvPr/>
        </p:nvCxnSpPr>
        <p:spPr>
          <a:xfrm flipH="1">
            <a:off x="2623881" y="4171609"/>
            <a:ext cx="17719" cy="161737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50EC04B-4CC0-4644-84AC-FEC73087E5AD}"/>
              </a:ext>
            </a:extLst>
          </p:cNvPr>
          <p:cNvCxnSpPr/>
          <p:nvPr/>
        </p:nvCxnSpPr>
        <p:spPr>
          <a:xfrm>
            <a:off x="4411744" y="4166147"/>
            <a:ext cx="0" cy="377573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DBBBDDD-C3C0-4226-AF39-7A369636B432}"/>
              </a:ext>
            </a:extLst>
          </p:cNvPr>
          <p:cNvCxnSpPr/>
          <p:nvPr/>
        </p:nvCxnSpPr>
        <p:spPr>
          <a:xfrm>
            <a:off x="6947555" y="3819010"/>
            <a:ext cx="0" cy="54560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331A4D8-A799-4588-9057-CE522CACFD0C}"/>
              </a:ext>
            </a:extLst>
          </p:cNvPr>
          <p:cNvCxnSpPr/>
          <p:nvPr/>
        </p:nvCxnSpPr>
        <p:spPr>
          <a:xfrm>
            <a:off x="8889476" y="4372991"/>
            <a:ext cx="0" cy="9531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BE9CAF4-D8D1-40BC-9DCA-9D4926B6079D}"/>
              </a:ext>
            </a:extLst>
          </p:cNvPr>
          <p:cNvCxnSpPr/>
          <p:nvPr/>
        </p:nvCxnSpPr>
        <p:spPr>
          <a:xfrm>
            <a:off x="6391373" y="4354933"/>
            <a:ext cx="0" cy="158395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A13D116-43D6-49A1-B525-D5C23BD18F49}"/>
              </a:ext>
            </a:extLst>
          </p:cNvPr>
          <p:cNvCxnSpPr>
            <a:endCxn id="13" idx="2"/>
          </p:cNvCxnSpPr>
          <p:nvPr/>
        </p:nvCxnSpPr>
        <p:spPr>
          <a:xfrm>
            <a:off x="11246177" y="4237839"/>
            <a:ext cx="107623" cy="348691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1BC3CD8A-D759-4863-BB1A-93226EDA9874}"/>
              </a:ext>
            </a:extLst>
          </p:cNvPr>
          <p:cNvSpPr/>
          <p:nvPr/>
        </p:nvSpPr>
        <p:spPr>
          <a:xfrm>
            <a:off x="135294" y="4704114"/>
            <a:ext cx="27286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u="sng" dirty="0"/>
              <a:t>El Mirador 400 BC – 400 CE</a:t>
            </a:r>
            <a:endParaRPr lang="en-GB" u="sng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17A21C4-E8D3-43B2-9FBB-9EFEB664F851}"/>
              </a:ext>
            </a:extLst>
          </p:cNvPr>
          <p:cNvSpPr/>
          <p:nvPr/>
        </p:nvSpPr>
        <p:spPr>
          <a:xfrm>
            <a:off x="170335" y="5135973"/>
            <a:ext cx="3492629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Population at peak 100,000 – 250, 000</a:t>
            </a:r>
          </a:p>
          <a:p>
            <a:r>
              <a:rPr lang="en-US" sz="1400" dirty="0"/>
              <a:t>Its </a:t>
            </a:r>
            <a:r>
              <a:rPr lang="en-US" sz="1400" dirty="0" err="1"/>
              <a:t>centre</a:t>
            </a:r>
            <a:r>
              <a:rPr lang="en-US" sz="1400" dirty="0"/>
              <a:t> covered ten square miles</a:t>
            </a:r>
          </a:p>
          <a:p>
            <a:r>
              <a:rPr lang="en-US" sz="1400" dirty="0"/>
              <a:t>Monumental – La </a:t>
            </a:r>
            <a:r>
              <a:rPr lang="en-US" sz="1400" dirty="0" err="1"/>
              <a:t>Danta</a:t>
            </a:r>
            <a:r>
              <a:rPr lang="en-US" sz="1400" dirty="0"/>
              <a:t> temple over 230 ft tall</a:t>
            </a:r>
          </a:p>
          <a:p>
            <a:r>
              <a:rPr lang="en-US" sz="1400" dirty="0"/>
              <a:t>An urban </a:t>
            </a:r>
            <a:r>
              <a:rPr lang="en-US" sz="1400" dirty="0" err="1"/>
              <a:t>centre</a:t>
            </a:r>
            <a:r>
              <a:rPr lang="en-US" sz="1400" dirty="0"/>
              <a:t> with suburban areas 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D32F7CE-3C08-4320-BBF8-E4C6C8237310}"/>
              </a:ext>
            </a:extLst>
          </p:cNvPr>
          <p:cNvSpPr txBox="1"/>
          <p:nvPr/>
        </p:nvSpPr>
        <p:spPr>
          <a:xfrm>
            <a:off x="2005630" y="2109020"/>
            <a:ext cx="13856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300 BCE: Earliest example of Mayan glyph found in San </a:t>
            </a:r>
            <a:r>
              <a:rPr lang="en-US" dirty="0" err="1"/>
              <a:t>Bartolo</a:t>
            </a:r>
            <a:r>
              <a:rPr lang="en-US" dirty="0"/>
              <a:t>, Guatemala</a:t>
            </a: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39D03CC-CBF9-437C-B388-0C07A56FE941}"/>
              </a:ext>
            </a:extLst>
          </p:cNvPr>
          <p:cNvSpPr txBox="1"/>
          <p:nvPr/>
        </p:nvSpPr>
        <p:spPr>
          <a:xfrm>
            <a:off x="550967" y="1886204"/>
            <a:ext cx="134802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400 BCE: More cases spread out as far as El Mirador (Guatemala) and </a:t>
            </a:r>
            <a:r>
              <a:rPr lang="en-US" dirty="0" err="1"/>
              <a:t>Cuello</a:t>
            </a:r>
            <a:r>
              <a:rPr lang="en-US" dirty="0"/>
              <a:t> (Belize)</a:t>
            </a:r>
            <a:endParaRPr lang="en-GB" dirty="0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79ED22BE-E7F2-4BF1-9734-A5B826690D5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80903105"/>
                  </p:ext>
                </p:extLst>
              </p:nvPr>
            </p:nvGraphicFramePr>
            <p:xfrm>
              <a:off x="-1503680" y="6142990"/>
              <a:ext cx="3048000" cy="1714500"/>
            </p:xfrm>
            <a:graphic>
              <a:graphicData uri="http://schemas.microsoft.com/office/powerpoint/2016/slidezoom">
                <pslz:sldZm>
                  <pslz:sldZmObj sldId="271" cId="2193392732">
                    <pslz:zmPr id="{25E25841-2149-46F9-A756-3C5F9249489C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extLst>
                  <a:ext uri="{FF2B5EF4-FFF2-40B4-BE49-F238E27FC236}">
                    <a16:creationId xmlns:a16="http://schemas.microsoft.com/office/drawing/2014/main" id="{79ED22BE-E7F2-4BF1-9734-A5B826690D5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1503680" y="614299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0474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587CF-0CCC-4C9B-857E-102646CD9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Terminal Preclassic (100 – 250 CE)</a:t>
            </a:r>
            <a:br>
              <a:rPr lang="en-US" dirty="0"/>
            </a:br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AC980F9-E034-4993-8645-C203FF1955C5}"/>
              </a:ext>
            </a:extLst>
          </p:cNvPr>
          <p:cNvCxnSpPr/>
          <p:nvPr/>
        </p:nvCxnSpPr>
        <p:spPr>
          <a:xfrm>
            <a:off x="754144" y="4034672"/>
            <a:ext cx="10454326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FAACF4FE-B333-4713-B050-E15FB8D0D20D}"/>
              </a:ext>
            </a:extLst>
          </p:cNvPr>
          <p:cNvSpPr/>
          <p:nvPr/>
        </p:nvSpPr>
        <p:spPr>
          <a:xfrm>
            <a:off x="1087029" y="2382176"/>
            <a:ext cx="399382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Ca. 100 CE: Ceramic vessels, many used as mortuary offerings, are very well made and enjoy a long period of formal experimentation and surface elaboration .[8]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E9897D-1616-4420-9D78-709B53D3BF06}"/>
              </a:ext>
            </a:extLst>
          </p:cNvPr>
          <p:cNvSpPr/>
          <p:nvPr/>
        </p:nvSpPr>
        <p:spPr>
          <a:xfrm>
            <a:off x="8548997" y="2070327"/>
            <a:ext cx="297337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Ca. 250 – 260 CE: The eruption of the </a:t>
            </a:r>
            <a:r>
              <a:rPr lang="en-US" sz="1600" dirty="0" err="1"/>
              <a:t>Llopango</a:t>
            </a:r>
            <a:r>
              <a:rPr lang="en-US" sz="1600" dirty="0"/>
              <a:t> volcano in the Southwestern highlands disrupts major </a:t>
            </a:r>
            <a:r>
              <a:rPr lang="en-US" sz="1600" dirty="0" err="1"/>
              <a:t>centres</a:t>
            </a:r>
            <a:r>
              <a:rPr lang="en-US" sz="1600" dirty="0"/>
              <a:t>, displaces populations, and upsets trade networks. The region begins a slow decline .[10]</a:t>
            </a:r>
            <a:endParaRPr lang="en-GB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CD272C-542B-49E8-A10E-3751E3A41A65}"/>
              </a:ext>
            </a:extLst>
          </p:cNvPr>
          <p:cNvSpPr/>
          <p:nvPr/>
        </p:nvSpPr>
        <p:spPr>
          <a:xfrm>
            <a:off x="4548969" y="4321925"/>
            <a:ext cx="447459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Ca. 250 CE: The Long Count Calendar and hieroglyphic writing are in use in the lowlands, where the exploits of the ruling classes begin to be recorded permanently on stone .[9]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9C3927-41F9-444E-B82F-E2541DBB5B60}"/>
              </a:ext>
            </a:extLst>
          </p:cNvPr>
          <p:cNvCxnSpPr/>
          <p:nvPr/>
        </p:nvCxnSpPr>
        <p:spPr>
          <a:xfrm>
            <a:off x="2856322" y="3601039"/>
            <a:ext cx="0" cy="47134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9875E5-3B99-478C-9EB5-C90AF2D66313}"/>
              </a:ext>
            </a:extLst>
          </p:cNvPr>
          <p:cNvCxnSpPr/>
          <p:nvPr/>
        </p:nvCxnSpPr>
        <p:spPr>
          <a:xfrm>
            <a:off x="6507637" y="4034672"/>
            <a:ext cx="0" cy="350337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939445-3362-423B-9996-B167BBEB7446}"/>
              </a:ext>
            </a:extLst>
          </p:cNvPr>
          <p:cNvCxnSpPr/>
          <p:nvPr/>
        </p:nvCxnSpPr>
        <p:spPr>
          <a:xfrm>
            <a:off x="10278751" y="3601039"/>
            <a:ext cx="0" cy="47134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87C07068-1BB5-4F58-8F8B-755FEB07A8B8}"/>
              </a:ext>
            </a:extLst>
          </p:cNvPr>
          <p:cNvSpPr/>
          <p:nvPr/>
        </p:nvSpPr>
        <p:spPr>
          <a:xfrm>
            <a:off x="3723504" y="6093197"/>
            <a:ext cx="89601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https://www.metmuseum.org/toah/ht/07/caa.html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75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85050-2519-4A66-8605-6A5CA0EBE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Classic (250 CE – 600 CE)</a:t>
            </a:r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0D1E346-1231-4B74-AB44-0461A9882448}"/>
              </a:ext>
            </a:extLst>
          </p:cNvPr>
          <p:cNvCxnSpPr/>
          <p:nvPr/>
        </p:nvCxnSpPr>
        <p:spPr>
          <a:xfrm flipV="1">
            <a:off x="609207" y="4345756"/>
            <a:ext cx="10973586" cy="94268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5B0BDF1-50A3-4B63-8864-909B78059013}"/>
              </a:ext>
            </a:extLst>
          </p:cNvPr>
          <p:cNvSpPr txBox="1"/>
          <p:nvPr/>
        </p:nvSpPr>
        <p:spPr>
          <a:xfrm>
            <a:off x="5682988" y="2916695"/>
            <a:ext cx="19230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378 CE</a:t>
            </a:r>
            <a:r>
              <a:rPr lang="en-GB" dirty="0"/>
              <a:t>: First concert between Teotihuacan and Tikal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DA6E4F-07C0-4343-B823-CF9D28AF814B}"/>
              </a:ext>
            </a:extLst>
          </p:cNvPr>
          <p:cNvSpPr txBox="1"/>
          <p:nvPr/>
        </p:nvSpPr>
        <p:spPr>
          <a:xfrm>
            <a:off x="120781" y="4603266"/>
            <a:ext cx="38649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250 A.D – 900 CE: </a:t>
            </a:r>
            <a:r>
              <a:rPr lang="en-US" u="sng" dirty="0"/>
              <a:t>El Tajin Period </a:t>
            </a:r>
            <a:r>
              <a:rPr lang="en-US" dirty="0"/>
              <a:t>begins (Named after the large city), proliferation of other </a:t>
            </a:r>
            <a:r>
              <a:rPr lang="en-US" dirty="0" err="1"/>
              <a:t>centres</a:t>
            </a:r>
            <a:r>
              <a:rPr lang="en-US" dirty="0"/>
              <a:t>, Mayan inhabitants numbered in the millions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583EED-44D5-462A-8EB7-BEDF3E29FCFA}"/>
              </a:ext>
            </a:extLst>
          </p:cNvPr>
          <p:cNvSpPr txBox="1"/>
          <p:nvPr/>
        </p:nvSpPr>
        <p:spPr>
          <a:xfrm>
            <a:off x="1916030" y="5846544"/>
            <a:ext cx="3054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250 CE: Game of </a:t>
            </a:r>
            <a:r>
              <a:rPr lang="en-US" dirty="0" err="1"/>
              <a:t>Pok</a:t>
            </a:r>
            <a:r>
              <a:rPr lang="en-US" dirty="0"/>
              <a:t>-A-Tok is born</a:t>
            </a:r>
            <a:endParaRPr lang="en-GB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DF9C8C0-5C44-4055-ADF1-8DCA44DEE6B8}"/>
              </a:ext>
            </a:extLst>
          </p:cNvPr>
          <p:cNvSpPr/>
          <p:nvPr/>
        </p:nvSpPr>
        <p:spPr>
          <a:xfrm>
            <a:off x="3883844" y="5093598"/>
            <a:ext cx="7953473" cy="1696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594102-59EA-47B1-B726-4A3278610A05}"/>
              </a:ext>
            </a:extLst>
          </p:cNvPr>
          <p:cNvSpPr txBox="1"/>
          <p:nvPr/>
        </p:nvSpPr>
        <p:spPr>
          <a:xfrm>
            <a:off x="8449952" y="2938119"/>
            <a:ext cx="3132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426 – 437 CE: Reign of first Copan ruler </a:t>
            </a:r>
            <a:r>
              <a:rPr lang="en-US" dirty="0" err="1"/>
              <a:t>K’inich</a:t>
            </a:r>
            <a:r>
              <a:rPr lang="en-US" dirty="0"/>
              <a:t> </a:t>
            </a:r>
            <a:r>
              <a:rPr lang="en-US" dirty="0" err="1"/>
              <a:t>Yax</a:t>
            </a:r>
            <a:r>
              <a:rPr lang="en-US" dirty="0"/>
              <a:t> </a:t>
            </a:r>
            <a:r>
              <a:rPr lang="en-US" dirty="0" err="1"/>
              <a:t>K’uk</a:t>
            </a:r>
            <a:r>
              <a:rPr lang="en-US" dirty="0"/>
              <a:t> Mo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434663-F0B4-4DFC-A3B7-137D186A1391}"/>
              </a:ext>
            </a:extLst>
          </p:cNvPr>
          <p:cNvSpPr txBox="1"/>
          <p:nvPr/>
        </p:nvSpPr>
        <p:spPr>
          <a:xfrm>
            <a:off x="349283" y="3092017"/>
            <a:ext cx="4943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Considerable military influence exerted by Teotihuacan after arrival of political figure </a:t>
            </a:r>
            <a:r>
              <a:rPr lang="en-US" dirty="0" err="1"/>
              <a:t>Siyaj</a:t>
            </a:r>
            <a:r>
              <a:rPr lang="en-US" dirty="0"/>
              <a:t> </a:t>
            </a:r>
            <a:r>
              <a:rPr lang="en-US" dirty="0" err="1"/>
              <a:t>K’ak</a:t>
            </a:r>
            <a:r>
              <a:rPr lang="en-US" dirty="0"/>
              <a:t>’ (378 CE) other city states such as Copan, Tikal reach power of their height 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8549466-BF8B-4B0A-866D-5DFFCB05FD3F}"/>
              </a:ext>
            </a:extLst>
          </p:cNvPr>
          <p:cNvCxnSpPr/>
          <p:nvPr/>
        </p:nvCxnSpPr>
        <p:spPr>
          <a:xfrm>
            <a:off x="6457361" y="3978111"/>
            <a:ext cx="0" cy="414779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33D75A5-95D5-4F04-8537-F389F09EBAB3}"/>
              </a:ext>
            </a:extLst>
          </p:cNvPr>
          <p:cNvCxnSpPr/>
          <p:nvPr/>
        </p:nvCxnSpPr>
        <p:spPr>
          <a:xfrm>
            <a:off x="9935852" y="3733014"/>
            <a:ext cx="0" cy="61274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1DC4EC3-951E-411E-BD63-F901A1374FBC}"/>
              </a:ext>
            </a:extLst>
          </p:cNvPr>
          <p:cNvCxnSpPr/>
          <p:nvPr/>
        </p:nvCxnSpPr>
        <p:spPr>
          <a:xfrm>
            <a:off x="3205113" y="4440024"/>
            <a:ext cx="0" cy="282805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DCF1B1EF-4993-4F4E-8E83-AE83511F80C8}"/>
              </a:ext>
            </a:extLst>
          </p:cNvPr>
          <p:cNvSpPr/>
          <p:nvPr/>
        </p:nvSpPr>
        <p:spPr>
          <a:xfrm>
            <a:off x="6015717" y="5854904"/>
            <a:ext cx="51186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https://www.ancient.eu/timeline/Maya_Civilization/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229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A5604-22A2-4FB9-827D-B54E37058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Late Classic (600 A.D - 900 CE)</a:t>
            </a:r>
            <a:br>
              <a:rPr lang="en-US" dirty="0"/>
            </a:br>
            <a:r>
              <a:rPr lang="en-US" sz="2200" dirty="0"/>
              <a:t>Many cities across the South were abandoned but the ‘centres’ across the Northern Highlands were healthy</a:t>
            </a:r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21B3755-8887-4B24-B816-58F1CD85504D}"/>
              </a:ext>
            </a:extLst>
          </p:cNvPr>
          <p:cNvCxnSpPr/>
          <p:nvPr/>
        </p:nvCxnSpPr>
        <p:spPr>
          <a:xfrm>
            <a:off x="1244338" y="3959258"/>
            <a:ext cx="10294070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9487B46-9F76-4158-B2A9-63D48213E18F}"/>
              </a:ext>
            </a:extLst>
          </p:cNvPr>
          <p:cNvSpPr txBox="1"/>
          <p:nvPr/>
        </p:nvSpPr>
        <p:spPr>
          <a:xfrm>
            <a:off x="8729224" y="4068132"/>
            <a:ext cx="29882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800 – 900 CE: Signs of decline in major cities across Maya heartlands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B52EBC-4763-42E7-A416-132F7C7897EE}"/>
              </a:ext>
            </a:extLst>
          </p:cNvPr>
          <p:cNvSpPr txBox="1"/>
          <p:nvPr/>
        </p:nvSpPr>
        <p:spPr>
          <a:xfrm>
            <a:off x="2564096" y="4054617"/>
            <a:ext cx="2205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600 – 750 CE : Volcanic vent eruption at Ceren, El Salvador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AF0FB2-91DA-424C-BAD8-32B13BECF12D}"/>
              </a:ext>
            </a:extLst>
          </p:cNvPr>
          <p:cNvSpPr txBox="1"/>
          <p:nvPr/>
        </p:nvSpPr>
        <p:spPr>
          <a:xfrm>
            <a:off x="6523352" y="2898742"/>
            <a:ext cx="2205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800 CE: City of Palenque abandoned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66F14-C705-4728-B77C-D4C8B77B83BE}"/>
              </a:ext>
            </a:extLst>
          </p:cNvPr>
          <p:cNvSpPr txBox="1"/>
          <p:nvPr/>
        </p:nvSpPr>
        <p:spPr>
          <a:xfrm>
            <a:off x="9525785" y="3066867"/>
            <a:ext cx="2978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900 CE: Tikal abandoned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60424A-AEEC-48C2-81F7-B22F94196410}"/>
              </a:ext>
            </a:extLst>
          </p:cNvPr>
          <p:cNvSpPr txBox="1"/>
          <p:nvPr/>
        </p:nvSpPr>
        <p:spPr>
          <a:xfrm>
            <a:off x="5316721" y="4017768"/>
            <a:ext cx="13763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750 CE: </a:t>
            </a:r>
            <a:r>
              <a:rPr lang="en-US" dirty="0" err="1"/>
              <a:t>Chichen</a:t>
            </a:r>
            <a:r>
              <a:rPr lang="en-US" dirty="0"/>
              <a:t> Itza flourishes in Yucatan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BAE6D4-CCF2-45E2-989C-5721C6F694E4}"/>
              </a:ext>
            </a:extLst>
          </p:cNvPr>
          <p:cNvSpPr txBox="1"/>
          <p:nvPr/>
        </p:nvSpPr>
        <p:spPr>
          <a:xfrm>
            <a:off x="1364529" y="5904663"/>
            <a:ext cx="4798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This is prevalent in this continent, and may affect the availability of evidence?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6DA86154-B978-4A96-8F96-9E4703CFFD00}"/>
              </a:ext>
            </a:extLst>
          </p:cNvPr>
          <p:cNvSpPr/>
          <p:nvPr/>
        </p:nvSpPr>
        <p:spPr>
          <a:xfrm rot="5400000">
            <a:off x="3512223" y="5347879"/>
            <a:ext cx="461889" cy="441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4EFE66-ADD9-41C9-8818-93523EA30531}"/>
              </a:ext>
            </a:extLst>
          </p:cNvPr>
          <p:cNvSpPr txBox="1"/>
          <p:nvPr/>
        </p:nvSpPr>
        <p:spPr>
          <a:xfrm>
            <a:off x="63629" y="2512869"/>
            <a:ext cx="23614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Late Classic </a:t>
            </a:r>
            <a:r>
              <a:rPr lang="en-US" dirty="0"/>
              <a:t>: Pottery from this period starts to feature glyphs as motifs, despite it being rare in the highlands .[11]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18DC9A-8F79-4A2D-B4D7-5E04F4CA40DE}"/>
              </a:ext>
            </a:extLst>
          </p:cNvPr>
          <p:cNvSpPr txBox="1"/>
          <p:nvPr/>
        </p:nvSpPr>
        <p:spPr>
          <a:xfrm>
            <a:off x="207390" y="4147311"/>
            <a:ext cx="19042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600 CE: Cassava starts to be cultivated 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5B20D4-31C1-4605-8003-8A031E0002DD}"/>
              </a:ext>
            </a:extLst>
          </p:cNvPr>
          <p:cNvSpPr txBox="1"/>
          <p:nvPr/>
        </p:nvSpPr>
        <p:spPr>
          <a:xfrm>
            <a:off x="5316720" y="1489435"/>
            <a:ext cx="25358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750 CE – 1050 CE: Extreme spike in climate aridity (8 severe droughts in this period)</a:t>
            </a:r>
            <a:endParaRPr lang="en-GB" dirty="0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AB1C9027-E598-4368-A73E-A263C4DD6AB6}"/>
              </a:ext>
            </a:extLst>
          </p:cNvPr>
          <p:cNvSpPr/>
          <p:nvPr/>
        </p:nvSpPr>
        <p:spPr>
          <a:xfrm>
            <a:off x="7626288" y="2195851"/>
            <a:ext cx="4194928" cy="1179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14DAC7-D95D-44EC-BE28-A03A402DA982}"/>
              </a:ext>
            </a:extLst>
          </p:cNvPr>
          <p:cNvSpPr txBox="1"/>
          <p:nvPr/>
        </p:nvSpPr>
        <p:spPr>
          <a:xfrm rot="10800000" flipV="1">
            <a:off x="7689531" y="1555486"/>
            <a:ext cx="4194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In this period massive reductions of 90% in arboreal pollen .[12]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59E884C-19C9-4B3E-911E-E51E95A6F8BE}"/>
              </a:ext>
            </a:extLst>
          </p:cNvPr>
          <p:cNvSpPr txBox="1"/>
          <p:nvPr/>
        </p:nvSpPr>
        <p:spPr>
          <a:xfrm>
            <a:off x="7277493" y="5070641"/>
            <a:ext cx="2545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3B6D64C-53C5-4ECD-9398-690168983CD3}"/>
              </a:ext>
            </a:extLst>
          </p:cNvPr>
          <p:cNvCxnSpPr/>
          <p:nvPr/>
        </p:nvCxnSpPr>
        <p:spPr>
          <a:xfrm>
            <a:off x="8003357" y="3436199"/>
            <a:ext cx="0" cy="409937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F11DDA0-6085-45AF-91F5-D127C2137085}"/>
              </a:ext>
            </a:extLst>
          </p:cNvPr>
          <p:cNvCxnSpPr/>
          <p:nvPr/>
        </p:nvCxnSpPr>
        <p:spPr>
          <a:xfrm>
            <a:off x="10171522" y="3436199"/>
            <a:ext cx="0" cy="523059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374EA46-1759-4CE2-85B5-6570CA9C1A23}"/>
              </a:ext>
            </a:extLst>
          </p:cNvPr>
          <p:cNvCxnSpPr/>
          <p:nvPr/>
        </p:nvCxnSpPr>
        <p:spPr>
          <a:xfrm>
            <a:off x="9822730" y="3959258"/>
            <a:ext cx="0" cy="188053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EAD7184-C0E5-4AB7-8AEF-1A92FEA8D524}"/>
              </a:ext>
            </a:extLst>
          </p:cNvPr>
          <p:cNvCxnSpPr/>
          <p:nvPr/>
        </p:nvCxnSpPr>
        <p:spPr>
          <a:xfrm>
            <a:off x="6162773" y="2654974"/>
            <a:ext cx="0" cy="130428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6C49C94-5A7B-4A0D-B700-E70F33692381}"/>
              </a:ext>
            </a:extLst>
          </p:cNvPr>
          <p:cNvCxnSpPr>
            <a:cxnSpLocks/>
          </p:cNvCxnSpPr>
          <p:nvPr/>
        </p:nvCxnSpPr>
        <p:spPr>
          <a:xfrm>
            <a:off x="4271935" y="3575774"/>
            <a:ext cx="0" cy="29478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C7A6482-4DE9-4F78-A3AE-79FFD7040D21}"/>
              </a:ext>
            </a:extLst>
          </p:cNvPr>
          <p:cNvCxnSpPr/>
          <p:nvPr/>
        </p:nvCxnSpPr>
        <p:spPr>
          <a:xfrm>
            <a:off x="5712643" y="3959258"/>
            <a:ext cx="0" cy="10887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6A8EF0C-A692-4CB6-BAD0-9BC23CD9E861}"/>
              </a:ext>
            </a:extLst>
          </p:cNvPr>
          <p:cNvCxnSpPr/>
          <p:nvPr/>
        </p:nvCxnSpPr>
        <p:spPr>
          <a:xfrm>
            <a:off x="3271101" y="3959258"/>
            <a:ext cx="0" cy="188053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A32BEDA-C307-4CB6-8CE4-A413733AB29B}"/>
              </a:ext>
            </a:extLst>
          </p:cNvPr>
          <p:cNvCxnSpPr/>
          <p:nvPr/>
        </p:nvCxnSpPr>
        <p:spPr>
          <a:xfrm>
            <a:off x="1364529" y="3971824"/>
            <a:ext cx="0" cy="31737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CBDF7885-596E-4E18-B68F-1DD81DC4A960}"/>
              </a:ext>
            </a:extLst>
          </p:cNvPr>
          <p:cNvSpPr txBox="1"/>
          <p:nvPr/>
        </p:nvSpPr>
        <p:spPr>
          <a:xfrm>
            <a:off x="3415535" y="2434070"/>
            <a:ext cx="15915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613 CE: </a:t>
            </a:r>
            <a:r>
              <a:rPr lang="en-US" dirty="0" err="1"/>
              <a:t>Pacal</a:t>
            </a:r>
            <a:r>
              <a:rPr lang="en-US" dirty="0"/>
              <a:t> (‘shield’) is made ruler of Palenque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839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5B295-4189-4078-BCDF-4B3285337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431" y="34313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Terminal Classic (900 – 1000 CE) </a:t>
            </a:r>
            <a:br>
              <a:rPr lang="en-US" dirty="0"/>
            </a:br>
            <a:r>
              <a:rPr lang="en-US" dirty="0"/>
              <a:t> </a:t>
            </a:r>
            <a:r>
              <a:rPr lang="en-US" sz="2200" dirty="0"/>
              <a:t>“A decline in elite paraphernalia (</a:t>
            </a:r>
            <a:r>
              <a:rPr lang="en-US" sz="2200" dirty="0" err="1"/>
              <a:t>e.g</a:t>
            </a:r>
            <a:r>
              <a:rPr lang="en-US" sz="2200" dirty="0"/>
              <a:t>; carved stelae, monumental architecture) suggests decreased social stratification and decentralization of power compared to the Classic period.” .[13]</a:t>
            </a:r>
            <a:endParaRPr lang="en-GB" sz="220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005A7A3-4D49-490B-BC19-267BAB4D6E33}"/>
              </a:ext>
            </a:extLst>
          </p:cNvPr>
          <p:cNvCxnSpPr/>
          <p:nvPr/>
        </p:nvCxnSpPr>
        <p:spPr>
          <a:xfrm>
            <a:off x="838200" y="4487159"/>
            <a:ext cx="10426831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1A8DB26-60C9-4D87-A900-FC517304BAEA}"/>
              </a:ext>
            </a:extLst>
          </p:cNvPr>
          <p:cNvSpPr txBox="1"/>
          <p:nvPr/>
        </p:nvSpPr>
        <p:spPr>
          <a:xfrm>
            <a:off x="6488786" y="3009831"/>
            <a:ext cx="24509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998 CE: Extensive building at </a:t>
            </a:r>
            <a:r>
              <a:rPr lang="en-US" dirty="0" err="1"/>
              <a:t>Chichen</a:t>
            </a:r>
            <a:r>
              <a:rPr lang="en-US" dirty="0"/>
              <a:t> Itza shows a strong influence from Central Mexico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6D353F-ABA9-48B8-97FD-AEA08A0DDBC6}"/>
              </a:ext>
            </a:extLst>
          </p:cNvPr>
          <p:cNvSpPr txBox="1"/>
          <p:nvPr/>
        </p:nvSpPr>
        <p:spPr>
          <a:xfrm>
            <a:off x="3346122" y="4506014"/>
            <a:ext cx="194192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909 CE : Last known Long Count date recorded on a Mayan monument at </a:t>
            </a:r>
            <a:r>
              <a:rPr lang="en-US" dirty="0" err="1"/>
              <a:t>Tonina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359926-0871-4E91-90FD-38C9D92209B2}"/>
              </a:ext>
            </a:extLst>
          </p:cNvPr>
          <p:cNvSpPr txBox="1"/>
          <p:nvPr/>
        </p:nvSpPr>
        <p:spPr>
          <a:xfrm>
            <a:off x="575036" y="2479401"/>
            <a:ext cx="32616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900 CE : Toltecs sack and burn down city of Teotihuacan, re-establishing it as the cult centre of </a:t>
            </a:r>
            <a:r>
              <a:rPr lang="en-US" dirty="0" err="1"/>
              <a:t>Quetzacoatl</a:t>
            </a:r>
            <a:r>
              <a:rPr lang="en-US" dirty="0"/>
              <a:t>. Formed into several smaller states into an empire later into the tenth century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32E3A3-01B8-46B1-83CF-E5229BD4E038}"/>
              </a:ext>
            </a:extLst>
          </p:cNvPr>
          <p:cNvSpPr/>
          <p:nvPr/>
        </p:nvSpPr>
        <p:spPr>
          <a:xfrm>
            <a:off x="6096000" y="4783012"/>
            <a:ext cx="448401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“</a:t>
            </a:r>
            <a:r>
              <a:rPr lang="en-US" i="1" dirty="0"/>
              <a:t>Increased symbolic references to other regions (especially central Mexico) suggest increased interregional interaction. These likely signal more extensive or intense sociopolitical and/or religious networks</a:t>
            </a:r>
            <a:r>
              <a:rPr lang="en-US" dirty="0"/>
              <a:t>.” - </a:t>
            </a:r>
            <a:r>
              <a:rPr lang="en-US" i="1" dirty="0"/>
              <a:t>What Maya collapse? Terminal classic variation in the Maya Lowlands (2007) .[14</a:t>
            </a:r>
            <a:r>
              <a:rPr lang="en-GB" i="1" dirty="0"/>
              <a:t>]</a:t>
            </a:r>
            <a:endParaRPr lang="en-US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260C9C-DA75-4A3C-80FF-6F00DCB009E0}"/>
              </a:ext>
            </a:extLst>
          </p:cNvPr>
          <p:cNvSpPr txBox="1"/>
          <p:nvPr/>
        </p:nvSpPr>
        <p:spPr>
          <a:xfrm>
            <a:off x="9412612" y="2963665"/>
            <a:ext cx="28174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Ca. 1000 CE: </a:t>
            </a:r>
            <a:r>
              <a:rPr lang="en-US" sz="1600" dirty="0" err="1"/>
              <a:t>Chichén</a:t>
            </a:r>
            <a:r>
              <a:rPr lang="en-US" sz="1600" dirty="0"/>
              <a:t> </a:t>
            </a:r>
            <a:r>
              <a:rPr lang="en-US" sz="1600" dirty="0" err="1"/>
              <a:t>Itzá</a:t>
            </a:r>
            <a:r>
              <a:rPr lang="en-US" sz="1600" dirty="0"/>
              <a:t> rules over most of northern and western Yucatán. The architecture and art shows striking similarities to Tula in the Mexican Highlands </a:t>
            </a:r>
            <a:endParaRPr lang="en-GB" sz="16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79E58D8-B7D8-41CE-BB3F-AE2D338288DF}"/>
              </a:ext>
            </a:extLst>
          </p:cNvPr>
          <p:cNvCxnSpPr/>
          <p:nvPr/>
        </p:nvCxnSpPr>
        <p:spPr>
          <a:xfrm>
            <a:off x="8257880" y="4166647"/>
            <a:ext cx="0" cy="32051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C45473-F0A8-4A88-93EA-D778CCAF8BED}"/>
              </a:ext>
            </a:extLst>
          </p:cNvPr>
          <p:cNvCxnSpPr/>
          <p:nvPr/>
        </p:nvCxnSpPr>
        <p:spPr>
          <a:xfrm>
            <a:off x="4110087" y="4487159"/>
            <a:ext cx="0" cy="113121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D393883-121F-4D89-B425-E5A8F40B5FEE}"/>
              </a:ext>
            </a:extLst>
          </p:cNvPr>
          <p:cNvCxnSpPr/>
          <p:nvPr/>
        </p:nvCxnSpPr>
        <p:spPr>
          <a:xfrm>
            <a:off x="2253006" y="4166647"/>
            <a:ext cx="0" cy="245097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8539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39D10-9FE4-4863-BAB8-B519636E9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Postclassic (1000 – 1524 CE)</a:t>
            </a:r>
            <a:br>
              <a:rPr lang="en-US" dirty="0"/>
            </a:br>
            <a:r>
              <a:rPr lang="en-US" sz="3100" dirty="0"/>
              <a:t>Cities </a:t>
            </a:r>
            <a:r>
              <a:rPr lang="en-US" sz="3100" i="1" dirty="0" err="1"/>
              <a:t>en</a:t>
            </a:r>
            <a:r>
              <a:rPr lang="en-US" sz="3100" i="1" dirty="0"/>
              <a:t> masse </a:t>
            </a:r>
            <a:r>
              <a:rPr lang="en-US" sz="3100" dirty="0"/>
              <a:t>abandoned and invasion by Conquistadors</a:t>
            </a:r>
            <a:endParaRPr lang="en-GB" sz="31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9A80C86-F1C9-4EA8-93BA-5036349C7B63}"/>
              </a:ext>
            </a:extLst>
          </p:cNvPr>
          <p:cNvCxnSpPr/>
          <p:nvPr/>
        </p:nvCxnSpPr>
        <p:spPr>
          <a:xfrm>
            <a:off x="1263192" y="4534293"/>
            <a:ext cx="9926424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37C0C41-7617-449F-B4BF-166E88969F3E}"/>
              </a:ext>
            </a:extLst>
          </p:cNvPr>
          <p:cNvSpPr txBox="1"/>
          <p:nvPr/>
        </p:nvSpPr>
        <p:spPr>
          <a:xfrm>
            <a:off x="288799" y="1466384"/>
            <a:ext cx="113794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1000 – 1521 CE:</a:t>
            </a:r>
          </a:p>
          <a:p>
            <a:r>
              <a:rPr lang="en-US" dirty="0">
                <a:solidFill>
                  <a:srgbClr val="FF0000"/>
                </a:solidFill>
              </a:rPr>
              <a:t>Many codices are estimated to have been written/compiled during the Postclassic Period, depicting astrological/calendrical information and Mayan deities. Despite many being made, destruction/decay means only four are known of to this day.  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023ABC-6203-4261-B5A6-81BFCBFF256C}"/>
              </a:ext>
            </a:extLst>
          </p:cNvPr>
          <p:cNvSpPr txBox="1"/>
          <p:nvPr/>
        </p:nvSpPr>
        <p:spPr>
          <a:xfrm>
            <a:off x="78012" y="4703571"/>
            <a:ext cx="317761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/>
              <a:t>Post Classic:  </a:t>
            </a:r>
            <a:r>
              <a:rPr lang="en-US" sz="1600" dirty="0" err="1"/>
              <a:t>Mayapan</a:t>
            </a:r>
            <a:r>
              <a:rPr lang="en-US" sz="1600" dirty="0"/>
              <a:t>, a Post Classic site flourishes and at its peak had approx. 12,000 inhabitants. Has 4,000 structures with heavy influence from the Aztec </a:t>
            </a:r>
            <a:r>
              <a:rPr lang="en-US" sz="1600" dirty="0" err="1"/>
              <a:t>Civilisation</a:t>
            </a:r>
            <a:r>
              <a:rPr lang="en-US" sz="1600" dirty="0"/>
              <a:t>, and the site mimics </a:t>
            </a:r>
            <a:r>
              <a:rPr lang="en-US" sz="1600" dirty="0" err="1"/>
              <a:t>Chichen</a:t>
            </a:r>
            <a:r>
              <a:rPr lang="en-US" sz="1600" dirty="0"/>
              <a:t> Itza in terms of grouping, and architecture.[15] </a:t>
            </a:r>
            <a:endParaRPr lang="en-GB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F61C24-35C6-4A7A-A3A9-155FCB2D30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18631"/>
            <a:ext cx="1969179" cy="104860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FE9FB80-5CA2-46FB-A987-50506379AC25}"/>
              </a:ext>
            </a:extLst>
          </p:cNvPr>
          <p:cNvSpPr/>
          <p:nvPr/>
        </p:nvSpPr>
        <p:spPr>
          <a:xfrm>
            <a:off x="2778156" y="2751352"/>
            <a:ext cx="249496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Ca. 1100 CE: Construction activity at </a:t>
            </a:r>
            <a:r>
              <a:rPr lang="en-US" sz="1600" dirty="0" err="1"/>
              <a:t>Chichén</a:t>
            </a:r>
            <a:r>
              <a:rPr lang="en-US" sz="1600" dirty="0"/>
              <a:t> </a:t>
            </a:r>
            <a:r>
              <a:rPr lang="en-US" sz="1600" dirty="0" err="1"/>
              <a:t>Itzá</a:t>
            </a:r>
            <a:r>
              <a:rPr lang="en-US" sz="1600" dirty="0"/>
              <a:t> ceases, the population decreases, and the city falls into decline. The northern lowlands are fragmented politically</a:t>
            </a:r>
            <a:r>
              <a:rPr lang="en-US" sz="1400" dirty="0"/>
              <a:t> .[16]</a:t>
            </a:r>
            <a:endParaRPr lang="en-GB" sz="14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D7BAA09-43E5-4DC7-A320-DF44531C3F6A}"/>
              </a:ext>
            </a:extLst>
          </p:cNvPr>
          <p:cNvSpPr/>
          <p:nvPr/>
        </p:nvSpPr>
        <p:spPr>
          <a:xfrm>
            <a:off x="4848519" y="4641371"/>
            <a:ext cx="249496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Ca. 1200 CE: At </a:t>
            </a:r>
            <a:r>
              <a:rPr lang="en-US" dirty="0" err="1"/>
              <a:t>Lamanai</a:t>
            </a:r>
            <a:r>
              <a:rPr lang="en-US" dirty="0"/>
              <a:t> in Belize, elite burials contain gold and copper objects in addition to quantities of local and Yucatec ceramics.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97E84AB-7B9E-4EBE-8C79-EDBAF8086D1A}"/>
              </a:ext>
            </a:extLst>
          </p:cNvPr>
          <p:cNvSpPr/>
          <p:nvPr/>
        </p:nvSpPr>
        <p:spPr>
          <a:xfrm>
            <a:off x="6988947" y="2505131"/>
            <a:ext cx="279662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Ca. 1250 CE: </a:t>
            </a:r>
            <a:r>
              <a:rPr lang="en-US" sz="1600" dirty="0" err="1"/>
              <a:t>Chichén</a:t>
            </a:r>
            <a:r>
              <a:rPr lang="en-US" sz="1600" dirty="0"/>
              <a:t> </a:t>
            </a:r>
            <a:r>
              <a:rPr lang="en-US" sz="1600" dirty="0" err="1"/>
              <a:t>Itzá</a:t>
            </a:r>
            <a:r>
              <a:rPr lang="en-US" sz="1600" dirty="0"/>
              <a:t> is largely abandoned. Pilgrims continue to come to the site to worship Maya deities. They offer large quantities of ceramics, copal incense, and occasionally jade</a:t>
            </a:r>
          </a:p>
          <a:p>
            <a:r>
              <a:rPr lang="en-US" sz="1600" dirty="0"/>
              <a:t>Ornaments .[17]</a:t>
            </a: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BC01B2-9BAB-4736-9BB0-A2737B361089}"/>
              </a:ext>
            </a:extLst>
          </p:cNvPr>
          <p:cNvSpPr txBox="1"/>
          <p:nvPr/>
        </p:nvSpPr>
        <p:spPr>
          <a:xfrm>
            <a:off x="9785567" y="4567234"/>
            <a:ext cx="23284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1524 CE: The battle of </a:t>
            </a:r>
            <a:r>
              <a:rPr lang="en-US" dirty="0" err="1"/>
              <a:t>Utatlan</a:t>
            </a:r>
            <a:r>
              <a:rPr lang="en-US" dirty="0"/>
              <a:t> where the last Mayan resistance is crushed by the conquistador Alvarado. Considered the end of Mayan </a:t>
            </a:r>
            <a:r>
              <a:rPr lang="en-US" dirty="0" err="1"/>
              <a:t>Civilisation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976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20D74-D463-4A21-AAB0-67E8F0581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Up to present day (1524……)</a:t>
            </a:r>
            <a:endParaRPr lang="en-GB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9DF764-7BB5-4A38-9CA5-5427A8895739}"/>
              </a:ext>
            </a:extLst>
          </p:cNvPr>
          <p:cNvCxnSpPr/>
          <p:nvPr/>
        </p:nvCxnSpPr>
        <p:spPr>
          <a:xfrm>
            <a:off x="838200" y="3959258"/>
            <a:ext cx="10454326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8B1EA82-0296-46FC-A79F-13D2E44A828D}"/>
              </a:ext>
            </a:extLst>
          </p:cNvPr>
          <p:cNvSpPr txBox="1"/>
          <p:nvPr/>
        </p:nvSpPr>
        <p:spPr>
          <a:xfrm>
            <a:off x="80127" y="3959258"/>
            <a:ext cx="286574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1526 CE: Bishop Diego de </a:t>
            </a:r>
            <a:r>
              <a:rPr lang="en-US" dirty="0" err="1"/>
              <a:t>Landa</a:t>
            </a:r>
            <a:r>
              <a:rPr lang="en-US" dirty="0"/>
              <a:t> burns 27 books and many images of the Maya outside the church at Mani, as part of the Inquisition, to bring Roman Catholic faith to the Maya  .[18]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11BF2B-0CF9-4502-A484-0D7E5E59EA61}"/>
              </a:ext>
            </a:extLst>
          </p:cNvPr>
          <p:cNvSpPr txBox="1"/>
          <p:nvPr/>
        </p:nvSpPr>
        <p:spPr>
          <a:xfrm>
            <a:off x="1965488" y="2552461"/>
            <a:ext cx="19607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1787 CE: Antonio del Rio discovers a ruined city at Palenque.  .[19]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AF71C3-A205-4FCE-AFDB-C6543E9BAD33}"/>
              </a:ext>
            </a:extLst>
          </p:cNvPr>
          <p:cNvSpPr txBox="1"/>
          <p:nvPr/>
        </p:nvSpPr>
        <p:spPr>
          <a:xfrm>
            <a:off x="3066068" y="3959258"/>
            <a:ext cx="364817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18</a:t>
            </a:r>
            <a:r>
              <a:rPr lang="en-US" baseline="30000" dirty="0"/>
              <a:t>th</a:t>
            </a:r>
            <a:r>
              <a:rPr lang="en-US" dirty="0"/>
              <a:t> Century: Alfred P. Maudsley discovers several sites and uses ground-breaking Archaeological techniques such as making plaster casts of objects and dry plate photography. His 5 volume findings are still referenced today, leaving a great legacy and a strong insight into the Mayan </a:t>
            </a:r>
            <a:r>
              <a:rPr lang="en-US" dirty="0" err="1"/>
              <a:t>Civilisation</a:t>
            </a:r>
            <a:r>
              <a:rPr lang="en-US" dirty="0"/>
              <a:t> .[20]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87F5A4-EDE6-4D96-A1FE-23635A0ABE6B}"/>
              </a:ext>
            </a:extLst>
          </p:cNvPr>
          <p:cNvSpPr txBox="1"/>
          <p:nvPr/>
        </p:nvSpPr>
        <p:spPr>
          <a:xfrm>
            <a:off x="8842343" y="2552461"/>
            <a:ext cx="34871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2018 CE: Guillermo de Anda uncovers an untouched Mayan cave (</a:t>
            </a:r>
            <a:r>
              <a:rPr lang="en-US" dirty="0" err="1"/>
              <a:t>Balumku</a:t>
            </a:r>
            <a:r>
              <a:rPr lang="en-US" dirty="0"/>
              <a:t>) containing more than 150 ritual objects.  .[21]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9660FC-F118-49FD-96B2-44D2A8A04FDD}"/>
              </a:ext>
            </a:extLst>
          </p:cNvPr>
          <p:cNvSpPr txBox="1"/>
          <p:nvPr/>
        </p:nvSpPr>
        <p:spPr>
          <a:xfrm>
            <a:off x="6834433" y="4093730"/>
            <a:ext cx="53559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2016 CE: </a:t>
            </a:r>
            <a:r>
              <a:rPr lang="en-US" sz="1600" dirty="0" err="1"/>
              <a:t>Pacanum</a:t>
            </a:r>
            <a:r>
              <a:rPr lang="en-US" sz="1600" dirty="0"/>
              <a:t> Lidar </a:t>
            </a:r>
            <a:r>
              <a:rPr lang="en-US" sz="1600" dirty="0" err="1"/>
              <a:t>Initative</a:t>
            </a:r>
            <a:r>
              <a:rPr lang="en-US" sz="1600" dirty="0"/>
              <a:t> (scanning 830 square miles) reveals extent of Mayan </a:t>
            </a:r>
            <a:r>
              <a:rPr lang="en-US" sz="1600" dirty="0" err="1"/>
              <a:t>Civilisation</a:t>
            </a:r>
            <a:r>
              <a:rPr lang="en-US" sz="1600" dirty="0"/>
              <a:t> much larger than previously thought, tallying 61,480 structures. “These included: 60 miles of causeways, roads and canals that connected cities; large maize farms and houses……The authors estimate the Maya built as many as 2.7 million structures. These would have supported 7 million to 11 million people during the Classic Period of Maya civilization, around the years 650 to 800……. </a:t>
            </a:r>
            <a:r>
              <a:rPr lang="en-US" sz="1600" dirty="0" err="1"/>
              <a:t>visualise</a:t>
            </a:r>
            <a:r>
              <a:rPr lang="en-US" sz="1600" dirty="0"/>
              <a:t> cities like never before.” .[22]</a:t>
            </a:r>
          </a:p>
        </p:txBody>
      </p:sp>
    </p:spTree>
    <p:extLst>
      <p:ext uri="{BB962C8B-B14F-4D97-AF65-F5344CB8AC3E}">
        <p14:creationId xmlns:p14="http://schemas.microsoft.com/office/powerpoint/2010/main" val="4178215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B2250-E195-4DE7-90F1-5BD33C904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994" y="-158359"/>
            <a:ext cx="10191206" cy="1026069"/>
          </a:xfrm>
        </p:spPr>
        <p:txBody>
          <a:bodyPr>
            <a:normAutofit/>
          </a:bodyPr>
          <a:lstStyle/>
          <a:p>
            <a:r>
              <a:rPr lang="en-US" sz="3200" dirty="0"/>
              <a:t>Bibliography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39146-10BC-4D8C-93A4-2DA5328E1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038" y="354675"/>
            <a:ext cx="11557924" cy="283882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4600" dirty="0"/>
              <a:t>1. S. </a:t>
            </a:r>
            <a:r>
              <a:rPr lang="en-US" sz="4600" dirty="0" err="1"/>
              <a:t>Fedick</a:t>
            </a:r>
            <a:r>
              <a:rPr lang="en-US" sz="4600" dirty="0"/>
              <a:t>, </a:t>
            </a:r>
            <a:r>
              <a:rPr lang="en-US" sz="4600" i="1" dirty="0"/>
              <a:t>The Managed Mosaic: Ancient Maya Agriculture and Resource Use </a:t>
            </a:r>
            <a:r>
              <a:rPr lang="en-US" sz="4600" dirty="0"/>
              <a:t>(page unknown referred to in Patterns In Prehistory page 58) 1996,  University of Utah Press</a:t>
            </a:r>
          </a:p>
          <a:p>
            <a:r>
              <a:rPr lang="en-US" sz="4600" dirty="0"/>
              <a:t>B. Turner and P. Harrison, </a:t>
            </a:r>
            <a:r>
              <a:rPr lang="en-US" sz="4600" i="1" dirty="0"/>
              <a:t>Pulltrouser Swamp: Ancient Maya Habitat, Agriculture, and Settlement in Northern Belize </a:t>
            </a:r>
            <a:r>
              <a:rPr lang="en-US" sz="4600" dirty="0"/>
              <a:t>(page unknown referred to in Patterns In Prehistory page 58) (1983), University of Texas Press </a:t>
            </a:r>
          </a:p>
          <a:p>
            <a:r>
              <a:rPr lang="en-US" sz="4600" dirty="0"/>
              <a:t> Dunning et al., </a:t>
            </a:r>
            <a:r>
              <a:rPr lang="en-US" sz="4600" i="1" dirty="0" err="1"/>
              <a:t>Prehispanic</a:t>
            </a:r>
            <a:r>
              <a:rPr lang="en-US" sz="4600" i="1" dirty="0"/>
              <a:t> </a:t>
            </a:r>
            <a:r>
              <a:rPr lang="en-US" sz="4600" i="1" dirty="0" err="1"/>
              <a:t>Agrosystems</a:t>
            </a:r>
            <a:r>
              <a:rPr lang="en-US" sz="4600" i="1" dirty="0"/>
              <a:t> and Adaptive Regions in the Maya Lowlands</a:t>
            </a:r>
            <a:r>
              <a:rPr lang="en-US" sz="4600" dirty="0"/>
              <a:t>. (page unknown referred to in Patterns In Prehistory page 59) (1998), University of </a:t>
            </a:r>
            <a:r>
              <a:rPr lang="en-US" sz="4600" dirty="0" err="1"/>
              <a:t>Cinncinati</a:t>
            </a:r>
            <a:r>
              <a:rPr lang="en-US" sz="4600" dirty="0"/>
              <a:t> Press</a:t>
            </a:r>
          </a:p>
          <a:p>
            <a:r>
              <a:rPr lang="en-US" sz="4600" dirty="0"/>
              <a:t>2. M. Coe and R. Diehl, </a:t>
            </a:r>
            <a:r>
              <a:rPr lang="en-US" sz="4600" i="1" dirty="0"/>
              <a:t>The Land of the Olmec</a:t>
            </a:r>
            <a:r>
              <a:rPr lang="en-US" sz="4600" dirty="0"/>
              <a:t>.  </a:t>
            </a:r>
            <a:r>
              <a:rPr lang="en-GB" sz="4600" dirty="0"/>
              <a:t>(1980) University of Texas Press</a:t>
            </a:r>
            <a:r>
              <a:rPr lang="en-GB" sz="4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</a:p>
          <a:p>
            <a:r>
              <a:rPr lang="en-GB" sz="4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http://www.marc.ucsb.edu/research/maya/ancient-maya-civilization/preclassic-period 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  <a:endParaRPr lang="en-GB" sz="46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4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</a:t>
            </a:r>
            <a:r>
              <a:rPr lang="it-IT" sz="4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Archaeology Magazine – ‘Maya Metropolis’(2018) </a:t>
            </a:r>
          </a:p>
          <a:p>
            <a:r>
              <a:rPr lang="it-IT" sz="4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5.  </a:t>
            </a:r>
            <a:r>
              <a:rPr lang="en-GB" sz="4600" dirty="0">
                <a:hlinkClick r:id="rId4"/>
              </a:rPr>
              <a:t>https://www.ancient.eu/Teotihuacan</a:t>
            </a:r>
            <a:r>
              <a:rPr lang="en-GB" sz="4600" dirty="0"/>
              <a:t> 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</a:p>
          <a:p>
            <a:r>
              <a:rPr lang="en-GB" sz="4600" dirty="0"/>
              <a:t>6. J. Munson </a:t>
            </a:r>
            <a:r>
              <a:rPr lang="en-GB" sz="4600" i="1" dirty="0"/>
              <a:t>, </a:t>
            </a:r>
            <a:r>
              <a:rPr lang="en-US" sz="4600" i="1" dirty="0"/>
              <a:t>Classic Maya Bloodletting and </a:t>
            </a:r>
            <a:r>
              <a:rPr lang="en-US" sz="4600" dirty="0"/>
              <a:t>the Cultural Evolution of Religious Rituals: Quantifying Patterns of Variation in Hieroglyphic Texts pg. 11 - 13 (2014) NCBI press</a:t>
            </a:r>
          </a:p>
          <a:p>
            <a:r>
              <a:rPr lang="en-US" sz="4600" dirty="0"/>
              <a:t>7. </a:t>
            </a:r>
            <a:r>
              <a:rPr lang="en-US" sz="4600" dirty="0">
                <a:hlinkClick r:id="rId5"/>
              </a:rPr>
              <a:t>https://www.youtube.com/watch?v=KbvYttgJhpc</a:t>
            </a:r>
            <a:r>
              <a:rPr lang="en-US" sz="4600" dirty="0"/>
              <a:t> 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  <a:endParaRPr lang="en-US" sz="4600" dirty="0"/>
          </a:p>
          <a:p>
            <a:r>
              <a:rPr lang="en-US" sz="4600" dirty="0"/>
              <a:t>8. </a:t>
            </a:r>
            <a:r>
              <a:rPr lang="en-GB" sz="4600" dirty="0">
                <a:hlinkClick r:id="rId6"/>
              </a:rPr>
              <a:t>https://www.metmuseum.org/toah/ht/07/caa.html</a:t>
            </a:r>
            <a:r>
              <a:rPr lang="en-GB" sz="4600" dirty="0"/>
              <a:t> 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</a:p>
          <a:p>
            <a:r>
              <a:rPr lang="en-GB" sz="4600" dirty="0"/>
              <a:t>9. Ibid.</a:t>
            </a:r>
          </a:p>
          <a:p>
            <a:r>
              <a:rPr lang="en-GB" sz="4600" dirty="0"/>
              <a:t>10. Ibid.</a:t>
            </a:r>
            <a:endParaRPr lang="en-US" sz="4600" dirty="0"/>
          </a:p>
          <a:p>
            <a:r>
              <a:rPr lang="en-GB" sz="4600" dirty="0"/>
              <a:t>11. </a:t>
            </a:r>
            <a:r>
              <a:rPr lang="en-GB" sz="4600" dirty="0">
                <a:hlinkClick r:id="rId7"/>
              </a:rPr>
              <a:t>h</a:t>
            </a:r>
            <a:r>
              <a:rPr lang="en-US" sz="4600" dirty="0">
                <a:hlinkClick r:id="rId7"/>
              </a:rPr>
              <a:t>ttps://www.penn.museum/documents/publications/expedition/PDFs/51-1/Painted%20Metaphors.pdf</a:t>
            </a:r>
            <a:r>
              <a:rPr lang="en-US" sz="4600" dirty="0"/>
              <a:t> 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  <a:endParaRPr lang="en-US" sz="4600" dirty="0"/>
          </a:p>
          <a:p>
            <a:r>
              <a:rPr lang="en-US" sz="4600" dirty="0"/>
              <a:t>12 G. Jones, </a:t>
            </a:r>
            <a:r>
              <a:rPr lang="en-US" sz="4600" i="1" dirty="0"/>
              <a:t>Pollen evidence for early settlement and </a:t>
            </a:r>
            <a:r>
              <a:rPr lang="en-US" sz="4600" i="1" dirty="0" err="1"/>
              <a:t>griculture</a:t>
            </a:r>
            <a:r>
              <a:rPr lang="en-US" sz="4600" i="1" dirty="0"/>
              <a:t> in northern Belize </a:t>
            </a:r>
            <a:r>
              <a:rPr lang="en-US" sz="4600" dirty="0"/>
              <a:t>pg.205-11 </a:t>
            </a:r>
            <a:r>
              <a:rPr lang="en-US" sz="4600" i="1" dirty="0"/>
              <a:t>(2010) </a:t>
            </a:r>
            <a:r>
              <a:rPr lang="en-US" sz="4600" dirty="0"/>
              <a:t>Taylor &amp; Francis Ltd., Global publisher </a:t>
            </a:r>
          </a:p>
          <a:p>
            <a:r>
              <a:rPr lang="en-US" sz="4600" i="1" dirty="0"/>
              <a:t>13.  </a:t>
            </a:r>
            <a:r>
              <a:rPr lang="en-US" sz="4600" dirty="0"/>
              <a:t>J Aimers,  </a:t>
            </a:r>
            <a:r>
              <a:rPr lang="en-US" sz="4600" i="1" dirty="0"/>
              <a:t>What Maya Collapse? Terminal Classic Variation in the Maya Lowlands</a:t>
            </a:r>
            <a:r>
              <a:rPr lang="en-US" sz="4600" dirty="0"/>
              <a:t>. pg. 332 (2007) Springer Science and Business Media, New York </a:t>
            </a:r>
          </a:p>
          <a:p>
            <a:r>
              <a:rPr lang="en-US" sz="4600" dirty="0"/>
              <a:t>14. Ibid.</a:t>
            </a:r>
          </a:p>
          <a:p>
            <a:r>
              <a:rPr lang="en-US" sz="4600" dirty="0"/>
              <a:t>15  </a:t>
            </a:r>
            <a:r>
              <a:rPr lang="en-US" sz="4600" dirty="0">
                <a:hlinkClick r:id="rId8"/>
              </a:rPr>
              <a:t>http://www.mayan-ruins.org/mayapan</a:t>
            </a:r>
            <a:r>
              <a:rPr lang="en-US" sz="4600" b="1" dirty="0">
                <a:hlinkClick r:id="rId8"/>
              </a:rPr>
              <a:t>/</a:t>
            </a:r>
            <a:r>
              <a:rPr lang="en-US" sz="4600" b="1" dirty="0"/>
              <a:t> 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  <a:endParaRPr lang="en-US" sz="4600" dirty="0"/>
          </a:p>
          <a:p>
            <a:r>
              <a:rPr lang="en-US" sz="4600" dirty="0"/>
              <a:t>16  </a:t>
            </a:r>
            <a:r>
              <a:rPr lang="en-US" sz="4600" dirty="0">
                <a:hlinkClick r:id="rId9"/>
              </a:rPr>
              <a:t>https://www.metmuseum.org/toah/keywords/maya-art/</a:t>
            </a:r>
            <a:r>
              <a:rPr lang="en-US" sz="4600" dirty="0"/>
              <a:t> 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  <a:endParaRPr lang="en-US" sz="4600" dirty="0"/>
          </a:p>
          <a:p>
            <a:r>
              <a:rPr lang="en-US" sz="4600" dirty="0"/>
              <a:t>17 Ibid.</a:t>
            </a:r>
          </a:p>
          <a:p>
            <a:r>
              <a:rPr lang="en-US" sz="4600" dirty="0"/>
              <a:t>18  </a:t>
            </a:r>
            <a:r>
              <a:rPr lang="en-GB" sz="4600" dirty="0">
                <a:hlinkClick r:id="rId10"/>
              </a:rPr>
              <a:t>https://www.ancient.eu/timeline/Maya_Civilization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</a:p>
          <a:p>
            <a:r>
              <a:rPr lang="en-US" sz="4600" dirty="0"/>
              <a:t>19  R .Sharer, L .Traxler </a:t>
            </a:r>
            <a:r>
              <a:rPr lang="en-US" sz="4600" i="1" dirty="0"/>
              <a:t>The Ancient Maya </a:t>
            </a:r>
            <a:r>
              <a:rPr lang="en-US" sz="4600" dirty="0"/>
              <a:t> pg. 64 (2005) Stanford Press, California </a:t>
            </a:r>
          </a:p>
          <a:p>
            <a:r>
              <a:rPr lang="en-US" sz="4600" dirty="0"/>
              <a:t>20 </a:t>
            </a:r>
            <a:r>
              <a:rPr lang="en-US" sz="4600" dirty="0">
                <a:hlinkClick r:id="rId11"/>
              </a:rPr>
              <a:t>https://www.penn.museum/sites/expedition/alfred-p-maudslay-pioneer-maya-archaeologist/</a:t>
            </a:r>
            <a:r>
              <a:rPr lang="en-US" sz="4600" dirty="0"/>
              <a:t> 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  <a:endParaRPr lang="en-US" sz="4600" dirty="0"/>
          </a:p>
          <a:p>
            <a:r>
              <a:rPr lang="en-US" sz="4600" dirty="0"/>
              <a:t> 21 </a:t>
            </a:r>
            <a:r>
              <a:rPr lang="en-US" sz="4600" dirty="0">
                <a:hlinkClick r:id="rId12"/>
              </a:rPr>
              <a:t>https://www.nationalgeographic.com/culture/2019/03/maya-ritual-balamku-cave-stuns-archaeologist</a:t>
            </a:r>
            <a:r>
              <a:rPr lang="en-US" sz="4600" dirty="0"/>
              <a:t> 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  <a:endParaRPr lang="en-US" sz="4600" dirty="0"/>
          </a:p>
          <a:p>
            <a:r>
              <a:rPr lang="en-US" sz="4600" dirty="0"/>
              <a:t>22 </a:t>
            </a:r>
            <a:r>
              <a:rPr lang="en-US" sz="4600" dirty="0">
                <a:solidFill>
                  <a:srgbClr val="0070C0"/>
                </a:solidFill>
              </a:rPr>
              <a:t>https:0//www.nytimes.com/2018/09/27/science/maya-ruins-lidar.html </a:t>
            </a:r>
            <a:r>
              <a:rPr lang="en-GB" sz="4600" dirty="0"/>
              <a:t>date accessed: 11 – 25</a:t>
            </a:r>
            <a:r>
              <a:rPr lang="en-GB" sz="4600" baseline="30000" dirty="0"/>
              <a:t>th</a:t>
            </a:r>
            <a:r>
              <a:rPr lang="en-GB" sz="4600" dirty="0"/>
              <a:t> October 2019</a:t>
            </a:r>
          </a:p>
          <a:p>
            <a:endParaRPr lang="en-US" sz="4600" dirty="0"/>
          </a:p>
          <a:p>
            <a:endParaRPr lang="en-US" sz="4600" dirty="0"/>
          </a:p>
          <a:p>
            <a:pPr marL="0" indent="0">
              <a:buNone/>
            </a:pPr>
            <a:endParaRPr lang="en-US" sz="4600" dirty="0"/>
          </a:p>
          <a:p>
            <a:endParaRPr lang="en-US" sz="3600" dirty="0"/>
          </a:p>
          <a:p>
            <a:pPr marL="0" indent="0">
              <a:buNone/>
            </a:pPr>
            <a:endParaRPr lang="en-US" sz="36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31FBBE-D268-48D0-AFC8-5F3F6297370D}"/>
              </a:ext>
            </a:extLst>
          </p:cNvPr>
          <p:cNvSpPr txBox="1"/>
          <p:nvPr/>
        </p:nvSpPr>
        <p:spPr>
          <a:xfrm>
            <a:off x="7544262" y="5051416"/>
            <a:ext cx="421640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700" dirty="0"/>
          </a:p>
          <a:p>
            <a:r>
              <a:rPr lang="en-US" sz="1050" dirty="0"/>
              <a:t>Additional Sites </a:t>
            </a:r>
          </a:p>
          <a:p>
            <a:r>
              <a:rPr lang="en-US" sz="1050" dirty="0"/>
              <a:t>. </a:t>
            </a:r>
            <a:r>
              <a:rPr lang="en-US" sz="1050" dirty="0">
                <a:hlinkClick r:id="rId13"/>
              </a:rPr>
              <a:t>https://en.wikipedia.org/wiki/List_of_Maya_sites</a:t>
            </a:r>
            <a:r>
              <a:rPr lang="en-US" sz="1050" dirty="0"/>
              <a:t>  (image at start)</a:t>
            </a:r>
          </a:p>
          <a:p>
            <a:r>
              <a:rPr lang="en-US" sz="1050" dirty="0">
                <a:hlinkClick r:id="rId14"/>
              </a:rPr>
              <a:t>https://www.ancient.eu/timeline/Maya_Civilization/</a:t>
            </a:r>
            <a:r>
              <a:rPr lang="en-US" sz="1050" dirty="0"/>
              <a:t> for points throughout</a:t>
            </a:r>
          </a:p>
          <a:p>
            <a:endParaRPr lang="en-US" sz="1050" dirty="0"/>
          </a:p>
          <a:p>
            <a:r>
              <a:rPr lang="en-US" sz="1050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3927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2" ma:contentTypeDescription="Create a new document." ma:contentTypeScope="" ma:versionID="0a50801ffc88f43f06a0d52c6de40299">
  <xsd:schema xmlns:xsd="http://www.w3.org/2001/XMLSchema" xmlns:xs="http://www.w3.org/2001/XMLSchema" xmlns:p="http://schemas.microsoft.com/office/2006/metadata/properties" xmlns:ns3="38a49699-8251-46aa-85ce-476a66afaff0" targetNamespace="http://schemas.microsoft.com/office/2006/metadata/properties" ma:root="true" ma:fieldsID="bb3609a59f3c37bd47fc9871ecd4da38" ns3:_="">
    <xsd:import namespace="38a49699-8251-46aa-85ce-476a66afaff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3CBE367-9725-47F4-96B3-6560759FD51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A4DD6F-3782-4B0A-B80E-F7AB83A425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783D0A6-4008-495F-B414-6A9716B8CA1D}">
  <ds:schemaRefs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38a49699-8251-46aa-85ce-476a66afaff0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1669</TotalTime>
  <Words>2361</Words>
  <Application>Microsoft Office PowerPoint</Application>
  <PresentationFormat>Widescreen</PresentationFormat>
  <Paragraphs>154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Mayan Timeline</vt:lpstr>
      <vt:lpstr>The Maya</vt:lpstr>
      <vt:lpstr>Archaic (before 2000 BCE)  Early Preclassic Maya (2000-1000 BCE) (Social organisation simple, based on subsistence, family centred life at this time) .[3]</vt:lpstr>
      <vt:lpstr>Middle Preclassic Maya 1000 BCE– 400 BCE Agricultural village life means that this forms the beginning of a complex society  </vt:lpstr>
      <vt:lpstr>Late Preclassic Period (400 BCE– 100 CE) Period of major activity in monument building with appearance of initial states  </vt:lpstr>
      <vt:lpstr>Terminal Preclassic (100 – 250 CE) </vt:lpstr>
      <vt:lpstr>Early Classic (250 CE – 600 CE)</vt:lpstr>
      <vt:lpstr>Late Classic (600 A.D - 900 CE) Many cities across the South were abandoned but the ‘centres’ across the Northern Highlands were healthy</vt:lpstr>
      <vt:lpstr>Terminal Classic (900 – 1000 CE)   “A decline in elite paraphernalia (e.g; carved stelae, monumental architecture) suggests decreased social stratification and decentralization of power compared to the Classic period.” .[13]</vt:lpstr>
      <vt:lpstr>Postclassic (1000 – 1524 CE) Cities en masse abandoned and invasion by Conquistadors</vt:lpstr>
      <vt:lpstr>Up to present day (1524……)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Mayan Timeline</dc:title>
  <dc:creator>Thomas Clarke</dc:creator>
  <cp:lastModifiedBy>Thomas Clarke (1900472)</cp:lastModifiedBy>
  <cp:revision>10</cp:revision>
  <dcterms:created xsi:type="dcterms:W3CDTF">2019-10-20T16:03:49Z</dcterms:created>
  <dcterms:modified xsi:type="dcterms:W3CDTF">2019-10-25T21:13:41Z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