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2.xml" ContentType="application/vnd.openxmlformats-officedocument.presentationml.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3.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4.xml" ContentType="application/vnd.openxmlformats-officedocument.presentationml.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5" r:id="rId4"/>
  </p:sldMasterIdLst>
  <p:notesMasterIdLst>
    <p:notesMasterId r:id="rId23"/>
  </p:notesMasterIdLst>
  <p:handoutMasterIdLst>
    <p:handoutMasterId r:id="rId24"/>
  </p:handoutMasterIdLst>
  <p:sldIdLst>
    <p:sldId id="256" r:id="rId5"/>
    <p:sldId id="261" r:id="rId6"/>
    <p:sldId id="257" r:id="rId7"/>
    <p:sldId id="285" r:id="rId8"/>
    <p:sldId id="286" r:id="rId9"/>
    <p:sldId id="259" r:id="rId10"/>
    <p:sldId id="280" r:id="rId11"/>
    <p:sldId id="300" r:id="rId12"/>
    <p:sldId id="265" r:id="rId13"/>
    <p:sldId id="290" r:id="rId14"/>
    <p:sldId id="297" r:id="rId15"/>
    <p:sldId id="266" r:id="rId16"/>
    <p:sldId id="298" r:id="rId17"/>
    <p:sldId id="260" r:id="rId18"/>
    <p:sldId id="275" r:id="rId19"/>
    <p:sldId id="296" r:id="rId20"/>
    <p:sldId id="299" r:id="rId21"/>
    <p:sldId id="30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a:srgbClr val="7F7F7F"/>
    <a:srgbClr val="A6A6A6"/>
    <a:srgbClr val="BFBFBF"/>
    <a:srgbClr val="465359"/>
    <a:srgbClr val="757575"/>
    <a:srgbClr val="8B8B8B"/>
    <a:srgbClr val="B0B0B0"/>
    <a:srgbClr val="D3D3D3"/>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29" autoAdjust="0"/>
    <p:restoredTop sz="94634" autoAdjust="0"/>
  </p:normalViewPr>
  <p:slideViewPr>
    <p:cSldViewPr snapToGrid="0">
      <p:cViewPr varScale="1">
        <p:scale>
          <a:sx n="67" d="100"/>
          <a:sy n="67" d="100"/>
        </p:scale>
        <p:origin x="656" y="56"/>
      </p:cViewPr>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0-06-09T21:33:37.043" idx="2">
    <p:pos x="7680" y="0"/>
    <p:text>Please include your name and student number in your work.</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0-06-04T10:39:59.622" idx="1">
    <p:pos x="10" y="10"/>
    <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20-06-09T21:59:28.923" idx="6">
    <p:pos x="10" y="10"/>
    <p:text>Please remember, the PowerPoint version of the PID should highlight the main points.</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20-06-09T21:58:06.829" idx="7">
    <p:pos x="7816" y="1134"/>
    <p:text>Good slides, except the in-text citations. I would advise that you delete them.</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682EDB-152C-416A-A562-D3478B4852B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D51462F6-28B9-4095-A89B-993785E50505}">
      <dgm:prSet phldrT="[Text]" custT="1"/>
      <dgm:spPr>
        <a:solidFill>
          <a:srgbClr val="BFBFBF"/>
        </a:solidFill>
        <a:ln>
          <a:noFill/>
        </a:ln>
        <a:effectLst>
          <a:outerShdw blurRad="50800" dist="38100" dir="2700000" algn="tl" rotWithShape="0">
            <a:prstClr val="black">
              <a:alpha val="40000"/>
            </a:prstClr>
          </a:outerShdw>
        </a:effectLst>
      </dgm:spPr>
      <dgm:t>
        <a:bodyPr/>
        <a:lstStyle/>
        <a:p>
          <a:r>
            <a:rPr lang="en-US" sz="3600" b="1" dirty="0"/>
            <a:t>S</a:t>
          </a:r>
        </a:p>
      </dgm:t>
    </dgm:pt>
    <dgm:pt modelId="{20B93663-B6B4-41DE-86D6-78EEC5C7C2B4}" type="parTrans" cxnId="{D102D827-991F-44F0-A740-4B858943A669}">
      <dgm:prSet/>
      <dgm:spPr/>
      <dgm:t>
        <a:bodyPr/>
        <a:lstStyle/>
        <a:p>
          <a:endParaRPr lang="en-US"/>
        </a:p>
      </dgm:t>
    </dgm:pt>
    <dgm:pt modelId="{16769D66-C735-4872-8E6D-AA7CAA4C45E1}" type="sibTrans" cxnId="{D102D827-991F-44F0-A740-4B858943A669}">
      <dgm:prSet/>
      <dgm:spPr/>
      <dgm:t>
        <a:bodyPr/>
        <a:lstStyle/>
        <a:p>
          <a:endParaRPr lang="en-US"/>
        </a:p>
      </dgm:t>
    </dgm:pt>
    <dgm:pt modelId="{7049C50B-36E9-4FF4-AA33-7CA10265BF1F}">
      <dgm:prSet phldrT="[Text]" custT="1"/>
      <dgm:spPr>
        <a:solidFill>
          <a:schemeClr val="accent1">
            <a:lumMod val="75000"/>
          </a:schemeClr>
        </a:solidFill>
        <a:ln>
          <a:noFill/>
        </a:ln>
      </dgm:spPr>
      <dgm:t>
        <a:bodyPr rIns="274320"/>
        <a:lstStyle/>
        <a:p>
          <a:pPr algn="ctr"/>
          <a:r>
            <a:rPr lang="en-US" sz="2000" dirty="0">
              <a:solidFill>
                <a:srgbClr val="FFFFFF"/>
              </a:solidFill>
              <a:latin typeface="Arial" panose="020B0604020202020204" pitchFamily="34" charset="0"/>
              <a:cs typeface="Arial" panose="020B0604020202020204" pitchFamily="34" charset="0"/>
            </a:rPr>
            <a:t>STRENGTHS </a:t>
          </a:r>
        </a:p>
        <a:p>
          <a:pPr algn="ctr"/>
          <a:r>
            <a:rPr lang="en-US" sz="1600" dirty="0">
              <a:latin typeface="Arial" panose="020B0604020202020204" pitchFamily="34" charset="0"/>
              <a:cs typeface="Arial" panose="020B0604020202020204" pitchFamily="34" charset="0"/>
            </a:rPr>
            <a:t>Fast learning about responsibilities and duties                              </a:t>
          </a:r>
          <a:r>
            <a:rPr lang="en-GB" sz="1600" dirty="0">
              <a:latin typeface="Arial" panose="020B0604020202020204" pitchFamily="34" charset="0"/>
              <a:cs typeface="Arial" panose="020B0604020202020204" pitchFamily="34" charset="0"/>
            </a:rPr>
            <a:t>Understands the value of the customer                    </a:t>
          </a:r>
          <a:r>
            <a:rPr lang="en-US" sz="1600" dirty="0">
              <a:latin typeface="Arial" panose="020B0604020202020204" pitchFamily="34" charset="0"/>
              <a:cs typeface="Arial" panose="020B0604020202020204" pitchFamily="34" charset="0"/>
            </a:rPr>
            <a:t>Excellent location </a:t>
          </a:r>
          <a:r>
            <a:rPr lang="en-GB" sz="1600" dirty="0">
              <a:latin typeface="Arial" panose="020B0604020202020204" pitchFamily="34" charset="0"/>
              <a:cs typeface="Arial" panose="020B0604020202020204" pitchFamily="34" charset="0"/>
            </a:rPr>
            <a:t>with perfection oriented </a:t>
          </a:r>
          <a:endParaRPr lang="en-US" sz="1600" dirty="0">
            <a:latin typeface="Arial" panose="020B0604020202020204" pitchFamily="34" charset="0"/>
            <a:cs typeface="Arial" panose="020B0604020202020204" pitchFamily="34" charset="0"/>
          </a:endParaRPr>
        </a:p>
      </dgm:t>
    </dgm:pt>
    <dgm:pt modelId="{DB46852E-DC69-4686-A03B-720D4A5404B3}" type="parTrans" cxnId="{C4806651-84F2-477A-8A58-F821780738E0}">
      <dgm:prSet/>
      <dgm:spPr/>
      <dgm:t>
        <a:bodyPr/>
        <a:lstStyle/>
        <a:p>
          <a:endParaRPr lang="en-US"/>
        </a:p>
      </dgm:t>
    </dgm:pt>
    <dgm:pt modelId="{7E90867C-7092-4646-8E62-6B8CB0220464}" type="sibTrans" cxnId="{C4806651-84F2-477A-8A58-F821780738E0}">
      <dgm:prSet/>
      <dgm:spPr/>
      <dgm:t>
        <a:bodyPr/>
        <a:lstStyle/>
        <a:p>
          <a:endParaRPr lang="en-US"/>
        </a:p>
      </dgm:t>
    </dgm:pt>
    <dgm:pt modelId="{7B09E43F-4F2C-46FB-9889-01169F0AFAA3}">
      <dgm:prSet phldrT="[Text]" custT="1"/>
      <dgm:spPr>
        <a:solidFill>
          <a:srgbClr val="A6A6A6"/>
        </a:solidFill>
        <a:ln>
          <a:noFill/>
        </a:ln>
        <a:effectLst>
          <a:outerShdw blurRad="50800" dist="38100" dir="2700000" algn="tl" rotWithShape="0">
            <a:prstClr val="black">
              <a:alpha val="40000"/>
            </a:prstClr>
          </a:outerShdw>
        </a:effectLst>
      </dgm:spPr>
      <dgm:t>
        <a:bodyPr/>
        <a:lstStyle/>
        <a:p>
          <a:r>
            <a:rPr lang="en-US" sz="3600" b="1" dirty="0"/>
            <a:t>W</a:t>
          </a:r>
        </a:p>
      </dgm:t>
    </dgm:pt>
    <dgm:pt modelId="{CA2E8FC9-8363-49DF-BAB5-510F9BBC6FE9}" type="parTrans" cxnId="{BF0B4F65-B7F8-4FB3-888A-CAB3A6BE6CC3}">
      <dgm:prSet/>
      <dgm:spPr/>
      <dgm:t>
        <a:bodyPr/>
        <a:lstStyle/>
        <a:p>
          <a:endParaRPr lang="en-US"/>
        </a:p>
      </dgm:t>
    </dgm:pt>
    <dgm:pt modelId="{32B778DC-209A-486F-A808-C1529FD95646}" type="sibTrans" cxnId="{BF0B4F65-B7F8-4FB3-888A-CAB3A6BE6CC3}">
      <dgm:prSet/>
      <dgm:spPr/>
      <dgm:t>
        <a:bodyPr/>
        <a:lstStyle/>
        <a:p>
          <a:endParaRPr lang="en-US"/>
        </a:p>
      </dgm:t>
    </dgm:pt>
    <dgm:pt modelId="{21A54394-56DD-4181-BB97-BB470171AE39}">
      <dgm:prSet phldrT="[Text]" custT="1"/>
      <dgm:spPr>
        <a:solidFill>
          <a:schemeClr val="accent1">
            <a:lumMod val="50000"/>
          </a:schemeClr>
        </a:solidFill>
        <a:ln>
          <a:noFill/>
        </a:ln>
      </dgm:spPr>
      <dgm:t>
        <a:bodyPr rIns="274320"/>
        <a:lstStyle/>
        <a:p>
          <a:pPr algn="ctr"/>
          <a:r>
            <a:rPr lang="en-US" sz="2000" dirty="0">
              <a:solidFill>
                <a:srgbClr val="FFFFFF"/>
              </a:solidFill>
            </a:rPr>
            <a:t>WEAKNESSES </a:t>
          </a:r>
        </a:p>
        <a:p>
          <a:pPr algn="ctr"/>
          <a:r>
            <a:rPr lang="en-GB" sz="1600" dirty="0">
              <a:latin typeface="Arial" panose="020B0604020202020204" pitchFamily="34" charset="0"/>
              <a:cs typeface="Arial" panose="020B0604020202020204" pitchFamily="34" charset="0"/>
            </a:rPr>
            <a:t>No strong collaboration between staff members and communication is low when is needed.</a:t>
          </a:r>
          <a:endParaRPr lang="en-US" sz="1600" dirty="0"/>
        </a:p>
      </dgm:t>
    </dgm:pt>
    <dgm:pt modelId="{A0DEDE4F-0455-4E37-B464-6FA4CE794450}" type="parTrans" cxnId="{69D344CC-85A0-4838-8F5F-C1A98DCC502F}">
      <dgm:prSet/>
      <dgm:spPr/>
      <dgm:t>
        <a:bodyPr/>
        <a:lstStyle/>
        <a:p>
          <a:endParaRPr lang="en-US"/>
        </a:p>
      </dgm:t>
    </dgm:pt>
    <dgm:pt modelId="{80E99721-DEEC-4624-9AB6-3412D1B03FA1}" type="sibTrans" cxnId="{69D344CC-85A0-4838-8F5F-C1A98DCC502F}">
      <dgm:prSet/>
      <dgm:spPr/>
      <dgm:t>
        <a:bodyPr/>
        <a:lstStyle/>
        <a:p>
          <a:endParaRPr lang="en-US"/>
        </a:p>
      </dgm:t>
    </dgm:pt>
    <dgm:pt modelId="{B389E4E7-5C41-40E3-BFA8-34C9717011E0}">
      <dgm:prSet custT="1"/>
      <dgm:spPr>
        <a:solidFill>
          <a:srgbClr val="7F7F7F"/>
        </a:solidFill>
        <a:ln>
          <a:noFill/>
        </a:ln>
        <a:effectLst>
          <a:outerShdw blurRad="50800" dist="38100" dir="2700000" algn="tl" rotWithShape="0">
            <a:prstClr val="black">
              <a:alpha val="40000"/>
            </a:prstClr>
          </a:outerShdw>
        </a:effectLst>
      </dgm:spPr>
      <dgm:t>
        <a:bodyPr/>
        <a:lstStyle/>
        <a:p>
          <a:r>
            <a:rPr lang="en-US" sz="3600" b="1" dirty="0"/>
            <a:t>O</a:t>
          </a:r>
        </a:p>
      </dgm:t>
    </dgm:pt>
    <dgm:pt modelId="{6E107221-F1E8-40D5-B50F-779FE5D5C4A9}" type="parTrans" cxnId="{83975A53-541B-4F6B-9D93-E82DF997CD1D}">
      <dgm:prSet/>
      <dgm:spPr/>
      <dgm:t>
        <a:bodyPr/>
        <a:lstStyle/>
        <a:p>
          <a:endParaRPr lang="en-US"/>
        </a:p>
      </dgm:t>
    </dgm:pt>
    <dgm:pt modelId="{1CB656DD-F820-4E7C-A829-A7BF7FF9B84E}" type="sibTrans" cxnId="{83975A53-541B-4F6B-9D93-E82DF997CD1D}">
      <dgm:prSet/>
      <dgm:spPr/>
      <dgm:t>
        <a:bodyPr/>
        <a:lstStyle/>
        <a:p>
          <a:endParaRPr lang="en-US"/>
        </a:p>
      </dgm:t>
    </dgm:pt>
    <dgm:pt modelId="{DC03E4C6-CF03-4142-92CF-C0521F6E49C5}">
      <dgm:prSet custT="1"/>
      <dgm:spPr>
        <a:solidFill>
          <a:srgbClr val="595959"/>
        </a:solidFill>
        <a:ln>
          <a:noFill/>
        </a:ln>
        <a:effectLst>
          <a:outerShdw blurRad="50800" dist="38100" dir="2700000" algn="tl" rotWithShape="0">
            <a:prstClr val="black">
              <a:alpha val="40000"/>
            </a:prstClr>
          </a:outerShdw>
        </a:effectLst>
      </dgm:spPr>
      <dgm:t>
        <a:bodyPr/>
        <a:lstStyle/>
        <a:p>
          <a:r>
            <a:rPr lang="en-US" sz="3600" b="1" dirty="0"/>
            <a:t>T</a:t>
          </a:r>
        </a:p>
      </dgm:t>
    </dgm:pt>
    <dgm:pt modelId="{3F08C9B5-C168-4E6E-AC53-2F885459EAAE}" type="parTrans" cxnId="{E4BD15C6-BD80-41A7-9655-5ACE1DA054CD}">
      <dgm:prSet/>
      <dgm:spPr/>
      <dgm:t>
        <a:bodyPr/>
        <a:lstStyle/>
        <a:p>
          <a:endParaRPr lang="en-US"/>
        </a:p>
      </dgm:t>
    </dgm:pt>
    <dgm:pt modelId="{7E01305A-461D-4960-8FFC-F58703151891}" type="sibTrans" cxnId="{E4BD15C6-BD80-41A7-9655-5ACE1DA054CD}">
      <dgm:prSet/>
      <dgm:spPr/>
      <dgm:t>
        <a:bodyPr/>
        <a:lstStyle/>
        <a:p>
          <a:endParaRPr lang="en-US"/>
        </a:p>
      </dgm:t>
    </dgm:pt>
    <dgm:pt modelId="{4A1410C0-8F71-40B6-88E1-99D7E5715612}">
      <dgm:prSet custT="1"/>
      <dgm:spPr>
        <a:solidFill>
          <a:schemeClr val="accent2">
            <a:lumMod val="75000"/>
          </a:schemeClr>
        </a:solidFill>
        <a:ln>
          <a:noFill/>
        </a:ln>
        <a:effectLst/>
      </dgm:spPr>
      <dgm:t>
        <a:bodyPr rIns="274320"/>
        <a:lstStyle/>
        <a:p>
          <a:pPr algn="ctr"/>
          <a:r>
            <a:rPr lang="en-US" sz="2000" dirty="0">
              <a:solidFill>
                <a:srgbClr val="FFFFFF"/>
              </a:solidFill>
            </a:rPr>
            <a:t>OPPORTUNITIES </a:t>
          </a:r>
        </a:p>
        <a:p>
          <a:pPr algn="ctr"/>
          <a:r>
            <a:rPr lang="en-US" sz="1600" dirty="0"/>
            <a:t>Good opportunities in teaching and learning how this industry works and the ability to teach staff to see things from a different perspective.</a:t>
          </a:r>
          <a:r>
            <a:rPr lang="en-US" sz="1600" dirty="0">
              <a:solidFill>
                <a:schemeClr val="bg1"/>
              </a:solidFill>
            </a:rPr>
            <a:t>. </a:t>
          </a:r>
          <a:endParaRPr lang="en-US" sz="1600" b="1" dirty="0"/>
        </a:p>
      </dgm:t>
    </dgm:pt>
    <dgm:pt modelId="{6831A14A-9781-4DA3-9CAA-1A658F919C0F}" type="parTrans" cxnId="{DC658FC8-8357-4A00-8C3A-821FDD6B1383}">
      <dgm:prSet/>
      <dgm:spPr/>
      <dgm:t>
        <a:bodyPr/>
        <a:lstStyle/>
        <a:p>
          <a:endParaRPr lang="en-US"/>
        </a:p>
      </dgm:t>
    </dgm:pt>
    <dgm:pt modelId="{C835B916-C6FA-46BA-82FB-1300EF521EB2}" type="sibTrans" cxnId="{DC658FC8-8357-4A00-8C3A-821FDD6B1383}">
      <dgm:prSet/>
      <dgm:spPr/>
      <dgm:t>
        <a:bodyPr/>
        <a:lstStyle/>
        <a:p>
          <a:endParaRPr lang="en-US"/>
        </a:p>
      </dgm:t>
    </dgm:pt>
    <dgm:pt modelId="{AD5AE90F-13E7-40DC-A3F8-1C7F8D1A3675}">
      <dgm:prSet custT="1"/>
      <dgm:spPr>
        <a:solidFill>
          <a:srgbClr val="595959"/>
        </a:solidFill>
        <a:ln>
          <a:noFill/>
        </a:ln>
        <a:effectLst/>
      </dgm:spPr>
      <dgm:t>
        <a:bodyPr lIns="0" rIns="274320"/>
        <a:lstStyle/>
        <a:p>
          <a:pPr algn="ctr"/>
          <a:r>
            <a:rPr lang="en-US" sz="1400" b="0" dirty="0">
              <a:solidFill>
                <a:schemeClr val="bg1"/>
              </a:solidFill>
              <a:latin typeface="Arial" panose="020B0604020202020204" pitchFamily="34" charset="0"/>
              <a:cs typeface="Arial" panose="020B0604020202020204" pitchFamily="34" charset="0"/>
            </a:rPr>
            <a:t>THREATS </a:t>
          </a:r>
        </a:p>
        <a:p>
          <a:pPr algn="ctr"/>
          <a:r>
            <a:rPr lang="en-GB" sz="1400" b="0" dirty="0">
              <a:solidFill>
                <a:schemeClr val="bg1"/>
              </a:solidFill>
              <a:latin typeface="Arial" panose="020B0604020202020204" pitchFamily="34" charset="0"/>
              <a:cs typeface="Arial" panose="020B0604020202020204" pitchFamily="34" charset="0"/>
            </a:rPr>
            <a:t>Infrastructure</a:t>
          </a:r>
        </a:p>
        <a:p>
          <a:pPr algn="ctr"/>
          <a:r>
            <a:rPr lang="en-GB" sz="1400" b="0" dirty="0">
              <a:solidFill>
                <a:schemeClr val="bg1"/>
              </a:solidFill>
              <a:latin typeface="Arial" panose="020B0604020202020204" pitchFamily="34" charset="0"/>
              <a:cs typeface="Arial" panose="020B0604020202020204" pitchFamily="34" charset="0"/>
            </a:rPr>
            <a:t>Building requires massive improvements</a:t>
          </a:r>
        </a:p>
        <a:p>
          <a:pPr algn="ctr"/>
          <a:r>
            <a:rPr lang="en-GB" sz="1400" b="0" dirty="0">
              <a:solidFill>
                <a:schemeClr val="bg1"/>
              </a:solidFill>
              <a:latin typeface="Arial" panose="020B0604020202020204" pitchFamily="34" charset="0"/>
              <a:cs typeface="Arial" panose="020B0604020202020204" pitchFamily="34" charset="0"/>
            </a:rPr>
            <a:t>The rooms are having old equipment</a:t>
          </a:r>
        </a:p>
        <a:p>
          <a:pPr algn="ctr"/>
          <a:r>
            <a:rPr lang="en-GB" sz="1400" b="0" dirty="0">
              <a:solidFill>
                <a:schemeClr val="bg1"/>
              </a:solidFill>
              <a:latin typeface="Arial" panose="020B0604020202020204" pitchFamily="34" charset="0"/>
              <a:cs typeface="Arial" panose="020B0604020202020204" pitchFamily="34" charset="0"/>
            </a:rPr>
            <a:t>Heavy smell in the room</a:t>
          </a:r>
        </a:p>
        <a:p>
          <a:pPr algn="ctr"/>
          <a:r>
            <a:rPr lang="en-GB" sz="1400" dirty="0">
              <a:solidFill>
                <a:schemeClr val="bg1"/>
              </a:solidFill>
              <a:latin typeface="Arial" panose="020B0604020202020204" pitchFamily="34" charset="0"/>
              <a:cs typeface="Arial" panose="020B0604020202020204" pitchFamily="34" charset="0"/>
            </a:rPr>
            <a:t>Covid-19  Pandemic</a:t>
          </a:r>
        </a:p>
        <a:p>
          <a:pPr algn="ctr"/>
          <a:r>
            <a:rPr lang="en-GB" sz="1400" dirty="0">
              <a:solidFill>
                <a:schemeClr val="bg1"/>
              </a:solidFill>
              <a:latin typeface="Arial" panose="020B0604020202020204" pitchFamily="34" charset="0"/>
              <a:cs typeface="Arial" panose="020B0604020202020204" pitchFamily="34" charset="0"/>
            </a:rPr>
            <a:t>Many of the cutleries and glasses  have marks</a:t>
          </a:r>
          <a:endParaRPr lang="en-US" sz="1400" b="0" dirty="0">
            <a:solidFill>
              <a:schemeClr val="bg1"/>
            </a:solidFill>
            <a:latin typeface="Arial" panose="020B0604020202020204" pitchFamily="34" charset="0"/>
            <a:cs typeface="Arial" panose="020B0604020202020204" pitchFamily="34" charset="0"/>
          </a:endParaRPr>
        </a:p>
      </dgm:t>
    </dgm:pt>
    <dgm:pt modelId="{0732C778-815A-42FD-B155-45706C6C41DE}" type="parTrans" cxnId="{0D6B03A4-9428-485C-92EA-0B763D826AD0}">
      <dgm:prSet/>
      <dgm:spPr/>
      <dgm:t>
        <a:bodyPr/>
        <a:lstStyle/>
        <a:p>
          <a:endParaRPr lang="en-US"/>
        </a:p>
      </dgm:t>
    </dgm:pt>
    <dgm:pt modelId="{944729E1-FD8F-4AC1-AA6F-A91607ADDDC8}" type="sibTrans" cxnId="{0D6B03A4-9428-485C-92EA-0B763D826AD0}">
      <dgm:prSet/>
      <dgm:spPr/>
      <dgm:t>
        <a:bodyPr/>
        <a:lstStyle/>
        <a:p>
          <a:endParaRPr lang="en-US"/>
        </a:p>
      </dgm:t>
    </dgm:pt>
    <dgm:pt modelId="{0442B99F-FD5D-4C04-A395-09343BE58850}" type="pres">
      <dgm:prSet presAssocID="{D4682EDB-152C-416A-A562-D3478B4852BE}" presName="list" presStyleCnt="0">
        <dgm:presLayoutVars>
          <dgm:dir/>
          <dgm:animLvl val="lvl"/>
        </dgm:presLayoutVars>
      </dgm:prSet>
      <dgm:spPr/>
    </dgm:pt>
    <dgm:pt modelId="{151FA6CF-67CE-48D1-BAD8-3519B7476C74}" type="pres">
      <dgm:prSet presAssocID="{D51462F6-28B9-4095-A89B-993785E50505}" presName="posSpace" presStyleCnt="0"/>
      <dgm:spPr/>
    </dgm:pt>
    <dgm:pt modelId="{C4838C0C-7272-41F0-ACF9-5D882132519F}" type="pres">
      <dgm:prSet presAssocID="{D51462F6-28B9-4095-A89B-993785E50505}" presName="vertFlow" presStyleCnt="0"/>
      <dgm:spPr/>
    </dgm:pt>
    <dgm:pt modelId="{D8B20639-EF23-4621-898E-512369B26518}" type="pres">
      <dgm:prSet presAssocID="{D51462F6-28B9-4095-A89B-993785E50505}" presName="topSpace" presStyleCnt="0"/>
      <dgm:spPr/>
    </dgm:pt>
    <dgm:pt modelId="{B7ADD0E7-8118-4833-BD8E-8001AE1ACF9F}" type="pres">
      <dgm:prSet presAssocID="{D51462F6-28B9-4095-A89B-993785E50505}" presName="firstComp" presStyleCnt="0"/>
      <dgm:spPr/>
    </dgm:pt>
    <dgm:pt modelId="{8768483D-3B41-4C5B-8CA4-299C223B5DA1}" type="pres">
      <dgm:prSet presAssocID="{D51462F6-28B9-4095-A89B-993785E50505}" presName="firstChild" presStyleLbl="bgAccFollowNode1" presStyleIdx="0" presStyleCnt="4" custScaleX="135940" custScaleY="277712" custLinFactNeighborX="4670" custLinFactNeighborY="-11918"/>
      <dgm:spPr>
        <a:prstGeom prst="ellipse">
          <a:avLst/>
        </a:prstGeom>
      </dgm:spPr>
    </dgm:pt>
    <dgm:pt modelId="{4A60AA19-D4DE-43AF-9E27-0B483BB89C75}" type="pres">
      <dgm:prSet presAssocID="{D51462F6-28B9-4095-A89B-993785E50505}" presName="firstChildTx" presStyleLbl="bgAccFollowNode1" presStyleIdx="0" presStyleCnt="4">
        <dgm:presLayoutVars>
          <dgm:bulletEnabled val="1"/>
        </dgm:presLayoutVars>
      </dgm:prSet>
      <dgm:spPr/>
    </dgm:pt>
    <dgm:pt modelId="{B2E09C79-1434-4AC8-9D53-646DEB9C845C}" type="pres">
      <dgm:prSet presAssocID="{D51462F6-28B9-4095-A89B-993785E50505}" presName="negSpace" presStyleCnt="0"/>
      <dgm:spPr/>
    </dgm:pt>
    <dgm:pt modelId="{A51EEC41-7F68-4654-B787-F797CC89AE9A}" type="pres">
      <dgm:prSet presAssocID="{D51462F6-28B9-4095-A89B-993785E50505}" presName="circle" presStyleLbl="node1" presStyleIdx="0" presStyleCnt="4" custScaleX="79066" custScaleY="79066" custLinFactNeighborX="-1314" custLinFactNeighborY="-17871"/>
      <dgm:spPr/>
    </dgm:pt>
    <dgm:pt modelId="{AF2F7994-61E0-4572-B1BF-B562CD0CAAD6}" type="pres">
      <dgm:prSet presAssocID="{16769D66-C735-4872-8E6D-AA7CAA4C45E1}" presName="transSpace" presStyleCnt="0"/>
      <dgm:spPr/>
    </dgm:pt>
    <dgm:pt modelId="{987A2086-3F50-4660-96C5-AB1C127A7E06}" type="pres">
      <dgm:prSet presAssocID="{7B09E43F-4F2C-46FB-9889-01169F0AFAA3}" presName="posSpace" presStyleCnt="0"/>
      <dgm:spPr/>
    </dgm:pt>
    <dgm:pt modelId="{2432DD58-5943-4116-8B53-63BB9F237FB9}" type="pres">
      <dgm:prSet presAssocID="{7B09E43F-4F2C-46FB-9889-01169F0AFAA3}" presName="vertFlow" presStyleCnt="0"/>
      <dgm:spPr/>
    </dgm:pt>
    <dgm:pt modelId="{A69E01CA-24A1-4646-B05C-4FE43AFAB5F3}" type="pres">
      <dgm:prSet presAssocID="{7B09E43F-4F2C-46FB-9889-01169F0AFAA3}" presName="topSpace" presStyleCnt="0"/>
      <dgm:spPr/>
    </dgm:pt>
    <dgm:pt modelId="{2B418B5D-5B94-4A61-88CB-73489FE68DFA}" type="pres">
      <dgm:prSet presAssocID="{7B09E43F-4F2C-46FB-9889-01169F0AFAA3}" presName="firstComp" presStyleCnt="0"/>
      <dgm:spPr/>
    </dgm:pt>
    <dgm:pt modelId="{D71620C5-29E2-480A-A3E0-E1609382498C}" type="pres">
      <dgm:prSet presAssocID="{7B09E43F-4F2C-46FB-9889-01169F0AFAA3}" presName="firstChild" presStyleLbl="bgAccFollowNode1" presStyleIdx="1" presStyleCnt="4" custScaleX="135940" custScaleY="277712" custLinFactNeighborX="-32072" custLinFactNeighborY="-6734"/>
      <dgm:spPr>
        <a:prstGeom prst="ellipse">
          <a:avLst/>
        </a:prstGeom>
      </dgm:spPr>
    </dgm:pt>
    <dgm:pt modelId="{4BBD4029-38E6-44A3-81EB-451E621D4ED8}" type="pres">
      <dgm:prSet presAssocID="{7B09E43F-4F2C-46FB-9889-01169F0AFAA3}" presName="firstChildTx" presStyleLbl="bgAccFollowNode1" presStyleIdx="1" presStyleCnt="4">
        <dgm:presLayoutVars>
          <dgm:bulletEnabled val="1"/>
        </dgm:presLayoutVars>
      </dgm:prSet>
      <dgm:spPr/>
    </dgm:pt>
    <dgm:pt modelId="{2C9F294D-4E84-4F3F-B3CF-B99312184F10}" type="pres">
      <dgm:prSet presAssocID="{7B09E43F-4F2C-46FB-9889-01169F0AFAA3}" presName="negSpace" presStyleCnt="0"/>
      <dgm:spPr/>
    </dgm:pt>
    <dgm:pt modelId="{FCBD1CC0-A9BB-4778-BECA-345AE7E4BF3E}" type="pres">
      <dgm:prSet presAssocID="{7B09E43F-4F2C-46FB-9889-01169F0AFAA3}" presName="circle" presStyleLbl="node1" presStyleIdx="1" presStyleCnt="4" custScaleX="79066" custScaleY="79066" custLinFactNeighborX="-56862" custLinFactNeighborY="-658"/>
      <dgm:spPr/>
    </dgm:pt>
    <dgm:pt modelId="{B8AE3DC5-6AB3-4180-86C1-FDB5976C1308}" type="pres">
      <dgm:prSet presAssocID="{32B778DC-209A-486F-A808-C1529FD95646}" presName="transSpace" presStyleCnt="0"/>
      <dgm:spPr/>
    </dgm:pt>
    <dgm:pt modelId="{EFBFF9E4-317A-4F1B-AA83-11C9AED14514}" type="pres">
      <dgm:prSet presAssocID="{B389E4E7-5C41-40E3-BFA8-34C9717011E0}" presName="posSpace" presStyleCnt="0"/>
      <dgm:spPr/>
    </dgm:pt>
    <dgm:pt modelId="{82775B84-BAF3-4D3E-A34F-41996CCAE38D}" type="pres">
      <dgm:prSet presAssocID="{B389E4E7-5C41-40E3-BFA8-34C9717011E0}" presName="vertFlow" presStyleCnt="0"/>
      <dgm:spPr/>
    </dgm:pt>
    <dgm:pt modelId="{E46C0E7D-ADC7-4127-A857-AAF8BF8507C4}" type="pres">
      <dgm:prSet presAssocID="{B389E4E7-5C41-40E3-BFA8-34C9717011E0}" presName="topSpace" presStyleCnt="0"/>
      <dgm:spPr/>
    </dgm:pt>
    <dgm:pt modelId="{1ED751E1-6C6F-478F-B0A5-57F717ABAE4E}" type="pres">
      <dgm:prSet presAssocID="{B389E4E7-5C41-40E3-BFA8-34C9717011E0}" presName="firstComp" presStyleCnt="0"/>
      <dgm:spPr/>
    </dgm:pt>
    <dgm:pt modelId="{F92D1AF4-0E07-450D-BC35-F29C4B1AE32B}" type="pres">
      <dgm:prSet presAssocID="{B389E4E7-5C41-40E3-BFA8-34C9717011E0}" presName="firstChild" presStyleLbl="bgAccFollowNode1" presStyleIdx="2" presStyleCnt="4" custScaleX="135940" custScaleY="277712" custLinFactNeighborX="-67410" custLinFactNeighborY="-8094"/>
      <dgm:spPr>
        <a:prstGeom prst="ellipse">
          <a:avLst/>
        </a:prstGeom>
        <a:solidFill>
          <a:srgbClr val="7F7F7F"/>
        </a:solidFill>
        <a:ln>
          <a:noFill/>
        </a:ln>
      </dgm:spPr>
    </dgm:pt>
    <dgm:pt modelId="{245D7293-039F-43E7-93D8-690AC3954D1B}" type="pres">
      <dgm:prSet presAssocID="{B389E4E7-5C41-40E3-BFA8-34C9717011E0}" presName="firstChildTx" presStyleLbl="bgAccFollowNode1" presStyleIdx="2" presStyleCnt="4">
        <dgm:presLayoutVars>
          <dgm:bulletEnabled val="1"/>
        </dgm:presLayoutVars>
      </dgm:prSet>
      <dgm:spPr/>
    </dgm:pt>
    <dgm:pt modelId="{DDE3F8EF-C903-45B6-BAE7-40647C029A42}" type="pres">
      <dgm:prSet presAssocID="{B389E4E7-5C41-40E3-BFA8-34C9717011E0}" presName="negSpace" presStyleCnt="0"/>
      <dgm:spPr/>
    </dgm:pt>
    <dgm:pt modelId="{AF1592E9-5C53-449B-8018-5EB36BC01428}" type="pres">
      <dgm:prSet presAssocID="{B389E4E7-5C41-40E3-BFA8-34C9717011E0}" presName="circle" presStyleLbl="node1" presStyleIdx="2" presStyleCnt="4" custScaleX="79066" custScaleY="79066" custLinFactX="-13901" custLinFactNeighborX="-100000" custLinFactNeighborY="-5367"/>
      <dgm:spPr/>
    </dgm:pt>
    <dgm:pt modelId="{0CF503A4-61AE-4A48-BAAF-25E4C65B041C}" type="pres">
      <dgm:prSet presAssocID="{1CB656DD-F820-4E7C-A829-A7BF7FF9B84E}" presName="transSpace" presStyleCnt="0"/>
      <dgm:spPr/>
    </dgm:pt>
    <dgm:pt modelId="{A21BC69B-195A-4AE0-ACE3-8ADC8B0F0169}" type="pres">
      <dgm:prSet presAssocID="{DC03E4C6-CF03-4142-92CF-C0521F6E49C5}" presName="posSpace" presStyleCnt="0"/>
      <dgm:spPr/>
    </dgm:pt>
    <dgm:pt modelId="{C25F1C67-0F5E-435B-AA09-A6BC112A496F}" type="pres">
      <dgm:prSet presAssocID="{DC03E4C6-CF03-4142-92CF-C0521F6E49C5}" presName="vertFlow" presStyleCnt="0"/>
      <dgm:spPr/>
    </dgm:pt>
    <dgm:pt modelId="{A43E7997-EEC8-4159-A1AE-DF94D1BF67B3}" type="pres">
      <dgm:prSet presAssocID="{DC03E4C6-CF03-4142-92CF-C0521F6E49C5}" presName="topSpace" presStyleCnt="0"/>
      <dgm:spPr/>
    </dgm:pt>
    <dgm:pt modelId="{17F337AE-56EC-4282-9C14-715E286F0256}" type="pres">
      <dgm:prSet presAssocID="{DC03E4C6-CF03-4142-92CF-C0521F6E49C5}" presName="firstComp" presStyleCnt="0"/>
      <dgm:spPr/>
    </dgm:pt>
    <dgm:pt modelId="{DB3D7275-A85D-4283-83AA-4DBBDA0B820B}" type="pres">
      <dgm:prSet presAssocID="{DC03E4C6-CF03-4142-92CF-C0521F6E49C5}" presName="firstChild" presStyleLbl="bgAccFollowNode1" presStyleIdx="3" presStyleCnt="4" custScaleX="166489" custScaleY="319691" custLinFactNeighborX="-86235" custLinFactNeighborY="-32264"/>
      <dgm:spPr>
        <a:prstGeom prst="ellipse">
          <a:avLst/>
        </a:prstGeom>
        <a:solidFill>
          <a:srgbClr val="595959"/>
        </a:solidFill>
        <a:ln>
          <a:noFill/>
        </a:ln>
      </dgm:spPr>
    </dgm:pt>
    <dgm:pt modelId="{BBA46FF5-35DF-41A2-B52D-896E44278258}" type="pres">
      <dgm:prSet presAssocID="{DC03E4C6-CF03-4142-92CF-C0521F6E49C5}" presName="firstChildTx" presStyleLbl="bgAccFollowNode1" presStyleIdx="3" presStyleCnt="4">
        <dgm:presLayoutVars>
          <dgm:bulletEnabled val="1"/>
        </dgm:presLayoutVars>
      </dgm:prSet>
      <dgm:spPr/>
    </dgm:pt>
    <dgm:pt modelId="{FF85034E-F8BA-4043-8E89-38BA083A26CB}" type="pres">
      <dgm:prSet presAssocID="{DC03E4C6-CF03-4142-92CF-C0521F6E49C5}" presName="negSpace" presStyleCnt="0"/>
      <dgm:spPr/>
    </dgm:pt>
    <dgm:pt modelId="{909B06FC-AD69-4F04-8940-71D59CAD11A9}" type="pres">
      <dgm:prSet presAssocID="{DC03E4C6-CF03-4142-92CF-C0521F6E49C5}" presName="circle" presStyleLbl="node1" presStyleIdx="3" presStyleCnt="4" custScaleX="79066" custScaleY="79066" custLinFactX="-88009" custLinFactNeighborX="-100000" custLinFactNeighborY="-5036"/>
      <dgm:spPr/>
    </dgm:pt>
  </dgm:ptLst>
  <dgm:cxnLst>
    <dgm:cxn modelId="{D102D827-991F-44F0-A740-4B858943A669}" srcId="{D4682EDB-152C-416A-A562-D3478B4852BE}" destId="{D51462F6-28B9-4095-A89B-993785E50505}" srcOrd="0" destOrd="0" parTransId="{20B93663-B6B4-41DE-86D6-78EEC5C7C2B4}" sibTransId="{16769D66-C735-4872-8E6D-AA7CAA4C45E1}"/>
    <dgm:cxn modelId="{8532792A-24F2-415C-942B-779822E76449}" type="presOf" srcId="{7049C50B-36E9-4FF4-AA33-7CA10265BF1F}" destId="{8768483D-3B41-4C5B-8CA4-299C223B5DA1}" srcOrd="0" destOrd="0" presId="urn:microsoft.com/office/officeart/2005/8/layout/hList9"/>
    <dgm:cxn modelId="{1B40422B-1DC0-4BD7-A4DE-95E8B9871CA8}" type="presOf" srcId="{B389E4E7-5C41-40E3-BFA8-34C9717011E0}" destId="{AF1592E9-5C53-449B-8018-5EB36BC01428}" srcOrd="0" destOrd="0" presId="urn:microsoft.com/office/officeart/2005/8/layout/hList9"/>
    <dgm:cxn modelId="{6DAEC539-E14E-4705-9E8F-6D9AB9473C72}" type="presOf" srcId="{7049C50B-36E9-4FF4-AA33-7CA10265BF1F}" destId="{4A60AA19-D4DE-43AF-9E27-0B483BB89C75}" srcOrd="1" destOrd="0" presId="urn:microsoft.com/office/officeart/2005/8/layout/hList9"/>
    <dgm:cxn modelId="{96402142-7FF6-463F-A480-64445F5827CE}" type="presOf" srcId="{21A54394-56DD-4181-BB97-BB470171AE39}" destId="{D71620C5-29E2-480A-A3E0-E1609382498C}" srcOrd="0" destOrd="0" presId="urn:microsoft.com/office/officeart/2005/8/layout/hList9"/>
    <dgm:cxn modelId="{BF0B4F65-B7F8-4FB3-888A-CAB3A6BE6CC3}" srcId="{D4682EDB-152C-416A-A562-D3478B4852BE}" destId="{7B09E43F-4F2C-46FB-9889-01169F0AFAA3}" srcOrd="1" destOrd="0" parTransId="{CA2E8FC9-8363-49DF-BAB5-510F9BBC6FE9}" sibTransId="{32B778DC-209A-486F-A808-C1529FD95646}"/>
    <dgm:cxn modelId="{821A4848-88C6-4807-9F42-8AD6D213F680}" type="presOf" srcId="{DC03E4C6-CF03-4142-92CF-C0521F6E49C5}" destId="{909B06FC-AD69-4F04-8940-71D59CAD11A9}" srcOrd="0" destOrd="0" presId="urn:microsoft.com/office/officeart/2005/8/layout/hList9"/>
    <dgm:cxn modelId="{0C62B26F-88D1-494C-A1A9-C129B12C56C1}" type="presOf" srcId="{21A54394-56DD-4181-BB97-BB470171AE39}" destId="{4BBD4029-38E6-44A3-81EB-451E621D4ED8}" srcOrd="1" destOrd="0" presId="urn:microsoft.com/office/officeart/2005/8/layout/hList9"/>
    <dgm:cxn modelId="{C4806651-84F2-477A-8A58-F821780738E0}" srcId="{D51462F6-28B9-4095-A89B-993785E50505}" destId="{7049C50B-36E9-4FF4-AA33-7CA10265BF1F}" srcOrd="0" destOrd="0" parTransId="{DB46852E-DC69-4686-A03B-720D4A5404B3}" sibTransId="{7E90867C-7092-4646-8E62-6B8CB0220464}"/>
    <dgm:cxn modelId="{83975A53-541B-4F6B-9D93-E82DF997CD1D}" srcId="{D4682EDB-152C-416A-A562-D3478B4852BE}" destId="{B389E4E7-5C41-40E3-BFA8-34C9717011E0}" srcOrd="2" destOrd="0" parTransId="{6E107221-F1E8-40D5-B50F-779FE5D5C4A9}" sibTransId="{1CB656DD-F820-4E7C-A829-A7BF7FF9B84E}"/>
    <dgm:cxn modelId="{5370F07B-2183-46D6-AB92-4D8AC5A27C2D}" type="presOf" srcId="{AD5AE90F-13E7-40DC-A3F8-1C7F8D1A3675}" destId="{BBA46FF5-35DF-41A2-B52D-896E44278258}" srcOrd="1" destOrd="0" presId="urn:microsoft.com/office/officeart/2005/8/layout/hList9"/>
    <dgm:cxn modelId="{72BBA28F-39D1-484E-B46B-9BDCA14F78AC}" type="presOf" srcId="{D4682EDB-152C-416A-A562-D3478B4852BE}" destId="{0442B99F-FD5D-4C04-A395-09343BE58850}" srcOrd="0" destOrd="0" presId="urn:microsoft.com/office/officeart/2005/8/layout/hList9"/>
    <dgm:cxn modelId="{E7A17D97-D1DD-491A-A363-E8CCE3CF1B36}" type="presOf" srcId="{D51462F6-28B9-4095-A89B-993785E50505}" destId="{A51EEC41-7F68-4654-B787-F797CC89AE9A}" srcOrd="0" destOrd="0" presId="urn:microsoft.com/office/officeart/2005/8/layout/hList9"/>
    <dgm:cxn modelId="{0D6B03A4-9428-485C-92EA-0B763D826AD0}" srcId="{DC03E4C6-CF03-4142-92CF-C0521F6E49C5}" destId="{AD5AE90F-13E7-40DC-A3F8-1C7F8D1A3675}" srcOrd="0" destOrd="0" parTransId="{0732C778-815A-42FD-B155-45706C6C41DE}" sibTransId="{944729E1-FD8F-4AC1-AA6F-A91607ADDDC8}"/>
    <dgm:cxn modelId="{A6F12CB2-EB53-41B3-8F19-A5DDEFDA5B6B}" type="presOf" srcId="{4A1410C0-8F71-40B6-88E1-99D7E5715612}" destId="{245D7293-039F-43E7-93D8-690AC3954D1B}" srcOrd="1" destOrd="0" presId="urn:microsoft.com/office/officeart/2005/8/layout/hList9"/>
    <dgm:cxn modelId="{6FC782B7-B70C-425B-A9CF-5543145CBB11}" type="presOf" srcId="{7B09E43F-4F2C-46FB-9889-01169F0AFAA3}" destId="{FCBD1CC0-A9BB-4778-BECA-345AE7E4BF3E}" srcOrd="0" destOrd="0" presId="urn:microsoft.com/office/officeart/2005/8/layout/hList9"/>
    <dgm:cxn modelId="{23B625B8-1C34-4939-9DD9-897BD29ACFB0}" type="presOf" srcId="{AD5AE90F-13E7-40DC-A3F8-1C7F8D1A3675}" destId="{DB3D7275-A85D-4283-83AA-4DBBDA0B820B}" srcOrd="0" destOrd="0" presId="urn:microsoft.com/office/officeart/2005/8/layout/hList9"/>
    <dgm:cxn modelId="{E4BD15C6-BD80-41A7-9655-5ACE1DA054CD}" srcId="{D4682EDB-152C-416A-A562-D3478B4852BE}" destId="{DC03E4C6-CF03-4142-92CF-C0521F6E49C5}" srcOrd="3" destOrd="0" parTransId="{3F08C9B5-C168-4E6E-AC53-2F885459EAAE}" sibTransId="{7E01305A-461D-4960-8FFC-F58703151891}"/>
    <dgm:cxn modelId="{DC658FC8-8357-4A00-8C3A-821FDD6B1383}" srcId="{B389E4E7-5C41-40E3-BFA8-34C9717011E0}" destId="{4A1410C0-8F71-40B6-88E1-99D7E5715612}" srcOrd="0" destOrd="0" parTransId="{6831A14A-9781-4DA3-9CAA-1A658F919C0F}" sibTransId="{C835B916-C6FA-46BA-82FB-1300EF521EB2}"/>
    <dgm:cxn modelId="{69D344CC-85A0-4838-8F5F-C1A98DCC502F}" srcId="{7B09E43F-4F2C-46FB-9889-01169F0AFAA3}" destId="{21A54394-56DD-4181-BB97-BB470171AE39}" srcOrd="0" destOrd="0" parTransId="{A0DEDE4F-0455-4E37-B464-6FA4CE794450}" sibTransId="{80E99721-DEEC-4624-9AB6-3412D1B03FA1}"/>
    <dgm:cxn modelId="{46D8D9E7-178A-4FEA-8790-2A59FD36DF0D}" type="presOf" srcId="{4A1410C0-8F71-40B6-88E1-99D7E5715612}" destId="{F92D1AF4-0E07-450D-BC35-F29C4B1AE32B}" srcOrd="0" destOrd="0" presId="urn:microsoft.com/office/officeart/2005/8/layout/hList9"/>
    <dgm:cxn modelId="{2FCD26A4-BEDE-4096-9D47-E55B92786FE5}" type="presParOf" srcId="{0442B99F-FD5D-4C04-A395-09343BE58850}" destId="{151FA6CF-67CE-48D1-BAD8-3519B7476C74}" srcOrd="0" destOrd="0" presId="urn:microsoft.com/office/officeart/2005/8/layout/hList9"/>
    <dgm:cxn modelId="{EFCB500E-7113-4CF4-BF83-4219C3FAFCEA}" type="presParOf" srcId="{0442B99F-FD5D-4C04-A395-09343BE58850}" destId="{C4838C0C-7272-41F0-ACF9-5D882132519F}" srcOrd="1" destOrd="0" presId="urn:microsoft.com/office/officeart/2005/8/layout/hList9"/>
    <dgm:cxn modelId="{604F6E44-7FE0-4DEF-9647-D1D63DDC15FD}" type="presParOf" srcId="{C4838C0C-7272-41F0-ACF9-5D882132519F}" destId="{D8B20639-EF23-4621-898E-512369B26518}" srcOrd="0" destOrd="0" presId="urn:microsoft.com/office/officeart/2005/8/layout/hList9"/>
    <dgm:cxn modelId="{943BEFBA-7232-4636-9791-45E3269EB675}" type="presParOf" srcId="{C4838C0C-7272-41F0-ACF9-5D882132519F}" destId="{B7ADD0E7-8118-4833-BD8E-8001AE1ACF9F}" srcOrd="1" destOrd="0" presId="urn:microsoft.com/office/officeart/2005/8/layout/hList9"/>
    <dgm:cxn modelId="{9610FCD4-E20F-4DFD-B222-A6CC0F3EAFD1}" type="presParOf" srcId="{B7ADD0E7-8118-4833-BD8E-8001AE1ACF9F}" destId="{8768483D-3B41-4C5B-8CA4-299C223B5DA1}" srcOrd="0" destOrd="0" presId="urn:microsoft.com/office/officeart/2005/8/layout/hList9"/>
    <dgm:cxn modelId="{D5E855C0-6E77-4C18-AD99-D40499FD843C}" type="presParOf" srcId="{B7ADD0E7-8118-4833-BD8E-8001AE1ACF9F}" destId="{4A60AA19-D4DE-43AF-9E27-0B483BB89C75}" srcOrd="1" destOrd="0" presId="urn:microsoft.com/office/officeart/2005/8/layout/hList9"/>
    <dgm:cxn modelId="{B5A948B5-6D38-4E7C-8CC0-428694DC832D}" type="presParOf" srcId="{0442B99F-FD5D-4C04-A395-09343BE58850}" destId="{B2E09C79-1434-4AC8-9D53-646DEB9C845C}" srcOrd="2" destOrd="0" presId="urn:microsoft.com/office/officeart/2005/8/layout/hList9"/>
    <dgm:cxn modelId="{8B69057E-CECA-4B56-9F2C-CEAB11DE51CD}" type="presParOf" srcId="{0442B99F-FD5D-4C04-A395-09343BE58850}" destId="{A51EEC41-7F68-4654-B787-F797CC89AE9A}" srcOrd="3" destOrd="0" presId="urn:microsoft.com/office/officeart/2005/8/layout/hList9"/>
    <dgm:cxn modelId="{4859DC49-56C5-4561-A404-B7F14728A34A}" type="presParOf" srcId="{0442B99F-FD5D-4C04-A395-09343BE58850}" destId="{AF2F7994-61E0-4572-B1BF-B562CD0CAAD6}" srcOrd="4" destOrd="0" presId="urn:microsoft.com/office/officeart/2005/8/layout/hList9"/>
    <dgm:cxn modelId="{82C3A0F3-5B6E-438D-B077-5D52CFE6E8DD}" type="presParOf" srcId="{0442B99F-FD5D-4C04-A395-09343BE58850}" destId="{987A2086-3F50-4660-96C5-AB1C127A7E06}" srcOrd="5" destOrd="0" presId="urn:microsoft.com/office/officeart/2005/8/layout/hList9"/>
    <dgm:cxn modelId="{E9F39B20-C525-4797-ACC8-B6727424BEB2}" type="presParOf" srcId="{0442B99F-FD5D-4C04-A395-09343BE58850}" destId="{2432DD58-5943-4116-8B53-63BB9F237FB9}" srcOrd="6" destOrd="0" presId="urn:microsoft.com/office/officeart/2005/8/layout/hList9"/>
    <dgm:cxn modelId="{75E785A3-240C-45CC-BE62-901E454E059D}" type="presParOf" srcId="{2432DD58-5943-4116-8B53-63BB9F237FB9}" destId="{A69E01CA-24A1-4646-B05C-4FE43AFAB5F3}" srcOrd="0" destOrd="0" presId="urn:microsoft.com/office/officeart/2005/8/layout/hList9"/>
    <dgm:cxn modelId="{498B1B72-5E28-42CB-8D62-793B31697A64}" type="presParOf" srcId="{2432DD58-5943-4116-8B53-63BB9F237FB9}" destId="{2B418B5D-5B94-4A61-88CB-73489FE68DFA}" srcOrd="1" destOrd="0" presId="urn:microsoft.com/office/officeart/2005/8/layout/hList9"/>
    <dgm:cxn modelId="{D8F54763-2D4D-4AE4-B3DD-ED1AC6567ADA}" type="presParOf" srcId="{2B418B5D-5B94-4A61-88CB-73489FE68DFA}" destId="{D71620C5-29E2-480A-A3E0-E1609382498C}" srcOrd="0" destOrd="0" presId="urn:microsoft.com/office/officeart/2005/8/layout/hList9"/>
    <dgm:cxn modelId="{CBCBDE8D-A6D7-48C5-BD79-8F973245D862}" type="presParOf" srcId="{2B418B5D-5B94-4A61-88CB-73489FE68DFA}" destId="{4BBD4029-38E6-44A3-81EB-451E621D4ED8}" srcOrd="1" destOrd="0" presId="urn:microsoft.com/office/officeart/2005/8/layout/hList9"/>
    <dgm:cxn modelId="{AE09FDC2-9EA4-4349-8BDD-A36C281D9D17}" type="presParOf" srcId="{0442B99F-FD5D-4C04-A395-09343BE58850}" destId="{2C9F294D-4E84-4F3F-B3CF-B99312184F10}" srcOrd="7" destOrd="0" presId="urn:microsoft.com/office/officeart/2005/8/layout/hList9"/>
    <dgm:cxn modelId="{3F7F08F4-F71F-4747-990A-A1A9633F35A2}" type="presParOf" srcId="{0442B99F-FD5D-4C04-A395-09343BE58850}" destId="{FCBD1CC0-A9BB-4778-BECA-345AE7E4BF3E}" srcOrd="8" destOrd="0" presId="urn:microsoft.com/office/officeart/2005/8/layout/hList9"/>
    <dgm:cxn modelId="{833B1E23-482D-4176-8383-A9185A792CE1}" type="presParOf" srcId="{0442B99F-FD5D-4C04-A395-09343BE58850}" destId="{B8AE3DC5-6AB3-4180-86C1-FDB5976C1308}" srcOrd="9" destOrd="0" presId="urn:microsoft.com/office/officeart/2005/8/layout/hList9"/>
    <dgm:cxn modelId="{AAFDB58B-7FF9-4EA7-9DBC-B69D9908E71E}" type="presParOf" srcId="{0442B99F-FD5D-4C04-A395-09343BE58850}" destId="{EFBFF9E4-317A-4F1B-AA83-11C9AED14514}" srcOrd="10" destOrd="0" presId="urn:microsoft.com/office/officeart/2005/8/layout/hList9"/>
    <dgm:cxn modelId="{0C5EA2F4-465C-4684-A447-2EFD12E6EBC5}" type="presParOf" srcId="{0442B99F-FD5D-4C04-A395-09343BE58850}" destId="{82775B84-BAF3-4D3E-A34F-41996CCAE38D}" srcOrd="11" destOrd="0" presId="urn:microsoft.com/office/officeart/2005/8/layout/hList9"/>
    <dgm:cxn modelId="{C28095B8-0EBC-450D-90A1-9DCDCFC20C1B}" type="presParOf" srcId="{82775B84-BAF3-4D3E-A34F-41996CCAE38D}" destId="{E46C0E7D-ADC7-4127-A857-AAF8BF8507C4}" srcOrd="0" destOrd="0" presId="urn:microsoft.com/office/officeart/2005/8/layout/hList9"/>
    <dgm:cxn modelId="{1B85DD1B-2C9F-4303-834E-792DCAFE7502}" type="presParOf" srcId="{82775B84-BAF3-4D3E-A34F-41996CCAE38D}" destId="{1ED751E1-6C6F-478F-B0A5-57F717ABAE4E}" srcOrd="1" destOrd="0" presId="urn:microsoft.com/office/officeart/2005/8/layout/hList9"/>
    <dgm:cxn modelId="{107D4334-0A6F-4861-8DB5-87FEEEA0EA9A}" type="presParOf" srcId="{1ED751E1-6C6F-478F-B0A5-57F717ABAE4E}" destId="{F92D1AF4-0E07-450D-BC35-F29C4B1AE32B}" srcOrd="0" destOrd="0" presId="urn:microsoft.com/office/officeart/2005/8/layout/hList9"/>
    <dgm:cxn modelId="{51AEBDCD-BC41-4D46-9DE9-4BCD033296F2}" type="presParOf" srcId="{1ED751E1-6C6F-478F-B0A5-57F717ABAE4E}" destId="{245D7293-039F-43E7-93D8-690AC3954D1B}" srcOrd="1" destOrd="0" presId="urn:microsoft.com/office/officeart/2005/8/layout/hList9"/>
    <dgm:cxn modelId="{F3CBB522-1929-40A9-A5F1-89FAC7A49DFD}" type="presParOf" srcId="{0442B99F-FD5D-4C04-A395-09343BE58850}" destId="{DDE3F8EF-C903-45B6-BAE7-40647C029A42}" srcOrd="12" destOrd="0" presId="urn:microsoft.com/office/officeart/2005/8/layout/hList9"/>
    <dgm:cxn modelId="{CF2140E1-5951-4EE2-8B94-97D53AF6845F}" type="presParOf" srcId="{0442B99F-FD5D-4C04-A395-09343BE58850}" destId="{AF1592E9-5C53-449B-8018-5EB36BC01428}" srcOrd="13" destOrd="0" presId="urn:microsoft.com/office/officeart/2005/8/layout/hList9"/>
    <dgm:cxn modelId="{4D3C023C-259E-4650-A888-3DF679845137}" type="presParOf" srcId="{0442B99F-FD5D-4C04-A395-09343BE58850}" destId="{0CF503A4-61AE-4A48-BAAF-25E4C65B041C}" srcOrd="14" destOrd="0" presId="urn:microsoft.com/office/officeart/2005/8/layout/hList9"/>
    <dgm:cxn modelId="{D5B11C99-6605-48D3-94A9-3474E127FD81}" type="presParOf" srcId="{0442B99F-FD5D-4C04-A395-09343BE58850}" destId="{A21BC69B-195A-4AE0-ACE3-8ADC8B0F0169}" srcOrd="15" destOrd="0" presId="urn:microsoft.com/office/officeart/2005/8/layout/hList9"/>
    <dgm:cxn modelId="{24BB8240-CB90-4032-B683-4E88CBFD9968}" type="presParOf" srcId="{0442B99F-FD5D-4C04-A395-09343BE58850}" destId="{C25F1C67-0F5E-435B-AA09-A6BC112A496F}" srcOrd="16" destOrd="0" presId="urn:microsoft.com/office/officeart/2005/8/layout/hList9"/>
    <dgm:cxn modelId="{937748CE-D183-47CC-BF48-E1D78B6BC7FC}" type="presParOf" srcId="{C25F1C67-0F5E-435B-AA09-A6BC112A496F}" destId="{A43E7997-EEC8-4159-A1AE-DF94D1BF67B3}" srcOrd="0" destOrd="0" presId="urn:microsoft.com/office/officeart/2005/8/layout/hList9"/>
    <dgm:cxn modelId="{B2C989EA-EB5B-4DA7-9955-F317DA4B43DA}" type="presParOf" srcId="{C25F1C67-0F5E-435B-AA09-A6BC112A496F}" destId="{17F337AE-56EC-4282-9C14-715E286F0256}" srcOrd="1" destOrd="0" presId="urn:microsoft.com/office/officeart/2005/8/layout/hList9"/>
    <dgm:cxn modelId="{C1E124D6-EFC3-4EF1-A088-362F5340ABB8}" type="presParOf" srcId="{17F337AE-56EC-4282-9C14-715E286F0256}" destId="{DB3D7275-A85D-4283-83AA-4DBBDA0B820B}" srcOrd="0" destOrd="0" presId="urn:microsoft.com/office/officeart/2005/8/layout/hList9"/>
    <dgm:cxn modelId="{88766DEF-BAB0-4FA0-92DC-D25A6834F52A}" type="presParOf" srcId="{17F337AE-56EC-4282-9C14-715E286F0256}" destId="{BBA46FF5-35DF-41A2-B52D-896E44278258}" srcOrd="1" destOrd="0" presId="urn:microsoft.com/office/officeart/2005/8/layout/hList9"/>
    <dgm:cxn modelId="{D0B34C3F-EC3F-409A-AEF3-148D8ED3D220}" type="presParOf" srcId="{0442B99F-FD5D-4C04-A395-09343BE58850}" destId="{FF85034E-F8BA-4043-8E89-38BA083A26CB}" srcOrd="17" destOrd="0" presId="urn:microsoft.com/office/officeart/2005/8/layout/hList9"/>
    <dgm:cxn modelId="{DCEA2030-B5C2-45E5-AF2D-2A218DD33B80}" type="presParOf" srcId="{0442B99F-FD5D-4C04-A395-09343BE58850}" destId="{909B06FC-AD69-4F04-8940-71D59CAD11A9}" srcOrd="18"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8483D-3B41-4C5B-8CA4-299C223B5DA1}">
      <dsp:nvSpPr>
        <dsp:cNvPr id="0" name=""/>
        <dsp:cNvSpPr/>
      </dsp:nvSpPr>
      <dsp:spPr>
        <a:xfrm>
          <a:off x="-999117" y="810342"/>
          <a:ext cx="2678278" cy="2684612"/>
        </a:xfrm>
        <a:prstGeom prst="ellipse">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latin typeface="Arial" panose="020B0604020202020204" pitchFamily="34" charset="0"/>
              <a:cs typeface="Arial" panose="020B0604020202020204" pitchFamily="34" charset="0"/>
            </a:rPr>
            <a:t>STRENGTHS </a:t>
          </a:r>
        </a:p>
        <a:p>
          <a:pPr marL="0" lvl="0" indent="0" algn="ctr" defTabSz="8890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Fast learning about responsibilities and duties                              </a:t>
          </a:r>
          <a:r>
            <a:rPr lang="en-GB" sz="1600" kern="1200" dirty="0">
              <a:latin typeface="Arial" panose="020B0604020202020204" pitchFamily="34" charset="0"/>
              <a:cs typeface="Arial" panose="020B0604020202020204" pitchFamily="34" charset="0"/>
            </a:rPr>
            <a:t>Understands the value of the customer                    </a:t>
          </a:r>
          <a:r>
            <a:rPr lang="en-US" sz="1600" kern="1200" dirty="0">
              <a:latin typeface="Arial" panose="020B0604020202020204" pitchFamily="34" charset="0"/>
              <a:cs typeface="Arial" panose="020B0604020202020204" pitchFamily="34" charset="0"/>
            </a:rPr>
            <a:t>Excellent location </a:t>
          </a:r>
          <a:r>
            <a:rPr lang="en-GB" sz="1600" kern="1200" dirty="0">
              <a:latin typeface="Arial" panose="020B0604020202020204" pitchFamily="34" charset="0"/>
              <a:cs typeface="Arial" panose="020B0604020202020204" pitchFamily="34" charset="0"/>
            </a:rPr>
            <a:t>with perfection oriented </a:t>
          </a:r>
          <a:endParaRPr lang="en-US" sz="1600" kern="1200" dirty="0">
            <a:latin typeface="Arial" panose="020B0604020202020204" pitchFamily="34" charset="0"/>
            <a:cs typeface="Arial" panose="020B0604020202020204" pitchFamily="34" charset="0"/>
          </a:endParaRPr>
        </a:p>
      </dsp:txBody>
      <dsp:txXfrm>
        <a:off x="-570592" y="810342"/>
        <a:ext cx="2249753" cy="2684612"/>
      </dsp:txXfrm>
    </dsp:sp>
    <dsp:sp modelId="{A51EEC41-7F68-4654-B787-F797CC89AE9A}">
      <dsp:nvSpPr>
        <dsp:cNvPr id="0" name=""/>
        <dsp:cNvSpPr/>
      </dsp:nvSpPr>
      <dsp:spPr>
        <a:xfrm>
          <a:off x="-635121" y="366399"/>
          <a:ext cx="763940" cy="763940"/>
        </a:xfrm>
        <a:prstGeom prst="ellipse">
          <a:avLst/>
        </a:prstGeom>
        <a:solidFill>
          <a:srgbClr val="BFBFBF"/>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US" sz="3600" b="1" kern="1200" dirty="0"/>
            <a:t>S</a:t>
          </a:r>
        </a:p>
      </dsp:txBody>
      <dsp:txXfrm>
        <a:off x="-523245" y="478275"/>
        <a:ext cx="540188" cy="540188"/>
      </dsp:txXfrm>
    </dsp:sp>
    <dsp:sp modelId="{D71620C5-29E2-480A-A3E0-E1609382498C}">
      <dsp:nvSpPr>
        <dsp:cNvPr id="0" name=""/>
        <dsp:cNvSpPr/>
      </dsp:nvSpPr>
      <dsp:spPr>
        <a:xfrm>
          <a:off x="1719214" y="860455"/>
          <a:ext cx="2678278" cy="2684612"/>
        </a:xfrm>
        <a:prstGeom prst="ellipse">
          <a:avLst/>
        </a:prstGeom>
        <a:solidFill>
          <a:schemeClr val="accent1">
            <a:lumMod val="5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WEAKNESSES </a:t>
          </a:r>
        </a:p>
        <a:p>
          <a:pPr marL="0" lvl="0" indent="0" algn="ctr" defTabSz="8890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No strong collaboration between staff members and communication is low when is needed.</a:t>
          </a:r>
          <a:endParaRPr lang="en-US" sz="1600" kern="1200" dirty="0"/>
        </a:p>
      </dsp:txBody>
      <dsp:txXfrm>
        <a:off x="2147738" y="860455"/>
        <a:ext cx="2249753" cy="2684612"/>
      </dsp:txXfrm>
    </dsp:sp>
    <dsp:sp modelId="{FCBD1CC0-A9BB-4778-BECA-345AE7E4BF3E}">
      <dsp:nvSpPr>
        <dsp:cNvPr id="0" name=""/>
        <dsp:cNvSpPr/>
      </dsp:nvSpPr>
      <dsp:spPr>
        <a:xfrm>
          <a:off x="1982991" y="532712"/>
          <a:ext cx="763940" cy="763940"/>
        </a:xfrm>
        <a:prstGeom prst="ellipse">
          <a:avLst/>
        </a:prstGeom>
        <a:solidFill>
          <a:srgbClr val="A6A6A6"/>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US" sz="3600" b="1" kern="1200" dirty="0"/>
            <a:t>W</a:t>
          </a:r>
        </a:p>
      </dsp:txBody>
      <dsp:txXfrm>
        <a:off x="2094867" y="644588"/>
        <a:ext cx="540188" cy="540188"/>
      </dsp:txXfrm>
    </dsp:sp>
    <dsp:sp modelId="{F92D1AF4-0E07-450D-BC35-F29C4B1AE32B}">
      <dsp:nvSpPr>
        <dsp:cNvPr id="0" name=""/>
        <dsp:cNvSpPr/>
      </dsp:nvSpPr>
      <dsp:spPr>
        <a:xfrm>
          <a:off x="4465207" y="847308"/>
          <a:ext cx="2678278" cy="2684612"/>
        </a:xfrm>
        <a:prstGeom prst="ellipse">
          <a:avLst/>
        </a:prstGeom>
        <a:solidFill>
          <a:srgbClr val="7F7F7F"/>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OPPORTUNITIES </a:t>
          </a:r>
        </a:p>
        <a:p>
          <a:pPr marL="0" lvl="0" indent="0" algn="ctr" defTabSz="889000">
            <a:lnSpc>
              <a:spcPct val="90000"/>
            </a:lnSpc>
            <a:spcBef>
              <a:spcPct val="0"/>
            </a:spcBef>
            <a:spcAft>
              <a:spcPct val="35000"/>
            </a:spcAft>
            <a:buNone/>
          </a:pPr>
          <a:r>
            <a:rPr lang="en-US" sz="1600" kern="1200" dirty="0"/>
            <a:t>Good opportunities in teaching and learning how this industry works and the ability to teach staff to see things from a different perspective.</a:t>
          </a:r>
          <a:r>
            <a:rPr lang="en-US" sz="1600" kern="1200" dirty="0">
              <a:solidFill>
                <a:schemeClr val="bg1"/>
              </a:solidFill>
            </a:rPr>
            <a:t>. </a:t>
          </a:r>
          <a:endParaRPr lang="en-US" sz="1600" b="1" kern="1200" dirty="0"/>
        </a:p>
      </dsp:txBody>
      <dsp:txXfrm>
        <a:off x="4893731" y="847308"/>
        <a:ext cx="2249753" cy="2684612"/>
      </dsp:txXfrm>
    </dsp:sp>
    <dsp:sp modelId="{AF1592E9-5C53-449B-8018-5EB36BC01428}">
      <dsp:nvSpPr>
        <dsp:cNvPr id="0" name=""/>
        <dsp:cNvSpPr/>
      </dsp:nvSpPr>
      <dsp:spPr>
        <a:xfrm>
          <a:off x="4665694" y="487213"/>
          <a:ext cx="763940" cy="763940"/>
        </a:xfrm>
        <a:prstGeom prst="ellipse">
          <a:avLst/>
        </a:prstGeom>
        <a:solidFill>
          <a:srgbClr val="7F7F7F"/>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US" sz="3600" b="1" kern="1200" dirty="0"/>
            <a:t>O</a:t>
          </a:r>
        </a:p>
      </dsp:txBody>
      <dsp:txXfrm>
        <a:off x="4777570" y="599089"/>
        <a:ext cx="540188" cy="540188"/>
      </dsp:txXfrm>
    </dsp:sp>
    <dsp:sp modelId="{DB3D7275-A85D-4283-83AA-4DBBDA0B820B}">
      <dsp:nvSpPr>
        <dsp:cNvPr id="0" name=""/>
        <dsp:cNvSpPr/>
      </dsp:nvSpPr>
      <dsp:spPr>
        <a:xfrm>
          <a:off x="7154732" y="613659"/>
          <a:ext cx="4017281" cy="3090419"/>
        </a:xfrm>
        <a:prstGeom prst="ellipse">
          <a:avLst/>
        </a:prstGeom>
        <a:solidFill>
          <a:srgbClr val="595959"/>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99568" rIns="274320" bIns="99568" numCol="1" spcCol="1270" anchor="ctr" anchorCtr="0">
          <a:noAutofit/>
        </a:bodyPr>
        <a:lstStyle/>
        <a:p>
          <a:pPr marL="0" lvl="0" indent="0" algn="ctr" defTabSz="622300">
            <a:lnSpc>
              <a:spcPct val="90000"/>
            </a:lnSpc>
            <a:spcBef>
              <a:spcPct val="0"/>
            </a:spcBef>
            <a:spcAft>
              <a:spcPct val="35000"/>
            </a:spcAft>
            <a:buNone/>
          </a:pPr>
          <a:r>
            <a:rPr lang="en-US" sz="1400" b="0" kern="1200" dirty="0">
              <a:solidFill>
                <a:schemeClr val="bg1"/>
              </a:solidFill>
              <a:latin typeface="Arial" panose="020B0604020202020204" pitchFamily="34" charset="0"/>
              <a:cs typeface="Arial" panose="020B0604020202020204" pitchFamily="34" charset="0"/>
            </a:rPr>
            <a:t>THREATS </a:t>
          </a:r>
        </a:p>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Infrastructure</a:t>
          </a:r>
        </a:p>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Building requires massive improvements</a:t>
          </a:r>
        </a:p>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The rooms are having old equipment</a:t>
          </a:r>
        </a:p>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Heavy smell in the room</a:t>
          </a:r>
        </a:p>
        <a:p>
          <a:pPr marL="0" lvl="0" indent="0" algn="ctr" defTabSz="62230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Covid-19  Pandemic</a:t>
          </a:r>
        </a:p>
        <a:p>
          <a:pPr marL="0" lvl="0" indent="0" algn="ctr" defTabSz="62230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Many of the cutleries and glasses  have marks</a:t>
          </a:r>
          <a:endParaRPr lang="en-US" sz="1400" b="0" kern="1200" dirty="0">
            <a:solidFill>
              <a:schemeClr val="bg1"/>
            </a:solidFill>
            <a:latin typeface="Arial" panose="020B0604020202020204" pitchFamily="34" charset="0"/>
            <a:cs typeface="Arial" panose="020B0604020202020204" pitchFamily="34" charset="0"/>
          </a:endParaRPr>
        </a:p>
      </dsp:txBody>
      <dsp:txXfrm>
        <a:off x="7797497" y="613659"/>
        <a:ext cx="3374516" cy="3090419"/>
      </dsp:txXfrm>
    </dsp:sp>
    <dsp:sp modelId="{909B06FC-AD69-4F04-8940-71D59CAD11A9}">
      <dsp:nvSpPr>
        <dsp:cNvPr id="0" name=""/>
        <dsp:cNvSpPr/>
      </dsp:nvSpPr>
      <dsp:spPr>
        <a:xfrm>
          <a:off x="7957915" y="490411"/>
          <a:ext cx="763940" cy="763940"/>
        </a:xfrm>
        <a:prstGeom prst="ellipse">
          <a:avLst/>
        </a:prstGeom>
        <a:solidFill>
          <a:srgbClr val="595959"/>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US" sz="3600" b="1" kern="1200" dirty="0"/>
            <a:t>T</a:t>
          </a:r>
        </a:p>
      </dsp:txBody>
      <dsp:txXfrm>
        <a:off x="8069791" y="602287"/>
        <a:ext cx="540188" cy="540188"/>
      </dsp:txXfrm>
    </dsp:sp>
  </dsp:spTree>
</dsp:drawing>
</file>

<file path=ppt/diagrams/layout1.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366289-7251-4248-8185-9FEDE67FEBD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A911AAB-DA95-4CED-94BD-874BA4394E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CE2D0D4-6341-4059-9D73-098573890B8F}" type="datetimeFigureOut">
              <a:rPr lang="en-US" smtClean="0"/>
              <a:t>6/10/2020</a:t>
            </a:fld>
            <a:endParaRPr lang="en-US" dirty="0"/>
          </a:p>
        </p:txBody>
      </p:sp>
      <p:sp>
        <p:nvSpPr>
          <p:cNvPr id="4" name="Footer Placeholder 3">
            <a:extLst>
              <a:ext uri="{FF2B5EF4-FFF2-40B4-BE49-F238E27FC236}">
                <a16:creationId xmlns:a16="http://schemas.microsoft.com/office/drawing/2014/main" id="{796222C7-E745-4972-ADB2-26864641F2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0AA558-CC6A-4543-8082-2ECED10B3D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FEEF11-4551-44CC-8138-2C9C44119EA2}" type="slidenum">
              <a:rPr lang="en-US" smtClean="0"/>
              <a:t>‹#›</a:t>
            </a:fld>
            <a:endParaRPr lang="en-US" dirty="0"/>
          </a:p>
        </p:txBody>
      </p:sp>
    </p:spTree>
    <p:extLst>
      <p:ext uri="{BB962C8B-B14F-4D97-AF65-F5344CB8AC3E}">
        <p14:creationId xmlns:p14="http://schemas.microsoft.com/office/powerpoint/2010/main" val="25847647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64C05-FCBF-48B1-ABC9-9F817F02AAEB}" type="datetimeFigureOut">
              <a:rPr lang="en-US" smtClean="0"/>
              <a:t>6/10/2020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8E5D6-E240-4AB4-B03F-F45C58F87E64}" type="slidenum">
              <a:rPr lang="en-US" smtClean="0"/>
              <a:t>‹#›</a:t>
            </a:fld>
            <a:endParaRPr lang="en-US" dirty="0"/>
          </a:p>
        </p:txBody>
      </p:sp>
    </p:spTree>
    <p:extLst>
      <p:ext uri="{BB962C8B-B14F-4D97-AF65-F5344CB8AC3E}">
        <p14:creationId xmlns:p14="http://schemas.microsoft.com/office/powerpoint/2010/main" val="412030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a:t>
            </a:fld>
            <a:endParaRPr lang="en-US" dirty="0"/>
          </a:p>
        </p:txBody>
      </p:sp>
    </p:spTree>
    <p:extLst>
      <p:ext uri="{BB962C8B-B14F-4D97-AF65-F5344CB8AC3E}">
        <p14:creationId xmlns:p14="http://schemas.microsoft.com/office/powerpoint/2010/main" val="359154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a:t>
            </a:fld>
            <a:endParaRPr lang="en-US" dirty="0"/>
          </a:p>
        </p:txBody>
      </p:sp>
    </p:spTree>
    <p:extLst>
      <p:ext uri="{BB962C8B-B14F-4D97-AF65-F5344CB8AC3E}">
        <p14:creationId xmlns:p14="http://schemas.microsoft.com/office/powerpoint/2010/main" val="772058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3</a:t>
            </a:fld>
            <a:endParaRPr lang="en-US" dirty="0"/>
          </a:p>
        </p:txBody>
      </p:sp>
    </p:spTree>
    <p:extLst>
      <p:ext uri="{BB962C8B-B14F-4D97-AF65-F5344CB8AC3E}">
        <p14:creationId xmlns:p14="http://schemas.microsoft.com/office/powerpoint/2010/main" val="2538577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4</a:t>
            </a:fld>
            <a:endParaRPr lang="en-US" dirty="0"/>
          </a:p>
        </p:txBody>
      </p:sp>
    </p:spTree>
    <p:extLst>
      <p:ext uri="{BB962C8B-B14F-4D97-AF65-F5344CB8AC3E}">
        <p14:creationId xmlns:p14="http://schemas.microsoft.com/office/powerpoint/2010/main" val="3504555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5</a:t>
            </a:fld>
            <a:endParaRPr lang="en-US" dirty="0"/>
          </a:p>
        </p:txBody>
      </p:sp>
    </p:spTree>
    <p:extLst>
      <p:ext uri="{BB962C8B-B14F-4D97-AF65-F5344CB8AC3E}">
        <p14:creationId xmlns:p14="http://schemas.microsoft.com/office/powerpoint/2010/main" val="3044653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6</a:t>
            </a:fld>
            <a:endParaRPr lang="en-US" dirty="0"/>
          </a:p>
        </p:txBody>
      </p:sp>
    </p:spTree>
    <p:extLst>
      <p:ext uri="{BB962C8B-B14F-4D97-AF65-F5344CB8AC3E}">
        <p14:creationId xmlns:p14="http://schemas.microsoft.com/office/powerpoint/2010/main" val="356945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7</a:t>
            </a:fld>
            <a:endParaRPr lang="en-US" dirty="0"/>
          </a:p>
        </p:txBody>
      </p:sp>
    </p:spTree>
    <p:extLst>
      <p:ext uri="{BB962C8B-B14F-4D97-AF65-F5344CB8AC3E}">
        <p14:creationId xmlns:p14="http://schemas.microsoft.com/office/powerpoint/2010/main" val="139340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8</a:t>
            </a:fld>
            <a:endParaRPr lang="en-US" dirty="0"/>
          </a:p>
        </p:txBody>
      </p:sp>
    </p:spTree>
    <p:extLst>
      <p:ext uri="{BB962C8B-B14F-4D97-AF65-F5344CB8AC3E}">
        <p14:creationId xmlns:p14="http://schemas.microsoft.com/office/powerpoint/2010/main" val="2775299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9</a:t>
            </a:fld>
            <a:endParaRPr lang="en-US" dirty="0"/>
          </a:p>
        </p:txBody>
      </p:sp>
    </p:spTree>
    <p:extLst>
      <p:ext uri="{BB962C8B-B14F-4D97-AF65-F5344CB8AC3E}">
        <p14:creationId xmlns:p14="http://schemas.microsoft.com/office/powerpoint/2010/main" val="1870142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10</a:t>
            </a:fld>
            <a:endParaRPr lang="en-US" dirty="0"/>
          </a:p>
        </p:txBody>
      </p:sp>
    </p:spTree>
    <p:extLst>
      <p:ext uri="{BB962C8B-B14F-4D97-AF65-F5344CB8AC3E}">
        <p14:creationId xmlns:p14="http://schemas.microsoft.com/office/powerpoint/2010/main" val="36222912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12</a:t>
            </a:fld>
            <a:endParaRPr lang="en-US" dirty="0"/>
          </a:p>
        </p:txBody>
      </p:sp>
    </p:spTree>
    <p:extLst>
      <p:ext uri="{BB962C8B-B14F-4D97-AF65-F5344CB8AC3E}">
        <p14:creationId xmlns:p14="http://schemas.microsoft.com/office/powerpoint/2010/main" val="3443024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13</a:t>
            </a:fld>
            <a:endParaRPr lang="en-US" dirty="0"/>
          </a:p>
        </p:txBody>
      </p:sp>
    </p:spTree>
    <p:extLst>
      <p:ext uri="{BB962C8B-B14F-4D97-AF65-F5344CB8AC3E}">
        <p14:creationId xmlns:p14="http://schemas.microsoft.com/office/powerpoint/2010/main" val="3156360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14</a:t>
            </a:fld>
            <a:endParaRPr lang="en-US" dirty="0"/>
          </a:p>
        </p:txBody>
      </p:sp>
    </p:spTree>
    <p:extLst>
      <p:ext uri="{BB962C8B-B14F-4D97-AF65-F5344CB8AC3E}">
        <p14:creationId xmlns:p14="http://schemas.microsoft.com/office/powerpoint/2010/main" val="12809224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15</a:t>
            </a:fld>
            <a:endParaRPr lang="en-US" dirty="0"/>
          </a:p>
        </p:txBody>
      </p:sp>
    </p:spTree>
    <p:extLst>
      <p:ext uri="{BB962C8B-B14F-4D97-AF65-F5344CB8AC3E}">
        <p14:creationId xmlns:p14="http://schemas.microsoft.com/office/powerpoint/2010/main" val="13433291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16</a:t>
            </a:fld>
            <a:endParaRPr lang="en-US" dirty="0"/>
          </a:p>
        </p:txBody>
      </p:sp>
    </p:spTree>
    <p:extLst>
      <p:ext uri="{BB962C8B-B14F-4D97-AF65-F5344CB8AC3E}">
        <p14:creationId xmlns:p14="http://schemas.microsoft.com/office/powerpoint/2010/main" val="78976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6/10/2020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04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0" y="0"/>
            <a:ext cx="12192000" cy="6858000"/>
          </a:xfrm>
        </p:spPr>
        <p:txBody>
          <a:bodyPr/>
          <a:lstStyle>
            <a:lvl1pPr algn="ctr">
              <a:defRPr/>
            </a:lvl1pPr>
          </a:lstStyle>
          <a:p>
            <a:r>
              <a:rPr lang="en-US"/>
              <a:t>Click icon to add picture</a:t>
            </a:r>
            <a:endParaRPr lang="en-US" dirty="0"/>
          </a:p>
        </p:txBody>
      </p:sp>
      <p:sp>
        <p:nvSpPr>
          <p:cNvPr id="11" name="Rectangle 10"/>
          <p:cNvSpPr/>
          <p:nvPr userDrawn="1"/>
        </p:nvSpPr>
        <p:spPr>
          <a:xfrm>
            <a:off x="446534" y="4284627"/>
            <a:ext cx="11292840" cy="201167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581194" y="5695849"/>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Rectangle 11"/>
          <p:cNvSpPr/>
          <p:nvPr userDrawn="1"/>
        </p:nvSpPr>
        <p:spPr>
          <a:xfrm>
            <a:off x="446534" y="4114808"/>
            <a:ext cx="1129284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4220835"/>
            <a:ext cx="10993549" cy="1475013"/>
          </a:xfrm>
          <a:effectLst/>
        </p:spPr>
        <p:txBody>
          <a:bodyPr anchor="b">
            <a:normAutofit/>
          </a:bodyPr>
          <a:lstStyle>
            <a:lvl1pP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283342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6/10/2020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164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6/10/2020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143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66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905648"/>
            <a:ext cx="5194769" cy="557784"/>
          </a:xfrm>
        </p:spPr>
        <p:txBody>
          <a:bodyPr anchor="ctr">
            <a:noAutofit/>
          </a:bodyPr>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3580809"/>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905649"/>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3580809"/>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6/10/2020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825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6/10/2020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0103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B94070D-8484-4B7B-ADE0-4CCDD6380285}"/>
              </a:ext>
              <a:ext uri="{C183D7F6-B498-43B3-948B-1728B52AA6E4}">
                <adec:decorative xmlns:adec="http://schemas.microsoft.com/office/drawing/2017/decorative" val="1"/>
              </a:ext>
            </a:extLst>
          </p:cNvPr>
          <p:cNvSpPr/>
          <p:nvPr userDrawn="1"/>
        </p:nvSpPr>
        <p:spPr>
          <a:xfrm>
            <a:off x="-8626" y="5120639"/>
            <a:ext cx="12200626" cy="173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25" name="Text Placeholder 2"/>
          <p:cNvSpPr>
            <a:spLocks noGrp="1"/>
          </p:cNvSpPr>
          <p:nvPr>
            <p:ph type="body" idx="1" hasCustomPrompt="1"/>
          </p:nvPr>
        </p:nvSpPr>
        <p:spPr>
          <a:xfrm>
            <a:off x="759402" y="5330449"/>
            <a:ext cx="1938528" cy="557784"/>
          </a:xfrm>
        </p:spPr>
        <p:txBody>
          <a:bodyPr anchor="ctr">
            <a:noAutofit/>
          </a:bodyPr>
          <a:lstStyle>
            <a:lvl1pPr marL="0" indent="0" algn="ctr" defTabSz="914400" rtl="0" eaLnBrk="1" latinLnBrk="0" hangingPunct="1">
              <a:buNone/>
              <a:defRPr lang="en-US" sz="4000" b="1" kern="1200" dirty="0">
                <a:solidFill>
                  <a:srgbClr val="465359"/>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6" name="Content Placeholder 3"/>
          <p:cNvSpPr>
            <a:spLocks noGrp="1"/>
          </p:cNvSpPr>
          <p:nvPr>
            <p:ph sz="half" idx="2" hasCustomPrompt="1"/>
          </p:nvPr>
        </p:nvSpPr>
        <p:spPr>
          <a:xfrm>
            <a:off x="75940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7" name="Text Placeholder 2"/>
          <p:cNvSpPr>
            <a:spLocks noGrp="1"/>
          </p:cNvSpPr>
          <p:nvPr>
            <p:ph type="body" idx="10" hasCustomPrompt="1"/>
          </p:nvPr>
        </p:nvSpPr>
        <p:spPr>
          <a:xfrm>
            <a:off x="3642897" y="5330449"/>
            <a:ext cx="1938528" cy="557784"/>
          </a:xfrm>
        </p:spPr>
        <p:txBody>
          <a:bodyPr anchor="ctr">
            <a:noAutofit/>
          </a:bodyPr>
          <a:lstStyle>
            <a:lvl1pPr marL="0" indent="0" algn="ctr" defTabSz="914400" rtl="0" eaLnBrk="1" latinLnBrk="0" hangingPunct="1">
              <a:buNone/>
              <a:defRPr lang="en-US" sz="4000" b="1" kern="1200" dirty="0">
                <a:solidFill>
                  <a:schemeClr val="accent1"/>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8" name="Content Placeholder 3"/>
          <p:cNvSpPr>
            <a:spLocks noGrp="1"/>
          </p:cNvSpPr>
          <p:nvPr>
            <p:ph sz="half" idx="11" hasCustomPrompt="1"/>
          </p:nvPr>
        </p:nvSpPr>
        <p:spPr>
          <a:xfrm>
            <a:off x="3642900"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9" name="Text Placeholder 2"/>
          <p:cNvSpPr>
            <a:spLocks noGrp="1"/>
          </p:cNvSpPr>
          <p:nvPr>
            <p:ph type="body" idx="12" hasCustomPrompt="1"/>
          </p:nvPr>
        </p:nvSpPr>
        <p:spPr>
          <a:xfrm>
            <a:off x="6526392"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0" name="Content Placeholder 3"/>
          <p:cNvSpPr>
            <a:spLocks noGrp="1"/>
          </p:cNvSpPr>
          <p:nvPr>
            <p:ph sz="half" idx="13" hasCustomPrompt="1"/>
          </p:nvPr>
        </p:nvSpPr>
        <p:spPr>
          <a:xfrm>
            <a:off x="652639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31" name="Text Placeholder 2"/>
          <p:cNvSpPr>
            <a:spLocks noGrp="1"/>
          </p:cNvSpPr>
          <p:nvPr>
            <p:ph type="body" idx="14" hasCustomPrompt="1"/>
          </p:nvPr>
        </p:nvSpPr>
        <p:spPr>
          <a:xfrm>
            <a:off x="9409888"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2" name="Content Placeholder 3"/>
          <p:cNvSpPr>
            <a:spLocks noGrp="1"/>
          </p:cNvSpPr>
          <p:nvPr>
            <p:ph sz="half" idx="15" hasCustomPrompt="1"/>
          </p:nvPr>
        </p:nvSpPr>
        <p:spPr>
          <a:xfrm>
            <a:off x="9409891"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Tree>
    <p:extLst>
      <p:ext uri="{BB962C8B-B14F-4D97-AF65-F5344CB8AC3E}">
        <p14:creationId xmlns:p14="http://schemas.microsoft.com/office/powerpoint/2010/main" val="242553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6/10/2020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10" name="Rectangle 9"/>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9529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6/10/2020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2" name="Rectangle 1"/>
          <p:cNvSpPr/>
          <p:nvPr userDrawn="1"/>
        </p:nvSpPr>
        <p:spPr>
          <a:xfrm>
            <a:off x="57589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3429849"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userDrawn="1"/>
        </p:nvSpPr>
        <p:spPr>
          <a:xfrm>
            <a:off x="628380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9137758"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2"/>
          <p:cNvSpPr>
            <a:spLocks noGrp="1"/>
          </p:cNvSpPr>
          <p:nvPr>
            <p:ph type="body" idx="1"/>
          </p:nvPr>
        </p:nvSpPr>
        <p:spPr>
          <a:xfrm>
            <a:off x="581192"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p:cNvSpPr>
            <a:spLocks noGrp="1"/>
          </p:cNvSpPr>
          <p:nvPr>
            <p:ph sz="half" idx="2"/>
          </p:nvPr>
        </p:nvSpPr>
        <p:spPr>
          <a:xfrm>
            <a:off x="581194"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p:cNvSpPr>
            <a:spLocks noGrp="1"/>
          </p:cNvSpPr>
          <p:nvPr>
            <p:ph type="body" sz="quarter" idx="3"/>
          </p:nvPr>
        </p:nvSpPr>
        <p:spPr>
          <a:xfrm>
            <a:off x="6298472"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6" name="Content Placeholder 5"/>
          <p:cNvSpPr>
            <a:spLocks noGrp="1"/>
          </p:cNvSpPr>
          <p:nvPr>
            <p:ph sz="quarter" idx="4"/>
          </p:nvPr>
        </p:nvSpPr>
        <p:spPr>
          <a:xfrm>
            <a:off x="6298471"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ext Placeholder 2"/>
          <p:cNvSpPr>
            <a:spLocks noGrp="1"/>
          </p:cNvSpPr>
          <p:nvPr>
            <p:ph type="body" idx="14"/>
          </p:nvPr>
        </p:nvSpPr>
        <p:spPr>
          <a:xfrm>
            <a:off x="3444517"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p:cNvSpPr>
            <a:spLocks noGrp="1"/>
          </p:cNvSpPr>
          <p:nvPr>
            <p:ph sz="half" idx="15"/>
          </p:nvPr>
        </p:nvSpPr>
        <p:spPr>
          <a:xfrm>
            <a:off x="3444519"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4"/>
          <p:cNvSpPr>
            <a:spLocks noGrp="1"/>
          </p:cNvSpPr>
          <p:nvPr>
            <p:ph type="body" sz="quarter" idx="16"/>
          </p:nvPr>
        </p:nvSpPr>
        <p:spPr>
          <a:xfrm>
            <a:off x="9138807"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20" name="Content Placeholder 5"/>
          <p:cNvSpPr>
            <a:spLocks noGrp="1"/>
          </p:cNvSpPr>
          <p:nvPr>
            <p:ph sz="quarter" idx="17"/>
          </p:nvPr>
        </p:nvSpPr>
        <p:spPr>
          <a:xfrm>
            <a:off x="9138806"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Rectangle 20"/>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5813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6/10/2020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450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6/10/2020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8919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0" y="0"/>
            <a:ext cx="4232275" cy="6858000"/>
          </a:xfrm>
        </p:spPr>
        <p:txBody>
          <a:bodyPr/>
          <a:lstStyle/>
          <a:p>
            <a:r>
              <a:rPr lang="en-US"/>
              <a:t>Click icon to add picture</a:t>
            </a:r>
            <a:endParaRPr lang="en-US" dirty="0"/>
          </a:p>
        </p:txBody>
      </p:sp>
      <p:sp>
        <p:nvSpPr>
          <p:cNvPr id="2" name="Title 1"/>
          <p:cNvSpPr>
            <a:spLocks noGrp="1"/>
          </p:cNvSpPr>
          <p:nvPr>
            <p:ph type="title"/>
          </p:nvPr>
        </p:nvSpPr>
        <p:spPr>
          <a:xfrm>
            <a:off x="4900927" y="709565"/>
            <a:ext cx="6650991" cy="699407"/>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632857"/>
            <a:ext cx="6650991" cy="4205188"/>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6/10/2020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701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2"/>
        </a:solidFill>
        <a:effectLst/>
      </p:bgPr>
    </p:bg>
    <p:spTree>
      <p:nvGrpSpPr>
        <p:cNvPr id="1" name=""/>
        <p:cNvGrpSpPr/>
        <p:nvPr/>
      </p:nvGrpSpPr>
      <p:grpSpPr>
        <a:xfrm>
          <a:off x="0" y="0"/>
          <a:ext cx="0" cy="0"/>
          <a:chOff x="0" y="0"/>
          <a:chExt cx="0" cy="0"/>
        </a:xfrm>
      </p:grpSpPr>
      <p:sp>
        <p:nvSpPr>
          <p:cNvPr id="14" name="Picture Placeholder 4"/>
          <p:cNvSpPr>
            <a:spLocks noGrp="1"/>
          </p:cNvSpPr>
          <p:nvPr>
            <p:ph type="pic" sz="quarter" idx="14" hasCustomPrompt="1"/>
          </p:nvPr>
        </p:nvSpPr>
        <p:spPr>
          <a:xfrm>
            <a:off x="8622917" y="3322281"/>
            <a:ext cx="3367862" cy="3367862"/>
          </a:xfrm>
        </p:spPr>
        <p:txBody>
          <a:bodyPr/>
          <a:lstStyle>
            <a:lvl1pPr marL="0" indent="0" algn="ctr">
              <a:buNone/>
              <a:defRPr>
                <a:solidFill>
                  <a:schemeClr val="tx1"/>
                </a:solidFill>
              </a:defRPr>
            </a:lvl1pPr>
          </a:lstStyle>
          <a:p>
            <a:r>
              <a:rPr lang="en-US" dirty="0"/>
              <a:t>Icon Watermark</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Picture Placeholder 4"/>
          <p:cNvSpPr>
            <a:spLocks noGrp="1"/>
          </p:cNvSpPr>
          <p:nvPr>
            <p:ph type="pic" sz="quarter" idx="13" hasCustomPrompt="1"/>
          </p:nvPr>
        </p:nvSpPr>
        <p:spPr>
          <a:xfrm>
            <a:off x="768350" y="2312987"/>
            <a:ext cx="731520" cy="731520"/>
          </a:xfrm>
        </p:spPr>
        <p:txBody>
          <a:bodyPr/>
          <a:lstStyle>
            <a:lvl1pPr marL="0" indent="0">
              <a:buNone/>
              <a:defRPr>
                <a:solidFill>
                  <a:schemeClr val="bg1"/>
                </a:solidFill>
              </a:defRPr>
            </a:lvl1pPr>
          </a:lstStyle>
          <a:p>
            <a:r>
              <a:rPr lang="en-US" dirty="0"/>
              <a:t>Icon</a:t>
            </a:r>
          </a:p>
        </p:txBody>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6/10/2020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2417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1"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lvl1pPr>
              <a:defRPr>
                <a:solidFill>
                  <a:schemeClr val="bg2"/>
                </a:solidFill>
              </a:defRPr>
            </a:lvl1pPr>
          </a:lstStyle>
          <a:p>
            <a:fld id="{D82884F1-FFEA-405F-9602-3DCA865EDA4E}" type="datetime1">
              <a:rPr lang="en-US" smtClean="0"/>
              <a:pPr/>
              <a:t>6/10/2020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lvl1pPr>
              <a:defRPr>
                <a:solidFill>
                  <a:schemeClr val="bg2"/>
                </a:solidFill>
              </a:defRPr>
            </a:lvl1p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lvl1pPr>
              <a:defRPr>
                <a:solidFill>
                  <a:schemeClr val="bg2"/>
                </a:solidFill>
              </a:defRPr>
            </a:lvl1pPr>
          </a:lstStyle>
          <a:p>
            <a:fld id="{3A98EE3D-8CD1-4C3F-BD1C-C98C9596463C}" type="slidenum">
              <a:rPr lang="en-US" smtClean="0"/>
              <a:pPr/>
              <a:t>‹#›</a:t>
            </a:fld>
            <a:endParaRPr lang="en-US" dirty="0"/>
          </a:p>
        </p:txBody>
      </p:sp>
      <p:sp>
        <p:nvSpPr>
          <p:cNvPr id="12" name="Rectangle 11"/>
          <p:cNvSpPr/>
          <p:nvPr userDrawn="1"/>
        </p:nvSpPr>
        <p:spPr>
          <a:xfrm rot="5400000">
            <a:off x="1415595" y="3435840"/>
            <a:ext cx="57607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5955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6/10/2020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634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91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6/10/2020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6844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6/10/2020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448909"/>
      </p:ext>
    </p:extLst>
  </p:cSld>
  <p:clrMap bg1="lt1" tx1="dk1" bg2="lt2" tx2="dk2" accent1="accent1" accent2="accent2" accent3="accent3" accent4="accent4" accent5="accent5" accent6="accent6" hlink="hlink" folHlink="folHlink"/>
  <p:sldLayoutIdLst>
    <p:sldLayoutId id="2147483674" r:id="rId1"/>
    <p:sldLayoutId id="2147483687" r:id="rId2"/>
    <p:sldLayoutId id="2147483675" r:id="rId3"/>
    <p:sldLayoutId id="2147483676" r:id="rId4"/>
    <p:sldLayoutId id="2147483677" r:id="rId5"/>
    <p:sldLayoutId id="2147483684" r:id="rId6"/>
    <p:sldLayoutId id="2147483678" r:id="rId7"/>
    <p:sldLayoutId id="2147483692" r:id="rId8"/>
    <p:sldLayoutId id="2147483690" r:id="rId9"/>
    <p:sldLayoutId id="2147483691" r:id="rId10"/>
    <p:sldLayoutId id="2147483679" r:id="rId11"/>
    <p:sldLayoutId id="2147483680" r:id="rId12"/>
    <p:sldLayoutId id="2147483688" r:id="rId13"/>
    <p:sldLayoutId id="2147483686" r:id="rId14"/>
    <p:sldLayoutId id="2147483689" r:id="rId15"/>
    <p:sldLayoutId id="2147483683" r:id="rId16"/>
    <p:sldLayoutId id="2147483681" r:id="rId17"/>
    <p:sldLayoutId id="2147483682" r:id="rId18"/>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comments" Target="../comments/commen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8" Type="http://schemas.openxmlformats.org/officeDocument/2006/relationships/comments" Target="../comments/comment4.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group of employees collaborating"/>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0" y="0"/>
            <a:ext cx="12192000" cy="6858000"/>
          </a:xfrm>
          <a:prstGeom prst="rect">
            <a:avLst/>
          </a:prstGeom>
          <a:solidFill>
            <a:schemeClr val="tx1"/>
          </a:solidFill>
        </p:spPr>
      </p:pic>
      <p:sp>
        <p:nvSpPr>
          <p:cNvPr id="26" name="Rectangle 25">
            <a:extLst>
              <a:ext uri="{FF2B5EF4-FFF2-40B4-BE49-F238E27FC236}">
                <a16:creationId xmlns:a16="http://schemas.microsoft.com/office/drawing/2014/main" id="{4179E790-E691-4202-B7FA-62924FC8D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065EE0A0-4DA6-4AA2-A475-14DB03C5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609599" y="4572000"/>
            <a:ext cx="10965141" cy="1695450"/>
          </a:xfrm>
        </p:spPr>
        <p:txBody>
          <a:bodyPr vert="horz" lIns="91440" tIns="45720" rIns="91440" bIns="45720" rtlCol="0" anchor="t">
            <a:noAutofit/>
          </a:bodyPr>
          <a:lstStyle/>
          <a:p>
            <a:pPr algn="ctr"/>
            <a:br>
              <a:rPr lang="en-GB"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PID Presentation</a:t>
            </a:r>
            <a:br>
              <a:rPr lang="en-GB" dirty="0">
                <a:solidFill>
                  <a:schemeClr val="tx1"/>
                </a:solidFill>
                <a:latin typeface="Arial" panose="020B0604020202020204" pitchFamily="34" charset="0"/>
                <a:cs typeface="Arial" panose="020B0604020202020204" pitchFamily="34" charset="0"/>
              </a:rPr>
            </a:br>
            <a:br>
              <a:rPr lang="en-GB" dirty="0">
                <a:solidFill>
                  <a:schemeClr val="tx1"/>
                </a:solidFill>
                <a:latin typeface="Arial" panose="020B0604020202020204" pitchFamily="34" charset="0"/>
                <a:cs typeface="Arial" panose="020B0604020202020204" pitchFamily="34" charset="0"/>
              </a:rPr>
            </a:br>
            <a:endParaRPr lang="en-US" sz="4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Content</a:t>
            </a:r>
          </a:p>
        </p:txBody>
      </p:sp>
      <p:sp>
        <p:nvSpPr>
          <p:cNvPr id="5" name="Content Placeholder 4"/>
          <p:cNvSpPr>
            <a:spLocks noGrp="1"/>
          </p:cNvSpPr>
          <p:nvPr>
            <p:ph idx="1"/>
          </p:nvPr>
        </p:nvSpPr>
        <p:spPr>
          <a:xfrm>
            <a:off x="5493808" y="595920"/>
            <a:ext cx="5286586" cy="5826033"/>
          </a:xfrm>
        </p:spPr>
        <p:txBody>
          <a:bodyPr>
            <a:noAutofit/>
          </a:bodyPr>
          <a:lstStyle/>
          <a:p>
            <a:r>
              <a:rPr lang="en-GB" sz="1800" dirty="0">
                <a:latin typeface="Arial" panose="020B0604020202020204" pitchFamily="34" charset="0"/>
                <a:cs typeface="Arial" panose="020B0604020202020204" pitchFamily="34" charset="0"/>
              </a:rPr>
              <a:t>PID Overview</a:t>
            </a:r>
          </a:p>
          <a:p>
            <a:r>
              <a:rPr lang="en-GB" sz="1800" dirty="0">
                <a:latin typeface="Arial" panose="020B0604020202020204" pitchFamily="34" charset="0"/>
                <a:cs typeface="Arial" panose="020B0604020202020204" pitchFamily="34" charset="0"/>
              </a:rPr>
              <a:t>Project Initiator </a:t>
            </a:r>
          </a:p>
          <a:p>
            <a:r>
              <a:rPr lang="en-GB" sz="1800" dirty="0">
                <a:latin typeface="Arial" panose="020B0604020202020204" pitchFamily="34" charset="0"/>
                <a:cs typeface="Arial" panose="020B0604020202020204" pitchFamily="34" charset="0"/>
              </a:rPr>
              <a:t>Sponsor</a:t>
            </a:r>
          </a:p>
          <a:p>
            <a:r>
              <a:rPr lang="en-GB" sz="1800" dirty="0">
                <a:latin typeface="Arial" panose="020B0604020202020204" pitchFamily="34" charset="0"/>
                <a:cs typeface="Arial" panose="020B0604020202020204" pitchFamily="34" charset="0"/>
              </a:rPr>
              <a:t>Duties                                           </a:t>
            </a:r>
          </a:p>
          <a:p>
            <a:r>
              <a:rPr lang="en-GB" sz="1800" dirty="0">
                <a:latin typeface="Arial" panose="020B0604020202020204" pitchFamily="34" charset="0"/>
                <a:cs typeface="Arial" panose="020B0604020202020204" pitchFamily="34" charset="0"/>
              </a:rPr>
              <a:t>General Objectives</a:t>
            </a:r>
          </a:p>
          <a:p>
            <a:r>
              <a:rPr lang="en-GB" sz="1800" dirty="0">
                <a:latin typeface="Arial" panose="020B0604020202020204" pitchFamily="34" charset="0"/>
                <a:cs typeface="Arial" panose="020B0604020202020204" pitchFamily="34" charset="0"/>
              </a:rPr>
              <a:t>Specific Objectives</a:t>
            </a:r>
          </a:p>
          <a:p>
            <a:r>
              <a:rPr lang="en-GB" sz="1800" dirty="0">
                <a:latin typeface="Arial" panose="020B0604020202020204" pitchFamily="34" charset="0"/>
                <a:cs typeface="Arial" panose="020B0604020202020204" pitchFamily="34" charset="0"/>
              </a:rPr>
              <a:t>Collaborators</a:t>
            </a:r>
          </a:p>
          <a:p>
            <a:r>
              <a:rPr lang="en-GB" sz="1800" dirty="0">
                <a:latin typeface="Arial" panose="020B0604020202020204" pitchFamily="34" charset="0"/>
                <a:cs typeface="Arial" panose="020B0604020202020204" pitchFamily="34" charset="0"/>
              </a:rPr>
              <a:t>SWOT Analysis</a:t>
            </a:r>
          </a:p>
          <a:p>
            <a:r>
              <a:rPr lang="en-GB" sz="1800" dirty="0">
                <a:latin typeface="Arial" panose="020B0604020202020204" pitchFamily="34" charset="0"/>
                <a:cs typeface="Arial" panose="020B0604020202020204" pitchFamily="34" charset="0"/>
              </a:rPr>
              <a:t>PESTLE Analysis</a:t>
            </a:r>
          </a:p>
          <a:p>
            <a:r>
              <a:rPr lang="en-GB" sz="1800" dirty="0">
                <a:latin typeface="Arial" panose="020B0604020202020204" pitchFamily="34" charset="0"/>
                <a:cs typeface="Arial" panose="020B0604020202020204" pitchFamily="34" charset="0"/>
              </a:rPr>
              <a:t>Stakeholders</a:t>
            </a:r>
          </a:p>
          <a:p>
            <a:r>
              <a:rPr lang="en-GB" sz="1800" dirty="0">
                <a:latin typeface="Arial" panose="020B0604020202020204" pitchFamily="34" charset="0"/>
                <a:cs typeface="Arial" panose="020B0604020202020204" pitchFamily="34" charset="0"/>
              </a:rPr>
              <a:t>Macroeconomy</a:t>
            </a:r>
          </a:p>
          <a:p>
            <a:r>
              <a:rPr lang="en-GB" sz="1800" dirty="0">
                <a:latin typeface="Arial" panose="020B0604020202020204" pitchFamily="34" charset="0"/>
                <a:cs typeface="Arial" panose="020B0604020202020204" pitchFamily="34" charset="0"/>
              </a:rPr>
              <a:t>Microeconomy</a:t>
            </a:r>
          </a:p>
          <a:p>
            <a:r>
              <a:rPr lang="en-GB" sz="1800" dirty="0">
                <a:latin typeface="Arial" panose="020B0604020202020204" pitchFamily="34" charset="0"/>
                <a:cs typeface="Arial" panose="020B0604020202020204" pitchFamily="34" charset="0"/>
              </a:rPr>
              <a:t>Conclusion</a:t>
            </a:r>
          </a:p>
          <a:p>
            <a:r>
              <a:rPr lang="en-GB" sz="1800" dirty="0">
                <a:latin typeface="Arial" panose="020B0604020202020204" pitchFamily="34" charset="0"/>
                <a:cs typeface="Arial" panose="020B0604020202020204" pitchFamily="34" charset="0"/>
              </a:rPr>
              <a:t>References</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663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648200" y="704850"/>
            <a:ext cx="6903719" cy="6038850"/>
          </a:xfrm>
        </p:spPr>
        <p:txBody>
          <a:bodyPr>
            <a:noAutofit/>
          </a:bodyPr>
          <a:lstStyle/>
          <a:p>
            <a:r>
              <a:rPr lang="en-GB" dirty="0">
                <a:latin typeface="Arial" panose="020B0604020202020204" pitchFamily="34" charset="0"/>
                <a:cs typeface="Arial" panose="020B0604020202020204" pitchFamily="34" charset="0"/>
              </a:rPr>
              <a:t>This plan intends to bring Marriot HOTEL, Forest of Arden complex, from four stars hotel to five stars. For this, the business must hire qualified personnel to bring the point of achieving the organizational norms regarding the category of the tourist reception structures (</a:t>
            </a:r>
            <a:r>
              <a:rPr lang="en-GB" b="1" dirty="0" err="1">
                <a:latin typeface="Arial" panose="020B0604020202020204" pitchFamily="34" charset="0"/>
                <a:cs typeface="Arial" panose="020B0604020202020204" pitchFamily="34" charset="0"/>
              </a:rPr>
              <a:t>Ceuşan</a:t>
            </a:r>
            <a:r>
              <a:rPr lang="en-GB" b="1" dirty="0">
                <a:latin typeface="Arial" panose="020B0604020202020204" pitchFamily="34" charset="0"/>
                <a:cs typeface="Arial" panose="020B0604020202020204" pitchFamily="34" charset="0"/>
              </a:rPr>
              <a:t>, 2019</a:t>
            </a:r>
            <a:r>
              <a:rPr lang="en-GB" dirty="0">
                <a:latin typeface="Arial" panose="020B0604020202020204" pitchFamily="34" charset="0"/>
                <a:cs typeface="Arial" panose="020B0604020202020204" pitchFamily="34" charset="0"/>
              </a:rPr>
              <a:t>). Works are needed to classify the construction of the hotel in order to meet the surface standards of the rooms and upgrading elevators, renovating the restaurant and bar, renovation and upgrading the treatment </a:t>
            </a:r>
            <a:r>
              <a:rPr lang="en-GB" dirty="0" err="1">
                <a:latin typeface="Arial" panose="020B0604020202020204" pitchFamily="34" charset="0"/>
                <a:cs typeface="Arial" panose="020B0604020202020204" pitchFamily="34" charset="0"/>
              </a:rPr>
              <a:t>center</a:t>
            </a:r>
            <a:r>
              <a:rPr lang="en-GB" dirty="0">
                <a:latin typeface="Arial" panose="020B0604020202020204" pitchFamily="34" charset="0"/>
                <a:cs typeface="Arial" panose="020B0604020202020204" pitchFamily="34" charset="0"/>
              </a:rPr>
              <a:t>, to rearrange the leisure area and the parking lot, introduction of new services offered to guests, renew the hotel management system, the rooms, halls, and reception (</a:t>
            </a:r>
            <a:r>
              <a:rPr lang="en-US" b="1" dirty="0">
                <a:latin typeface="Arial" panose="020B0604020202020204" pitchFamily="34" charset="0"/>
                <a:cs typeface="Arial" panose="020B0604020202020204" pitchFamily="34" charset="0"/>
              </a:rPr>
              <a:t>Chan, 2000).</a:t>
            </a:r>
            <a:endParaRPr lang="en-GB" dirty="0">
              <a:latin typeface="Arial" panose="020B0604020202020204" pitchFamily="34" charset="0"/>
              <a:cs typeface="Arial" panose="020B0604020202020204" pitchFamily="34" charset="0"/>
            </a:endParaRPr>
          </a:p>
        </p:txBody>
      </p:sp>
      <p:sp>
        <p:nvSpPr>
          <p:cNvPr id="4" name="Title 3"/>
          <p:cNvSpPr>
            <a:spLocks noGrp="1"/>
          </p:cNvSpPr>
          <p:nvPr>
            <p:ph type="title"/>
          </p:nvPr>
        </p:nvSpPr>
        <p:spPr/>
        <p:txBody>
          <a:bodyPr>
            <a:normAutofit/>
          </a:bodyPr>
          <a:lstStyle/>
          <a:p>
            <a:r>
              <a:rPr lang="en-US" sz="2000" b="1" i="1" dirty="0">
                <a:latin typeface="Arial" panose="020B0604020202020204" pitchFamily="34" charset="0"/>
                <a:cs typeface="Arial" panose="020B0604020202020204" pitchFamily="34" charset="0"/>
              </a:rPr>
              <a:t>PID Overview</a:t>
            </a:r>
          </a:p>
        </p:txBody>
      </p:sp>
      <p:grpSp>
        <p:nvGrpSpPr>
          <p:cNvPr id="16" name="Group 40" descr="binoculars icon"/>
          <p:cNvGrpSpPr>
            <a:grpSpLocks noChangeAspect="1"/>
          </p:cNvGrpSpPr>
          <p:nvPr/>
        </p:nvGrpSpPr>
        <p:grpSpPr bwMode="auto">
          <a:xfrm>
            <a:off x="8636173" y="3443111"/>
            <a:ext cx="3301707" cy="3054269"/>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8" name="Group 40" descr="binoculars icon"/>
          <p:cNvGrpSpPr>
            <a:grpSpLocks noChangeAspect="1"/>
          </p:cNvGrpSpPr>
          <p:nvPr/>
        </p:nvGrpSpPr>
        <p:grpSpPr bwMode="auto">
          <a:xfrm>
            <a:off x="868680" y="2433209"/>
            <a:ext cx="530860" cy="491076"/>
            <a:chOff x="3438" y="454"/>
            <a:chExt cx="427" cy="395"/>
          </a:xfrm>
          <a:solidFill>
            <a:schemeClr val="accent1"/>
          </a:solidFill>
        </p:grpSpPr>
        <p:sp>
          <p:nvSpPr>
            <p:cNvPr id="29"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4"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5"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6"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7"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309165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3730" y="2247900"/>
            <a:ext cx="11234035" cy="1819275"/>
          </a:xfrm>
        </p:spPr>
        <p:txBody>
          <a:bodyPr>
            <a:noAutofit/>
          </a:bodyPr>
          <a:lstStyle/>
          <a:p>
            <a:r>
              <a:rPr lang="en-GB" dirty="0"/>
              <a:t>The Project Manager implies the effective coordination of all projects activities in realising and achieving the purposes at the highest excellence values and is given full authority and responsibility (</a:t>
            </a:r>
            <a:r>
              <a:rPr lang="en-GB" b="1" dirty="0"/>
              <a:t>Investopedia, 2020</a:t>
            </a:r>
            <a:r>
              <a:rPr lang="en-GB" dirty="0"/>
              <a:t>).</a:t>
            </a:r>
          </a:p>
        </p:txBody>
      </p:sp>
      <p:sp>
        <p:nvSpPr>
          <p:cNvPr id="3" name="Title 4">
            <a:extLst>
              <a:ext uri="{FF2B5EF4-FFF2-40B4-BE49-F238E27FC236}">
                <a16:creationId xmlns:a16="http://schemas.microsoft.com/office/drawing/2014/main" id="{8BD49B90-D7F5-45F6-864F-ADF5360E92C3}"/>
              </a:ext>
            </a:extLst>
          </p:cNvPr>
          <p:cNvSpPr txBox="1">
            <a:spLocks/>
          </p:cNvSpPr>
          <p:nvPr/>
        </p:nvSpPr>
        <p:spPr>
          <a:xfrm>
            <a:off x="2663602" y="853610"/>
            <a:ext cx="6674293" cy="667964"/>
          </a:xfrm>
          <a:prstGeom prst="rect">
            <a:avLst/>
          </a:prstGeom>
        </p:spPr>
        <p:txBody>
          <a:bodyPr vert="horz" lIns="91440" tIns="45720" rIns="91440" bIns="45720" rtlCol="0" anchor="b">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latin typeface="Arial" panose="020B0604020202020204" pitchFamily="34" charset="0"/>
                <a:cs typeface="Arial" panose="020B0604020202020204" pitchFamily="34" charset="0"/>
              </a:rPr>
              <a:t>Project Manager</a:t>
            </a:r>
            <a:endParaRPr lang="en-US" dirty="0">
              <a:latin typeface="Arial" panose="020B0604020202020204" pitchFamily="34" charset="0"/>
              <a:cs typeface="Arial" panose="020B0604020202020204" pitchFamily="34" charset="0"/>
            </a:endParaRPr>
          </a:p>
        </p:txBody>
      </p:sp>
      <p:sp>
        <p:nvSpPr>
          <p:cNvPr id="4" name="Title 4">
            <a:extLst>
              <a:ext uri="{FF2B5EF4-FFF2-40B4-BE49-F238E27FC236}">
                <a16:creationId xmlns:a16="http://schemas.microsoft.com/office/drawing/2014/main" id="{D19BF309-EF6D-4D28-8FE5-7514C74CC67E}"/>
              </a:ext>
            </a:extLst>
          </p:cNvPr>
          <p:cNvSpPr txBox="1">
            <a:spLocks/>
          </p:cNvSpPr>
          <p:nvPr/>
        </p:nvSpPr>
        <p:spPr>
          <a:xfrm>
            <a:off x="0" y="5212601"/>
            <a:ext cx="11491210" cy="1704975"/>
          </a:xfrm>
          <a:prstGeom prst="rect">
            <a:avLst/>
          </a:prstGeom>
        </p:spPr>
        <p:txBody>
          <a:bodyPr vert="horz" lIns="91440" tIns="45720" rIns="91440" bIns="45720" rtlCol="0" anchor="b">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600" b="1" dirty="0">
                <a:solidFill>
                  <a:schemeClr val="tx1"/>
                </a:solidFill>
                <a:latin typeface="Arial" panose="020B0604020202020204" pitchFamily="34" charset="0"/>
                <a:cs typeface="Arial" panose="020B0604020202020204" pitchFamily="34" charset="0"/>
              </a:rPr>
              <a:t>Project title: Brand Standard Audit of Marriott Hotel, Forest of Arden                                                           Time Scale: 01/06/2020 - 01/05/2021                                                                                                                               Project initiator: General Manager of Marriott Hotel, Forest of Arden                                                                                  Project Manager: Gabriel </a:t>
            </a:r>
            <a:r>
              <a:rPr lang="en-GB" sz="1600" b="1" dirty="0" err="1">
                <a:solidFill>
                  <a:schemeClr val="tx1"/>
                </a:solidFill>
                <a:latin typeface="Arial" panose="020B0604020202020204" pitchFamily="34" charset="0"/>
                <a:cs typeface="Arial" panose="020B0604020202020204" pitchFamily="34" charset="0"/>
              </a:rPr>
              <a:t>Berchiu</a:t>
            </a:r>
            <a:r>
              <a:rPr lang="en-GB" sz="1600" b="1" dirty="0">
                <a:solidFill>
                  <a:schemeClr val="tx1"/>
                </a:solidFill>
                <a:latin typeface="Arial" panose="020B0604020202020204" pitchFamily="34" charset="0"/>
                <a:cs typeface="Arial" panose="020B0604020202020204" pitchFamily="34" charset="0"/>
              </a:rPr>
              <a:t>                                                                                                                                       Sponsor: MARRIOTT, Forest of Arden</a:t>
            </a:r>
            <a:endParaRPr lang="en-GB"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68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125" y="495300"/>
            <a:ext cx="11424535" cy="4552949"/>
          </a:xfrm>
        </p:spPr>
        <p:txBody>
          <a:bodyPr>
            <a:noAutofit/>
          </a:bodyPr>
          <a:lstStyle/>
          <a:p>
            <a:r>
              <a:rPr lang="en-GB" sz="2000" dirty="0">
                <a:latin typeface="Arial" panose="020B0604020202020204" pitchFamily="34" charset="0"/>
                <a:cs typeface="Arial" panose="020B0604020202020204" pitchFamily="34" charset="0"/>
              </a:rPr>
              <a:t>- gathering the project team;                                                                                                           - assigns roles and responsibilities;                                                                                                - organizes, coordinates, monitors and controls the teams' activity;                                             - leads regular workshops;                                                                                                                         - analyses reports from team leaders on the status of activities;                                                     - discuss the status of fulfilment phases of the project and reschedules the stages in case of unplanned events;                                                                                                            - prepares the reports and the final reports;                                                                                   - informs stakeholders about the status of the project and about the problems in the project;                                                                                                                                          - re-planning the stages in case of unplanned events, such as COVID-19 Pandemic, work accidents, weather conditions (</a:t>
            </a:r>
            <a:r>
              <a:rPr lang="en-US" sz="2000" b="1" dirty="0">
                <a:latin typeface="Arial" panose="020B0604020202020204" pitchFamily="34" charset="0"/>
                <a:cs typeface="Arial" panose="020B0604020202020204" pitchFamily="34" charset="0"/>
              </a:rPr>
              <a:t>Jamesfrancis.com, 2020</a:t>
            </a:r>
            <a:r>
              <a:rPr lang="en-US"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a:t>
            </a:r>
          </a:p>
        </p:txBody>
      </p:sp>
      <p:sp>
        <p:nvSpPr>
          <p:cNvPr id="4" name="Title 4">
            <a:extLst>
              <a:ext uri="{FF2B5EF4-FFF2-40B4-BE49-F238E27FC236}">
                <a16:creationId xmlns:a16="http://schemas.microsoft.com/office/drawing/2014/main" id="{1F4B81DB-6CA2-49E2-8C07-0473730EFA6B}"/>
              </a:ext>
            </a:extLst>
          </p:cNvPr>
          <p:cNvSpPr txBox="1">
            <a:spLocks/>
          </p:cNvSpPr>
          <p:nvPr/>
        </p:nvSpPr>
        <p:spPr>
          <a:xfrm>
            <a:off x="0" y="5217066"/>
            <a:ext cx="11262610" cy="1640934"/>
          </a:xfrm>
          <a:prstGeom prst="rect">
            <a:avLst/>
          </a:prstGeom>
        </p:spPr>
        <p:txBody>
          <a:bodyPr vert="horz" lIns="91440" tIns="45720" rIns="91440" bIns="45720" rtlCol="0" anchor="b">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600" b="1" dirty="0">
                <a:solidFill>
                  <a:schemeClr val="tx1"/>
                </a:solidFill>
                <a:latin typeface="Arial" panose="020B0604020202020204" pitchFamily="34" charset="0"/>
                <a:cs typeface="Arial" panose="020B0604020202020204" pitchFamily="34" charset="0"/>
              </a:rPr>
              <a:t>Project title: Brand Standard Audit of Marriott Hotel, Forest of Arden                                                           Time Scale: 01/06/2020 - 01/05/2021                                                                                                                               Project initiator: General Manager of Marriott Hotel, Forest of Arden                                                                                  Project Manager: Gabriel </a:t>
            </a:r>
            <a:r>
              <a:rPr lang="en-GB" sz="1600" b="1" dirty="0" err="1">
                <a:solidFill>
                  <a:schemeClr val="tx1"/>
                </a:solidFill>
                <a:latin typeface="Arial" panose="020B0604020202020204" pitchFamily="34" charset="0"/>
                <a:cs typeface="Arial" panose="020B0604020202020204" pitchFamily="34" charset="0"/>
              </a:rPr>
              <a:t>Berchiu</a:t>
            </a:r>
            <a:r>
              <a:rPr lang="en-GB" sz="1600" b="1" dirty="0">
                <a:solidFill>
                  <a:schemeClr val="tx1"/>
                </a:solidFill>
                <a:latin typeface="Arial" panose="020B0604020202020204" pitchFamily="34" charset="0"/>
                <a:cs typeface="Arial" panose="020B0604020202020204" pitchFamily="34" charset="0"/>
              </a:rPr>
              <a:t>                                                                                                                                       Sponsor: MARRIOTT, Forest of Arden</a:t>
            </a:r>
            <a:endParaRPr lang="en-GB" sz="1600" dirty="0">
              <a:solidFill>
                <a:schemeClr val="tx1"/>
              </a:solidFill>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CB96E4E2-7452-4223-8F81-765D4E2EFD4E}"/>
              </a:ext>
            </a:extLst>
          </p:cNvPr>
          <p:cNvSpPr txBox="1">
            <a:spLocks/>
          </p:cNvSpPr>
          <p:nvPr/>
        </p:nvSpPr>
        <p:spPr>
          <a:xfrm>
            <a:off x="3780410" y="590550"/>
            <a:ext cx="4631179" cy="571500"/>
          </a:xfrm>
          <a:prstGeom prst="rect">
            <a:avLst/>
          </a:prstGeom>
        </p:spPr>
        <p:txBody>
          <a:bodyPr vert="horz" lIns="91440" tIns="45720" rIns="91440" bIns="45720" rtlCol="0" anchor="b">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000" b="1" u="sng" dirty="0">
                <a:latin typeface="Arial" panose="020B0604020202020204" pitchFamily="34" charset="0"/>
                <a:cs typeface="Arial" panose="020B0604020202020204" pitchFamily="34" charset="0"/>
              </a:rPr>
              <a:t>DUTIES</a:t>
            </a:r>
          </a:p>
        </p:txBody>
      </p:sp>
    </p:spTree>
    <p:extLst>
      <p:ext uri="{BB962C8B-B14F-4D97-AF65-F5344CB8AC3E}">
        <p14:creationId xmlns:p14="http://schemas.microsoft.com/office/powerpoint/2010/main" val="2297582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man looking at tablet"/>
          <p:cNvPicPr>
            <a:picLocks noGrp="1" noChangeAspect="1"/>
          </p:cNvPicPr>
          <p:nvPr>
            <p:ph type="pic" sz="quarter" idx="13"/>
          </p:nvPr>
        </p:nvPicPr>
        <p:blipFill rotWithShape="1">
          <a:blip r:embed="rId3" cstate="print">
            <a:grayscl/>
            <a:extLst>
              <a:ext uri="{28A0092B-C50C-407E-A947-70E740481C1C}">
                <a14:useLocalDpi xmlns:a14="http://schemas.microsoft.com/office/drawing/2010/main" val="0"/>
              </a:ext>
            </a:extLst>
          </a:blip>
          <a:srcRect/>
          <a:stretch/>
        </p:blipFill>
        <p:spPr/>
      </p:pic>
      <p:sp>
        <p:nvSpPr>
          <p:cNvPr id="5" name="Content Placeholder 4"/>
          <p:cNvSpPr>
            <a:spLocks noGrp="1"/>
          </p:cNvSpPr>
          <p:nvPr>
            <p:ph idx="1"/>
          </p:nvPr>
        </p:nvSpPr>
        <p:spPr>
          <a:xfrm>
            <a:off x="4321701" y="2390716"/>
            <a:ext cx="7760969" cy="3359958"/>
          </a:xfrm>
        </p:spPr>
        <p:txBody>
          <a:bodyPr>
            <a:normAutofit/>
          </a:bodyPr>
          <a:lstStyle/>
          <a:p>
            <a:r>
              <a:rPr lang="en-GB" dirty="0">
                <a:latin typeface="Arial" panose="020B0604020202020204" pitchFamily="34" charset="0"/>
                <a:cs typeface="Arial" panose="020B0604020202020204" pitchFamily="34" charset="0"/>
              </a:rPr>
              <a:t>Receiving the Classification Certificate for five stars hotel</a:t>
            </a:r>
          </a:p>
          <a:p>
            <a:r>
              <a:rPr lang="en-GB" dirty="0">
                <a:latin typeface="Arial" panose="020B0604020202020204" pitchFamily="34" charset="0"/>
                <a:cs typeface="Arial" panose="020B0604020202020204" pitchFamily="34" charset="0"/>
              </a:rPr>
              <a:t>Expansion the tourist occupancy and treatment, modernisation infrastructure;</a:t>
            </a:r>
          </a:p>
          <a:p>
            <a:r>
              <a:rPr lang="en-GB" dirty="0">
                <a:latin typeface="Arial" panose="020B0604020202020204" pitchFamily="34" charset="0"/>
                <a:cs typeface="Arial" panose="020B0604020202020204" pitchFamily="34" charset="0"/>
              </a:rPr>
              <a:t>Diversifying and improving the quality of tourist services offered by the five stars hotel;</a:t>
            </a:r>
          </a:p>
          <a:p>
            <a:r>
              <a:rPr lang="en-GB" dirty="0">
                <a:latin typeface="Arial" panose="020B0604020202020204" pitchFamily="34" charset="0"/>
                <a:cs typeface="Arial" panose="020B0604020202020204" pitchFamily="34" charset="0"/>
              </a:rPr>
              <a:t>Growing the use rate of the hotel (</a:t>
            </a:r>
            <a:r>
              <a:rPr lang="en-GB" b="1" dirty="0">
                <a:latin typeface="Arial" panose="020B0604020202020204" pitchFamily="34" charset="0"/>
                <a:cs typeface="Arial" panose="020B0604020202020204" pitchFamily="34" charset="0"/>
              </a:rPr>
              <a:t>Investopedia, 2020</a:t>
            </a:r>
            <a:r>
              <a:rPr lang="en-GB" dirty="0">
                <a:latin typeface="Arial" panose="020B0604020202020204" pitchFamily="34" charset="0"/>
                <a:cs typeface="Arial" panose="020B0604020202020204" pitchFamily="34" charset="0"/>
              </a:rPr>
              <a:t>)</a:t>
            </a:r>
          </a:p>
        </p:txBody>
      </p:sp>
      <p:sp>
        <p:nvSpPr>
          <p:cNvPr id="2" name="Rectangle 1">
            <a:extLst>
              <a:ext uri="{FF2B5EF4-FFF2-40B4-BE49-F238E27FC236}">
                <a16:creationId xmlns:a16="http://schemas.microsoft.com/office/drawing/2014/main" id="{331A8B72-1AB1-4119-AE45-D887A47C3CBF}"/>
              </a:ext>
            </a:extLst>
          </p:cNvPr>
          <p:cNvSpPr/>
          <p:nvPr/>
        </p:nvSpPr>
        <p:spPr>
          <a:xfrm>
            <a:off x="5844209" y="1107326"/>
            <a:ext cx="4232275" cy="405047"/>
          </a:xfrm>
          <a:prstGeom prst="rect">
            <a:avLst/>
          </a:prstGeom>
        </p:spPr>
        <p:txBody>
          <a:bodyPr wrap="square">
            <a:spAutoFit/>
          </a:bodyPr>
          <a:lstStyle/>
          <a:p>
            <a:pPr algn="ctr">
              <a:lnSpc>
                <a:spcPct val="107000"/>
              </a:lnSpc>
              <a:spcAft>
                <a:spcPts val="800"/>
              </a:spcAft>
            </a:pPr>
            <a:r>
              <a:rPr lang="en-GB" sz="2000" b="1" i="1" u="sng" dirty="0">
                <a:solidFill>
                  <a:schemeClr val="accent1"/>
                </a:solidFill>
                <a:latin typeface="Arial" panose="020B0604020202020204" pitchFamily="34" charset="0"/>
                <a:ea typeface="Calibri" panose="020F0502020204030204" pitchFamily="34" charset="0"/>
                <a:cs typeface="Times New Roman" panose="02020603050405020304" pitchFamily="18" charset="0"/>
              </a:rPr>
              <a:t>GENERAL OBJECTIVES</a:t>
            </a:r>
            <a:endParaRPr lang="en-GB" sz="20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F85306D4-0A66-447A-8FFC-49C3F65BD9E4}"/>
              </a:ext>
            </a:extLst>
          </p:cNvPr>
          <p:cNvSpPr/>
          <p:nvPr/>
        </p:nvSpPr>
        <p:spPr>
          <a:xfrm>
            <a:off x="9620250" y="6476999"/>
            <a:ext cx="2462420" cy="374270"/>
          </a:xfrm>
          <a:prstGeom prst="rect">
            <a:avLst/>
          </a:prstGeom>
        </p:spPr>
        <p:txBody>
          <a:bodyPr wrap="square">
            <a:spAutoFit/>
          </a:bodyPr>
          <a:lstStyle/>
          <a:p>
            <a:pPr algn="ctr">
              <a:lnSpc>
                <a:spcPct val="107000"/>
              </a:lnSpc>
              <a:spcAft>
                <a:spcPts val="800"/>
              </a:spcAft>
            </a:pPr>
            <a:r>
              <a:rPr lang="en-GB" b="1" dirty="0"/>
              <a:t>Investopedia. 2020</a:t>
            </a:r>
            <a:endParaRPr lang="en-GB" sz="20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228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00926" y="638157"/>
            <a:ext cx="6650991" cy="699407"/>
          </a:xfrm>
        </p:spPr>
        <p:txBody>
          <a:bodyPr>
            <a:noAutofit/>
          </a:bodyPr>
          <a:lstStyle/>
          <a:p>
            <a:pPr algn="ctr"/>
            <a:r>
              <a:rPr lang="en-GB" sz="2000" b="1" i="1" u="sng" dirty="0">
                <a:latin typeface="Arial" panose="020B0604020202020204" pitchFamily="34" charset="0"/>
                <a:cs typeface="Arial" panose="020B0604020202020204" pitchFamily="34" charset="0"/>
              </a:rPr>
              <a:t>Specific objectives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pic>
        <p:nvPicPr>
          <p:cNvPr id="18" name="Picture Placeholder 17" descr="man and woman sitting at office table"/>
          <p:cNvPicPr>
            <a:picLocks noGrp="1" noChangeAspect="1"/>
          </p:cNvPicPr>
          <p:nvPr>
            <p:ph type="pic" sz="quarter" idx="13"/>
          </p:nvPr>
        </p:nvPicPr>
        <p:blipFill>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p:pic>
      <p:sp>
        <p:nvSpPr>
          <p:cNvPr id="4" name="Content Placeholder 3">
            <a:extLst>
              <a:ext uri="{FF2B5EF4-FFF2-40B4-BE49-F238E27FC236}">
                <a16:creationId xmlns:a16="http://schemas.microsoft.com/office/drawing/2014/main" id="{02318039-48AF-47FD-AA50-6626A0E33A05}"/>
              </a:ext>
            </a:extLst>
          </p:cNvPr>
          <p:cNvSpPr>
            <a:spLocks noGrp="1"/>
          </p:cNvSpPr>
          <p:nvPr>
            <p:ph idx="1"/>
          </p:nvPr>
        </p:nvSpPr>
        <p:spPr>
          <a:xfrm>
            <a:off x="4900926" y="1198416"/>
            <a:ext cx="6650991" cy="5520436"/>
          </a:xfrm>
        </p:spPr>
        <p:txBody>
          <a:bodyPr>
            <a:noAutofit/>
          </a:bodyPr>
          <a:lstStyle/>
          <a:p>
            <a:r>
              <a:rPr lang="en-GB" sz="1800" dirty="0">
                <a:latin typeface="Arial" panose="020B0604020202020204" pitchFamily="34" charset="0"/>
                <a:cs typeface="Arial" panose="020B0604020202020204" pitchFamily="34" charset="0"/>
              </a:rPr>
              <a:t>Equipping of every single room and the related bathroom at the level of the five stars hotel</a:t>
            </a:r>
          </a:p>
          <a:p>
            <a:r>
              <a:rPr lang="en-GB" sz="1800" dirty="0">
                <a:latin typeface="Arial" panose="020B0604020202020204" pitchFamily="34" charset="0"/>
                <a:cs typeface="Arial" panose="020B0604020202020204" pitchFamily="34" charset="0"/>
              </a:rPr>
              <a:t>Supplying each room with a radio and coffee machines</a:t>
            </a:r>
          </a:p>
          <a:p>
            <a:r>
              <a:rPr lang="en-GB" sz="1800" dirty="0">
                <a:latin typeface="Arial" panose="020B0604020202020204" pitchFamily="34" charset="0"/>
                <a:cs typeface="Arial" panose="020B0604020202020204" pitchFamily="34" charset="0"/>
              </a:rPr>
              <a:t>Introduction of new services of safety, guide, baggage transfer, ticket advance booking, room assistance, 24/7 reception</a:t>
            </a:r>
          </a:p>
          <a:p>
            <a:r>
              <a:rPr lang="en-GB" sz="1800" dirty="0">
                <a:latin typeface="Arial" panose="020B0604020202020204" pitchFamily="34" charset="0"/>
                <a:cs typeface="Arial" panose="020B0604020202020204" pitchFamily="34" charset="0"/>
              </a:rPr>
              <a:t>Application of a new high-performance IT scheme for hotel activity management</a:t>
            </a:r>
          </a:p>
          <a:p>
            <a:r>
              <a:rPr lang="en-GB" sz="1800" dirty="0">
                <a:latin typeface="Arial" panose="020B0604020202020204" pitchFamily="34" charset="0"/>
                <a:cs typeface="Arial" panose="020B0604020202020204" pitchFamily="34" charset="0"/>
              </a:rPr>
              <a:t>Rearrangement of the relaxation spaces such as, sauna, jacuzzi, tennis tables tennis, and billiard tables</a:t>
            </a:r>
          </a:p>
          <a:p>
            <a:r>
              <a:rPr lang="en-GB" sz="1800" dirty="0">
                <a:latin typeface="Arial" panose="020B0604020202020204" pitchFamily="34" charset="0"/>
                <a:cs typeface="Arial" panose="020B0604020202020204" pitchFamily="34" charset="0"/>
              </a:rPr>
              <a:t>Increasing the hotel staff with new employees, skilled, with experience, knowing at least two overseas languages ​​of world circulation</a:t>
            </a:r>
          </a:p>
          <a:p>
            <a:r>
              <a:rPr lang="en-GB" sz="1800" dirty="0">
                <a:latin typeface="Arial" panose="020B0604020202020204" pitchFamily="34" charset="0"/>
                <a:cs typeface="Arial" panose="020B0604020202020204" pitchFamily="34" charset="0"/>
              </a:rPr>
              <a:t>Introducing and installing ceiling freshening system, heating and air conditioning (</a:t>
            </a:r>
            <a:r>
              <a:rPr lang="en-US" sz="1800" b="1" dirty="0">
                <a:latin typeface="Arial" panose="020B0604020202020204" pitchFamily="34" charset="0"/>
                <a:cs typeface="Arial" panose="020B0604020202020204" pitchFamily="34" charset="0"/>
              </a:rPr>
              <a:t>Anon, 2020</a:t>
            </a:r>
            <a:r>
              <a:rPr lang="en-US" sz="1800"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41421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1464" y="3337548"/>
            <a:ext cx="2866218" cy="813143"/>
          </a:xfrm>
        </p:spPr>
        <p:txBody>
          <a:bodyPr>
            <a:normAutofit/>
          </a:bodyPr>
          <a:lstStyle/>
          <a:p>
            <a:pPr algn="ctr"/>
            <a:r>
              <a:rPr lang="en-GB" sz="2000" b="1" dirty="0">
                <a:latin typeface="Arial" panose="020B0604020202020204" pitchFamily="34" charset="0"/>
                <a:cs typeface="Arial" panose="020B0604020202020204" pitchFamily="34" charset="0"/>
              </a:rPr>
              <a:t>estimated Costs</a:t>
            </a:r>
            <a:br>
              <a:rPr lang="en-GB" sz="2000" b="1" dirty="0">
                <a:latin typeface="Arial" panose="020B0604020202020204" pitchFamily="34" charset="0"/>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grpSp>
        <p:nvGrpSpPr>
          <p:cNvPr id="6" name="Group 60" descr="up trending graph icon"/>
          <p:cNvGrpSpPr>
            <a:grpSpLocks noChangeAspect="1"/>
          </p:cNvGrpSpPr>
          <p:nvPr/>
        </p:nvGrpSpPr>
        <p:grpSpPr bwMode="auto">
          <a:xfrm>
            <a:off x="876869" y="2475798"/>
            <a:ext cx="594983" cy="581018"/>
            <a:chOff x="6726" y="600"/>
            <a:chExt cx="426" cy="416"/>
          </a:xfrm>
          <a:solidFill>
            <a:schemeClr val="accent1"/>
          </a:solidFill>
        </p:grpSpPr>
        <p:sp>
          <p:nvSpPr>
            <p:cNvPr id="7" name="Freeform 61"/>
            <p:cNvSpPr>
              <a:spLocks/>
            </p:cNvSpPr>
            <p:nvPr/>
          </p:nvSpPr>
          <p:spPr bwMode="auto">
            <a:xfrm>
              <a:off x="6726" y="999"/>
              <a:ext cx="426" cy="17"/>
            </a:xfrm>
            <a:custGeom>
              <a:avLst/>
              <a:gdLst>
                <a:gd name="T0" fmla="*/ 282 w 288"/>
                <a:gd name="T1" fmla="*/ 12 h 12"/>
                <a:gd name="T2" fmla="*/ 6 w 288"/>
                <a:gd name="T3" fmla="*/ 12 h 12"/>
                <a:gd name="T4" fmla="*/ 0 w 288"/>
                <a:gd name="T5" fmla="*/ 6 h 12"/>
                <a:gd name="T6" fmla="*/ 6 w 288"/>
                <a:gd name="T7" fmla="*/ 0 h 12"/>
                <a:gd name="T8" fmla="*/ 282 w 288"/>
                <a:gd name="T9" fmla="*/ 0 h 12"/>
                <a:gd name="T10" fmla="*/ 288 w 288"/>
                <a:gd name="T11" fmla="*/ 6 h 12"/>
                <a:gd name="T12" fmla="*/ 282 w 288"/>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88" h="12">
                  <a:moveTo>
                    <a:pt x="282" y="12"/>
                  </a:moveTo>
                  <a:cubicBezTo>
                    <a:pt x="6" y="12"/>
                    <a:pt x="6" y="12"/>
                    <a:pt x="6" y="12"/>
                  </a:cubicBezTo>
                  <a:cubicBezTo>
                    <a:pt x="2" y="12"/>
                    <a:pt x="0" y="10"/>
                    <a:pt x="0" y="6"/>
                  </a:cubicBezTo>
                  <a:cubicBezTo>
                    <a:pt x="0" y="3"/>
                    <a:pt x="2" y="0"/>
                    <a:pt x="6" y="0"/>
                  </a:cubicBezTo>
                  <a:cubicBezTo>
                    <a:pt x="282" y="0"/>
                    <a:pt x="282" y="0"/>
                    <a:pt x="282" y="0"/>
                  </a:cubicBezTo>
                  <a:cubicBezTo>
                    <a:pt x="285" y="0"/>
                    <a:pt x="288" y="3"/>
                    <a:pt x="288" y="6"/>
                  </a:cubicBezTo>
                  <a:cubicBezTo>
                    <a:pt x="288" y="10"/>
                    <a:pt x="285" y="12"/>
                    <a:pt x="28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8" name="Freeform 62"/>
            <p:cNvSpPr>
              <a:spLocks noEditPoints="1"/>
            </p:cNvSpPr>
            <p:nvPr/>
          </p:nvSpPr>
          <p:spPr bwMode="auto">
            <a:xfrm>
              <a:off x="6744" y="912"/>
              <a:ext cx="71" cy="104"/>
            </a:xfrm>
            <a:custGeom>
              <a:avLst/>
              <a:gdLst>
                <a:gd name="T0" fmla="*/ 42 w 48"/>
                <a:gd name="T1" fmla="*/ 72 h 72"/>
                <a:gd name="T2" fmla="*/ 6 w 48"/>
                <a:gd name="T3" fmla="*/ 72 h 72"/>
                <a:gd name="T4" fmla="*/ 0 w 48"/>
                <a:gd name="T5" fmla="*/ 66 h 72"/>
                <a:gd name="T6" fmla="*/ 0 w 48"/>
                <a:gd name="T7" fmla="*/ 6 h 72"/>
                <a:gd name="T8" fmla="*/ 6 w 48"/>
                <a:gd name="T9" fmla="*/ 0 h 72"/>
                <a:gd name="T10" fmla="*/ 42 w 48"/>
                <a:gd name="T11" fmla="*/ 0 h 72"/>
                <a:gd name="T12" fmla="*/ 48 w 48"/>
                <a:gd name="T13" fmla="*/ 6 h 72"/>
                <a:gd name="T14" fmla="*/ 48 w 48"/>
                <a:gd name="T15" fmla="*/ 66 h 72"/>
                <a:gd name="T16" fmla="*/ 42 w 48"/>
                <a:gd name="T17" fmla="*/ 72 h 72"/>
                <a:gd name="T18" fmla="*/ 12 w 48"/>
                <a:gd name="T19" fmla="*/ 60 h 72"/>
                <a:gd name="T20" fmla="*/ 36 w 48"/>
                <a:gd name="T21" fmla="*/ 60 h 72"/>
                <a:gd name="T22" fmla="*/ 36 w 48"/>
                <a:gd name="T23" fmla="*/ 12 h 72"/>
                <a:gd name="T24" fmla="*/ 12 w 48"/>
                <a:gd name="T25" fmla="*/ 12 h 72"/>
                <a:gd name="T26" fmla="*/ 12 w 48"/>
                <a:gd name="T27" fmla="*/ 6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72">
                  <a:moveTo>
                    <a:pt x="42" y="72"/>
                  </a:moveTo>
                  <a:cubicBezTo>
                    <a:pt x="6" y="72"/>
                    <a:pt x="6" y="72"/>
                    <a:pt x="6" y="72"/>
                  </a:cubicBezTo>
                  <a:cubicBezTo>
                    <a:pt x="2" y="72"/>
                    <a:pt x="0" y="70"/>
                    <a:pt x="0" y="66"/>
                  </a:cubicBezTo>
                  <a:cubicBezTo>
                    <a:pt x="0" y="6"/>
                    <a:pt x="0" y="6"/>
                    <a:pt x="0" y="6"/>
                  </a:cubicBezTo>
                  <a:cubicBezTo>
                    <a:pt x="0" y="3"/>
                    <a:pt x="2" y="0"/>
                    <a:pt x="6" y="0"/>
                  </a:cubicBezTo>
                  <a:cubicBezTo>
                    <a:pt x="42" y="0"/>
                    <a:pt x="42" y="0"/>
                    <a:pt x="42" y="0"/>
                  </a:cubicBezTo>
                  <a:cubicBezTo>
                    <a:pt x="45" y="0"/>
                    <a:pt x="48" y="3"/>
                    <a:pt x="48" y="6"/>
                  </a:cubicBezTo>
                  <a:cubicBezTo>
                    <a:pt x="48" y="66"/>
                    <a:pt x="48" y="66"/>
                    <a:pt x="48" y="66"/>
                  </a:cubicBezTo>
                  <a:cubicBezTo>
                    <a:pt x="48" y="70"/>
                    <a:pt x="45" y="72"/>
                    <a:pt x="42" y="72"/>
                  </a:cubicBezTo>
                  <a:close/>
                  <a:moveTo>
                    <a:pt x="12" y="60"/>
                  </a:moveTo>
                  <a:cubicBezTo>
                    <a:pt x="36" y="60"/>
                    <a:pt x="36" y="60"/>
                    <a:pt x="36" y="60"/>
                  </a:cubicBezTo>
                  <a:cubicBezTo>
                    <a:pt x="36" y="12"/>
                    <a:pt x="36" y="12"/>
                    <a:pt x="36" y="12"/>
                  </a:cubicBezTo>
                  <a:cubicBezTo>
                    <a:pt x="12" y="12"/>
                    <a:pt x="12" y="12"/>
                    <a:pt x="12" y="12"/>
                  </a:cubicBezTo>
                  <a:lnTo>
                    <a:pt x="1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9" name="Freeform 63"/>
            <p:cNvSpPr>
              <a:spLocks noEditPoints="1"/>
            </p:cNvSpPr>
            <p:nvPr/>
          </p:nvSpPr>
          <p:spPr bwMode="auto">
            <a:xfrm>
              <a:off x="6850" y="826"/>
              <a:ext cx="71" cy="190"/>
            </a:xfrm>
            <a:custGeom>
              <a:avLst/>
              <a:gdLst>
                <a:gd name="T0" fmla="*/ 42 w 48"/>
                <a:gd name="T1" fmla="*/ 132 h 132"/>
                <a:gd name="T2" fmla="*/ 6 w 48"/>
                <a:gd name="T3" fmla="*/ 132 h 132"/>
                <a:gd name="T4" fmla="*/ 0 w 48"/>
                <a:gd name="T5" fmla="*/ 126 h 132"/>
                <a:gd name="T6" fmla="*/ 0 w 48"/>
                <a:gd name="T7" fmla="*/ 6 h 132"/>
                <a:gd name="T8" fmla="*/ 6 w 48"/>
                <a:gd name="T9" fmla="*/ 0 h 132"/>
                <a:gd name="T10" fmla="*/ 42 w 48"/>
                <a:gd name="T11" fmla="*/ 0 h 132"/>
                <a:gd name="T12" fmla="*/ 48 w 48"/>
                <a:gd name="T13" fmla="*/ 6 h 132"/>
                <a:gd name="T14" fmla="*/ 48 w 48"/>
                <a:gd name="T15" fmla="*/ 126 h 132"/>
                <a:gd name="T16" fmla="*/ 42 w 48"/>
                <a:gd name="T17" fmla="*/ 132 h 132"/>
                <a:gd name="T18" fmla="*/ 12 w 48"/>
                <a:gd name="T19" fmla="*/ 120 h 132"/>
                <a:gd name="T20" fmla="*/ 36 w 48"/>
                <a:gd name="T21" fmla="*/ 120 h 132"/>
                <a:gd name="T22" fmla="*/ 36 w 48"/>
                <a:gd name="T23" fmla="*/ 12 h 132"/>
                <a:gd name="T24" fmla="*/ 12 w 48"/>
                <a:gd name="T25" fmla="*/ 12 h 132"/>
                <a:gd name="T26" fmla="*/ 12 w 48"/>
                <a:gd name="T27" fmla="*/ 12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32">
                  <a:moveTo>
                    <a:pt x="42" y="132"/>
                  </a:moveTo>
                  <a:cubicBezTo>
                    <a:pt x="6" y="132"/>
                    <a:pt x="6" y="132"/>
                    <a:pt x="6" y="132"/>
                  </a:cubicBezTo>
                  <a:cubicBezTo>
                    <a:pt x="2" y="132"/>
                    <a:pt x="0" y="130"/>
                    <a:pt x="0" y="126"/>
                  </a:cubicBezTo>
                  <a:cubicBezTo>
                    <a:pt x="0" y="6"/>
                    <a:pt x="0" y="6"/>
                    <a:pt x="0" y="6"/>
                  </a:cubicBezTo>
                  <a:cubicBezTo>
                    <a:pt x="0" y="3"/>
                    <a:pt x="2" y="0"/>
                    <a:pt x="6" y="0"/>
                  </a:cubicBezTo>
                  <a:cubicBezTo>
                    <a:pt x="42" y="0"/>
                    <a:pt x="42" y="0"/>
                    <a:pt x="42" y="0"/>
                  </a:cubicBezTo>
                  <a:cubicBezTo>
                    <a:pt x="45" y="0"/>
                    <a:pt x="48" y="3"/>
                    <a:pt x="48" y="6"/>
                  </a:cubicBezTo>
                  <a:cubicBezTo>
                    <a:pt x="48" y="126"/>
                    <a:pt x="48" y="126"/>
                    <a:pt x="48" y="126"/>
                  </a:cubicBezTo>
                  <a:cubicBezTo>
                    <a:pt x="48" y="130"/>
                    <a:pt x="45" y="132"/>
                    <a:pt x="42" y="132"/>
                  </a:cubicBezTo>
                  <a:close/>
                  <a:moveTo>
                    <a:pt x="12" y="120"/>
                  </a:moveTo>
                  <a:cubicBezTo>
                    <a:pt x="36" y="120"/>
                    <a:pt x="36" y="120"/>
                    <a:pt x="36" y="120"/>
                  </a:cubicBezTo>
                  <a:cubicBezTo>
                    <a:pt x="36" y="12"/>
                    <a:pt x="36" y="12"/>
                    <a:pt x="36" y="12"/>
                  </a:cubicBezTo>
                  <a:cubicBezTo>
                    <a:pt x="12" y="12"/>
                    <a:pt x="12" y="12"/>
                    <a:pt x="12" y="12"/>
                  </a:cubicBezTo>
                  <a:lnTo>
                    <a:pt x="12"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64"/>
            <p:cNvSpPr>
              <a:spLocks noEditPoints="1"/>
            </p:cNvSpPr>
            <p:nvPr/>
          </p:nvSpPr>
          <p:spPr bwMode="auto">
            <a:xfrm>
              <a:off x="6957" y="860"/>
              <a:ext cx="71" cy="156"/>
            </a:xfrm>
            <a:custGeom>
              <a:avLst/>
              <a:gdLst>
                <a:gd name="T0" fmla="*/ 42 w 48"/>
                <a:gd name="T1" fmla="*/ 108 h 108"/>
                <a:gd name="T2" fmla="*/ 6 w 48"/>
                <a:gd name="T3" fmla="*/ 108 h 108"/>
                <a:gd name="T4" fmla="*/ 0 w 48"/>
                <a:gd name="T5" fmla="*/ 102 h 108"/>
                <a:gd name="T6" fmla="*/ 0 w 48"/>
                <a:gd name="T7" fmla="*/ 6 h 108"/>
                <a:gd name="T8" fmla="*/ 6 w 48"/>
                <a:gd name="T9" fmla="*/ 0 h 108"/>
                <a:gd name="T10" fmla="*/ 42 w 48"/>
                <a:gd name="T11" fmla="*/ 0 h 108"/>
                <a:gd name="T12" fmla="*/ 48 w 48"/>
                <a:gd name="T13" fmla="*/ 6 h 108"/>
                <a:gd name="T14" fmla="*/ 48 w 48"/>
                <a:gd name="T15" fmla="*/ 102 h 108"/>
                <a:gd name="T16" fmla="*/ 42 w 48"/>
                <a:gd name="T17" fmla="*/ 108 h 108"/>
                <a:gd name="T18" fmla="*/ 12 w 48"/>
                <a:gd name="T19" fmla="*/ 96 h 108"/>
                <a:gd name="T20" fmla="*/ 36 w 48"/>
                <a:gd name="T21" fmla="*/ 96 h 108"/>
                <a:gd name="T22" fmla="*/ 36 w 48"/>
                <a:gd name="T23" fmla="*/ 12 h 108"/>
                <a:gd name="T24" fmla="*/ 12 w 48"/>
                <a:gd name="T25" fmla="*/ 12 h 108"/>
                <a:gd name="T26" fmla="*/ 12 w 48"/>
                <a:gd name="T27" fmla="*/ 96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08">
                  <a:moveTo>
                    <a:pt x="42" y="108"/>
                  </a:moveTo>
                  <a:cubicBezTo>
                    <a:pt x="6" y="108"/>
                    <a:pt x="6" y="108"/>
                    <a:pt x="6" y="108"/>
                  </a:cubicBezTo>
                  <a:cubicBezTo>
                    <a:pt x="2" y="108"/>
                    <a:pt x="0" y="106"/>
                    <a:pt x="0" y="102"/>
                  </a:cubicBezTo>
                  <a:cubicBezTo>
                    <a:pt x="0" y="6"/>
                    <a:pt x="0" y="6"/>
                    <a:pt x="0" y="6"/>
                  </a:cubicBezTo>
                  <a:cubicBezTo>
                    <a:pt x="0" y="3"/>
                    <a:pt x="2" y="0"/>
                    <a:pt x="6" y="0"/>
                  </a:cubicBezTo>
                  <a:cubicBezTo>
                    <a:pt x="42" y="0"/>
                    <a:pt x="42" y="0"/>
                    <a:pt x="42" y="0"/>
                  </a:cubicBezTo>
                  <a:cubicBezTo>
                    <a:pt x="45" y="0"/>
                    <a:pt x="48" y="3"/>
                    <a:pt x="48" y="6"/>
                  </a:cubicBezTo>
                  <a:cubicBezTo>
                    <a:pt x="48" y="102"/>
                    <a:pt x="48" y="102"/>
                    <a:pt x="48" y="102"/>
                  </a:cubicBezTo>
                  <a:cubicBezTo>
                    <a:pt x="48" y="106"/>
                    <a:pt x="45" y="108"/>
                    <a:pt x="42" y="108"/>
                  </a:cubicBezTo>
                  <a:close/>
                  <a:moveTo>
                    <a:pt x="12" y="96"/>
                  </a:moveTo>
                  <a:cubicBezTo>
                    <a:pt x="36" y="96"/>
                    <a:pt x="36" y="96"/>
                    <a:pt x="36" y="96"/>
                  </a:cubicBezTo>
                  <a:cubicBezTo>
                    <a:pt x="36" y="12"/>
                    <a:pt x="36" y="12"/>
                    <a:pt x="36" y="12"/>
                  </a:cubicBezTo>
                  <a:cubicBezTo>
                    <a:pt x="12" y="12"/>
                    <a:pt x="12" y="12"/>
                    <a:pt x="12" y="12"/>
                  </a:cubicBezTo>
                  <a:lnTo>
                    <a:pt x="12" y="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65"/>
            <p:cNvSpPr>
              <a:spLocks noEditPoints="1"/>
            </p:cNvSpPr>
            <p:nvPr/>
          </p:nvSpPr>
          <p:spPr bwMode="auto">
            <a:xfrm>
              <a:off x="7063" y="739"/>
              <a:ext cx="71" cy="277"/>
            </a:xfrm>
            <a:custGeom>
              <a:avLst/>
              <a:gdLst>
                <a:gd name="T0" fmla="*/ 42 w 48"/>
                <a:gd name="T1" fmla="*/ 192 h 192"/>
                <a:gd name="T2" fmla="*/ 6 w 48"/>
                <a:gd name="T3" fmla="*/ 192 h 192"/>
                <a:gd name="T4" fmla="*/ 0 w 48"/>
                <a:gd name="T5" fmla="*/ 186 h 192"/>
                <a:gd name="T6" fmla="*/ 0 w 48"/>
                <a:gd name="T7" fmla="*/ 6 h 192"/>
                <a:gd name="T8" fmla="*/ 6 w 48"/>
                <a:gd name="T9" fmla="*/ 0 h 192"/>
                <a:gd name="T10" fmla="*/ 42 w 48"/>
                <a:gd name="T11" fmla="*/ 0 h 192"/>
                <a:gd name="T12" fmla="*/ 48 w 48"/>
                <a:gd name="T13" fmla="*/ 6 h 192"/>
                <a:gd name="T14" fmla="*/ 48 w 48"/>
                <a:gd name="T15" fmla="*/ 186 h 192"/>
                <a:gd name="T16" fmla="*/ 42 w 48"/>
                <a:gd name="T17" fmla="*/ 192 h 192"/>
                <a:gd name="T18" fmla="*/ 12 w 48"/>
                <a:gd name="T19" fmla="*/ 180 h 192"/>
                <a:gd name="T20" fmla="*/ 36 w 48"/>
                <a:gd name="T21" fmla="*/ 180 h 192"/>
                <a:gd name="T22" fmla="*/ 36 w 48"/>
                <a:gd name="T23" fmla="*/ 12 h 192"/>
                <a:gd name="T24" fmla="*/ 12 w 48"/>
                <a:gd name="T25" fmla="*/ 12 h 192"/>
                <a:gd name="T26" fmla="*/ 12 w 48"/>
                <a:gd name="T27" fmla="*/ 18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92">
                  <a:moveTo>
                    <a:pt x="42" y="192"/>
                  </a:moveTo>
                  <a:cubicBezTo>
                    <a:pt x="6" y="192"/>
                    <a:pt x="6" y="192"/>
                    <a:pt x="6" y="192"/>
                  </a:cubicBezTo>
                  <a:cubicBezTo>
                    <a:pt x="2" y="192"/>
                    <a:pt x="0" y="190"/>
                    <a:pt x="0" y="186"/>
                  </a:cubicBezTo>
                  <a:cubicBezTo>
                    <a:pt x="0" y="6"/>
                    <a:pt x="0" y="6"/>
                    <a:pt x="0" y="6"/>
                  </a:cubicBezTo>
                  <a:cubicBezTo>
                    <a:pt x="0" y="3"/>
                    <a:pt x="2" y="0"/>
                    <a:pt x="6" y="0"/>
                  </a:cubicBezTo>
                  <a:cubicBezTo>
                    <a:pt x="42" y="0"/>
                    <a:pt x="42" y="0"/>
                    <a:pt x="42" y="0"/>
                  </a:cubicBezTo>
                  <a:cubicBezTo>
                    <a:pt x="45" y="0"/>
                    <a:pt x="48" y="3"/>
                    <a:pt x="48" y="6"/>
                  </a:cubicBezTo>
                  <a:cubicBezTo>
                    <a:pt x="48" y="186"/>
                    <a:pt x="48" y="186"/>
                    <a:pt x="48" y="186"/>
                  </a:cubicBezTo>
                  <a:cubicBezTo>
                    <a:pt x="48" y="190"/>
                    <a:pt x="45" y="192"/>
                    <a:pt x="42" y="192"/>
                  </a:cubicBezTo>
                  <a:close/>
                  <a:moveTo>
                    <a:pt x="12" y="180"/>
                  </a:moveTo>
                  <a:cubicBezTo>
                    <a:pt x="36" y="180"/>
                    <a:pt x="36" y="180"/>
                    <a:pt x="36" y="180"/>
                  </a:cubicBezTo>
                  <a:cubicBezTo>
                    <a:pt x="36" y="12"/>
                    <a:pt x="36" y="12"/>
                    <a:pt x="36" y="12"/>
                  </a:cubicBezTo>
                  <a:cubicBezTo>
                    <a:pt x="12" y="12"/>
                    <a:pt x="12" y="12"/>
                    <a:pt x="12" y="12"/>
                  </a:cubicBezTo>
                  <a:lnTo>
                    <a:pt x="1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66"/>
            <p:cNvSpPr>
              <a:spLocks noEditPoints="1"/>
            </p:cNvSpPr>
            <p:nvPr/>
          </p:nvSpPr>
          <p:spPr bwMode="auto">
            <a:xfrm>
              <a:off x="6753" y="774"/>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67"/>
            <p:cNvSpPr>
              <a:spLocks noEditPoints="1"/>
            </p:cNvSpPr>
            <p:nvPr/>
          </p:nvSpPr>
          <p:spPr bwMode="auto">
            <a:xfrm>
              <a:off x="6859" y="687"/>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68"/>
            <p:cNvSpPr>
              <a:spLocks noEditPoints="1"/>
            </p:cNvSpPr>
            <p:nvPr/>
          </p:nvSpPr>
          <p:spPr bwMode="auto">
            <a:xfrm>
              <a:off x="6966" y="722"/>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69"/>
            <p:cNvSpPr>
              <a:spLocks noEditPoints="1"/>
            </p:cNvSpPr>
            <p:nvPr/>
          </p:nvSpPr>
          <p:spPr bwMode="auto">
            <a:xfrm>
              <a:off x="7072" y="600"/>
              <a:ext cx="54"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70"/>
            <p:cNvSpPr>
              <a:spLocks/>
            </p:cNvSpPr>
            <p:nvPr/>
          </p:nvSpPr>
          <p:spPr bwMode="auto">
            <a:xfrm>
              <a:off x="6782" y="714"/>
              <a:ext cx="99" cy="84"/>
            </a:xfrm>
            <a:custGeom>
              <a:avLst/>
              <a:gdLst>
                <a:gd name="T0" fmla="*/ 7 w 67"/>
                <a:gd name="T1" fmla="*/ 58 h 58"/>
                <a:gd name="T2" fmla="*/ 2 w 67"/>
                <a:gd name="T3" fmla="*/ 56 h 58"/>
                <a:gd name="T4" fmla="*/ 3 w 67"/>
                <a:gd name="T5" fmla="*/ 47 h 58"/>
                <a:gd name="T6" fmla="*/ 57 w 67"/>
                <a:gd name="T7" fmla="*/ 3 h 58"/>
                <a:gd name="T8" fmla="*/ 65 w 67"/>
                <a:gd name="T9" fmla="*/ 3 h 58"/>
                <a:gd name="T10" fmla="*/ 64 w 67"/>
                <a:gd name="T11" fmla="*/ 12 h 58"/>
                <a:gd name="T12" fmla="*/ 11 w 67"/>
                <a:gd name="T13" fmla="*/ 56 h 58"/>
                <a:gd name="T14" fmla="*/ 7 w 67"/>
                <a:gd name="T15" fmla="*/ 58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58">
                  <a:moveTo>
                    <a:pt x="7" y="58"/>
                  </a:moveTo>
                  <a:cubicBezTo>
                    <a:pt x="5" y="58"/>
                    <a:pt x="3" y="57"/>
                    <a:pt x="2" y="56"/>
                  </a:cubicBezTo>
                  <a:cubicBezTo>
                    <a:pt x="0" y="53"/>
                    <a:pt x="0" y="49"/>
                    <a:pt x="3" y="47"/>
                  </a:cubicBezTo>
                  <a:cubicBezTo>
                    <a:pt x="57" y="3"/>
                    <a:pt x="57" y="3"/>
                    <a:pt x="57" y="3"/>
                  </a:cubicBezTo>
                  <a:cubicBezTo>
                    <a:pt x="59" y="0"/>
                    <a:pt x="63" y="1"/>
                    <a:pt x="65" y="3"/>
                  </a:cubicBezTo>
                  <a:cubicBezTo>
                    <a:pt x="67" y="6"/>
                    <a:pt x="67" y="10"/>
                    <a:pt x="64" y="12"/>
                  </a:cubicBezTo>
                  <a:cubicBezTo>
                    <a:pt x="11" y="56"/>
                    <a:pt x="11" y="56"/>
                    <a:pt x="11" y="56"/>
                  </a:cubicBezTo>
                  <a:cubicBezTo>
                    <a:pt x="10" y="57"/>
                    <a:pt x="8" y="58"/>
                    <a:pt x="7" y="5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71"/>
            <p:cNvSpPr>
              <a:spLocks/>
            </p:cNvSpPr>
            <p:nvPr/>
          </p:nvSpPr>
          <p:spPr bwMode="auto">
            <a:xfrm>
              <a:off x="6892" y="708"/>
              <a:ext cx="93" cy="44"/>
            </a:xfrm>
            <a:custGeom>
              <a:avLst/>
              <a:gdLst>
                <a:gd name="T0" fmla="*/ 57 w 63"/>
                <a:gd name="T1" fmla="*/ 30 h 30"/>
                <a:gd name="T2" fmla="*/ 55 w 63"/>
                <a:gd name="T3" fmla="*/ 29 h 30"/>
                <a:gd name="T4" fmla="*/ 5 w 63"/>
                <a:gd name="T5" fmla="*/ 13 h 30"/>
                <a:gd name="T6" fmla="*/ 1 w 63"/>
                <a:gd name="T7" fmla="*/ 5 h 30"/>
                <a:gd name="T8" fmla="*/ 9 w 63"/>
                <a:gd name="T9" fmla="*/ 2 h 30"/>
                <a:gd name="T10" fmla="*/ 58 w 63"/>
                <a:gd name="T11" fmla="*/ 18 h 30"/>
                <a:gd name="T12" fmla="*/ 62 w 63"/>
                <a:gd name="T13" fmla="*/ 26 h 30"/>
                <a:gd name="T14" fmla="*/ 57 w 63"/>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 h="30">
                  <a:moveTo>
                    <a:pt x="57" y="30"/>
                  </a:moveTo>
                  <a:cubicBezTo>
                    <a:pt x="56" y="30"/>
                    <a:pt x="55" y="30"/>
                    <a:pt x="55" y="29"/>
                  </a:cubicBezTo>
                  <a:cubicBezTo>
                    <a:pt x="5" y="13"/>
                    <a:pt x="5" y="13"/>
                    <a:pt x="5" y="13"/>
                  </a:cubicBezTo>
                  <a:cubicBezTo>
                    <a:pt x="2" y="12"/>
                    <a:pt x="0" y="8"/>
                    <a:pt x="1" y="5"/>
                  </a:cubicBezTo>
                  <a:cubicBezTo>
                    <a:pt x="2" y="2"/>
                    <a:pt x="6" y="0"/>
                    <a:pt x="9" y="2"/>
                  </a:cubicBezTo>
                  <a:cubicBezTo>
                    <a:pt x="58" y="18"/>
                    <a:pt x="58" y="18"/>
                    <a:pt x="58" y="18"/>
                  </a:cubicBezTo>
                  <a:cubicBezTo>
                    <a:pt x="62" y="19"/>
                    <a:pt x="63" y="23"/>
                    <a:pt x="62" y="26"/>
                  </a:cubicBezTo>
                  <a:cubicBezTo>
                    <a:pt x="61" y="28"/>
                    <a:pt x="59" y="30"/>
                    <a:pt x="5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72"/>
            <p:cNvSpPr>
              <a:spLocks/>
            </p:cNvSpPr>
            <p:nvPr/>
          </p:nvSpPr>
          <p:spPr bwMode="auto">
            <a:xfrm>
              <a:off x="6994" y="630"/>
              <a:ext cx="103" cy="113"/>
            </a:xfrm>
            <a:custGeom>
              <a:avLst/>
              <a:gdLst>
                <a:gd name="T0" fmla="*/ 6 w 70"/>
                <a:gd name="T1" fmla="*/ 78 h 78"/>
                <a:gd name="T2" fmla="*/ 3 w 70"/>
                <a:gd name="T3" fmla="*/ 77 h 78"/>
                <a:gd name="T4" fmla="*/ 2 w 70"/>
                <a:gd name="T5" fmla="*/ 68 h 78"/>
                <a:gd name="T6" fmla="*/ 58 w 70"/>
                <a:gd name="T7" fmla="*/ 3 h 78"/>
                <a:gd name="T8" fmla="*/ 67 w 70"/>
                <a:gd name="T9" fmla="*/ 2 h 78"/>
                <a:gd name="T10" fmla="*/ 67 w 70"/>
                <a:gd name="T11" fmla="*/ 10 h 78"/>
                <a:gd name="T12" fmla="*/ 11 w 70"/>
                <a:gd name="T13" fmla="*/ 76 h 78"/>
                <a:gd name="T14" fmla="*/ 6 w 70"/>
                <a:gd name="T15" fmla="*/ 78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0" h="78">
                  <a:moveTo>
                    <a:pt x="6" y="78"/>
                  </a:moveTo>
                  <a:cubicBezTo>
                    <a:pt x="5" y="78"/>
                    <a:pt x="4" y="78"/>
                    <a:pt x="3" y="77"/>
                  </a:cubicBezTo>
                  <a:cubicBezTo>
                    <a:pt x="0" y="75"/>
                    <a:pt x="0" y="71"/>
                    <a:pt x="2" y="68"/>
                  </a:cubicBezTo>
                  <a:cubicBezTo>
                    <a:pt x="58" y="3"/>
                    <a:pt x="58" y="3"/>
                    <a:pt x="58" y="3"/>
                  </a:cubicBezTo>
                  <a:cubicBezTo>
                    <a:pt x="60" y="0"/>
                    <a:pt x="64" y="0"/>
                    <a:pt x="67" y="2"/>
                  </a:cubicBezTo>
                  <a:cubicBezTo>
                    <a:pt x="69" y="4"/>
                    <a:pt x="70" y="8"/>
                    <a:pt x="67" y="10"/>
                  </a:cubicBezTo>
                  <a:cubicBezTo>
                    <a:pt x="11" y="76"/>
                    <a:pt x="11" y="76"/>
                    <a:pt x="11" y="76"/>
                  </a:cubicBezTo>
                  <a:cubicBezTo>
                    <a:pt x="10" y="78"/>
                    <a:pt x="8" y="78"/>
                    <a:pt x="6"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aphicFrame>
        <p:nvGraphicFramePr>
          <p:cNvPr id="5" name="Content Placeholder 4">
            <a:extLst>
              <a:ext uri="{FF2B5EF4-FFF2-40B4-BE49-F238E27FC236}">
                <a16:creationId xmlns:a16="http://schemas.microsoft.com/office/drawing/2014/main" id="{B97D1357-E3B2-43EF-A9E0-D6245CAFF190}"/>
              </a:ext>
            </a:extLst>
          </p:cNvPr>
          <p:cNvGraphicFramePr>
            <a:graphicFrameLocks noGrp="1"/>
          </p:cNvGraphicFramePr>
          <p:nvPr>
            <p:ph idx="1"/>
            <p:extLst>
              <p:ext uri="{D42A27DB-BD31-4B8C-83A1-F6EECF244321}">
                <p14:modId xmlns:p14="http://schemas.microsoft.com/office/powerpoint/2010/main" val="4003194562"/>
              </p:ext>
            </p:extLst>
          </p:nvPr>
        </p:nvGraphicFramePr>
        <p:xfrm>
          <a:off x="4976032" y="1129278"/>
          <a:ext cx="6554503" cy="4509719"/>
        </p:xfrm>
        <a:graphic>
          <a:graphicData uri="http://schemas.openxmlformats.org/drawingml/2006/table">
            <a:tbl>
              <a:tblPr firstRow="1" firstCol="1" bandRow="1">
                <a:tableStyleId>{5C22544A-7EE6-4342-B048-85BDC9FD1C3A}</a:tableStyleId>
              </a:tblPr>
              <a:tblGrid>
                <a:gridCol w="5348969">
                  <a:extLst>
                    <a:ext uri="{9D8B030D-6E8A-4147-A177-3AD203B41FA5}">
                      <a16:colId xmlns:a16="http://schemas.microsoft.com/office/drawing/2014/main" val="4047081953"/>
                    </a:ext>
                  </a:extLst>
                </a:gridCol>
                <a:gridCol w="1205534">
                  <a:extLst>
                    <a:ext uri="{9D8B030D-6E8A-4147-A177-3AD203B41FA5}">
                      <a16:colId xmlns:a16="http://schemas.microsoft.com/office/drawing/2014/main" val="1579947439"/>
                    </a:ext>
                  </a:extLst>
                </a:gridCol>
              </a:tblGrid>
              <a:tr h="390722">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Prime costs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61628695"/>
                  </a:ext>
                </a:extLst>
              </a:tr>
              <a:tr h="390722">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Materials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20000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59611523"/>
                  </a:ext>
                </a:extLst>
              </a:tr>
              <a:tr h="308603">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Labour</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18000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34420239"/>
                  </a:ext>
                </a:extLst>
              </a:tr>
              <a:tr h="390722">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Production overheads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97066157"/>
                  </a:ext>
                </a:extLst>
              </a:tr>
              <a:tr h="304603">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Machinery</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3000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45352988"/>
                  </a:ext>
                </a:extLst>
              </a:tr>
              <a:tr h="304406">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Project Supervisor</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1500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53189181"/>
                  </a:ext>
                </a:extLst>
              </a:tr>
              <a:tr h="390722">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Administrative Costs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73360316"/>
                  </a:ext>
                </a:extLst>
              </a:tr>
              <a:tr h="390722">
                <a:tc>
                  <a:txBody>
                    <a:bodyPr/>
                    <a:lstStyle/>
                    <a:p>
                      <a:pPr>
                        <a:lnSpc>
                          <a:spcPct val="107000"/>
                        </a:lnSpc>
                        <a:spcAft>
                          <a:spcPts val="0"/>
                        </a:spcAft>
                      </a:pPr>
                      <a:r>
                        <a:rPr lang="en-GB" sz="1800">
                          <a:effectLst/>
                          <a:latin typeface="Arial" panose="020B0604020202020204" pitchFamily="34" charset="0"/>
                          <a:cs typeface="Arial" panose="020B0604020202020204" pitchFamily="34" charset="0"/>
                        </a:rPr>
                        <a:t>     Renting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2500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51746021"/>
                  </a:ext>
                </a:extLst>
              </a:tr>
              <a:tr h="295275">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Electricity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800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61432714"/>
                  </a:ext>
                </a:extLst>
              </a:tr>
              <a:tr h="257175">
                <a:tc>
                  <a:txBody>
                    <a:bodyPr/>
                    <a:lstStyle/>
                    <a:p>
                      <a:pPr>
                        <a:lnSpc>
                          <a:spcPct val="107000"/>
                        </a:lnSpc>
                        <a:spcAft>
                          <a:spcPts val="0"/>
                        </a:spcAft>
                      </a:pPr>
                      <a:r>
                        <a:rPr lang="en-GB" sz="1800">
                          <a:effectLst/>
                          <a:latin typeface="Arial" panose="020B0604020202020204" pitchFamily="34" charset="0"/>
                          <a:cs typeface="Arial" panose="020B0604020202020204" pitchFamily="34" charset="0"/>
                        </a:rPr>
                        <a:t>     Insurance </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1100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48668599"/>
                  </a:ext>
                </a:extLst>
              </a:tr>
              <a:tr h="390722">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Distribution</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387936"/>
                  </a:ext>
                </a:extLst>
              </a:tr>
              <a:tr h="289553">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General Expenses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600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95328499"/>
                  </a:ext>
                </a:extLst>
              </a:tr>
              <a:tr h="390722">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Commission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1100</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81879052"/>
                  </a:ext>
                </a:extLst>
              </a:tr>
            </a:tbl>
          </a:graphicData>
        </a:graphic>
      </p:graphicFrame>
    </p:spTree>
    <p:extLst>
      <p:ext uri="{BB962C8B-B14F-4D97-AF65-F5344CB8AC3E}">
        <p14:creationId xmlns:p14="http://schemas.microsoft.com/office/powerpoint/2010/main" val="247047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12366" y="1179829"/>
            <a:ext cx="7039554" cy="4658216"/>
          </a:xfrm>
        </p:spPr>
        <p:txBody>
          <a:bodyPr>
            <a:normAutofit/>
          </a:bodyPr>
          <a:lstStyle/>
          <a:p>
            <a:r>
              <a:rPr lang="en-GB" dirty="0">
                <a:latin typeface="Arial" panose="020B0604020202020204" pitchFamily="34" charset="0"/>
                <a:cs typeface="Arial" panose="020B0604020202020204" pitchFamily="34" charset="0"/>
              </a:rPr>
              <a:t>World Tourism Organization (WTO) </a:t>
            </a:r>
          </a:p>
          <a:p>
            <a:r>
              <a:rPr lang="en-GB" dirty="0">
                <a:latin typeface="Arial" panose="020B0604020202020204" pitchFamily="34" charset="0"/>
                <a:cs typeface="Arial" panose="020B0604020202020204" pitchFamily="34" charset="0"/>
              </a:rPr>
              <a:t>Ministry of Enterprises Small and Medium Businesses</a:t>
            </a:r>
          </a:p>
          <a:p>
            <a:r>
              <a:rPr lang="en-GB" dirty="0">
                <a:latin typeface="Arial" panose="020B0604020202020204" pitchFamily="34" charset="0"/>
                <a:cs typeface="Arial" panose="020B0604020202020204" pitchFamily="34" charset="0"/>
              </a:rPr>
              <a:t>Accredited body for the certification of quality management systems </a:t>
            </a:r>
          </a:p>
          <a:p>
            <a:r>
              <a:rPr lang="en-GB" dirty="0">
                <a:latin typeface="Arial" panose="020B0604020202020204" pitchFamily="34" charset="0"/>
                <a:cs typeface="Arial" panose="020B0604020202020204" pitchFamily="34" charset="0"/>
              </a:rPr>
              <a:t>Local Council - Department of Architecture and Urbanism</a:t>
            </a:r>
          </a:p>
          <a:p>
            <a:r>
              <a:rPr lang="en-GB" dirty="0">
                <a:latin typeface="Arial" panose="020B0604020202020204" pitchFamily="34" charset="0"/>
                <a:cs typeface="Arial" panose="020B0604020202020204" pitchFamily="34" charset="0"/>
              </a:rPr>
              <a:t>ALSA TECH SERVICES IT Company</a:t>
            </a:r>
          </a:p>
          <a:p>
            <a:r>
              <a:rPr lang="en-GB" dirty="0">
                <a:latin typeface="Arial" panose="020B0604020202020204" pitchFamily="34" charset="0"/>
                <a:cs typeface="Arial" panose="020B0604020202020204" pitchFamily="34" charset="0"/>
              </a:rPr>
              <a:t>RJ Lift Services LTD</a:t>
            </a:r>
          </a:p>
          <a:p>
            <a:r>
              <a:rPr lang="en-GB" dirty="0">
                <a:latin typeface="Arial" panose="020B0604020202020204" pitchFamily="34" charset="0"/>
                <a:cs typeface="Arial" panose="020B0604020202020204" pitchFamily="34" charset="0"/>
              </a:rPr>
              <a:t>IKEA Design company</a:t>
            </a:r>
          </a:p>
          <a:p>
            <a:r>
              <a:rPr lang="en-GB" dirty="0" err="1">
                <a:latin typeface="Arial" panose="020B0604020202020204" pitchFamily="34" charset="0"/>
                <a:cs typeface="Arial" panose="020B0604020202020204" pitchFamily="34" charset="0"/>
              </a:rPr>
              <a:t>iBuild</a:t>
            </a:r>
            <a:r>
              <a:rPr lang="en-GB" dirty="0">
                <a:latin typeface="Arial" panose="020B0604020202020204" pitchFamily="34" charset="0"/>
                <a:cs typeface="Arial" panose="020B0604020202020204" pitchFamily="34" charset="0"/>
              </a:rPr>
              <a:t> and Renovate Construction firm</a:t>
            </a:r>
          </a:p>
          <a:p>
            <a:r>
              <a:rPr lang="en-GB" dirty="0">
                <a:latin typeface="Arial" panose="020B0604020202020204" pitchFamily="34" charset="0"/>
                <a:cs typeface="Arial" panose="020B0604020202020204" pitchFamily="34" charset="0"/>
              </a:rPr>
              <a:t>MADE Furniture company / store </a:t>
            </a:r>
          </a:p>
        </p:txBody>
      </p:sp>
      <p:sp>
        <p:nvSpPr>
          <p:cNvPr id="4" name="Title 3"/>
          <p:cNvSpPr>
            <a:spLocks noGrp="1"/>
          </p:cNvSpPr>
          <p:nvPr>
            <p:ph type="title"/>
          </p:nvPr>
        </p:nvSpPr>
        <p:spPr/>
        <p:txBody>
          <a:bodyPr>
            <a:normAutofit/>
          </a:bodyPr>
          <a:lstStyle/>
          <a:p>
            <a:r>
              <a:rPr lang="en-GB" sz="2000" b="1" dirty="0">
                <a:latin typeface="Arial" panose="020B0604020202020204" pitchFamily="34" charset="0"/>
                <a:cs typeface="Arial" panose="020B0604020202020204" pitchFamily="34" charset="0"/>
              </a:rPr>
              <a:t>Collaborators</a:t>
            </a:r>
            <a:endParaRPr lang="en-GB" sz="2000" dirty="0">
              <a:latin typeface="Arial" panose="020B0604020202020204" pitchFamily="34" charset="0"/>
              <a:cs typeface="Arial" panose="020B0604020202020204" pitchFamily="34" charset="0"/>
            </a:endParaRPr>
          </a:p>
        </p:txBody>
      </p:sp>
      <p:sp>
        <p:nvSpPr>
          <p:cNvPr id="6" name="Freeform 5" descr="arrows icon"/>
          <p:cNvSpPr>
            <a:spLocks noChangeAspect="1" noEditPoints="1"/>
          </p:cNvSpPr>
          <p:nvPr/>
        </p:nvSpPr>
        <p:spPr bwMode="auto">
          <a:xfrm>
            <a:off x="767857" y="2442269"/>
            <a:ext cx="563264" cy="609840"/>
          </a:xfrm>
          <a:custGeom>
            <a:avLst/>
            <a:gdLst>
              <a:gd name="T0" fmla="*/ 424 w 561"/>
              <a:gd name="T1" fmla="*/ 592 h 606"/>
              <a:gd name="T2" fmla="*/ 437 w 561"/>
              <a:gd name="T3" fmla="*/ 501 h 606"/>
              <a:gd name="T4" fmla="*/ 497 w 561"/>
              <a:gd name="T5" fmla="*/ 498 h 606"/>
              <a:gd name="T6" fmla="*/ 291 w 561"/>
              <a:gd name="T7" fmla="*/ 446 h 606"/>
              <a:gd name="T8" fmla="*/ 271 w 561"/>
              <a:gd name="T9" fmla="*/ 428 h 606"/>
              <a:gd name="T10" fmla="*/ 375 w 561"/>
              <a:gd name="T11" fmla="*/ 314 h 606"/>
              <a:gd name="T12" fmla="*/ 526 w 561"/>
              <a:gd name="T13" fmla="*/ 491 h 606"/>
              <a:gd name="T14" fmla="*/ 509 w 561"/>
              <a:gd name="T15" fmla="*/ 524 h 606"/>
              <a:gd name="T16" fmla="*/ 451 w 561"/>
              <a:gd name="T17" fmla="*/ 528 h 606"/>
              <a:gd name="T18" fmla="*/ 437 w 561"/>
              <a:gd name="T19" fmla="*/ 606 h 606"/>
              <a:gd name="T20" fmla="*/ 205 w 561"/>
              <a:gd name="T21" fmla="*/ 587 h 606"/>
              <a:gd name="T22" fmla="*/ 218 w 561"/>
              <a:gd name="T23" fmla="*/ 329 h 606"/>
              <a:gd name="T24" fmla="*/ 278 w 561"/>
              <a:gd name="T25" fmla="*/ 326 h 606"/>
              <a:gd name="T26" fmla="*/ 33 w 561"/>
              <a:gd name="T27" fmla="*/ 326 h 606"/>
              <a:gd name="T28" fmla="*/ 93 w 561"/>
              <a:gd name="T29" fmla="*/ 329 h 606"/>
              <a:gd name="T30" fmla="*/ 107 w 561"/>
              <a:gd name="T31" fmla="*/ 515 h 606"/>
              <a:gd name="T32" fmla="*/ 80 w 561"/>
              <a:gd name="T33" fmla="*/ 515 h 606"/>
              <a:gd name="T34" fmla="*/ 31 w 561"/>
              <a:gd name="T35" fmla="*/ 357 h 606"/>
              <a:gd name="T36" fmla="*/ 6 w 561"/>
              <a:gd name="T37" fmla="*/ 337 h 606"/>
              <a:gd name="T38" fmla="*/ 145 w 561"/>
              <a:gd name="T39" fmla="*/ 147 h 606"/>
              <a:gd name="T40" fmla="*/ 307 w 561"/>
              <a:gd name="T41" fmla="*/ 319 h 606"/>
              <a:gd name="T42" fmla="*/ 290 w 561"/>
              <a:gd name="T43" fmla="*/ 353 h 606"/>
              <a:gd name="T44" fmla="*/ 232 w 561"/>
              <a:gd name="T45" fmla="*/ 357 h 606"/>
              <a:gd name="T46" fmla="*/ 218 w 561"/>
              <a:gd name="T47" fmla="*/ 600 h 606"/>
              <a:gd name="T48" fmla="*/ 455 w 561"/>
              <a:gd name="T49" fmla="*/ 359 h 606"/>
              <a:gd name="T50" fmla="*/ 468 w 561"/>
              <a:gd name="T51" fmla="*/ 189 h 606"/>
              <a:gd name="T52" fmla="*/ 528 w 561"/>
              <a:gd name="T53" fmla="*/ 186 h 606"/>
              <a:gd name="T54" fmla="*/ 283 w 561"/>
              <a:gd name="T55" fmla="*/ 186 h 606"/>
              <a:gd name="T56" fmla="*/ 343 w 561"/>
              <a:gd name="T57" fmla="*/ 189 h 606"/>
              <a:gd name="T58" fmla="*/ 357 w 561"/>
              <a:gd name="T59" fmla="*/ 280 h 606"/>
              <a:gd name="T60" fmla="*/ 330 w 561"/>
              <a:gd name="T61" fmla="*/ 280 h 606"/>
              <a:gd name="T62" fmla="*/ 281 w 561"/>
              <a:gd name="T63" fmla="*/ 216 h 606"/>
              <a:gd name="T64" fmla="*/ 256 w 561"/>
              <a:gd name="T65" fmla="*/ 196 h 606"/>
              <a:gd name="T66" fmla="*/ 395 w 561"/>
              <a:gd name="T67" fmla="*/ 6 h 606"/>
              <a:gd name="T68" fmla="*/ 557 w 561"/>
              <a:gd name="T69" fmla="*/ 178 h 606"/>
              <a:gd name="T70" fmla="*/ 540 w 561"/>
              <a:gd name="T71" fmla="*/ 212 h 606"/>
              <a:gd name="T72" fmla="*/ 482 w 561"/>
              <a:gd name="T73" fmla="*/ 216 h 606"/>
              <a:gd name="T74" fmla="*/ 468 w 561"/>
              <a:gd name="T75" fmla="*/ 372 h 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61" h="606">
                <a:moveTo>
                  <a:pt x="437" y="606"/>
                </a:moveTo>
                <a:cubicBezTo>
                  <a:pt x="430" y="606"/>
                  <a:pt x="424" y="600"/>
                  <a:pt x="424" y="592"/>
                </a:cubicBezTo>
                <a:cubicBezTo>
                  <a:pt x="424" y="515"/>
                  <a:pt x="424" y="515"/>
                  <a:pt x="424" y="515"/>
                </a:cubicBezTo>
                <a:cubicBezTo>
                  <a:pt x="424" y="507"/>
                  <a:pt x="430" y="501"/>
                  <a:pt x="437" y="501"/>
                </a:cubicBezTo>
                <a:cubicBezTo>
                  <a:pt x="494" y="501"/>
                  <a:pt x="494" y="501"/>
                  <a:pt x="494" y="501"/>
                </a:cubicBezTo>
                <a:cubicBezTo>
                  <a:pt x="497" y="498"/>
                  <a:pt x="497" y="498"/>
                  <a:pt x="497" y="498"/>
                </a:cubicBezTo>
                <a:cubicBezTo>
                  <a:pt x="374" y="348"/>
                  <a:pt x="374" y="348"/>
                  <a:pt x="374" y="348"/>
                </a:cubicBezTo>
                <a:cubicBezTo>
                  <a:pt x="291" y="446"/>
                  <a:pt x="291" y="446"/>
                  <a:pt x="291" y="446"/>
                </a:cubicBezTo>
                <a:cubicBezTo>
                  <a:pt x="286" y="451"/>
                  <a:pt x="278" y="452"/>
                  <a:pt x="272" y="447"/>
                </a:cubicBezTo>
                <a:cubicBezTo>
                  <a:pt x="266" y="442"/>
                  <a:pt x="266" y="434"/>
                  <a:pt x="271" y="428"/>
                </a:cubicBezTo>
                <a:cubicBezTo>
                  <a:pt x="364" y="319"/>
                  <a:pt x="364" y="319"/>
                  <a:pt x="364" y="319"/>
                </a:cubicBezTo>
                <a:cubicBezTo>
                  <a:pt x="367" y="316"/>
                  <a:pt x="371" y="315"/>
                  <a:pt x="375" y="314"/>
                </a:cubicBezTo>
                <a:cubicBezTo>
                  <a:pt x="379" y="314"/>
                  <a:pt x="383" y="316"/>
                  <a:pt x="385" y="319"/>
                </a:cubicBezTo>
                <a:cubicBezTo>
                  <a:pt x="526" y="491"/>
                  <a:pt x="526" y="491"/>
                  <a:pt x="526" y="491"/>
                </a:cubicBezTo>
                <a:cubicBezTo>
                  <a:pt x="530" y="496"/>
                  <a:pt x="530" y="504"/>
                  <a:pt x="525" y="509"/>
                </a:cubicBezTo>
                <a:cubicBezTo>
                  <a:pt x="509" y="524"/>
                  <a:pt x="509" y="524"/>
                  <a:pt x="509" y="524"/>
                </a:cubicBezTo>
                <a:cubicBezTo>
                  <a:pt x="507" y="527"/>
                  <a:pt x="503" y="528"/>
                  <a:pt x="500" y="528"/>
                </a:cubicBezTo>
                <a:cubicBezTo>
                  <a:pt x="451" y="528"/>
                  <a:pt x="451" y="528"/>
                  <a:pt x="451" y="528"/>
                </a:cubicBezTo>
                <a:cubicBezTo>
                  <a:pt x="451" y="592"/>
                  <a:pt x="451" y="592"/>
                  <a:pt x="451" y="592"/>
                </a:cubicBezTo>
                <a:cubicBezTo>
                  <a:pt x="451" y="600"/>
                  <a:pt x="445" y="606"/>
                  <a:pt x="437" y="606"/>
                </a:cubicBezTo>
                <a:close/>
                <a:moveTo>
                  <a:pt x="218" y="600"/>
                </a:moveTo>
                <a:cubicBezTo>
                  <a:pt x="211" y="600"/>
                  <a:pt x="205" y="594"/>
                  <a:pt x="205" y="587"/>
                </a:cubicBezTo>
                <a:cubicBezTo>
                  <a:pt x="205" y="343"/>
                  <a:pt x="205" y="343"/>
                  <a:pt x="205" y="343"/>
                </a:cubicBezTo>
                <a:cubicBezTo>
                  <a:pt x="205" y="336"/>
                  <a:pt x="211" y="329"/>
                  <a:pt x="218" y="329"/>
                </a:cubicBezTo>
                <a:cubicBezTo>
                  <a:pt x="275" y="329"/>
                  <a:pt x="275" y="329"/>
                  <a:pt x="275" y="329"/>
                </a:cubicBezTo>
                <a:cubicBezTo>
                  <a:pt x="278" y="326"/>
                  <a:pt x="278" y="326"/>
                  <a:pt x="278" y="326"/>
                </a:cubicBezTo>
                <a:cubicBezTo>
                  <a:pt x="156" y="177"/>
                  <a:pt x="156" y="177"/>
                  <a:pt x="156" y="177"/>
                </a:cubicBezTo>
                <a:cubicBezTo>
                  <a:pt x="33" y="326"/>
                  <a:pt x="33" y="326"/>
                  <a:pt x="33" y="326"/>
                </a:cubicBezTo>
                <a:cubicBezTo>
                  <a:pt x="36" y="329"/>
                  <a:pt x="36" y="329"/>
                  <a:pt x="36" y="329"/>
                </a:cubicBezTo>
                <a:cubicBezTo>
                  <a:pt x="93" y="329"/>
                  <a:pt x="93" y="329"/>
                  <a:pt x="93" y="329"/>
                </a:cubicBezTo>
                <a:cubicBezTo>
                  <a:pt x="101" y="329"/>
                  <a:pt x="107" y="336"/>
                  <a:pt x="107" y="343"/>
                </a:cubicBezTo>
                <a:cubicBezTo>
                  <a:pt x="107" y="515"/>
                  <a:pt x="107" y="515"/>
                  <a:pt x="107" y="515"/>
                </a:cubicBezTo>
                <a:cubicBezTo>
                  <a:pt x="107" y="522"/>
                  <a:pt x="101" y="528"/>
                  <a:pt x="93" y="528"/>
                </a:cubicBezTo>
                <a:cubicBezTo>
                  <a:pt x="86" y="528"/>
                  <a:pt x="80" y="522"/>
                  <a:pt x="80" y="515"/>
                </a:cubicBezTo>
                <a:cubicBezTo>
                  <a:pt x="80" y="357"/>
                  <a:pt x="80" y="357"/>
                  <a:pt x="80" y="357"/>
                </a:cubicBezTo>
                <a:cubicBezTo>
                  <a:pt x="31" y="357"/>
                  <a:pt x="31" y="357"/>
                  <a:pt x="31" y="357"/>
                </a:cubicBezTo>
                <a:cubicBezTo>
                  <a:pt x="27" y="357"/>
                  <a:pt x="24" y="355"/>
                  <a:pt x="21" y="353"/>
                </a:cubicBezTo>
                <a:cubicBezTo>
                  <a:pt x="6" y="337"/>
                  <a:pt x="6" y="337"/>
                  <a:pt x="6" y="337"/>
                </a:cubicBezTo>
                <a:cubicBezTo>
                  <a:pt x="1" y="332"/>
                  <a:pt x="0" y="324"/>
                  <a:pt x="5" y="319"/>
                </a:cubicBezTo>
                <a:cubicBezTo>
                  <a:pt x="145" y="147"/>
                  <a:pt x="145" y="147"/>
                  <a:pt x="145" y="147"/>
                </a:cubicBezTo>
                <a:cubicBezTo>
                  <a:pt x="151" y="141"/>
                  <a:pt x="161" y="141"/>
                  <a:pt x="166" y="147"/>
                </a:cubicBezTo>
                <a:cubicBezTo>
                  <a:pt x="307" y="319"/>
                  <a:pt x="307" y="319"/>
                  <a:pt x="307" y="319"/>
                </a:cubicBezTo>
                <a:cubicBezTo>
                  <a:pt x="311" y="324"/>
                  <a:pt x="311" y="332"/>
                  <a:pt x="306" y="337"/>
                </a:cubicBezTo>
                <a:cubicBezTo>
                  <a:pt x="290" y="353"/>
                  <a:pt x="290" y="353"/>
                  <a:pt x="290" y="353"/>
                </a:cubicBezTo>
                <a:cubicBezTo>
                  <a:pt x="288" y="355"/>
                  <a:pt x="284" y="357"/>
                  <a:pt x="281" y="357"/>
                </a:cubicBezTo>
                <a:cubicBezTo>
                  <a:pt x="232" y="357"/>
                  <a:pt x="232" y="357"/>
                  <a:pt x="232" y="357"/>
                </a:cubicBezTo>
                <a:cubicBezTo>
                  <a:pt x="232" y="587"/>
                  <a:pt x="232" y="587"/>
                  <a:pt x="232" y="587"/>
                </a:cubicBezTo>
                <a:cubicBezTo>
                  <a:pt x="232" y="594"/>
                  <a:pt x="226" y="600"/>
                  <a:pt x="218" y="600"/>
                </a:cubicBezTo>
                <a:close/>
                <a:moveTo>
                  <a:pt x="468" y="372"/>
                </a:moveTo>
                <a:cubicBezTo>
                  <a:pt x="461" y="372"/>
                  <a:pt x="455" y="366"/>
                  <a:pt x="455" y="359"/>
                </a:cubicBezTo>
                <a:cubicBezTo>
                  <a:pt x="455" y="202"/>
                  <a:pt x="455" y="202"/>
                  <a:pt x="455" y="202"/>
                </a:cubicBezTo>
                <a:cubicBezTo>
                  <a:pt x="455" y="195"/>
                  <a:pt x="461" y="189"/>
                  <a:pt x="468" y="189"/>
                </a:cubicBezTo>
                <a:cubicBezTo>
                  <a:pt x="525" y="189"/>
                  <a:pt x="525" y="189"/>
                  <a:pt x="525" y="189"/>
                </a:cubicBezTo>
                <a:cubicBezTo>
                  <a:pt x="528" y="186"/>
                  <a:pt x="528" y="186"/>
                  <a:pt x="528" y="186"/>
                </a:cubicBezTo>
                <a:cubicBezTo>
                  <a:pt x="406" y="36"/>
                  <a:pt x="406" y="36"/>
                  <a:pt x="406" y="36"/>
                </a:cubicBezTo>
                <a:cubicBezTo>
                  <a:pt x="283" y="186"/>
                  <a:pt x="283" y="186"/>
                  <a:pt x="283" y="186"/>
                </a:cubicBezTo>
                <a:cubicBezTo>
                  <a:pt x="286" y="189"/>
                  <a:pt x="286" y="189"/>
                  <a:pt x="286" y="189"/>
                </a:cubicBezTo>
                <a:cubicBezTo>
                  <a:pt x="343" y="189"/>
                  <a:pt x="343" y="189"/>
                  <a:pt x="343" y="189"/>
                </a:cubicBezTo>
                <a:cubicBezTo>
                  <a:pt x="351" y="189"/>
                  <a:pt x="357" y="195"/>
                  <a:pt x="357" y="202"/>
                </a:cubicBezTo>
                <a:cubicBezTo>
                  <a:pt x="357" y="280"/>
                  <a:pt x="357" y="280"/>
                  <a:pt x="357" y="280"/>
                </a:cubicBezTo>
                <a:cubicBezTo>
                  <a:pt x="357" y="288"/>
                  <a:pt x="351" y="294"/>
                  <a:pt x="343" y="294"/>
                </a:cubicBezTo>
                <a:cubicBezTo>
                  <a:pt x="336" y="294"/>
                  <a:pt x="330" y="288"/>
                  <a:pt x="330" y="280"/>
                </a:cubicBezTo>
                <a:cubicBezTo>
                  <a:pt x="330" y="216"/>
                  <a:pt x="330" y="216"/>
                  <a:pt x="330" y="216"/>
                </a:cubicBezTo>
                <a:cubicBezTo>
                  <a:pt x="281" y="216"/>
                  <a:pt x="281" y="216"/>
                  <a:pt x="281" y="216"/>
                </a:cubicBezTo>
                <a:cubicBezTo>
                  <a:pt x="277" y="216"/>
                  <a:pt x="274" y="214"/>
                  <a:pt x="271" y="212"/>
                </a:cubicBezTo>
                <a:cubicBezTo>
                  <a:pt x="256" y="196"/>
                  <a:pt x="256" y="196"/>
                  <a:pt x="256" y="196"/>
                </a:cubicBezTo>
                <a:cubicBezTo>
                  <a:pt x="251" y="191"/>
                  <a:pt x="250" y="184"/>
                  <a:pt x="255" y="178"/>
                </a:cubicBezTo>
                <a:cubicBezTo>
                  <a:pt x="395" y="6"/>
                  <a:pt x="395" y="6"/>
                  <a:pt x="395" y="6"/>
                </a:cubicBezTo>
                <a:cubicBezTo>
                  <a:pt x="401" y="0"/>
                  <a:pt x="411" y="0"/>
                  <a:pt x="416" y="6"/>
                </a:cubicBezTo>
                <a:cubicBezTo>
                  <a:pt x="557" y="178"/>
                  <a:pt x="557" y="178"/>
                  <a:pt x="557" y="178"/>
                </a:cubicBezTo>
                <a:cubicBezTo>
                  <a:pt x="561" y="184"/>
                  <a:pt x="561" y="191"/>
                  <a:pt x="556" y="196"/>
                </a:cubicBezTo>
                <a:cubicBezTo>
                  <a:pt x="540" y="212"/>
                  <a:pt x="540" y="212"/>
                  <a:pt x="540" y="212"/>
                </a:cubicBezTo>
                <a:cubicBezTo>
                  <a:pt x="538" y="214"/>
                  <a:pt x="534" y="216"/>
                  <a:pt x="531" y="216"/>
                </a:cubicBezTo>
                <a:cubicBezTo>
                  <a:pt x="482" y="216"/>
                  <a:pt x="482" y="216"/>
                  <a:pt x="482" y="216"/>
                </a:cubicBezTo>
                <a:cubicBezTo>
                  <a:pt x="482" y="359"/>
                  <a:pt x="482" y="359"/>
                  <a:pt x="482" y="359"/>
                </a:cubicBezTo>
                <a:cubicBezTo>
                  <a:pt x="482" y="366"/>
                  <a:pt x="476" y="372"/>
                  <a:pt x="468" y="37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 name="Title 3">
            <a:extLst>
              <a:ext uri="{FF2B5EF4-FFF2-40B4-BE49-F238E27FC236}">
                <a16:creationId xmlns:a16="http://schemas.microsoft.com/office/drawing/2014/main" id="{B73249B3-3D69-4DD0-AE79-AC3F335EAE26}"/>
              </a:ext>
            </a:extLst>
          </p:cNvPr>
          <p:cNvSpPr txBox="1">
            <a:spLocks/>
          </p:cNvSpPr>
          <p:nvPr/>
        </p:nvSpPr>
        <p:spPr>
          <a:xfrm>
            <a:off x="9525000" y="6143625"/>
            <a:ext cx="2577652" cy="605305"/>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2400" b="0" kern="1200" cap="all">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000" b="1" dirty="0">
                <a:solidFill>
                  <a:schemeClr val="tx1"/>
                </a:solidFill>
                <a:latin typeface="Arial" panose="020B0604020202020204" pitchFamily="34" charset="0"/>
                <a:cs typeface="Arial" panose="020B0604020202020204" pitchFamily="34" charset="0"/>
              </a:rPr>
              <a:t>GOV.UK, 2020</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2889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descr="SmartArt Graphic"/>
          <p:cNvGraphicFramePr/>
          <p:nvPr>
            <p:extLst>
              <p:ext uri="{D42A27DB-BD31-4B8C-83A1-F6EECF244321}">
                <p14:modId xmlns:p14="http://schemas.microsoft.com/office/powerpoint/2010/main" val="1821477998"/>
              </p:ext>
            </p:extLst>
          </p:nvPr>
        </p:nvGraphicFramePr>
        <p:xfrm>
          <a:off x="1019175" y="1800225"/>
          <a:ext cx="11388724" cy="4555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6"/>
          <p:cNvSpPr>
            <a:spLocks noGrp="1"/>
          </p:cNvSpPr>
          <p:nvPr>
            <p:ph type="title"/>
          </p:nvPr>
        </p:nvSpPr>
        <p:spPr>
          <a:xfrm>
            <a:off x="4212782" y="939208"/>
            <a:ext cx="3766435" cy="499067"/>
          </a:xfrm>
        </p:spPr>
        <p:txBody>
          <a:bodyPr>
            <a:normAutofit/>
          </a:bodyPr>
          <a:lstStyle/>
          <a:p>
            <a:pPr algn="ctr"/>
            <a:r>
              <a:rPr lang="en-US" sz="2000" b="1" dirty="0">
                <a:latin typeface="Arial" panose="020B0604020202020204" pitchFamily="34" charset="0"/>
                <a:cs typeface="Arial" panose="020B0604020202020204" pitchFamily="34" charset="0"/>
              </a:rPr>
              <a:t>SWOT Analysis</a:t>
            </a:r>
          </a:p>
        </p:txBody>
      </p:sp>
      <p:sp>
        <p:nvSpPr>
          <p:cNvPr id="4" name="Title 6">
            <a:extLst>
              <a:ext uri="{FF2B5EF4-FFF2-40B4-BE49-F238E27FC236}">
                <a16:creationId xmlns:a16="http://schemas.microsoft.com/office/drawing/2014/main" id="{6124C059-0D9E-4CCE-9F9C-88E1A5A40FD8}"/>
              </a:ext>
            </a:extLst>
          </p:cNvPr>
          <p:cNvSpPr txBox="1">
            <a:spLocks/>
          </p:cNvSpPr>
          <p:nvPr/>
        </p:nvSpPr>
        <p:spPr>
          <a:xfrm>
            <a:off x="152399" y="5310813"/>
            <a:ext cx="2495551" cy="637758"/>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050" b="1" dirty="0">
                <a:latin typeface="Arial" panose="020B0604020202020204" pitchFamily="34" charset="0"/>
                <a:cs typeface="Arial" panose="020B0604020202020204" pitchFamily="34" charset="0"/>
              </a:rPr>
              <a:t>Wainwright, Surtees, Welch, </a:t>
            </a:r>
            <a:r>
              <a:rPr lang="en-US" sz="1050" b="1" dirty="0" err="1">
                <a:latin typeface="Arial" panose="020B0604020202020204" pitchFamily="34" charset="0"/>
                <a:cs typeface="Arial" panose="020B0604020202020204" pitchFamily="34" charset="0"/>
              </a:rPr>
              <a:t>Luben</a:t>
            </a:r>
            <a:r>
              <a:rPr lang="en-US" sz="1050" b="1" dirty="0">
                <a:latin typeface="Arial" panose="020B0604020202020204" pitchFamily="34" charset="0"/>
                <a:cs typeface="Arial" panose="020B0604020202020204" pitchFamily="34" charset="0"/>
              </a:rPr>
              <a:t>, </a:t>
            </a:r>
            <a:r>
              <a:rPr lang="en-US" sz="1050" b="1" dirty="0" err="1">
                <a:latin typeface="Arial" panose="020B0604020202020204" pitchFamily="34" charset="0"/>
                <a:cs typeface="Arial" panose="020B0604020202020204" pitchFamily="34" charset="0"/>
              </a:rPr>
              <a:t>Khaw</a:t>
            </a:r>
            <a:r>
              <a:rPr lang="en-US" sz="1050" b="1" dirty="0">
                <a:latin typeface="Arial" panose="020B0604020202020204" pitchFamily="34" charset="0"/>
                <a:cs typeface="Arial" panose="020B0604020202020204" pitchFamily="34" charset="0"/>
              </a:rPr>
              <a:t>, and Bingham, (2007</a:t>
            </a:r>
            <a:r>
              <a:rPr lang="en-US" sz="1050" dirty="0">
                <a:latin typeface="Arial" panose="020B0604020202020204" pitchFamily="34" charset="0"/>
                <a:cs typeface="Arial" panose="020B0604020202020204" pitchFamily="34" charset="0"/>
              </a:rPr>
              <a:t>)</a:t>
            </a:r>
            <a:endParaRPr lang="en-US" sz="700" b="1" dirty="0">
              <a:latin typeface="Arial" panose="020B0604020202020204" pitchFamily="34" charset="0"/>
              <a:cs typeface="Arial" panose="020B0604020202020204" pitchFamily="34" charset="0"/>
            </a:endParaRPr>
          </a:p>
        </p:txBody>
      </p:sp>
      <p:sp>
        <p:nvSpPr>
          <p:cNvPr id="5" name="Title 6">
            <a:extLst>
              <a:ext uri="{FF2B5EF4-FFF2-40B4-BE49-F238E27FC236}">
                <a16:creationId xmlns:a16="http://schemas.microsoft.com/office/drawing/2014/main" id="{0E4A3579-5D21-4F7C-8F74-6DFFA4BA0A12}"/>
              </a:ext>
            </a:extLst>
          </p:cNvPr>
          <p:cNvSpPr txBox="1">
            <a:spLocks/>
          </p:cNvSpPr>
          <p:nvPr/>
        </p:nvSpPr>
        <p:spPr>
          <a:xfrm>
            <a:off x="2828924" y="5486817"/>
            <a:ext cx="2412781" cy="28575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000" b="1" dirty="0" err="1">
                <a:latin typeface="Arial" panose="020B0604020202020204" pitchFamily="34" charset="0"/>
                <a:cs typeface="Arial" panose="020B0604020202020204" pitchFamily="34" charset="0"/>
              </a:rPr>
              <a:t>Šarapovas</a:t>
            </a:r>
            <a:r>
              <a:rPr lang="en-US" sz="1000" b="1" dirty="0">
                <a:latin typeface="Arial" panose="020B0604020202020204" pitchFamily="34" charset="0"/>
                <a:cs typeface="Arial" panose="020B0604020202020204" pitchFamily="34" charset="0"/>
              </a:rPr>
              <a:t>, (2008</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a:t>
            </a:r>
            <a:endParaRPr lang="en-US" sz="1000" b="1" dirty="0">
              <a:latin typeface="Arial" panose="020B0604020202020204" pitchFamily="34" charset="0"/>
              <a:cs typeface="Arial" panose="020B0604020202020204" pitchFamily="34" charset="0"/>
            </a:endParaRPr>
          </a:p>
        </p:txBody>
      </p:sp>
      <p:sp>
        <p:nvSpPr>
          <p:cNvPr id="6" name="Title 6">
            <a:extLst>
              <a:ext uri="{FF2B5EF4-FFF2-40B4-BE49-F238E27FC236}">
                <a16:creationId xmlns:a16="http://schemas.microsoft.com/office/drawing/2014/main" id="{4985C682-9CB0-44A7-A77C-75EF388ADDA2}"/>
              </a:ext>
            </a:extLst>
          </p:cNvPr>
          <p:cNvSpPr txBox="1">
            <a:spLocks/>
          </p:cNvSpPr>
          <p:nvPr/>
        </p:nvSpPr>
        <p:spPr>
          <a:xfrm>
            <a:off x="6172340" y="5513323"/>
            <a:ext cx="1720410" cy="199608"/>
          </a:xfrm>
          <a:prstGeom prst="rect">
            <a:avLst/>
          </a:prstGeom>
        </p:spPr>
        <p:txBody>
          <a:bodyPr vert="horz" lIns="91440" tIns="45720" rIns="91440" bIns="45720" rtlCol="0" anchor="b">
            <a:normAutofit fontScale="77500" lnSpcReduction="20000"/>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000" dirty="0">
                <a:latin typeface="Arial" panose="020B0604020202020204" pitchFamily="34" charset="0"/>
                <a:cs typeface="Arial" panose="020B0604020202020204" pitchFamily="34" charset="0"/>
              </a:rPr>
              <a:t>(</a:t>
            </a:r>
            <a:r>
              <a:rPr lang="en-US" sz="1000" b="1" dirty="0" err="1">
                <a:latin typeface="Arial" panose="020B0604020202020204" pitchFamily="34" charset="0"/>
                <a:cs typeface="Arial" panose="020B0604020202020204" pitchFamily="34" charset="0"/>
              </a:rPr>
              <a:t>Cvilikas</a:t>
            </a:r>
            <a:r>
              <a:rPr lang="en-US" sz="1000" b="1" dirty="0">
                <a:latin typeface="Arial" panose="020B0604020202020204" pitchFamily="34" charset="0"/>
                <a:cs typeface="Arial" panose="020B0604020202020204" pitchFamily="34" charset="0"/>
              </a:rPr>
              <a:t>, 2008</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a:t>
            </a:r>
            <a:endParaRPr lang="en-US" sz="1000" b="1" dirty="0">
              <a:latin typeface="Arial" panose="020B0604020202020204" pitchFamily="34" charset="0"/>
              <a:cs typeface="Arial" panose="020B0604020202020204" pitchFamily="34" charset="0"/>
            </a:endParaRPr>
          </a:p>
        </p:txBody>
      </p:sp>
      <p:sp>
        <p:nvSpPr>
          <p:cNvPr id="8" name="Title 6">
            <a:extLst>
              <a:ext uri="{FF2B5EF4-FFF2-40B4-BE49-F238E27FC236}">
                <a16:creationId xmlns:a16="http://schemas.microsoft.com/office/drawing/2014/main" id="{A9C3F021-DCE3-43D6-AB0E-B15922D1CA1F}"/>
              </a:ext>
            </a:extLst>
          </p:cNvPr>
          <p:cNvSpPr txBox="1">
            <a:spLocks/>
          </p:cNvSpPr>
          <p:nvPr/>
        </p:nvSpPr>
        <p:spPr>
          <a:xfrm>
            <a:off x="9170246" y="5513323"/>
            <a:ext cx="2495551" cy="318879"/>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000" dirty="0">
                <a:latin typeface="Arial" panose="020B0604020202020204" pitchFamily="34" charset="0"/>
                <a:cs typeface="Arial" panose="020B0604020202020204" pitchFamily="34" charset="0"/>
              </a:rPr>
              <a:t>(</a:t>
            </a:r>
            <a:r>
              <a:rPr lang="en-US" sz="1000" b="1" dirty="0">
                <a:latin typeface="Arial" panose="020B0604020202020204" pitchFamily="34" charset="0"/>
                <a:cs typeface="Arial" panose="020B0604020202020204" pitchFamily="34" charset="0"/>
              </a:rPr>
              <a:t>BBC News, 2020</a:t>
            </a:r>
            <a:r>
              <a:rPr lang="en-US" sz="1000" dirty="0">
                <a:latin typeface="Arial" panose="020B0604020202020204" pitchFamily="34" charset="0"/>
                <a:cs typeface="Arial" panose="020B0604020202020204" pitchFamily="34" charset="0"/>
              </a:rPr>
              <a:t>)</a:t>
            </a:r>
            <a:endParaRPr lang="en-US" sz="1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4253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E57D6-9BAD-4C59-8F20-B5CA36FC39D4}"/>
              </a:ext>
            </a:extLst>
          </p:cNvPr>
          <p:cNvSpPr>
            <a:spLocks noGrp="1"/>
          </p:cNvSpPr>
          <p:nvPr>
            <p:ph type="title"/>
          </p:nvPr>
        </p:nvSpPr>
        <p:spPr>
          <a:xfrm>
            <a:off x="4494931" y="729658"/>
            <a:ext cx="3202137" cy="477817"/>
          </a:xfrm>
        </p:spPr>
        <p:txBody>
          <a:bodyPr>
            <a:normAutofit/>
          </a:bodyPr>
          <a:lstStyle/>
          <a:p>
            <a:pPr algn="ctr"/>
            <a:r>
              <a:rPr lang="en-GB" sz="2000" b="1" dirty="0">
                <a:latin typeface="Arial" panose="020B0604020202020204" pitchFamily="34" charset="0"/>
                <a:cs typeface="Arial" panose="020B0604020202020204" pitchFamily="34" charset="0"/>
              </a:rPr>
              <a:t>PESTLE Analysis </a:t>
            </a:r>
          </a:p>
        </p:txBody>
      </p:sp>
      <p:sp>
        <p:nvSpPr>
          <p:cNvPr id="3" name="Text Placeholder 2">
            <a:extLst>
              <a:ext uri="{FF2B5EF4-FFF2-40B4-BE49-F238E27FC236}">
                <a16:creationId xmlns:a16="http://schemas.microsoft.com/office/drawing/2014/main" id="{C7CD0B95-5F11-4CDC-A781-2F47BC37E952}"/>
              </a:ext>
            </a:extLst>
          </p:cNvPr>
          <p:cNvSpPr>
            <a:spLocks noGrp="1"/>
          </p:cNvSpPr>
          <p:nvPr>
            <p:ph type="body" idx="1"/>
          </p:nvPr>
        </p:nvSpPr>
        <p:spPr>
          <a:xfrm>
            <a:off x="744201" y="729657"/>
            <a:ext cx="3004019" cy="477817"/>
          </a:xfrm>
        </p:spPr>
        <p:txBody>
          <a:bodyPr/>
          <a:lstStyle/>
          <a:p>
            <a:endParaRPr lang="en-US" i="1" u="sng" dirty="0"/>
          </a:p>
          <a:p>
            <a:pPr algn="ctr"/>
            <a:r>
              <a:rPr lang="en-US" sz="2000" i="1" u="sng" dirty="0">
                <a:latin typeface="Arial" panose="020B0604020202020204" pitchFamily="34" charset="0"/>
                <a:cs typeface="Arial" panose="020B0604020202020204" pitchFamily="34" charset="0"/>
              </a:rPr>
              <a:t>Political</a:t>
            </a:r>
            <a:endParaRPr lang="en-GB" sz="20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79E332D8-3829-4324-B0C9-C09AA584F2AC}"/>
              </a:ext>
            </a:extLst>
          </p:cNvPr>
          <p:cNvSpPr>
            <a:spLocks noGrp="1"/>
          </p:cNvSpPr>
          <p:nvPr>
            <p:ph sz="half" idx="2"/>
          </p:nvPr>
        </p:nvSpPr>
        <p:spPr>
          <a:xfrm>
            <a:off x="238126" y="1391042"/>
            <a:ext cx="4072311" cy="1418833"/>
          </a:xfrm>
        </p:spPr>
        <p:txBody>
          <a:bodyPr>
            <a:noAutofit/>
          </a:bodyPr>
          <a:lstStyle/>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The diplomatic factors influence the financial outcomes which are influential, and party-political activities have main concern all around financial ones nearly all the time </a:t>
            </a:r>
            <a:r>
              <a:rPr lang="en-US" sz="1600" dirty="0"/>
              <a:t>(</a:t>
            </a:r>
            <a:r>
              <a:rPr lang="en-US" sz="1600" b="1" dirty="0"/>
              <a:t>GOV.UK, 2020</a:t>
            </a:r>
            <a:r>
              <a:rPr lang="en-US" sz="1600" dirty="0"/>
              <a:t>)</a:t>
            </a:r>
            <a:r>
              <a:rPr lang="en-US" sz="1600"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sp>
        <p:nvSpPr>
          <p:cNvPr id="7" name="Text Placeholder 2">
            <a:extLst>
              <a:ext uri="{FF2B5EF4-FFF2-40B4-BE49-F238E27FC236}">
                <a16:creationId xmlns:a16="http://schemas.microsoft.com/office/drawing/2014/main" id="{9923F564-A791-4F28-B761-782400FD520F}"/>
              </a:ext>
            </a:extLst>
          </p:cNvPr>
          <p:cNvSpPr txBox="1">
            <a:spLocks/>
          </p:cNvSpPr>
          <p:nvPr/>
        </p:nvSpPr>
        <p:spPr>
          <a:xfrm>
            <a:off x="926179" y="2799958"/>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Economical</a:t>
            </a:r>
            <a:endParaRPr lang="en-GB" sz="2000" dirty="0">
              <a:latin typeface="Arial" panose="020B0604020202020204" pitchFamily="34" charset="0"/>
              <a:cs typeface="Arial" panose="020B0604020202020204" pitchFamily="34" charset="0"/>
            </a:endParaRPr>
          </a:p>
        </p:txBody>
      </p:sp>
      <p:sp>
        <p:nvSpPr>
          <p:cNvPr id="9" name="Content Placeholder 4">
            <a:extLst>
              <a:ext uri="{FF2B5EF4-FFF2-40B4-BE49-F238E27FC236}">
                <a16:creationId xmlns:a16="http://schemas.microsoft.com/office/drawing/2014/main" id="{77BBE49F-E6CC-4E22-BF2F-97D14A420123}"/>
              </a:ext>
            </a:extLst>
          </p:cNvPr>
          <p:cNvSpPr txBox="1">
            <a:spLocks/>
          </p:cNvSpPr>
          <p:nvPr/>
        </p:nvSpPr>
        <p:spPr>
          <a:xfrm>
            <a:off x="238126" y="3429000"/>
            <a:ext cx="4072309" cy="1647825"/>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The revenue of the residents is moderate, depends on the purpose of the visit. The amount of improvement may well be excessive, the hotel is bordered by numerous tourist temptations and forest </a:t>
            </a:r>
            <a:r>
              <a:rPr lang="en-US" sz="1600" dirty="0">
                <a:solidFill>
                  <a:schemeClr val="tx1"/>
                </a:solidFill>
                <a:latin typeface="Arial" panose="020B0604020202020204" pitchFamily="34" charset="0"/>
                <a:cs typeface="Arial" panose="020B0604020202020204" pitchFamily="34" charset="0"/>
              </a:rPr>
              <a:t>(Forbes.com, 2020)</a:t>
            </a:r>
            <a:r>
              <a:rPr lang="en-US" sz="1600" b="0" dirty="0">
                <a:solidFill>
                  <a:schemeClr val="tx1"/>
                </a:solidFill>
                <a:latin typeface="Arial" panose="020B0604020202020204" pitchFamily="34" charset="0"/>
                <a:cs typeface="Arial" panose="020B0604020202020204" pitchFamily="34" charset="0"/>
              </a:rPr>
              <a:t>.</a:t>
            </a:r>
            <a:endParaRPr lang="en-GB" sz="1600" b="0" dirty="0">
              <a:solidFill>
                <a:schemeClr val="tx1"/>
              </a:solidFill>
              <a:latin typeface="Arial" panose="020B0604020202020204" pitchFamily="34" charset="0"/>
              <a:cs typeface="Arial" panose="020B0604020202020204" pitchFamily="34" charset="0"/>
            </a:endParaRPr>
          </a:p>
        </p:txBody>
      </p:sp>
      <p:sp>
        <p:nvSpPr>
          <p:cNvPr id="12" name="Text Placeholder 2">
            <a:extLst>
              <a:ext uri="{FF2B5EF4-FFF2-40B4-BE49-F238E27FC236}">
                <a16:creationId xmlns:a16="http://schemas.microsoft.com/office/drawing/2014/main" id="{46A9C081-6484-4B0B-A1E9-0652040B66B3}"/>
              </a:ext>
            </a:extLst>
          </p:cNvPr>
          <p:cNvSpPr txBox="1">
            <a:spLocks/>
          </p:cNvSpPr>
          <p:nvPr/>
        </p:nvSpPr>
        <p:spPr>
          <a:xfrm>
            <a:off x="744200" y="5076825"/>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Social</a:t>
            </a:r>
            <a:endParaRPr lang="en-GB" sz="2000" dirty="0">
              <a:latin typeface="Arial" panose="020B0604020202020204" pitchFamily="34" charset="0"/>
              <a:cs typeface="Arial" panose="020B0604020202020204" pitchFamily="34" charset="0"/>
            </a:endParaRPr>
          </a:p>
        </p:txBody>
      </p:sp>
      <p:sp>
        <p:nvSpPr>
          <p:cNvPr id="13" name="Content Placeholder 4">
            <a:extLst>
              <a:ext uri="{FF2B5EF4-FFF2-40B4-BE49-F238E27FC236}">
                <a16:creationId xmlns:a16="http://schemas.microsoft.com/office/drawing/2014/main" id="{28A67D96-2F79-4E90-BA6D-EA984C538507}"/>
              </a:ext>
            </a:extLst>
          </p:cNvPr>
          <p:cNvSpPr txBox="1">
            <a:spLocks/>
          </p:cNvSpPr>
          <p:nvPr/>
        </p:nvSpPr>
        <p:spPr>
          <a:xfrm>
            <a:off x="238126" y="5561033"/>
            <a:ext cx="4772024" cy="1307333"/>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The societal and educational situation is a deciding element in service sector. For many worldwide tourists, UK is one the preference of individuals who decide to have their holidays in this country </a:t>
            </a:r>
            <a:r>
              <a:rPr lang="en-US" sz="1600" dirty="0">
                <a:solidFill>
                  <a:schemeClr val="tx1"/>
                </a:solidFill>
                <a:latin typeface="Arial" panose="020B0604020202020204" pitchFamily="34" charset="0"/>
                <a:cs typeface="Arial" panose="020B0604020202020204" pitchFamily="34" charset="0"/>
              </a:rPr>
              <a:t>(GOV.UK, 2020)</a:t>
            </a:r>
            <a:r>
              <a:rPr lang="en-US" sz="1600" b="0" dirty="0">
                <a:solidFill>
                  <a:schemeClr val="tx1"/>
                </a:solidFill>
                <a:latin typeface="Arial" panose="020B0604020202020204" pitchFamily="34" charset="0"/>
                <a:cs typeface="Arial" panose="020B0604020202020204" pitchFamily="34" charset="0"/>
              </a:rPr>
              <a:t>. </a:t>
            </a:r>
            <a:endParaRPr lang="en-GB" sz="1600" b="0" dirty="0">
              <a:solidFill>
                <a:schemeClr val="tx1"/>
              </a:solidFill>
              <a:latin typeface="Arial" panose="020B0604020202020204" pitchFamily="34" charset="0"/>
              <a:cs typeface="Arial" panose="020B0604020202020204" pitchFamily="34" charset="0"/>
            </a:endParaRPr>
          </a:p>
        </p:txBody>
      </p:sp>
      <p:sp>
        <p:nvSpPr>
          <p:cNvPr id="14" name="Content Placeholder 4">
            <a:extLst>
              <a:ext uri="{FF2B5EF4-FFF2-40B4-BE49-F238E27FC236}">
                <a16:creationId xmlns:a16="http://schemas.microsoft.com/office/drawing/2014/main" id="{FF6C8C7E-B8D3-49DB-BA44-449D606FB09B}"/>
              </a:ext>
            </a:extLst>
          </p:cNvPr>
          <p:cNvSpPr txBox="1">
            <a:spLocks/>
          </p:cNvSpPr>
          <p:nvPr/>
        </p:nvSpPr>
        <p:spPr>
          <a:xfrm>
            <a:off x="7981950" y="1378610"/>
            <a:ext cx="4210050" cy="1431265"/>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In a very developed country as UK, the internet is the important key factor for interaction. The connections and the communication of data sandwiched between the customer services are conducted out via automated method </a:t>
            </a:r>
            <a:r>
              <a:rPr lang="en-US" sz="1600" dirty="0">
                <a:solidFill>
                  <a:schemeClr val="tx1"/>
                </a:solidFill>
                <a:latin typeface="Arial" panose="020B0604020202020204" pitchFamily="34" charset="0"/>
                <a:cs typeface="Arial" panose="020B0604020202020204" pitchFamily="34" charset="0"/>
              </a:rPr>
              <a:t>Ons.gov.uk, 2020)</a:t>
            </a:r>
            <a:endParaRPr lang="en-GB" sz="1600" b="0" dirty="0">
              <a:solidFill>
                <a:schemeClr val="tx1"/>
              </a:solidFill>
              <a:latin typeface="Arial" panose="020B0604020202020204" pitchFamily="34" charset="0"/>
              <a:cs typeface="Arial" panose="020B0604020202020204" pitchFamily="34" charset="0"/>
            </a:endParaRPr>
          </a:p>
        </p:txBody>
      </p:sp>
      <p:sp>
        <p:nvSpPr>
          <p:cNvPr id="15" name="Text Placeholder 2">
            <a:extLst>
              <a:ext uri="{FF2B5EF4-FFF2-40B4-BE49-F238E27FC236}">
                <a16:creationId xmlns:a16="http://schemas.microsoft.com/office/drawing/2014/main" id="{1D274496-26EE-4E2C-9849-CC4A8284CEDD}"/>
              </a:ext>
            </a:extLst>
          </p:cNvPr>
          <p:cNvSpPr txBox="1">
            <a:spLocks/>
          </p:cNvSpPr>
          <p:nvPr/>
        </p:nvSpPr>
        <p:spPr>
          <a:xfrm>
            <a:off x="8831175" y="731795"/>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Technological</a:t>
            </a:r>
            <a:endParaRPr lang="en-GB" sz="2000" dirty="0">
              <a:latin typeface="Arial" panose="020B0604020202020204" pitchFamily="34" charset="0"/>
              <a:cs typeface="Arial" panose="020B0604020202020204" pitchFamily="34" charset="0"/>
            </a:endParaRPr>
          </a:p>
        </p:txBody>
      </p:sp>
      <p:sp>
        <p:nvSpPr>
          <p:cNvPr id="16" name="Text Placeholder 2">
            <a:extLst>
              <a:ext uri="{FF2B5EF4-FFF2-40B4-BE49-F238E27FC236}">
                <a16:creationId xmlns:a16="http://schemas.microsoft.com/office/drawing/2014/main" id="{D45EB923-68D3-435D-B222-062A6AD67B46}"/>
              </a:ext>
            </a:extLst>
          </p:cNvPr>
          <p:cNvSpPr txBox="1">
            <a:spLocks/>
          </p:cNvSpPr>
          <p:nvPr/>
        </p:nvSpPr>
        <p:spPr>
          <a:xfrm>
            <a:off x="8869275" y="2923823"/>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Legal</a:t>
            </a:r>
            <a:endParaRPr lang="en-GB" sz="2000" dirty="0">
              <a:latin typeface="Arial" panose="020B0604020202020204" pitchFamily="34" charset="0"/>
              <a:cs typeface="Arial" panose="020B0604020202020204" pitchFamily="34" charset="0"/>
            </a:endParaRPr>
          </a:p>
        </p:txBody>
      </p:sp>
      <p:sp>
        <p:nvSpPr>
          <p:cNvPr id="17" name="Text Placeholder 2">
            <a:extLst>
              <a:ext uri="{FF2B5EF4-FFF2-40B4-BE49-F238E27FC236}">
                <a16:creationId xmlns:a16="http://schemas.microsoft.com/office/drawing/2014/main" id="{9CB34F8E-CE63-4096-8295-2D497471B110}"/>
              </a:ext>
            </a:extLst>
          </p:cNvPr>
          <p:cNvSpPr txBox="1">
            <a:spLocks/>
          </p:cNvSpPr>
          <p:nvPr/>
        </p:nvSpPr>
        <p:spPr>
          <a:xfrm>
            <a:off x="8912138" y="4912131"/>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Environmental</a:t>
            </a:r>
            <a:endParaRPr lang="en-GB" sz="2000" dirty="0">
              <a:latin typeface="Arial" panose="020B0604020202020204" pitchFamily="34" charset="0"/>
              <a:cs typeface="Arial" panose="020B0604020202020204" pitchFamily="34" charset="0"/>
            </a:endParaRPr>
          </a:p>
        </p:txBody>
      </p:sp>
      <p:sp>
        <p:nvSpPr>
          <p:cNvPr id="18" name="Content Placeholder 4">
            <a:extLst>
              <a:ext uri="{FF2B5EF4-FFF2-40B4-BE49-F238E27FC236}">
                <a16:creationId xmlns:a16="http://schemas.microsoft.com/office/drawing/2014/main" id="{0421F187-CFC6-4314-91D2-F4774093D357}"/>
              </a:ext>
            </a:extLst>
          </p:cNvPr>
          <p:cNvSpPr txBox="1">
            <a:spLocks/>
          </p:cNvSpPr>
          <p:nvPr/>
        </p:nvSpPr>
        <p:spPr>
          <a:xfrm>
            <a:off x="7981950" y="3401640"/>
            <a:ext cx="4295776" cy="1431265"/>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Many sections of the ecological environment are part of service sector resources,</a:t>
            </a:r>
            <a:r>
              <a:rPr lang="en-GB" sz="1600" b="0" dirty="0">
                <a:solidFill>
                  <a:schemeClr val="tx1"/>
                </a:solidFill>
                <a:latin typeface="Arial" panose="020B0604020202020204" pitchFamily="34" charset="0"/>
                <a:cs typeface="Arial" panose="020B0604020202020204" pitchFamily="34" charset="0"/>
              </a:rPr>
              <a:t> and </a:t>
            </a:r>
            <a:r>
              <a:rPr lang="en-US" sz="1600" b="0" dirty="0">
                <a:solidFill>
                  <a:schemeClr val="tx1"/>
                </a:solidFill>
                <a:latin typeface="Arial" panose="020B0604020202020204" pitchFamily="34" charset="0"/>
                <a:cs typeface="Arial" panose="020B0604020202020204" pitchFamily="34" charset="0"/>
              </a:rPr>
              <a:t>patrimony. Tourism resources are the aim to achieve the valor via travel events </a:t>
            </a:r>
            <a:r>
              <a:rPr lang="en-US" sz="1600" dirty="0">
                <a:solidFill>
                  <a:schemeClr val="tx1"/>
                </a:solidFill>
                <a:latin typeface="Arial" panose="020B0604020202020204" pitchFamily="34" charset="0"/>
                <a:cs typeface="Arial" panose="020B0604020202020204" pitchFamily="34" charset="0"/>
              </a:rPr>
              <a:t>(GOV.UK, 2020)</a:t>
            </a:r>
            <a:r>
              <a:rPr lang="en-GB" sz="1600" b="0" dirty="0">
                <a:solidFill>
                  <a:schemeClr val="tx1"/>
                </a:solidFill>
                <a:latin typeface="Arial" panose="020B0604020202020204" pitchFamily="34" charset="0"/>
                <a:cs typeface="Arial" panose="020B0604020202020204" pitchFamily="34" charset="0"/>
              </a:rPr>
              <a:t>. </a:t>
            </a:r>
          </a:p>
        </p:txBody>
      </p:sp>
      <p:sp>
        <p:nvSpPr>
          <p:cNvPr id="19" name="Content Placeholder 4">
            <a:extLst>
              <a:ext uri="{FF2B5EF4-FFF2-40B4-BE49-F238E27FC236}">
                <a16:creationId xmlns:a16="http://schemas.microsoft.com/office/drawing/2014/main" id="{7514F203-4C8E-4F08-823B-0C89544695BA}"/>
              </a:ext>
            </a:extLst>
          </p:cNvPr>
          <p:cNvSpPr txBox="1">
            <a:spLocks/>
          </p:cNvSpPr>
          <p:nvPr/>
        </p:nvSpPr>
        <p:spPr>
          <a:xfrm>
            <a:off x="7981950" y="5453585"/>
            <a:ext cx="4210050" cy="1307334"/>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Water safety</a:t>
            </a:r>
            <a:r>
              <a:rPr lang="en-GB" sz="1600" b="0" dirty="0">
                <a:solidFill>
                  <a:schemeClr val="tx1"/>
                </a:solidFill>
                <a:latin typeface="Arial" panose="020B0604020202020204" pitchFamily="34" charset="0"/>
                <a:cs typeface="Arial" panose="020B0604020202020204" pitchFamily="34" charset="0"/>
              </a:rPr>
              <a:t> is especially important </a:t>
            </a:r>
            <a:r>
              <a:rPr lang="en-US" sz="1600" b="0" dirty="0">
                <a:solidFill>
                  <a:schemeClr val="tx1"/>
                </a:solidFill>
                <a:latin typeface="Arial" panose="020B0604020202020204" pitchFamily="34" charset="0"/>
                <a:cs typeface="Arial" panose="020B0604020202020204" pitchFamily="34" charset="0"/>
              </a:rPr>
              <a:t>Protecting the atmosphere                                Protecting the soil</a:t>
            </a:r>
            <a:r>
              <a:rPr lang="en-GB" sz="1600" b="0" dirty="0">
                <a:solidFill>
                  <a:schemeClr val="tx1"/>
                </a:solidFill>
                <a:latin typeface="Arial" panose="020B0604020202020204" pitchFamily="34" charset="0"/>
                <a:cs typeface="Arial" panose="020B0604020202020204" pitchFamily="34" charset="0"/>
              </a:rPr>
              <a:t>                                                         </a:t>
            </a:r>
            <a:r>
              <a:rPr lang="en-US" sz="1600" b="0" dirty="0">
                <a:solidFill>
                  <a:schemeClr val="tx1"/>
                </a:solidFill>
                <a:latin typeface="Arial" panose="020B0604020202020204" pitchFamily="34" charset="0"/>
                <a:cs typeface="Arial" panose="020B0604020202020204" pitchFamily="34" charset="0"/>
              </a:rPr>
              <a:t>Wastes and residues need to be more friendly with the environment </a:t>
            </a:r>
            <a:r>
              <a:rPr lang="en-US" sz="1600" dirty="0">
                <a:solidFill>
                  <a:schemeClr val="tx1"/>
                </a:solidFill>
                <a:latin typeface="Arial" panose="020B0604020202020204" pitchFamily="34" charset="0"/>
                <a:cs typeface="Arial" panose="020B0604020202020204" pitchFamily="34" charset="0"/>
              </a:rPr>
              <a:t>(GOV.UK, 2020)</a:t>
            </a:r>
            <a:r>
              <a:rPr lang="en-US" sz="1600" b="0" dirty="0">
                <a:solidFill>
                  <a:schemeClr val="tx1"/>
                </a:solidFill>
                <a:latin typeface="Arial" panose="020B0604020202020204" pitchFamily="34" charset="0"/>
                <a:cs typeface="Arial" panose="020B0604020202020204" pitchFamily="34" charset="0"/>
              </a:rPr>
              <a:t>.</a:t>
            </a:r>
            <a:endParaRPr lang="en-GB" sz="1600" b="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4814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Marriott reaction to Macroeconomy fluctuations changes strategies in the challenge of the recession due to pandemic of COVID 19. Marriott current supply expansion is in self-control in this difficult financial time, Marriott is even now competent to develop around all current hotels and it retains numerous names that work in various divisions. Marriott is expanding abroad, mostly in Europe and Asia (</a:t>
            </a:r>
            <a:r>
              <a:rPr lang="en-US" b="1" dirty="0" err="1">
                <a:latin typeface="Arial" panose="020B0604020202020204" pitchFamily="34" charset="0"/>
                <a:cs typeface="Arial" panose="020B0604020202020204" pitchFamily="34" charset="0"/>
              </a:rPr>
              <a:t>Gadiesh</a:t>
            </a:r>
            <a:r>
              <a:rPr lang="en-US" b="1" dirty="0">
                <a:latin typeface="Arial" panose="020B0604020202020204" pitchFamily="34" charset="0"/>
                <a:cs typeface="Arial" panose="020B0604020202020204" pitchFamily="34" charset="0"/>
              </a:rPr>
              <a:t>, Orit, and Gilbert, 2008).</a:t>
            </a:r>
            <a:endParaRPr lang="en-GB" dirty="0">
              <a:latin typeface="Arial" panose="020B0604020202020204" pitchFamily="34" charset="0"/>
              <a:cs typeface="Arial" panose="020B0604020202020204" pitchFamily="34" charset="0"/>
            </a:endParaRPr>
          </a:p>
        </p:txBody>
      </p:sp>
      <p:sp>
        <p:nvSpPr>
          <p:cNvPr id="4" name="Title 3"/>
          <p:cNvSpPr>
            <a:spLocks noGrp="1"/>
          </p:cNvSpPr>
          <p:nvPr>
            <p:ph type="title"/>
          </p:nvPr>
        </p:nvSpPr>
        <p:spPr>
          <a:xfrm>
            <a:off x="796306" y="2843225"/>
            <a:ext cx="3096379" cy="1023561"/>
          </a:xfrm>
        </p:spPr>
        <p:txBody>
          <a:bodyPr>
            <a:normAutofit/>
          </a:bodyPr>
          <a:lstStyle/>
          <a:p>
            <a:r>
              <a:rPr lang="en-GB" sz="2000" b="1" dirty="0">
                <a:latin typeface="Arial" panose="020B0604020202020204" pitchFamily="34" charset="0"/>
                <a:cs typeface="Arial" panose="020B0604020202020204" pitchFamily="34" charset="0"/>
              </a:rPr>
              <a:t>Macroeconomy</a:t>
            </a:r>
            <a:endParaRPr lang="en-GB" sz="2000" dirty="0">
              <a:latin typeface="Arial" panose="020B0604020202020204" pitchFamily="34" charset="0"/>
              <a:cs typeface="Arial" panose="020B0604020202020204" pitchFamily="34" charset="0"/>
            </a:endParaRPr>
          </a:p>
        </p:txBody>
      </p:sp>
      <p:grpSp>
        <p:nvGrpSpPr>
          <p:cNvPr id="8" name="Group 89" descr="checklist with pencil icon"/>
          <p:cNvGrpSpPr>
            <a:grpSpLocks noChangeAspect="1"/>
          </p:cNvGrpSpPr>
          <p:nvPr/>
        </p:nvGrpSpPr>
        <p:grpSpPr bwMode="auto">
          <a:xfrm>
            <a:off x="891100" y="2462936"/>
            <a:ext cx="589100" cy="589100"/>
            <a:chOff x="6539" y="440"/>
            <a:chExt cx="426" cy="426"/>
          </a:xfrm>
          <a:solidFill>
            <a:schemeClr val="accent1"/>
          </a:solidFill>
        </p:grpSpPr>
        <p:sp>
          <p:nvSpPr>
            <p:cNvPr id="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18" name="Group 89" descr="checklist with pencil icon"/>
          <p:cNvGrpSpPr>
            <a:grpSpLocks noChangeAspect="1"/>
          </p:cNvGrpSpPr>
          <p:nvPr/>
        </p:nvGrpSpPr>
        <p:grpSpPr bwMode="auto">
          <a:xfrm>
            <a:off x="6296025" y="1001361"/>
            <a:ext cx="5579886" cy="5579886"/>
            <a:chOff x="6539" y="440"/>
            <a:chExt cx="426" cy="426"/>
          </a:xfrm>
          <a:solidFill>
            <a:schemeClr val="bg1">
              <a:alpha val="50000"/>
            </a:schemeClr>
          </a:solidFill>
        </p:grpSpPr>
        <p:sp>
          <p:nvSpPr>
            <p:cNvPr id="1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28" name="Title 3">
            <a:extLst>
              <a:ext uri="{FF2B5EF4-FFF2-40B4-BE49-F238E27FC236}">
                <a16:creationId xmlns:a16="http://schemas.microsoft.com/office/drawing/2014/main" id="{E4E802D6-DBAA-461B-938D-90FB35307EA9}"/>
              </a:ext>
            </a:extLst>
          </p:cNvPr>
          <p:cNvSpPr txBox="1">
            <a:spLocks/>
          </p:cNvSpPr>
          <p:nvPr/>
        </p:nvSpPr>
        <p:spPr>
          <a:xfrm>
            <a:off x="8182184" y="6212196"/>
            <a:ext cx="3968792" cy="528528"/>
          </a:xfrm>
          <a:prstGeom prst="rect">
            <a:avLst/>
          </a:prstGeom>
        </p:spPr>
        <p:txBody>
          <a:bodyPr vert="horz" lIns="91440" tIns="45720" rIns="91440" bIns="45720" rtlCol="0" anchor="ctr">
            <a:noAutofit/>
          </a:bodyPr>
          <a:lstStyle>
            <a:lvl1pPr algn="l" defTabSz="457200" rtl="0" eaLnBrk="1" latinLnBrk="0" hangingPunct="1">
              <a:spcBef>
                <a:spcPct val="0"/>
              </a:spcBef>
              <a:buNone/>
              <a:defRPr sz="2400" b="0" kern="1200" cap="all">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600" b="1" dirty="0" err="1">
                <a:solidFill>
                  <a:schemeClr val="tx1"/>
                </a:solidFill>
                <a:latin typeface="Arial" panose="020B0604020202020204" pitchFamily="34" charset="0"/>
                <a:cs typeface="Arial" panose="020B0604020202020204" pitchFamily="34" charset="0"/>
              </a:rPr>
              <a:t>Gadiesh</a:t>
            </a:r>
            <a:r>
              <a:rPr lang="en-US" sz="1600" b="1" dirty="0">
                <a:solidFill>
                  <a:schemeClr val="tx1"/>
                </a:solidFill>
                <a:latin typeface="Arial" panose="020B0604020202020204" pitchFamily="34" charset="0"/>
                <a:cs typeface="Arial" panose="020B0604020202020204" pitchFamily="34" charset="0"/>
              </a:rPr>
              <a:t>, Orit, and Gilbert, (2008)</a:t>
            </a:r>
            <a:endParaRPr lang="en-GB"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9125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Microeconomics concentrates on trade and demand and other forces that determine the price levels. Marriott Hotel explores the economy, in other words, the brand tries to comprehend human choices, choices and distributes resources and forces that should take place in the marketplace. It also tries to explain what happens when there are changes in specific circumstances (</a:t>
            </a:r>
            <a:r>
              <a:rPr lang="en-US" b="1" dirty="0">
                <a:latin typeface="Arial" panose="020B0604020202020204" pitchFamily="34" charset="0"/>
                <a:cs typeface="Arial" panose="020B0604020202020204" pitchFamily="34" charset="0"/>
              </a:rPr>
              <a:t>Legislation.gov.uk, 2020</a:t>
            </a:r>
            <a:r>
              <a:rPr lang="en-US"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t>
            </a:r>
          </a:p>
        </p:txBody>
      </p:sp>
      <p:sp>
        <p:nvSpPr>
          <p:cNvPr id="4" name="Title 3"/>
          <p:cNvSpPr>
            <a:spLocks noGrp="1"/>
          </p:cNvSpPr>
          <p:nvPr>
            <p:ph type="title"/>
          </p:nvPr>
        </p:nvSpPr>
        <p:spPr>
          <a:xfrm>
            <a:off x="803479" y="2833658"/>
            <a:ext cx="3096379" cy="1023561"/>
          </a:xfrm>
        </p:spPr>
        <p:txBody>
          <a:bodyPr/>
          <a:lstStyle/>
          <a:p>
            <a:r>
              <a:rPr lang="en-GB" sz="2000" b="1" dirty="0">
                <a:latin typeface="Arial" panose="020B0604020202020204" pitchFamily="34" charset="0"/>
                <a:cs typeface="Arial" panose="020B0604020202020204" pitchFamily="34" charset="0"/>
              </a:rPr>
              <a:t>Microeconomy</a:t>
            </a:r>
            <a:r>
              <a:rPr lang="en-GB" b="1" i="1" u="sng" dirty="0"/>
              <a:t> </a:t>
            </a:r>
            <a:endParaRPr lang="en-GB" dirty="0"/>
          </a:p>
        </p:txBody>
      </p:sp>
      <p:grpSp>
        <p:nvGrpSpPr>
          <p:cNvPr id="8" name="Group 89" descr="checklist with pencil icon"/>
          <p:cNvGrpSpPr>
            <a:grpSpLocks noChangeAspect="1"/>
          </p:cNvGrpSpPr>
          <p:nvPr/>
        </p:nvGrpSpPr>
        <p:grpSpPr bwMode="auto">
          <a:xfrm>
            <a:off x="891100" y="2462936"/>
            <a:ext cx="589100" cy="589100"/>
            <a:chOff x="6539" y="440"/>
            <a:chExt cx="426" cy="426"/>
          </a:xfrm>
          <a:solidFill>
            <a:schemeClr val="accent1"/>
          </a:solidFill>
        </p:grpSpPr>
        <p:sp>
          <p:nvSpPr>
            <p:cNvPr id="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8" name="Group 89" descr="checklist with pencil icon">
            <a:extLst>
              <a:ext uri="{FF2B5EF4-FFF2-40B4-BE49-F238E27FC236}">
                <a16:creationId xmlns:a16="http://schemas.microsoft.com/office/drawing/2014/main" id="{02B43A06-13AA-4A8A-85A7-83E36A618F99}"/>
              </a:ext>
            </a:extLst>
          </p:cNvPr>
          <p:cNvGrpSpPr>
            <a:grpSpLocks noChangeAspect="1"/>
          </p:cNvGrpSpPr>
          <p:nvPr/>
        </p:nvGrpSpPr>
        <p:grpSpPr bwMode="auto">
          <a:xfrm>
            <a:off x="6296025" y="1001361"/>
            <a:ext cx="5579886" cy="5579886"/>
            <a:chOff x="6539" y="440"/>
            <a:chExt cx="426" cy="426"/>
          </a:xfrm>
          <a:solidFill>
            <a:schemeClr val="bg1">
              <a:alpha val="50000"/>
            </a:schemeClr>
          </a:solidFill>
        </p:grpSpPr>
        <p:sp>
          <p:nvSpPr>
            <p:cNvPr id="29" name="Freeform 90">
              <a:extLst>
                <a:ext uri="{FF2B5EF4-FFF2-40B4-BE49-F238E27FC236}">
                  <a16:creationId xmlns:a16="http://schemas.microsoft.com/office/drawing/2014/main" id="{E55316B5-93BD-4CB6-8B9B-8FAFCCBED7A6}"/>
                </a:ext>
              </a:extLst>
            </p:cNvPr>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91">
              <a:extLst>
                <a:ext uri="{FF2B5EF4-FFF2-40B4-BE49-F238E27FC236}">
                  <a16:creationId xmlns:a16="http://schemas.microsoft.com/office/drawing/2014/main" id="{C8B07830-5998-4E72-9449-729B7DAAFB1F}"/>
                </a:ext>
              </a:extLst>
            </p:cNvPr>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92">
              <a:extLst>
                <a:ext uri="{FF2B5EF4-FFF2-40B4-BE49-F238E27FC236}">
                  <a16:creationId xmlns:a16="http://schemas.microsoft.com/office/drawing/2014/main" id="{623DD834-F2F4-4923-8F3A-D99031582295}"/>
                </a:ext>
              </a:extLst>
            </p:cNvPr>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93">
              <a:extLst>
                <a:ext uri="{FF2B5EF4-FFF2-40B4-BE49-F238E27FC236}">
                  <a16:creationId xmlns:a16="http://schemas.microsoft.com/office/drawing/2014/main" id="{D86E096D-879C-44E8-82D1-25F72EA3BCDF}"/>
                </a:ext>
              </a:extLst>
            </p:cNvPr>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 name="Freeform 94">
              <a:extLst>
                <a:ext uri="{FF2B5EF4-FFF2-40B4-BE49-F238E27FC236}">
                  <a16:creationId xmlns:a16="http://schemas.microsoft.com/office/drawing/2014/main" id="{1FCED4D2-F7DA-4EEB-BA57-D6E860D8DECE}"/>
                </a:ext>
              </a:extLst>
            </p:cNvPr>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4" name="Freeform 95">
              <a:extLst>
                <a:ext uri="{FF2B5EF4-FFF2-40B4-BE49-F238E27FC236}">
                  <a16:creationId xmlns:a16="http://schemas.microsoft.com/office/drawing/2014/main" id="{9FDB3E02-828E-44CC-ACF5-D90307E783A6}"/>
                </a:ext>
              </a:extLst>
            </p:cNvPr>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5" name="Freeform 96">
              <a:extLst>
                <a:ext uri="{FF2B5EF4-FFF2-40B4-BE49-F238E27FC236}">
                  <a16:creationId xmlns:a16="http://schemas.microsoft.com/office/drawing/2014/main" id="{802CA8B7-776D-49A4-91D1-5B40502E7F26}"/>
                </a:ext>
              </a:extLst>
            </p:cNvPr>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6" name="Freeform 97">
              <a:extLst>
                <a:ext uri="{FF2B5EF4-FFF2-40B4-BE49-F238E27FC236}">
                  <a16:creationId xmlns:a16="http://schemas.microsoft.com/office/drawing/2014/main" id="{E0384662-1FB4-4257-828E-468B33E27CE5}"/>
                </a:ext>
              </a:extLst>
            </p:cNvPr>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7" name="Freeform 98">
              <a:extLst>
                <a:ext uri="{FF2B5EF4-FFF2-40B4-BE49-F238E27FC236}">
                  <a16:creationId xmlns:a16="http://schemas.microsoft.com/office/drawing/2014/main" id="{C12EAE9E-0821-495B-BEF9-43395CA5E4EA}"/>
                </a:ext>
              </a:extLst>
            </p:cNvPr>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24" name="Title 3">
            <a:extLst>
              <a:ext uri="{FF2B5EF4-FFF2-40B4-BE49-F238E27FC236}">
                <a16:creationId xmlns:a16="http://schemas.microsoft.com/office/drawing/2014/main" id="{228AF688-CC7C-43F4-AAA9-96E80FAD9220}"/>
              </a:ext>
            </a:extLst>
          </p:cNvPr>
          <p:cNvSpPr txBox="1">
            <a:spLocks/>
          </p:cNvSpPr>
          <p:nvPr/>
        </p:nvSpPr>
        <p:spPr>
          <a:xfrm>
            <a:off x="8347601" y="6227593"/>
            <a:ext cx="3808236" cy="533552"/>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2400" b="0" kern="1200" cap="all">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dirty="0">
                <a:solidFill>
                  <a:schemeClr val="tx1"/>
                </a:solidFill>
                <a:latin typeface="Arial" panose="020B0604020202020204" pitchFamily="34" charset="0"/>
                <a:cs typeface="Arial" panose="020B0604020202020204" pitchFamily="34" charset="0"/>
              </a:rPr>
              <a:t>(</a:t>
            </a:r>
            <a:r>
              <a:rPr lang="en-US" sz="2000" b="1" dirty="0">
                <a:solidFill>
                  <a:schemeClr val="tx1"/>
                </a:solidFill>
                <a:latin typeface="Arial" panose="020B0604020202020204" pitchFamily="34" charset="0"/>
                <a:cs typeface="Arial" panose="020B0604020202020204" pitchFamily="34" charset="0"/>
              </a:rPr>
              <a:t>Legislation.gov.uk, 2020</a:t>
            </a:r>
            <a:r>
              <a:rPr lang="en-US" sz="2000" dirty="0">
                <a:solidFill>
                  <a:schemeClr val="tx1"/>
                </a:solidFill>
                <a:latin typeface="Arial" panose="020B0604020202020204" pitchFamily="34" charset="0"/>
                <a:cs typeface="Arial" panose="020B0604020202020204" pitchFamily="34" charset="0"/>
              </a:rPr>
              <a:t>)</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7609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1464" y="3337548"/>
            <a:ext cx="2866218" cy="813143"/>
          </a:xfrm>
        </p:spPr>
        <p:txBody>
          <a:bodyPr>
            <a:normAutofit/>
          </a:bodyPr>
          <a:lstStyle/>
          <a:p>
            <a:pPr algn="ctr"/>
            <a:r>
              <a:rPr lang="en-GB" sz="2000" b="1" dirty="0">
                <a:latin typeface="Arial" panose="020B0604020202020204" pitchFamily="34" charset="0"/>
                <a:cs typeface="Arial" panose="020B0604020202020204" pitchFamily="34" charset="0"/>
              </a:rPr>
              <a:t>Stakeholder</a:t>
            </a:r>
            <a:br>
              <a:rPr lang="en-GB" sz="2000" b="1" dirty="0">
                <a:latin typeface="Arial" panose="020B0604020202020204" pitchFamily="34" charset="0"/>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grpSp>
        <p:nvGrpSpPr>
          <p:cNvPr id="6" name="Group 60" descr="up trending graph icon"/>
          <p:cNvGrpSpPr>
            <a:grpSpLocks noChangeAspect="1"/>
          </p:cNvGrpSpPr>
          <p:nvPr/>
        </p:nvGrpSpPr>
        <p:grpSpPr bwMode="auto">
          <a:xfrm>
            <a:off x="876869" y="2475798"/>
            <a:ext cx="594983" cy="581018"/>
            <a:chOff x="6726" y="600"/>
            <a:chExt cx="426" cy="416"/>
          </a:xfrm>
          <a:solidFill>
            <a:schemeClr val="accent1"/>
          </a:solidFill>
        </p:grpSpPr>
        <p:sp>
          <p:nvSpPr>
            <p:cNvPr id="7" name="Freeform 61"/>
            <p:cNvSpPr>
              <a:spLocks/>
            </p:cNvSpPr>
            <p:nvPr/>
          </p:nvSpPr>
          <p:spPr bwMode="auto">
            <a:xfrm>
              <a:off x="6726" y="999"/>
              <a:ext cx="426" cy="17"/>
            </a:xfrm>
            <a:custGeom>
              <a:avLst/>
              <a:gdLst>
                <a:gd name="T0" fmla="*/ 282 w 288"/>
                <a:gd name="T1" fmla="*/ 12 h 12"/>
                <a:gd name="T2" fmla="*/ 6 w 288"/>
                <a:gd name="T3" fmla="*/ 12 h 12"/>
                <a:gd name="T4" fmla="*/ 0 w 288"/>
                <a:gd name="T5" fmla="*/ 6 h 12"/>
                <a:gd name="T6" fmla="*/ 6 w 288"/>
                <a:gd name="T7" fmla="*/ 0 h 12"/>
                <a:gd name="T8" fmla="*/ 282 w 288"/>
                <a:gd name="T9" fmla="*/ 0 h 12"/>
                <a:gd name="T10" fmla="*/ 288 w 288"/>
                <a:gd name="T11" fmla="*/ 6 h 12"/>
                <a:gd name="T12" fmla="*/ 282 w 288"/>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88" h="12">
                  <a:moveTo>
                    <a:pt x="282" y="12"/>
                  </a:moveTo>
                  <a:cubicBezTo>
                    <a:pt x="6" y="12"/>
                    <a:pt x="6" y="12"/>
                    <a:pt x="6" y="12"/>
                  </a:cubicBezTo>
                  <a:cubicBezTo>
                    <a:pt x="2" y="12"/>
                    <a:pt x="0" y="10"/>
                    <a:pt x="0" y="6"/>
                  </a:cubicBezTo>
                  <a:cubicBezTo>
                    <a:pt x="0" y="3"/>
                    <a:pt x="2" y="0"/>
                    <a:pt x="6" y="0"/>
                  </a:cubicBezTo>
                  <a:cubicBezTo>
                    <a:pt x="282" y="0"/>
                    <a:pt x="282" y="0"/>
                    <a:pt x="282" y="0"/>
                  </a:cubicBezTo>
                  <a:cubicBezTo>
                    <a:pt x="285" y="0"/>
                    <a:pt x="288" y="3"/>
                    <a:pt x="288" y="6"/>
                  </a:cubicBezTo>
                  <a:cubicBezTo>
                    <a:pt x="288" y="10"/>
                    <a:pt x="285" y="12"/>
                    <a:pt x="28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8" name="Freeform 62"/>
            <p:cNvSpPr>
              <a:spLocks noEditPoints="1"/>
            </p:cNvSpPr>
            <p:nvPr/>
          </p:nvSpPr>
          <p:spPr bwMode="auto">
            <a:xfrm>
              <a:off x="6744" y="912"/>
              <a:ext cx="71" cy="104"/>
            </a:xfrm>
            <a:custGeom>
              <a:avLst/>
              <a:gdLst>
                <a:gd name="T0" fmla="*/ 42 w 48"/>
                <a:gd name="T1" fmla="*/ 72 h 72"/>
                <a:gd name="T2" fmla="*/ 6 w 48"/>
                <a:gd name="T3" fmla="*/ 72 h 72"/>
                <a:gd name="T4" fmla="*/ 0 w 48"/>
                <a:gd name="T5" fmla="*/ 66 h 72"/>
                <a:gd name="T6" fmla="*/ 0 w 48"/>
                <a:gd name="T7" fmla="*/ 6 h 72"/>
                <a:gd name="T8" fmla="*/ 6 w 48"/>
                <a:gd name="T9" fmla="*/ 0 h 72"/>
                <a:gd name="T10" fmla="*/ 42 w 48"/>
                <a:gd name="T11" fmla="*/ 0 h 72"/>
                <a:gd name="T12" fmla="*/ 48 w 48"/>
                <a:gd name="T13" fmla="*/ 6 h 72"/>
                <a:gd name="T14" fmla="*/ 48 w 48"/>
                <a:gd name="T15" fmla="*/ 66 h 72"/>
                <a:gd name="T16" fmla="*/ 42 w 48"/>
                <a:gd name="T17" fmla="*/ 72 h 72"/>
                <a:gd name="T18" fmla="*/ 12 w 48"/>
                <a:gd name="T19" fmla="*/ 60 h 72"/>
                <a:gd name="T20" fmla="*/ 36 w 48"/>
                <a:gd name="T21" fmla="*/ 60 h 72"/>
                <a:gd name="T22" fmla="*/ 36 w 48"/>
                <a:gd name="T23" fmla="*/ 12 h 72"/>
                <a:gd name="T24" fmla="*/ 12 w 48"/>
                <a:gd name="T25" fmla="*/ 12 h 72"/>
                <a:gd name="T26" fmla="*/ 12 w 48"/>
                <a:gd name="T27" fmla="*/ 6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72">
                  <a:moveTo>
                    <a:pt x="42" y="72"/>
                  </a:moveTo>
                  <a:cubicBezTo>
                    <a:pt x="6" y="72"/>
                    <a:pt x="6" y="72"/>
                    <a:pt x="6" y="72"/>
                  </a:cubicBezTo>
                  <a:cubicBezTo>
                    <a:pt x="2" y="72"/>
                    <a:pt x="0" y="70"/>
                    <a:pt x="0" y="66"/>
                  </a:cubicBezTo>
                  <a:cubicBezTo>
                    <a:pt x="0" y="6"/>
                    <a:pt x="0" y="6"/>
                    <a:pt x="0" y="6"/>
                  </a:cubicBezTo>
                  <a:cubicBezTo>
                    <a:pt x="0" y="3"/>
                    <a:pt x="2" y="0"/>
                    <a:pt x="6" y="0"/>
                  </a:cubicBezTo>
                  <a:cubicBezTo>
                    <a:pt x="42" y="0"/>
                    <a:pt x="42" y="0"/>
                    <a:pt x="42" y="0"/>
                  </a:cubicBezTo>
                  <a:cubicBezTo>
                    <a:pt x="45" y="0"/>
                    <a:pt x="48" y="3"/>
                    <a:pt x="48" y="6"/>
                  </a:cubicBezTo>
                  <a:cubicBezTo>
                    <a:pt x="48" y="66"/>
                    <a:pt x="48" y="66"/>
                    <a:pt x="48" y="66"/>
                  </a:cubicBezTo>
                  <a:cubicBezTo>
                    <a:pt x="48" y="70"/>
                    <a:pt x="45" y="72"/>
                    <a:pt x="42" y="72"/>
                  </a:cubicBezTo>
                  <a:close/>
                  <a:moveTo>
                    <a:pt x="12" y="60"/>
                  </a:moveTo>
                  <a:cubicBezTo>
                    <a:pt x="36" y="60"/>
                    <a:pt x="36" y="60"/>
                    <a:pt x="36" y="60"/>
                  </a:cubicBezTo>
                  <a:cubicBezTo>
                    <a:pt x="36" y="12"/>
                    <a:pt x="36" y="12"/>
                    <a:pt x="36" y="12"/>
                  </a:cubicBezTo>
                  <a:cubicBezTo>
                    <a:pt x="12" y="12"/>
                    <a:pt x="12" y="12"/>
                    <a:pt x="12" y="12"/>
                  </a:cubicBezTo>
                  <a:lnTo>
                    <a:pt x="1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9" name="Freeform 63"/>
            <p:cNvSpPr>
              <a:spLocks noEditPoints="1"/>
            </p:cNvSpPr>
            <p:nvPr/>
          </p:nvSpPr>
          <p:spPr bwMode="auto">
            <a:xfrm>
              <a:off x="6850" y="826"/>
              <a:ext cx="71" cy="190"/>
            </a:xfrm>
            <a:custGeom>
              <a:avLst/>
              <a:gdLst>
                <a:gd name="T0" fmla="*/ 42 w 48"/>
                <a:gd name="T1" fmla="*/ 132 h 132"/>
                <a:gd name="T2" fmla="*/ 6 w 48"/>
                <a:gd name="T3" fmla="*/ 132 h 132"/>
                <a:gd name="T4" fmla="*/ 0 w 48"/>
                <a:gd name="T5" fmla="*/ 126 h 132"/>
                <a:gd name="T6" fmla="*/ 0 w 48"/>
                <a:gd name="T7" fmla="*/ 6 h 132"/>
                <a:gd name="T8" fmla="*/ 6 w 48"/>
                <a:gd name="T9" fmla="*/ 0 h 132"/>
                <a:gd name="T10" fmla="*/ 42 w 48"/>
                <a:gd name="T11" fmla="*/ 0 h 132"/>
                <a:gd name="T12" fmla="*/ 48 w 48"/>
                <a:gd name="T13" fmla="*/ 6 h 132"/>
                <a:gd name="T14" fmla="*/ 48 w 48"/>
                <a:gd name="T15" fmla="*/ 126 h 132"/>
                <a:gd name="T16" fmla="*/ 42 w 48"/>
                <a:gd name="T17" fmla="*/ 132 h 132"/>
                <a:gd name="T18" fmla="*/ 12 w 48"/>
                <a:gd name="T19" fmla="*/ 120 h 132"/>
                <a:gd name="T20" fmla="*/ 36 w 48"/>
                <a:gd name="T21" fmla="*/ 120 h 132"/>
                <a:gd name="T22" fmla="*/ 36 w 48"/>
                <a:gd name="T23" fmla="*/ 12 h 132"/>
                <a:gd name="T24" fmla="*/ 12 w 48"/>
                <a:gd name="T25" fmla="*/ 12 h 132"/>
                <a:gd name="T26" fmla="*/ 12 w 48"/>
                <a:gd name="T27" fmla="*/ 12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32">
                  <a:moveTo>
                    <a:pt x="42" y="132"/>
                  </a:moveTo>
                  <a:cubicBezTo>
                    <a:pt x="6" y="132"/>
                    <a:pt x="6" y="132"/>
                    <a:pt x="6" y="132"/>
                  </a:cubicBezTo>
                  <a:cubicBezTo>
                    <a:pt x="2" y="132"/>
                    <a:pt x="0" y="130"/>
                    <a:pt x="0" y="126"/>
                  </a:cubicBezTo>
                  <a:cubicBezTo>
                    <a:pt x="0" y="6"/>
                    <a:pt x="0" y="6"/>
                    <a:pt x="0" y="6"/>
                  </a:cubicBezTo>
                  <a:cubicBezTo>
                    <a:pt x="0" y="3"/>
                    <a:pt x="2" y="0"/>
                    <a:pt x="6" y="0"/>
                  </a:cubicBezTo>
                  <a:cubicBezTo>
                    <a:pt x="42" y="0"/>
                    <a:pt x="42" y="0"/>
                    <a:pt x="42" y="0"/>
                  </a:cubicBezTo>
                  <a:cubicBezTo>
                    <a:pt x="45" y="0"/>
                    <a:pt x="48" y="3"/>
                    <a:pt x="48" y="6"/>
                  </a:cubicBezTo>
                  <a:cubicBezTo>
                    <a:pt x="48" y="126"/>
                    <a:pt x="48" y="126"/>
                    <a:pt x="48" y="126"/>
                  </a:cubicBezTo>
                  <a:cubicBezTo>
                    <a:pt x="48" y="130"/>
                    <a:pt x="45" y="132"/>
                    <a:pt x="42" y="132"/>
                  </a:cubicBezTo>
                  <a:close/>
                  <a:moveTo>
                    <a:pt x="12" y="120"/>
                  </a:moveTo>
                  <a:cubicBezTo>
                    <a:pt x="36" y="120"/>
                    <a:pt x="36" y="120"/>
                    <a:pt x="36" y="120"/>
                  </a:cubicBezTo>
                  <a:cubicBezTo>
                    <a:pt x="36" y="12"/>
                    <a:pt x="36" y="12"/>
                    <a:pt x="36" y="12"/>
                  </a:cubicBezTo>
                  <a:cubicBezTo>
                    <a:pt x="12" y="12"/>
                    <a:pt x="12" y="12"/>
                    <a:pt x="12" y="12"/>
                  </a:cubicBezTo>
                  <a:lnTo>
                    <a:pt x="12"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64"/>
            <p:cNvSpPr>
              <a:spLocks noEditPoints="1"/>
            </p:cNvSpPr>
            <p:nvPr/>
          </p:nvSpPr>
          <p:spPr bwMode="auto">
            <a:xfrm>
              <a:off x="6957" y="860"/>
              <a:ext cx="71" cy="156"/>
            </a:xfrm>
            <a:custGeom>
              <a:avLst/>
              <a:gdLst>
                <a:gd name="T0" fmla="*/ 42 w 48"/>
                <a:gd name="T1" fmla="*/ 108 h 108"/>
                <a:gd name="T2" fmla="*/ 6 w 48"/>
                <a:gd name="T3" fmla="*/ 108 h 108"/>
                <a:gd name="T4" fmla="*/ 0 w 48"/>
                <a:gd name="T5" fmla="*/ 102 h 108"/>
                <a:gd name="T6" fmla="*/ 0 w 48"/>
                <a:gd name="T7" fmla="*/ 6 h 108"/>
                <a:gd name="T8" fmla="*/ 6 w 48"/>
                <a:gd name="T9" fmla="*/ 0 h 108"/>
                <a:gd name="T10" fmla="*/ 42 w 48"/>
                <a:gd name="T11" fmla="*/ 0 h 108"/>
                <a:gd name="T12" fmla="*/ 48 w 48"/>
                <a:gd name="T13" fmla="*/ 6 h 108"/>
                <a:gd name="T14" fmla="*/ 48 w 48"/>
                <a:gd name="T15" fmla="*/ 102 h 108"/>
                <a:gd name="T16" fmla="*/ 42 w 48"/>
                <a:gd name="T17" fmla="*/ 108 h 108"/>
                <a:gd name="T18" fmla="*/ 12 w 48"/>
                <a:gd name="T19" fmla="*/ 96 h 108"/>
                <a:gd name="T20" fmla="*/ 36 w 48"/>
                <a:gd name="T21" fmla="*/ 96 h 108"/>
                <a:gd name="T22" fmla="*/ 36 w 48"/>
                <a:gd name="T23" fmla="*/ 12 h 108"/>
                <a:gd name="T24" fmla="*/ 12 w 48"/>
                <a:gd name="T25" fmla="*/ 12 h 108"/>
                <a:gd name="T26" fmla="*/ 12 w 48"/>
                <a:gd name="T27" fmla="*/ 96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08">
                  <a:moveTo>
                    <a:pt x="42" y="108"/>
                  </a:moveTo>
                  <a:cubicBezTo>
                    <a:pt x="6" y="108"/>
                    <a:pt x="6" y="108"/>
                    <a:pt x="6" y="108"/>
                  </a:cubicBezTo>
                  <a:cubicBezTo>
                    <a:pt x="2" y="108"/>
                    <a:pt x="0" y="106"/>
                    <a:pt x="0" y="102"/>
                  </a:cubicBezTo>
                  <a:cubicBezTo>
                    <a:pt x="0" y="6"/>
                    <a:pt x="0" y="6"/>
                    <a:pt x="0" y="6"/>
                  </a:cubicBezTo>
                  <a:cubicBezTo>
                    <a:pt x="0" y="3"/>
                    <a:pt x="2" y="0"/>
                    <a:pt x="6" y="0"/>
                  </a:cubicBezTo>
                  <a:cubicBezTo>
                    <a:pt x="42" y="0"/>
                    <a:pt x="42" y="0"/>
                    <a:pt x="42" y="0"/>
                  </a:cubicBezTo>
                  <a:cubicBezTo>
                    <a:pt x="45" y="0"/>
                    <a:pt x="48" y="3"/>
                    <a:pt x="48" y="6"/>
                  </a:cubicBezTo>
                  <a:cubicBezTo>
                    <a:pt x="48" y="102"/>
                    <a:pt x="48" y="102"/>
                    <a:pt x="48" y="102"/>
                  </a:cubicBezTo>
                  <a:cubicBezTo>
                    <a:pt x="48" y="106"/>
                    <a:pt x="45" y="108"/>
                    <a:pt x="42" y="108"/>
                  </a:cubicBezTo>
                  <a:close/>
                  <a:moveTo>
                    <a:pt x="12" y="96"/>
                  </a:moveTo>
                  <a:cubicBezTo>
                    <a:pt x="36" y="96"/>
                    <a:pt x="36" y="96"/>
                    <a:pt x="36" y="96"/>
                  </a:cubicBezTo>
                  <a:cubicBezTo>
                    <a:pt x="36" y="12"/>
                    <a:pt x="36" y="12"/>
                    <a:pt x="36" y="12"/>
                  </a:cubicBezTo>
                  <a:cubicBezTo>
                    <a:pt x="12" y="12"/>
                    <a:pt x="12" y="12"/>
                    <a:pt x="12" y="12"/>
                  </a:cubicBezTo>
                  <a:lnTo>
                    <a:pt x="12" y="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65"/>
            <p:cNvSpPr>
              <a:spLocks noEditPoints="1"/>
            </p:cNvSpPr>
            <p:nvPr/>
          </p:nvSpPr>
          <p:spPr bwMode="auto">
            <a:xfrm>
              <a:off x="7063" y="739"/>
              <a:ext cx="71" cy="277"/>
            </a:xfrm>
            <a:custGeom>
              <a:avLst/>
              <a:gdLst>
                <a:gd name="T0" fmla="*/ 42 w 48"/>
                <a:gd name="T1" fmla="*/ 192 h 192"/>
                <a:gd name="T2" fmla="*/ 6 w 48"/>
                <a:gd name="T3" fmla="*/ 192 h 192"/>
                <a:gd name="T4" fmla="*/ 0 w 48"/>
                <a:gd name="T5" fmla="*/ 186 h 192"/>
                <a:gd name="T6" fmla="*/ 0 w 48"/>
                <a:gd name="T7" fmla="*/ 6 h 192"/>
                <a:gd name="T8" fmla="*/ 6 w 48"/>
                <a:gd name="T9" fmla="*/ 0 h 192"/>
                <a:gd name="T10" fmla="*/ 42 w 48"/>
                <a:gd name="T11" fmla="*/ 0 h 192"/>
                <a:gd name="T12" fmla="*/ 48 w 48"/>
                <a:gd name="T13" fmla="*/ 6 h 192"/>
                <a:gd name="T14" fmla="*/ 48 w 48"/>
                <a:gd name="T15" fmla="*/ 186 h 192"/>
                <a:gd name="T16" fmla="*/ 42 w 48"/>
                <a:gd name="T17" fmla="*/ 192 h 192"/>
                <a:gd name="T18" fmla="*/ 12 w 48"/>
                <a:gd name="T19" fmla="*/ 180 h 192"/>
                <a:gd name="T20" fmla="*/ 36 w 48"/>
                <a:gd name="T21" fmla="*/ 180 h 192"/>
                <a:gd name="T22" fmla="*/ 36 w 48"/>
                <a:gd name="T23" fmla="*/ 12 h 192"/>
                <a:gd name="T24" fmla="*/ 12 w 48"/>
                <a:gd name="T25" fmla="*/ 12 h 192"/>
                <a:gd name="T26" fmla="*/ 12 w 48"/>
                <a:gd name="T27" fmla="*/ 18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92">
                  <a:moveTo>
                    <a:pt x="42" y="192"/>
                  </a:moveTo>
                  <a:cubicBezTo>
                    <a:pt x="6" y="192"/>
                    <a:pt x="6" y="192"/>
                    <a:pt x="6" y="192"/>
                  </a:cubicBezTo>
                  <a:cubicBezTo>
                    <a:pt x="2" y="192"/>
                    <a:pt x="0" y="190"/>
                    <a:pt x="0" y="186"/>
                  </a:cubicBezTo>
                  <a:cubicBezTo>
                    <a:pt x="0" y="6"/>
                    <a:pt x="0" y="6"/>
                    <a:pt x="0" y="6"/>
                  </a:cubicBezTo>
                  <a:cubicBezTo>
                    <a:pt x="0" y="3"/>
                    <a:pt x="2" y="0"/>
                    <a:pt x="6" y="0"/>
                  </a:cubicBezTo>
                  <a:cubicBezTo>
                    <a:pt x="42" y="0"/>
                    <a:pt x="42" y="0"/>
                    <a:pt x="42" y="0"/>
                  </a:cubicBezTo>
                  <a:cubicBezTo>
                    <a:pt x="45" y="0"/>
                    <a:pt x="48" y="3"/>
                    <a:pt x="48" y="6"/>
                  </a:cubicBezTo>
                  <a:cubicBezTo>
                    <a:pt x="48" y="186"/>
                    <a:pt x="48" y="186"/>
                    <a:pt x="48" y="186"/>
                  </a:cubicBezTo>
                  <a:cubicBezTo>
                    <a:pt x="48" y="190"/>
                    <a:pt x="45" y="192"/>
                    <a:pt x="42" y="192"/>
                  </a:cubicBezTo>
                  <a:close/>
                  <a:moveTo>
                    <a:pt x="12" y="180"/>
                  </a:moveTo>
                  <a:cubicBezTo>
                    <a:pt x="36" y="180"/>
                    <a:pt x="36" y="180"/>
                    <a:pt x="36" y="180"/>
                  </a:cubicBezTo>
                  <a:cubicBezTo>
                    <a:pt x="36" y="12"/>
                    <a:pt x="36" y="12"/>
                    <a:pt x="36" y="12"/>
                  </a:cubicBezTo>
                  <a:cubicBezTo>
                    <a:pt x="12" y="12"/>
                    <a:pt x="12" y="12"/>
                    <a:pt x="12" y="12"/>
                  </a:cubicBezTo>
                  <a:lnTo>
                    <a:pt x="1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66"/>
            <p:cNvSpPr>
              <a:spLocks noEditPoints="1"/>
            </p:cNvSpPr>
            <p:nvPr/>
          </p:nvSpPr>
          <p:spPr bwMode="auto">
            <a:xfrm>
              <a:off x="6753" y="774"/>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67"/>
            <p:cNvSpPr>
              <a:spLocks noEditPoints="1"/>
            </p:cNvSpPr>
            <p:nvPr/>
          </p:nvSpPr>
          <p:spPr bwMode="auto">
            <a:xfrm>
              <a:off x="6859" y="687"/>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68"/>
            <p:cNvSpPr>
              <a:spLocks noEditPoints="1"/>
            </p:cNvSpPr>
            <p:nvPr/>
          </p:nvSpPr>
          <p:spPr bwMode="auto">
            <a:xfrm>
              <a:off x="6966" y="722"/>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69"/>
            <p:cNvSpPr>
              <a:spLocks noEditPoints="1"/>
            </p:cNvSpPr>
            <p:nvPr/>
          </p:nvSpPr>
          <p:spPr bwMode="auto">
            <a:xfrm>
              <a:off x="7072" y="600"/>
              <a:ext cx="54"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70"/>
            <p:cNvSpPr>
              <a:spLocks/>
            </p:cNvSpPr>
            <p:nvPr/>
          </p:nvSpPr>
          <p:spPr bwMode="auto">
            <a:xfrm>
              <a:off x="6782" y="714"/>
              <a:ext cx="99" cy="84"/>
            </a:xfrm>
            <a:custGeom>
              <a:avLst/>
              <a:gdLst>
                <a:gd name="T0" fmla="*/ 7 w 67"/>
                <a:gd name="T1" fmla="*/ 58 h 58"/>
                <a:gd name="T2" fmla="*/ 2 w 67"/>
                <a:gd name="T3" fmla="*/ 56 h 58"/>
                <a:gd name="T4" fmla="*/ 3 w 67"/>
                <a:gd name="T5" fmla="*/ 47 h 58"/>
                <a:gd name="T6" fmla="*/ 57 w 67"/>
                <a:gd name="T7" fmla="*/ 3 h 58"/>
                <a:gd name="T8" fmla="*/ 65 w 67"/>
                <a:gd name="T9" fmla="*/ 3 h 58"/>
                <a:gd name="T10" fmla="*/ 64 w 67"/>
                <a:gd name="T11" fmla="*/ 12 h 58"/>
                <a:gd name="T12" fmla="*/ 11 w 67"/>
                <a:gd name="T13" fmla="*/ 56 h 58"/>
                <a:gd name="T14" fmla="*/ 7 w 67"/>
                <a:gd name="T15" fmla="*/ 58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58">
                  <a:moveTo>
                    <a:pt x="7" y="58"/>
                  </a:moveTo>
                  <a:cubicBezTo>
                    <a:pt x="5" y="58"/>
                    <a:pt x="3" y="57"/>
                    <a:pt x="2" y="56"/>
                  </a:cubicBezTo>
                  <a:cubicBezTo>
                    <a:pt x="0" y="53"/>
                    <a:pt x="0" y="49"/>
                    <a:pt x="3" y="47"/>
                  </a:cubicBezTo>
                  <a:cubicBezTo>
                    <a:pt x="57" y="3"/>
                    <a:pt x="57" y="3"/>
                    <a:pt x="57" y="3"/>
                  </a:cubicBezTo>
                  <a:cubicBezTo>
                    <a:pt x="59" y="0"/>
                    <a:pt x="63" y="1"/>
                    <a:pt x="65" y="3"/>
                  </a:cubicBezTo>
                  <a:cubicBezTo>
                    <a:pt x="67" y="6"/>
                    <a:pt x="67" y="10"/>
                    <a:pt x="64" y="12"/>
                  </a:cubicBezTo>
                  <a:cubicBezTo>
                    <a:pt x="11" y="56"/>
                    <a:pt x="11" y="56"/>
                    <a:pt x="11" y="56"/>
                  </a:cubicBezTo>
                  <a:cubicBezTo>
                    <a:pt x="10" y="57"/>
                    <a:pt x="8" y="58"/>
                    <a:pt x="7" y="5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71"/>
            <p:cNvSpPr>
              <a:spLocks/>
            </p:cNvSpPr>
            <p:nvPr/>
          </p:nvSpPr>
          <p:spPr bwMode="auto">
            <a:xfrm>
              <a:off x="6892" y="708"/>
              <a:ext cx="93" cy="44"/>
            </a:xfrm>
            <a:custGeom>
              <a:avLst/>
              <a:gdLst>
                <a:gd name="T0" fmla="*/ 57 w 63"/>
                <a:gd name="T1" fmla="*/ 30 h 30"/>
                <a:gd name="T2" fmla="*/ 55 w 63"/>
                <a:gd name="T3" fmla="*/ 29 h 30"/>
                <a:gd name="T4" fmla="*/ 5 w 63"/>
                <a:gd name="T5" fmla="*/ 13 h 30"/>
                <a:gd name="T6" fmla="*/ 1 w 63"/>
                <a:gd name="T7" fmla="*/ 5 h 30"/>
                <a:gd name="T8" fmla="*/ 9 w 63"/>
                <a:gd name="T9" fmla="*/ 2 h 30"/>
                <a:gd name="T10" fmla="*/ 58 w 63"/>
                <a:gd name="T11" fmla="*/ 18 h 30"/>
                <a:gd name="T12" fmla="*/ 62 w 63"/>
                <a:gd name="T13" fmla="*/ 26 h 30"/>
                <a:gd name="T14" fmla="*/ 57 w 63"/>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 h="30">
                  <a:moveTo>
                    <a:pt x="57" y="30"/>
                  </a:moveTo>
                  <a:cubicBezTo>
                    <a:pt x="56" y="30"/>
                    <a:pt x="55" y="30"/>
                    <a:pt x="55" y="29"/>
                  </a:cubicBezTo>
                  <a:cubicBezTo>
                    <a:pt x="5" y="13"/>
                    <a:pt x="5" y="13"/>
                    <a:pt x="5" y="13"/>
                  </a:cubicBezTo>
                  <a:cubicBezTo>
                    <a:pt x="2" y="12"/>
                    <a:pt x="0" y="8"/>
                    <a:pt x="1" y="5"/>
                  </a:cubicBezTo>
                  <a:cubicBezTo>
                    <a:pt x="2" y="2"/>
                    <a:pt x="6" y="0"/>
                    <a:pt x="9" y="2"/>
                  </a:cubicBezTo>
                  <a:cubicBezTo>
                    <a:pt x="58" y="18"/>
                    <a:pt x="58" y="18"/>
                    <a:pt x="58" y="18"/>
                  </a:cubicBezTo>
                  <a:cubicBezTo>
                    <a:pt x="62" y="19"/>
                    <a:pt x="63" y="23"/>
                    <a:pt x="62" y="26"/>
                  </a:cubicBezTo>
                  <a:cubicBezTo>
                    <a:pt x="61" y="28"/>
                    <a:pt x="59" y="30"/>
                    <a:pt x="5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72"/>
            <p:cNvSpPr>
              <a:spLocks/>
            </p:cNvSpPr>
            <p:nvPr/>
          </p:nvSpPr>
          <p:spPr bwMode="auto">
            <a:xfrm>
              <a:off x="6994" y="630"/>
              <a:ext cx="103" cy="113"/>
            </a:xfrm>
            <a:custGeom>
              <a:avLst/>
              <a:gdLst>
                <a:gd name="T0" fmla="*/ 6 w 70"/>
                <a:gd name="T1" fmla="*/ 78 h 78"/>
                <a:gd name="T2" fmla="*/ 3 w 70"/>
                <a:gd name="T3" fmla="*/ 77 h 78"/>
                <a:gd name="T4" fmla="*/ 2 w 70"/>
                <a:gd name="T5" fmla="*/ 68 h 78"/>
                <a:gd name="T6" fmla="*/ 58 w 70"/>
                <a:gd name="T7" fmla="*/ 3 h 78"/>
                <a:gd name="T8" fmla="*/ 67 w 70"/>
                <a:gd name="T9" fmla="*/ 2 h 78"/>
                <a:gd name="T10" fmla="*/ 67 w 70"/>
                <a:gd name="T11" fmla="*/ 10 h 78"/>
                <a:gd name="T12" fmla="*/ 11 w 70"/>
                <a:gd name="T13" fmla="*/ 76 h 78"/>
                <a:gd name="T14" fmla="*/ 6 w 70"/>
                <a:gd name="T15" fmla="*/ 78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0" h="78">
                  <a:moveTo>
                    <a:pt x="6" y="78"/>
                  </a:moveTo>
                  <a:cubicBezTo>
                    <a:pt x="5" y="78"/>
                    <a:pt x="4" y="78"/>
                    <a:pt x="3" y="77"/>
                  </a:cubicBezTo>
                  <a:cubicBezTo>
                    <a:pt x="0" y="75"/>
                    <a:pt x="0" y="71"/>
                    <a:pt x="2" y="68"/>
                  </a:cubicBezTo>
                  <a:cubicBezTo>
                    <a:pt x="58" y="3"/>
                    <a:pt x="58" y="3"/>
                    <a:pt x="58" y="3"/>
                  </a:cubicBezTo>
                  <a:cubicBezTo>
                    <a:pt x="60" y="0"/>
                    <a:pt x="64" y="0"/>
                    <a:pt x="67" y="2"/>
                  </a:cubicBezTo>
                  <a:cubicBezTo>
                    <a:pt x="69" y="4"/>
                    <a:pt x="70" y="8"/>
                    <a:pt x="67" y="10"/>
                  </a:cubicBezTo>
                  <a:cubicBezTo>
                    <a:pt x="11" y="76"/>
                    <a:pt x="11" y="76"/>
                    <a:pt x="11" y="76"/>
                  </a:cubicBezTo>
                  <a:cubicBezTo>
                    <a:pt x="10" y="78"/>
                    <a:pt x="8" y="78"/>
                    <a:pt x="6"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0" name="Group 60" descr="up trending graph icon"/>
          <p:cNvGrpSpPr>
            <a:grpSpLocks noChangeAspect="1"/>
          </p:cNvGrpSpPr>
          <p:nvPr/>
        </p:nvGrpSpPr>
        <p:grpSpPr bwMode="auto">
          <a:xfrm>
            <a:off x="8737775" y="3443111"/>
            <a:ext cx="3213563" cy="3138136"/>
            <a:chOff x="6726" y="600"/>
            <a:chExt cx="426" cy="416"/>
          </a:xfrm>
          <a:solidFill>
            <a:schemeClr val="bg1">
              <a:alpha val="50000"/>
            </a:schemeClr>
          </a:solidFill>
        </p:grpSpPr>
        <p:sp>
          <p:nvSpPr>
            <p:cNvPr id="21" name="Freeform 61"/>
            <p:cNvSpPr>
              <a:spLocks/>
            </p:cNvSpPr>
            <p:nvPr/>
          </p:nvSpPr>
          <p:spPr bwMode="auto">
            <a:xfrm>
              <a:off x="6726" y="999"/>
              <a:ext cx="426" cy="17"/>
            </a:xfrm>
            <a:custGeom>
              <a:avLst/>
              <a:gdLst>
                <a:gd name="T0" fmla="*/ 282 w 288"/>
                <a:gd name="T1" fmla="*/ 12 h 12"/>
                <a:gd name="T2" fmla="*/ 6 w 288"/>
                <a:gd name="T3" fmla="*/ 12 h 12"/>
                <a:gd name="T4" fmla="*/ 0 w 288"/>
                <a:gd name="T5" fmla="*/ 6 h 12"/>
                <a:gd name="T6" fmla="*/ 6 w 288"/>
                <a:gd name="T7" fmla="*/ 0 h 12"/>
                <a:gd name="T8" fmla="*/ 282 w 288"/>
                <a:gd name="T9" fmla="*/ 0 h 12"/>
                <a:gd name="T10" fmla="*/ 288 w 288"/>
                <a:gd name="T11" fmla="*/ 6 h 12"/>
                <a:gd name="T12" fmla="*/ 282 w 288"/>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88" h="12">
                  <a:moveTo>
                    <a:pt x="282" y="12"/>
                  </a:moveTo>
                  <a:cubicBezTo>
                    <a:pt x="6" y="12"/>
                    <a:pt x="6" y="12"/>
                    <a:pt x="6" y="12"/>
                  </a:cubicBezTo>
                  <a:cubicBezTo>
                    <a:pt x="2" y="12"/>
                    <a:pt x="0" y="10"/>
                    <a:pt x="0" y="6"/>
                  </a:cubicBezTo>
                  <a:cubicBezTo>
                    <a:pt x="0" y="3"/>
                    <a:pt x="2" y="0"/>
                    <a:pt x="6" y="0"/>
                  </a:cubicBezTo>
                  <a:cubicBezTo>
                    <a:pt x="282" y="0"/>
                    <a:pt x="282" y="0"/>
                    <a:pt x="282" y="0"/>
                  </a:cubicBezTo>
                  <a:cubicBezTo>
                    <a:pt x="285" y="0"/>
                    <a:pt x="288" y="3"/>
                    <a:pt x="288" y="6"/>
                  </a:cubicBezTo>
                  <a:cubicBezTo>
                    <a:pt x="288" y="10"/>
                    <a:pt x="285" y="12"/>
                    <a:pt x="28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62"/>
            <p:cNvSpPr>
              <a:spLocks noEditPoints="1"/>
            </p:cNvSpPr>
            <p:nvPr/>
          </p:nvSpPr>
          <p:spPr bwMode="auto">
            <a:xfrm>
              <a:off x="6744" y="912"/>
              <a:ext cx="71" cy="104"/>
            </a:xfrm>
            <a:custGeom>
              <a:avLst/>
              <a:gdLst>
                <a:gd name="T0" fmla="*/ 42 w 48"/>
                <a:gd name="T1" fmla="*/ 72 h 72"/>
                <a:gd name="T2" fmla="*/ 6 w 48"/>
                <a:gd name="T3" fmla="*/ 72 h 72"/>
                <a:gd name="T4" fmla="*/ 0 w 48"/>
                <a:gd name="T5" fmla="*/ 66 h 72"/>
                <a:gd name="T6" fmla="*/ 0 w 48"/>
                <a:gd name="T7" fmla="*/ 6 h 72"/>
                <a:gd name="T8" fmla="*/ 6 w 48"/>
                <a:gd name="T9" fmla="*/ 0 h 72"/>
                <a:gd name="T10" fmla="*/ 42 w 48"/>
                <a:gd name="T11" fmla="*/ 0 h 72"/>
                <a:gd name="T12" fmla="*/ 48 w 48"/>
                <a:gd name="T13" fmla="*/ 6 h 72"/>
                <a:gd name="T14" fmla="*/ 48 w 48"/>
                <a:gd name="T15" fmla="*/ 66 h 72"/>
                <a:gd name="T16" fmla="*/ 42 w 48"/>
                <a:gd name="T17" fmla="*/ 72 h 72"/>
                <a:gd name="T18" fmla="*/ 12 w 48"/>
                <a:gd name="T19" fmla="*/ 60 h 72"/>
                <a:gd name="T20" fmla="*/ 36 w 48"/>
                <a:gd name="T21" fmla="*/ 60 h 72"/>
                <a:gd name="T22" fmla="*/ 36 w 48"/>
                <a:gd name="T23" fmla="*/ 12 h 72"/>
                <a:gd name="T24" fmla="*/ 12 w 48"/>
                <a:gd name="T25" fmla="*/ 12 h 72"/>
                <a:gd name="T26" fmla="*/ 12 w 48"/>
                <a:gd name="T27" fmla="*/ 6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72">
                  <a:moveTo>
                    <a:pt x="42" y="72"/>
                  </a:moveTo>
                  <a:cubicBezTo>
                    <a:pt x="6" y="72"/>
                    <a:pt x="6" y="72"/>
                    <a:pt x="6" y="72"/>
                  </a:cubicBezTo>
                  <a:cubicBezTo>
                    <a:pt x="2" y="72"/>
                    <a:pt x="0" y="70"/>
                    <a:pt x="0" y="66"/>
                  </a:cubicBezTo>
                  <a:cubicBezTo>
                    <a:pt x="0" y="6"/>
                    <a:pt x="0" y="6"/>
                    <a:pt x="0" y="6"/>
                  </a:cubicBezTo>
                  <a:cubicBezTo>
                    <a:pt x="0" y="3"/>
                    <a:pt x="2" y="0"/>
                    <a:pt x="6" y="0"/>
                  </a:cubicBezTo>
                  <a:cubicBezTo>
                    <a:pt x="42" y="0"/>
                    <a:pt x="42" y="0"/>
                    <a:pt x="42" y="0"/>
                  </a:cubicBezTo>
                  <a:cubicBezTo>
                    <a:pt x="45" y="0"/>
                    <a:pt x="48" y="3"/>
                    <a:pt x="48" y="6"/>
                  </a:cubicBezTo>
                  <a:cubicBezTo>
                    <a:pt x="48" y="66"/>
                    <a:pt x="48" y="66"/>
                    <a:pt x="48" y="66"/>
                  </a:cubicBezTo>
                  <a:cubicBezTo>
                    <a:pt x="48" y="70"/>
                    <a:pt x="45" y="72"/>
                    <a:pt x="42" y="72"/>
                  </a:cubicBezTo>
                  <a:close/>
                  <a:moveTo>
                    <a:pt x="12" y="60"/>
                  </a:moveTo>
                  <a:cubicBezTo>
                    <a:pt x="36" y="60"/>
                    <a:pt x="36" y="60"/>
                    <a:pt x="36" y="60"/>
                  </a:cubicBezTo>
                  <a:cubicBezTo>
                    <a:pt x="36" y="12"/>
                    <a:pt x="36" y="12"/>
                    <a:pt x="36" y="12"/>
                  </a:cubicBezTo>
                  <a:cubicBezTo>
                    <a:pt x="12" y="12"/>
                    <a:pt x="12" y="12"/>
                    <a:pt x="12" y="12"/>
                  </a:cubicBezTo>
                  <a:lnTo>
                    <a:pt x="1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63"/>
            <p:cNvSpPr>
              <a:spLocks noEditPoints="1"/>
            </p:cNvSpPr>
            <p:nvPr/>
          </p:nvSpPr>
          <p:spPr bwMode="auto">
            <a:xfrm>
              <a:off x="6850" y="826"/>
              <a:ext cx="71" cy="190"/>
            </a:xfrm>
            <a:custGeom>
              <a:avLst/>
              <a:gdLst>
                <a:gd name="T0" fmla="*/ 42 w 48"/>
                <a:gd name="T1" fmla="*/ 132 h 132"/>
                <a:gd name="T2" fmla="*/ 6 w 48"/>
                <a:gd name="T3" fmla="*/ 132 h 132"/>
                <a:gd name="T4" fmla="*/ 0 w 48"/>
                <a:gd name="T5" fmla="*/ 126 h 132"/>
                <a:gd name="T6" fmla="*/ 0 w 48"/>
                <a:gd name="T7" fmla="*/ 6 h 132"/>
                <a:gd name="T8" fmla="*/ 6 w 48"/>
                <a:gd name="T9" fmla="*/ 0 h 132"/>
                <a:gd name="T10" fmla="*/ 42 w 48"/>
                <a:gd name="T11" fmla="*/ 0 h 132"/>
                <a:gd name="T12" fmla="*/ 48 w 48"/>
                <a:gd name="T13" fmla="*/ 6 h 132"/>
                <a:gd name="T14" fmla="*/ 48 w 48"/>
                <a:gd name="T15" fmla="*/ 126 h 132"/>
                <a:gd name="T16" fmla="*/ 42 w 48"/>
                <a:gd name="T17" fmla="*/ 132 h 132"/>
                <a:gd name="T18" fmla="*/ 12 w 48"/>
                <a:gd name="T19" fmla="*/ 120 h 132"/>
                <a:gd name="T20" fmla="*/ 36 w 48"/>
                <a:gd name="T21" fmla="*/ 120 h 132"/>
                <a:gd name="T22" fmla="*/ 36 w 48"/>
                <a:gd name="T23" fmla="*/ 12 h 132"/>
                <a:gd name="T24" fmla="*/ 12 w 48"/>
                <a:gd name="T25" fmla="*/ 12 h 132"/>
                <a:gd name="T26" fmla="*/ 12 w 48"/>
                <a:gd name="T27" fmla="*/ 12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32">
                  <a:moveTo>
                    <a:pt x="42" y="132"/>
                  </a:moveTo>
                  <a:cubicBezTo>
                    <a:pt x="6" y="132"/>
                    <a:pt x="6" y="132"/>
                    <a:pt x="6" y="132"/>
                  </a:cubicBezTo>
                  <a:cubicBezTo>
                    <a:pt x="2" y="132"/>
                    <a:pt x="0" y="130"/>
                    <a:pt x="0" y="126"/>
                  </a:cubicBezTo>
                  <a:cubicBezTo>
                    <a:pt x="0" y="6"/>
                    <a:pt x="0" y="6"/>
                    <a:pt x="0" y="6"/>
                  </a:cubicBezTo>
                  <a:cubicBezTo>
                    <a:pt x="0" y="3"/>
                    <a:pt x="2" y="0"/>
                    <a:pt x="6" y="0"/>
                  </a:cubicBezTo>
                  <a:cubicBezTo>
                    <a:pt x="42" y="0"/>
                    <a:pt x="42" y="0"/>
                    <a:pt x="42" y="0"/>
                  </a:cubicBezTo>
                  <a:cubicBezTo>
                    <a:pt x="45" y="0"/>
                    <a:pt x="48" y="3"/>
                    <a:pt x="48" y="6"/>
                  </a:cubicBezTo>
                  <a:cubicBezTo>
                    <a:pt x="48" y="126"/>
                    <a:pt x="48" y="126"/>
                    <a:pt x="48" y="126"/>
                  </a:cubicBezTo>
                  <a:cubicBezTo>
                    <a:pt x="48" y="130"/>
                    <a:pt x="45" y="132"/>
                    <a:pt x="42" y="132"/>
                  </a:cubicBezTo>
                  <a:close/>
                  <a:moveTo>
                    <a:pt x="12" y="120"/>
                  </a:moveTo>
                  <a:cubicBezTo>
                    <a:pt x="36" y="120"/>
                    <a:pt x="36" y="120"/>
                    <a:pt x="36" y="120"/>
                  </a:cubicBezTo>
                  <a:cubicBezTo>
                    <a:pt x="36" y="12"/>
                    <a:pt x="36" y="12"/>
                    <a:pt x="36" y="12"/>
                  </a:cubicBezTo>
                  <a:cubicBezTo>
                    <a:pt x="12" y="12"/>
                    <a:pt x="12" y="12"/>
                    <a:pt x="12" y="12"/>
                  </a:cubicBezTo>
                  <a:lnTo>
                    <a:pt x="12"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64"/>
            <p:cNvSpPr>
              <a:spLocks noEditPoints="1"/>
            </p:cNvSpPr>
            <p:nvPr/>
          </p:nvSpPr>
          <p:spPr bwMode="auto">
            <a:xfrm>
              <a:off x="6957" y="860"/>
              <a:ext cx="71" cy="156"/>
            </a:xfrm>
            <a:custGeom>
              <a:avLst/>
              <a:gdLst>
                <a:gd name="T0" fmla="*/ 42 w 48"/>
                <a:gd name="T1" fmla="*/ 108 h 108"/>
                <a:gd name="T2" fmla="*/ 6 w 48"/>
                <a:gd name="T3" fmla="*/ 108 h 108"/>
                <a:gd name="T4" fmla="*/ 0 w 48"/>
                <a:gd name="T5" fmla="*/ 102 h 108"/>
                <a:gd name="T6" fmla="*/ 0 w 48"/>
                <a:gd name="T7" fmla="*/ 6 h 108"/>
                <a:gd name="T8" fmla="*/ 6 w 48"/>
                <a:gd name="T9" fmla="*/ 0 h 108"/>
                <a:gd name="T10" fmla="*/ 42 w 48"/>
                <a:gd name="T11" fmla="*/ 0 h 108"/>
                <a:gd name="T12" fmla="*/ 48 w 48"/>
                <a:gd name="T13" fmla="*/ 6 h 108"/>
                <a:gd name="T14" fmla="*/ 48 w 48"/>
                <a:gd name="T15" fmla="*/ 102 h 108"/>
                <a:gd name="T16" fmla="*/ 42 w 48"/>
                <a:gd name="T17" fmla="*/ 108 h 108"/>
                <a:gd name="T18" fmla="*/ 12 w 48"/>
                <a:gd name="T19" fmla="*/ 96 h 108"/>
                <a:gd name="T20" fmla="*/ 36 w 48"/>
                <a:gd name="T21" fmla="*/ 96 h 108"/>
                <a:gd name="T22" fmla="*/ 36 w 48"/>
                <a:gd name="T23" fmla="*/ 12 h 108"/>
                <a:gd name="T24" fmla="*/ 12 w 48"/>
                <a:gd name="T25" fmla="*/ 12 h 108"/>
                <a:gd name="T26" fmla="*/ 12 w 48"/>
                <a:gd name="T27" fmla="*/ 96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08">
                  <a:moveTo>
                    <a:pt x="42" y="108"/>
                  </a:moveTo>
                  <a:cubicBezTo>
                    <a:pt x="6" y="108"/>
                    <a:pt x="6" y="108"/>
                    <a:pt x="6" y="108"/>
                  </a:cubicBezTo>
                  <a:cubicBezTo>
                    <a:pt x="2" y="108"/>
                    <a:pt x="0" y="106"/>
                    <a:pt x="0" y="102"/>
                  </a:cubicBezTo>
                  <a:cubicBezTo>
                    <a:pt x="0" y="6"/>
                    <a:pt x="0" y="6"/>
                    <a:pt x="0" y="6"/>
                  </a:cubicBezTo>
                  <a:cubicBezTo>
                    <a:pt x="0" y="3"/>
                    <a:pt x="2" y="0"/>
                    <a:pt x="6" y="0"/>
                  </a:cubicBezTo>
                  <a:cubicBezTo>
                    <a:pt x="42" y="0"/>
                    <a:pt x="42" y="0"/>
                    <a:pt x="42" y="0"/>
                  </a:cubicBezTo>
                  <a:cubicBezTo>
                    <a:pt x="45" y="0"/>
                    <a:pt x="48" y="3"/>
                    <a:pt x="48" y="6"/>
                  </a:cubicBezTo>
                  <a:cubicBezTo>
                    <a:pt x="48" y="102"/>
                    <a:pt x="48" y="102"/>
                    <a:pt x="48" y="102"/>
                  </a:cubicBezTo>
                  <a:cubicBezTo>
                    <a:pt x="48" y="106"/>
                    <a:pt x="45" y="108"/>
                    <a:pt x="42" y="108"/>
                  </a:cubicBezTo>
                  <a:close/>
                  <a:moveTo>
                    <a:pt x="12" y="96"/>
                  </a:moveTo>
                  <a:cubicBezTo>
                    <a:pt x="36" y="96"/>
                    <a:pt x="36" y="96"/>
                    <a:pt x="36" y="96"/>
                  </a:cubicBezTo>
                  <a:cubicBezTo>
                    <a:pt x="36" y="12"/>
                    <a:pt x="36" y="12"/>
                    <a:pt x="36" y="12"/>
                  </a:cubicBezTo>
                  <a:cubicBezTo>
                    <a:pt x="12" y="12"/>
                    <a:pt x="12" y="12"/>
                    <a:pt x="12" y="12"/>
                  </a:cubicBezTo>
                  <a:lnTo>
                    <a:pt x="12" y="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65"/>
            <p:cNvSpPr>
              <a:spLocks noEditPoints="1"/>
            </p:cNvSpPr>
            <p:nvPr/>
          </p:nvSpPr>
          <p:spPr bwMode="auto">
            <a:xfrm>
              <a:off x="7063" y="739"/>
              <a:ext cx="71" cy="277"/>
            </a:xfrm>
            <a:custGeom>
              <a:avLst/>
              <a:gdLst>
                <a:gd name="T0" fmla="*/ 42 w 48"/>
                <a:gd name="T1" fmla="*/ 192 h 192"/>
                <a:gd name="T2" fmla="*/ 6 w 48"/>
                <a:gd name="T3" fmla="*/ 192 h 192"/>
                <a:gd name="T4" fmla="*/ 0 w 48"/>
                <a:gd name="T5" fmla="*/ 186 h 192"/>
                <a:gd name="T6" fmla="*/ 0 w 48"/>
                <a:gd name="T7" fmla="*/ 6 h 192"/>
                <a:gd name="T8" fmla="*/ 6 w 48"/>
                <a:gd name="T9" fmla="*/ 0 h 192"/>
                <a:gd name="T10" fmla="*/ 42 w 48"/>
                <a:gd name="T11" fmla="*/ 0 h 192"/>
                <a:gd name="T12" fmla="*/ 48 w 48"/>
                <a:gd name="T13" fmla="*/ 6 h 192"/>
                <a:gd name="T14" fmla="*/ 48 w 48"/>
                <a:gd name="T15" fmla="*/ 186 h 192"/>
                <a:gd name="T16" fmla="*/ 42 w 48"/>
                <a:gd name="T17" fmla="*/ 192 h 192"/>
                <a:gd name="T18" fmla="*/ 12 w 48"/>
                <a:gd name="T19" fmla="*/ 180 h 192"/>
                <a:gd name="T20" fmla="*/ 36 w 48"/>
                <a:gd name="T21" fmla="*/ 180 h 192"/>
                <a:gd name="T22" fmla="*/ 36 w 48"/>
                <a:gd name="T23" fmla="*/ 12 h 192"/>
                <a:gd name="T24" fmla="*/ 12 w 48"/>
                <a:gd name="T25" fmla="*/ 12 h 192"/>
                <a:gd name="T26" fmla="*/ 12 w 48"/>
                <a:gd name="T27" fmla="*/ 18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92">
                  <a:moveTo>
                    <a:pt x="42" y="192"/>
                  </a:moveTo>
                  <a:cubicBezTo>
                    <a:pt x="6" y="192"/>
                    <a:pt x="6" y="192"/>
                    <a:pt x="6" y="192"/>
                  </a:cubicBezTo>
                  <a:cubicBezTo>
                    <a:pt x="2" y="192"/>
                    <a:pt x="0" y="190"/>
                    <a:pt x="0" y="186"/>
                  </a:cubicBezTo>
                  <a:cubicBezTo>
                    <a:pt x="0" y="6"/>
                    <a:pt x="0" y="6"/>
                    <a:pt x="0" y="6"/>
                  </a:cubicBezTo>
                  <a:cubicBezTo>
                    <a:pt x="0" y="3"/>
                    <a:pt x="2" y="0"/>
                    <a:pt x="6" y="0"/>
                  </a:cubicBezTo>
                  <a:cubicBezTo>
                    <a:pt x="42" y="0"/>
                    <a:pt x="42" y="0"/>
                    <a:pt x="42" y="0"/>
                  </a:cubicBezTo>
                  <a:cubicBezTo>
                    <a:pt x="45" y="0"/>
                    <a:pt x="48" y="3"/>
                    <a:pt x="48" y="6"/>
                  </a:cubicBezTo>
                  <a:cubicBezTo>
                    <a:pt x="48" y="186"/>
                    <a:pt x="48" y="186"/>
                    <a:pt x="48" y="186"/>
                  </a:cubicBezTo>
                  <a:cubicBezTo>
                    <a:pt x="48" y="190"/>
                    <a:pt x="45" y="192"/>
                    <a:pt x="42" y="192"/>
                  </a:cubicBezTo>
                  <a:close/>
                  <a:moveTo>
                    <a:pt x="12" y="180"/>
                  </a:moveTo>
                  <a:cubicBezTo>
                    <a:pt x="36" y="180"/>
                    <a:pt x="36" y="180"/>
                    <a:pt x="36" y="180"/>
                  </a:cubicBezTo>
                  <a:cubicBezTo>
                    <a:pt x="36" y="12"/>
                    <a:pt x="36" y="12"/>
                    <a:pt x="36" y="12"/>
                  </a:cubicBezTo>
                  <a:cubicBezTo>
                    <a:pt x="12" y="12"/>
                    <a:pt x="12" y="12"/>
                    <a:pt x="12" y="12"/>
                  </a:cubicBezTo>
                  <a:lnTo>
                    <a:pt x="1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6" name="Freeform 66"/>
            <p:cNvSpPr>
              <a:spLocks noEditPoints="1"/>
            </p:cNvSpPr>
            <p:nvPr/>
          </p:nvSpPr>
          <p:spPr bwMode="auto">
            <a:xfrm>
              <a:off x="6753" y="774"/>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7" name="Freeform 67"/>
            <p:cNvSpPr>
              <a:spLocks noEditPoints="1"/>
            </p:cNvSpPr>
            <p:nvPr/>
          </p:nvSpPr>
          <p:spPr bwMode="auto">
            <a:xfrm>
              <a:off x="6859" y="687"/>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8" name="Freeform 68"/>
            <p:cNvSpPr>
              <a:spLocks noEditPoints="1"/>
            </p:cNvSpPr>
            <p:nvPr/>
          </p:nvSpPr>
          <p:spPr bwMode="auto">
            <a:xfrm>
              <a:off x="6966" y="722"/>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9" name="Freeform 69"/>
            <p:cNvSpPr>
              <a:spLocks noEditPoints="1"/>
            </p:cNvSpPr>
            <p:nvPr/>
          </p:nvSpPr>
          <p:spPr bwMode="auto">
            <a:xfrm>
              <a:off x="7072" y="600"/>
              <a:ext cx="54"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70"/>
            <p:cNvSpPr>
              <a:spLocks/>
            </p:cNvSpPr>
            <p:nvPr/>
          </p:nvSpPr>
          <p:spPr bwMode="auto">
            <a:xfrm>
              <a:off x="6782" y="714"/>
              <a:ext cx="99" cy="84"/>
            </a:xfrm>
            <a:custGeom>
              <a:avLst/>
              <a:gdLst>
                <a:gd name="T0" fmla="*/ 7 w 67"/>
                <a:gd name="T1" fmla="*/ 58 h 58"/>
                <a:gd name="T2" fmla="*/ 2 w 67"/>
                <a:gd name="T3" fmla="*/ 56 h 58"/>
                <a:gd name="T4" fmla="*/ 3 w 67"/>
                <a:gd name="T5" fmla="*/ 47 h 58"/>
                <a:gd name="T6" fmla="*/ 57 w 67"/>
                <a:gd name="T7" fmla="*/ 3 h 58"/>
                <a:gd name="T8" fmla="*/ 65 w 67"/>
                <a:gd name="T9" fmla="*/ 3 h 58"/>
                <a:gd name="T10" fmla="*/ 64 w 67"/>
                <a:gd name="T11" fmla="*/ 12 h 58"/>
                <a:gd name="T12" fmla="*/ 11 w 67"/>
                <a:gd name="T13" fmla="*/ 56 h 58"/>
                <a:gd name="T14" fmla="*/ 7 w 67"/>
                <a:gd name="T15" fmla="*/ 58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58">
                  <a:moveTo>
                    <a:pt x="7" y="58"/>
                  </a:moveTo>
                  <a:cubicBezTo>
                    <a:pt x="5" y="58"/>
                    <a:pt x="3" y="57"/>
                    <a:pt x="2" y="56"/>
                  </a:cubicBezTo>
                  <a:cubicBezTo>
                    <a:pt x="0" y="53"/>
                    <a:pt x="0" y="49"/>
                    <a:pt x="3" y="47"/>
                  </a:cubicBezTo>
                  <a:cubicBezTo>
                    <a:pt x="57" y="3"/>
                    <a:pt x="57" y="3"/>
                    <a:pt x="57" y="3"/>
                  </a:cubicBezTo>
                  <a:cubicBezTo>
                    <a:pt x="59" y="0"/>
                    <a:pt x="63" y="1"/>
                    <a:pt x="65" y="3"/>
                  </a:cubicBezTo>
                  <a:cubicBezTo>
                    <a:pt x="67" y="6"/>
                    <a:pt x="67" y="10"/>
                    <a:pt x="64" y="12"/>
                  </a:cubicBezTo>
                  <a:cubicBezTo>
                    <a:pt x="11" y="56"/>
                    <a:pt x="11" y="56"/>
                    <a:pt x="11" y="56"/>
                  </a:cubicBezTo>
                  <a:cubicBezTo>
                    <a:pt x="10" y="57"/>
                    <a:pt x="8" y="58"/>
                    <a:pt x="7" y="5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71"/>
            <p:cNvSpPr>
              <a:spLocks/>
            </p:cNvSpPr>
            <p:nvPr/>
          </p:nvSpPr>
          <p:spPr bwMode="auto">
            <a:xfrm>
              <a:off x="6892" y="708"/>
              <a:ext cx="93" cy="44"/>
            </a:xfrm>
            <a:custGeom>
              <a:avLst/>
              <a:gdLst>
                <a:gd name="T0" fmla="*/ 57 w 63"/>
                <a:gd name="T1" fmla="*/ 30 h 30"/>
                <a:gd name="T2" fmla="*/ 55 w 63"/>
                <a:gd name="T3" fmla="*/ 29 h 30"/>
                <a:gd name="T4" fmla="*/ 5 w 63"/>
                <a:gd name="T5" fmla="*/ 13 h 30"/>
                <a:gd name="T6" fmla="*/ 1 w 63"/>
                <a:gd name="T7" fmla="*/ 5 h 30"/>
                <a:gd name="T8" fmla="*/ 9 w 63"/>
                <a:gd name="T9" fmla="*/ 2 h 30"/>
                <a:gd name="T10" fmla="*/ 58 w 63"/>
                <a:gd name="T11" fmla="*/ 18 h 30"/>
                <a:gd name="T12" fmla="*/ 62 w 63"/>
                <a:gd name="T13" fmla="*/ 26 h 30"/>
                <a:gd name="T14" fmla="*/ 57 w 63"/>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 h="30">
                  <a:moveTo>
                    <a:pt x="57" y="30"/>
                  </a:moveTo>
                  <a:cubicBezTo>
                    <a:pt x="56" y="30"/>
                    <a:pt x="55" y="30"/>
                    <a:pt x="55" y="29"/>
                  </a:cubicBezTo>
                  <a:cubicBezTo>
                    <a:pt x="5" y="13"/>
                    <a:pt x="5" y="13"/>
                    <a:pt x="5" y="13"/>
                  </a:cubicBezTo>
                  <a:cubicBezTo>
                    <a:pt x="2" y="12"/>
                    <a:pt x="0" y="8"/>
                    <a:pt x="1" y="5"/>
                  </a:cubicBezTo>
                  <a:cubicBezTo>
                    <a:pt x="2" y="2"/>
                    <a:pt x="6" y="0"/>
                    <a:pt x="9" y="2"/>
                  </a:cubicBezTo>
                  <a:cubicBezTo>
                    <a:pt x="58" y="18"/>
                    <a:pt x="58" y="18"/>
                    <a:pt x="58" y="18"/>
                  </a:cubicBezTo>
                  <a:cubicBezTo>
                    <a:pt x="62" y="19"/>
                    <a:pt x="63" y="23"/>
                    <a:pt x="62" y="26"/>
                  </a:cubicBezTo>
                  <a:cubicBezTo>
                    <a:pt x="61" y="28"/>
                    <a:pt x="59" y="30"/>
                    <a:pt x="5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72"/>
            <p:cNvSpPr>
              <a:spLocks/>
            </p:cNvSpPr>
            <p:nvPr/>
          </p:nvSpPr>
          <p:spPr bwMode="auto">
            <a:xfrm>
              <a:off x="6994" y="630"/>
              <a:ext cx="103" cy="113"/>
            </a:xfrm>
            <a:custGeom>
              <a:avLst/>
              <a:gdLst>
                <a:gd name="T0" fmla="*/ 6 w 70"/>
                <a:gd name="T1" fmla="*/ 78 h 78"/>
                <a:gd name="T2" fmla="*/ 3 w 70"/>
                <a:gd name="T3" fmla="*/ 77 h 78"/>
                <a:gd name="T4" fmla="*/ 2 w 70"/>
                <a:gd name="T5" fmla="*/ 68 h 78"/>
                <a:gd name="T6" fmla="*/ 58 w 70"/>
                <a:gd name="T7" fmla="*/ 3 h 78"/>
                <a:gd name="T8" fmla="*/ 67 w 70"/>
                <a:gd name="T9" fmla="*/ 2 h 78"/>
                <a:gd name="T10" fmla="*/ 67 w 70"/>
                <a:gd name="T11" fmla="*/ 10 h 78"/>
                <a:gd name="T12" fmla="*/ 11 w 70"/>
                <a:gd name="T13" fmla="*/ 76 h 78"/>
                <a:gd name="T14" fmla="*/ 6 w 70"/>
                <a:gd name="T15" fmla="*/ 78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0" h="78">
                  <a:moveTo>
                    <a:pt x="6" y="78"/>
                  </a:moveTo>
                  <a:cubicBezTo>
                    <a:pt x="5" y="78"/>
                    <a:pt x="4" y="78"/>
                    <a:pt x="3" y="77"/>
                  </a:cubicBezTo>
                  <a:cubicBezTo>
                    <a:pt x="0" y="75"/>
                    <a:pt x="0" y="71"/>
                    <a:pt x="2" y="68"/>
                  </a:cubicBezTo>
                  <a:cubicBezTo>
                    <a:pt x="58" y="3"/>
                    <a:pt x="58" y="3"/>
                    <a:pt x="58" y="3"/>
                  </a:cubicBezTo>
                  <a:cubicBezTo>
                    <a:pt x="60" y="0"/>
                    <a:pt x="64" y="0"/>
                    <a:pt x="67" y="2"/>
                  </a:cubicBezTo>
                  <a:cubicBezTo>
                    <a:pt x="69" y="4"/>
                    <a:pt x="70" y="8"/>
                    <a:pt x="67" y="10"/>
                  </a:cubicBezTo>
                  <a:cubicBezTo>
                    <a:pt x="11" y="76"/>
                    <a:pt x="11" y="76"/>
                    <a:pt x="11" y="76"/>
                  </a:cubicBezTo>
                  <a:cubicBezTo>
                    <a:pt x="10" y="78"/>
                    <a:pt x="8" y="78"/>
                    <a:pt x="6"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34" name="Content Placeholder 4">
            <a:extLst>
              <a:ext uri="{FF2B5EF4-FFF2-40B4-BE49-F238E27FC236}">
                <a16:creationId xmlns:a16="http://schemas.microsoft.com/office/drawing/2014/main" id="{C776F4CB-6EEE-4170-98F0-1D5CEC0F0B27}"/>
              </a:ext>
            </a:extLst>
          </p:cNvPr>
          <p:cNvSpPr>
            <a:spLocks noGrp="1"/>
          </p:cNvSpPr>
          <p:nvPr>
            <p:ph idx="1"/>
          </p:nvPr>
        </p:nvSpPr>
        <p:spPr>
          <a:xfrm>
            <a:off x="4669567" y="710149"/>
            <a:ext cx="6860969" cy="5437702"/>
          </a:xfrm>
        </p:spPr>
        <p:txBody>
          <a:bodyPr>
            <a:normAutofit/>
          </a:bodyPr>
          <a:lstStyle/>
          <a:p>
            <a:pPr marL="0" indent="0">
              <a:buNone/>
            </a:pPr>
            <a:endParaRPr lang="en-GB" dirty="0"/>
          </a:p>
          <a:p>
            <a:r>
              <a:rPr lang="en-GB" dirty="0"/>
              <a:t>Tourists who will spend their stays in the hotel </a:t>
            </a:r>
          </a:p>
          <a:p>
            <a:r>
              <a:rPr lang="en-GB" dirty="0"/>
              <a:t>Authorities </a:t>
            </a:r>
          </a:p>
          <a:p>
            <a:r>
              <a:rPr lang="en-GB" dirty="0"/>
              <a:t>The council </a:t>
            </a:r>
          </a:p>
          <a:p>
            <a:r>
              <a:rPr lang="en-GB" dirty="0"/>
              <a:t>The residents of the area</a:t>
            </a:r>
          </a:p>
          <a:p>
            <a:r>
              <a:rPr lang="en-GB" dirty="0"/>
              <a:t>Employees </a:t>
            </a:r>
          </a:p>
          <a:p>
            <a:r>
              <a:rPr lang="en-GB" dirty="0"/>
              <a:t>Associates </a:t>
            </a:r>
          </a:p>
          <a:p>
            <a:r>
              <a:rPr lang="en-GB" dirty="0"/>
              <a:t>Investors</a:t>
            </a:r>
          </a:p>
          <a:p>
            <a:r>
              <a:rPr lang="en-GB" dirty="0"/>
              <a:t>Stock chain</a:t>
            </a:r>
          </a:p>
          <a:p>
            <a:r>
              <a:rPr lang="en-GB" dirty="0"/>
              <a:t>Landlords and Franchise license </a:t>
            </a:r>
          </a:p>
          <a:p>
            <a:r>
              <a:rPr lang="en-GB" dirty="0"/>
              <a:t>Bureaucratic administrations </a:t>
            </a:r>
          </a:p>
          <a:p>
            <a:r>
              <a:rPr lang="en-GB" dirty="0"/>
              <a:t>Political unit</a:t>
            </a:r>
          </a:p>
        </p:txBody>
      </p:sp>
      <p:sp>
        <p:nvSpPr>
          <p:cNvPr id="33" name="Title 3">
            <a:extLst>
              <a:ext uri="{FF2B5EF4-FFF2-40B4-BE49-F238E27FC236}">
                <a16:creationId xmlns:a16="http://schemas.microsoft.com/office/drawing/2014/main" id="{14A164ED-3007-46C3-9492-0DD07BF24113}"/>
              </a:ext>
            </a:extLst>
          </p:cNvPr>
          <p:cNvSpPr txBox="1">
            <a:spLocks/>
          </p:cNvSpPr>
          <p:nvPr/>
        </p:nvSpPr>
        <p:spPr>
          <a:xfrm>
            <a:off x="6638926" y="6188980"/>
            <a:ext cx="5403392" cy="552527"/>
          </a:xfrm>
          <a:prstGeom prst="rect">
            <a:avLst/>
          </a:prstGeom>
        </p:spPr>
        <p:txBody>
          <a:bodyPr vert="horz" lIns="91440" tIns="45720" rIns="91440" bIns="45720" rtlCol="0" anchor="ctr">
            <a:noAutofit/>
          </a:bodyPr>
          <a:lstStyle>
            <a:lvl1pPr algn="l" defTabSz="457200" rtl="0" eaLnBrk="1" latinLnBrk="0" hangingPunct="1">
              <a:spcBef>
                <a:spcPct val="0"/>
              </a:spcBef>
              <a:buNone/>
              <a:defRPr sz="2400" b="0" kern="1200" cap="all">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600" b="1" dirty="0">
                <a:solidFill>
                  <a:schemeClr val="tx1"/>
                </a:solidFill>
                <a:latin typeface="Arial" panose="020B0604020202020204" pitchFamily="34" charset="0"/>
                <a:cs typeface="Arial" panose="020B0604020202020204" pitchFamily="34" charset="0"/>
              </a:rPr>
              <a:t>Translation.babylon-software.com, (2020)</a:t>
            </a:r>
            <a:r>
              <a:rPr lang="en-GB" sz="1600" dirty="0">
                <a:solidFill>
                  <a:schemeClr val="tx1"/>
                </a:solidFill>
                <a:latin typeface="Arial" panose="020B0604020202020204" pitchFamily="34" charset="0"/>
                <a:cs typeface="Arial" panose="020B0604020202020204" pitchFamily="34" charset="0"/>
              </a:rPr>
              <a:t>.</a:t>
            </a:r>
            <a:endParaRPr lang="en-US" sz="16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5914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two people collaborating at computer screen"/>
          <p:cNvPicPr>
            <a:picLocks noGrp="1" noChangeAspect="1"/>
          </p:cNvPicPr>
          <p:nvPr>
            <p:ph type="pic" sz="quarter" idx="13"/>
          </p:nvPr>
        </p:nvPicPr>
        <p:blipFill>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p:pic>
      <p:sp>
        <p:nvSpPr>
          <p:cNvPr id="3" name="Title 2"/>
          <p:cNvSpPr>
            <a:spLocks noGrp="1"/>
          </p:cNvSpPr>
          <p:nvPr>
            <p:ph type="title"/>
          </p:nvPr>
        </p:nvSpPr>
        <p:spPr/>
        <p:txBody>
          <a:bodyPr anchor="ctr">
            <a:normAutofit/>
          </a:bodyPr>
          <a:lstStyle/>
          <a:p>
            <a:pPr algn="ctr"/>
            <a:r>
              <a:rPr lang="en-US" sz="2000" b="1" dirty="0">
                <a:latin typeface="Arial" panose="020B0604020202020204" pitchFamily="34" charset="0"/>
                <a:cs typeface="Arial" panose="020B0604020202020204" pitchFamily="34" charset="0"/>
              </a:rPr>
              <a:t>Conclusion</a:t>
            </a:r>
            <a:endParaRPr lang="en-GB" sz="2000"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4900928" y="1632856"/>
            <a:ext cx="6650991" cy="5046239"/>
          </a:xfrm>
        </p:spPr>
        <p:txBody>
          <a:bodyPr>
            <a:normAutofit/>
          </a:bodyPr>
          <a:lstStyle/>
          <a:p>
            <a:r>
              <a:rPr lang="en-GB" dirty="0">
                <a:latin typeface="Arial" panose="020B0604020202020204" pitchFamily="34" charset="0"/>
                <a:cs typeface="Arial" panose="020B0604020202020204" pitchFamily="34" charset="0"/>
              </a:rPr>
              <a:t>The objectives mentioned above must be communicate very clearly to all those involved for the project to be successful. From a technical, scientific and organizational point of view it would be hard if every person will not be involved in this project and will not know evidently what are the aims to achieve the goals. Technologically and administrative points are huge and methodically set.</a:t>
            </a:r>
          </a:p>
          <a:p>
            <a:r>
              <a:rPr lang="en-GB" dirty="0">
                <a:latin typeface="Arial" panose="020B0604020202020204" pitchFamily="34" charset="0"/>
                <a:cs typeface="Arial" panose="020B0604020202020204" pitchFamily="34" charset="0"/>
              </a:rPr>
              <a:t>The project is a separate entity from the organizational structure of the companies involved, having its own organization, its own administration, its own staff. The connections with the involved companies are made by direct communication, by official correspondence, and with the beneficiary company through periodic reports provided in the contract (</a:t>
            </a:r>
            <a:r>
              <a:rPr lang="en-US" b="1" dirty="0">
                <a:latin typeface="Arial" panose="020B0604020202020204" pitchFamily="34" charset="0"/>
                <a:cs typeface="Arial" panose="020B0604020202020204" pitchFamily="34" charset="0"/>
              </a:rPr>
              <a:t>Chan, 2000</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06743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9171204-6A50-40E1-B631-84CEDFC93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6C973F6-5187-412F-AACC-6E3FF8A6A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D11AE14F-1B7E-41E6-B579-2F71D13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1893715" y="708498"/>
            <a:ext cx="7574507" cy="3330055"/>
          </a:xfrm>
        </p:spPr>
        <p:txBody>
          <a:bodyPr anchor="ctr">
            <a:normAutofit/>
          </a:bodyPr>
          <a:lstStyle/>
          <a:p>
            <a:r>
              <a:rPr lang="en-US" sz="6000" dirty="0">
                <a:solidFill>
                  <a:srgbClr val="FFFFFF"/>
                </a:solidFill>
              </a:rPr>
              <a:t>Thank you</a:t>
            </a:r>
          </a:p>
        </p:txBody>
      </p:sp>
      <p:sp>
        <p:nvSpPr>
          <p:cNvPr id="20" name="Rectangle 19">
            <a:extLst>
              <a:ext uri="{FF2B5EF4-FFF2-40B4-BE49-F238E27FC236}">
                <a16:creationId xmlns:a16="http://schemas.microsoft.com/office/drawing/2014/main" id="{752BB805-F7B7-4B80-A1C5-385D4DAF7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9" name="Subtitle 8"/>
          <p:cNvSpPr>
            <a:spLocks noGrp="1"/>
          </p:cNvSpPr>
          <p:nvPr>
            <p:ph type="subTitle" idx="1"/>
          </p:nvPr>
        </p:nvSpPr>
        <p:spPr>
          <a:xfrm>
            <a:off x="1893715" y="4502576"/>
            <a:ext cx="7574507" cy="1640983"/>
          </a:xfrm>
        </p:spPr>
        <p:txBody>
          <a:bodyPr anchor="b">
            <a:normAutofit fontScale="85000" lnSpcReduction="10000"/>
          </a:bodyPr>
          <a:lstStyle/>
          <a:p>
            <a:pPr>
              <a:lnSpc>
                <a:spcPct val="90000"/>
              </a:lnSpc>
            </a:pPr>
            <a:r>
              <a:rPr lang="en-GB" sz="2000" b="1" dirty="0">
                <a:solidFill>
                  <a:schemeClr val="tx1"/>
                </a:solidFill>
                <a:latin typeface="Arial" panose="020B0604020202020204" pitchFamily="34" charset="0"/>
                <a:cs typeface="Arial" panose="020B0604020202020204" pitchFamily="34" charset="0"/>
              </a:rPr>
              <a:t>Student Name: Gabriel Bogdan Berchiu </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Student Number: 1813615 </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Programmes: BA International Hotel Management</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Module: Organisational Consultancy – PID Presentation</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Module Code: M6X01930</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Lecturer: </a:t>
            </a:r>
            <a:r>
              <a:rPr lang="en-GB" sz="2000" b="1" dirty="0" err="1">
                <a:solidFill>
                  <a:schemeClr val="tx1"/>
                </a:solidFill>
                <a:latin typeface="Arial" panose="020B0604020202020204" pitchFamily="34" charset="0"/>
                <a:cs typeface="Arial" panose="020B0604020202020204" pitchFamily="34" charset="0"/>
              </a:rPr>
              <a:t>Dr.</a:t>
            </a:r>
            <a:r>
              <a:rPr lang="en-GB" sz="2000" b="1" dirty="0">
                <a:solidFill>
                  <a:schemeClr val="tx1"/>
                </a:solidFill>
                <a:latin typeface="Arial" panose="020B0604020202020204" pitchFamily="34" charset="0"/>
                <a:cs typeface="Arial" panose="020B0604020202020204" pitchFamily="34" charset="0"/>
              </a:rPr>
              <a:t> </a:t>
            </a:r>
            <a:r>
              <a:rPr lang="en-GB" sz="2000" b="1" dirty="0" err="1">
                <a:solidFill>
                  <a:schemeClr val="tx1"/>
                </a:solidFill>
                <a:latin typeface="Arial" panose="020B0604020202020204" pitchFamily="34" charset="0"/>
                <a:cs typeface="Arial" panose="020B0604020202020204" pitchFamily="34" charset="0"/>
              </a:rPr>
              <a:t>Olu</a:t>
            </a:r>
            <a:r>
              <a:rPr lang="en-GB" sz="2000" b="1" dirty="0">
                <a:solidFill>
                  <a:schemeClr val="tx1"/>
                </a:solidFill>
                <a:latin typeface="Arial" panose="020B0604020202020204" pitchFamily="34" charset="0"/>
                <a:cs typeface="Arial" panose="020B0604020202020204" pitchFamily="34" charset="0"/>
              </a:rPr>
              <a:t> Adegbite</a:t>
            </a:r>
            <a:br>
              <a:rPr lang="en-GB" sz="2000" dirty="0">
                <a:solidFill>
                  <a:schemeClr val="tx1"/>
                </a:solidFill>
                <a:latin typeface="Arial" panose="020B0604020202020204" pitchFamily="34" charset="0"/>
                <a:cs typeface="Arial" panose="020B0604020202020204" pitchFamily="34" charset="0"/>
              </a:rPr>
            </a:br>
            <a:endParaRPr lang="en-US" sz="2000" dirty="0">
              <a:solidFill>
                <a:srgbClr val="FFFFFF"/>
              </a:solidFill>
            </a:endParaRPr>
          </a:p>
        </p:txBody>
      </p:sp>
    </p:spTree>
    <p:extLst>
      <p:ext uri="{BB962C8B-B14F-4D97-AF65-F5344CB8AC3E}">
        <p14:creationId xmlns:p14="http://schemas.microsoft.com/office/powerpoint/2010/main" val="92594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51515-8C8B-43DD-95AB-DA2626780861}"/>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EA753F8C-C99B-4705-AF10-032C013D9B7A}"/>
              </a:ext>
            </a:extLst>
          </p:cNvPr>
          <p:cNvSpPr>
            <a:spLocks noGrp="1"/>
          </p:cNvSpPr>
          <p:nvPr>
            <p:ph idx="1"/>
          </p:nvPr>
        </p:nvSpPr>
        <p:spPr>
          <a:xfrm>
            <a:off x="4519928" y="619125"/>
            <a:ext cx="7586347" cy="5657070"/>
          </a:xfrm>
        </p:spPr>
        <p:txBody>
          <a:bodyPr>
            <a:normAutofit fontScale="85000" lnSpcReduction="20000"/>
          </a:bodyPr>
          <a:lstStyle/>
          <a:p>
            <a:pPr lvl="0"/>
            <a:r>
              <a:rPr lang="en-GB" sz="1400" dirty="0" err="1">
                <a:latin typeface="Arial" panose="020B0604020202020204" pitchFamily="34" charset="0"/>
                <a:cs typeface="Arial" panose="020B0604020202020204" pitchFamily="34" charset="0"/>
              </a:rPr>
              <a:t>Ceuşan</a:t>
            </a:r>
            <a:r>
              <a:rPr lang="en-GB" sz="1400" dirty="0">
                <a:latin typeface="Arial" panose="020B0604020202020204" pitchFamily="34" charset="0"/>
                <a:cs typeface="Arial" panose="020B0604020202020204" pitchFamily="34" charset="0"/>
              </a:rPr>
              <a:t>, A., 2019. </a:t>
            </a:r>
            <a:r>
              <a:rPr lang="en-GB" sz="1400" i="1" dirty="0">
                <a:latin typeface="Arial" panose="020B0604020202020204" pitchFamily="34" charset="0"/>
                <a:cs typeface="Arial" panose="020B0604020202020204" pitchFamily="34" charset="0"/>
              </a:rPr>
              <a:t>Interview</a:t>
            </a:r>
            <a:r>
              <a:rPr lang="en-GB" sz="1400" dirty="0">
                <a:latin typeface="Arial" panose="020B0604020202020204" pitchFamily="34" charset="0"/>
                <a:cs typeface="Arial" panose="020B0604020202020204" pitchFamily="34" charset="0"/>
              </a:rPr>
              <a:t>. [online] Cosmopolitan.ro. Available at: &lt;https://www.cosmopolitan.ro/cosmo-star/interviu-cu-alina-ceusan&gt; [Accessed 10 June 2020];</a:t>
            </a:r>
          </a:p>
          <a:p>
            <a:pPr lvl="0"/>
            <a:r>
              <a:rPr lang="en-US" sz="1400" dirty="0">
                <a:latin typeface="Arial" panose="020B0604020202020204" pitchFamily="34" charset="0"/>
                <a:cs typeface="Arial" panose="020B0604020202020204" pitchFamily="34" charset="0"/>
              </a:rPr>
              <a:t>Jamesfrancis.s3.amazonaws.com. (2020). [online] Available at: https://jamesfrancis.s3.amazonaws.com/downloads/12-Profitable-Niches.pdf [Accessed 06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GOV.UK. (2020). </a:t>
            </a:r>
            <a:r>
              <a:rPr lang="en-US" sz="1400" i="1" dirty="0">
                <a:latin typeface="Arial" panose="020B0604020202020204" pitchFamily="34" charset="0"/>
                <a:cs typeface="Arial" panose="020B0604020202020204" pitchFamily="34" charset="0"/>
              </a:rPr>
              <a:t>Marketing standards for fresh fruit and vegetables</a:t>
            </a:r>
            <a:r>
              <a:rPr lang="en-US" sz="1400" dirty="0">
                <a:latin typeface="Arial" panose="020B0604020202020204" pitchFamily="34" charset="0"/>
                <a:cs typeface="Arial" panose="020B0604020202020204" pitchFamily="34" charset="0"/>
              </a:rPr>
              <a:t>. [online] Available at: https://www.gov.uk/guidance/comply-with-marketing-standards-for-fresh-fruit-and-vegetables [Accessed 05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Anon, (2020). [online] Available at: https://www.nutrition.org.uk/healthyliving/hew/bnfhew19.html [Accessed 23 Feb. 2020];</a:t>
            </a:r>
            <a:endParaRPr lang="en-GB" sz="1400" dirty="0">
              <a:latin typeface="Arial" panose="020B0604020202020204" pitchFamily="34" charset="0"/>
              <a:cs typeface="Arial" panose="020B0604020202020204" pitchFamily="34" charset="0"/>
            </a:endParaRPr>
          </a:p>
          <a:p>
            <a:pPr lvl="0"/>
            <a:r>
              <a:rPr lang="en-US" sz="1400" dirty="0" err="1">
                <a:latin typeface="Arial" panose="020B0604020202020204" pitchFamily="34" charset="0"/>
                <a:cs typeface="Arial" panose="020B0604020202020204" pitchFamily="34" charset="0"/>
              </a:rPr>
              <a:t>Baršauskas</a:t>
            </a:r>
            <a:r>
              <a:rPr lang="en-US" sz="1400" dirty="0">
                <a:latin typeface="Arial" panose="020B0604020202020204" pitchFamily="34" charset="0"/>
                <a:cs typeface="Arial" panose="020B0604020202020204" pitchFamily="34" charset="0"/>
              </a:rPr>
              <a:t>, P., </a:t>
            </a:r>
            <a:r>
              <a:rPr lang="en-US" sz="1400" dirty="0" err="1">
                <a:latin typeface="Arial" panose="020B0604020202020204" pitchFamily="34" charset="0"/>
                <a:cs typeface="Arial" panose="020B0604020202020204" pitchFamily="34" charset="0"/>
              </a:rPr>
              <a:t>Šarapovas</a:t>
            </a:r>
            <a:r>
              <a:rPr lang="en-US" sz="1400" dirty="0">
                <a:latin typeface="Arial" panose="020B0604020202020204" pitchFamily="34" charset="0"/>
                <a:cs typeface="Arial" panose="020B0604020202020204" pitchFamily="34" charset="0"/>
              </a:rPr>
              <a:t>, T. and </a:t>
            </a:r>
            <a:r>
              <a:rPr lang="en-US" sz="1400" dirty="0" err="1">
                <a:latin typeface="Arial" panose="020B0604020202020204" pitchFamily="34" charset="0"/>
                <a:cs typeface="Arial" panose="020B0604020202020204" pitchFamily="34" charset="0"/>
              </a:rPr>
              <a:t>Cvilikas</a:t>
            </a:r>
            <a:r>
              <a:rPr lang="en-US" sz="1400" dirty="0">
                <a:latin typeface="Arial" panose="020B0604020202020204" pitchFamily="34" charset="0"/>
                <a:cs typeface="Arial" panose="020B0604020202020204" pitchFamily="34" charset="0"/>
              </a:rPr>
              <a:t>, A. (2008). The evaluation of e‐commerce impact on business efficiency. </a:t>
            </a:r>
            <a:r>
              <a:rPr lang="en-US" sz="1400" i="1" dirty="0">
                <a:latin typeface="Arial" panose="020B0604020202020204" pitchFamily="34" charset="0"/>
                <a:cs typeface="Arial" panose="020B0604020202020204" pitchFamily="34" charset="0"/>
              </a:rPr>
              <a:t>Baltic Journal of Management</a:t>
            </a:r>
            <a:r>
              <a:rPr lang="en-US" sz="1400" dirty="0">
                <a:latin typeface="Arial" panose="020B0604020202020204" pitchFamily="34" charset="0"/>
                <a:cs typeface="Arial" panose="020B0604020202020204" pitchFamily="34" charset="0"/>
              </a:rPr>
              <a:t>, 3(1), pp.71-91;</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BBC News. (2020). </a:t>
            </a:r>
            <a:r>
              <a:rPr lang="en-US" sz="1400" i="1" dirty="0">
                <a:latin typeface="Arial" panose="020B0604020202020204" pitchFamily="34" charset="0"/>
                <a:cs typeface="Arial" panose="020B0604020202020204" pitchFamily="34" charset="0"/>
              </a:rPr>
              <a:t>What does the UK sell to the rest of the world?</a:t>
            </a:r>
            <a:r>
              <a:rPr lang="en-US" sz="1400" dirty="0">
                <a:latin typeface="Arial" panose="020B0604020202020204" pitchFamily="34" charset="0"/>
                <a:cs typeface="Arial" panose="020B0604020202020204" pitchFamily="34" charset="0"/>
              </a:rPr>
              <a:t> [online] Available at: https://www.bbc.co.uk/news/uk-47213842 [Accessed 02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Chan, S. (2000). Information technology in business processes. Business Process Management Journal, 6(3), pp.224-237;</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Food Standards Agency. (2020). </a:t>
            </a:r>
            <a:r>
              <a:rPr lang="en-US" sz="1400" i="1" dirty="0">
                <a:latin typeface="Arial" panose="020B0604020202020204" pitchFamily="34" charset="0"/>
                <a:cs typeface="Arial" panose="020B0604020202020204" pitchFamily="34" charset="0"/>
              </a:rPr>
              <a:t>Food Hygiene Rating Scheme</a:t>
            </a:r>
            <a:r>
              <a:rPr lang="en-US" sz="1400" dirty="0">
                <a:latin typeface="Arial" panose="020B0604020202020204" pitchFamily="34" charset="0"/>
                <a:cs typeface="Arial" panose="020B0604020202020204" pitchFamily="34" charset="0"/>
              </a:rPr>
              <a:t>. [online] Available at: https://www.food.gov.uk/safety-hygiene/food-hygiene-rating-scheme [Accessed 03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Food Standards Agency. (2020). </a:t>
            </a:r>
            <a:r>
              <a:rPr lang="en-US" sz="1400" i="1" dirty="0">
                <a:latin typeface="Arial" panose="020B0604020202020204" pitchFamily="34" charset="0"/>
                <a:cs typeface="Arial" panose="020B0604020202020204" pitchFamily="34" charset="0"/>
              </a:rPr>
              <a:t>Homepage</a:t>
            </a:r>
            <a:r>
              <a:rPr lang="en-US" sz="1400" dirty="0">
                <a:latin typeface="Arial" panose="020B0604020202020204" pitchFamily="34" charset="0"/>
                <a:cs typeface="Arial" panose="020B0604020202020204" pitchFamily="34" charset="0"/>
              </a:rPr>
              <a:t>. [online] Available at: https://www.food.gov.uk [Accessed 03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Forbes.com. (2020). </a:t>
            </a:r>
            <a:r>
              <a:rPr lang="en-US" sz="1400" i="1" dirty="0">
                <a:latin typeface="Arial" panose="020B0604020202020204" pitchFamily="34" charset="0"/>
                <a:cs typeface="Arial" panose="020B0604020202020204" pitchFamily="34" charset="0"/>
              </a:rPr>
              <a:t>Consumer Trends in Health and Wellness</a:t>
            </a:r>
            <a:r>
              <a:rPr lang="en-US" sz="1400" dirty="0">
                <a:latin typeface="Arial" panose="020B0604020202020204" pitchFamily="34" charset="0"/>
                <a:cs typeface="Arial" panose="020B0604020202020204" pitchFamily="34" charset="0"/>
              </a:rPr>
              <a:t>. [online] Available at: https://www.forbes.com/sites/thehartmangroup/2015/11/19/consumer-trends-in-health-and-wellness/ [Accessed 01 June 2020];</a:t>
            </a:r>
          </a:p>
          <a:p>
            <a:pPr lvl="0"/>
            <a:r>
              <a:rPr lang="en-US" sz="1400" dirty="0">
                <a:latin typeface="Arial" panose="020B0604020202020204" pitchFamily="34" charset="0"/>
                <a:cs typeface="Arial" panose="020B0604020202020204" pitchFamily="34" charset="0"/>
              </a:rPr>
              <a:t>GOV.UK. (2020). 25 Year Environment Plan. [online] Available at: https://www.gov.uk/government/publications/25-year-environment-plan [Accessed 30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GOV.UK. (2020). National Minimum Wage and National Living Wage rates. [online] Available at: https://www.gov.uk/national-minimum-wage-rates [Accessed 30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GOV.UK. (2020). Plastic packaging tax. [online] Available at: https://www.gov.uk/government/consultations/plastic-packaging-tax [Accessed 20 May 2020];</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2989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51515-8C8B-43DD-95AB-DA2626780861}"/>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EA753F8C-C99B-4705-AF10-032C013D9B7A}"/>
              </a:ext>
            </a:extLst>
          </p:cNvPr>
          <p:cNvSpPr>
            <a:spLocks noGrp="1"/>
          </p:cNvSpPr>
          <p:nvPr>
            <p:ph idx="1"/>
          </p:nvPr>
        </p:nvSpPr>
        <p:spPr>
          <a:xfrm>
            <a:off x="4519928" y="619125"/>
            <a:ext cx="7586347" cy="5657070"/>
          </a:xfrm>
        </p:spPr>
        <p:txBody>
          <a:bodyPr>
            <a:noAutofit/>
          </a:bodyPr>
          <a:lstStyle/>
          <a:p>
            <a:pPr lvl="0"/>
            <a:r>
              <a:rPr lang="en-US" sz="1400" dirty="0">
                <a:latin typeface="Arial" panose="020B0604020202020204" pitchFamily="34" charset="0"/>
                <a:cs typeface="Arial" panose="020B0604020202020204" pitchFamily="34" charset="0"/>
              </a:rPr>
              <a:t>GOV.UK. (2020). The transition period. [online] Available at: https://www.gov.uk/transition?gclid=Cj0KCQiA4sjyBRC5ARIsAEHsELGFDScAD7QRack7QJnPh8ob21avs8icDtLRnSZOMubHX99zfrT8NwcaAkXbEALw_wcB&amp;gclsrc=aw.ds [Accessed 29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Legislation.gov.uk. (2020). The Soft Drinks Industry Levy Regulations 2018. [online] Available at: http://www.legislation.gov.uk/uksi/2018/41/made [Accessed 29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Ons.gov.uk. (2020). Inflation and price indices - Office for National Statistics. [online] Available at: https://www.ons.gov.uk/economy/inflationandpriceindices [Accessed 24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Ons.gov.uk. (2020). Unemployment - Office for National Statistics. [online] Available at: https://www.ons.gov.uk/employmentandlabourmarket/peoplenotinwork/unemployment [Accessed 23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Wainwright, N., Surtees, P., Welch, A., </a:t>
            </a:r>
            <a:r>
              <a:rPr lang="en-US" sz="1400" dirty="0" err="1">
                <a:latin typeface="Arial" panose="020B0604020202020204" pitchFamily="34" charset="0"/>
                <a:cs typeface="Arial" panose="020B0604020202020204" pitchFamily="34" charset="0"/>
              </a:rPr>
              <a:t>Luben</a:t>
            </a:r>
            <a:r>
              <a:rPr lang="en-US" sz="1400" dirty="0">
                <a:latin typeface="Arial" panose="020B0604020202020204" pitchFamily="34" charset="0"/>
                <a:cs typeface="Arial" panose="020B0604020202020204" pitchFamily="34" charset="0"/>
              </a:rPr>
              <a:t>, R., </a:t>
            </a:r>
            <a:r>
              <a:rPr lang="en-US" sz="1400" dirty="0" err="1">
                <a:latin typeface="Arial" panose="020B0604020202020204" pitchFamily="34" charset="0"/>
                <a:cs typeface="Arial" panose="020B0604020202020204" pitchFamily="34" charset="0"/>
              </a:rPr>
              <a:t>Khaw</a:t>
            </a:r>
            <a:r>
              <a:rPr lang="en-US" sz="1400" dirty="0">
                <a:latin typeface="Arial" panose="020B0604020202020204" pitchFamily="34" charset="0"/>
                <a:cs typeface="Arial" panose="020B0604020202020204" pitchFamily="34" charset="0"/>
              </a:rPr>
              <a:t>, K. and Bingham, S., 2007. Healthy lifestyle choices: could sense of coherence aid health promotion?. </a:t>
            </a:r>
            <a:r>
              <a:rPr lang="en-GB" sz="1400" dirty="0">
                <a:latin typeface="Arial" panose="020B0604020202020204" pitchFamily="34" charset="0"/>
                <a:cs typeface="Arial" panose="020B0604020202020204" pitchFamily="34" charset="0"/>
              </a:rPr>
              <a:t>Journal of Epidemiology &amp;amp; Community Health, 61(10), pp.871-876;</a:t>
            </a:r>
          </a:p>
          <a:p>
            <a:pPr lvl="0"/>
            <a:r>
              <a:rPr lang="en-US" sz="1400" dirty="0">
                <a:latin typeface="Arial" panose="020B0604020202020204" pitchFamily="34" charset="0"/>
                <a:cs typeface="Arial" panose="020B0604020202020204" pitchFamily="34" charset="0"/>
              </a:rPr>
              <a:t>Wainwright, N., Surtees, P., Welch, A., </a:t>
            </a:r>
            <a:r>
              <a:rPr lang="en-US" sz="1400" dirty="0" err="1">
                <a:latin typeface="Arial" panose="020B0604020202020204" pitchFamily="34" charset="0"/>
                <a:cs typeface="Arial" panose="020B0604020202020204" pitchFamily="34" charset="0"/>
              </a:rPr>
              <a:t>Luben</a:t>
            </a:r>
            <a:r>
              <a:rPr lang="en-US" sz="1400" dirty="0">
                <a:latin typeface="Arial" panose="020B0604020202020204" pitchFamily="34" charset="0"/>
                <a:cs typeface="Arial" panose="020B0604020202020204" pitchFamily="34" charset="0"/>
              </a:rPr>
              <a:t>, R., </a:t>
            </a:r>
            <a:r>
              <a:rPr lang="en-US" sz="1400" dirty="0" err="1">
                <a:latin typeface="Arial" panose="020B0604020202020204" pitchFamily="34" charset="0"/>
                <a:cs typeface="Arial" panose="020B0604020202020204" pitchFamily="34" charset="0"/>
              </a:rPr>
              <a:t>Khaw</a:t>
            </a:r>
            <a:r>
              <a:rPr lang="en-US" sz="1400" dirty="0">
                <a:latin typeface="Arial" panose="020B0604020202020204" pitchFamily="34" charset="0"/>
                <a:cs typeface="Arial" panose="020B0604020202020204" pitchFamily="34" charset="0"/>
              </a:rPr>
              <a:t>, K. and Bingham, S., 2007. Healthy lifestyle choices: could sense of coherence aid health promotion?. Journal of Epidemiology &amp;amp; Community Health, 61(10), pp.871-876;</a:t>
            </a:r>
            <a:endParaRPr lang="en-GB" sz="1400" dirty="0">
              <a:latin typeface="Arial" panose="020B0604020202020204" pitchFamily="34" charset="0"/>
              <a:cs typeface="Arial" panose="020B0604020202020204" pitchFamily="34" charset="0"/>
            </a:endParaRPr>
          </a:p>
          <a:p>
            <a:pPr lvl="0"/>
            <a:r>
              <a:rPr lang="en-US" sz="1400" dirty="0" err="1">
                <a:latin typeface="Arial" panose="020B0604020202020204" pitchFamily="34" charset="0"/>
                <a:cs typeface="Arial" panose="020B0604020202020204" pitchFamily="34" charset="0"/>
              </a:rPr>
              <a:t>Gadiesh</a:t>
            </a:r>
            <a:r>
              <a:rPr lang="en-US" sz="1400" dirty="0">
                <a:latin typeface="Arial" panose="020B0604020202020204" pitchFamily="34" charset="0"/>
                <a:cs typeface="Arial" panose="020B0604020202020204" pitchFamily="34" charset="0"/>
              </a:rPr>
              <a:t>, Orit, and James L. Gilbert. "Profit pools: a fresh look at strategy." </a:t>
            </a:r>
            <a:r>
              <a:rPr lang="en-GB" sz="1400" dirty="0">
                <a:latin typeface="Arial" panose="020B0604020202020204" pitchFamily="34" charset="0"/>
                <a:cs typeface="Arial" panose="020B0604020202020204" pitchFamily="34" charset="0"/>
              </a:rPr>
              <a:t>Harvard Business Review, Gale Academic OneFile, [Accessed 28 May 2020];</a:t>
            </a:r>
          </a:p>
          <a:p>
            <a:pPr lvl="0"/>
            <a:r>
              <a:rPr lang="en-GB" sz="1400" dirty="0">
                <a:latin typeface="Arial" panose="020B0604020202020204" pitchFamily="34" charset="0"/>
                <a:cs typeface="Arial" panose="020B0604020202020204" pitchFamily="34" charset="0"/>
              </a:rPr>
              <a:t>Investopedia. 2020. What Is Project Management?. [online] Available at: &lt;https://www.investopedia.com/terms/p/project-management.asp&gt; [Accessed 9 June 2020]; </a:t>
            </a:r>
          </a:p>
          <a:p>
            <a:pPr lvl="0"/>
            <a:r>
              <a:rPr lang="en-GB" sz="1400" dirty="0">
                <a:latin typeface="Arial" panose="020B0604020202020204" pitchFamily="34" charset="0"/>
                <a:cs typeface="Arial" panose="020B0604020202020204" pitchFamily="34" charset="0"/>
              </a:rPr>
              <a:t>Translation.babylon-software.com. 2020. [online] Available at: &lt;https://translation.babylon-software.com/english/stakeholder/#:~:text=English%20to%20English%20translation%20of,the%20media,%20politicians,%20government%20etc.&gt; [Accessed 10 June 2020].</a:t>
            </a:r>
          </a:p>
        </p:txBody>
      </p:sp>
    </p:spTree>
    <p:extLst>
      <p:ext uri="{BB962C8B-B14F-4D97-AF65-F5344CB8AC3E}">
        <p14:creationId xmlns:p14="http://schemas.microsoft.com/office/powerpoint/2010/main" val="1639586639"/>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oduct Summary_Win32_RS v2" id="{4A4BC7BA-E104-48CF-9F11-CBBDF04784BE}" vid="{45BAD27F-A2E8-4282-99F2-C6ED447BF4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3F881-A283-4804-BC69-C2CA14CA7881}">
  <ds:schemaRefs>
    <ds:schemaRef ds:uri="http://schemas.microsoft.com/sharepoint/v3/contenttype/forms"/>
  </ds:schemaRefs>
</ds:datastoreItem>
</file>

<file path=customXml/itemProps2.xml><?xml version="1.0" encoding="utf-8"?>
<ds:datastoreItem xmlns:ds="http://schemas.openxmlformats.org/officeDocument/2006/customXml" ds:itemID="{A5A6C788-C4FC-4FDC-8A35-3D0FEBD2EC4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F46A686-309E-4CB8-8B43-0618CA3DC8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Product summary presentation</Template>
  <TotalTime>0</TotalTime>
  <Words>2299</Words>
  <Application>Microsoft Office PowerPoint</Application>
  <PresentationFormat>Widescreen</PresentationFormat>
  <Paragraphs>176</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Gill Sans MT</vt:lpstr>
      <vt:lpstr>Wingdings</vt:lpstr>
      <vt:lpstr>Wingdings 2</vt:lpstr>
      <vt:lpstr>DividendVTI</vt:lpstr>
      <vt:lpstr> PID Presentation  </vt:lpstr>
      <vt:lpstr>Content</vt:lpstr>
      <vt:lpstr>PID Overview</vt:lpstr>
      <vt:lpstr>The Project Manager implies the effective coordination of all projects activities in realising and achieving the purposes at the highest excellence values and is given full authority and responsibility (Investopedia, 2020).</vt:lpstr>
      <vt:lpstr>- gathering the project team;                                                                                                           - assigns roles and responsibilities;                                                                                                - organizes, coordinates, monitors and controls the teams' activity;                                             - leads regular workshops;                                                                                                                         - analyses reports from team leaders on the status of activities;                                                     - discuss the status of fulfilment phases of the project and reschedules the stages in case of unplanned events;                                                                                                            - prepares the reports and the final reports;                                                                                   - informs stakeholders about the status of the project and about the problems in the project;                                                                                                                                          - re-planning the stages in case of unplanned events, such as COVID-19 Pandemic, work accidents, weather conditions (Jamesfrancis.com, 2020).</vt:lpstr>
      <vt:lpstr>PowerPoint Presentation</vt:lpstr>
      <vt:lpstr>Specific objectives </vt:lpstr>
      <vt:lpstr>estimated Costs </vt:lpstr>
      <vt:lpstr>Collaborators</vt:lpstr>
      <vt:lpstr>SWOT Analysis</vt:lpstr>
      <vt:lpstr>PESTLE Analysis </vt:lpstr>
      <vt:lpstr>Macroeconomy</vt:lpstr>
      <vt:lpstr>Microeconomy </vt:lpstr>
      <vt:lpstr>Stakeholder </vt:lpstr>
      <vt:lpstr>Conclusion</vt:lpstr>
      <vt:lpstr>Thank you</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2020-06-02T12:26:18Z</dcterms:created>
  <dcterms:modified xsi:type="dcterms:W3CDTF">2020-06-10T10:53:58Z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