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67" r:id="rId3"/>
    <p:sldId id="266" r:id="rId4"/>
    <p:sldId id="268" r:id="rId5"/>
    <p:sldId id="269" r:id="rId6"/>
    <p:sldId id="274" r:id="rId7"/>
    <p:sldId id="275" r:id="rId8"/>
    <p:sldId id="270" r:id="rId9"/>
    <p:sldId id="271" r:id="rId10"/>
    <p:sldId id="272" r:id="rId11"/>
    <p:sldId id="257" r:id="rId12"/>
    <p:sldId id="262" r:id="rId13"/>
    <p:sldId id="263" r:id="rId14"/>
    <p:sldId id="264" r:id="rId15"/>
    <p:sldId id="258" r:id="rId16"/>
    <p:sldId id="259" r:id="rId17"/>
    <p:sldId id="260" r:id="rId18"/>
    <p:sldId id="261" r:id="rId19"/>
    <p:sldId id="273" r:id="rId20"/>
    <p:sldId id="26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83" autoAdjust="0"/>
    <p:restoredTop sz="81285" autoAdjust="0"/>
  </p:normalViewPr>
  <p:slideViewPr>
    <p:cSldViewPr>
      <p:cViewPr varScale="1">
        <p:scale>
          <a:sx n="60" d="100"/>
          <a:sy n="60" d="100"/>
        </p:scale>
        <p:origin x="684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ned Saer" userId="a511e1c1-9c87-4f4d-8480-d58f9216da9a" providerId="ADAL" clId="{85360E05-35BC-4F03-B893-3FEC5521545A}"/>
    <pc:docChg chg="modSld">
      <pc:chgData name="Sioned Saer" userId="a511e1c1-9c87-4f4d-8480-d58f9216da9a" providerId="ADAL" clId="{85360E05-35BC-4F03-B893-3FEC5521545A}" dt="2021-04-12T08:31:57.571" v="3" actId="20577"/>
      <pc:docMkLst>
        <pc:docMk/>
      </pc:docMkLst>
      <pc:sldChg chg="modSp mod">
        <pc:chgData name="Sioned Saer" userId="a511e1c1-9c87-4f4d-8480-d58f9216da9a" providerId="ADAL" clId="{85360E05-35BC-4F03-B893-3FEC5521545A}" dt="2021-04-12T08:31:57.571" v="3" actId="20577"/>
        <pc:sldMkLst>
          <pc:docMk/>
          <pc:sldMk cId="3408955283" sldId="256"/>
        </pc:sldMkLst>
        <pc:spChg chg="mod">
          <ac:chgData name="Sioned Saer" userId="a511e1c1-9c87-4f4d-8480-d58f9216da9a" providerId="ADAL" clId="{85360E05-35BC-4F03-B893-3FEC5521545A}" dt="2021-04-12T08:31:57.571" v="3" actId="20577"/>
          <ac:spMkLst>
            <pc:docMk/>
            <pc:sldMk cId="3408955283" sldId="25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83EF5-A965-4F9A-997D-FF140A09189D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64DEE-1C52-4834-94A7-034DA1CB9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10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49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30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097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735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56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4545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55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743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067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534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6118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723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74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945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425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2921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169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723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41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cas.org.uk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file:///E:\Level%206\ECEY6002%20LEADERSHIP\FTF%202020\Reading%20-%20extra\Leadership%20in%20Early%20Years%20Education%20Times%20of%20Change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1"/>
            <a:ext cx="7772400" cy="792087"/>
          </a:xfrm>
        </p:spPr>
        <p:txBody>
          <a:bodyPr/>
          <a:lstStyle/>
          <a:p>
            <a:r>
              <a:rPr lang="en-GB" b="1" dirty="0"/>
              <a:t>ECEY6002/C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060848"/>
            <a:ext cx="6400800" cy="3816424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Darlith</a:t>
            </a:r>
            <a:r>
              <a:rPr lang="en-GB" b="1" dirty="0">
                <a:solidFill>
                  <a:schemeClr val="bg1"/>
                </a:solidFill>
              </a:rPr>
              <a:t> 5 – Lecture 5</a:t>
            </a:r>
          </a:p>
          <a:p>
            <a:endParaRPr lang="en-GB" sz="4200" b="1" dirty="0">
              <a:solidFill>
                <a:schemeClr val="bg1"/>
              </a:solidFill>
            </a:endParaRPr>
          </a:p>
          <a:p>
            <a:r>
              <a:rPr lang="en-GB" sz="4200" b="1" dirty="0" err="1">
                <a:solidFill>
                  <a:schemeClr val="bg1"/>
                </a:solidFill>
              </a:rPr>
              <a:t>Rhwystrau</a:t>
            </a:r>
            <a:r>
              <a:rPr lang="en-GB" sz="4200" b="1" dirty="0">
                <a:solidFill>
                  <a:schemeClr val="bg1"/>
                </a:solidFill>
              </a:rPr>
              <a:t> </a:t>
            </a:r>
            <a:r>
              <a:rPr lang="en-GB" sz="4200" b="1" dirty="0" err="1">
                <a:solidFill>
                  <a:schemeClr val="bg1"/>
                </a:solidFill>
              </a:rPr>
              <a:t>i</a:t>
            </a:r>
            <a:r>
              <a:rPr lang="en-GB" sz="4200" b="1" dirty="0">
                <a:solidFill>
                  <a:schemeClr val="bg1"/>
                </a:solidFill>
              </a:rPr>
              <a:t> </a:t>
            </a:r>
            <a:r>
              <a:rPr lang="en-GB" sz="4200" b="1" dirty="0" err="1">
                <a:solidFill>
                  <a:schemeClr val="bg1"/>
                </a:solidFill>
              </a:rPr>
              <a:t>waith</a:t>
            </a:r>
            <a:r>
              <a:rPr lang="en-GB" sz="4200" b="1" dirty="0">
                <a:solidFill>
                  <a:schemeClr val="bg1"/>
                </a:solidFill>
              </a:rPr>
              <a:t> </a:t>
            </a:r>
            <a:r>
              <a:rPr lang="en-GB" sz="4200" b="1" dirty="0" err="1">
                <a:solidFill>
                  <a:schemeClr val="bg1"/>
                </a:solidFill>
              </a:rPr>
              <a:t>tîm</a:t>
            </a:r>
            <a:r>
              <a:rPr lang="en-GB" sz="4200" b="1" dirty="0">
                <a:solidFill>
                  <a:schemeClr val="bg1"/>
                </a:solidFill>
              </a:rPr>
              <a:t> ac </a:t>
            </a:r>
            <a:r>
              <a:rPr lang="en-GB" sz="4200" b="1" dirty="0" err="1">
                <a:solidFill>
                  <a:schemeClr val="bg1"/>
                </a:solidFill>
              </a:rPr>
              <a:t>arweinyddiaeth</a:t>
            </a:r>
            <a:r>
              <a:rPr lang="en-GB" sz="4200" b="1" dirty="0">
                <a:solidFill>
                  <a:schemeClr val="bg1"/>
                </a:solidFill>
              </a:rPr>
              <a:t> </a:t>
            </a:r>
            <a:r>
              <a:rPr lang="en-GB" sz="4200" b="1" dirty="0" err="1">
                <a:solidFill>
                  <a:schemeClr val="bg1"/>
                </a:solidFill>
              </a:rPr>
              <a:t>mewn</a:t>
            </a:r>
            <a:r>
              <a:rPr lang="en-GB" sz="4200" b="1" dirty="0">
                <a:solidFill>
                  <a:schemeClr val="bg1"/>
                </a:solidFill>
              </a:rPr>
              <a:t> </a:t>
            </a:r>
            <a:r>
              <a:rPr lang="en-GB" sz="4200" b="1" dirty="0" err="1">
                <a:solidFill>
                  <a:schemeClr val="bg1"/>
                </a:solidFill>
              </a:rPr>
              <a:t>amseroedd</a:t>
            </a:r>
            <a:r>
              <a:rPr lang="en-GB" sz="4200" b="1" dirty="0">
                <a:solidFill>
                  <a:schemeClr val="bg1"/>
                </a:solidFill>
              </a:rPr>
              <a:t> o </a:t>
            </a:r>
            <a:r>
              <a:rPr lang="en-GB" sz="4200" b="1" dirty="0" err="1">
                <a:solidFill>
                  <a:schemeClr val="bg1"/>
                </a:solidFill>
              </a:rPr>
              <a:t>newid</a:t>
            </a:r>
            <a:r>
              <a:rPr lang="en-GB" sz="4200" b="1" dirty="0">
                <a:solidFill>
                  <a:schemeClr val="bg1"/>
                </a:solidFill>
              </a:rPr>
              <a:t>. </a:t>
            </a:r>
          </a:p>
          <a:p>
            <a:endParaRPr lang="en-GB" sz="4200" b="1" dirty="0">
              <a:solidFill>
                <a:schemeClr val="bg1"/>
              </a:solidFill>
            </a:endParaRPr>
          </a:p>
          <a:p>
            <a:r>
              <a:rPr lang="en-GB" sz="4200" b="1" dirty="0">
                <a:solidFill>
                  <a:schemeClr val="bg1"/>
                </a:solidFill>
              </a:rPr>
              <a:t>Barriers to teamwork and</a:t>
            </a:r>
          </a:p>
          <a:p>
            <a:r>
              <a:rPr lang="en-GB" sz="4200" b="1" dirty="0">
                <a:solidFill>
                  <a:schemeClr val="bg1"/>
                </a:solidFill>
              </a:rPr>
              <a:t>Leadership in times of change </a:t>
            </a:r>
          </a:p>
          <a:p>
            <a:endParaRPr lang="en-GB" sz="4200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Cynnwys</a:t>
            </a:r>
            <a:br>
              <a:rPr lang="en-GB" dirty="0"/>
            </a:br>
            <a:r>
              <a:rPr lang="en-GB" dirty="0"/>
              <a:t>Content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Rhwystrau i waith tîm</a:t>
            </a:r>
          </a:p>
          <a:p>
            <a:r>
              <a:rPr lang="cy-GB" dirty="0"/>
              <a:t>Gorchfygu heriau</a:t>
            </a:r>
          </a:p>
          <a:p>
            <a:r>
              <a:rPr lang="cy-GB" dirty="0"/>
              <a:t>Arweinyddiaeth mewn amseroedd o newid</a:t>
            </a:r>
          </a:p>
          <a:p>
            <a:r>
              <a:rPr lang="cy-GB" dirty="0"/>
              <a:t>SWOT</a:t>
            </a:r>
          </a:p>
          <a:p>
            <a:r>
              <a:rPr lang="cy-GB" dirty="0"/>
              <a:t>PEST</a:t>
            </a:r>
          </a:p>
          <a:p>
            <a:r>
              <a:rPr lang="cy-GB" dirty="0"/>
              <a:t>Newid a’r Tîm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Barriers to teamwork</a:t>
            </a:r>
          </a:p>
          <a:p>
            <a:r>
              <a:rPr lang="en-GB" dirty="0"/>
              <a:t>Overcoming challenges</a:t>
            </a:r>
          </a:p>
          <a:p>
            <a:r>
              <a:rPr lang="en-GB" dirty="0"/>
              <a:t>Leadership in times of change</a:t>
            </a:r>
          </a:p>
          <a:p>
            <a:r>
              <a:rPr lang="en-GB" dirty="0"/>
              <a:t>SWOT</a:t>
            </a:r>
          </a:p>
          <a:p>
            <a:r>
              <a:rPr lang="en-GB" dirty="0"/>
              <a:t>PEST</a:t>
            </a:r>
          </a:p>
          <a:p>
            <a:r>
              <a:rPr lang="en-GB" dirty="0"/>
              <a:t>Changes and the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940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Rhwystrau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Barriers to effective team working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16831"/>
            <a:ext cx="4038600" cy="3672409"/>
          </a:xfrm>
        </p:spPr>
        <p:txBody>
          <a:bodyPr>
            <a:normAutofit fontScale="77500" lnSpcReduction="20000"/>
          </a:bodyPr>
          <a:lstStyle/>
          <a:p>
            <a:r>
              <a:rPr lang="cy-GB" dirty="0"/>
              <a:t>Arweinyddiaeth – absenoldeb arweinyddiaeth neu’r arweinyddiaeth anghywir</a:t>
            </a:r>
          </a:p>
          <a:p>
            <a:r>
              <a:rPr lang="cy-GB" dirty="0"/>
              <a:t>Rheolaeth gwan o’r tîm</a:t>
            </a:r>
          </a:p>
          <a:p>
            <a:r>
              <a:rPr lang="cy-GB" dirty="0"/>
              <a:t>Diffyg eglurdeb ynglŷn a rolau a chyfrifoldebau'r ymarferwyr.</a:t>
            </a:r>
          </a:p>
          <a:p>
            <a:r>
              <a:rPr lang="cy-GB" dirty="0"/>
              <a:t>Diffyg polisïau, gweithdrefnau a rheolau clir</a:t>
            </a:r>
          </a:p>
          <a:p>
            <a:r>
              <a:rPr lang="cy-GB" dirty="0"/>
              <a:t>Gwrthdaro</a:t>
            </a:r>
          </a:p>
          <a:p>
            <a:r>
              <a:rPr lang="cy-GB" dirty="0"/>
              <a:t>Cyfathrebu gwael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772815"/>
            <a:ext cx="4038600" cy="381642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Leadership – absence of leadership or the wrong leadership style</a:t>
            </a:r>
          </a:p>
          <a:p>
            <a:r>
              <a:rPr lang="en-GB" dirty="0"/>
              <a:t>Poor management of the team </a:t>
            </a:r>
          </a:p>
          <a:p>
            <a:r>
              <a:rPr lang="en-GB" dirty="0"/>
              <a:t>Lack of clarity regarding the roles and responsibilities of practitioners</a:t>
            </a:r>
          </a:p>
          <a:p>
            <a:r>
              <a:rPr lang="en-GB" dirty="0"/>
              <a:t>Lack of clear policies, procedures and ‘ground rules’ </a:t>
            </a:r>
          </a:p>
          <a:p>
            <a:r>
              <a:rPr lang="en-GB" dirty="0"/>
              <a:t>Conflict</a:t>
            </a:r>
          </a:p>
          <a:p>
            <a:r>
              <a:rPr lang="en-GB" dirty="0"/>
              <a:t>Poor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367731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/>
              <a:t>Rhwystrau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weithio</a:t>
            </a:r>
            <a:r>
              <a:rPr lang="en-GB" sz="3600" dirty="0"/>
              <a:t> </a:t>
            </a:r>
            <a:r>
              <a:rPr lang="en-GB" sz="3600" dirty="0" err="1"/>
              <a:t>effeithiol</a:t>
            </a:r>
            <a:r>
              <a:rPr lang="en-GB" sz="3600" dirty="0"/>
              <a:t> </a:t>
            </a:r>
            <a:r>
              <a:rPr lang="en-GB" sz="3600" dirty="0" err="1"/>
              <a:t>fel</a:t>
            </a:r>
            <a:r>
              <a:rPr lang="en-GB" sz="3600" dirty="0"/>
              <a:t> </a:t>
            </a:r>
            <a:r>
              <a:rPr lang="en-GB" sz="3600" dirty="0" err="1"/>
              <a:t>tîm</a:t>
            </a:r>
            <a:br>
              <a:rPr lang="en-GB" sz="3600" dirty="0"/>
            </a:br>
            <a:r>
              <a:rPr lang="en-GB" sz="3600" dirty="0"/>
              <a:t>Barriers to effective team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/>
              <a:t>Personoliaethau yn ‘</a:t>
            </a:r>
            <a:r>
              <a:rPr lang="cy-GB" dirty="0" err="1"/>
              <a:t>clasho</a:t>
            </a:r>
            <a:r>
              <a:rPr lang="cy-GB" dirty="0"/>
              <a:t>’ (gwrthdaro)</a:t>
            </a:r>
          </a:p>
          <a:p>
            <a:r>
              <a:rPr lang="cy-GB" dirty="0"/>
              <a:t>Dynameg y tîm</a:t>
            </a:r>
          </a:p>
          <a:p>
            <a:r>
              <a:rPr lang="cy-GB" dirty="0"/>
              <a:t>Absenoldeb</a:t>
            </a:r>
          </a:p>
          <a:p>
            <a:r>
              <a:rPr lang="cy-GB" dirty="0"/>
              <a:t>Staff yn gwrthsefyll newid</a:t>
            </a:r>
          </a:p>
          <a:p>
            <a:r>
              <a:rPr lang="cy-GB" dirty="0"/>
              <a:t>Staff yn gwrthsefyll cyfrifoldebau</a:t>
            </a:r>
          </a:p>
          <a:p>
            <a:r>
              <a:rPr lang="cy-GB" dirty="0" err="1"/>
              <a:t>Clics</a:t>
            </a:r>
            <a:endParaRPr lang="cy-GB" dirty="0"/>
          </a:p>
          <a:p>
            <a:r>
              <a:rPr lang="cy-GB" dirty="0"/>
              <a:t>Ffafriaeth</a:t>
            </a:r>
          </a:p>
          <a:p>
            <a:r>
              <a:rPr lang="cy-GB" dirty="0"/>
              <a:t>Diwylliant o glecs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Clashes of personalities</a:t>
            </a:r>
          </a:p>
          <a:p>
            <a:r>
              <a:rPr lang="en-GB" dirty="0"/>
              <a:t>Dynamics of the team</a:t>
            </a:r>
          </a:p>
          <a:p>
            <a:r>
              <a:rPr lang="en-GB" dirty="0"/>
              <a:t>Absenteeism</a:t>
            </a:r>
          </a:p>
          <a:p>
            <a:r>
              <a:rPr lang="en-GB" dirty="0"/>
              <a:t>Staff resistance to change</a:t>
            </a:r>
          </a:p>
          <a:p>
            <a:r>
              <a:rPr lang="en-GB" dirty="0"/>
              <a:t>Staff resistance to responsibilities</a:t>
            </a:r>
          </a:p>
          <a:p>
            <a:r>
              <a:rPr lang="en-GB" dirty="0"/>
              <a:t>Cliques</a:t>
            </a:r>
          </a:p>
          <a:p>
            <a:r>
              <a:rPr lang="en-GB" dirty="0"/>
              <a:t>Favouritism </a:t>
            </a:r>
          </a:p>
          <a:p>
            <a:r>
              <a:rPr lang="en-GB" dirty="0"/>
              <a:t>A culture of gossip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274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Gorchfygu</a:t>
            </a:r>
            <a:r>
              <a:rPr lang="en-GB" dirty="0"/>
              <a:t> </a:t>
            </a:r>
            <a:r>
              <a:rPr lang="en-GB" dirty="0" err="1"/>
              <a:t>heriau</a:t>
            </a:r>
            <a:br>
              <a:rPr lang="en-GB" dirty="0"/>
            </a:br>
            <a:r>
              <a:rPr lang="en-GB" dirty="0"/>
              <a:t>Overcoming challenges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syth</a:t>
            </a:r>
            <a:r>
              <a:rPr lang="en-GB" dirty="0"/>
              <a:t> – </a:t>
            </a:r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caniatau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faterion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dyfu</a:t>
            </a:r>
            <a:r>
              <a:rPr lang="en-GB" dirty="0"/>
              <a:t>/</a:t>
            </a:r>
            <a:r>
              <a:rPr lang="en-GB" dirty="0" err="1"/>
              <a:t>cynyddu</a:t>
            </a:r>
            <a:r>
              <a:rPr lang="en-GB" dirty="0"/>
              <a:t> </a:t>
            </a:r>
          </a:p>
          <a:p>
            <a:r>
              <a:rPr lang="en-GB" dirty="0" err="1"/>
              <a:t>Cyfathrebu</a:t>
            </a:r>
            <a:r>
              <a:rPr lang="en-GB" dirty="0"/>
              <a:t> –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onest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endParaRPr lang="en-GB" dirty="0"/>
          </a:p>
          <a:p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– </a:t>
            </a:r>
            <a:r>
              <a:rPr lang="en-GB" dirty="0" err="1"/>
              <a:t>trin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pharch</a:t>
            </a:r>
            <a:r>
              <a:rPr lang="en-GB" dirty="0"/>
              <a:t> ac </a:t>
            </a:r>
            <a:r>
              <a:rPr lang="en-GB" dirty="0" err="1"/>
              <a:t>urddas</a:t>
            </a:r>
            <a:endParaRPr lang="en-GB" dirty="0"/>
          </a:p>
          <a:p>
            <a:r>
              <a:rPr lang="en-GB" dirty="0" err="1"/>
              <a:t>Gwrthdaro</a:t>
            </a:r>
            <a:r>
              <a:rPr lang="en-GB" dirty="0"/>
              <a:t> – 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werthfawrogi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Immediate attention – cannot allow for issues to ‘snowball’. </a:t>
            </a:r>
          </a:p>
          <a:p>
            <a:r>
              <a:rPr lang="en-GB" dirty="0"/>
              <a:t>Communication – truthful/honest/ concise</a:t>
            </a:r>
          </a:p>
          <a:p>
            <a:r>
              <a:rPr lang="en-GB" dirty="0"/>
              <a:t>Decision making – always treat people with dignity and respect.</a:t>
            </a:r>
          </a:p>
          <a:p>
            <a:r>
              <a:rPr lang="en-GB" dirty="0"/>
              <a:t>Conflict – to value but try and prevent.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926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17160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Mae </a:t>
            </a:r>
            <a:r>
              <a:rPr lang="en-GB" b="1" dirty="0" err="1"/>
              <a:t>gwrthdaro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cwympo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fewn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dau</a:t>
            </a:r>
            <a:r>
              <a:rPr lang="en-GB" b="1" dirty="0"/>
              <a:t> </a:t>
            </a:r>
            <a:r>
              <a:rPr lang="en-GB" b="1" dirty="0" err="1"/>
              <a:t>gategori</a:t>
            </a:r>
            <a:r>
              <a:rPr lang="en-GB" b="1" dirty="0"/>
              <a:t> </a:t>
            </a:r>
            <a:r>
              <a:rPr lang="en-GB" b="1" dirty="0" err="1"/>
              <a:t>eang</a:t>
            </a:r>
            <a:r>
              <a:rPr lang="en-GB" b="1" dirty="0"/>
              <a:t>:</a:t>
            </a:r>
          </a:p>
          <a:p>
            <a:r>
              <a:rPr lang="en-GB" dirty="0" err="1"/>
              <a:t>Gwrthdaro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Cydweithiwr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rheolwyr</a:t>
            </a:r>
            <a:endParaRPr lang="en-GB" dirty="0"/>
          </a:p>
          <a:p>
            <a:r>
              <a:rPr lang="en-GB" dirty="0" err="1"/>
              <a:t>Gwrthdaro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Timoedd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weithwyr</a:t>
            </a:r>
            <a:r>
              <a:rPr lang="en-GB" dirty="0"/>
              <a:t> a </a:t>
            </a:r>
            <a:r>
              <a:rPr lang="en-GB" dirty="0" err="1"/>
              <a:t>rheolwyr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Conflict falls into two broad categories:</a:t>
            </a:r>
          </a:p>
          <a:p>
            <a:r>
              <a:rPr lang="en-GB" dirty="0"/>
              <a:t>Conflict between individuals involving: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Colleagues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Employees and their managers</a:t>
            </a:r>
          </a:p>
          <a:p>
            <a:r>
              <a:rPr lang="en-GB" dirty="0"/>
              <a:t>Conflict between groups involving: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Teams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Larger groups of employees and management </a:t>
            </a:r>
          </a:p>
          <a:p>
            <a:pPr marL="0" indent="0" algn="r">
              <a:buNone/>
            </a:pPr>
            <a:r>
              <a:rPr lang="en-GB" dirty="0"/>
              <a:t>(ACAS, 2014 cited in Garvey, 2017: 225)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562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/>
              <a:t>Y </a:t>
            </a:r>
            <a:r>
              <a:rPr lang="en-GB" altLang="en-US" sz="2800" dirty="0" err="1"/>
              <a:t>Gwasanaeth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Cymodi</a:t>
            </a:r>
            <a:r>
              <a:rPr lang="en-GB" altLang="en-US" sz="2800" dirty="0"/>
              <a:t> (ACAS)</a:t>
            </a:r>
            <a:br>
              <a:rPr lang="en-GB" altLang="en-US" sz="2800" dirty="0"/>
            </a:br>
            <a:r>
              <a:rPr lang="en-GB" altLang="en-US" sz="2800" dirty="0"/>
              <a:t> Advisory, conciliation and arbitrary service (ACAS)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Mae ACAS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arddel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polisi</a:t>
            </a:r>
            <a:r>
              <a:rPr lang="en-GB" altLang="en-US" dirty="0">
                <a:latin typeface="Calibri" pitchFamily="34" charset="0"/>
              </a:rPr>
              <a:t> o </a:t>
            </a:r>
            <a:r>
              <a:rPr lang="en-GB" altLang="en-US" dirty="0" err="1">
                <a:latin typeface="Calibri" pitchFamily="34" charset="0"/>
              </a:rPr>
              <a:t>adeiladu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perthynas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y </a:t>
            </a:r>
            <a:r>
              <a:rPr lang="en-GB" altLang="en-US" dirty="0" err="1">
                <a:latin typeface="Calibri" pitchFamily="34" charset="0"/>
              </a:rPr>
              <a:t>gweithle</a:t>
            </a:r>
            <a:r>
              <a:rPr lang="en-GB" altLang="en-US" dirty="0">
                <a:latin typeface="Calibri" pitchFamily="34" charset="0"/>
              </a:rPr>
              <a:t> a </a:t>
            </a:r>
            <a:r>
              <a:rPr lang="en-GB" altLang="en-US" dirty="0" err="1">
                <a:latin typeface="Calibri" pitchFamily="34" charset="0"/>
              </a:rPr>
              <a:t>chynnig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ystod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eang</a:t>
            </a:r>
            <a:r>
              <a:rPr lang="en-GB" altLang="en-US" dirty="0">
                <a:latin typeface="Calibri" pitchFamily="34" charset="0"/>
              </a:rPr>
              <a:t> o help </a:t>
            </a:r>
            <a:r>
              <a:rPr lang="en-GB" altLang="en-US" dirty="0" err="1">
                <a:latin typeface="Calibri" pitchFamily="34" charset="0"/>
              </a:rPr>
              <a:t>ymarferol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 err="1">
                <a:latin typeface="Calibri" pitchFamily="34" charset="0"/>
              </a:rPr>
              <a:t>Llinell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gymorth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Genedlaethol</a:t>
            </a:r>
            <a:r>
              <a:rPr lang="en-GB" altLang="en-US" dirty="0">
                <a:latin typeface="Calibri" pitchFamily="34" charset="0"/>
              </a:rPr>
              <a:t> ACAS – 08457 474747 – gall </a:t>
            </a:r>
            <a:r>
              <a:rPr lang="en-GB" altLang="en-US" dirty="0" err="1">
                <a:latin typeface="Calibri" pitchFamily="34" charset="0"/>
              </a:rPr>
              <a:t>ateb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mwyafrif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eich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cwestiynau</a:t>
            </a:r>
            <a:r>
              <a:rPr lang="en-GB" altLang="en-US" dirty="0">
                <a:latin typeface="Calibri" pitchFamily="34" charset="0"/>
              </a:rPr>
              <a:t> am </a:t>
            </a:r>
            <a:r>
              <a:rPr lang="en-GB" altLang="en-US" dirty="0" err="1">
                <a:latin typeface="Calibri" pitchFamily="34" charset="0"/>
              </a:rPr>
              <a:t>faterion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cysylltiadau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cyflogi</a:t>
            </a:r>
            <a:r>
              <a:rPr lang="en-GB" altLang="en-US" dirty="0">
                <a:latin typeface="Calibri" pitchFamily="34" charset="0"/>
              </a:rPr>
              <a:t>.</a:t>
            </a:r>
          </a:p>
          <a:p>
            <a:r>
              <a:rPr lang="en-GB" altLang="en-US" dirty="0">
                <a:latin typeface="Calibri" pitchFamily="34" charset="0"/>
                <a:hlinkClick r:id="rId3"/>
              </a:rPr>
              <a:t>www.acas.org.uk</a:t>
            </a:r>
            <a:r>
              <a:rPr lang="en-GB" altLang="en-US" dirty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en-US" dirty="0">
                <a:latin typeface="Calibri" pitchFamily="34" charset="0"/>
              </a:rPr>
              <a:t>ACAS are committed to building better relationships in the workplace and offer a wide range of practical help</a:t>
            </a:r>
          </a:p>
          <a:p>
            <a:r>
              <a:rPr lang="en-GB" altLang="en-US" dirty="0">
                <a:latin typeface="Calibri" pitchFamily="34" charset="0"/>
              </a:rPr>
              <a:t>ACAS National helpline – 08457 474747 – can answer most of your questions about employment relations matters</a:t>
            </a:r>
          </a:p>
          <a:p>
            <a:r>
              <a:rPr lang="en-GB" altLang="en-US" b="1" dirty="0">
                <a:latin typeface="Calibri" pitchFamily="34" charset="0"/>
                <a:hlinkClick r:id="rId3"/>
              </a:rPr>
              <a:t>www.acas.org.uk</a:t>
            </a:r>
            <a:endParaRPr lang="en-GB" altLang="en-US" b="1" dirty="0">
              <a:latin typeface="Calibri" pitchFamily="34" charset="0"/>
            </a:endParaRPr>
          </a:p>
          <a:p>
            <a:pPr marL="0" indent="0">
              <a:buNone/>
            </a:pPr>
            <a:endParaRPr lang="en-GB" altLang="en-US" b="1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908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Problem solving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y-GB" dirty="0"/>
              <a:t>Pan yn delio a materion o frys:</a:t>
            </a:r>
          </a:p>
          <a:p>
            <a:endParaRPr lang="cy-GB" dirty="0"/>
          </a:p>
          <a:p>
            <a:r>
              <a:rPr lang="cy-GB" dirty="0"/>
              <a:t>Ystyriwch y broblem</a:t>
            </a:r>
          </a:p>
          <a:p>
            <a:r>
              <a:rPr lang="cy-GB" dirty="0"/>
              <a:t>Pa gymorth sydd angen?</a:t>
            </a:r>
          </a:p>
          <a:p>
            <a:r>
              <a:rPr lang="cy-GB" dirty="0"/>
              <a:t>Beth yw’r canlyniad?</a:t>
            </a:r>
          </a:p>
          <a:p>
            <a:r>
              <a:rPr lang="cy-GB" dirty="0"/>
              <a:t>Blaenoriaethu/dirprwyo</a:t>
            </a:r>
          </a:p>
          <a:p>
            <a:r>
              <a:rPr lang="cy-GB" dirty="0"/>
              <a:t>Peidiwch colli golwg ar beth sydd angen</a:t>
            </a:r>
          </a:p>
          <a:p>
            <a:r>
              <a:rPr lang="cy-GB" dirty="0"/>
              <a:t>Cadw golwg ar unrhyw cynnydd</a:t>
            </a:r>
          </a:p>
          <a:p>
            <a:r>
              <a:rPr lang="cy-GB" dirty="0"/>
              <a:t>Adolygu canlyniadau </a:t>
            </a:r>
          </a:p>
          <a:p>
            <a:pPr marL="0" indent="0" algn="r">
              <a:buNone/>
            </a:pPr>
            <a:r>
              <a:rPr lang="cy-GB" dirty="0"/>
              <a:t>(O’ </a:t>
            </a:r>
            <a:r>
              <a:rPr lang="cy-GB" dirty="0" err="1"/>
              <a:t>Sullivan</a:t>
            </a:r>
            <a:r>
              <a:rPr lang="cy-GB" dirty="0"/>
              <a:t>, 2015)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When handling urgent issues:</a:t>
            </a:r>
          </a:p>
          <a:p>
            <a:endParaRPr lang="en-GB" dirty="0"/>
          </a:p>
          <a:p>
            <a:r>
              <a:rPr lang="en-GB" dirty="0"/>
              <a:t>Consider the problem</a:t>
            </a:r>
          </a:p>
          <a:p>
            <a:r>
              <a:rPr lang="en-GB" dirty="0"/>
              <a:t>What help do you require?</a:t>
            </a:r>
          </a:p>
          <a:p>
            <a:r>
              <a:rPr lang="en-GB" dirty="0"/>
              <a:t>What are the consequences? Prioritise/delegate</a:t>
            </a:r>
          </a:p>
          <a:p>
            <a:r>
              <a:rPr lang="en-GB" dirty="0"/>
              <a:t>Do not get side-tracked</a:t>
            </a:r>
          </a:p>
          <a:p>
            <a:r>
              <a:rPr lang="en-GB" dirty="0"/>
              <a:t>Check progress</a:t>
            </a:r>
          </a:p>
          <a:p>
            <a:r>
              <a:rPr lang="en-GB" dirty="0"/>
              <a:t>Review outcomes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(O’Sullivan, 2015)</a:t>
            </a:r>
          </a:p>
        </p:txBody>
      </p:sp>
    </p:spTree>
    <p:extLst>
      <p:ext uri="{BB962C8B-B14F-4D97-AF65-F5344CB8AC3E}">
        <p14:creationId xmlns:p14="http://schemas.microsoft.com/office/powerpoint/2010/main" val="2135598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Rheoli</a:t>
            </a:r>
            <a:r>
              <a:rPr lang="en-GB" dirty="0"/>
              <a:t> ‘</a:t>
            </a:r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’</a:t>
            </a:r>
            <a:br>
              <a:rPr lang="en-GB" dirty="0"/>
            </a:br>
            <a:r>
              <a:rPr lang="en-GB" dirty="0"/>
              <a:t>Managing ‘gossip’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Gwleidyddiaeth y lleoliad – y ‘</a:t>
            </a:r>
            <a:r>
              <a:rPr lang="cy-GB" dirty="0" err="1"/>
              <a:t>Grapevine</a:t>
            </a:r>
            <a:r>
              <a:rPr lang="cy-GB" dirty="0"/>
              <a:t>’</a:t>
            </a:r>
          </a:p>
          <a:p>
            <a:endParaRPr lang="cy-GB" dirty="0"/>
          </a:p>
          <a:p>
            <a:r>
              <a:rPr lang="cy-GB" dirty="0"/>
              <a:t>Pŵer</a:t>
            </a:r>
          </a:p>
          <a:p>
            <a:r>
              <a:rPr lang="cy-GB" dirty="0"/>
              <a:t>Sylw</a:t>
            </a:r>
          </a:p>
          <a:p>
            <a:r>
              <a:rPr lang="cy-GB" dirty="0"/>
              <a:t>Bod yn boblogaidd</a:t>
            </a:r>
          </a:p>
          <a:p>
            <a:r>
              <a:rPr lang="cy-GB" dirty="0"/>
              <a:t>Yr awydd i achosi anghytgord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Politics of the setting – the ‘Grapevine’</a:t>
            </a:r>
          </a:p>
          <a:p>
            <a:endParaRPr lang="en-GB" dirty="0"/>
          </a:p>
          <a:p>
            <a:r>
              <a:rPr lang="en-GB" dirty="0"/>
              <a:t>Power playing</a:t>
            </a:r>
          </a:p>
          <a:p>
            <a:r>
              <a:rPr lang="en-GB" dirty="0"/>
              <a:t>Attention</a:t>
            </a:r>
          </a:p>
          <a:p>
            <a:r>
              <a:rPr lang="en-GB" dirty="0"/>
              <a:t>Popularity</a:t>
            </a:r>
          </a:p>
          <a:p>
            <a:r>
              <a:rPr lang="en-GB" dirty="0"/>
              <a:t>Desire to cause disharmony</a:t>
            </a:r>
          </a:p>
        </p:txBody>
      </p:sp>
    </p:spTree>
    <p:extLst>
      <p:ext uri="{BB962C8B-B14F-4D97-AF65-F5344CB8AC3E}">
        <p14:creationId xmlns:p14="http://schemas.microsoft.com/office/powerpoint/2010/main" val="804772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Dweud</a:t>
            </a:r>
            <a:r>
              <a:rPr lang="en-GB" dirty="0"/>
              <a:t> ‘NA’</a:t>
            </a:r>
            <a:br>
              <a:rPr lang="en-GB" dirty="0"/>
            </a:br>
            <a:r>
              <a:rPr lang="en-GB" dirty="0"/>
              <a:t>Saying ‘NO’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/>
              <a:t>Yr iaith a ddefnyddiwyd:</a:t>
            </a:r>
          </a:p>
          <a:p>
            <a:pPr marL="0" indent="0">
              <a:buNone/>
            </a:pPr>
            <a:r>
              <a:rPr lang="cy-GB" dirty="0"/>
              <a:t> - Rwy’n meddwl…</a:t>
            </a:r>
          </a:p>
          <a:p>
            <a:pPr marL="0" indent="0">
              <a:buNone/>
            </a:pPr>
            <a:r>
              <a:rPr lang="cy-GB" dirty="0"/>
              <a:t> - Rwy’n credu…</a:t>
            </a:r>
          </a:p>
          <a:p>
            <a:pPr marL="0" indent="0">
              <a:buNone/>
            </a:pPr>
            <a:r>
              <a:rPr lang="cy-GB" dirty="0"/>
              <a:t> - Rwy’n teimlo…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Bod yn gadarn</a:t>
            </a:r>
          </a:p>
          <a:p>
            <a:r>
              <a:rPr lang="cy-GB" dirty="0"/>
              <a:t>Emosiwn</a:t>
            </a:r>
          </a:p>
          <a:p>
            <a:r>
              <a:rPr lang="cy-GB" dirty="0"/>
              <a:t>Gofyn</a:t>
            </a:r>
          </a:p>
          <a:p>
            <a:r>
              <a:rPr lang="cy-GB" dirty="0"/>
              <a:t>Gwrthod </a:t>
            </a:r>
          </a:p>
          <a:p>
            <a:pPr marL="0" indent="0" algn="r">
              <a:buNone/>
            </a:pPr>
            <a:r>
              <a:rPr lang="cy-GB" dirty="0"/>
              <a:t>(</a:t>
            </a:r>
            <a:r>
              <a:rPr lang="cy-GB" dirty="0" err="1"/>
              <a:t>Lindon</a:t>
            </a:r>
            <a:r>
              <a:rPr lang="cy-GB" dirty="0"/>
              <a:t>, </a:t>
            </a:r>
            <a:r>
              <a:rPr lang="cy-GB" dirty="0" err="1"/>
              <a:t>Lindon</a:t>
            </a:r>
            <a:r>
              <a:rPr lang="cy-GB" dirty="0"/>
              <a:t> </a:t>
            </a:r>
            <a:r>
              <a:rPr lang="en-GB" dirty="0"/>
              <a:t>a Beckley, 2016)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Language used:</a:t>
            </a:r>
          </a:p>
          <a:p>
            <a:pPr>
              <a:buFontTx/>
              <a:buChar char="-"/>
            </a:pPr>
            <a:r>
              <a:rPr lang="en-GB" dirty="0"/>
              <a:t>I think…</a:t>
            </a:r>
          </a:p>
          <a:p>
            <a:pPr>
              <a:buFontTx/>
              <a:buChar char="-"/>
            </a:pPr>
            <a:r>
              <a:rPr lang="en-GB" dirty="0"/>
              <a:t>I believe…</a:t>
            </a:r>
          </a:p>
          <a:p>
            <a:pPr>
              <a:buFontTx/>
              <a:buChar char="-"/>
            </a:pPr>
            <a:r>
              <a:rPr lang="en-GB" dirty="0"/>
              <a:t>I feel… </a:t>
            </a:r>
          </a:p>
          <a:p>
            <a:endParaRPr lang="en-GB" dirty="0"/>
          </a:p>
          <a:p>
            <a:r>
              <a:rPr lang="en-GB" dirty="0"/>
              <a:t>Assertiveness</a:t>
            </a:r>
          </a:p>
          <a:p>
            <a:r>
              <a:rPr lang="en-GB" dirty="0"/>
              <a:t>Emotion</a:t>
            </a:r>
          </a:p>
          <a:p>
            <a:r>
              <a:rPr lang="en-GB" dirty="0"/>
              <a:t>Asking</a:t>
            </a:r>
          </a:p>
          <a:p>
            <a:r>
              <a:rPr lang="en-GB" dirty="0"/>
              <a:t>Declining </a:t>
            </a:r>
          </a:p>
          <a:p>
            <a:pPr marL="0" indent="0" algn="r">
              <a:buNone/>
            </a:pPr>
            <a:r>
              <a:rPr lang="en-GB" dirty="0"/>
              <a:t>(Lindon, Lindon and Beckley, 2016)</a:t>
            </a:r>
          </a:p>
        </p:txBody>
      </p:sp>
    </p:spTree>
    <p:extLst>
      <p:ext uri="{BB962C8B-B14F-4D97-AF65-F5344CB8AC3E}">
        <p14:creationId xmlns:p14="http://schemas.microsoft.com/office/powerpoint/2010/main" val="1035056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in times of change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Y broses o </a:t>
            </a:r>
            <a:r>
              <a:rPr lang="en-GB" dirty="0" err="1"/>
              <a:t>newid</a:t>
            </a:r>
            <a:endParaRPr lang="en-GB" dirty="0"/>
          </a:p>
          <a:p>
            <a:r>
              <a:rPr lang="en-GB" dirty="0"/>
              <a:t>Pam?</a:t>
            </a:r>
          </a:p>
          <a:p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?</a:t>
            </a:r>
          </a:p>
          <a:p>
            <a:r>
              <a:rPr lang="en-GB" dirty="0" err="1"/>
              <a:t>Awydd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?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process of change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External factors?</a:t>
            </a:r>
          </a:p>
          <a:p>
            <a:r>
              <a:rPr lang="en-GB" dirty="0"/>
              <a:t>Personal drive? </a:t>
            </a:r>
          </a:p>
        </p:txBody>
      </p:sp>
    </p:spTree>
    <p:extLst>
      <p:ext uri="{BB962C8B-B14F-4D97-AF65-F5344CB8AC3E}">
        <p14:creationId xmlns:p14="http://schemas.microsoft.com/office/powerpoint/2010/main" val="1511979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dirty="0" err="1">
                <a:latin typeface="Calibri" pitchFamily="34" charset="0"/>
              </a:rPr>
              <a:t>Defnyddio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dadansoddiad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b="1" dirty="0">
                <a:latin typeface="Calibri" pitchFamily="34" charset="0"/>
              </a:rPr>
              <a:t>SWOT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i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adolygu</a:t>
            </a:r>
            <a:r>
              <a:rPr lang="en-GB" altLang="en-US" sz="3200" dirty="0">
                <a:latin typeface="Calibri" pitchFamily="34" charset="0"/>
              </a:rPr>
              <a:t> </a:t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dirty="0">
                <a:latin typeface="Calibri" pitchFamily="34" charset="0"/>
              </a:rPr>
              <a:t>Using the </a:t>
            </a:r>
            <a:r>
              <a:rPr lang="en-GB" altLang="en-US" sz="3200" b="1" dirty="0">
                <a:latin typeface="Calibri" pitchFamily="34" charset="0"/>
              </a:rPr>
              <a:t>SWOT</a:t>
            </a:r>
            <a:r>
              <a:rPr lang="en-GB" altLang="en-US" sz="3200" dirty="0">
                <a:latin typeface="Calibri" pitchFamily="34" charset="0"/>
              </a:rPr>
              <a:t> analysis to monitor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y-GB" b="1" dirty="0">
                <a:latin typeface="Calibri" pitchFamily="34" charset="0"/>
              </a:rPr>
              <a:t>Cryfderau</a:t>
            </a:r>
            <a:r>
              <a:rPr lang="cy-GB" dirty="0">
                <a:latin typeface="Calibri" pitchFamily="34" charset="0"/>
              </a:rPr>
              <a:t> e.e. staff wedi’u hyfforddi I safon uchel, lleoliad o ansawdd, ardal, amgylchedd</a:t>
            </a:r>
          </a:p>
          <a:p>
            <a:pPr>
              <a:defRPr/>
            </a:pPr>
            <a:r>
              <a:rPr lang="cy-GB" b="1" dirty="0">
                <a:latin typeface="Calibri" pitchFamily="34" charset="0"/>
              </a:rPr>
              <a:t>Gwendidau</a:t>
            </a:r>
            <a:r>
              <a:rPr lang="cy-GB" dirty="0">
                <a:latin typeface="Calibri" pitchFamily="34" charset="0"/>
              </a:rPr>
              <a:t> e.e. salwch tymor hir gan staff, staff yn newid yn gyson</a:t>
            </a:r>
          </a:p>
          <a:p>
            <a:pPr>
              <a:defRPr/>
            </a:pPr>
            <a:r>
              <a:rPr lang="cy-GB" b="1" dirty="0">
                <a:latin typeface="Calibri" pitchFamily="34" charset="0"/>
              </a:rPr>
              <a:t>Cyfleoedd</a:t>
            </a:r>
            <a:r>
              <a:rPr lang="cy-GB" dirty="0">
                <a:latin typeface="Calibri" pitchFamily="34" charset="0"/>
              </a:rPr>
              <a:t> e.e. cyflogwr newydd yn dod i’r ardal</a:t>
            </a:r>
          </a:p>
          <a:p>
            <a:pPr>
              <a:defRPr/>
            </a:pPr>
            <a:r>
              <a:rPr lang="cy-GB" b="1" dirty="0">
                <a:latin typeface="Calibri" pitchFamily="34" charset="0"/>
              </a:rPr>
              <a:t>Bygythion</a:t>
            </a:r>
            <a:r>
              <a:rPr lang="cy-GB" dirty="0">
                <a:latin typeface="Calibri" pitchFamily="34" charset="0"/>
              </a:rPr>
              <a:t> e.e. lleoliad arall yn agor yn agos, </a:t>
            </a:r>
            <a:r>
              <a:rPr lang="cy-GB" dirty="0" err="1">
                <a:latin typeface="Calibri" pitchFamily="34" charset="0"/>
              </a:rPr>
              <a:t>pandemig</a:t>
            </a:r>
            <a:r>
              <a:rPr lang="cy-GB" dirty="0">
                <a:latin typeface="Calibri" pitchFamily="34" charset="0"/>
              </a:rPr>
              <a:t>, diffyg adnabod nac ymateb i wendidau.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b="1" dirty="0">
                <a:latin typeface="Calibri" pitchFamily="34" charset="0"/>
              </a:rPr>
              <a:t>Strengths</a:t>
            </a:r>
            <a:r>
              <a:rPr lang="en-GB" dirty="0">
                <a:latin typeface="Calibri" pitchFamily="34" charset="0"/>
              </a:rPr>
              <a:t> e.g. highly trained staff, high quality setting, location, environment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Weaknesses</a:t>
            </a:r>
            <a:r>
              <a:rPr lang="en-GB" dirty="0">
                <a:latin typeface="Calibri" pitchFamily="34" charset="0"/>
              </a:rPr>
              <a:t> e.g. long term staff illness, high staff turnover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Opportunities</a:t>
            </a:r>
            <a:r>
              <a:rPr lang="en-GB" dirty="0">
                <a:latin typeface="Calibri" pitchFamily="34" charset="0"/>
              </a:rPr>
              <a:t> e.g. new employer coming to area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Threats</a:t>
            </a:r>
            <a:r>
              <a:rPr lang="en-GB" dirty="0">
                <a:latin typeface="Calibri" pitchFamily="34" charset="0"/>
              </a:rPr>
              <a:t> e.g. another setting opening close by, a pandemic, failure to recognise and act on weaknesses.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525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>
                <a:latin typeface="Calibri" pitchFamily="34" charset="0"/>
              </a:rPr>
              <a:t>PEST/PESTLE</a:t>
            </a:r>
            <a:r>
              <a:rPr lang="en-GB" altLang="en-US" dirty="0">
                <a:latin typeface="Calibri" pitchFamily="34" charset="0"/>
              </a:rPr>
              <a:t>  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>
                <a:latin typeface="Calibri" pitchFamily="34" charset="0"/>
              </a:rPr>
              <a:t>PEST/PESTLE</a:t>
            </a:r>
            <a:r>
              <a:rPr lang="en-GB" altLang="en-US" dirty="0">
                <a:latin typeface="Calibri" pitchFamily="34" charset="0"/>
              </a:rPr>
              <a:t>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19100" indent="-419100"/>
            <a:r>
              <a:rPr lang="en-GB" altLang="en-US" dirty="0" err="1">
                <a:latin typeface="Calibri" pitchFamily="34" charset="0"/>
              </a:rPr>
              <a:t>Tra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SWOT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mesur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syniad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cynnig</a:t>
            </a:r>
            <a:r>
              <a:rPr lang="en-GB" altLang="en-US" dirty="0">
                <a:latin typeface="Calibri" pitchFamily="34" charset="0"/>
              </a:rPr>
              <a:t> (all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ddylanwadau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rhannol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fewnol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>
                <a:latin typeface="Calibri" pitchFamily="34" charset="0"/>
              </a:rPr>
              <a:t>rhannol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allanol</a:t>
            </a:r>
            <a:r>
              <a:rPr lang="en-GB" altLang="en-US" dirty="0">
                <a:latin typeface="Calibri" pitchFamily="34" charset="0"/>
              </a:rPr>
              <a:t>), </a:t>
            </a:r>
            <a:r>
              <a:rPr lang="en-GB" altLang="en-US" dirty="0" err="1">
                <a:latin typeface="Calibri" pitchFamily="34" charset="0"/>
              </a:rPr>
              <a:t>mae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PEST/PESTLE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mesur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marchnad</a:t>
            </a:r>
            <a:r>
              <a:rPr lang="en-GB" altLang="en-US" dirty="0">
                <a:latin typeface="Calibri" pitchFamily="34" charset="0"/>
              </a:rPr>
              <a:t> (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seiliedig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bron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yn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gyfan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gwbl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ar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ddylanwadau</a:t>
            </a:r>
            <a:r>
              <a:rPr lang="en-GB" altLang="en-US" b="1" dirty="0">
                <a:latin typeface="Calibri" pitchFamily="34" charset="0"/>
              </a:rPr>
              <a:t> </a:t>
            </a:r>
            <a:r>
              <a:rPr lang="en-GB" altLang="en-US" b="1" dirty="0" err="1">
                <a:latin typeface="Calibri" pitchFamily="34" charset="0"/>
              </a:rPr>
              <a:t>allanol</a:t>
            </a:r>
            <a:r>
              <a:rPr lang="en-GB" altLang="en-US" dirty="0">
                <a:latin typeface="Calibri" pitchFamily="34" charset="0"/>
              </a:rPr>
              <a:t>)</a:t>
            </a:r>
          </a:p>
          <a:p>
            <a:pPr marL="419100" indent="-419100">
              <a:lnSpc>
                <a:spcPct val="80000"/>
              </a:lnSpc>
            </a:pP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19100" indent="-419100"/>
            <a:r>
              <a:rPr lang="en-GB" altLang="en-US" dirty="0">
                <a:latin typeface="Calibri" pitchFamily="34" charset="0"/>
              </a:rPr>
              <a:t>While a SWOT analysis measures an idea or proposition (could be half internal, half external influences), PEST/PESTLE; analysis measures a market (it is </a:t>
            </a:r>
            <a:r>
              <a:rPr lang="en-GB" altLang="en-US" b="1" dirty="0">
                <a:latin typeface="Calibri" pitchFamily="34" charset="0"/>
              </a:rPr>
              <a:t>almost entirely based on external influences</a:t>
            </a:r>
            <a:r>
              <a:rPr lang="en-GB" altLang="en-US" dirty="0">
                <a:latin typeface="Calibri" pitchFamily="34" charset="0"/>
              </a:rPr>
              <a:t>)</a:t>
            </a:r>
          </a:p>
          <a:p>
            <a:pPr marL="419100" indent="-419100"/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271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>
                <a:latin typeface="Calibri" pitchFamily="34" charset="0"/>
              </a:rPr>
              <a:t>PEST/PESTLE </a:t>
            </a:r>
            <a:r>
              <a:rPr lang="en-GB" altLang="en-US" dirty="0">
                <a:latin typeface="Calibri" pitchFamily="34" charset="0"/>
              </a:rPr>
              <a:t> </a:t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        </a:t>
            </a:r>
            <a:r>
              <a:rPr lang="en-GB" altLang="en-US" b="1" dirty="0">
                <a:latin typeface="Calibri" pitchFamily="34" charset="0"/>
              </a:rPr>
              <a:t>PEST/PESTLE</a:t>
            </a:r>
            <a:r>
              <a:rPr lang="en-GB" altLang="en-US" dirty="0">
                <a:latin typeface="Calibri" pitchFamily="34" charset="0"/>
              </a:rPr>
              <a:t>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b="1" dirty="0">
                <a:latin typeface="Calibri" pitchFamily="34" charset="0"/>
              </a:rPr>
              <a:t>P </a:t>
            </a:r>
            <a:r>
              <a:rPr lang="en-GB" dirty="0">
                <a:latin typeface="Calibri" pitchFamily="34" charset="0"/>
              </a:rPr>
              <a:t>–  </a:t>
            </a:r>
            <a:r>
              <a:rPr lang="en-GB" dirty="0" err="1">
                <a:latin typeface="Calibri" pitchFamily="34" charset="0"/>
              </a:rPr>
              <a:t>gwleidyddol</a:t>
            </a:r>
            <a:r>
              <a:rPr lang="en-GB" dirty="0">
                <a:latin typeface="Calibri" pitchFamily="34" charset="0"/>
              </a:rPr>
              <a:t>/</a:t>
            </a:r>
            <a:r>
              <a:rPr lang="en-GB" dirty="0" err="1">
                <a:latin typeface="Calibri" pitchFamily="34" charset="0"/>
              </a:rPr>
              <a:t>cyfreithiol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cyfraith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trethu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rheoleiddio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cyflogi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E </a:t>
            </a:r>
            <a:r>
              <a:rPr lang="en-GB" dirty="0">
                <a:latin typeface="Calibri" pitchFamily="34" charset="0"/>
              </a:rPr>
              <a:t>–  </a:t>
            </a:r>
            <a:r>
              <a:rPr lang="en-GB" dirty="0" err="1">
                <a:latin typeface="Calibri" pitchFamily="34" charset="0"/>
              </a:rPr>
              <a:t>economaidd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cyfraddau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llog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isafswm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cyflog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dirwasgiad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pandemig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S</a:t>
            </a:r>
            <a:r>
              <a:rPr lang="en-GB" dirty="0">
                <a:latin typeface="Calibri" pitchFamily="34" charset="0"/>
              </a:rPr>
              <a:t> –  </a:t>
            </a:r>
            <a:r>
              <a:rPr lang="en-GB" dirty="0" err="1">
                <a:latin typeface="Calibri" pitchFamily="34" charset="0"/>
              </a:rPr>
              <a:t>cymdeithasol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maint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teulu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newid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mewn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ffordd</a:t>
            </a:r>
            <a:r>
              <a:rPr lang="en-GB" dirty="0">
                <a:latin typeface="Calibri" pitchFamily="34" charset="0"/>
              </a:rPr>
              <a:t> o </a:t>
            </a:r>
            <a:r>
              <a:rPr lang="en-GB" dirty="0" err="1">
                <a:latin typeface="Calibri" pitchFamily="34" charset="0"/>
              </a:rPr>
              <a:t>fyw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T</a:t>
            </a:r>
            <a:r>
              <a:rPr lang="en-GB" dirty="0">
                <a:latin typeface="Calibri" pitchFamily="34" charset="0"/>
              </a:rPr>
              <a:t> – </a:t>
            </a:r>
            <a:r>
              <a:rPr lang="en-GB" dirty="0" err="1">
                <a:latin typeface="Calibri" pitchFamily="34" charset="0"/>
              </a:rPr>
              <a:t>technolegol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newidiadau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mewn</a:t>
            </a:r>
            <a:r>
              <a:rPr lang="en-GB" dirty="0">
                <a:latin typeface="Calibri" pitchFamily="34" charset="0"/>
              </a:rPr>
              <a:t> TG, </a:t>
            </a:r>
            <a:r>
              <a:rPr lang="en-GB" dirty="0" err="1">
                <a:latin typeface="Calibri" pitchFamily="34" charset="0"/>
              </a:rPr>
              <a:t>defnydd</a:t>
            </a:r>
            <a:r>
              <a:rPr lang="en-GB" dirty="0">
                <a:latin typeface="Calibri" pitchFamily="34" charset="0"/>
              </a:rPr>
              <a:t> o </a:t>
            </a:r>
            <a:r>
              <a:rPr lang="en-GB" dirty="0" err="1">
                <a:latin typeface="Calibri" pitchFamily="34" charset="0"/>
              </a:rPr>
              <a:t>ynni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a’i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gost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L</a:t>
            </a:r>
            <a:r>
              <a:rPr lang="en-GB" dirty="0">
                <a:latin typeface="Calibri" pitchFamily="34" charset="0"/>
              </a:rPr>
              <a:t> – </a:t>
            </a:r>
            <a:r>
              <a:rPr lang="en-GB" dirty="0" err="1">
                <a:latin typeface="Calibri" pitchFamily="34" charset="0"/>
              </a:rPr>
              <a:t>Cyfreithiol</a:t>
            </a:r>
            <a:r>
              <a:rPr lang="en-GB" dirty="0">
                <a:latin typeface="Calibri" pitchFamily="34" charset="0"/>
              </a:rPr>
              <a:t> – </a:t>
            </a:r>
            <a:r>
              <a:rPr lang="en-GB" dirty="0" err="1">
                <a:latin typeface="Calibri" pitchFamily="34" charset="0"/>
              </a:rPr>
              <a:t>deddfwriaeth</a:t>
            </a:r>
            <a:r>
              <a:rPr lang="en-GB" dirty="0">
                <a:latin typeface="Calibri" pitchFamily="34" charset="0"/>
              </a:rPr>
              <a:t>/</a:t>
            </a:r>
            <a:r>
              <a:rPr lang="en-GB" dirty="0" err="1">
                <a:latin typeface="Calibri" pitchFamily="34" charset="0"/>
              </a:rPr>
              <a:t>rheoliadau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newydd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E -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Amgylcheddol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b="1" dirty="0">
                <a:latin typeface="Calibri" pitchFamily="34" charset="0"/>
              </a:rPr>
              <a:t>P- p</a:t>
            </a:r>
            <a:r>
              <a:rPr lang="en-GB" altLang="en-US" dirty="0">
                <a:latin typeface="Calibri" pitchFamily="34" charset="0"/>
              </a:rPr>
              <a:t>olitical/legal (e.g. taxation, regulation, employment law)</a:t>
            </a:r>
          </a:p>
          <a:p>
            <a:r>
              <a:rPr lang="en-GB" altLang="en-US" b="1" dirty="0">
                <a:latin typeface="Calibri" pitchFamily="34" charset="0"/>
              </a:rPr>
              <a:t>E- e</a:t>
            </a:r>
            <a:r>
              <a:rPr lang="en-GB" altLang="en-US" dirty="0">
                <a:latin typeface="Calibri" pitchFamily="34" charset="0"/>
              </a:rPr>
              <a:t>conomic (e.g. interest rates, minimum wage, recession, a pandemic)</a:t>
            </a:r>
          </a:p>
          <a:p>
            <a:r>
              <a:rPr lang="en-GB" altLang="en-US" b="1" dirty="0">
                <a:latin typeface="Calibri" pitchFamily="34" charset="0"/>
              </a:rPr>
              <a:t>S- s</a:t>
            </a:r>
            <a:r>
              <a:rPr lang="en-GB" altLang="en-US" dirty="0">
                <a:latin typeface="Calibri" pitchFamily="34" charset="0"/>
              </a:rPr>
              <a:t>ocial (e.g. family size, lifestyle changes)</a:t>
            </a:r>
          </a:p>
          <a:p>
            <a:r>
              <a:rPr lang="en-GB" altLang="en-US" b="1" dirty="0">
                <a:latin typeface="Calibri" pitchFamily="34" charset="0"/>
              </a:rPr>
              <a:t>T- t</a:t>
            </a:r>
            <a:r>
              <a:rPr lang="en-GB" altLang="en-US" dirty="0">
                <a:latin typeface="Calibri" pitchFamily="34" charset="0"/>
              </a:rPr>
              <a:t>echnological (e.g. changes in IT, energy use and cost)</a:t>
            </a:r>
          </a:p>
          <a:p>
            <a:r>
              <a:rPr lang="en-GB" altLang="en-US" b="1" dirty="0">
                <a:latin typeface="Calibri" pitchFamily="34" charset="0"/>
              </a:rPr>
              <a:t>L</a:t>
            </a:r>
            <a:r>
              <a:rPr lang="en-GB" altLang="en-US" dirty="0">
                <a:latin typeface="Calibri" pitchFamily="34" charset="0"/>
              </a:rPr>
              <a:t> – Legal – Legislation/new regulations</a:t>
            </a:r>
          </a:p>
          <a:p>
            <a:r>
              <a:rPr lang="en-GB" altLang="en-US" b="1" dirty="0">
                <a:latin typeface="Calibri" pitchFamily="34" charset="0"/>
              </a:rPr>
              <a:t>E </a:t>
            </a:r>
            <a:r>
              <a:rPr lang="en-GB" altLang="en-US" dirty="0">
                <a:latin typeface="Calibri" pitchFamily="34" charset="0"/>
              </a:rPr>
              <a:t>- Environmental</a:t>
            </a:r>
          </a:p>
        </p:txBody>
      </p:sp>
    </p:spTree>
    <p:extLst>
      <p:ext uri="{BB962C8B-B14F-4D97-AF65-F5344CB8AC3E}">
        <p14:creationId xmlns:p14="http://schemas.microsoft.com/office/powerpoint/2010/main" val="23876662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Tri math o </a:t>
            </a:r>
            <a:r>
              <a:rPr lang="en-GB" b="1" dirty="0" err="1"/>
              <a:t>newid</a:t>
            </a:r>
            <a:r>
              <a:rPr lang="en-GB" b="1" dirty="0"/>
              <a:t>:</a:t>
            </a:r>
          </a:p>
          <a:p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dydd</a:t>
            </a:r>
            <a:endParaRPr lang="en-GB" dirty="0"/>
          </a:p>
          <a:p>
            <a:r>
              <a:rPr lang="en-GB" dirty="0" err="1"/>
              <a:t>Ychwanegiad</a:t>
            </a:r>
            <a:endParaRPr lang="en-GB" dirty="0"/>
          </a:p>
          <a:p>
            <a:r>
              <a:rPr lang="en-GB" dirty="0"/>
              <a:t>Radical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Trafodwch</a:t>
            </a:r>
            <a:r>
              <a:rPr lang="en-GB" dirty="0"/>
              <a:t>…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Three types of change:</a:t>
            </a:r>
          </a:p>
          <a:p>
            <a:r>
              <a:rPr lang="en-GB" dirty="0"/>
              <a:t>Everyday</a:t>
            </a:r>
          </a:p>
          <a:p>
            <a:r>
              <a:rPr lang="en-GB" dirty="0"/>
              <a:t>Enhancement</a:t>
            </a:r>
          </a:p>
          <a:p>
            <a:r>
              <a:rPr lang="en-GB" dirty="0"/>
              <a:t>Radical</a:t>
            </a:r>
          </a:p>
          <a:p>
            <a:pPr marL="0" indent="0" algn="r">
              <a:buNone/>
            </a:pPr>
            <a:r>
              <a:rPr lang="en-GB" dirty="0"/>
              <a:t>  Lindon, Lindon and  et al. (2016)</a:t>
            </a:r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Discuss…</a:t>
            </a:r>
          </a:p>
        </p:txBody>
      </p:sp>
    </p:spTree>
    <p:extLst>
      <p:ext uri="{BB962C8B-B14F-4D97-AF65-F5344CB8AC3E}">
        <p14:creationId xmlns:p14="http://schemas.microsoft.com/office/powerpoint/2010/main" val="41838187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and leadership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ardull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Sut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Pam?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Trafodwch</a:t>
            </a:r>
            <a:r>
              <a:rPr lang="en-GB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Does change require a change in leadership style?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How?</a:t>
            </a:r>
          </a:p>
          <a:p>
            <a:pPr marL="0" indent="0">
              <a:buNone/>
            </a:pPr>
            <a:r>
              <a:rPr lang="en-GB" dirty="0"/>
              <a:t>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7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tîm</a:t>
            </a:r>
            <a:br>
              <a:rPr lang="en-GB" dirty="0"/>
            </a:br>
            <a:r>
              <a:rPr lang="en-GB" dirty="0"/>
              <a:t>Change and the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Y staff </a:t>
            </a:r>
            <a:r>
              <a:rPr lang="en-GB" altLang="en-US" dirty="0" err="1"/>
              <a:t>yw’r</a:t>
            </a:r>
            <a:r>
              <a:rPr lang="en-GB" altLang="en-US" dirty="0"/>
              <a:t> </a:t>
            </a:r>
            <a:r>
              <a:rPr lang="en-GB" altLang="en-US" dirty="0" err="1"/>
              <a:t>ased</a:t>
            </a:r>
            <a:r>
              <a:rPr lang="en-GB" altLang="en-US" dirty="0"/>
              <a:t> </a:t>
            </a:r>
            <a:r>
              <a:rPr lang="en-GB" altLang="en-US" dirty="0" err="1"/>
              <a:t>pwysicaf</a:t>
            </a:r>
            <a:r>
              <a:rPr lang="en-GB" altLang="en-US" dirty="0"/>
              <a:t> a </a:t>
            </a:r>
            <a:r>
              <a:rPr lang="en-GB" altLang="en-US" dirty="0" err="1"/>
              <a:t>mwyaf</a:t>
            </a:r>
            <a:r>
              <a:rPr lang="en-GB" altLang="en-US" dirty="0"/>
              <a:t> </a:t>
            </a:r>
            <a:r>
              <a:rPr lang="en-GB" altLang="en-US" dirty="0" err="1"/>
              <a:t>gwerthfawr</a:t>
            </a:r>
            <a:r>
              <a:rPr lang="en-GB" altLang="en-US" dirty="0"/>
              <a:t> – </a:t>
            </a:r>
            <a:r>
              <a:rPr lang="en-GB" altLang="en-US" dirty="0" err="1"/>
              <a:t>rhaid</a:t>
            </a:r>
            <a:r>
              <a:rPr lang="en-GB" altLang="en-US" dirty="0"/>
              <a:t> </a:t>
            </a:r>
            <a:r>
              <a:rPr lang="en-GB" altLang="en-US" dirty="0" err="1"/>
              <a:t>gwneud</a:t>
            </a:r>
            <a:r>
              <a:rPr lang="en-GB" altLang="en-US" dirty="0"/>
              <a:t> </a:t>
            </a:r>
            <a:r>
              <a:rPr lang="en-GB" altLang="en-US" dirty="0" err="1"/>
              <a:t>popeth</a:t>
            </a:r>
            <a:r>
              <a:rPr lang="en-GB" altLang="en-US" dirty="0"/>
              <a:t> y </a:t>
            </a:r>
            <a:r>
              <a:rPr lang="en-GB" altLang="en-US" dirty="0" err="1"/>
              <a:t>gellir</a:t>
            </a:r>
            <a:r>
              <a:rPr lang="en-GB" altLang="en-US" dirty="0"/>
              <a:t> </a:t>
            </a:r>
            <a:r>
              <a:rPr lang="en-GB" altLang="en-US" dirty="0" err="1"/>
              <a:t>i’w</a:t>
            </a:r>
            <a:r>
              <a:rPr lang="en-GB" altLang="en-US" dirty="0"/>
              <a:t> </a:t>
            </a:r>
            <a:r>
              <a:rPr lang="en-GB" altLang="en-US" dirty="0" err="1"/>
              <a:t>cadw</a:t>
            </a:r>
            <a:r>
              <a:rPr lang="en-GB" altLang="en-US" dirty="0"/>
              <a:t>.</a:t>
            </a:r>
          </a:p>
          <a:p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tîm</a:t>
            </a:r>
            <a:r>
              <a:rPr lang="en-GB" dirty="0"/>
              <a:t>…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gyflwyno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Trafod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Amhariad</a:t>
            </a:r>
            <a:endParaRPr lang="en-GB" dirty="0"/>
          </a:p>
          <a:p>
            <a:r>
              <a:rPr lang="en-GB" dirty="0"/>
              <a:t>Tuckman/Charles Handy</a:t>
            </a:r>
          </a:p>
          <a:p>
            <a:r>
              <a:rPr lang="en-GB" dirty="0"/>
              <a:t>Herzberg/Belbin</a:t>
            </a:r>
          </a:p>
          <a:p>
            <a:r>
              <a:rPr lang="en-GB" dirty="0" err="1"/>
              <a:t>Cysylltu’r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tasgiau</a:t>
            </a:r>
            <a:r>
              <a:rPr lang="en-GB" dirty="0"/>
              <a:t> </a:t>
            </a:r>
            <a:r>
              <a:rPr lang="en-GB" dirty="0" err="1"/>
              <a:t>cywir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Staff are the most important and valuable asset – must do all possible to retain them.</a:t>
            </a:r>
          </a:p>
          <a:p>
            <a:endParaRPr lang="en-GB" dirty="0"/>
          </a:p>
          <a:p>
            <a:r>
              <a:rPr lang="en-GB" dirty="0"/>
              <a:t>The team…how should change is implemented?</a:t>
            </a:r>
          </a:p>
          <a:p>
            <a:endParaRPr lang="en-GB" dirty="0"/>
          </a:p>
          <a:p>
            <a:r>
              <a:rPr lang="en-GB" dirty="0"/>
              <a:t>Open discussion and understanding </a:t>
            </a:r>
          </a:p>
          <a:p>
            <a:endParaRPr lang="en-GB" dirty="0"/>
          </a:p>
          <a:p>
            <a:r>
              <a:rPr lang="en-GB" dirty="0"/>
              <a:t>Disruption</a:t>
            </a:r>
          </a:p>
          <a:p>
            <a:r>
              <a:rPr lang="en-GB" dirty="0"/>
              <a:t>Tuckman/Charles Handy</a:t>
            </a:r>
          </a:p>
          <a:p>
            <a:r>
              <a:rPr lang="en-GB" dirty="0"/>
              <a:t>Herzberg/Belbin</a:t>
            </a:r>
          </a:p>
          <a:p>
            <a:r>
              <a:rPr lang="en-GB" dirty="0"/>
              <a:t>Fitting the right people to the right jobs</a:t>
            </a:r>
          </a:p>
        </p:txBody>
      </p:sp>
    </p:spTree>
    <p:extLst>
      <p:ext uri="{BB962C8B-B14F-4D97-AF65-F5344CB8AC3E}">
        <p14:creationId xmlns:p14="http://schemas.microsoft.com/office/powerpoint/2010/main" val="17332790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can lead change?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…</a:t>
            </a:r>
          </a:p>
          <a:p>
            <a:r>
              <a:rPr lang="en-GB" dirty="0"/>
              <a:t>Y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…</a:t>
            </a:r>
          </a:p>
          <a:p>
            <a:r>
              <a:rPr lang="en-GB" dirty="0" err="1"/>
              <a:t>Ymarferwyr</a:t>
            </a:r>
            <a:r>
              <a:rPr lang="en-GB" dirty="0"/>
              <a:t> a </a:t>
            </a:r>
            <a:r>
              <a:rPr lang="en-GB" dirty="0" err="1"/>
              <a:t>chymhwysterau</a:t>
            </a:r>
            <a:r>
              <a:rPr lang="en-GB" dirty="0"/>
              <a:t> ‘change agents’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Those with the authority to do so…</a:t>
            </a:r>
          </a:p>
          <a:p>
            <a:r>
              <a:rPr lang="en-GB" dirty="0"/>
              <a:t>Those with the skills to do so…</a:t>
            </a:r>
          </a:p>
          <a:p>
            <a:r>
              <a:rPr lang="en-GB" dirty="0"/>
              <a:t>Qualified practitioners  ‘change agents’ 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(Lindon, Lindon and Beckley, 2016)</a:t>
            </a:r>
          </a:p>
        </p:txBody>
      </p:sp>
    </p:spTree>
    <p:extLst>
      <p:ext uri="{BB962C8B-B14F-4D97-AF65-F5344CB8AC3E}">
        <p14:creationId xmlns:p14="http://schemas.microsoft.com/office/powerpoint/2010/main" val="3964478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SMART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/>
              <a:t>S – Specific</a:t>
            </a:r>
          </a:p>
          <a:p>
            <a:pPr marL="0" indent="0" algn="ctr">
              <a:buNone/>
            </a:pPr>
            <a:r>
              <a:rPr lang="en-GB" sz="4000" b="1" dirty="0"/>
              <a:t>M - Measured</a:t>
            </a:r>
          </a:p>
          <a:p>
            <a:pPr marL="0" indent="0" algn="ctr">
              <a:buNone/>
            </a:pPr>
            <a:r>
              <a:rPr lang="en-GB" sz="4000" b="1" dirty="0"/>
              <a:t>A - Achievable</a:t>
            </a:r>
          </a:p>
          <a:p>
            <a:pPr marL="0" indent="0" algn="ctr">
              <a:buNone/>
            </a:pPr>
            <a:r>
              <a:rPr lang="en-GB" sz="4000" b="1" dirty="0"/>
              <a:t>R - Relevant</a:t>
            </a:r>
          </a:p>
          <a:p>
            <a:pPr marL="0" indent="0" algn="ctr">
              <a:buNone/>
            </a:pPr>
            <a:r>
              <a:rPr lang="en-GB" sz="4000" b="1" dirty="0"/>
              <a:t>T - Timescale</a:t>
            </a:r>
          </a:p>
        </p:txBody>
      </p:sp>
    </p:spTree>
    <p:extLst>
      <p:ext uri="{BB962C8B-B14F-4D97-AF65-F5344CB8AC3E}">
        <p14:creationId xmlns:p14="http://schemas.microsoft.com/office/powerpoint/2010/main" val="2093516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Leadership in Early Education in Times of Change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 action="ppaction://hlinkfile"/>
              </a:rPr>
              <a:t>file:///E:/Level%206/ECEY6002%20LEADERSHIP/FTF%202020/Reading%20-%20extra/Leadership%20in%20Early%20Years%20Education%20Times%20of%20Change.pdf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from 5 Continents</a:t>
            </a:r>
          </a:p>
          <a:p>
            <a:pPr marL="0" indent="0">
              <a:buNone/>
            </a:pPr>
            <a:r>
              <a:rPr lang="en-GB" dirty="0" err="1"/>
              <a:t>Strehmel</a:t>
            </a:r>
            <a:r>
              <a:rPr lang="en-GB" dirty="0"/>
              <a:t> et al. (2019)</a:t>
            </a:r>
          </a:p>
        </p:txBody>
      </p:sp>
    </p:spTree>
    <p:extLst>
      <p:ext uri="{BB962C8B-B14F-4D97-AF65-F5344CB8AC3E}">
        <p14:creationId xmlns:p14="http://schemas.microsoft.com/office/powerpoint/2010/main" val="39479028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1401</Words>
  <Application>Microsoft Office PowerPoint</Application>
  <PresentationFormat>On-screen Show (4:3)</PresentationFormat>
  <Paragraphs>261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Wingdings</vt:lpstr>
      <vt:lpstr>20140311PresentationUWTSDTemplate</vt:lpstr>
      <vt:lpstr>ECEY6002/C</vt:lpstr>
      <vt:lpstr>Cynnwys Content</vt:lpstr>
      <vt:lpstr>Rhwystrau i weithio effeithiol  fel tîm  Barriers to effective team working </vt:lpstr>
      <vt:lpstr>Rhwystrau i weithio effeithiol fel tîm Barriers to effective team working</vt:lpstr>
      <vt:lpstr>Gorchfygu heriau Overcoming challenges </vt:lpstr>
      <vt:lpstr>ACAS </vt:lpstr>
      <vt:lpstr>Y Gwasanaeth Cymodi (ACAS)  Advisory, conciliation and arbitrary service (ACAS)</vt:lpstr>
      <vt:lpstr>Datrys problemau  Problem solving</vt:lpstr>
      <vt:lpstr>Rheoli ‘siop siarad’ Managing ‘gossip’</vt:lpstr>
      <vt:lpstr>Dweud ‘NA’ Saying ‘NO’</vt:lpstr>
      <vt:lpstr>Leadership in times of change</vt:lpstr>
      <vt:lpstr>Defnyddio dadansoddiad SWOT i adolygu  Using the SWOT analysis to monitor</vt:lpstr>
      <vt:lpstr>Dadansoddiad PEST/PESTLE    PEST/PESTLE Analysis</vt:lpstr>
      <vt:lpstr>Dadansoddiad PEST/PESTLE           PEST/PESTLE Analysis</vt:lpstr>
      <vt:lpstr>Types of change</vt:lpstr>
      <vt:lpstr>Change and leadership styles</vt:lpstr>
      <vt:lpstr>Newid a’r tîm Change and the team</vt:lpstr>
      <vt:lpstr>Who can lead change?</vt:lpstr>
      <vt:lpstr>SMART</vt:lpstr>
      <vt:lpstr>Leadership in Early Education in Times of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Sioned Saer</cp:lastModifiedBy>
  <cp:revision>72</cp:revision>
  <dcterms:created xsi:type="dcterms:W3CDTF">2015-04-14T15:21:28Z</dcterms:created>
  <dcterms:modified xsi:type="dcterms:W3CDTF">2021-04-12T08:32:00Z</dcterms:modified>
</cp:coreProperties>
</file>