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60" r:id="rId4"/>
    <p:sldId id="261" r:id="rId5"/>
    <p:sldId id="262" r:id="rId6"/>
    <p:sldId id="263" r:id="rId7"/>
    <p:sldId id="264" r:id="rId8"/>
    <p:sldId id="265" r:id="rId9"/>
    <p:sldId id="266" r:id="rId10"/>
    <p:sldId id="267" r:id="rId11"/>
    <p:sldId id="268" r:id="rId12"/>
    <p:sldId id="25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90"/>
    <p:restoredTop sz="96327"/>
  </p:normalViewPr>
  <p:slideViewPr>
    <p:cSldViewPr snapToGrid="0">
      <p:cViewPr varScale="1">
        <p:scale>
          <a:sx n="104" d="100"/>
          <a:sy n="104" d="100"/>
        </p:scale>
        <p:origin x="232"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A59ABB-838A-4B53-A3E7-E4890B7FAB3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0462F90-45D0-483F-BA15-3824E2831FF3}">
      <dgm:prSet/>
      <dgm:spPr/>
      <dgm:t>
        <a:bodyPr/>
        <a:lstStyle/>
        <a:p>
          <a:r>
            <a:rPr lang="en-GB" b="0" i="0" dirty="0"/>
            <a:t>Have you ever wanted to transport your goods across the UK in a fast and efficient manner? We are here to help you with our new company, which is a general haulage firm based in Birmingham, UK.</a:t>
          </a:r>
          <a:endParaRPr lang="en-US" dirty="0"/>
        </a:p>
      </dgm:t>
    </dgm:pt>
    <dgm:pt modelId="{27015B8A-5872-4316-BA4E-6BA826504F0C}" type="parTrans" cxnId="{FE7592F8-2EEC-40A5-BC31-81499D5EE782}">
      <dgm:prSet/>
      <dgm:spPr/>
      <dgm:t>
        <a:bodyPr/>
        <a:lstStyle/>
        <a:p>
          <a:endParaRPr lang="en-US"/>
        </a:p>
      </dgm:t>
    </dgm:pt>
    <dgm:pt modelId="{35C0BC69-87B2-4ED6-BEA3-7117C8F6B38C}" type="sibTrans" cxnId="{FE7592F8-2EEC-40A5-BC31-81499D5EE782}">
      <dgm:prSet/>
      <dgm:spPr/>
      <dgm:t>
        <a:bodyPr/>
        <a:lstStyle/>
        <a:p>
          <a:endParaRPr lang="en-US"/>
        </a:p>
      </dgm:t>
    </dgm:pt>
    <dgm:pt modelId="{22672D1E-9666-44AD-9185-6B5918675009}">
      <dgm:prSet/>
      <dgm:spPr/>
      <dgm:t>
        <a:bodyPr/>
        <a:lstStyle/>
        <a:p>
          <a:r>
            <a:rPr lang="en-GB" b="0" i="0" dirty="0"/>
            <a:t>Good morning, everyone. My name is Dorin Barban,  and I am here today to present to you an overview of CATALEYA LOGISTICS LTD. </a:t>
          </a:r>
          <a:endParaRPr lang="en-US" dirty="0"/>
        </a:p>
      </dgm:t>
    </dgm:pt>
    <dgm:pt modelId="{13C408C6-7831-4DB7-93D6-0A0DD63A6F28}" type="parTrans" cxnId="{F7485A33-5A30-453E-A2DA-A1A39A048459}">
      <dgm:prSet/>
      <dgm:spPr/>
      <dgm:t>
        <a:bodyPr/>
        <a:lstStyle/>
        <a:p>
          <a:endParaRPr lang="en-US"/>
        </a:p>
      </dgm:t>
    </dgm:pt>
    <dgm:pt modelId="{3B61380F-EB21-426D-8155-284BDCC89BD7}" type="sibTrans" cxnId="{F7485A33-5A30-453E-A2DA-A1A39A048459}">
      <dgm:prSet/>
      <dgm:spPr/>
      <dgm:t>
        <a:bodyPr/>
        <a:lstStyle/>
        <a:p>
          <a:endParaRPr lang="en-US"/>
        </a:p>
      </dgm:t>
    </dgm:pt>
    <dgm:pt modelId="{DCB2B5BF-1842-AA44-92C5-ACB028C93854}" type="pres">
      <dgm:prSet presAssocID="{69A59ABB-838A-4B53-A3E7-E4890B7FAB30}" presName="vert0" presStyleCnt="0">
        <dgm:presLayoutVars>
          <dgm:dir/>
          <dgm:animOne val="branch"/>
          <dgm:animLvl val="lvl"/>
        </dgm:presLayoutVars>
      </dgm:prSet>
      <dgm:spPr/>
    </dgm:pt>
    <dgm:pt modelId="{E3C8BA60-DAB2-5F4D-BC2E-2A1F7850ED27}" type="pres">
      <dgm:prSet presAssocID="{00462F90-45D0-483F-BA15-3824E2831FF3}" presName="thickLine" presStyleLbl="alignNode1" presStyleIdx="0" presStyleCnt="2"/>
      <dgm:spPr/>
    </dgm:pt>
    <dgm:pt modelId="{22AE7B9D-4567-A840-8525-986381CF313E}" type="pres">
      <dgm:prSet presAssocID="{00462F90-45D0-483F-BA15-3824E2831FF3}" presName="horz1" presStyleCnt="0"/>
      <dgm:spPr/>
    </dgm:pt>
    <dgm:pt modelId="{E7F942AF-AA1E-5C41-AC76-76CC857FBA23}" type="pres">
      <dgm:prSet presAssocID="{00462F90-45D0-483F-BA15-3824E2831FF3}" presName="tx1" presStyleLbl="revTx" presStyleIdx="0" presStyleCnt="2"/>
      <dgm:spPr/>
    </dgm:pt>
    <dgm:pt modelId="{FE746428-D943-E24C-B794-557735D8FD3D}" type="pres">
      <dgm:prSet presAssocID="{00462F90-45D0-483F-BA15-3824E2831FF3}" presName="vert1" presStyleCnt="0"/>
      <dgm:spPr/>
    </dgm:pt>
    <dgm:pt modelId="{6BFF6992-80C5-C240-9716-C6A21CE295EC}" type="pres">
      <dgm:prSet presAssocID="{22672D1E-9666-44AD-9185-6B5918675009}" presName="thickLine" presStyleLbl="alignNode1" presStyleIdx="1" presStyleCnt="2"/>
      <dgm:spPr/>
    </dgm:pt>
    <dgm:pt modelId="{A7F5F695-D52A-E549-BDFA-C38AA4DB6D9A}" type="pres">
      <dgm:prSet presAssocID="{22672D1E-9666-44AD-9185-6B5918675009}" presName="horz1" presStyleCnt="0"/>
      <dgm:spPr/>
    </dgm:pt>
    <dgm:pt modelId="{2D97837D-2990-C242-9B15-99D06CAD0A8B}" type="pres">
      <dgm:prSet presAssocID="{22672D1E-9666-44AD-9185-6B5918675009}" presName="tx1" presStyleLbl="revTx" presStyleIdx="1" presStyleCnt="2"/>
      <dgm:spPr/>
    </dgm:pt>
    <dgm:pt modelId="{79ADA761-FF11-D145-A24D-2391CFB74518}" type="pres">
      <dgm:prSet presAssocID="{22672D1E-9666-44AD-9185-6B5918675009}" presName="vert1" presStyleCnt="0"/>
      <dgm:spPr/>
    </dgm:pt>
  </dgm:ptLst>
  <dgm:cxnLst>
    <dgm:cxn modelId="{F7485A33-5A30-453E-A2DA-A1A39A048459}" srcId="{69A59ABB-838A-4B53-A3E7-E4890B7FAB30}" destId="{22672D1E-9666-44AD-9185-6B5918675009}" srcOrd="1" destOrd="0" parTransId="{13C408C6-7831-4DB7-93D6-0A0DD63A6F28}" sibTransId="{3B61380F-EB21-426D-8155-284BDCC89BD7}"/>
    <dgm:cxn modelId="{76F3D63E-0FA0-5D43-A3CE-05F8C1BEADD4}" type="presOf" srcId="{69A59ABB-838A-4B53-A3E7-E4890B7FAB30}" destId="{DCB2B5BF-1842-AA44-92C5-ACB028C93854}" srcOrd="0" destOrd="0" presId="urn:microsoft.com/office/officeart/2008/layout/LinedList"/>
    <dgm:cxn modelId="{1B98EBA5-7186-0C4B-B354-F0A96226A3FF}" type="presOf" srcId="{00462F90-45D0-483F-BA15-3824E2831FF3}" destId="{E7F942AF-AA1E-5C41-AC76-76CC857FBA23}" srcOrd="0" destOrd="0" presId="urn:microsoft.com/office/officeart/2008/layout/LinedList"/>
    <dgm:cxn modelId="{81DAA0AD-393A-6149-8466-7EAAED354E99}" type="presOf" srcId="{22672D1E-9666-44AD-9185-6B5918675009}" destId="{2D97837D-2990-C242-9B15-99D06CAD0A8B}" srcOrd="0" destOrd="0" presId="urn:microsoft.com/office/officeart/2008/layout/LinedList"/>
    <dgm:cxn modelId="{FE7592F8-2EEC-40A5-BC31-81499D5EE782}" srcId="{69A59ABB-838A-4B53-A3E7-E4890B7FAB30}" destId="{00462F90-45D0-483F-BA15-3824E2831FF3}" srcOrd="0" destOrd="0" parTransId="{27015B8A-5872-4316-BA4E-6BA826504F0C}" sibTransId="{35C0BC69-87B2-4ED6-BEA3-7117C8F6B38C}"/>
    <dgm:cxn modelId="{8BC19D36-A71D-3C45-AC62-7C9A1593AC11}" type="presParOf" srcId="{DCB2B5BF-1842-AA44-92C5-ACB028C93854}" destId="{E3C8BA60-DAB2-5F4D-BC2E-2A1F7850ED27}" srcOrd="0" destOrd="0" presId="urn:microsoft.com/office/officeart/2008/layout/LinedList"/>
    <dgm:cxn modelId="{AA3739EC-8B2D-1E43-AA8A-3D66CD4736F6}" type="presParOf" srcId="{DCB2B5BF-1842-AA44-92C5-ACB028C93854}" destId="{22AE7B9D-4567-A840-8525-986381CF313E}" srcOrd="1" destOrd="0" presId="urn:microsoft.com/office/officeart/2008/layout/LinedList"/>
    <dgm:cxn modelId="{A0E10A47-FA85-AF4A-B53A-082CC3517889}" type="presParOf" srcId="{22AE7B9D-4567-A840-8525-986381CF313E}" destId="{E7F942AF-AA1E-5C41-AC76-76CC857FBA23}" srcOrd="0" destOrd="0" presId="urn:microsoft.com/office/officeart/2008/layout/LinedList"/>
    <dgm:cxn modelId="{B9417ADA-DBE3-0840-9E24-4A7C4B8A2FF3}" type="presParOf" srcId="{22AE7B9D-4567-A840-8525-986381CF313E}" destId="{FE746428-D943-E24C-B794-557735D8FD3D}" srcOrd="1" destOrd="0" presId="urn:microsoft.com/office/officeart/2008/layout/LinedList"/>
    <dgm:cxn modelId="{8F76E64C-1B33-984B-9AB4-C85C551803D4}" type="presParOf" srcId="{DCB2B5BF-1842-AA44-92C5-ACB028C93854}" destId="{6BFF6992-80C5-C240-9716-C6A21CE295EC}" srcOrd="2" destOrd="0" presId="urn:microsoft.com/office/officeart/2008/layout/LinedList"/>
    <dgm:cxn modelId="{85F750D8-1E83-2443-80A5-C67060F3171A}" type="presParOf" srcId="{DCB2B5BF-1842-AA44-92C5-ACB028C93854}" destId="{A7F5F695-D52A-E549-BDFA-C38AA4DB6D9A}" srcOrd="3" destOrd="0" presId="urn:microsoft.com/office/officeart/2008/layout/LinedList"/>
    <dgm:cxn modelId="{3D9C7819-F810-8545-8889-AEECA7BD8015}" type="presParOf" srcId="{A7F5F695-D52A-E549-BDFA-C38AA4DB6D9A}" destId="{2D97837D-2990-C242-9B15-99D06CAD0A8B}" srcOrd="0" destOrd="0" presId="urn:microsoft.com/office/officeart/2008/layout/LinedList"/>
    <dgm:cxn modelId="{EF7FD688-766C-C049-9BDE-32D5FE4BC0AA}" type="presParOf" srcId="{A7F5F695-D52A-E549-BDFA-C38AA4DB6D9A}" destId="{79ADA761-FF11-D145-A24D-2391CFB7451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6CC5CF-D0A3-4251-A447-E269A172D25A}"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5E7B9A2-EEE0-4684-9CA4-0FBB86D0B6D3}">
      <dgm:prSet/>
      <dgm:spPr/>
      <dgm:t>
        <a:bodyPr/>
        <a:lstStyle/>
        <a:p>
          <a:r>
            <a:rPr lang="en-GB"/>
            <a:t>Cataleya  Logistics  LTD has chosen to operate as a Limited company in Birmingham. This structure provides the company with limited liability protection. This means that its shareholders and owners are protected from any legal liabilities that the company might face.</a:t>
          </a:r>
          <a:endParaRPr lang="en-US"/>
        </a:p>
      </dgm:t>
    </dgm:pt>
    <dgm:pt modelId="{746B590C-3676-443D-A294-2274BEA25CEF}" type="parTrans" cxnId="{8CD51153-6481-42C3-9168-EDDF98F9686C}">
      <dgm:prSet/>
      <dgm:spPr/>
      <dgm:t>
        <a:bodyPr/>
        <a:lstStyle/>
        <a:p>
          <a:endParaRPr lang="en-US"/>
        </a:p>
      </dgm:t>
    </dgm:pt>
    <dgm:pt modelId="{0AE9D1D9-A4F7-4ECD-8965-798F1478B09A}" type="sibTrans" cxnId="{8CD51153-6481-42C3-9168-EDDF98F9686C}">
      <dgm:prSet/>
      <dgm:spPr/>
      <dgm:t>
        <a:bodyPr/>
        <a:lstStyle/>
        <a:p>
          <a:endParaRPr lang="en-US"/>
        </a:p>
      </dgm:t>
    </dgm:pt>
    <dgm:pt modelId="{5578180E-BAAF-420A-A5AC-3568400F287E}">
      <dgm:prSet/>
      <dgm:spPr/>
      <dgm:t>
        <a:bodyPr/>
        <a:lstStyle/>
        <a:p>
          <a:r>
            <a:rPr lang="en-GB"/>
            <a:t>Being a Limited company is very important for a company as it improves its  reputation and provides it with credibility. According to Lopes and Martins (2019), the type of legal structure is commonly used by businesses to raise capital and protect themselves from various liability issues.</a:t>
          </a:r>
          <a:endParaRPr lang="en-US"/>
        </a:p>
      </dgm:t>
    </dgm:pt>
    <dgm:pt modelId="{D2DD2B22-1517-4E94-8723-0C9532ADCFE0}" type="parTrans" cxnId="{0E75E6C9-BF4F-43C3-BADE-BDADAFABDB7B}">
      <dgm:prSet/>
      <dgm:spPr/>
      <dgm:t>
        <a:bodyPr/>
        <a:lstStyle/>
        <a:p>
          <a:endParaRPr lang="en-US"/>
        </a:p>
      </dgm:t>
    </dgm:pt>
    <dgm:pt modelId="{10795C89-CBDB-4898-8EAE-72225F69662E}" type="sibTrans" cxnId="{0E75E6C9-BF4F-43C3-BADE-BDADAFABDB7B}">
      <dgm:prSet/>
      <dgm:spPr/>
      <dgm:t>
        <a:bodyPr/>
        <a:lstStyle/>
        <a:p>
          <a:endParaRPr lang="en-US"/>
        </a:p>
      </dgm:t>
    </dgm:pt>
    <dgm:pt modelId="{3D3BA9F5-9C03-4089-991A-D64ACF0368AC}">
      <dgm:prSet/>
      <dgm:spPr/>
      <dgm:t>
        <a:bodyPr/>
        <a:lstStyle/>
        <a:p>
          <a:r>
            <a:rPr lang="en-GB"/>
            <a:t>The legal structure of Cataleya Logistics LTD is a suitable choice for the company's owners due to its ability to provide them with the necessary protection and credibility.</a:t>
          </a:r>
          <a:endParaRPr lang="en-US"/>
        </a:p>
      </dgm:t>
    </dgm:pt>
    <dgm:pt modelId="{B2664A3F-5A44-4084-8D86-D6B879A936E5}" type="parTrans" cxnId="{C75969EB-CAF0-44F9-A8C9-746E56182D78}">
      <dgm:prSet/>
      <dgm:spPr/>
      <dgm:t>
        <a:bodyPr/>
        <a:lstStyle/>
        <a:p>
          <a:endParaRPr lang="en-US"/>
        </a:p>
      </dgm:t>
    </dgm:pt>
    <dgm:pt modelId="{286D3F01-3FAB-4477-BD95-4EEE4855BE4D}" type="sibTrans" cxnId="{C75969EB-CAF0-44F9-A8C9-746E56182D78}">
      <dgm:prSet/>
      <dgm:spPr/>
      <dgm:t>
        <a:bodyPr/>
        <a:lstStyle/>
        <a:p>
          <a:endParaRPr lang="en-US"/>
        </a:p>
      </dgm:t>
    </dgm:pt>
    <dgm:pt modelId="{49BCCAEA-319B-464F-9C1F-F28C2E5FDDFB}">
      <dgm:prSet/>
      <dgm:spPr/>
      <dgm:t>
        <a:bodyPr/>
        <a:lstStyle/>
        <a:p>
          <a:r>
            <a:rPr lang="en-GB"/>
            <a:t>CEO: Dorin Barban will be responsible for the overall management of the company, setting strategic direction, and ensuring the business meets its financial and operational objectives.</a:t>
          </a:r>
          <a:endParaRPr lang="en-US"/>
        </a:p>
      </dgm:t>
    </dgm:pt>
    <dgm:pt modelId="{C6B6945B-9F2C-4E73-9D4C-3A4A1DCE554D}" type="parTrans" cxnId="{D232E8FF-82E4-4CD2-8C98-1FCF47B7B120}">
      <dgm:prSet/>
      <dgm:spPr/>
      <dgm:t>
        <a:bodyPr/>
        <a:lstStyle/>
        <a:p>
          <a:endParaRPr lang="en-US"/>
        </a:p>
      </dgm:t>
    </dgm:pt>
    <dgm:pt modelId="{22291D47-45A1-4439-8ACA-9950F9FC2871}" type="sibTrans" cxnId="{D232E8FF-82E4-4CD2-8C98-1FCF47B7B120}">
      <dgm:prSet/>
      <dgm:spPr/>
      <dgm:t>
        <a:bodyPr/>
        <a:lstStyle/>
        <a:p>
          <a:endParaRPr lang="en-US"/>
        </a:p>
      </dgm:t>
    </dgm:pt>
    <dgm:pt modelId="{7F984B3C-10BD-4FEC-9695-EE65092B66A7}">
      <dgm:prSet/>
      <dgm:spPr/>
      <dgm:t>
        <a:bodyPr/>
        <a:lstStyle/>
        <a:p>
          <a:r>
            <a:rPr lang="en-GB"/>
            <a:t>Accountant: Harrison McDermott, the accountant, will manage the company's finances, ensuring that financial records are accurate and up-to-date, preparing financial statements, and managing tax compliance.</a:t>
          </a:r>
          <a:endParaRPr lang="en-US"/>
        </a:p>
      </dgm:t>
    </dgm:pt>
    <dgm:pt modelId="{63AD5C92-3EA3-4F39-8CE8-63E77312A146}" type="parTrans" cxnId="{3D7BC1AF-CB3B-4C96-ACB3-889929CAF85D}">
      <dgm:prSet/>
      <dgm:spPr/>
      <dgm:t>
        <a:bodyPr/>
        <a:lstStyle/>
        <a:p>
          <a:endParaRPr lang="en-US"/>
        </a:p>
      </dgm:t>
    </dgm:pt>
    <dgm:pt modelId="{448F7A90-C0F6-44D1-A543-F25CD74FED4C}" type="sibTrans" cxnId="{3D7BC1AF-CB3B-4C96-ACB3-889929CAF85D}">
      <dgm:prSet/>
      <dgm:spPr/>
      <dgm:t>
        <a:bodyPr/>
        <a:lstStyle/>
        <a:p>
          <a:endParaRPr lang="en-US"/>
        </a:p>
      </dgm:t>
    </dgm:pt>
    <dgm:pt modelId="{5DEAC18B-7F56-4E09-8FA2-4E186ABCCBBB}">
      <dgm:prSet/>
      <dgm:spPr/>
      <dgm:t>
        <a:bodyPr/>
        <a:lstStyle/>
        <a:p>
          <a:r>
            <a:rPr lang="en-GB"/>
            <a:t>Driver: The driver will be responsible for the safe and efficient transportation of goods, ensuring that deliveries are made on time and in good condition.</a:t>
          </a:r>
          <a:endParaRPr lang="en-US"/>
        </a:p>
      </dgm:t>
    </dgm:pt>
    <dgm:pt modelId="{F18EF216-0CB7-4321-AC2F-E08692B4A569}" type="parTrans" cxnId="{49AAE454-2195-4F20-8D3B-DD8E3137BA5D}">
      <dgm:prSet/>
      <dgm:spPr/>
      <dgm:t>
        <a:bodyPr/>
        <a:lstStyle/>
        <a:p>
          <a:endParaRPr lang="en-US"/>
        </a:p>
      </dgm:t>
    </dgm:pt>
    <dgm:pt modelId="{0C33A10F-4F46-4A33-9FDA-58450D2B412C}" type="sibTrans" cxnId="{49AAE454-2195-4F20-8D3B-DD8E3137BA5D}">
      <dgm:prSet/>
      <dgm:spPr/>
      <dgm:t>
        <a:bodyPr/>
        <a:lstStyle/>
        <a:p>
          <a:endParaRPr lang="en-US"/>
        </a:p>
      </dgm:t>
    </dgm:pt>
    <dgm:pt modelId="{5F7534ED-93C5-427A-B633-2636D833949B}">
      <dgm:prSet/>
      <dgm:spPr/>
      <dgm:t>
        <a:bodyPr/>
        <a:lstStyle/>
        <a:p>
          <a:r>
            <a:rPr lang="en-GB"/>
            <a:t>Web Designer: The web designer will be responsible for the company's website, ensuring that it is up-to-date, user-friendly, and reflective of the company's brand.</a:t>
          </a:r>
          <a:endParaRPr lang="en-US"/>
        </a:p>
      </dgm:t>
    </dgm:pt>
    <dgm:pt modelId="{A7E86E53-E62C-43D4-9268-18F3D55E58D8}" type="parTrans" cxnId="{E0EFA40B-29B4-4CB8-A7D6-0F9CF626FAC6}">
      <dgm:prSet/>
      <dgm:spPr/>
      <dgm:t>
        <a:bodyPr/>
        <a:lstStyle/>
        <a:p>
          <a:endParaRPr lang="en-US"/>
        </a:p>
      </dgm:t>
    </dgm:pt>
    <dgm:pt modelId="{3033F5E5-092C-4329-AD09-9E8BF9724604}" type="sibTrans" cxnId="{E0EFA40B-29B4-4CB8-A7D6-0F9CF626FAC6}">
      <dgm:prSet/>
      <dgm:spPr/>
      <dgm:t>
        <a:bodyPr/>
        <a:lstStyle/>
        <a:p>
          <a:endParaRPr lang="en-US"/>
        </a:p>
      </dgm:t>
    </dgm:pt>
    <dgm:pt modelId="{0B85BF1F-4BF8-F547-A213-1B024A5542E8}" type="pres">
      <dgm:prSet presAssocID="{216CC5CF-D0A3-4251-A447-E269A172D25A}" presName="diagram" presStyleCnt="0">
        <dgm:presLayoutVars>
          <dgm:dir/>
          <dgm:resizeHandles val="exact"/>
        </dgm:presLayoutVars>
      </dgm:prSet>
      <dgm:spPr/>
    </dgm:pt>
    <dgm:pt modelId="{1EFC8F8A-2618-5740-947A-ED3E2455B140}" type="pres">
      <dgm:prSet presAssocID="{C5E7B9A2-EEE0-4684-9CA4-0FBB86D0B6D3}" presName="node" presStyleLbl="node1" presStyleIdx="0" presStyleCnt="7">
        <dgm:presLayoutVars>
          <dgm:bulletEnabled val="1"/>
        </dgm:presLayoutVars>
      </dgm:prSet>
      <dgm:spPr/>
    </dgm:pt>
    <dgm:pt modelId="{1301FD97-1555-9846-83ED-BB4975AB8D27}" type="pres">
      <dgm:prSet presAssocID="{0AE9D1D9-A4F7-4ECD-8965-798F1478B09A}" presName="sibTrans" presStyleCnt="0"/>
      <dgm:spPr/>
    </dgm:pt>
    <dgm:pt modelId="{E5DA3BFD-BAB7-7A4E-BC90-AA7394FE2753}" type="pres">
      <dgm:prSet presAssocID="{5578180E-BAAF-420A-A5AC-3568400F287E}" presName="node" presStyleLbl="node1" presStyleIdx="1" presStyleCnt="7">
        <dgm:presLayoutVars>
          <dgm:bulletEnabled val="1"/>
        </dgm:presLayoutVars>
      </dgm:prSet>
      <dgm:spPr/>
    </dgm:pt>
    <dgm:pt modelId="{6D1D99F5-DC88-6B4B-8766-83FA7BAD80BA}" type="pres">
      <dgm:prSet presAssocID="{10795C89-CBDB-4898-8EAE-72225F69662E}" presName="sibTrans" presStyleCnt="0"/>
      <dgm:spPr/>
    </dgm:pt>
    <dgm:pt modelId="{ADB143C5-51E0-A047-8A77-EBFFC8006CE7}" type="pres">
      <dgm:prSet presAssocID="{3D3BA9F5-9C03-4089-991A-D64ACF0368AC}" presName="node" presStyleLbl="node1" presStyleIdx="2" presStyleCnt="7">
        <dgm:presLayoutVars>
          <dgm:bulletEnabled val="1"/>
        </dgm:presLayoutVars>
      </dgm:prSet>
      <dgm:spPr/>
    </dgm:pt>
    <dgm:pt modelId="{0DBAE900-68EA-EB47-B395-9D529D5439E0}" type="pres">
      <dgm:prSet presAssocID="{286D3F01-3FAB-4477-BD95-4EEE4855BE4D}" presName="sibTrans" presStyleCnt="0"/>
      <dgm:spPr/>
    </dgm:pt>
    <dgm:pt modelId="{A3287879-3024-C848-9D3E-ACAD82D57E70}" type="pres">
      <dgm:prSet presAssocID="{49BCCAEA-319B-464F-9C1F-F28C2E5FDDFB}" presName="node" presStyleLbl="node1" presStyleIdx="3" presStyleCnt="7">
        <dgm:presLayoutVars>
          <dgm:bulletEnabled val="1"/>
        </dgm:presLayoutVars>
      </dgm:prSet>
      <dgm:spPr/>
    </dgm:pt>
    <dgm:pt modelId="{A0655DDF-8F94-8B45-BD57-D4449F81C270}" type="pres">
      <dgm:prSet presAssocID="{22291D47-45A1-4439-8ACA-9950F9FC2871}" presName="sibTrans" presStyleCnt="0"/>
      <dgm:spPr/>
    </dgm:pt>
    <dgm:pt modelId="{5D08E037-8657-F345-9A60-9CB0403A5F6F}" type="pres">
      <dgm:prSet presAssocID="{7F984B3C-10BD-4FEC-9695-EE65092B66A7}" presName="node" presStyleLbl="node1" presStyleIdx="4" presStyleCnt="7">
        <dgm:presLayoutVars>
          <dgm:bulletEnabled val="1"/>
        </dgm:presLayoutVars>
      </dgm:prSet>
      <dgm:spPr/>
    </dgm:pt>
    <dgm:pt modelId="{2E98D415-413E-AE4B-98B5-D8DD520A909B}" type="pres">
      <dgm:prSet presAssocID="{448F7A90-C0F6-44D1-A543-F25CD74FED4C}" presName="sibTrans" presStyleCnt="0"/>
      <dgm:spPr/>
    </dgm:pt>
    <dgm:pt modelId="{17C549E9-B186-814A-8A8B-B3C257F59F27}" type="pres">
      <dgm:prSet presAssocID="{5DEAC18B-7F56-4E09-8FA2-4E186ABCCBBB}" presName="node" presStyleLbl="node1" presStyleIdx="5" presStyleCnt="7">
        <dgm:presLayoutVars>
          <dgm:bulletEnabled val="1"/>
        </dgm:presLayoutVars>
      </dgm:prSet>
      <dgm:spPr/>
    </dgm:pt>
    <dgm:pt modelId="{CCB51A97-61BE-AF49-88B1-E7432CAE6B65}" type="pres">
      <dgm:prSet presAssocID="{0C33A10F-4F46-4A33-9FDA-58450D2B412C}" presName="sibTrans" presStyleCnt="0"/>
      <dgm:spPr/>
    </dgm:pt>
    <dgm:pt modelId="{18F0D38F-6A96-2B40-93D6-3D5849B75B02}" type="pres">
      <dgm:prSet presAssocID="{5F7534ED-93C5-427A-B633-2636D833949B}" presName="node" presStyleLbl="node1" presStyleIdx="6" presStyleCnt="7">
        <dgm:presLayoutVars>
          <dgm:bulletEnabled val="1"/>
        </dgm:presLayoutVars>
      </dgm:prSet>
      <dgm:spPr/>
    </dgm:pt>
  </dgm:ptLst>
  <dgm:cxnLst>
    <dgm:cxn modelId="{E0EFA40B-29B4-4CB8-A7D6-0F9CF626FAC6}" srcId="{216CC5CF-D0A3-4251-A447-E269A172D25A}" destId="{5F7534ED-93C5-427A-B633-2636D833949B}" srcOrd="6" destOrd="0" parTransId="{A7E86E53-E62C-43D4-9268-18F3D55E58D8}" sibTransId="{3033F5E5-092C-4329-AD09-9E8BF9724604}"/>
    <dgm:cxn modelId="{C34B5324-87FC-DC44-AB72-C9711422456A}" type="presOf" srcId="{5DEAC18B-7F56-4E09-8FA2-4E186ABCCBBB}" destId="{17C549E9-B186-814A-8A8B-B3C257F59F27}" srcOrd="0" destOrd="0" presId="urn:microsoft.com/office/officeart/2005/8/layout/default"/>
    <dgm:cxn modelId="{29030826-F2F6-5143-BA63-0F9433BC95CF}" type="presOf" srcId="{C5E7B9A2-EEE0-4684-9CA4-0FBB86D0B6D3}" destId="{1EFC8F8A-2618-5740-947A-ED3E2455B140}" srcOrd="0" destOrd="0" presId="urn:microsoft.com/office/officeart/2005/8/layout/default"/>
    <dgm:cxn modelId="{53C5B44F-3031-B849-AD01-E813F8C8A2CC}" type="presOf" srcId="{3D3BA9F5-9C03-4089-991A-D64ACF0368AC}" destId="{ADB143C5-51E0-A047-8A77-EBFFC8006CE7}" srcOrd="0" destOrd="0" presId="urn:microsoft.com/office/officeart/2005/8/layout/default"/>
    <dgm:cxn modelId="{8CD51153-6481-42C3-9168-EDDF98F9686C}" srcId="{216CC5CF-D0A3-4251-A447-E269A172D25A}" destId="{C5E7B9A2-EEE0-4684-9CA4-0FBB86D0B6D3}" srcOrd="0" destOrd="0" parTransId="{746B590C-3676-443D-A294-2274BEA25CEF}" sibTransId="{0AE9D1D9-A4F7-4ECD-8965-798F1478B09A}"/>
    <dgm:cxn modelId="{49AAE454-2195-4F20-8D3B-DD8E3137BA5D}" srcId="{216CC5CF-D0A3-4251-A447-E269A172D25A}" destId="{5DEAC18B-7F56-4E09-8FA2-4E186ABCCBBB}" srcOrd="5" destOrd="0" parTransId="{F18EF216-0CB7-4321-AC2F-E08692B4A569}" sibTransId="{0C33A10F-4F46-4A33-9FDA-58450D2B412C}"/>
    <dgm:cxn modelId="{C74ECE85-EF72-9E41-8058-3726BD91156E}" type="presOf" srcId="{5578180E-BAAF-420A-A5AC-3568400F287E}" destId="{E5DA3BFD-BAB7-7A4E-BC90-AA7394FE2753}" srcOrd="0" destOrd="0" presId="urn:microsoft.com/office/officeart/2005/8/layout/default"/>
    <dgm:cxn modelId="{B83FC789-5789-3A42-905F-61A1CF9E478F}" type="presOf" srcId="{49BCCAEA-319B-464F-9C1F-F28C2E5FDDFB}" destId="{A3287879-3024-C848-9D3E-ACAD82D57E70}" srcOrd="0" destOrd="0" presId="urn:microsoft.com/office/officeart/2005/8/layout/default"/>
    <dgm:cxn modelId="{0BD86C8F-B2CC-974D-A90B-DB572EA0EDBC}" type="presOf" srcId="{5F7534ED-93C5-427A-B633-2636D833949B}" destId="{18F0D38F-6A96-2B40-93D6-3D5849B75B02}" srcOrd="0" destOrd="0" presId="urn:microsoft.com/office/officeart/2005/8/layout/default"/>
    <dgm:cxn modelId="{055F4B9F-C93B-C64E-8F49-6F7005E04E53}" type="presOf" srcId="{7F984B3C-10BD-4FEC-9695-EE65092B66A7}" destId="{5D08E037-8657-F345-9A60-9CB0403A5F6F}" srcOrd="0" destOrd="0" presId="urn:microsoft.com/office/officeart/2005/8/layout/default"/>
    <dgm:cxn modelId="{3D7BC1AF-CB3B-4C96-ACB3-889929CAF85D}" srcId="{216CC5CF-D0A3-4251-A447-E269A172D25A}" destId="{7F984B3C-10BD-4FEC-9695-EE65092B66A7}" srcOrd="4" destOrd="0" parTransId="{63AD5C92-3EA3-4F39-8CE8-63E77312A146}" sibTransId="{448F7A90-C0F6-44D1-A543-F25CD74FED4C}"/>
    <dgm:cxn modelId="{D9486CBF-20AF-8F47-817D-1EB1E37C7609}" type="presOf" srcId="{216CC5CF-D0A3-4251-A447-E269A172D25A}" destId="{0B85BF1F-4BF8-F547-A213-1B024A5542E8}" srcOrd="0" destOrd="0" presId="urn:microsoft.com/office/officeart/2005/8/layout/default"/>
    <dgm:cxn modelId="{0E75E6C9-BF4F-43C3-BADE-BDADAFABDB7B}" srcId="{216CC5CF-D0A3-4251-A447-E269A172D25A}" destId="{5578180E-BAAF-420A-A5AC-3568400F287E}" srcOrd="1" destOrd="0" parTransId="{D2DD2B22-1517-4E94-8723-0C9532ADCFE0}" sibTransId="{10795C89-CBDB-4898-8EAE-72225F69662E}"/>
    <dgm:cxn modelId="{C75969EB-CAF0-44F9-A8C9-746E56182D78}" srcId="{216CC5CF-D0A3-4251-A447-E269A172D25A}" destId="{3D3BA9F5-9C03-4089-991A-D64ACF0368AC}" srcOrd="2" destOrd="0" parTransId="{B2664A3F-5A44-4084-8D86-D6B879A936E5}" sibTransId="{286D3F01-3FAB-4477-BD95-4EEE4855BE4D}"/>
    <dgm:cxn modelId="{D232E8FF-82E4-4CD2-8C98-1FCF47B7B120}" srcId="{216CC5CF-D0A3-4251-A447-E269A172D25A}" destId="{49BCCAEA-319B-464F-9C1F-F28C2E5FDDFB}" srcOrd="3" destOrd="0" parTransId="{C6B6945B-9F2C-4E73-9D4C-3A4A1DCE554D}" sibTransId="{22291D47-45A1-4439-8ACA-9950F9FC2871}"/>
    <dgm:cxn modelId="{E6CA2599-8DDE-984E-BE02-EB3E40112F3B}" type="presParOf" srcId="{0B85BF1F-4BF8-F547-A213-1B024A5542E8}" destId="{1EFC8F8A-2618-5740-947A-ED3E2455B140}" srcOrd="0" destOrd="0" presId="urn:microsoft.com/office/officeart/2005/8/layout/default"/>
    <dgm:cxn modelId="{4FA0F317-230A-EE4B-97A2-CC171BA4CF72}" type="presParOf" srcId="{0B85BF1F-4BF8-F547-A213-1B024A5542E8}" destId="{1301FD97-1555-9846-83ED-BB4975AB8D27}" srcOrd="1" destOrd="0" presId="urn:microsoft.com/office/officeart/2005/8/layout/default"/>
    <dgm:cxn modelId="{51E46A61-B289-6546-B15F-26C4192B75BD}" type="presParOf" srcId="{0B85BF1F-4BF8-F547-A213-1B024A5542E8}" destId="{E5DA3BFD-BAB7-7A4E-BC90-AA7394FE2753}" srcOrd="2" destOrd="0" presId="urn:microsoft.com/office/officeart/2005/8/layout/default"/>
    <dgm:cxn modelId="{39BF7E4D-B884-BE45-9D9C-5AE1142545E0}" type="presParOf" srcId="{0B85BF1F-4BF8-F547-A213-1B024A5542E8}" destId="{6D1D99F5-DC88-6B4B-8766-83FA7BAD80BA}" srcOrd="3" destOrd="0" presId="urn:microsoft.com/office/officeart/2005/8/layout/default"/>
    <dgm:cxn modelId="{AEE0A9A0-5A26-AC41-94A6-14B1251A0FD6}" type="presParOf" srcId="{0B85BF1F-4BF8-F547-A213-1B024A5542E8}" destId="{ADB143C5-51E0-A047-8A77-EBFFC8006CE7}" srcOrd="4" destOrd="0" presId="urn:microsoft.com/office/officeart/2005/8/layout/default"/>
    <dgm:cxn modelId="{DE547B2B-BD40-F04F-B709-04AF0FF5B049}" type="presParOf" srcId="{0B85BF1F-4BF8-F547-A213-1B024A5542E8}" destId="{0DBAE900-68EA-EB47-B395-9D529D5439E0}" srcOrd="5" destOrd="0" presId="urn:microsoft.com/office/officeart/2005/8/layout/default"/>
    <dgm:cxn modelId="{C2016AC2-128C-564E-8D2E-3B7AD81E0577}" type="presParOf" srcId="{0B85BF1F-4BF8-F547-A213-1B024A5542E8}" destId="{A3287879-3024-C848-9D3E-ACAD82D57E70}" srcOrd="6" destOrd="0" presId="urn:microsoft.com/office/officeart/2005/8/layout/default"/>
    <dgm:cxn modelId="{E13AC34D-9137-8D4A-9674-9648D7ED56CE}" type="presParOf" srcId="{0B85BF1F-4BF8-F547-A213-1B024A5542E8}" destId="{A0655DDF-8F94-8B45-BD57-D4449F81C270}" srcOrd="7" destOrd="0" presId="urn:microsoft.com/office/officeart/2005/8/layout/default"/>
    <dgm:cxn modelId="{A5672FC0-090C-EC4A-9A8E-9B0907F0C88F}" type="presParOf" srcId="{0B85BF1F-4BF8-F547-A213-1B024A5542E8}" destId="{5D08E037-8657-F345-9A60-9CB0403A5F6F}" srcOrd="8" destOrd="0" presId="urn:microsoft.com/office/officeart/2005/8/layout/default"/>
    <dgm:cxn modelId="{152BD74A-AC5C-5F45-B6C0-8B260BCDD809}" type="presParOf" srcId="{0B85BF1F-4BF8-F547-A213-1B024A5542E8}" destId="{2E98D415-413E-AE4B-98B5-D8DD520A909B}" srcOrd="9" destOrd="0" presId="urn:microsoft.com/office/officeart/2005/8/layout/default"/>
    <dgm:cxn modelId="{4819FB51-1CEB-314A-AFF6-9AB28FF4A3F5}" type="presParOf" srcId="{0B85BF1F-4BF8-F547-A213-1B024A5542E8}" destId="{17C549E9-B186-814A-8A8B-B3C257F59F27}" srcOrd="10" destOrd="0" presId="urn:microsoft.com/office/officeart/2005/8/layout/default"/>
    <dgm:cxn modelId="{318F2E1B-CBD6-2F41-93EA-32C1F547B2F8}" type="presParOf" srcId="{0B85BF1F-4BF8-F547-A213-1B024A5542E8}" destId="{CCB51A97-61BE-AF49-88B1-E7432CAE6B65}" srcOrd="11" destOrd="0" presId="urn:microsoft.com/office/officeart/2005/8/layout/default"/>
    <dgm:cxn modelId="{E4B94294-BDAE-5F4A-B741-B8E1DC2BB75B}" type="presParOf" srcId="{0B85BF1F-4BF8-F547-A213-1B024A5542E8}" destId="{18F0D38F-6A96-2B40-93D6-3D5849B75B02}"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7000646-08D4-4668-8C08-558E3842BDFC}"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7DDD6ED0-4825-4CFA-AF12-7EEA92DE1D71}">
      <dgm:prSet/>
      <dgm:spPr/>
      <dgm:t>
        <a:bodyPr/>
        <a:lstStyle/>
        <a:p>
          <a:r>
            <a:rPr lang="en-GB" b="0" i="0"/>
            <a:t>The 4Ps of Marketing refer to product, price, place, and promotion, which are the key components of a company's marketing strategy. They are designed to meet the needs of target customers. (Kotler &amp; Keller, 2016). </a:t>
          </a:r>
          <a:endParaRPr lang="en-US"/>
        </a:p>
      </dgm:t>
    </dgm:pt>
    <dgm:pt modelId="{0EA40CB9-B87F-4827-9B31-A50ADFC1C54A}" type="parTrans" cxnId="{6B8697EA-0B87-4033-9771-6E00D290B9EC}">
      <dgm:prSet/>
      <dgm:spPr/>
      <dgm:t>
        <a:bodyPr/>
        <a:lstStyle/>
        <a:p>
          <a:endParaRPr lang="en-US"/>
        </a:p>
      </dgm:t>
    </dgm:pt>
    <dgm:pt modelId="{D5DE7A5B-6473-41C9-BA12-69F8D62211DC}" type="sibTrans" cxnId="{6B8697EA-0B87-4033-9771-6E00D290B9EC}">
      <dgm:prSet/>
      <dgm:spPr/>
      <dgm:t>
        <a:bodyPr/>
        <a:lstStyle/>
        <a:p>
          <a:endParaRPr lang="en-US"/>
        </a:p>
      </dgm:t>
    </dgm:pt>
    <dgm:pt modelId="{2F4D84BE-19A9-460A-9093-D5E7CC775889}">
      <dgm:prSet/>
      <dgm:spPr/>
      <dgm:t>
        <a:bodyPr/>
        <a:lstStyle/>
        <a:p>
          <a:r>
            <a:rPr lang="en-GB" b="0" i="0"/>
            <a:t>The 4Ps of marketing, Product, Price, Promotion and Place, are essential for the success of any business. CATALEYA LOGISTICS LTD must implement these strategies to reach their target audience and differentiate themselves from competitors in the transportation industry.</a:t>
          </a:r>
          <a:endParaRPr lang="en-US"/>
        </a:p>
      </dgm:t>
    </dgm:pt>
    <dgm:pt modelId="{8592E1B4-82BF-4302-B785-4998832B62FC}" type="parTrans" cxnId="{777111D2-F4CD-430E-98EA-8F6D125DAEF6}">
      <dgm:prSet/>
      <dgm:spPr/>
      <dgm:t>
        <a:bodyPr/>
        <a:lstStyle/>
        <a:p>
          <a:endParaRPr lang="en-US"/>
        </a:p>
      </dgm:t>
    </dgm:pt>
    <dgm:pt modelId="{FA8154E9-D509-4506-A442-313B2288BD9E}" type="sibTrans" cxnId="{777111D2-F4CD-430E-98EA-8F6D125DAEF6}">
      <dgm:prSet/>
      <dgm:spPr/>
      <dgm:t>
        <a:bodyPr/>
        <a:lstStyle/>
        <a:p>
          <a:endParaRPr lang="en-US"/>
        </a:p>
      </dgm:t>
    </dgm:pt>
    <dgm:pt modelId="{17DA2DFE-B269-414D-8F47-44E765972740}" type="pres">
      <dgm:prSet presAssocID="{57000646-08D4-4668-8C08-558E3842BDFC}" presName="outerComposite" presStyleCnt="0">
        <dgm:presLayoutVars>
          <dgm:chMax val="5"/>
          <dgm:dir/>
          <dgm:resizeHandles val="exact"/>
        </dgm:presLayoutVars>
      </dgm:prSet>
      <dgm:spPr/>
    </dgm:pt>
    <dgm:pt modelId="{D45B4E94-3EC3-674F-8330-858F49338291}" type="pres">
      <dgm:prSet presAssocID="{57000646-08D4-4668-8C08-558E3842BDFC}" presName="dummyMaxCanvas" presStyleCnt="0">
        <dgm:presLayoutVars/>
      </dgm:prSet>
      <dgm:spPr/>
    </dgm:pt>
    <dgm:pt modelId="{56463ACA-9B6A-0940-818D-D84ABBBEC4E3}" type="pres">
      <dgm:prSet presAssocID="{57000646-08D4-4668-8C08-558E3842BDFC}" presName="TwoNodes_1" presStyleLbl="node1" presStyleIdx="0" presStyleCnt="2">
        <dgm:presLayoutVars>
          <dgm:bulletEnabled val="1"/>
        </dgm:presLayoutVars>
      </dgm:prSet>
      <dgm:spPr/>
    </dgm:pt>
    <dgm:pt modelId="{B7C753BE-47B7-8247-B954-01734325246E}" type="pres">
      <dgm:prSet presAssocID="{57000646-08D4-4668-8C08-558E3842BDFC}" presName="TwoNodes_2" presStyleLbl="node1" presStyleIdx="1" presStyleCnt="2">
        <dgm:presLayoutVars>
          <dgm:bulletEnabled val="1"/>
        </dgm:presLayoutVars>
      </dgm:prSet>
      <dgm:spPr/>
    </dgm:pt>
    <dgm:pt modelId="{FAC8B451-C62C-DC45-B0B8-278759D721BB}" type="pres">
      <dgm:prSet presAssocID="{57000646-08D4-4668-8C08-558E3842BDFC}" presName="TwoConn_1-2" presStyleLbl="fgAccFollowNode1" presStyleIdx="0" presStyleCnt="1">
        <dgm:presLayoutVars>
          <dgm:bulletEnabled val="1"/>
        </dgm:presLayoutVars>
      </dgm:prSet>
      <dgm:spPr/>
    </dgm:pt>
    <dgm:pt modelId="{A8044077-3123-9844-AF0F-5A9F16B07F4F}" type="pres">
      <dgm:prSet presAssocID="{57000646-08D4-4668-8C08-558E3842BDFC}" presName="TwoNodes_1_text" presStyleLbl="node1" presStyleIdx="1" presStyleCnt="2">
        <dgm:presLayoutVars>
          <dgm:bulletEnabled val="1"/>
        </dgm:presLayoutVars>
      </dgm:prSet>
      <dgm:spPr/>
    </dgm:pt>
    <dgm:pt modelId="{2837AEE3-D511-0A49-9336-7E35C9C1DB3A}" type="pres">
      <dgm:prSet presAssocID="{57000646-08D4-4668-8C08-558E3842BDFC}" presName="TwoNodes_2_text" presStyleLbl="node1" presStyleIdx="1" presStyleCnt="2">
        <dgm:presLayoutVars>
          <dgm:bulletEnabled val="1"/>
        </dgm:presLayoutVars>
      </dgm:prSet>
      <dgm:spPr/>
    </dgm:pt>
  </dgm:ptLst>
  <dgm:cxnLst>
    <dgm:cxn modelId="{348A2A0D-B44B-824A-AF27-D5BDC885F1CD}" type="presOf" srcId="{7DDD6ED0-4825-4CFA-AF12-7EEA92DE1D71}" destId="{56463ACA-9B6A-0940-818D-D84ABBBEC4E3}" srcOrd="0" destOrd="0" presId="urn:microsoft.com/office/officeart/2005/8/layout/vProcess5"/>
    <dgm:cxn modelId="{5464AE45-5C49-4544-8354-E5830B756360}" type="presOf" srcId="{2F4D84BE-19A9-460A-9093-D5E7CC775889}" destId="{2837AEE3-D511-0A49-9336-7E35C9C1DB3A}" srcOrd="1" destOrd="0" presId="urn:microsoft.com/office/officeart/2005/8/layout/vProcess5"/>
    <dgm:cxn modelId="{F43AB19C-FAE8-B443-BD86-DC52C9A4F448}" type="presOf" srcId="{7DDD6ED0-4825-4CFA-AF12-7EEA92DE1D71}" destId="{A8044077-3123-9844-AF0F-5A9F16B07F4F}" srcOrd="1" destOrd="0" presId="urn:microsoft.com/office/officeart/2005/8/layout/vProcess5"/>
    <dgm:cxn modelId="{0A0EE0A5-B573-7F47-88D9-24AC104C10B8}" type="presOf" srcId="{D5DE7A5B-6473-41C9-BA12-69F8D62211DC}" destId="{FAC8B451-C62C-DC45-B0B8-278759D721BB}" srcOrd="0" destOrd="0" presId="urn:microsoft.com/office/officeart/2005/8/layout/vProcess5"/>
    <dgm:cxn modelId="{269270C6-4966-334C-957E-7E41213BCEDC}" type="presOf" srcId="{57000646-08D4-4668-8C08-558E3842BDFC}" destId="{17DA2DFE-B269-414D-8F47-44E765972740}" srcOrd="0" destOrd="0" presId="urn:microsoft.com/office/officeart/2005/8/layout/vProcess5"/>
    <dgm:cxn modelId="{777111D2-F4CD-430E-98EA-8F6D125DAEF6}" srcId="{57000646-08D4-4668-8C08-558E3842BDFC}" destId="{2F4D84BE-19A9-460A-9093-D5E7CC775889}" srcOrd="1" destOrd="0" parTransId="{8592E1B4-82BF-4302-B785-4998832B62FC}" sibTransId="{FA8154E9-D509-4506-A442-313B2288BD9E}"/>
    <dgm:cxn modelId="{6B8697EA-0B87-4033-9771-6E00D290B9EC}" srcId="{57000646-08D4-4668-8C08-558E3842BDFC}" destId="{7DDD6ED0-4825-4CFA-AF12-7EEA92DE1D71}" srcOrd="0" destOrd="0" parTransId="{0EA40CB9-B87F-4827-9B31-A50ADFC1C54A}" sibTransId="{D5DE7A5B-6473-41C9-BA12-69F8D62211DC}"/>
    <dgm:cxn modelId="{9DDF29F5-4358-9C42-B443-095A735024B0}" type="presOf" srcId="{2F4D84BE-19A9-460A-9093-D5E7CC775889}" destId="{B7C753BE-47B7-8247-B954-01734325246E}" srcOrd="0" destOrd="0" presId="urn:microsoft.com/office/officeart/2005/8/layout/vProcess5"/>
    <dgm:cxn modelId="{C630E09A-1C74-034A-B04E-8D96465C6325}" type="presParOf" srcId="{17DA2DFE-B269-414D-8F47-44E765972740}" destId="{D45B4E94-3EC3-674F-8330-858F49338291}" srcOrd="0" destOrd="0" presId="urn:microsoft.com/office/officeart/2005/8/layout/vProcess5"/>
    <dgm:cxn modelId="{312D6030-3A0C-C347-8122-31561D34096B}" type="presParOf" srcId="{17DA2DFE-B269-414D-8F47-44E765972740}" destId="{56463ACA-9B6A-0940-818D-D84ABBBEC4E3}" srcOrd="1" destOrd="0" presId="urn:microsoft.com/office/officeart/2005/8/layout/vProcess5"/>
    <dgm:cxn modelId="{756DFE93-D3D2-624A-9CBF-FD75FC520E9A}" type="presParOf" srcId="{17DA2DFE-B269-414D-8F47-44E765972740}" destId="{B7C753BE-47B7-8247-B954-01734325246E}" srcOrd="2" destOrd="0" presId="urn:microsoft.com/office/officeart/2005/8/layout/vProcess5"/>
    <dgm:cxn modelId="{4E699C24-1099-EC49-8F5A-F07516F4E9C2}" type="presParOf" srcId="{17DA2DFE-B269-414D-8F47-44E765972740}" destId="{FAC8B451-C62C-DC45-B0B8-278759D721BB}" srcOrd="3" destOrd="0" presId="urn:microsoft.com/office/officeart/2005/8/layout/vProcess5"/>
    <dgm:cxn modelId="{F53293F4-D128-A949-AE6B-A90274DE810F}" type="presParOf" srcId="{17DA2DFE-B269-414D-8F47-44E765972740}" destId="{A8044077-3123-9844-AF0F-5A9F16B07F4F}" srcOrd="4" destOrd="0" presId="urn:microsoft.com/office/officeart/2005/8/layout/vProcess5"/>
    <dgm:cxn modelId="{BF1E08D6-D6BF-7745-854F-8506C9FE1F99}" type="presParOf" srcId="{17DA2DFE-B269-414D-8F47-44E765972740}" destId="{2837AEE3-D511-0A49-9336-7E35C9C1DB3A}"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DF76F0E-EC1F-4BD5-A857-02B82A08A35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4F0FBD21-17B2-4630-AFF9-5B4B1AB73FDB}">
      <dgm:prSet/>
      <dgm:spPr/>
      <dgm:t>
        <a:bodyPr/>
        <a:lstStyle/>
        <a:p>
          <a:r>
            <a:rPr lang="en-GB"/>
            <a:t>Choosing Cataleya Logistics as your logistics partner has many benefits, including:</a:t>
          </a:r>
          <a:endParaRPr lang="en-US"/>
        </a:p>
      </dgm:t>
    </dgm:pt>
    <dgm:pt modelId="{FDCA74E2-1A48-4938-BB87-EE4E5F17E453}" type="parTrans" cxnId="{14744E04-10DF-457D-B2C9-BB991987AD17}">
      <dgm:prSet/>
      <dgm:spPr/>
      <dgm:t>
        <a:bodyPr/>
        <a:lstStyle/>
        <a:p>
          <a:endParaRPr lang="en-US"/>
        </a:p>
      </dgm:t>
    </dgm:pt>
    <dgm:pt modelId="{22D3384D-5D0D-4287-852B-0EE42185F313}" type="sibTrans" cxnId="{14744E04-10DF-457D-B2C9-BB991987AD17}">
      <dgm:prSet/>
      <dgm:spPr/>
      <dgm:t>
        <a:bodyPr/>
        <a:lstStyle/>
        <a:p>
          <a:endParaRPr lang="en-US"/>
        </a:p>
      </dgm:t>
    </dgm:pt>
    <dgm:pt modelId="{C9BF5066-5714-440A-903D-C6B7B7B365BB}">
      <dgm:prSet/>
      <dgm:spPr/>
      <dgm:t>
        <a:bodyPr/>
        <a:lstStyle/>
        <a:p>
          <a:r>
            <a:rPr lang="en-GB"/>
            <a:t>Customized solutions that are tailored to your specific needs.</a:t>
          </a:r>
          <a:endParaRPr lang="en-US"/>
        </a:p>
      </dgm:t>
    </dgm:pt>
    <dgm:pt modelId="{92EB50C5-1E37-4C4D-8992-6ABB3E42B7D7}" type="parTrans" cxnId="{B665231D-04BC-40AE-89C1-E236CB0EAF94}">
      <dgm:prSet/>
      <dgm:spPr/>
      <dgm:t>
        <a:bodyPr/>
        <a:lstStyle/>
        <a:p>
          <a:endParaRPr lang="en-US"/>
        </a:p>
      </dgm:t>
    </dgm:pt>
    <dgm:pt modelId="{12EEB8E6-2563-470A-8680-A9A4D49656A9}" type="sibTrans" cxnId="{B665231D-04BC-40AE-89C1-E236CB0EAF94}">
      <dgm:prSet/>
      <dgm:spPr/>
      <dgm:t>
        <a:bodyPr/>
        <a:lstStyle/>
        <a:p>
          <a:endParaRPr lang="en-US"/>
        </a:p>
      </dgm:t>
    </dgm:pt>
    <dgm:pt modelId="{07115607-2FA8-480C-B9B2-4D6549717200}">
      <dgm:prSet/>
      <dgm:spPr/>
      <dgm:t>
        <a:bodyPr/>
        <a:lstStyle/>
        <a:p>
          <a:r>
            <a:rPr lang="en-GB"/>
            <a:t>A commitment to staying up-to-date with the latest trends and technologies.</a:t>
          </a:r>
          <a:endParaRPr lang="en-US"/>
        </a:p>
      </dgm:t>
    </dgm:pt>
    <dgm:pt modelId="{A78533AB-08B3-4469-BBAF-33B0B4684C6D}" type="parTrans" cxnId="{CA80C167-7384-4E7E-86B8-710FFA794ABD}">
      <dgm:prSet/>
      <dgm:spPr/>
      <dgm:t>
        <a:bodyPr/>
        <a:lstStyle/>
        <a:p>
          <a:endParaRPr lang="en-US"/>
        </a:p>
      </dgm:t>
    </dgm:pt>
    <dgm:pt modelId="{654311A2-60CC-4255-ABE4-9FC57E4900CF}" type="sibTrans" cxnId="{CA80C167-7384-4E7E-86B8-710FFA794ABD}">
      <dgm:prSet/>
      <dgm:spPr/>
      <dgm:t>
        <a:bodyPr/>
        <a:lstStyle/>
        <a:p>
          <a:endParaRPr lang="en-US"/>
        </a:p>
      </dgm:t>
    </dgm:pt>
    <dgm:pt modelId="{EEE090A6-7D68-4AA0-B72B-79D67C9AD9E7}">
      <dgm:prSet/>
      <dgm:spPr/>
      <dgm:t>
        <a:bodyPr/>
        <a:lstStyle/>
        <a:p>
          <a:r>
            <a:rPr lang="en-GB"/>
            <a:t>A focus on building strong, long-term relationships with our clients.</a:t>
          </a:r>
          <a:endParaRPr lang="en-US"/>
        </a:p>
      </dgm:t>
    </dgm:pt>
    <dgm:pt modelId="{953C6BBD-C63F-4C5D-A98F-0FC6DDA1420B}" type="parTrans" cxnId="{FECD2983-0AA9-491A-9967-3F3E7F2F472B}">
      <dgm:prSet/>
      <dgm:spPr/>
      <dgm:t>
        <a:bodyPr/>
        <a:lstStyle/>
        <a:p>
          <a:endParaRPr lang="en-US"/>
        </a:p>
      </dgm:t>
    </dgm:pt>
    <dgm:pt modelId="{4CC4FD7B-9F8E-45EF-B37F-6C651C7EF7BA}" type="sibTrans" cxnId="{FECD2983-0AA9-491A-9967-3F3E7F2F472B}">
      <dgm:prSet/>
      <dgm:spPr/>
      <dgm:t>
        <a:bodyPr/>
        <a:lstStyle/>
        <a:p>
          <a:endParaRPr lang="en-US"/>
        </a:p>
      </dgm:t>
    </dgm:pt>
    <dgm:pt modelId="{AA69C5EF-E189-45C8-B511-605BD248A3B7}">
      <dgm:prSet/>
      <dgm:spPr/>
      <dgm:t>
        <a:bodyPr/>
        <a:lstStyle/>
        <a:p>
          <a:r>
            <a:rPr lang="en-GB" dirty="0"/>
            <a:t>Contact Information</a:t>
          </a:r>
          <a:endParaRPr lang="en-US" dirty="0"/>
        </a:p>
      </dgm:t>
    </dgm:pt>
    <dgm:pt modelId="{3682FFA9-5245-449B-909F-73154B217921}" type="parTrans" cxnId="{F8EFBEB2-BFE3-4A22-8C64-221A902E46B3}">
      <dgm:prSet/>
      <dgm:spPr/>
      <dgm:t>
        <a:bodyPr/>
        <a:lstStyle/>
        <a:p>
          <a:endParaRPr lang="en-US"/>
        </a:p>
      </dgm:t>
    </dgm:pt>
    <dgm:pt modelId="{C3B8E9C3-7446-4A16-AB50-5CFB59AF232B}" type="sibTrans" cxnId="{F8EFBEB2-BFE3-4A22-8C64-221A902E46B3}">
      <dgm:prSet/>
      <dgm:spPr/>
      <dgm:t>
        <a:bodyPr/>
        <a:lstStyle/>
        <a:p>
          <a:endParaRPr lang="en-US"/>
        </a:p>
      </dgm:t>
    </dgm:pt>
    <dgm:pt modelId="{AE7E2872-1238-4C7E-8CE7-0F1355E7552C}">
      <dgm:prSet/>
      <dgm:spPr/>
      <dgm:t>
        <a:bodyPr/>
        <a:lstStyle/>
        <a:p>
          <a:r>
            <a:rPr lang="en-GB"/>
            <a:t>To learn more about our services or to request a quote, please visit our website at www.cataleyalogistics.co.uk or contact us at info@cataleyalogistics.co.uk.</a:t>
          </a:r>
          <a:endParaRPr lang="en-US"/>
        </a:p>
      </dgm:t>
    </dgm:pt>
    <dgm:pt modelId="{9519E183-6211-4F4D-A269-A500E8017EF0}" type="parTrans" cxnId="{869C4B37-AC68-488C-BBA4-F712F5D9FFB2}">
      <dgm:prSet/>
      <dgm:spPr/>
      <dgm:t>
        <a:bodyPr/>
        <a:lstStyle/>
        <a:p>
          <a:endParaRPr lang="en-US"/>
        </a:p>
      </dgm:t>
    </dgm:pt>
    <dgm:pt modelId="{52D6DCB2-BD6A-49DD-A5E0-93AA9C791B12}" type="sibTrans" cxnId="{869C4B37-AC68-488C-BBA4-F712F5D9FFB2}">
      <dgm:prSet/>
      <dgm:spPr/>
      <dgm:t>
        <a:bodyPr/>
        <a:lstStyle/>
        <a:p>
          <a:endParaRPr lang="en-US"/>
        </a:p>
      </dgm:t>
    </dgm:pt>
    <dgm:pt modelId="{D9A9ED2B-D71E-44C1-8212-D9BB71F3DD31}">
      <dgm:prSet/>
      <dgm:spPr/>
      <dgm:t>
        <a:bodyPr/>
        <a:lstStyle/>
        <a:p>
          <a:r>
            <a:rPr lang="en-GB" dirty="0"/>
            <a:t>We look forward to hearing from you!</a:t>
          </a:r>
          <a:endParaRPr lang="en-US" dirty="0"/>
        </a:p>
      </dgm:t>
    </dgm:pt>
    <dgm:pt modelId="{7155CA44-ABA6-4C90-BD01-E5F14216E170}" type="parTrans" cxnId="{3DEC6374-0E1D-4BEF-8E7F-50872B29854D}">
      <dgm:prSet/>
      <dgm:spPr/>
      <dgm:t>
        <a:bodyPr/>
        <a:lstStyle/>
        <a:p>
          <a:endParaRPr lang="en-US"/>
        </a:p>
      </dgm:t>
    </dgm:pt>
    <dgm:pt modelId="{A673CC97-EEEA-4682-8535-169187A3BEC5}" type="sibTrans" cxnId="{3DEC6374-0E1D-4BEF-8E7F-50872B29854D}">
      <dgm:prSet/>
      <dgm:spPr/>
      <dgm:t>
        <a:bodyPr/>
        <a:lstStyle/>
        <a:p>
          <a:endParaRPr lang="en-US"/>
        </a:p>
      </dgm:t>
    </dgm:pt>
    <dgm:pt modelId="{539F7E21-46D7-7749-8EC3-91FA0B0237A2}" type="pres">
      <dgm:prSet presAssocID="{4DF76F0E-EC1F-4BD5-A857-02B82A08A35D}" presName="diagram" presStyleCnt="0">
        <dgm:presLayoutVars>
          <dgm:dir/>
          <dgm:resizeHandles val="exact"/>
        </dgm:presLayoutVars>
      </dgm:prSet>
      <dgm:spPr/>
    </dgm:pt>
    <dgm:pt modelId="{03D78695-DB91-024A-9F1D-8E7BCD742F2C}" type="pres">
      <dgm:prSet presAssocID="{4F0FBD21-17B2-4630-AFF9-5B4B1AB73FDB}" presName="node" presStyleLbl="node1" presStyleIdx="0" presStyleCnt="7">
        <dgm:presLayoutVars>
          <dgm:bulletEnabled val="1"/>
        </dgm:presLayoutVars>
      </dgm:prSet>
      <dgm:spPr/>
    </dgm:pt>
    <dgm:pt modelId="{313CE1E4-A199-DD48-9D95-3529C09D5D11}" type="pres">
      <dgm:prSet presAssocID="{22D3384D-5D0D-4287-852B-0EE42185F313}" presName="sibTrans" presStyleCnt="0"/>
      <dgm:spPr/>
    </dgm:pt>
    <dgm:pt modelId="{24C36066-6C68-B04F-9C7A-4987A75BCCE3}" type="pres">
      <dgm:prSet presAssocID="{C9BF5066-5714-440A-903D-C6B7B7B365BB}" presName="node" presStyleLbl="node1" presStyleIdx="1" presStyleCnt="7">
        <dgm:presLayoutVars>
          <dgm:bulletEnabled val="1"/>
        </dgm:presLayoutVars>
      </dgm:prSet>
      <dgm:spPr/>
    </dgm:pt>
    <dgm:pt modelId="{D54D73A6-8B77-6148-BFCD-5E6FCBA45EC4}" type="pres">
      <dgm:prSet presAssocID="{12EEB8E6-2563-470A-8680-A9A4D49656A9}" presName="sibTrans" presStyleCnt="0"/>
      <dgm:spPr/>
    </dgm:pt>
    <dgm:pt modelId="{FBBED22A-C6B3-D14B-AB75-3B6275B115C8}" type="pres">
      <dgm:prSet presAssocID="{07115607-2FA8-480C-B9B2-4D6549717200}" presName="node" presStyleLbl="node1" presStyleIdx="2" presStyleCnt="7">
        <dgm:presLayoutVars>
          <dgm:bulletEnabled val="1"/>
        </dgm:presLayoutVars>
      </dgm:prSet>
      <dgm:spPr/>
    </dgm:pt>
    <dgm:pt modelId="{41745A60-E97D-6244-8EB3-1B56722DFB9B}" type="pres">
      <dgm:prSet presAssocID="{654311A2-60CC-4255-ABE4-9FC57E4900CF}" presName="sibTrans" presStyleCnt="0"/>
      <dgm:spPr/>
    </dgm:pt>
    <dgm:pt modelId="{19ED9588-FB4D-164D-BB88-FDA0046E1DB1}" type="pres">
      <dgm:prSet presAssocID="{EEE090A6-7D68-4AA0-B72B-79D67C9AD9E7}" presName="node" presStyleLbl="node1" presStyleIdx="3" presStyleCnt="7">
        <dgm:presLayoutVars>
          <dgm:bulletEnabled val="1"/>
        </dgm:presLayoutVars>
      </dgm:prSet>
      <dgm:spPr/>
    </dgm:pt>
    <dgm:pt modelId="{3763254F-741B-7545-ABFA-C8EDAE24C631}" type="pres">
      <dgm:prSet presAssocID="{4CC4FD7B-9F8E-45EF-B37F-6C651C7EF7BA}" presName="sibTrans" presStyleCnt="0"/>
      <dgm:spPr/>
    </dgm:pt>
    <dgm:pt modelId="{B0C1A14B-545F-BF48-A833-32476729B649}" type="pres">
      <dgm:prSet presAssocID="{AA69C5EF-E189-45C8-B511-605BD248A3B7}" presName="node" presStyleLbl="node1" presStyleIdx="4" presStyleCnt="7">
        <dgm:presLayoutVars>
          <dgm:bulletEnabled val="1"/>
        </dgm:presLayoutVars>
      </dgm:prSet>
      <dgm:spPr/>
    </dgm:pt>
    <dgm:pt modelId="{467CC674-1650-1641-86BB-BFAB20A6C417}" type="pres">
      <dgm:prSet presAssocID="{C3B8E9C3-7446-4A16-AB50-5CFB59AF232B}" presName="sibTrans" presStyleCnt="0"/>
      <dgm:spPr/>
    </dgm:pt>
    <dgm:pt modelId="{EE23A4D4-9E5D-B34D-987F-4C19595D0741}" type="pres">
      <dgm:prSet presAssocID="{AE7E2872-1238-4C7E-8CE7-0F1355E7552C}" presName="node" presStyleLbl="node1" presStyleIdx="5" presStyleCnt="7">
        <dgm:presLayoutVars>
          <dgm:bulletEnabled val="1"/>
        </dgm:presLayoutVars>
      </dgm:prSet>
      <dgm:spPr/>
    </dgm:pt>
    <dgm:pt modelId="{54E690DE-852F-404F-8F02-A8BCE3EB0644}" type="pres">
      <dgm:prSet presAssocID="{52D6DCB2-BD6A-49DD-A5E0-93AA9C791B12}" presName="sibTrans" presStyleCnt="0"/>
      <dgm:spPr/>
    </dgm:pt>
    <dgm:pt modelId="{4586F239-9CC0-8045-A57E-6D9B843FC6E4}" type="pres">
      <dgm:prSet presAssocID="{D9A9ED2B-D71E-44C1-8212-D9BB71F3DD31}" presName="node" presStyleLbl="node1" presStyleIdx="6" presStyleCnt="7">
        <dgm:presLayoutVars>
          <dgm:bulletEnabled val="1"/>
        </dgm:presLayoutVars>
      </dgm:prSet>
      <dgm:spPr/>
    </dgm:pt>
  </dgm:ptLst>
  <dgm:cxnLst>
    <dgm:cxn modelId="{14744E04-10DF-457D-B2C9-BB991987AD17}" srcId="{4DF76F0E-EC1F-4BD5-A857-02B82A08A35D}" destId="{4F0FBD21-17B2-4630-AFF9-5B4B1AB73FDB}" srcOrd="0" destOrd="0" parTransId="{FDCA74E2-1A48-4938-BB87-EE4E5F17E453}" sibTransId="{22D3384D-5D0D-4287-852B-0EE42185F313}"/>
    <dgm:cxn modelId="{6F2E050E-BE43-0D48-8277-95C791B024DA}" type="presOf" srcId="{EEE090A6-7D68-4AA0-B72B-79D67C9AD9E7}" destId="{19ED9588-FB4D-164D-BB88-FDA0046E1DB1}" srcOrd="0" destOrd="0" presId="urn:microsoft.com/office/officeart/2005/8/layout/default"/>
    <dgm:cxn modelId="{EC4B231C-ECA1-E342-96B9-D2870D86C61E}" type="presOf" srcId="{D9A9ED2B-D71E-44C1-8212-D9BB71F3DD31}" destId="{4586F239-9CC0-8045-A57E-6D9B843FC6E4}" srcOrd="0" destOrd="0" presId="urn:microsoft.com/office/officeart/2005/8/layout/default"/>
    <dgm:cxn modelId="{B665231D-04BC-40AE-89C1-E236CB0EAF94}" srcId="{4DF76F0E-EC1F-4BD5-A857-02B82A08A35D}" destId="{C9BF5066-5714-440A-903D-C6B7B7B365BB}" srcOrd="1" destOrd="0" parTransId="{92EB50C5-1E37-4C4D-8992-6ABB3E42B7D7}" sibTransId="{12EEB8E6-2563-470A-8680-A9A4D49656A9}"/>
    <dgm:cxn modelId="{3169EC27-AAFC-9740-81D8-143F8B80A344}" type="presOf" srcId="{07115607-2FA8-480C-B9B2-4D6549717200}" destId="{FBBED22A-C6B3-D14B-AB75-3B6275B115C8}" srcOrd="0" destOrd="0" presId="urn:microsoft.com/office/officeart/2005/8/layout/default"/>
    <dgm:cxn modelId="{75CA7E33-2B4F-454B-AB0A-8EE7A481524D}" type="presOf" srcId="{AA69C5EF-E189-45C8-B511-605BD248A3B7}" destId="{B0C1A14B-545F-BF48-A833-32476729B649}" srcOrd="0" destOrd="0" presId="urn:microsoft.com/office/officeart/2005/8/layout/default"/>
    <dgm:cxn modelId="{869C4B37-AC68-488C-BBA4-F712F5D9FFB2}" srcId="{4DF76F0E-EC1F-4BD5-A857-02B82A08A35D}" destId="{AE7E2872-1238-4C7E-8CE7-0F1355E7552C}" srcOrd="5" destOrd="0" parTransId="{9519E183-6211-4F4D-A269-A500E8017EF0}" sibTransId="{52D6DCB2-BD6A-49DD-A5E0-93AA9C791B12}"/>
    <dgm:cxn modelId="{E936583A-B502-AB4F-ADEA-8B7363A8536E}" type="presOf" srcId="{AE7E2872-1238-4C7E-8CE7-0F1355E7552C}" destId="{EE23A4D4-9E5D-B34D-987F-4C19595D0741}" srcOrd="0" destOrd="0" presId="urn:microsoft.com/office/officeart/2005/8/layout/default"/>
    <dgm:cxn modelId="{CA80C167-7384-4E7E-86B8-710FFA794ABD}" srcId="{4DF76F0E-EC1F-4BD5-A857-02B82A08A35D}" destId="{07115607-2FA8-480C-B9B2-4D6549717200}" srcOrd="2" destOrd="0" parTransId="{A78533AB-08B3-4469-BBAF-33B0B4684C6D}" sibTransId="{654311A2-60CC-4255-ABE4-9FC57E4900CF}"/>
    <dgm:cxn modelId="{3DEC6374-0E1D-4BEF-8E7F-50872B29854D}" srcId="{4DF76F0E-EC1F-4BD5-A857-02B82A08A35D}" destId="{D9A9ED2B-D71E-44C1-8212-D9BB71F3DD31}" srcOrd="6" destOrd="0" parTransId="{7155CA44-ABA6-4C90-BD01-E5F14216E170}" sibTransId="{A673CC97-EEEA-4682-8535-169187A3BEC5}"/>
    <dgm:cxn modelId="{FECD2983-0AA9-491A-9967-3F3E7F2F472B}" srcId="{4DF76F0E-EC1F-4BD5-A857-02B82A08A35D}" destId="{EEE090A6-7D68-4AA0-B72B-79D67C9AD9E7}" srcOrd="3" destOrd="0" parTransId="{953C6BBD-C63F-4C5D-A98F-0FC6DDA1420B}" sibTransId="{4CC4FD7B-9F8E-45EF-B37F-6C651C7EF7BA}"/>
    <dgm:cxn modelId="{F8EFBEB2-BFE3-4A22-8C64-221A902E46B3}" srcId="{4DF76F0E-EC1F-4BD5-A857-02B82A08A35D}" destId="{AA69C5EF-E189-45C8-B511-605BD248A3B7}" srcOrd="4" destOrd="0" parTransId="{3682FFA9-5245-449B-909F-73154B217921}" sibTransId="{C3B8E9C3-7446-4A16-AB50-5CFB59AF232B}"/>
    <dgm:cxn modelId="{2B0B02C2-04F6-9D4A-A9D0-02EBC110423F}" type="presOf" srcId="{4DF76F0E-EC1F-4BD5-A857-02B82A08A35D}" destId="{539F7E21-46D7-7749-8EC3-91FA0B0237A2}" srcOrd="0" destOrd="0" presId="urn:microsoft.com/office/officeart/2005/8/layout/default"/>
    <dgm:cxn modelId="{BCFB90C5-8483-8F48-B70A-27001F5C5CFF}" type="presOf" srcId="{4F0FBD21-17B2-4630-AFF9-5B4B1AB73FDB}" destId="{03D78695-DB91-024A-9F1D-8E7BCD742F2C}" srcOrd="0" destOrd="0" presId="urn:microsoft.com/office/officeart/2005/8/layout/default"/>
    <dgm:cxn modelId="{8D62EFF5-0464-FB45-B394-D88D621EC43A}" type="presOf" srcId="{C9BF5066-5714-440A-903D-C6B7B7B365BB}" destId="{24C36066-6C68-B04F-9C7A-4987A75BCCE3}" srcOrd="0" destOrd="0" presId="urn:microsoft.com/office/officeart/2005/8/layout/default"/>
    <dgm:cxn modelId="{EA7F09D7-6114-7644-93F7-A0594D010A18}" type="presParOf" srcId="{539F7E21-46D7-7749-8EC3-91FA0B0237A2}" destId="{03D78695-DB91-024A-9F1D-8E7BCD742F2C}" srcOrd="0" destOrd="0" presId="urn:microsoft.com/office/officeart/2005/8/layout/default"/>
    <dgm:cxn modelId="{1B28020E-6611-AF4C-B8DA-0328817A2F19}" type="presParOf" srcId="{539F7E21-46D7-7749-8EC3-91FA0B0237A2}" destId="{313CE1E4-A199-DD48-9D95-3529C09D5D11}" srcOrd="1" destOrd="0" presId="urn:microsoft.com/office/officeart/2005/8/layout/default"/>
    <dgm:cxn modelId="{09704EAC-88AA-6349-ADA9-11F86B416AE2}" type="presParOf" srcId="{539F7E21-46D7-7749-8EC3-91FA0B0237A2}" destId="{24C36066-6C68-B04F-9C7A-4987A75BCCE3}" srcOrd="2" destOrd="0" presId="urn:microsoft.com/office/officeart/2005/8/layout/default"/>
    <dgm:cxn modelId="{E96A1382-7376-214A-8F1C-1EDA82F73E1A}" type="presParOf" srcId="{539F7E21-46D7-7749-8EC3-91FA0B0237A2}" destId="{D54D73A6-8B77-6148-BFCD-5E6FCBA45EC4}" srcOrd="3" destOrd="0" presId="urn:microsoft.com/office/officeart/2005/8/layout/default"/>
    <dgm:cxn modelId="{4ED60973-EBC3-214C-BCBC-5BC2276002BE}" type="presParOf" srcId="{539F7E21-46D7-7749-8EC3-91FA0B0237A2}" destId="{FBBED22A-C6B3-D14B-AB75-3B6275B115C8}" srcOrd="4" destOrd="0" presId="urn:microsoft.com/office/officeart/2005/8/layout/default"/>
    <dgm:cxn modelId="{8B125301-31CF-C540-AF3B-24BAD884C3A1}" type="presParOf" srcId="{539F7E21-46D7-7749-8EC3-91FA0B0237A2}" destId="{41745A60-E97D-6244-8EB3-1B56722DFB9B}" srcOrd="5" destOrd="0" presId="urn:microsoft.com/office/officeart/2005/8/layout/default"/>
    <dgm:cxn modelId="{60CF639D-3F1A-C246-B6E6-650D0D84F726}" type="presParOf" srcId="{539F7E21-46D7-7749-8EC3-91FA0B0237A2}" destId="{19ED9588-FB4D-164D-BB88-FDA0046E1DB1}" srcOrd="6" destOrd="0" presId="urn:microsoft.com/office/officeart/2005/8/layout/default"/>
    <dgm:cxn modelId="{C99BCF4E-23FD-034C-BC3C-3210BCC3D14C}" type="presParOf" srcId="{539F7E21-46D7-7749-8EC3-91FA0B0237A2}" destId="{3763254F-741B-7545-ABFA-C8EDAE24C631}" srcOrd="7" destOrd="0" presId="urn:microsoft.com/office/officeart/2005/8/layout/default"/>
    <dgm:cxn modelId="{22A5DE7A-D320-5D4B-BA5C-DC6E9B6431A5}" type="presParOf" srcId="{539F7E21-46D7-7749-8EC3-91FA0B0237A2}" destId="{B0C1A14B-545F-BF48-A833-32476729B649}" srcOrd="8" destOrd="0" presId="urn:microsoft.com/office/officeart/2005/8/layout/default"/>
    <dgm:cxn modelId="{39886082-833C-B040-B8BA-FF2C819E2421}" type="presParOf" srcId="{539F7E21-46D7-7749-8EC3-91FA0B0237A2}" destId="{467CC674-1650-1641-86BB-BFAB20A6C417}" srcOrd="9" destOrd="0" presId="urn:microsoft.com/office/officeart/2005/8/layout/default"/>
    <dgm:cxn modelId="{895EAA7E-AE89-224D-8F67-1412E73CDAEB}" type="presParOf" srcId="{539F7E21-46D7-7749-8EC3-91FA0B0237A2}" destId="{EE23A4D4-9E5D-B34D-987F-4C19595D0741}" srcOrd="10" destOrd="0" presId="urn:microsoft.com/office/officeart/2005/8/layout/default"/>
    <dgm:cxn modelId="{6DB00B59-53A3-B540-8549-6C992C8BE6A4}" type="presParOf" srcId="{539F7E21-46D7-7749-8EC3-91FA0B0237A2}" destId="{54E690DE-852F-404F-8F02-A8BCE3EB0644}" srcOrd="11" destOrd="0" presId="urn:microsoft.com/office/officeart/2005/8/layout/default"/>
    <dgm:cxn modelId="{BE93982B-5BA8-BC48-A153-D4D3837F11BC}" type="presParOf" srcId="{539F7E21-46D7-7749-8EC3-91FA0B0237A2}" destId="{4586F239-9CC0-8045-A57E-6D9B843FC6E4}"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C8BA60-DAB2-5F4D-BC2E-2A1F7850ED27}">
      <dsp:nvSpPr>
        <dsp:cNvPr id="0" name=""/>
        <dsp:cNvSpPr/>
      </dsp:nvSpPr>
      <dsp:spPr>
        <a:xfrm>
          <a:off x="0" y="0"/>
          <a:ext cx="402893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F942AF-AA1E-5C41-AC76-76CC857FBA23}">
      <dsp:nvSpPr>
        <dsp:cNvPr id="0" name=""/>
        <dsp:cNvSpPr/>
      </dsp:nvSpPr>
      <dsp:spPr>
        <a:xfrm>
          <a:off x="0" y="0"/>
          <a:ext cx="4028934" cy="2713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dirty="0"/>
            <a:t>Have you ever wanted to transport your goods across the UK in a fast and efficient manner? We are here to help you with our new company, which is a general haulage firm based in Birmingham, UK.</a:t>
          </a:r>
          <a:endParaRPr lang="en-US" sz="2300" kern="1200" dirty="0"/>
        </a:p>
      </dsp:txBody>
      <dsp:txXfrm>
        <a:off x="0" y="0"/>
        <a:ext cx="4028934" cy="2713703"/>
      </dsp:txXfrm>
    </dsp:sp>
    <dsp:sp modelId="{6BFF6992-80C5-C240-9716-C6A21CE295EC}">
      <dsp:nvSpPr>
        <dsp:cNvPr id="0" name=""/>
        <dsp:cNvSpPr/>
      </dsp:nvSpPr>
      <dsp:spPr>
        <a:xfrm>
          <a:off x="0" y="2713703"/>
          <a:ext cx="402893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97837D-2990-C242-9B15-99D06CAD0A8B}">
      <dsp:nvSpPr>
        <dsp:cNvPr id="0" name=""/>
        <dsp:cNvSpPr/>
      </dsp:nvSpPr>
      <dsp:spPr>
        <a:xfrm>
          <a:off x="0" y="2713703"/>
          <a:ext cx="4028934" cy="2713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dirty="0"/>
            <a:t>Good morning, everyone. My name is Dorin Barban,  and I am here today to present to you an overview of CATALEYA LOGISTICS LTD. </a:t>
          </a:r>
          <a:endParaRPr lang="en-US" sz="2300" kern="1200" dirty="0"/>
        </a:p>
      </dsp:txBody>
      <dsp:txXfrm>
        <a:off x="0" y="2713703"/>
        <a:ext cx="4028934" cy="27137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FC8F8A-2618-5740-947A-ED3E2455B140}">
      <dsp:nvSpPr>
        <dsp:cNvPr id="0" name=""/>
        <dsp:cNvSpPr/>
      </dsp:nvSpPr>
      <dsp:spPr>
        <a:xfrm>
          <a:off x="191419" y="2104"/>
          <a:ext cx="1810010" cy="108600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Cataleya  Logistics  LTD has chosen to operate as a Limited company in Birmingham. This structure provides the company with limited liability protection. This means that its shareholders and owners are protected from any legal liabilities that the company might face.</a:t>
          </a:r>
          <a:endParaRPr lang="en-US" sz="800" kern="1200"/>
        </a:p>
      </dsp:txBody>
      <dsp:txXfrm>
        <a:off x="191419" y="2104"/>
        <a:ext cx="1810010" cy="1086006"/>
      </dsp:txXfrm>
    </dsp:sp>
    <dsp:sp modelId="{E5DA3BFD-BAB7-7A4E-BC90-AA7394FE2753}">
      <dsp:nvSpPr>
        <dsp:cNvPr id="0" name=""/>
        <dsp:cNvSpPr/>
      </dsp:nvSpPr>
      <dsp:spPr>
        <a:xfrm>
          <a:off x="2182431" y="2104"/>
          <a:ext cx="1810010" cy="108600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Being a Limited company is very important for a company as it improves its  reputation and provides it with credibility. According to Lopes and Martins (2019), the type of legal structure is commonly used by businesses to raise capital and protect themselves from various liability issues.</a:t>
          </a:r>
          <a:endParaRPr lang="en-US" sz="800" kern="1200"/>
        </a:p>
      </dsp:txBody>
      <dsp:txXfrm>
        <a:off x="2182431" y="2104"/>
        <a:ext cx="1810010" cy="1086006"/>
      </dsp:txXfrm>
    </dsp:sp>
    <dsp:sp modelId="{ADB143C5-51E0-A047-8A77-EBFFC8006CE7}">
      <dsp:nvSpPr>
        <dsp:cNvPr id="0" name=""/>
        <dsp:cNvSpPr/>
      </dsp:nvSpPr>
      <dsp:spPr>
        <a:xfrm>
          <a:off x="191419" y="1269111"/>
          <a:ext cx="1810010" cy="108600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The legal structure of Cataleya Logistics LTD is a suitable choice for the company's owners due to its ability to provide them with the necessary protection and credibility.</a:t>
          </a:r>
          <a:endParaRPr lang="en-US" sz="800" kern="1200"/>
        </a:p>
      </dsp:txBody>
      <dsp:txXfrm>
        <a:off x="191419" y="1269111"/>
        <a:ext cx="1810010" cy="1086006"/>
      </dsp:txXfrm>
    </dsp:sp>
    <dsp:sp modelId="{A3287879-3024-C848-9D3E-ACAD82D57E70}">
      <dsp:nvSpPr>
        <dsp:cNvPr id="0" name=""/>
        <dsp:cNvSpPr/>
      </dsp:nvSpPr>
      <dsp:spPr>
        <a:xfrm>
          <a:off x="2182431" y="1269111"/>
          <a:ext cx="1810010" cy="108600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CEO: Dorin Barban will be responsible for the overall management of the company, setting strategic direction, and ensuring the business meets its financial and operational objectives.</a:t>
          </a:r>
          <a:endParaRPr lang="en-US" sz="800" kern="1200"/>
        </a:p>
      </dsp:txBody>
      <dsp:txXfrm>
        <a:off x="2182431" y="1269111"/>
        <a:ext cx="1810010" cy="1086006"/>
      </dsp:txXfrm>
    </dsp:sp>
    <dsp:sp modelId="{5D08E037-8657-F345-9A60-9CB0403A5F6F}">
      <dsp:nvSpPr>
        <dsp:cNvPr id="0" name=""/>
        <dsp:cNvSpPr/>
      </dsp:nvSpPr>
      <dsp:spPr>
        <a:xfrm>
          <a:off x="191419" y="2536119"/>
          <a:ext cx="1810010" cy="108600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Accountant: Harrison McDermott, the accountant, will manage the company's finances, ensuring that financial records are accurate and up-to-date, preparing financial statements, and managing tax compliance.</a:t>
          </a:r>
          <a:endParaRPr lang="en-US" sz="800" kern="1200"/>
        </a:p>
      </dsp:txBody>
      <dsp:txXfrm>
        <a:off x="191419" y="2536119"/>
        <a:ext cx="1810010" cy="1086006"/>
      </dsp:txXfrm>
    </dsp:sp>
    <dsp:sp modelId="{17C549E9-B186-814A-8A8B-B3C257F59F27}">
      <dsp:nvSpPr>
        <dsp:cNvPr id="0" name=""/>
        <dsp:cNvSpPr/>
      </dsp:nvSpPr>
      <dsp:spPr>
        <a:xfrm>
          <a:off x="2182431" y="2536119"/>
          <a:ext cx="1810010" cy="108600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Driver: The driver will be responsible for the safe and efficient transportation of goods, ensuring that deliveries are made on time and in good condition.</a:t>
          </a:r>
          <a:endParaRPr lang="en-US" sz="800" kern="1200"/>
        </a:p>
      </dsp:txBody>
      <dsp:txXfrm>
        <a:off x="2182431" y="2536119"/>
        <a:ext cx="1810010" cy="1086006"/>
      </dsp:txXfrm>
    </dsp:sp>
    <dsp:sp modelId="{18F0D38F-6A96-2B40-93D6-3D5849B75B02}">
      <dsp:nvSpPr>
        <dsp:cNvPr id="0" name=""/>
        <dsp:cNvSpPr/>
      </dsp:nvSpPr>
      <dsp:spPr>
        <a:xfrm>
          <a:off x="1186925" y="3803126"/>
          <a:ext cx="1810010" cy="108600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Web Designer: The web designer will be responsible for the company's website, ensuring that it is up-to-date, user-friendly, and reflective of the company's brand.</a:t>
          </a:r>
          <a:endParaRPr lang="en-US" sz="800" kern="1200"/>
        </a:p>
      </dsp:txBody>
      <dsp:txXfrm>
        <a:off x="1186925" y="3803126"/>
        <a:ext cx="1810010" cy="10860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463ACA-9B6A-0940-818D-D84ABBBEC4E3}">
      <dsp:nvSpPr>
        <dsp:cNvPr id="0" name=""/>
        <dsp:cNvSpPr/>
      </dsp:nvSpPr>
      <dsp:spPr>
        <a:xfrm>
          <a:off x="0" y="0"/>
          <a:ext cx="8175413" cy="18420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The 4Ps of Marketing refer to product, price, place, and promotion, which are the key components of a company's marketing strategy. They are designed to meet the needs of target customers. (Kotler &amp; Keller, 2016). </a:t>
          </a:r>
          <a:endParaRPr lang="en-US" sz="1900" kern="1200"/>
        </a:p>
      </dsp:txBody>
      <dsp:txXfrm>
        <a:off x="53952" y="53952"/>
        <a:ext cx="6271493" cy="1734162"/>
      </dsp:txXfrm>
    </dsp:sp>
    <dsp:sp modelId="{B7C753BE-47B7-8247-B954-01734325246E}">
      <dsp:nvSpPr>
        <dsp:cNvPr id="0" name=""/>
        <dsp:cNvSpPr/>
      </dsp:nvSpPr>
      <dsp:spPr>
        <a:xfrm>
          <a:off x="1442719" y="2251415"/>
          <a:ext cx="8175413" cy="1842066"/>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The 4Ps of marketing, Product, Price, Promotion and Place, are essential for the success of any business. CATALEYA LOGISTICS LTD must implement these strategies to reach their target audience and differentiate themselves from competitors in the transportation industry.</a:t>
          </a:r>
          <a:endParaRPr lang="en-US" sz="1900" kern="1200"/>
        </a:p>
      </dsp:txBody>
      <dsp:txXfrm>
        <a:off x="1496671" y="2305367"/>
        <a:ext cx="5427445" cy="1734162"/>
      </dsp:txXfrm>
    </dsp:sp>
    <dsp:sp modelId="{FAC8B451-C62C-DC45-B0B8-278759D721BB}">
      <dsp:nvSpPr>
        <dsp:cNvPr id="0" name=""/>
        <dsp:cNvSpPr/>
      </dsp:nvSpPr>
      <dsp:spPr>
        <a:xfrm>
          <a:off x="6978069" y="1448069"/>
          <a:ext cx="1197343" cy="1197343"/>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47471" y="1448069"/>
        <a:ext cx="658539" cy="9010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D78695-DB91-024A-9F1D-8E7BCD742F2C}">
      <dsp:nvSpPr>
        <dsp:cNvPr id="0" name=""/>
        <dsp:cNvSpPr/>
      </dsp:nvSpPr>
      <dsp:spPr>
        <a:xfrm>
          <a:off x="2817" y="593689"/>
          <a:ext cx="2235464" cy="134127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Choosing Cataleya Logistics as your logistics partner has many benefits, including:</a:t>
          </a:r>
          <a:endParaRPr lang="en-US" sz="1200" kern="1200"/>
        </a:p>
      </dsp:txBody>
      <dsp:txXfrm>
        <a:off x="2817" y="593689"/>
        <a:ext cx="2235464" cy="1341278"/>
      </dsp:txXfrm>
    </dsp:sp>
    <dsp:sp modelId="{24C36066-6C68-B04F-9C7A-4987A75BCCE3}">
      <dsp:nvSpPr>
        <dsp:cNvPr id="0" name=""/>
        <dsp:cNvSpPr/>
      </dsp:nvSpPr>
      <dsp:spPr>
        <a:xfrm>
          <a:off x="2461828" y="593689"/>
          <a:ext cx="2235464" cy="1341278"/>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Customized solutions that are tailored to your specific needs.</a:t>
          </a:r>
          <a:endParaRPr lang="en-US" sz="1200" kern="1200"/>
        </a:p>
      </dsp:txBody>
      <dsp:txXfrm>
        <a:off x="2461828" y="593689"/>
        <a:ext cx="2235464" cy="1341278"/>
      </dsp:txXfrm>
    </dsp:sp>
    <dsp:sp modelId="{FBBED22A-C6B3-D14B-AB75-3B6275B115C8}">
      <dsp:nvSpPr>
        <dsp:cNvPr id="0" name=""/>
        <dsp:cNvSpPr/>
      </dsp:nvSpPr>
      <dsp:spPr>
        <a:xfrm>
          <a:off x="4920839" y="593689"/>
          <a:ext cx="2235464" cy="1341278"/>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A commitment to staying up-to-date with the latest trends and technologies.</a:t>
          </a:r>
          <a:endParaRPr lang="en-US" sz="1200" kern="1200"/>
        </a:p>
      </dsp:txBody>
      <dsp:txXfrm>
        <a:off x="4920839" y="593689"/>
        <a:ext cx="2235464" cy="1341278"/>
      </dsp:txXfrm>
    </dsp:sp>
    <dsp:sp modelId="{19ED9588-FB4D-164D-BB88-FDA0046E1DB1}">
      <dsp:nvSpPr>
        <dsp:cNvPr id="0" name=""/>
        <dsp:cNvSpPr/>
      </dsp:nvSpPr>
      <dsp:spPr>
        <a:xfrm>
          <a:off x="7379850" y="593689"/>
          <a:ext cx="2235464" cy="1341278"/>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A focus on building strong, long-term relationships with our clients.</a:t>
          </a:r>
          <a:endParaRPr lang="en-US" sz="1200" kern="1200"/>
        </a:p>
      </dsp:txBody>
      <dsp:txXfrm>
        <a:off x="7379850" y="593689"/>
        <a:ext cx="2235464" cy="1341278"/>
      </dsp:txXfrm>
    </dsp:sp>
    <dsp:sp modelId="{B0C1A14B-545F-BF48-A833-32476729B649}">
      <dsp:nvSpPr>
        <dsp:cNvPr id="0" name=""/>
        <dsp:cNvSpPr/>
      </dsp:nvSpPr>
      <dsp:spPr>
        <a:xfrm>
          <a:off x="1232323" y="2158514"/>
          <a:ext cx="2235464" cy="1341278"/>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Contact Information</a:t>
          </a:r>
          <a:endParaRPr lang="en-US" sz="1200" kern="1200" dirty="0"/>
        </a:p>
      </dsp:txBody>
      <dsp:txXfrm>
        <a:off x="1232323" y="2158514"/>
        <a:ext cx="2235464" cy="1341278"/>
      </dsp:txXfrm>
    </dsp:sp>
    <dsp:sp modelId="{EE23A4D4-9E5D-B34D-987F-4C19595D0741}">
      <dsp:nvSpPr>
        <dsp:cNvPr id="0" name=""/>
        <dsp:cNvSpPr/>
      </dsp:nvSpPr>
      <dsp:spPr>
        <a:xfrm>
          <a:off x="3691334" y="2158514"/>
          <a:ext cx="2235464" cy="134127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To learn more about our services or to request a quote, please visit our website at www.cataleyalogistics.co.uk or contact us at info@cataleyalogistics.co.uk.</a:t>
          </a:r>
          <a:endParaRPr lang="en-US" sz="1200" kern="1200"/>
        </a:p>
      </dsp:txBody>
      <dsp:txXfrm>
        <a:off x="3691334" y="2158514"/>
        <a:ext cx="2235464" cy="1341278"/>
      </dsp:txXfrm>
    </dsp:sp>
    <dsp:sp modelId="{4586F239-9CC0-8045-A57E-6D9B843FC6E4}">
      <dsp:nvSpPr>
        <dsp:cNvPr id="0" name=""/>
        <dsp:cNvSpPr/>
      </dsp:nvSpPr>
      <dsp:spPr>
        <a:xfrm>
          <a:off x="6150345" y="2158514"/>
          <a:ext cx="2235464" cy="1341278"/>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We look forward to hearing from you!</a:t>
          </a:r>
          <a:endParaRPr lang="en-US" sz="1200" kern="1200" dirty="0"/>
        </a:p>
      </dsp:txBody>
      <dsp:txXfrm>
        <a:off x="6150345" y="2158514"/>
        <a:ext cx="2235464" cy="13412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865806-42B0-2043-9EB8-4EB71FBEB9D7}" type="datetimeFigureOut">
              <a:rPr lang="en-GB" smtClean="0"/>
              <a:t>14/03/2023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0C18A3-4C4D-4348-AA37-46B4E3243A49}" type="slidenum">
              <a:rPr lang="en-GB" smtClean="0"/>
              <a:t>‹#›</a:t>
            </a:fld>
            <a:endParaRPr lang="en-GB"/>
          </a:p>
        </p:txBody>
      </p:sp>
    </p:spTree>
    <p:extLst>
      <p:ext uri="{BB962C8B-B14F-4D97-AF65-F5344CB8AC3E}">
        <p14:creationId xmlns:p14="http://schemas.microsoft.com/office/powerpoint/2010/main" val="418178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18A3-4C4D-4348-AA37-46B4E3243A49}" type="slidenum">
              <a:rPr lang="en-GB" smtClean="0"/>
              <a:t>5</a:t>
            </a:fld>
            <a:endParaRPr lang="en-GB"/>
          </a:p>
        </p:txBody>
      </p:sp>
    </p:spTree>
    <p:extLst>
      <p:ext uri="{BB962C8B-B14F-4D97-AF65-F5344CB8AC3E}">
        <p14:creationId xmlns:p14="http://schemas.microsoft.com/office/powerpoint/2010/main" val="2628689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3/14/23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3/14/23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3/14/23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3/14/23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3/14/23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3/14/23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3/14/23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3/14/23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file:////Users/dorinbarban/Library/Group%20Containers/UBF8T346G9.ms/WebArchiveCopyPasteTempFiles/com.microsoft.Word/share-domestic-freight-moved-mode-great-britain-uk.jpg"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2" name="Group 51">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3" name="Straight Connector 52">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5"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Isosceles Triangle 56">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60">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Isosceles Triangle 61">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64" name="Rectangle 6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8" name="Isosceles Triangle 67">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B0D210F-0EA7-FF82-3676-F1B1178560BB}"/>
              </a:ext>
            </a:extLst>
          </p:cNvPr>
          <p:cNvSpPr>
            <a:spLocks noGrp="1"/>
          </p:cNvSpPr>
          <p:nvPr>
            <p:ph type="ctrTitle"/>
          </p:nvPr>
        </p:nvSpPr>
        <p:spPr>
          <a:xfrm>
            <a:off x="673754" y="643467"/>
            <a:ext cx="4203045" cy="1375608"/>
          </a:xfrm>
        </p:spPr>
        <p:txBody>
          <a:bodyPr vert="horz" lIns="91440" tIns="45720" rIns="91440" bIns="45720" rtlCol="0" anchor="ctr">
            <a:normAutofit/>
          </a:bodyPr>
          <a:lstStyle/>
          <a:p>
            <a:pPr algn="l"/>
            <a:r>
              <a:rPr lang="en-US" altLang="en-US" sz="3600" b="1" dirty="0">
                <a:solidFill>
                  <a:schemeClr val="bg1"/>
                </a:solidFill>
                <a:latin typeface="Arial" panose="020B0604020202020204" pitchFamily="34" charset="0"/>
                <a:cs typeface="Arial" panose="020B0604020202020204" pitchFamily="34" charset="0"/>
              </a:rPr>
              <a:t>BUSINESS PLAN</a:t>
            </a:r>
            <a:endParaRPr lang="en-US" sz="3600" dirty="0">
              <a:solidFill>
                <a:schemeClr val="bg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C2A33A5-5D1C-3F56-9B2A-4DA98B301CE4}"/>
              </a:ext>
            </a:extLst>
          </p:cNvPr>
          <p:cNvSpPr>
            <a:spLocks noGrp="1"/>
          </p:cNvSpPr>
          <p:nvPr>
            <p:ph type="subTitle" idx="1"/>
          </p:nvPr>
        </p:nvSpPr>
        <p:spPr>
          <a:xfrm>
            <a:off x="673754" y="2160590"/>
            <a:ext cx="3973943" cy="3440110"/>
          </a:xfrm>
        </p:spPr>
        <p:txBody>
          <a:bodyPr vert="horz" lIns="91440" tIns="45720" rIns="91440" bIns="45720" rtlCol="0">
            <a:normAutofit/>
          </a:bodyPr>
          <a:lstStyle/>
          <a:p>
            <a:pPr algn="l">
              <a:lnSpc>
                <a:spcPct val="150000"/>
              </a:lnSpc>
            </a:pPr>
            <a:r>
              <a:rPr lang="en-US" altLang="en-US" dirty="0">
                <a:solidFill>
                  <a:schemeClr val="bg1"/>
                </a:solidFill>
                <a:latin typeface="Arial" panose="020B0604020202020204" pitchFamily="34" charset="0"/>
                <a:cs typeface="Arial" panose="020B0604020202020204" pitchFamily="34" charset="0"/>
              </a:rPr>
              <a:t>Title: Cataleya  Logistics LTD</a:t>
            </a:r>
          </a:p>
          <a:p>
            <a:pPr algn="l">
              <a:lnSpc>
                <a:spcPct val="150000"/>
              </a:lnSpc>
            </a:pPr>
            <a:r>
              <a:rPr lang="en-US" altLang="en-US" dirty="0">
                <a:solidFill>
                  <a:schemeClr val="bg1"/>
                </a:solidFill>
                <a:latin typeface="Arial" panose="020B0604020202020204" pitchFamily="34" charset="0"/>
                <a:cs typeface="Arial" panose="020B0604020202020204" pitchFamily="34" charset="0"/>
              </a:rPr>
              <a:t>Name of the Student:Dorin Barban </a:t>
            </a:r>
          </a:p>
          <a:p>
            <a:pPr algn="l">
              <a:lnSpc>
                <a:spcPct val="150000"/>
              </a:lnSpc>
            </a:pPr>
            <a:r>
              <a:rPr lang="en-US" altLang="en-US" dirty="0">
                <a:solidFill>
                  <a:schemeClr val="bg1"/>
                </a:solidFill>
                <a:latin typeface="Arial" panose="020B0604020202020204" pitchFamily="34" charset="0"/>
                <a:cs typeface="Arial" panose="020B0604020202020204" pitchFamily="34" charset="0"/>
              </a:rPr>
              <a:t>ID Number: 2114965</a:t>
            </a:r>
          </a:p>
          <a:p>
            <a:pPr algn="l">
              <a:lnSpc>
                <a:spcPct val="150000"/>
              </a:lnSpc>
            </a:pPr>
            <a:r>
              <a:rPr lang="en-US" altLang="en-US" dirty="0">
                <a:solidFill>
                  <a:schemeClr val="bg1"/>
                </a:solidFill>
                <a:latin typeface="Arial" panose="020B0604020202020204" pitchFamily="34" charset="0"/>
                <a:cs typeface="Arial" panose="020B0604020202020204" pitchFamily="34" charset="0"/>
              </a:rPr>
              <a:t>Lecturer  Name: </a:t>
            </a:r>
            <a:r>
              <a:rPr lang="en-US" dirty="0">
                <a:solidFill>
                  <a:schemeClr val="bg1"/>
                </a:solidFill>
                <a:effectLst/>
                <a:latin typeface="Arial" panose="020B0604020202020204" pitchFamily="34" charset="0"/>
                <a:cs typeface="Arial" panose="020B0604020202020204" pitchFamily="34" charset="0"/>
              </a:rPr>
              <a:t>Vasilios Tavlaridis </a:t>
            </a:r>
            <a:endParaRPr lang="en-US" altLang="en-US" dirty="0">
              <a:solidFill>
                <a:schemeClr val="bg1"/>
              </a:solidFill>
              <a:latin typeface="Arial" panose="020B0604020202020204" pitchFamily="34" charset="0"/>
              <a:cs typeface="Arial" panose="020B0604020202020204" pitchFamily="34" charset="0"/>
            </a:endParaRPr>
          </a:p>
          <a:p>
            <a:pPr algn="l"/>
            <a:endParaRPr lang="en-US" dirty="0">
              <a:solidFill>
                <a:schemeClr val="bg1"/>
              </a:solidFill>
            </a:endParaRPr>
          </a:p>
        </p:txBody>
      </p:sp>
      <p:sp>
        <p:nvSpPr>
          <p:cNvPr id="70" name="Isosceles Triangle 69">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5" name="Rectangle 1">
            <a:extLst>
              <a:ext uri="{FF2B5EF4-FFF2-40B4-BE49-F238E27FC236}">
                <a16:creationId xmlns:a16="http://schemas.microsoft.com/office/drawing/2014/main" id="{101DFD1F-80B9-0639-41F2-E5B3AFA3EFBA}"/>
              </a:ext>
            </a:extLst>
          </p:cNvPr>
          <p:cNvSpPr>
            <a:spLocks noChangeArrowheads="1"/>
          </p:cNvSpPr>
          <p:nvPr/>
        </p:nvSpPr>
        <p:spPr bwMode="auto">
          <a:xfrm>
            <a:off x="677863" y="3938673"/>
            <a:ext cx="184731" cy="507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br>
              <a:rPr kumimoji="0" lang="en-US" altLang="en-US" sz="900" b="0" i="0" u="none" strike="noStrike" cap="none" normalizeH="0" baseline="0">
                <a:ln>
                  <a:noFill/>
                </a:ln>
                <a:solidFill>
                  <a:schemeClr val="tx1"/>
                </a:solidFill>
                <a:effectLst/>
                <a:latin typeface="Helvetica" pitchFamily="2"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7" name="Picture 6" descr="Logo&#10;&#10;Description automatically generated">
            <a:extLst>
              <a:ext uri="{FF2B5EF4-FFF2-40B4-BE49-F238E27FC236}">
                <a16:creationId xmlns:a16="http://schemas.microsoft.com/office/drawing/2014/main" id="{58ECF8FD-5873-397B-46E7-CC1E651CBA96}"/>
              </a:ext>
            </a:extLst>
          </p:cNvPr>
          <p:cNvPicPr>
            <a:picLocks noChangeAspect="1"/>
          </p:cNvPicPr>
          <p:nvPr/>
        </p:nvPicPr>
        <p:blipFill>
          <a:blip r:embed="rId2"/>
          <a:stretch>
            <a:fillRect/>
          </a:stretch>
        </p:blipFill>
        <p:spPr>
          <a:xfrm>
            <a:off x="6652580" y="2214932"/>
            <a:ext cx="4467704" cy="2208003"/>
          </a:xfrm>
          <a:prstGeom prst="rect">
            <a:avLst/>
          </a:prstGeom>
        </p:spPr>
      </p:pic>
      <p:sp>
        <p:nvSpPr>
          <p:cNvPr id="9" name="TextBox 8">
            <a:extLst>
              <a:ext uri="{FF2B5EF4-FFF2-40B4-BE49-F238E27FC236}">
                <a16:creationId xmlns:a16="http://schemas.microsoft.com/office/drawing/2014/main" id="{075A69BE-1893-F5C4-69C2-BFCB2A9113B1}"/>
              </a:ext>
            </a:extLst>
          </p:cNvPr>
          <p:cNvSpPr txBox="1"/>
          <p:nvPr/>
        </p:nvSpPr>
        <p:spPr>
          <a:xfrm>
            <a:off x="7436164" y="4422935"/>
            <a:ext cx="2967479" cy="981166"/>
          </a:xfrm>
          <a:prstGeom prst="rect">
            <a:avLst/>
          </a:prstGeom>
          <a:noFill/>
        </p:spPr>
        <p:txBody>
          <a:bodyPr wrap="none" rtlCol="0">
            <a:spAutoFit/>
          </a:bodyPr>
          <a:lstStyle/>
          <a:p>
            <a:pPr algn="ctr">
              <a:lnSpc>
                <a:spcPct val="150000"/>
              </a:lnSpc>
              <a:spcAft>
                <a:spcPts val="800"/>
              </a:spcAft>
            </a:pPr>
            <a:r>
              <a:rPr lang="en-GB" b="1" dirty="0">
                <a:effectLst/>
                <a:latin typeface="Arial" panose="020B0604020202020204" pitchFamily="34" charset="0"/>
                <a:ea typeface="Calibri" panose="020F0502020204030204" pitchFamily="34" charset="0"/>
                <a:cs typeface="Arial" panose="020B0604020202020204" pitchFamily="34" charset="0"/>
              </a:rPr>
              <a:t>Figure 1: Company Logo </a:t>
            </a:r>
            <a:endParaRPr lang="en-GB" dirty="0">
              <a:effectLst/>
              <a:latin typeface="Arial" panose="020B0604020202020204" pitchFamily="34" charset="0"/>
              <a:ea typeface="Calibri" panose="020F0502020204030204" pitchFamily="34" charset="0"/>
              <a:cs typeface="Arial" panose="020B0604020202020204" pitchFamily="34" charset="0"/>
            </a:endParaRPr>
          </a:p>
          <a:p>
            <a:pPr algn="ctr">
              <a:lnSpc>
                <a:spcPct val="150000"/>
              </a:lnSpc>
              <a:spcAft>
                <a:spcPts val="800"/>
              </a:spcAft>
            </a:pPr>
            <a:r>
              <a:rPr lang="en-GB" b="1" dirty="0">
                <a:effectLst/>
                <a:latin typeface="Arial" panose="020B0604020202020204" pitchFamily="34" charset="0"/>
                <a:ea typeface="Calibri" panose="020F0502020204030204" pitchFamily="34" charset="0"/>
                <a:cs typeface="Arial" panose="020B0604020202020204" pitchFamily="34" charset="0"/>
              </a:rPr>
              <a:t>(</a:t>
            </a:r>
            <a:r>
              <a:rPr lang="en-GB" dirty="0">
                <a:effectLst/>
                <a:latin typeface="Arial" panose="020B0604020202020204" pitchFamily="34" charset="0"/>
                <a:ea typeface="Calibri" panose="020F0502020204030204" pitchFamily="34" charset="0"/>
                <a:cs typeface="Arial" panose="020B0604020202020204" pitchFamily="34" charset="0"/>
              </a:rPr>
              <a:t>Developed by author</a:t>
            </a:r>
            <a:r>
              <a:rPr lang="en-GB" sz="1800" b="1"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455377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truck on a road&#10;&#10;Description automatically generated with medium confidence">
            <a:extLst>
              <a:ext uri="{FF2B5EF4-FFF2-40B4-BE49-F238E27FC236}">
                <a16:creationId xmlns:a16="http://schemas.microsoft.com/office/drawing/2014/main" id="{FF8BAF45-2581-79FC-4720-D99926F2B963}"/>
              </a:ext>
              <a:ext uri="{C183D7F6-B498-43B3-948B-1728B52AA6E4}">
                <adec:decorative xmlns:adec="http://schemas.microsoft.com/office/drawing/2017/decorative" val="0"/>
              </a:ext>
            </a:extLst>
          </p:cNvPr>
          <p:cNvPicPr>
            <a:picLocks noChangeAspect="1"/>
          </p:cNvPicPr>
          <p:nvPr/>
        </p:nvPicPr>
        <p:blipFill rotWithShape="1">
          <a:blip r:embed="rId2"/>
          <a:srcRect r="1336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603CD421-64F6-1430-C7ED-7075D1DD58C8}"/>
              </a:ext>
            </a:extLst>
          </p:cNvPr>
          <p:cNvSpPr>
            <a:spLocks noGrp="1"/>
          </p:cNvSpPr>
          <p:nvPr>
            <p:ph type="title"/>
          </p:nvPr>
        </p:nvSpPr>
        <p:spPr>
          <a:xfrm>
            <a:off x="499522" y="565355"/>
            <a:ext cx="3851123" cy="1320800"/>
          </a:xfrm>
        </p:spPr>
        <p:txBody>
          <a:bodyPr>
            <a:normAutofit/>
          </a:bodyPr>
          <a:lstStyle/>
          <a:p>
            <a:pPr algn="ctr"/>
            <a:r>
              <a:rPr lang="en-US" b="1" dirty="0">
                <a:solidFill>
                  <a:schemeClr val="tx1"/>
                </a:solidFill>
                <a:latin typeface="Arial" panose="020B0604020202020204" pitchFamily="34" charset="0"/>
                <a:ea typeface="Arial" panose="020B0604020202020204" pitchFamily="34" charset="0"/>
                <a:cs typeface="Arial" panose="020B0604020202020204" pitchFamily="34" charset="0"/>
              </a:rPr>
              <a:t>Introduction</a:t>
            </a:r>
            <a:endParaRPr lang="en-GB" dirty="0">
              <a:solidFill>
                <a:schemeClr val="tx1"/>
              </a:solidFill>
              <a:latin typeface="Arial" panose="020B0604020202020204" pitchFamily="34" charset="0"/>
              <a:cs typeface="Arial" panose="020B0604020202020204" pitchFamily="34" charset="0"/>
            </a:endParaRPr>
          </a:p>
        </p:txBody>
      </p:sp>
      <p:graphicFrame>
        <p:nvGraphicFramePr>
          <p:cNvPr id="111" name="Content Placeholder 2">
            <a:extLst>
              <a:ext uri="{FF2B5EF4-FFF2-40B4-BE49-F238E27FC236}">
                <a16:creationId xmlns:a16="http://schemas.microsoft.com/office/drawing/2014/main" id="{AEBC4036-3603-515D-A452-86983A8B8018}"/>
              </a:ext>
            </a:extLst>
          </p:cNvPr>
          <p:cNvGraphicFramePr>
            <a:graphicFrameLocks noGrp="1"/>
          </p:cNvGraphicFramePr>
          <p:nvPr>
            <p:ph idx="1"/>
            <p:extLst>
              <p:ext uri="{D42A27DB-BD31-4B8C-83A1-F6EECF244321}">
                <p14:modId xmlns:p14="http://schemas.microsoft.com/office/powerpoint/2010/main" val="209508198"/>
              </p:ext>
            </p:extLst>
          </p:nvPr>
        </p:nvGraphicFramePr>
        <p:xfrm>
          <a:off x="499522" y="1224116"/>
          <a:ext cx="4028934" cy="54274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99" name="Straight Connector 7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0" name="Straight Connector 7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1"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TextBox 9">
            <a:extLst>
              <a:ext uri="{FF2B5EF4-FFF2-40B4-BE49-F238E27FC236}">
                <a16:creationId xmlns:a16="http://schemas.microsoft.com/office/drawing/2014/main" id="{0383F07D-E1B2-5386-F73F-46F21D0AED45}"/>
              </a:ext>
            </a:extLst>
          </p:cNvPr>
          <p:cNvSpPr txBox="1"/>
          <p:nvPr/>
        </p:nvSpPr>
        <p:spPr>
          <a:xfrm>
            <a:off x="4702700" y="565355"/>
            <a:ext cx="5744105" cy="416011"/>
          </a:xfrm>
          <a:prstGeom prst="rect">
            <a:avLst/>
          </a:prstGeom>
          <a:noFill/>
        </p:spPr>
        <p:txBody>
          <a:bodyPr wrap="square" rtlCol="0">
            <a:spAutoFit/>
          </a:bodyPr>
          <a:lstStyle/>
          <a:p>
            <a:pPr algn="ctr">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(Source:</a:t>
            </a:r>
            <a:r>
              <a:rPr lang="en-GB" sz="1600" dirty="0">
                <a:latin typeface="Arial" panose="020B0604020202020204" pitchFamily="34" charset="0"/>
                <a:ea typeface="Calibri" panose="020F0502020204030204" pitchFamily="34" charset="0"/>
                <a:cs typeface="Arial" panose="020B0604020202020204" pitchFamily="34" charset="0"/>
              </a:rPr>
              <a:t> </a:t>
            </a:r>
            <a:r>
              <a:rPr lang="en-GB" sz="1600" b="0" i="0" u="none" strike="noStrike" dirty="0">
                <a:effectLst/>
                <a:latin typeface="Arial" panose="020B0604020202020204" pitchFamily="34" charset="0"/>
                <a:cs typeface="Arial" panose="020B0604020202020204" pitchFamily="34" charset="0"/>
              </a:rPr>
              <a:t>Brereton, R. 2020 )</a:t>
            </a:r>
            <a:endParaRPr lang="en-GB" sz="1600" dirty="0">
              <a:effectLst/>
              <a:latin typeface="Arial" panose="020B0604020202020204" pitchFamily="34" charset="0"/>
              <a:ea typeface="Calibri" panose="020F050202020403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B5CA93C6-9EAD-5639-5F9D-385537A21F7D}"/>
              </a:ext>
            </a:extLst>
          </p:cNvPr>
          <p:cNvSpPr txBox="1"/>
          <p:nvPr/>
        </p:nvSpPr>
        <p:spPr>
          <a:xfrm>
            <a:off x="6769510" y="5397910"/>
            <a:ext cx="2598328" cy="369332"/>
          </a:xfrm>
          <a:prstGeom prst="rect">
            <a:avLst/>
          </a:prstGeom>
          <a:noFill/>
        </p:spPr>
        <p:txBody>
          <a:bodyPr wrap="square" rtlCol="0">
            <a:spAutoFit/>
          </a:bodyPr>
          <a:lstStyle/>
          <a:p>
            <a:pPr algn="ctr"/>
            <a:r>
              <a:rPr lang="en-GB" dirty="0">
                <a:solidFill>
                  <a:schemeClr val="bg1"/>
                </a:solidFill>
                <a:latin typeface="Arial" panose="020B0604020202020204" pitchFamily="34" charset="0"/>
                <a:cs typeface="Arial" panose="020B0604020202020204" pitchFamily="34" charset="0"/>
              </a:rPr>
              <a:t>Figure 2: Electric Truck</a:t>
            </a:r>
          </a:p>
        </p:txBody>
      </p:sp>
    </p:spTree>
    <p:extLst>
      <p:ext uri="{BB962C8B-B14F-4D97-AF65-F5344CB8AC3E}">
        <p14:creationId xmlns:p14="http://schemas.microsoft.com/office/powerpoint/2010/main" val="1983142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5" name="Rectangle 7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7" name="Straight Connector 7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9" name="Straight Connector 7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8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Isosceles Triangle 8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Freeform: Shape 9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B18B3D2-83B8-D1A3-FDD7-439FBA6C0B2F}"/>
              </a:ext>
            </a:extLst>
          </p:cNvPr>
          <p:cNvSpPr>
            <a:spLocks noGrp="1"/>
          </p:cNvSpPr>
          <p:nvPr>
            <p:ph type="title"/>
          </p:nvPr>
        </p:nvSpPr>
        <p:spPr>
          <a:xfrm>
            <a:off x="7181723" y="609600"/>
            <a:ext cx="4512989" cy="2227730"/>
          </a:xfrm>
        </p:spPr>
        <p:txBody>
          <a:bodyPr anchor="ctr">
            <a:normAutofit/>
          </a:bodyPr>
          <a:lstStyle/>
          <a:p>
            <a:pPr>
              <a:lnSpc>
                <a:spcPct val="90000"/>
              </a:lnSpc>
            </a:pPr>
            <a:r>
              <a:rPr lang="en-US" b="1">
                <a:solidFill>
                  <a:srgbClr val="FFFFFF"/>
                </a:solidFill>
                <a:latin typeface="Arial" panose="020B0604020202020204" pitchFamily="34" charset="0"/>
                <a:ea typeface="Arial" panose="020B0604020202020204" pitchFamily="34" charset="0"/>
                <a:cs typeface="Arial" panose="020B0604020202020204" pitchFamily="34" charset="0"/>
              </a:rPr>
              <a:t>Overview of the business idea, product and/or service</a:t>
            </a:r>
            <a:endParaRPr lang="en-GB" dirty="0">
              <a:solidFill>
                <a:srgbClr val="FFFFFF"/>
              </a:solidFill>
              <a:latin typeface="Arial" panose="020B0604020202020204" pitchFamily="34" charset="0"/>
              <a:cs typeface="Arial" panose="020B0604020202020204" pitchFamily="34" charset="0"/>
            </a:endParaRPr>
          </a:p>
        </p:txBody>
      </p:sp>
      <p:pic>
        <p:nvPicPr>
          <p:cNvPr id="5" name="Picture 4" descr="A large truck is parked in a warehouse&#10;&#10;Description automatically generated with low confidence">
            <a:extLst>
              <a:ext uri="{FF2B5EF4-FFF2-40B4-BE49-F238E27FC236}">
                <a16:creationId xmlns:a16="http://schemas.microsoft.com/office/drawing/2014/main" id="{E9FAE986-D1A1-9220-A983-3F657F33BB8B}"/>
              </a:ext>
            </a:extLst>
          </p:cNvPr>
          <p:cNvPicPr>
            <a:picLocks noChangeAspect="1"/>
          </p:cNvPicPr>
          <p:nvPr/>
        </p:nvPicPr>
        <p:blipFill rotWithShape="1">
          <a:blip r:embed="rId2"/>
          <a:srcRect l="3455" r="9908"/>
          <a:stretch/>
        </p:blipFill>
        <p:spPr>
          <a:xfrm>
            <a:off x="227192" y="26859"/>
            <a:ext cx="4201620" cy="2731294"/>
          </a:xfrm>
          <a:prstGeom prst="rect">
            <a:avLst/>
          </a:prstGeom>
        </p:spPr>
      </p:pic>
      <p:sp>
        <p:nvSpPr>
          <p:cNvPr id="3" name="Content Placeholder 2">
            <a:extLst>
              <a:ext uri="{FF2B5EF4-FFF2-40B4-BE49-F238E27FC236}">
                <a16:creationId xmlns:a16="http://schemas.microsoft.com/office/drawing/2014/main" id="{1EC96FCE-73E4-8300-BFA4-DD65A8209E5B}"/>
              </a:ext>
            </a:extLst>
          </p:cNvPr>
          <p:cNvSpPr>
            <a:spLocks noGrp="1"/>
          </p:cNvSpPr>
          <p:nvPr>
            <p:ph idx="1"/>
          </p:nvPr>
        </p:nvSpPr>
        <p:spPr>
          <a:xfrm>
            <a:off x="7181725" y="2837329"/>
            <a:ext cx="4512988" cy="3317938"/>
          </a:xfrm>
        </p:spPr>
        <p:txBody>
          <a:bodyPr anchor="t">
            <a:normAutofit lnSpcReduction="10000"/>
          </a:bodyPr>
          <a:lstStyle/>
          <a:p>
            <a:pPr>
              <a:lnSpc>
                <a:spcPct val="90000"/>
              </a:lnSpc>
            </a:pPr>
            <a:r>
              <a:rPr lang="en-GB" sz="1300" b="0" i="0" u="none" strike="noStrike" dirty="0">
                <a:solidFill>
                  <a:srgbClr val="FFFFFF"/>
                </a:solidFill>
                <a:effectLst/>
                <a:latin typeface="Arial" panose="020B0604020202020204" pitchFamily="34" charset="0"/>
                <a:cs typeface="Arial" panose="020B0604020202020204" pitchFamily="34" charset="0"/>
              </a:rPr>
              <a:t>The main office of Cataleya Logistics LTD  will be located in the United Kingdom's city of Birmingham. The company's chairperson and owner, Dorin Barban has over five years of experience in the transportation industry. He aims to establish the firm as the leading provider of transporting services in the country.</a:t>
            </a:r>
          </a:p>
          <a:p>
            <a:pPr>
              <a:lnSpc>
                <a:spcPct val="90000"/>
              </a:lnSpc>
            </a:pPr>
            <a:r>
              <a:rPr lang="en-GB" sz="1300" b="0" i="0" u="none" strike="noStrike" dirty="0">
                <a:solidFill>
                  <a:srgbClr val="FFFFFF"/>
                </a:solidFill>
                <a:effectLst/>
                <a:latin typeface="Arial" panose="020B0604020202020204" pitchFamily="34" charset="0"/>
                <a:cs typeface="Arial" panose="020B0604020202020204" pitchFamily="34" charset="0"/>
              </a:rPr>
              <a:t>To ensure that the company's operations are carried out properly, I will be assembling a team of highly trained and experienced operators and marketing agents.</a:t>
            </a:r>
          </a:p>
          <a:p>
            <a:pPr>
              <a:lnSpc>
                <a:spcPct val="90000"/>
              </a:lnSpc>
            </a:pPr>
            <a:r>
              <a:rPr lang="en-GB" sz="1300" b="0" i="0" u="none" strike="noStrike" dirty="0">
                <a:solidFill>
                  <a:srgbClr val="FFFFFF"/>
                </a:solidFill>
                <a:effectLst/>
                <a:latin typeface="Arial" panose="020B0604020202020204" pitchFamily="34" charset="0"/>
                <a:cs typeface="Arial" panose="020B0604020202020204" pitchFamily="34" charset="0"/>
              </a:rPr>
              <a:t>The goal of the company is to provide its customers with the best possible service by ensuring that their items are delivered to their intended destination as quickly as possible</a:t>
            </a:r>
            <a:r>
              <a:rPr lang="en-GB"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(Hay </a:t>
            </a:r>
            <a:r>
              <a:rPr lang="en-GB" sz="12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et al.</a:t>
            </a:r>
            <a:r>
              <a:rPr lang="en-GB"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1974)</a:t>
            </a:r>
            <a:r>
              <a:rPr lang="en-GB" sz="1300" b="0" i="0" u="none" strike="noStrike" dirty="0">
                <a:solidFill>
                  <a:srgbClr val="FFFFFF"/>
                </a:solidFill>
                <a:effectLst/>
                <a:latin typeface="Arial" panose="020B0604020202020204" pitchFamily="34" charset="0"/>
                <a:cs typeface="Arial" panose="020B0604020202020204" pitchFamily="34" charset="0"/>
              </a:rPr>
              <a:t>. To achieve this, the company utilizes the latest technology to ensure that every shipment is handled with the maximum attention to detail.</a:t>
            </a:r>
            <a:endParaRPr lang="en-GB" sz="1300" dirty="0">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57D78A1-D7FB-87D7-3CF2-22E07BABAA95}"/>
              </a:ext>
            </a:extLst>
          </p:cNvPr>
          <p:cNvSpPr txBox="1"/>
          <p:nvPr/>
        </p:nvSpPr>
        <p:spPr>
          <a:xfrm>
            <a:off x="554371" y="2721147"/>
            <a:ext cx="2921817" cy="488147"/>
          </a:xfrm>
          <a:prstGeom prst="rect">
            <a:avLst/>
          </a:prstGeom>
          <a:noFill/>
        </p:spPr>
        <p:txBody>
          <a:bodyPr wrap="square" rtlCol="0">
            <a:spAutoFit/>
          </a:bodyPr>
          <a:lstStyle/>
          <a:p>
            <a:pPr algn="ctr"/>
            <a:r>
              <a:rPr lang="en-GB" sz="1100" dirty="0">
                <a:latin typeface="Arial" panose="020B0604020202020204" pitchFamily="34" charset="0"/>
                <a:cs typeface="Arial" panose="020B0604020202020204" pitchFamily="34" charset="0"/>
              </a:rPr>
              <a:t>Figure 3:Loaded Truck</a:t>
            </a:r>
          </a:p>
          <a:p>
            <a:pPr algn="ctr">
              <a:lnSpc>
                <a:spcPct val="150000"/>
              </a:lnSpc>
              <a:spcAft>
                <a:spcPts val="800"/>
              </a:spcAft>
            </a:pPr>
            <a:r>
              <a:rPr lang="en-GB" sz="1100" b="1" dirty="0">
                <a:effectLst/>
                <a:latin typeface="Arial" panose="020B0604020202020204" pitchFamily="34" charset="0"/>
                <a:ea typeface="Calibri" panose="020F0502020204030204" pitchFamily="34" charset="0"/>
                <a:cs typeface="Times New Roman" panose="02020603050405020304" pitchFamily="18" charset="0"/>
              </a:rPr>
              <a:t>(</a:t>
            </a:r>
            <a:r>
              <a:rPr lang="en-GB" sz="1100" b="0" i="0" u="none" strike="noStrike" dirty="0">
                <a:effectLst/>
                <a:latin typeface="Söhne"/>
              </a:rPr>
              <a:t>Personal library</a:t>
            </a:r>
            <a:r>
              <a:rPr lang="en-GB" sz="1100" b="1" dirty="0">
                <a:effectLst/>
                <a:latin typeface="Arial" panose="020B0604020202020204" pitchFamily="34" charset="0"/>
                <a:ea typeface="Calibri" panose="020F0502020204030204" pitchFamily="34" charset="0"/>
                <a:cs typeface="Times New Roman" panose="02020603050405020304" pitchFamily="18" charset="0"/>
              </a:rPr>
              <a: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8" name="Picture 7" descr="A white truck parked in a garage&#10;&#10;Description automatically generated with low confidence">
            <a:extLst>
              <a:ext uri="{FF2B5EF4-FFF2-40B4-BE49-F238E27FC236}">
                <a16:creationId xmlns:a16="http://schemas.microsoft.com/office/drawing/2014/main" id="{15EDBE73-9D83-5494-449F-7CAE119C7650}"/>
              </a:ext>
            </a:extLst>
          </p:cNvPr>
          <p:cNvPicPr>
            <a:picLocks noChangeAspect="1"/>
          </p:cNvPicPr>
          <p:nvPr/>
        </p:nvPicPr>
        <p:blipFill>
          <a:blip r:embed="rId3"/>
          <a:stretch>
            <a:fillRect/>
          </a:stretch>
        </p:blipFill>
        <p:spPr>
          <a:xfrm>
            <a:off x="205626" y="3246300"/>
            <a:ext cx="4201620" cy="2908967"/>
          </a:xfrm>
          <a:prstGeom prst="rect">
            <a:avLst/>
          </a:prstGeom>
        </p:spPr>
      </p:pic>
      <p:sp>
        <p:nvSpPr>
          <p:cNvPr id="9" name="TextBox 8">
            <a:extLst>
              <a:ext uri="{FF2B5EF4-FFF2-40B4-BE49-F238E27FC236}">
                <a16:creationId xmlns:a16="http://schemas.microsoft.com/office/drawing/2014/main" id="{48C0B572-211A-4131-4623-81986DA2F711}"/>
              </a:ext>
            </a:extLst>
          </p:cNvPr>
          <p:cNvSpPr txBox="1"/>
          <p:nvPr/>
        </p:nvSpPr>
        <p:spPr>
          <a:xfrm>
            <a:off x="593285" y="6189031"/>
            <a:ext cx="3050380" cy="488147"/>
          </a:xfrm>
          <a:prstGeom prst="rect">
            <a:avLst/>
          </a:prstGeom>
          <a:noFill/>
        </p:spPr>
        <p:txBody>
          <a:bodyPr wrap="square" rtlCol="0">
            <a:spAutoFit/>
          </a:bodyPr>
          <a:lstStyle/>
          <a:p>
            <a:pPr algn="ctr"/>
            <a:r>
              <a:rPr lang="en-GB" sz="1100" dirty="0">
                <a:latin typeface="Arial" panose="020B0604020202020204" pitchFamily="34" charset="0"/>
                <a:cs typeface="Arial" panose="020B0604020202020204" pitchFamily="34" charset="0"/>
              </a:rPr>
              <a:t>Figure 4:Truck parked in garage</a:t>
            </a:r>
          </a:p>
          <a:p>
            <a:pPr algn="ctr">
              <a:lnSpc>
                <a:spcPct val="150000"/>
              </a:lnSpc>
              <a:spcAft>
                <a:spcPts val="800"/>
              </a:spcAft>
            </a:pPr>
            <a:r>
              <a:rPr lang="en-GB" sz="1100" b="1" dirty="0">
                <a:effectLst/>
                <a:latin typeface="Arial" panose="020B0604020202020204" pitchFamily="34" charset="0"/>
                <a:ea typeface="Calibri" panose="020F0502020204030204" pitchFamily="34" charset="0"/>
                <a:cs typeface="Times New Roman" panose="02020603050405020304" pitchFamily="18" charset="0"/>
              </a:rPr>
              <a:t>(</a:t>
            </a:r>
            <a:r>
              <a:rPr lang="en-GB" sz="1100" b="0" i="0" u="none" strike="noStrike" dirty="0">
                <a:effectLst/>
                <a:latin typeface="Söhne"/>
              </a:rPr>
              <a:t>Personal library</a:t>
            </a:r>
            <a:r>
              <a:rPr lang="en-GB" sz="1100" b="1"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19077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7" name="Group 9">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68" name="Rectangle 21">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Isosceles Triangle 23">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Isosceles Triangle 25">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71" name="Straight Connector 27">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72" name="Straight Connector 29">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3D76C6D8-B20D-0A1E-9F6B-3CDB72BE0739}"/>
              </a:ext>
            </a:extLst>
          </p:cNvPr>
          <p:cNvSpPr txBox="1"/>
          <p:nvPr/>
        </p:nvSpPr>
        <p:spPr>
          <a:xfrm>
            <a:off x="627058" y="252153"/>
            <a:ext cx="8470898" cy="3429260"/>
          </a:xfrm>
          <a:prstGeom prst="rect">
            <a:avLst/>
          </a:prstGeom>
        </p:spPr>
        <p:txBody>
          <a:bodyPr vert="horz" lIns="91440" tIns="45720" rIns="91440" bIns="45720" rtlCol="0">
            <a:normAutofit/>
          </a:bodyPr>
          <a:lstStyle/>
          <a:p>
            <a:pPr>
              <a:lnSpc>
                <a:spcPct val="150000"/>
              </a:lnSpc>
              <a:spcBef>
                <a:spcPts val="1000"/>
              </a:spcBef>
              <a:buClr>
                <a:schemeClr val="accent1"/>
              </a:buClr>
              <a:buSzPct val="80000"/>
              <a:buFont typeface="Wingdings 3" charset="2"/>
              <a:buChar char=""/>
            </a:pPr>
            <a:r>
              <a:rPr lang="en-US" sz="1400" b="0" i="0" u="none" strike="noStrike" dirty="0">
                <a:solidFill>
                  <a:schemeClr val="tx1">
                    <a:lumMod val="75000"/>
                    <a:lumOff val="25000"/>
                  </a:schemeClr>
                </a:solidFill>
                <a:effectLst/>
                <a:latin typeface="Arial" panose="020B0604020202020204" pitchFamily="34" charset="0"/>
                <a:cs typeface="Arial" panose="020B0604020202020204" pitchFamily="34" charset="0"/>
              </a:rPr>
              <a:t>According to the UK Department for Transport, the amount of freight moved by road in the UK has been increasing steadily from 1.54 billion tones in 2019 to an estimated 1.61 billion tones in 2023. This trend is expected to continue, with road freight transportation being a crucial part of the UK's supply chain infrastructure. (Department for Transport, 2021)</a:t>
            </a:r>
            <a:endParaRPr lang="en-US" sz="14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73"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
            <a:extLst>
              <a:ext uri="{FF2B5EF4-FFF2-40B4-BE49-F238E27FC236}">
                <a16:creationId xmlns:a16="http://schemas.microsoft.com/office/drawing/2014/main" id="{885B96E9-680A-92E7-BC41-953309B92CB5}"/>
              </a:ext>
            </a:extLst>
          </p:cNvPr>
          <p:cNvSpPr>
            <a:spLocks noChangeArrowheads="1"/>
          </p:cNvSpPr>
          <p:nvPr/>
        </p:nvSpPr>
        <p:spPr bwMode="auto">
          <a:xfrm>
            <a:off x="20097" y="52727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6" descr="Domestic freight share moved in Great Britain by mode 2008-2020 | Statista">
            <a:extLst>
              <a:ext uri="{FF2B5EF4-FFF2-40B4-BE49-F238E27FC236}">
                <a16:creationId xmlns:a16="http://schemas.microsoft.com/office/drawing/2014/main" id="{C0BF02BB-594D-D085-ADC1-C1E07FDD09C6}"/>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492034" y="1591983"/>
            <a:ext cx="5740400" cy="4050549"/>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DCCAAB6A-2558-3156-9DDB-5F5F03F6A074}"/>
              </a:ext>
            </a:extLst>
          </p:cNvPr>
          <p:cNvSpPr txBox="1"/>
          <p:nvPr/>
        </p:nvSpPr>
        <p:spPr>
          <a:xfrm>
            <a:off x="1080978" y="5624681"/>
            <a:ext cx="6114944" cy="806375"/>
          </a:xfrm>
          <a:prstGeom prst="rect">
            <a:avLst/>
          </a:prstGeom>
          <a:noFill/>
        </p:spPr>
        <p:txBody>
          <a:bodyPr wrap="none" rtlCol="0">
            <a:spAutoFit/>
          </a:bodyPr>
          <a:lstStyle/>
          <a:p>
            <a:pPr algn="ctr">
              <a:lnSpc>
                <a:spcPct val="150000"/>
              </a:lnSpc>
              <a:spcAft>
                <a:spcPts val="800"/>
              </a:spcAft>
            </a:pPr>
            <a:r>
              <a:rPr lang="en-GB" sz="1400" b="1" dirty="0">
                <a:effectLst/>
                <a:latin typeface="Arial" panose="020B0604020202020204" pitchFamily="34" charset="0"/>
                <a:ea typeface="Calibri" panose="020F0502020204030204" pitchFamily="34" charset="0"/>
                <a:cs typeface="Arial" panose="020B0604020202020204" pitchFamily="34" charset="0"/>
              </a:rPr>
              <a:t>Figure 5: Freight moved annually in UK from 2008-2020</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50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(Source: GOV.UK, Department for Transport (UK), Office of Rail and Road)</a:t>
            </a:r>
          </a:p>
        </p:txBody>
      </p:sp>
    </p:spTree>
    <p:extLst>
      <p:ext uri="{BB962C8B-B14F-4D97-AF65-F5344CB8AC3E}">
        <p14:creationId xmlns:p14="http://schemas.microsoft.com/office/powerpoint/2010/main" val="3574974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AA59483-B3BD-8C1A-6EE6-2DD71660CE27}"/>
              </a:ext>
            </a:extLst>
          </p:cNvPr>
          <p:cNvSpPr>
            <a:spLocks noGrp="1"/>
          </p:cNvSpPr>
          <p:nvPr>
            <p:ph type="title"/>
          </p:nvPr>
        </p:nvSpPr>
        <p:spPr>
          <a:xfrm>
            <a:off x="872303" y="523495"/>
            <a:ext cx="8596668" cy="1320800"/>
          </a:xfrm>
        </p:spPr>
        <p:txBody>
          <a:bodyPr vert="horz" lIns="91440" tIns="45720" rIns="91440" bIns="45720" rtlCol="0" anchor="t">
            <a:normAutofit/>
          </a:bodyPr>
          <a:lstStyle/>
          <a:p>
            <a:pPr algn="ctr"/>
            <a:r>
              <a:rPr lang="en-US" b="1" dirty="0">
                <a:solidFill>
                  <a:schemeClr val="tx1"/>
                </a:solidFill>
                <a:latin typeface="Arial" panose="020B0604020202020204" pitchFamily="34" charset="0"/>
                <a:cs typeface="Arial" panose="020B0604020202020204" pitchFamily="34" charset="0"/>
              </a:rPr>
              <a:t>Legal format &amp; Management</a:t>
            </a:r>
            <a:endParaRPr lang="en-US" dirty="0">
              <a:solidFill>
                <a:schemeClr val="tx1"/>
              </a:solidFill>
              <a:latin typeface="Arial" panose="020B0604020202020204" pitchFamily="34" charset="0"/>
              <a:cs typeface="Arial" panose="020B0604020202020204" pitchFamily="34" charset="0"/>
            </a:endParaRPr>
          </a:p>
        </p:txBody>
      </p:sp>
      <p:graphicFrame>
        <p:nvGraphicFramePr>
          <p:cNvPr id="24" name="Content Placeholder 2">
            <a:extLst>
              <a:ext uri="{FF2B5EF4-FFF2-40B4-BE49-F238E27FC236}">
                <a16:creationId xmlns:a16="http://schemas.microsoft.com/office/drawing/2014/main" id="{4A2FBA10-6D11-3951-5738-E61CE9694F6B}"/>
              </a:ext>
            </a:extLst>
          </p:cNvPr>
          <p:cNvGraphicFramePr>
            <a:graphicFrameLocks noGrp="1"/>
          </p:cNvGraphicFramePr>
          <p:nvPr>
            <p:ph sz="half" idx="1"/>
            <p:extLst>
              <p:ext uri="{D42A27DB-BD31-4B8C-83A1-F6EECF244321}">
                <p14:modId xmlns:p14="http://schemas.microsoft.com/office/powerpoint/2010/main" val="2998150631"/>
              </p:ext>
            </p:extLst>
          </p:nvPr>
        </p:nvGraphicFramePr>
        <p:xfrm>
          <a:off x="677863" y="1150374"/>
          <a:ext cx="4183861" cy="48912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Content Placeholder 4" descr="A picture containing text&#10;&#10;Description automatically generated">
            <a:extLst>
              <a:ext uri="{FF2B5EF4-FFF2-40B4-BE49-F238E27FC236}">
                <a16:creationId xmlns:a16="http://schemas.microsoft.com/office/drawing/2014/main" id="{E4744150-466A-E70F-049F-51A6E2E7CB16}"/>
              </a:ext>
            </a:extLst>
          </p:cNvPr>
          <p:cNvPicPr>
            <a:picLocks noGrp="1" noChangeAspect="1"/>
          </p:cNvPicPr>
          <p:nvPr>
            <p:ph sz="half" idx="2"/>
          </p:nvPr>
        </p:nvPicPr>
        <p:blipFill>
          <a:blip r:embed="rId8"/>
          <a:stretch>
            <a:fillRect/>
          </a:stretch>
        </p:blipFill>
        <p:spPr>
          <a:xfrm>
            <a:off x="5929527" y="1741488"/>
            <a:ext cx="2739596" cy="3879850"/>
          </a:xfrm>
        </p:spPr>
      </p:pic>
      <p:sp>
        <p:nvSpPr>
          <p:cNvPr id="6" name="TextBox 5">
            <a:extLst>
              <a:ext uri="{FF2B5EF4-FFF2-40B4-BE49-F238E27FC236}">
                <a16:creationId xmlns:a16="http://schemas.microsoft.com/office/drawing/2014/main" id="{70B270E8-1F6E-1E9E-07A4-C286E522EC54}"/>
              </a:ext>
            </a:extLst>
          </p:cNvPr>
          <p:cNvSpPr txBox="1"/>
          <p:nvPr/>
        </p:nvSpPr>
        <p:spPr>
          <a:xfrm>
            <a:off x="6344533" y="5582079"/>
            <a:ext cx="1871025" cy="600164"/>
          </a:xfrm>
          <a:prstGeom prst="rect">
            <a:avLst/>
          </a:prstGeom>
          <a:noFill/>
        </p:spPr>
        <p:txBody>
          <a:bodyPr wrap="none" rtlCol="0">
            <a:spAutoFit/>
          </a:bodyPr>
          <a:lstStyle/>
          <a:p>
            <a:pPr algn="ctr"/>
            <a:r>
              <a:rPr lang="en-GB" sz="1100" dirty="0">
                <a:latin typeface="Arial" panose="020B0604020202020204" pitchFamily="34" charset="0"/>
                <a:cs typeface="Arial" panose="020B0604020202020204" pitchFamily="34" charset="0"/>
              </a:rPr>
              <a:t>Figure 6:Liability Insurance</a:t>
            </a:r>
          </a:p>
          <a:p>
            <a:pPr algn="ctr"/>
            <a:r>
              <a:rPr lang="en-GB" sz="1100" b="1" dirty="0">
                <a:effectLst/>
                <a:latin typeface="Arial" panose="020B0604020202020204" pitchFamily="34" charset="0"/>
                <a:ea typeface="Calibri" panose="020F0502020204030204" pitchFamily="34" charset="0"/>
                <a:cs typeface="Arial" panose="020B0604020202020204" pitchFamily="34" charset="0"/>
              </a:rPr>
              <a:t>(</a:t>
            </a:r>
            <a:r>
              <a:rPr lang="en-GB" sz="1100" b="0" i="0" u="none" strike="noStrike" dirty="0">
                <a:effectLst/>
                <a:latin typeface="Arial" panose="020B0604020202020204" pitchFamily="34" charset="0"/>
                <a:cs typeface="Arial" panose="020B0604020202020204" pitchFamily="34" charset="0"/>
              </a:rPr>
              <a:t>Personal library</a:t>
            </a:r>
            <a:r>
              <a:rPr lang="en-GB" sz="1100" b="1" dirty="0">
                <a:effectLst/>
                <a:latin typeface="Arial" panose="020B0604020202020204" pitchFamily="34" charset="0"/>
                <a:ea typeface="Calibri" panose="020F0502020204030204" pitchFamily="34" charset="0"/>
                <a:cs typeface="Arial" panose="020B0604020202020204" pitchFamily="34" charset="0"/>
              </a:rPr>
              <a:t>)</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3504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0" name="Rectangle 1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1" name="Rectangle 1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2" name="Straight Connector 1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3" name="Straight Connector 1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4"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2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2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253F0A9-3DE1-57B9-ACB4-AC912F845244}"/>
              </a:ext>
            </a:extLst>
          </p:cNvPr>
          <p:cNvSpPr>
            <a:spLocks noGrp="1"/>
          </p:cNvSpPr>
          <p:nvPr>
            <p:ph type="title"/>
          </p:nvPr>
        </p:nvSpPr>
        <p:spPr>
          <a:xfrm>
            <a:off x="677334" y="609600"/>
            <a:ext cx="3843375" cy="5175624"/>
          </a:xfrm>
        </p:spPr>
        <p:txBody>
          <a:bodyPr anchor="ctr">
            <a:normAutofit/>
          </a:bodyPr>
          <a:lstStyle/>
          <a:p>
            <a:r>
              <a:rPr lang="en-US">
                <a:solidFill>
                  <a:schemeClr val="tx1">
                    <a:lumMod val="85000"/>
                    <a:lumOff val="15000"/>
                  </a:schemeClr>
                </a:solidFill>
              </a:rPr>
              <a:t>SWOT ANALYSIS</a:t>
            </a:r>
          </a:p>
        </p:txBody>
      </p:sp>
      <p:sp>
        <p:nvSpPr>
          <p:cNvPr id="49" name="Freeform: Shape 29">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E7F5D5E-6B28-AB6B-D063-250180AEB0CE}"/>
              </a:ext>
            </a:extLst>
          </p:cNvPr>
          <p:cNvSpPr>
            <a:spLocks noGrp="1"/>
          </p:cNvSpPr>
          <p:nvPr>
            <p:ph idx="1"/>
          </p:nvPr>
        </p:nvSpPr>
        <p:spPr>
          <a:xfrm>
            <a:off x="6116084" y="609601"/>
            <a:ext cx="5511296" cy="5175624"/>
          </a:xfrm>
        </p:spPr>
        <p:txBody>
          <a:bodyPr anchor="ctr">
            <a:normAutofit/>
          </a:bodyPr>
          <a:lstStyle/>
          <a:p>
            <a:r>
              <a:rPr lang="en-GB" b="0" i="0" u="none" strike="noStrike">
                <a:solidFill>
                  <a:srgbClr val="FFFFFF"/>
                </a:solidFill>
                <a:effectLst/>
                <a:latin typeface="Arial" panose="020B0604020202020204" pitchFamily="34" charset="0"/>
                <a:cs typeface="Arial" panose="020B0604020202020204" pitchFamily="34" charset="0"/>
              </a:rPr>
              <a:t>SWOT analysis is a strategic planning tool used to evaluate a company's strengths, weaknesses, opportunities, and threats (Kotler et al., 2017). It helps a company to make informed decisions about its future direction by identifying internal and external factors that may impact its performance (David, 2017). The analysis enables a company to leverage its strengths, mitigate its weaknesses, maximize its opportunities, and manage its threats (Grant, 2016).</a:t>
            </a:r>
            <a:endParaRPr lang="it-IT" b="0" i="0" u="none" strike="noStrike">
              <a:solidFill>
                <a:srgbClr val="FFFFFF"/>
              </a:solidFill>
              <a:effectLst/>
              <a:latin typeface="Arial" panose="020B0604020202020204" pitchFamily="34" charset="0"/>
              <a:cs typeface="Arial" panose="020B0604020202020204" pitchFamily="34" charset="0"/>
            </a:endParaRPr>
          </a:p>
          <a:p>
            <a:pPr>
              <a:buFont typeface="Arial" panose="020B0604020202020204" pitchFamily="34" charset="0"/>
              <a:buChar char="•"/>
            </a:pPr>
            <a:endParaRPr lang="it-IT" b="0" i="0" u="none" strike="noStrike">
              <a:solidFill>
                <a:srgbClr val="FFFFFF"/>
              </a:solidFill>
              <a:effectLst/>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D4577BE-BFF2-4683-3301-3AEFA6F62A99}"/>
              </a:ext>
            </a:extLst>
          </p:cNvPr>
          <p:cNvSpPr txBox="1"/>
          <p:nvPr/>
        </p:nvSpPr>
        <p:spPr>
          <a:xfrm>
            <a:off x="5193695" y="2517624"/>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267565537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52">
            <a:extLst>
              <a:ext uri="{FF2B5EF4-FFF2-40B4-BE49-F238E27FC236}">
                <a16:creationId xmlns:a16="http://schemas.microsoft.com/office/drawing/2014/main" id="{39178BE9-53D8-441A-8691-0ED3B464B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 name="Table 1">
            <a:extLst>
              <a:ext uri="{FF2B5EF4-FFF2-40B4-BE49-F238E27FC236}">
                <a16:creationId xmlns:a16="http://schemas.microsoft.com/office/drawing/2014/main" id="{A1CE238A-7375-B888-5AD8-97AFA8A0B8EB}"/>
              </a:ext>
            </a:extLst>
          </p:cNvPr>
          <p:cNvGraphicFramePr>
            <a:graphicFrameLocks noGrp="1"/>
          </p:cNvGraphicFramePr>
          <p:nvPr>
            <p:extLst>
              <p:ext uri="{D42A27DB-BD31-4B8C-83A1-F6EECF244321}">
                <p14:modId xmlns:p14="http://schemas.microsoft.com/office/powerpoint/2010/main" val="447634517"/>
              </p:ext>
            </p:extLst>
          </p:nvPr>
        </p:nvGraphicFramePr>
        <p:xfrm>
          <a:off x="0" y="0"/>
          <a:ext cx="12188952" cy="6858000"/>
        </p:xfrm>
        <a:graphic>
          <a:graphicData uri="http://schemas.openxmlformats.org/drawingml/2006/table">
            <a:tbl>
              <a:tblPr firstRow="1" bandRow="1">
                <a:tableStyleId>{5C22544A-7EE6-4342-B048-85BDC9FD1C3A}</a:tableStyleId>
              </a:tblPr>
              <a:tblGrid>
                <a:gridCol w="3938764">
                  <a:extLst>
                    <a:ext uri="{9D8B030D-6E8A-4147-A177-3AD203B41FA5}">
                      <a16:colId xmlns:a16="http://schemas.microsoft.com/office/drawing/2014/main" val="3427497673"/>
                    </a:ext>
                  </a:extLst>
                </a:gridCol>
                <a:gridCol w="2600068">
                  <a:extLst>
                    <a:ext uri="{9D8B030D-6E8A-4147-A177-3AD203B41FA5}">
                      <a16:colId xmlns:a16="http://schemas.microsoft.com/office/drawing/2014/main" val="1060608012"/>
                    </a:ext>
                  </a:extLst>
                </a:gridCol>
                <a:gridCol w="3185341">
                  <a:extLst>
                    <a:ext uri="{9D8B030D-6E8A-4147-A177-3AD203B41FA5}">
                      <a16:colId xmlns:a16="http://schemas.microsoft.com/office/drawing/2014/main" val="581934061"/>
                    </a:ext>
                  </a:extLst>
                </a:gridCol>
                <a:gridCol w="2464779">
                  <a:extLst>
                    <a:ext uri="{9D8B030D-6E8A-4147-A177-3AD203B41FA5}">
                      <a16:colId xmlns:a16="http://schemas.microsoft.com/office/drawing/2014/main" val="2784955692"/>
                    </a:ext>
                  </a:extLst>
                </a:gridCol>
              </a:tblGrid>
              <a:tr h="352177">
                <a:tc>
                  <a:txBody>
                    <a:bodyPr/>
                    <a:lstStyle/>
                    <a:p>
                      <a:r>
                        <a:rPr lang="en-GB" sz="1200" dirty="0"/>
                        <a:t>STRENGHTS</a:t>
                      </a:r>
                    </a:p>
                  </a:txBody>
                  <a:tcPr marL="63916" marR="63916" marT="31958" marB="31958"/>
                </a:tc>
                <a:tc>
                  <a:txBody>
                    <a:bodyPr/>
                    <a:lstStyle/>
                    <a:p>
                      <a:r>
                        <a:rPr lang="en-GB" sz="1200"/>
                        <a:t>WEAKNESSES</a:t>
                      </a:r>
                    </a:p>
                  </a:txBody>
                  <a:tcPr marL="63916" marR="63916" marT="31958" marB="31958"/>
                </a:tc>
                <a:tc>
                  <a:txBody>
                    <a:bodyPr/>
                    <a:lstStyle/>
                    <a:p>
                      <a:r>
                        <a:rPr lang="en-GB" sz="1200"/>
                        <a:t>OPPORTUNITIES</a:t>
                      </a:r>
                    </a:p>
                  </a:txBody>
                  <a:tcPr marL="63916" marR="63916" marT="31958" marB="31958"/>
                </a:tc>
                <a:tc>
                  <a:txBody>
                    <a:bodyPr/>
                    <a:lstStyle/>
                    <a:p>
                      <a:r>
                        <a:rPr lang="en-GB" sz="1200"/>
                        <a:t>THREADS</a:t>
                      </a:r>
                    </a:p>
                  </a:txBody>
                  <a:tcPr marL="63916" marR="63916" marT="31958" marB="31958"/>
                </a:tc>
                <a:extLst>
                  <a:ext uri="{0D108BD9-81ED-4DB2-BD59-A6C34878D82A}">
                    <a16:rowId xmlns:a16="http://schemas.microsoft.com/office/drawing/2014/main" val="1198520047"/>
                  </a:ext>
                </a:extLst>
              </a:tr>
              <a:tr h="6505823">
                <a:tc>
                  <a:txBody>
                    <a:bodyPr/>
                    <a:lstStyle/>
                    <a:p>
                      <a:pPr marL="285750" lvl="0" indent="-285750">
                        <a:lnSpc>
                          <a:spcPct val="150000"/>
                        </a:lnSpc>
                        <a:buFont typeface="Arial" panose="020B0604020202020204" pitchFamily="34" charset="0"/>
                        <a:buChar char="•"/>
                      </a:pPr>
                      <a:r>
                        <a:rPr lang="en-GB" sz="1200" kern="1200">
                          <a:solidFill>
                            <a:schemeClr val="dk1"/>
                          </a:solidFill>
                          <a:effectLst/>
                          <a:latin typeface="+mn-lt"/>
                          <a:ea typeface="+mn-ea"/>
                          <a:cs typeface="+mn-cs"/>
                        </a:rPr>
                        <a:t>Documented plans</a:t>
                      </a:r>
                    </a:p>
                    <a:p>
                      <a:pPr marL="285750" lvl="0" indent="-285750">
                        <a:lnSpc>
                          <a:spcPct val="150000"/>
                        </a:lnSpc>
                        <a:buFont typeface="Arial" panose="020B0604020202020204" pitchFamily="34" charset="0"/>
                        <a:buChar char="•"/>
                      </a:pPr>
                      <a:r>
                        <a:rPr lang="en-GB" sz="1200" kern="1200">
                          <a:solidFill>
                            <a:schemeClr val="dk1"/>
                          </a:solidFill>
                          <a:effectLst/>
                          <a:latin typeface="+mn-lt"/>
                          <a:ea typeface="+mn-ea"/>
                          <a:cs typeface="+mn-cs"/>
                        </a:rPr>
                        <a:t>Innovative Trucking Company concept.</a:t>
                      </a:r>
                    </a:p>
                    <a:p>
                      <a:pPr marL="285750" lvl="0" indent="-285750">
                        <a:lnSpc>
                          <a:spcPct val="150000"/>
                        </a:lnSpc>
                        <a:buFont typeface="Arial" panose="020B0604020202020204" pitchFamily="34" charset="0"/>
                        <a:buChar char="•"/>
                      </a:pPr>
                      <a:r>
                        <a:rPr lang="en-GB" sz="1200" kern="1200">
                          <a:solidFill>
                            <a:schemeClr val="dk1"/>
                          </a:solidFill>
                          <a:effectLst/>
                          <a:latin typeface="+mn-lt"/>
                          <a:ea typeface="+mn-ea"/>
                          <a:cs typeface="+mn-cs"/>
                        </a:rPr>
                        <a:t>Owner has 17 years of driving experience</a:t>
                      </a:r>
                    </a:p>
                    <a:p>
                      <a:pPr marL="285750" lvl="0" indent="-285750">
                        <a:lnSpc>
                          <a:spcPct val="150000"/>
                        </a:lnSpc>
                        <a:buFont typeface="Arial" panose="020B0604020202020204" pitchFamily="34" charset="0"/>
                        <a:buChar char="•"/>
                      </a:pPr>
                      <a:r>
                        <a:rPr lang="en-GB" sz="1200" kern="1200">
                          <a:solidFill>
                            <a:schemeClr val="dk1"/>
                          </a:solidFill>
                          <a:effectLst/>
                          <a:latin typeface="+mn-lt"/>
                          <a:ea typeface="+mn-ea"/>
                          <a:cs typeface="+mn-cs"/>
                        </a:rPr>
                        <a:t>Focused on a specific industry (general Haulage)</a:t>
                      </a:r>
                    </a:p>
                    <a:p>
                      <a:pPr marL="285750" lvl="0" indent="-285750">
                        <a:lnSpc>
                          <a:spcPct val="150000"/>
                        </a:lnSpc>
                        <a:buFont typeface="Arial" panose="020B0604020202020204" pitchFamily="34" charset="0"/>
                        <a:buChar char="•"/>
                      </a:pPr>
                      <a:r>
                        <a:rPr lang="en-GB" sz="1200" kern="1200">
                          <a:solidFill>
                            <a:schemeClr val="dk1"/>
                          </a:solidFill>
                          <a:effectLst/>
                          <a:latin typeface="+mn-lt"/>
                          <a:ea typeface="+mn-ea"/>
                          <a:cs typeface="+mn-cs"/>
                        </a:rPr>
                        <a:t>Company is based in a major city (Birmingham, UK)</a:t>
                      </a:r>
                    </a:p>
                    <a:p>
                      <a:pPr marL="285750" lvl="0" indent="-285750">
                        <a:lnSpc>
                          <a:spcPct val="150000"/>
                        </a:lnSpc>
                        <a:buFont typeface="Arial" panose="020B0604020202020204" pitchFamily="34" charset="0"/>
                        <a:buChar char="•"/>
                      </a:pPr>
                      <a:r>
                        <a:rPr lang="en-GB" sz="1200" kern="1200">
                          <a:solidFill>
                            <a:schemeClr val="dk1"/>
                          </a:solidFill>
                          <a:effectLst/>
                          <a:latin typeface="+mn-lt"/>
                          <a:ea typeface="+mn-ea"/>
                          <a:cs typeface="+mn-cs"/>
                        </a:rPr>
                        <a:t>Starting with a single unit allows for more focused operations and manageable growth</a:t>
                      </a:r>
                    </a:p>
                    <a:p>
                      <a:pPr marL="342900" lvl="0" indent="-342900" algn="just">
                        <a:lnSpc>
                          <a:spcPct val="150000"/>
                        </a:lnSpc>
                        <a:buFont typeface="Arial" panose="020B0604020202020204" pitchFamily="34" charset="0"/>
                        <a:buChar char="•"/>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1060" marR="61060" marT="0" marB="0"/>
                </a:tc>
                <a:tc>
                  <a:txBody>
                    <a:bodyPr/>
                    <a:lstStyle/>
                    <a:p>
                      <a:pPr marL="285750" lvl="0" indent="-285750">
                        <a:lnSpc>
                          <a:spcPct val="150000"/>
                        </a:lnSpc>
                        <a:buFont typeface="Arial" panose="020B0604020202020204" pitchFamily="34" charset="0"/>
                        <a:buChar char="•"/>
                      </a:pPr>
                      <a:r>
                        <a:rPr lang="en-GB" sz="1200" kern="1200">
                          <a:solidFill>
                            <a:schemeClr val="dk1"/>
                          </a:solidFill>
                          <a:effectLst/>
                          <a:latin typeface="+mn-lt"/>
                          <a:ea typeface="+mn-ea"/>
                          <a:cs typeface="+mn-cs"/>
                        </a:rPr>
                        <a:t>Limited resources (only one unit)</a:t>
                      </a:r>
                    </a:p>
                    <a:p>
                      <a:pPr marL="285750" lvl="0" indent="-285750">
                        <a:lnSpc>
                          <a:spcPct val="150000"/>
                        </a:lnSpc>
                        <a:buFont typeface="Arial" panose="020B0604020202020204" pitchFamily="34" charset="0"/>
                        <a:buChar char="•"/>
                      </a:pPr>
                      <a:r>
                        <a:rPr lang="en-GB" sz="1200" kern="1200">
                          <a:solidFill>
                            <a:schemeClr val="dk1"/>
                          </a:solidFill>
                          <a:effectLst/>
                          <a:latin typeface="+mn-lt"/>
                          <a:ea typeface="+mn-ea"/>
                          <a:cs typeface="+mn-cs"/>
                        </a:rPr>
                        <a:t>New entrant in a competitive market</a:t>
                      </a:r>
                    </a:p>
                    <a:p>
                      <a:pPr marL="285750" lvl="0" indent="-285750">
                        <a:lnSpc>
                          <a:spcPct val="150000"/>
                        </a:lnSpc>
                        <a:buFont typeface="Arial" panose="020B0604020202020204" pitchFamily="34" charset="0"/>
                        <a:buChar char="•"/>
                      </a:pPr>
                      <a:r>
                        <a:rPr lang="en-GB" sz="1200" kern="1200">
                          <a:solidFill>
                            <a:schemeClr val="dk1"/>
                          </a:solidFill>
                          <a:effectLst/>
                          <a:latin typeface="+mn-lt"/>
                          <a:ea typeface="+mn-ea"/>
                          <a:cs typeface="+mn-cs"/>
                        </a:rPr>
                        <a:t>Small size may limit opportunities for growth and expansion</a:t>
                      </a:r>
                    </a:p>
                    <a:p>
                      <a:pPr marL="285750" lvl="0" indent="-285750">
                        <a:lnSpc>
                          <a:spcPct val="150000"/>
                        </a:lnSpc>
                        <a:buFont typeface="Arial" panose="020B0604020202020204" pitchFamily="34" charset="0"/>
                        <a:buChar char="•"/>
                      </a:pPr>
                      <a:r>
                        <a:rPr lang="en-GB" sz="1200" kern="1200">
                          <a:solidFill>
                            <a:schemeClr val="dk1"/>
                          </a:solidFill>
                          <a:effectLst/>
                          <a:latin typeface="+mn-lt"/>
                          <a:ea typeface="+mn-ea"/>
                          <a:cs typeface="+mn-cs"/>
                        </a:rPr>
                        <a:t>Startup General Haulage Company.</a:t>
                      </a:r>
                    </a:p>
                    <a:p>
                      <a:pPr marL="285750" lvl="0" indent="-285750">
                        <a:lnSpc>
                          <a:spcPct val="150000"/>
                        </a:lnSpc>
                        <a:buFont typeface="Arial" panose="020B0604020202020204" pitchFamily="34" charset="0"/>
                        <a:buChar char="•"/>
                      </a:pPr>
                      <a:r>
                        <a:rPr lang="en-GB" sz="1200" kern="1200">
                          <a:solidFill>
                            <a:schemeClr val="dk1"/>
                          </a:solidFill>
                          <a:effectLst/>
                          <a:latin typeface="+mn-lt"/>
                          <a:ea typeface="+mn-ea"/>
                          <a:cs typeface="+mn-cs"/>
                        </a:rPr>
                        <a:t>Untested business location.</a:t>
                      </a:r>
                    </a:p>
                    <a:p>
                      <a:endParaRPr lang="en-GB" sz="1200" dirty="0"/>
                    </a:p>
                  </a:txBody>
                  <a:tcPr marL="63916" marR="63916" marT="31958" marB="31958"/>
                </a:tc>
                <a:tc>
                  <a:txBody>
                    <a:bodyPr/>
                    <a:lstStyle/>
                    <a:p>
                      <a:pPr marL="171450" lvl="0" indent="-171450">
                        <a:lnSpc>
                          <a:spcPct val="150000"/>
                        </a:lnSpc>
                        <a:buFont typeface="Arial" panose="020B0604020202020204" pitchFamily="34" charset="0"/>
                        <a:buChar char="•"/>
                      </a:pPr>
                      <a:r>
                        <a:rPr lang="en-GB" sz="1200" kern="1200">
                          <a:solidFill>
                            <a:schemeClr val="dk1"/>
                          </a:solidFill>
                          <a:effectLst/>
                          <a:latin typeface="+mn-lt"/>
                          <a:ea typeface="+mn-ea"/>
                          <a:cs typeface="+mn-cs"/>
                        </a:rPr>
                        <a:t>Community involvement</a:t>
                      </a:r>
                    </a:p>
                    <a:p>
                      <a:pPr marL="171450" lvl="0" indent="-171450">
                        <a:lnSpc>
                          <a:spcPct val="150000"/>
                        </a:lnSpc>
                        <a:buFont typeface="Arial" panose="020B0604020202020204" pitchFamily="34" charset="0"/>
                        <a:buChar char="•"/>
                      </a:pPr>
                      <a:r>
                        <a:rPr lang="en-GB" sz="1200" kern="1200">
                          <a:solidFill>
                            <a:schemeClr val="dk1"/>
                          </a:solidFill>
                          <a:effectLst/>
                          <a:latin typeface="+mn-lt"/>
                          <a:ea typeface="+mn-ea"/>
                          <a:cs typeface="+mn-cs"/>
                        </a:rPr>
                        <a:t>Appeal to a wide variety of clientele.</a:t>
                      </a:r>
                    </a:p>
                    <a:p>
                      <a:pPr marL="171450" lvl="0" indent="-171450">
                        <a:lnSpc>
                          <a:spcPct val="150000"/>
                        </a:lnSpc>
                        <a:buFont typeface="Arial" panose="020B0604020202020204" pitchFamily="34" charset="0"/>
                        <a:buChar char="•"/>
                      </a:pPr>
                      <a:r>
                        <a:rPr lang="en-GB" sz="1200" kern="1200">
                          <a:solidFill>
                            <a:schemeClr val="dk1"/>
                          </a:solidFill>
                          <a:effectLst/>
                          <a:latin typeface="+mn-lt"/>
                          <a:ea typeface="+mn-ea"/>
                          <a:cs typeface="+mn-cs"/>
                        </a:rPr>
                        <a:t>Growing demand for general haulage services in the UK</a:t>
                      </a:r>
                    </a:p>
                    <a:p>
                      <a:pPr marL="171450" lvl="0" indent="-171450">
                        <a:lnSpc>
                          <a:spcPct val="150000"/>
                        </a:lnSpc>
                        <a:buFont typeface="Arial" panose="020B0604020202020204" pitchFamily="34" charset="0"/>
                        <a:buChar char="•"/>
                      </a:pPr>
                      <a:r>
                        <a:rPr lang="en-GB" sz="1200" kern="1200">
                          <a:solidFill>
                            <a:schemeClr val="dk1"/>
                          </a:solidFill>
                          <a:effectLst/>
                          <a:latin typeface="+mn-lt"/>
                          <a:ea typeface="+mn-ea"/>
                          <a:cs typeface="+mn-cs"/>
                        </a:rPr>
                        <a:t>Opportunity to expand operations and increase the fleet size</a:t>
                      </a:r>
                    </a:p>
                    <a:p>
                      <a:pPr marL="171450" lvl="0" indent="-171450">
                        <a:lnSpc>
                          <a:spcPct val="150000"/>
                        </a:lnSpc>
                        <a:buFont typeface="Arial" panose="020B0604020202020204" pitchFamily="34" charset="0"/>
                        <a:buChar char="•"/>
                      </a:pPr>
                      <a:r>
                        <a:rPr lang="en-GB" sz="1200" kern="1200">
                          <a:solidFill>
                            <a:schemeClr val="dk1"/>
                          </a:solidFill>
                          <a:effectLst/>
                          <a:latin typeface="+mn-lt"/>
                          <a:ea typeface="+mn-ea"/>
                          <a:cs typeface="+mn-cs"/>
                        </a:rPr>
                        <a:t>Potential to diversify into related industries</a:t>
                      </a:r>
                    </a:p>
                    <a:p>
                      <a:pPr marL="171450" lvl="0" indent="-171450">
                        <a:lnSpc>
                          <a:spcPct val="150000"/>
                        </a:lnSpc>
                        <a:buFont typeface="Arial" panose="020B0604020202020204" pitchFamily="34" charset="0"/>
                        <a:buChar char="•"/>
                      </a:pPr>
                      <a:r>
                        <a:rPr lang="en-GB" sz="1200" kern="1200">
                          <a:solidFill>
                            <a:schemeClr val="dk1"/>
                          </a:solidFill>
                          <a:effectLst/>
                          <a:latin typeface="+mn-lt"/>
                          <a:ea typeface="+mn-ea"/>
                          <a:cs typeface="+mn-cs"/>
                        </a:rPr>
                        <a:t>Growing market for logistics services in Birmingham, UK</a:t>
                      </a:r>
                    </a:p>
                    <a:p>
                      <a:pPr marL="171450" lvl="0" indent="-171450">
                        <a:lnSpc>
                          <a:spcPct val="150000"/>
                        </a:lnSpc>
                        <a:buFont typeface="Arial" panose="020B0604020202020204" pitchFamily="34" charset="0"/>
                        <a:buChar char="•"/>
                      </a:pPr>
                      <a:r>
                        <a:rPr lang="en-GB" sz="1200" kern="1200">
                          <a:solidFill>
                            <a:schemeClr val="dk1"/>
                          </a:solidFill>
                          <a:effectLst/>
                          <a:latin typeface="+mn-lt"/>
                          <a:ea typeface="+mn-ea"/>
                          <a:cs typeface="+mn-cs"/>
                        </a:rPr>
                        <a:t>Location</a:t>
                      </a:r>
                    </a:p>
                    <a:p>
                      <a:endParaRPr lang="en-GB" sz="1200" dirty="0"/>
                    </a:p>
                  </a:txBody>
                  <a:tcPr marL="63916" marR="63916" marT="31958" marB="31958"/>
                </a:tc>
                <a:tc>
                  <a:txBody>
                    <a:bodyPr/>
                    <a:lstStyle/>
                    <a:p>
                      <a:pPr marL="342900" lvl="0" indent="-342900">
                        <a:lnSpc>
                          <a:spcPct val="150000"/>
                        </a:lnSpc>
                        <a:buFont typeface="Symbol" pitchFamily="2" charset="2"/>
                        <a:buChar char=""/>
                      </a:pPr>
                      <a:r>
                        <a:rPr lang="en-GB" sz="1200" dirty="0">
                          <a:solidFill>
                            <a:srgbClr val="202124"/>
                          </a:solidFill>
                          <a:effectLst/>
                          <a:latin typeface="Arial" panose="020B0604020202020204" pitchFamily="34" charset="0"/>
                          <a:ea typeface="Calibri" panose="020F0502020204030204" pitchFamily="34" charset="0"/>
                          <a:cs typeface="Times New Roman" panose="02020603050405020304" pitchFamily="18" charset="0"/>
                        </a:rPr>
                        <a:t>Local and national competitors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itchFamily="2" charset="2"/>
                        <a:buChar char=""/>
                      </a:pPr>
                      <a:r>
                        <a:rPr lang="en-GB" sz="1200" dirty="0">
                          <a:solidFill>
                            <a:srgbClr val="202124"/>
                          </a:solidFill>
                          <a:effectLst/>
                          <a:latin typeface="Arial" panose="020B0604020202020204" pitchFamily="34" charset="0"/>
                          <a:ea typeface="Calibri" panose="020F0502020204030204" pitchFamily="34" charset="0"/>
                          <a:cs typeface="Times New Roman" panose="02020603050405020304" pitchFamily="18" charset="0"/>
                        </a:rPr>
                        <a:t>Susceptible to economic downturn</a:t>
                      </a:r>
                      <a:r>
                        <a:rPr lang="en-GB" sz="1200" b="1" dirty="0">
                          <a:solidFill>
                            <a:srgbClr val="202124"/>
                          </a:solidFill>
                          <a:effectLst/>
                          <a:latin typeface="Arial" panose="020B0604020202020204" pitchFamily="34" charset="0"/>
                          <a:ea typeface="Calibri" panose="020F0502020204030204" pitchFamily="34" charset="0"/>
                          <a:cs typeface="Times New Roman" panose="02020603050405020304" pitchFamily="18" charset="0"/>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itchFamily="2"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Competition from established players in the industry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itchFamily="2"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Fluctuations in the economy and demand for haulage services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itchFamily="2"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Changes in government regulations affecting the haulage industry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itchFamily="2"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Rising costs of fuel, insurance, and other operational expenses.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200" b="1" dirty="0">
                          <a:solidFill>
                            <a:srgbClr val="202124"/>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200" b="1" dirty="0">
                          <a:solidFill>
                            <a:srgbClr val="202124"/>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dirty="0"/>
                    </a:p>
                  </a:txBody>
                  <a:tcPr marL="63916" marR="63916" marT="31958" marB="31958"/>
                </a:tc>
                <a:extLst>
                  <a:ext uri="{0D108BD9-81ED-4DB2-BD59-A6C34878D82A}">
                    <a16:rowId xmlns:a16="http://schemas.microsoft.com/office/drawing/2014/main" val="3108199551"/>
                  </a:ext>
                </a:extLst>
              </a:tr>
            </a:tbl>
          </a:graphicData>
        </a:graphic>
      </p:graphicFrame>
    </p:spTree>
    <p:extLst>
      <p:ext uri="{BB962C8B-B14F-4D97-AF65-F5344CB8AC3E}">
        <p14:creationId xmlns:p14="http://schemas.microsoft.com/office/powerpoint/2010/main" val="2218014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37D9D3-D848-AC61-2594-90DA291E1FCE}"/>
              </a:ext>
            </a:extLst>
          </p:cNvPr>
          <p:cNvSpPr>
            <a:spLocks noGrp="1"/>
          </p:cNvSpPr>
          <p:nvPr>
            <p:ph type="title"/>
          </p:nvPr>
        </p:nvSpPr>
        <p:spPr>
          <a:xfrm>
            <a:off x="1286933" y="609600"/>
            <a:ext cx="10197494" cy="1099457"/>
          </a:xfrm>
        </p:spPr>
        <p:txBody>
          <a:bodyPr>
            <a:normAutofit/>
          </a:bodyPr>
          <a:lstStyle/>
          <a:p>
            <a:r>
              <a:rPr lang="en-US" b="1">
                <a:latin typeface="+mn-lt"/>
                <a:ea typeface="Arial" panose="020B0604020202020204" pitchFamily="34" charset="0"/>
              </a:rPr>
              <a:t>4Ps of marketing</a:t>
            </a:r>
            <a:endParaRPr lang="en-GB"/>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8" name="Content Placeholder 2">
            <a:extLst>
              <a:ext uri="{FF2B5EF4-FFF2-40B4-BE49-F238E27FC236}">
                <a16:creationId xmlns:a16="http://schemas.microsoft.com/office/drawing/2014/main" id="{E54C20E1-F389-F8A9-6B74-C233A0DBED8C}"/>
              </a:ext>
            </a:extLst>
          </p:cNvPr>
          <p:cNvGraphicFramePr>
            <a:graphicFrameLocks noGrp="1"/>
          </p:cNvGraphicFramePr>
          <p:nvPr>
            <p:ph idx="1"/>
            <p:extLst>
              <p:ext uri="{D42A27DB-BD31-4B8C-83A1-F6EECF244321}">
                <p14:modId xmlns:p14="http://schemas.microsoft.com/office/powerpoint/2010/main" val="2447575017"/>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4782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E30FFA4-E907-0F6C-5DF7-C8EE509D3342}"/>
              </a:ext>
            </a:extLst>
          </p:cNvPr>
          <p:cNvGraphicFramePr>
            <a:graphicFrameLocks noGrp="1"/>
          </p:cNvGraphicFramePr>
          <p:nvPr>
            <p:extLst>
              <p:ext uri="{D42A27DB-BD31-4B8C-83A1-F6EECF244321}">
                <p14:modId xmlns:p14="http://schemas.microsoft.com/office/powerpoint/2010/main" val="1021092655"/>
              </p:ext>
            </p:extLst>
          </p:nvPr>
        </p:nvGraphicFramePr>
        <p:xfrm>
          <a:off x="1374019" y="256780"/>
          <a:ext cx="6219826" cy="1036320"/>
        </p:xfrm>
        <a:graphic>
          <a:graphicData uri="http://schemas.openxmlformats.org/drawingml/2006/table">
            <a:tbl>
              <a:tblPr firstRow="1" firstCol="1" bandRow="1">
                <a:tableStyleId>{5C22544A-7EE6-4342-B048-85BDC9FD1C3A}</a:tableStyleId>
              </a:tblPr>
              <a:tblGrid>
                <a:gridCol w="3109913">
                  <a:extLst>
                    <a:ext uri="{9D8B030D-6E8A-4147-A177-3AD203B41FA5}">
                      <a16:colId xmlns:a16="http://schemas.microsoft.com/office/drawing/2014/main" val="2918815844"/>
                    </a:ext>
                  </a:extLst>
                </a:gridCol>
                <a:gridCol w="3109913">
                  <a:extLst>
                    <a:ext uri="{9D8B030D-6E8A-4147-A177-3AD203B41FA5}">
                      <a16:colId xmlns:a16="http://schemas.microsoft.com/office/drawing/2014/main" val="3874783082"/>
                    </a:ext>
                  </a:extLst>
                </a:gridCol>
              </a:tblGrid>
              <a:tr h="0">
                <a:tc>
                  <a:txBody>
                    <a:bodyPr/>
                    <a:lstStyle/>
                    <a:p>
                      <a:pPr algn="ctr">
                        <a:spcBef>
                          <a:spcPts val="2400"/>
                        </a:spcBef>
                        <a:spcAft>
                          <a:spcPts val="2400"/>
                        </a:spcAft>
                      </a:pPr>
                      <a:r>
                        <a:rPr lang="en-GB" sz="1050" dirty="0">
                          <a:effectLst/>
                        </a:rPr>
                        <a:t>Product</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lgn="ctr">
                        <a:spcBef>
                          <a:spcPts val="2400"/>
                        </a:spcBef>
                        <a:spcAft>
                          <a:spcPts val="2400"/>
                        </a:spcAft>
                      </a:pPr>
                      <a:r>
                        <a:rPr lang="en-GB" sz="1050" dirty="0">
                          <a:effectLst/>
                        </a:rPr>
                        <a:t>Description</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57943854"/>
                  </a:ext>
                </a:extLst>
              </a:tr>
              <a:tr h="174096">
                <a:tc>
                  <a:txBody>
                    <a:bodyPr/>
                    <a:lstStyle/>
                    <a:p>
                      <a:pPr>
                        <a:spcBef>
                          <a:spcPts val="2400"/>
                        </a:spcBef>
                        <a:spcAft>
                          <a:spcPts val="2400"/>
                        </a:spcAft>
                      </a:pPr>
                      <a:r>
                        <a:rPr lang="en-GB" sz="1050" dirty="0">
                          <a:effectLst/>
                        </a:rPr>
                        <a:t>Services</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spcBef>
                          <a:spcPts val="2400"/>
                        </a:spcBef>
                        <a:spcAft>
                          <a:spcPts val="2400"/>
                        </a:spcAft>
                      </a:pPr>
                      <a:r>
                        <a:rPr lang="en-GB" sz="1050" dirty="0">
                          <a:effectLst/>
                        </a:rPr>
                        <a:t>Freight transport,  distribution</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433223178"/>
                  </a:ext>
                </a:extLst>
              </a:tr>
              <a:tr h="329671">
                <a:tc>
                  <a:txBody>
                    <a:bodyPr/>
                    <a:lstStyle/>
                    <a:p>
                      <a:pPr>
                        <a:spcBef>
                          <a:spcPts val="2400"/>
                        </a:spcBef>
                        <a:spcAft>
                          <a:spcPts val="2400"/>
                        </a:spcAft>
                      </a:pPr>
                      <a:r>
                        <a:rPr lang="en-GB" sz="1050" dirty="0">
                          <a:effectLst/>
                        </a:rPr>
                        <a:t>Features</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spcBef>
                          <a:spcPts val="2400"/>
                        </a:spcBef>
                        <a:spcAft>
                          <a:spcPts val="2400"/>
                        </a:spcAft>
                      </a:pPr>
                      <a:r>
                        <a:rPr lang="en-GB" sz="1050" dirty="0">
                          <a:effectLst/>
                        </a:rPr>
                        <a:t>Safe and reliable transportation, 24/7 tracking, on-time delivery</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extLst>
                  <a:ext uri="{0D108BD9-81ED-4DB2-BD59-A6C34878D82A}">
                    <a16:rowId xmlns:a16="http://schemas.microsoft.com/office/drawing/2014/main" val="1764424027"/>
                  </a:ext>
                </a:extLst>
              </a:tr>
              <a:tr h="329671">
                <a:tc>
                  <a:txBody>
                    <a:bodyPr/>
                    <a:lstStyle/>
                    <a:p>
                      <a:pPr>
                        <a:spcBef>
                          <a:spcPts val="2400"/>
                        </a:spcBef>
                        <a:spcAft>
                          <a:spcPts val="2400"/>
                        </a:spcAft>
                      </a:pPr>
                      <a:r>
                        <a:rPr lang="en-GB" sz="1050" dirty="0">
                          <a:effectLst/>
                        </a:rPr>
                        <a:t>Benefits</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spcBef>
                          <a:spcPts val="2400"/>
                        </a:spcBef>
                        <a:spcAft>
                          <a:spcPts val="2400"/>
                        </a:spcAft>
                      </a:pPr>
                      <a:r>
                        <a:rPr lang="en-GB" sz="1050" dirty="0">
                          <a:effectLst/>
                        </a:rPr>
                        <a:t>Cost-effective solutions, competitive pricing, customizable services</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extLst>
                  <a:ext uri="{0D108BD9-81ED-4DB2-BD59-A6C34878D82A}">
                    <a16:rowId xmlns:a16="http://schemas.microsoft.com/office/drawing/2014/main" val="4278788727"/>
                  </a:ext>
                </a:extLst>
              </a:tr>
            </a:tbl>
          </a:graphicData>
        </a:graphic>
      </p:graphicFrame>
      <p:graphicFrame>
        <p:nvGraphicFramePr>
          <p:cNvPr id="3" name="Table 2">
            <a:extLst>
              <a:ext uri="{FF2B5EF4-FFF2-40B4-BE49-F238E27FC236}">
                <a16:creationId xmlns:a16="http://schemas.microsoft.com/office/drawing/2014/main" id="{5E98C37E-0336-1348-2E75-B341CEB09821}"/>
              </a:ext>
            </a:extLst>
          </p:cNvPr>
          <p:cNvGraphicFramePr>
            <a:graphicFrameLocks noGrp="1"/>
          </p:cNvGraphicFramePr>
          <p:nvPr>
            <p:extLst>
              <p:ext uri="{D42A27DB-BD31-4B8C-83A1-F6EECF244321}">
                <p14:modId xmlns:p14="http://schemas.microsoft.com/office/powerpoint/2010/main" val="1265013936"/>
              </p:ext>
            </p:extLst>
          </p:nvPr>
        </p:nvGraphicFramePr>
        <p:xfrm>
          <a:off x="1374019" y="1854982"/>
          <a:ext cx="6219826" cy="1196340"/>
        </p:xfrm>
        <a:graphic>
          <a:graphicData uri="http://schemas.openxmlformats.org/drawingml/2006/table">
            <a:tbl>
              <a:tblPr firstRow="1" firstCol="1" bandRow="1">
                <a:tableStyleId>{5C22544A-7EE6-4342-B048-85BDC9FD1C3A}</a:tableStyleId>
              </a:tblPr>
              <a:tblGrid>
                <a:gridCol w="3109913">
                  <a:extLst>
                    <a:ext uri="{9D8B030D-6E8A-4147-A177-3AD203B41FA5}">
                      <a16:colId xmlns:a16="http://schemas.microsoft.com/office/drawing/2014/main" val="2944916865"/>
                    </a:ext>
                  </a:extLst>
                </a:gridCol>
                <a:gridCol w="3109913">
                  <a:extLst>
                    <a:ext uri="{9D8B030D-6E8A-4147-A177-3AD203B41FA5}">
                      <a16:colId xmlns:a16="http://schemas.microsoft.com/office/drawing/2014/main" val="2793453426"/>
                    </a:ext>
                  </a:extLst>
                </a:gridCol>
              </a:tblGrid>
              <a:tr h="143277">
                <a:tc>
                  <a:txBody>
                    <a:bodyPr/>
                    <a:lstStyle/>
                    <a:p>
                      <a:pPr algn="ctr">
                        <a:spcBef>
                          <a:spcPts val="2400"/>
                        </a:spcBef>
                        <a:spcAft>
                          <a:spcPts val="2400"/>
                        </a:spcAft>
                      </a:pPr>
                      <a:r>
                        <a:rPr lang="en-GB" sz="1050" dirty="0">
                          <a:effectLst/>
                        </a:rPr>
                        <a:t>Price</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lgn="ctr">
                        <a:spcBef>
                          <a:spcPts val="2400"/>
                        </a:spcBef>
                        <a:spcAft>
                          <a:spcPts val="2400"/>
                        </a:spcAft>
                      </a:pPr>
                      <a:r>
                        <a:rPr lang="en-GB" sz="1050">
                          <a:effectLst/>
                        </a:rPr>
                        <a:t>Description</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extLst>
                  <a:ext uri="{0D108BD9-81ED-4DB2-BD59-A6C34878D82A}">
                    <a16:rowId xmlns:a16="http://schemas.microsoft.com/office/drawing/2014/main" val="1238118510"/>
                  </a:ext>
                </a:extLst>
              </a:tr>
              <a:tr h="271311">
                <a:tc>
                  <a:txBody>
                    <a:bodyPr/>
                    <a:lstStyle/>
                    <a:p>
                      <a:pPr>
                        <a:spcBef>
                          <a:spcPts val="2400"/>
                        </a:spcBef>
                        <a:spcAft>
                          <a:spcPts val="2400"/>
                        </a:spcAft>
                      </a:pPr>
                      <a:r>
                        <a:rPr lang="en-GB" sz="1050" dirty="0">
                          <a:effectLst/>
                        </a:rPr>
                        <a:t>Strategies</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spcBef>
                          <a:spcPts val="2400"/>
                        </a:spcBef>
                        <a:spcAft>
                          <a:spcPts val="2400"/>
                        </a:spcAft>
                      </a:pPr>
                      <a:r>
                        <a:rPr lang="en-GB" sz="1050">
                          <a:effectLst/>
                        </a:rPr>
                        <a:t>Penetration pricing, skimming pricing, value-based pricing</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063369548"/>
                  </a:ext>
                </a:extLst>
              </a:tr>
              <a:tr h="271311">
                <a:tc>
                  <a:txBody>
                    <a:bodyPr/>
                    <a:lstStyle/>
                    <a:p>
                      <a:pPr>
                        <a:spcBef>
                          <a:spcPts val="2400"/>
                        </a:spcBef>
                        <a:spcAft>
                          <a:spcPts val="2400"/>
                        </a:spcAft>
                      </a:pPr>
                      <a:r>
                        <a:rPr lang="en-GB" sz="1050">
                          <a:effectLst/>
                        </a:rPr>
                        <a:t>Factors</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spcBef>
                          <a:spcPts val="2400"/>
                        </a:spcBef>
                        <a:spcAft>
                          <a:spcPts val="2400"/>
                        </a:spcAft>
                      </a:pPr>
                      <a:r>
                        <a:rPr lang="en-GB" sz="1050" dirty="0">
                          <a:effectLst/>
                        </a:rPr>
                        <a:t>Costs, competition, customer demand, market conditions</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extLst>
                  <a:ext uri="{0D108BD9-81ED-4DB2-BD59-A6C34878D82A}">
                    <a16:rowId xmlns:a16="http://schemas.microsoft.com/office/drawing/2014/main" val="3172534727"/>
                  </a:ext>
                </a:extLst>
              </a:tr>
              <a:tr h="271311">
                <a:tc>
                  <a:txBody>
                    <a:bodyPr/>
                    <a:lstStyle/>
                    <a:p>
                      <a:pPr>
                        <a:spcBef>
                          <a:spcPts val="2400"/>
                        </a:spcBef>
                        <a:spcAft>
                          <a:spcPts val="2400"/>
                        </a:spcAft>
                      </a:pPr>
                      <a:r>
                        <a:rPr lang="en-GB" sz="1050">
                          <a:effectLst/>
                        </a:rPr>
                        <a:t>Objectives</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spcBef>
                          <a:spcPts val="2400"/>
                        </a:spcBef>
                        <a:spcAft>
                          <a:spcPts val="2400"/>
                        </a:spcAft>
                      </a:pPr>
                      <a:r>
                        <a:rPr lang="en-GB" sz="1050" dirty="0">
                          <a:effectLst/>
                        </a:rPr>
                        <a:t>Maximize revenue, gain market share, increase profits</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extLst>
                  <a:ext uri="{0D108BD9-81ED-4DB2-BD59-A6C34878D82A}">
                    <a16:rowId xmlns:a16="http://schemas.microsoft.com/office/drawing/2014/main" val="3460916076"/>
                  </a:ext>
                </a:extLst>
              </a:tr>
            </a:tbl>
          </a:graphicData>
        </a:graphic>
      </p:graphicFrame>
      <p:graphicFrame>
        <p:nvGraphicFramePr>
          <p:cNvPr id="4" name="Table 3">
            <a:extLst>
              <a:ext uri="{FF2B5EF4-FFF2-40B4-BE49-F238E27FC236}">
                <a16:creationId xmlns:a16="http://schemas.microsoft.com/office/drawing/2014/main" id="{561D9BEE-83DE-3EFA-BC64-4D70F30805CD}"/>
              </a:ext>
            </a:extLst>
          </p:cNvPr>
          <p:cNvGraphicFramePr>
            <a:graphicFrameLocks noGrp="1"/>
          </p:cNvGraphicFramePr>
          <p:nvPr>
            <p:extLst>
              <p:ext uri="{D42A27DB-BD31-4B8C-83A1-F6EECF244321}">
                <p14:modId xmlns:p14="http://schemas.microsoft.com/office/powerpoint/2010/main" val="2502554306"/>
              </p:ext>
            </p:extLst>
          </p:nvPr>
        </p:nvGraphicFramePr>
        <p:xfrm>
          <a:off x="1374019" y="3615263"/>
          <a:ext cx="6219826" cy="876300"/>
        </p:xfrm>
        <a:graphic>
          <a:graphicData uri="http://schemas.openxmlformats.org/drawingml/2006/table">
            <a:tbl>
              <a:tblPr firstRow="1" firstCol="1" bandRow="1">
                <a:tableStyleId>{5C22544A-7EE6-4342-B048-85BDC9FD1C3A}</a:tableStyleId>
              </a:tblPr>
              <a:tblGrid>
                <a:gridCol w="3109913">
                  <a:extLst>
                    <a:ext uri="{9D8B030D-6E8A-4147-A177-3AD203B41FA5}">
                      <a16:colId xmlns:a16="http://schemas.microsoft.com/office/drawing/2014/main" val="905483554"/>
                    </a:ext>
                  </a:extLst>
                </a:gridCol>
                <a:gridCol w="3109913">
                  <a:extLst>
                    <a:ext uri="{9D8B030D-6E8A-4147-A177-3AD203B41FA5}">
                      <a16:colId xmlns:a16="http://schemas.microsoft.com/office/drawing/2014/main" val="983409396"/>
                    </a:ext>
                  </a:extLst>
                </a:gridCol>
              </a:tblGrid>
              <a:tr h="0">
                <a:tc>
                  <a:txBody>
                    <a:bodyPr/>
                    <a:lstStyle/>
                    <a:p>
                      <a:pPr algn="ctr">
                        <a:spcBef>
                          <a:spcPts val="2400"/>
                        </a:spcBef>
                        <a:spcAft>
                          <a:spcPts val="2400"/>
                        </a:spcAft>
                      </a:pPr>
                      <a:r>
                        <a:rPr lang="en-GB" sz="1050" dirty="0">
                          <a:effectLst/>
                        </a:rPr>
                        <a:t>Place</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lgn="ctr">
                        <a:spcBef>
                          <a:spcPts val="2400"/>
                        </a:spcBef>
                        <a:spcAft>
                          <a:spcPts val="2400"/>
                        </a:spcAft>
                      </a:pPr>
                      <a:r>
                        <a:rPr lang="en-GB" sz="1050">
                          <a:effectLst/>
                        </a:rPr>
                        <a:t>Description</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extLst>
                  <a:ext uri="{0D108BD9-81ED-4DB2-BD59-A6C34878D82A}">
                    <a16:rowId xmlns:a16="http://schemas.microsoft.com/office/drawing/2014/main" val="4192731287"/>
                  </a:ext>
                </a:extLst>
              </a:tr>
              <a:tr h="0">
                <a:tc>
                  <a:txBody>
                    <a:bodyPr/>
                    <a:lstStyle/>
                    <a:p>
                      <a:pPr>
                        <a:spcBef>
                          <a:spcPts val="2400"/>
                        </a:spcBef>
                        <a:spcAft>
                          <a:spcPts val="2400"/>
                        </a:spcAft>
                      </a:pPr>
                      <a:r>
                        <a:rPr lang="en-GB" sz="1050" dirty="0">
                          <a:effectLst/>
                        </a:rPr>
                        <a:t>Channels</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spcBef>
                          <a:spcPts val="2400"/>
                        </a:spcBef>
                        <a:spcAft>
                          <a:spcPts val="2400"/>
                        </a:spcAft>
                      </a:pPr>
                      <a:r>
                        <a:rPr lang="en-GB" sz="1050">
                          <a:effectLst/>
                        </a:rPr>
                        <a:t>Direct sales, agents, online platforms</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400393864"/>
                  </a:ext>
                </a:extLst>
              </a:tr>
              <a:tr h="0">
                <a:tc>
                  <a:txBody>
                    <a:bodyPr/>
                    <a:lstStyle/>
                    <a:p>
                      <a:pPr>
                        <a:spcBef>
                          <a:spcPts val="2400"/>
                        </a:spcBef>
                        <a:spcAft>
                          <a:spcPts val="2400"/>
                        </a:spcAft>
                      </a:pPr>
                      <a:r>
                        <a:rPr lang="en-GB" sz="1050">
                          <a:effectLst/>
                        </a:rPr>
                        <a:t>Coverage</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spcBef>
                          <a:spcPts val="2400"/>
                        </a:spcBef>
                        <a:spcAft>
                          <a:spcPts val="2400"/>
                        </a:spcAft>
                      </a:pPr>
                      <a:r>
                        <a:rPr lang="en-GB" sz="1050">
                          <a:effectLst/>
                        </a:rPr>
                        <a:t>Local, regional, national, international</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extLst>
                  <a:ext uri="{0D108BD9-81ED-4DB2-BD59-A6C34878D82A}">
                    <a16:rowId xmlns:a16="http://schemas.microsoft.com/office/drawing/2014/main" val="1918429731"/>
                  </a:ext>
                </a:extLst>
              </a:tr>
              <a:tr h="0">
                <a:tc>
                  <a:txBody>
                    <a:bodyPr/>
                    <a:lstStyle/>
                    <a:p>
                      <a:pPr>
                        <a:spcBef>
                          <a:spcPts val="2400"/>
                        </a:spcBef>
                        <a:spcAft>
                          <a:spcPts val="2400"/>
                        </a:spcAft>
                      </a:pPr>
                      <a:r>
                        <a:rPr lang="en-GB" sz="1050">
                          <a:effectLst/>
                        </a:rPr>
                        <a:t>Logistics</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spcBef>
                          <a:spcPts val="2400"/>
                        </a:spcBef>
                        <a:spcAft>
                          <a:spcPts val="2400"/>
                        </a:spcAft>
                      </a:pPr>
                      <a:r>
                        <a:rPr lang="en-GB" sz="1050" dirty="0">
                          <a:effectLst/>
                        </a:rPr>
                        <a:t>Warehousing, transportation, inventory management</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extLst>
                  <a:ext uri="{0D108BD9-81ED-4DB2-BD59-A6C34878D82A}">
                    <a16:rowId xmlns:a16="http://schemas.microsoft.com/office/drawing/2014/main" val="421230809"/>
                  </a:ext>
                </a:extLst>
              </a:tr>
            </a:tbl>
          </a:graphicData>
        </a:graphic>
      </p:graphicFrame>
      <p:graphicFrame>
        <p:nvGraphicFramePr>
          <p:cNvPr id="5" name="Table 4">
            <a:extLst>
              <a:ext uri="{FF2B5EF4-FFF2-40B4-BE49-F238E27FC236}">
                <a16:creationId xmlns:a16="http://schemas.microsoft.com/office/drawing/2014/main" id="{82B70C58-D309-32D9-16E5-3D56F2051EF0}"/>
              </a:ext>
            </a:extLst>
          </p:cNvPr>
          <p:cNvGraphicFramePr>
            <a:graphicFrameLocks noGrp="1"/>
          </p:cNvGraphicFramePr>
          <p:nvPr>
            <p:extLst>
              <p:ext uri="{D42A27DB-BD31-4B8C-83A1-F6EECF244321}">
                <p14:modId xmlns:p14="http://schemas.microsoft.com/office/powerpoint/2010/main" val="3731531655"/>
              </p:ext>
            </p:extLst>
          </p:nvPr>
        </p:nvGraphicFramePr>
        <p:xfrm>
          <a:off x="1349304" y="5159225"/>
          <a:ext cx="6219826" cy="876300"/>
        </p:xfrm>
        <a:graphic>
          <a:graphicData uri="http://schemas.openxmlformats.org/drawingml/2006/table">
            <a:tbl>
              <a:tblPr firstRow="1" firstCol="1" bandRow="1">
                <a:tableStyleId>{5C22544A-7EE6-4342-B048-85BDC9FD1C3A}</a:tableStyleId>
              </a:tblPr>
              <a:tblGrid>
                <a:gridCol w="3109913">
                  <a:extLst>
                    <a:ext uri="{9D8B030D-6E8A-4147-A177-3AD203B41FA5}">
                      <a16:colId xmlns:a16="http://schemas.microsoft.com/office/drawing/2014/main" val="3366538957"/>
                    </a:ext>
                  </a:extLst>
                </a:gridCol>
                <a:gridCol w="3109913">
                  <a:extLst>
                    <a:ext uri="{9D8B030D-6E8A-4147-A177-3AD203B41FA5}">
                      <a16:colId xmlns:a16="http://schemas.microsoft.com/office/drawing/2014/main" val="2099877569"/>
                    </a:ext>
                  </a:extLst>
                </a:gridCol>
              </a:tblGrid>
              <a:tr h="0">
                <a:tc>
                  <a:txBody>
                    <a:bodyPr/>
                    <a:lstStyle/>
                    <a:p>
                      <a:pPr algn="ctr">
                        <a:spcBef>
                          <a:spcPts val="2400"/>
                        </a:spcBef>
                        <a:spcAft>
                          <a:spcPts val="2400"/>
                        </a:spcAft>
                      </a:pPr>
                      <a:r>
                        <a:rPr lang="en-GB" sz="1050" dirty="0">
                          <a:effectLst/>
                        </a:rPr>
                        <a:t>Promotion</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lgn="ctr">
                        <a:spcBef>
                          <a:spcPts val="2400"/>
                        </a:spcBef>
                        <a:spcAft>
                          <a:spcPts val="2400"/>
                        </a:spcAft>
                      </a:pPr>
                      <a:r>
                        <a:rPr lang="en-GB" sz="1050">
                          <a:effectLst/>
                        </a:rPr>
                        <a:t>Description</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649067486"/>
                  </a:ext>
                </a:extLst>
              </a:tr>
              <a:tr h="0">
                <a:tc>
                  <a:txBody>
                    <a:bodyPr/>
                    <a:lstStyle/>
                    <a:p>
                      <a:pPr>
                        <a:spcBef>
                          <a:spcPts val="2400"/>
                        </a:spcBef>
                        <a:spcAft>
                          <a:spcPts val="2400"/>
                        </a:spcAft>
                      </a:pPr>
                      <a:r>
                        <a:rPr lang="en-GB" sz="1050" dirty="0">
                          <a:effectLst/>
                        </a:rPr>
                        <a:t>Mix</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spcBef>
                          <a:spcPts val="2400"/>
                        </a:spcBef>
                        <a:spcAft>
                          <a:spcPts val="2400"/>
                        </a:spcAft>
                      </a:pPr>
                      <a:r>
                        <a:rPr lang="en-GB" sz="1050" dirty="0">
                          <a:effectLst/>
                        </a:rPr>
                        <a:t>Advertising, sales promotion, personal selling, public relations</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extLst>
                  <a:ext uri="{0D108BD9-81ED-4DB2-BD59-A6C34878D82A}">
                    <a16:rowId xmlns:a16="http://schemas.microsoft.com/office/drawing/2014/main" val="502084632"/>
                  </a:ext>
                </a:extLst>
              </a:tr>
              <a:tr h="0">
                <a:tc>
                  <a:txBody>
                    <a:bodyPr/>
                    <a:lstStyle/>
                    <a:p>
                      <a:pPr>
                        <a:spcBef>
                          <a:spcPts val="2400"/>
                        </a:spcBef>
                        <a:spcAft>
                          <a:spcPts val="2400"/>
                        </a:spcAft>
                      </a:pPr>
                      <a:r>
                        <a:rPr lang="en-GB" sz="1050">
                          <a:effectLst/>
                        </a:rPr>
                        <a:t>Goals</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spcBef>
                          <a:spcPts val="2400"/>
                        </a:spcBef>
                        <a:spcAft>
                          <a:spcPts val="2400"/>
                        </a:spcAft>
                      </a:pPr>
                      <a:r>
                        <a:rPr lang="en-GB" sz="1050">
                          <a:effectLst/>
                        </a:rPr>
                        <a:t>Create awareness, stimulate demand, build loyalty</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803762147"/>
                  </a:ext>
                </a:extLst>
              </a:tr>
              <a:tr h="0">
                <a:tc>
                  <a:txBody>
                    <a:bodyPr/>
                    <a:lstStyle/>
                    <a:p>
                      <a:pPr>
                        <a:spcBef>
                          <a:spcPts val="2400"/>
                        </a:spcBef>
                        <a:spcAft>
                          <a:spcPts val="2400"/>
                        </a:spcAft>
                      </a:pPr>
                      <a:r>
                        <a:rPr lang="en-GB" sz="1050">
                          <a:effectLst/>
                        </a:rPr>
                        <a:t>Tactics</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spcBef>
                          <a:spcPts val="2400"/>
                        </a:spcBef>
                        <a:spcAft>
                          <a:spcPts val="2400"/>
                        </a:spcAft>
                      </a:pPr>
                      <a:r>
                        <a:rPr lang="en-GB" sz="1050" dirty="0">
                          <a:effectLst/>
                        </a:rPr>
                        <a:t>Social media, events, sponsorships, endorsements</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746553939"/>
                  </a:ext>
                </a:extLst>
              </a:tr>
            </a:tbl>
          </a:graphicData>
        </a:graphic>
      </p:graphicFrame>
      <p:sp>
        <p:nvSpPr>
          <p:cNvPr id="7" name="TextBox 6">
            <a:extLst>
              <a:ext uri="{FF2B5EF4-FFF2-40B4-BE49-F238E27FC236}">
                <a16:creationId xmlns:a16="http://schemas.microsoft.com/office/drawing/2014/main" id="{B38B40F9-B83B-9B2B-C981-447EC3CF0E5C}"/>
              </a:ext>
            </a:extLst>
          </p:cNvPr>
          <p:cNvSpPr txBox="1"/>
          <p:nvPr/>
        </p:nvSpPr>
        <p:spPr>
          <a:xfrm>
            <a:off x="1374019" y="1291041"/>
            <a:ext cx="6001264" cy="523220"/>
          </a:xfrm>
          <a:prstGeom prst="rect">
            <a:avLst/>
          </a:prstGeom>
          <a:noFill/>
        </p:spPr>
        <p:txBody>
          <a:bodyPr wrap="square">
            <a:spAutoFit/>
          </a:bodyPr>
          <a:lstStyle/>
          <a:p>
            <a:r>
              <a:rPr lang="en-GB" sz="1400" dirty="0">
                <a:effectLst/>
                <a:latin typeface="Segoe UI" panose="020B0502040204020203" pitchFamily="34" charset="0"/>
                <a:ea typeface="Times New Roman" panose="02020603050405020304" pitchFamily="18" charset="0"/>
              </a:rPr>
              <a:t>Product is a central element of the marketing mix and represents the core offering of the company. (Kotler &amp; Keller, 2016, p. 33).</a:t>
            </a:r>
            <a:r>
              <a:rPr lang="en-GB" sz="1400" dirty="0">
                <a:effectLst/>
              </a:rPr>
              <a:t> </a:t>
            </a:r>
            <a:endParaRPr lang="en-GB" sz="1400" dirty="0"/>
          </a:p>
        </p:txBody>
      </p:sp>
      <p:sp>
        <p:nvSpPr>
          <p:cNvPr id="9" name="TextBox 8">
            <a:extLst>
              <a:ext uri="{FF2B5EF4-FFF2-40B4-BE49-F238E27FC236}">
                <a16:creationId xmlns:a16="http://schemas.microsoft.com/office/drawing/2014/main" id="{692BCA90-7DD4-4ED8-75DC-EF73B87C3C5E}"/>
              </a:ext>
            </a:extLst>
          </p:cNvPr>
          <p:cNvSpPr txBox="1"/>
          <p:nvPr/>
        </p:nvSpPr>
        <p:spPr>
          <a:xfrm>
            <a:off x="1374019" y="3092043"/>
            <a:ext cx="6050691" cy="523220"/>
          </a:xfrm>
          <a:prstGeom prst="rect">
            <a:avLst/>
          </a:prstGeom>
          <a:noFill/>
        </p:spPr>
        <p:txBody>
          <a:bodyPr wrap="square">
            <a:spAutoFit/>
          </a:bodyPr>
          <a:lstStyle/>
          <a:p>
            <a:r>
              <a:rPr lang="en-GB" sz="1400" dirty="0">
                <a:effectLst/>
                <a:latin typeface="Segoe UI" panose="020B0502040204020203" pitchFamily="34" charset="0"/>
                <a:ea typeface="Times New Roman" panose="02020603050405020304" pitchFamily="18" charset="0"/>
              </a:rPr>
              <a:t>Price is the only element in the marketing mix that generates revenue; all other elements represent costs." (Kotler &amp; Keller, 2016, p. 367).</a:t>
            </a:r>
            <a:r>
              <a:rPr lang="en-GB" sz="1400" dirty="0">
                <a:effectLst/>
              </a:rPr>
              <a:t> </a:t>
            </a:r>
            <a:endParaRPr lang="en-GB" sz="1400" dirty="0"/>
          </a:p>
        </p:txBody>
      </p:sp>
      <p:sp>
        <p:nvSpPr>
          <p:cNvPr id="11" name="TextBox 10">
            <a:extLst>
              <a:ext uri="{FF2B5EF4-FFF2-40B4-BE49-F238E27FC236}">
                <a16:creationId xmlns:a16="http://schemas.microsoft.com/office/drawing/2014/main" id="{D4D28396-C66A-3C00-6366-AEC020FEBD18}"/>
              </a:ext>
            </a:extLst>
          </p:cNvPr>
          <p:cNvSpPr txBox="1"/>
          <p:nvPr/>
        </p:nvSpPr>
        <p:spPr>
          <a:xfrm>
            <a:off x="1409158" y="6011542"/>
            <a:ext cx="6100118" cy="738664"/>
          </a:xfrm>
          <a:prstGeom prst="rect">
            <a:avLst/>
          </a:prstGeom>
          <a:noFill/>
        </p:spPr>
        <p:txBody>
          <a:bodyPr wrap="square">
            <a:spAutoFit/>
          </a:bodyPr>
          <a:lstStyle/>
          <a:p>
            <a:pPr>
              <a:spcBef>
                <a:spcPts val="1500"/>
              </a:spcBef>
              <a:spcAft>
                <a:spcPts val="1500"/>
              </a:spcAft>
            </a:pPr>
            <a:r>
              <a:rPr lang="en-GB" sz="1400" dirty="0">
                <a:effectLst/>
                <a:latin typeface="Segoe UI" panose="020B0502040204020203" pitchFamily="34" charset="0"/>
                <a:ea typeface="Times New Roman" panose="02020603050405020304" pitchFamily="18" charset="0"/>
                <a:cs typeface="Times New Roman" panose="02020603050405020304" pitchFamily="18" charset="0"/>
              </a:rPr>
              <a:t>Promotion is a communication process that informs, persuades, and reminds potential customers about a company's products or services. (Kotler &amp; Keller, 2016, p. 590).</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D68BB7B7-C8AB-BD91-2E2E-1207A2496C1E}"/>
              </a:ext>
            </a:extLst>
          </p:cNvPr>
          <p:cNvSpPr txBox="1"/>
          <p:nvPr/>
        </p:nvSpPr>
        <p:spPr>
          <a:xfrm>
            <a:off x="1324591" y="4454488"/>
            <a:ext cx="6100118" cy="523220"/>
          </a:xfrm>
          <a:prstGeom prst="rect">
            <a:avLst/>
          </a:prstGeom>
          <a:noFill/>
        </p:spPr>
        <p:txBody>
          <a:bodyPr wrap="square">
            <a:spAutoFit/>
          </a:bodyPr>
          <a:lstStyle/>
          <a:p>
            <a:r>
              <a:rPr lang="en-GB" sz="1400" dirty="0">
                <a:effectLst/>
                <a:latin typeface="Segoe UI" panose="020B0502040204020203" pitchFamily="34" charset="0"/>
                <a:ea typeface="Times New Roman" panose="02020603050405020304" pitchFamily="18" charset="0"/>
              </a:rPr>
              <a:t>Place represents the distribution channel through which the company reaches its target customers." (Kotler &amp; Keller, 2016, p. 496).</a:t>
            </a:r>
            <a:endParaRPr lang="en-GB" sz="1400" dirty="0"/>
          </a:p>
        </p:txBody>
      </p:sp>
    </p:spTree>
    <p:extLst>
      <p:ext uri="{BB962C8B-B14F-4D97-AF65-F5344CB8AC3E}">
        <p14:creationId xmlns:p14="http://schemas.microsoft.com/office/powerpoint/2010/main" val="22968917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2" name="Rectangle 33">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63" name="Rectangle 35">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4" name="Straight Connector 37">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5" name="Straight Connector 3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6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Isosceles Triangle 45">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Isosceles Triangle 49">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C3DEAB2-3A3F-C4B8-E0E6-41EF11F62386}"/>
              </a:ext>
            </a:extLst>
          </p:cNvPr>
          <p:cNvSpPr>
            <a:spLocks noGrp="1"/>
          </p:cNvSpPr>
          <p:nvPr>
            <p:ph type="title"/>
          </p:nvPr>
        </p:nvSpPr>
        <p:spPr>
          <a:xfrm>
            <a:off x="677334" y="609600"/>
            <a:ext cx="3843375" cy="5175624"/>
          </a:xfrm>
        </p:spPr>
        <p:txBody>
          <a:bodyPr anchor="ctr">
            <a:normAutofit/>
          </a:bodyPr>
          <a:lstStyle/>
          <a:p>
            <a:r>
              <a:rPr lang="en-GB" altLang="en-US" b="1" dirty="0">
                <a:solidFill>
                  <a:schemeClr val="tx1">
                    <a:lumMod val="85000"/>
                    <a:lumOff val="15000"/>
                  </a:schemeClr>
                </a:solidFill>
              </a:rPr>
              <a:t>Target Market and Marketing strategies</a:t>
            </a:r>
            <a:endParaRPr lang="en-GB" dirty="0">
              <a:solidFill>
                <a:schemeClr val="tx1">
                  <a:lumMod val="85000"/>
                  <a:lumOff val="15000"/>
                </a:schemeClr>
              </a:solidFill>
            </a:endParaRPr>
          </a:p>
        </p:txBody>
      </p:sp>
      <p:sp>
        <p:nvSpPr>
          <p:cNvPr id="71" name="Freeform: Shape 51">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F15F74D-9D3A-C06E-6306-24D8DB2620E0}"/>
              </a:ext>
            </a:extLst>
          </p:cNvPr>
          <p:cNvSpPr>
            <a:spLocks noGrp="1"/>
          </p:cNvSpPr>
          <p:nvPr>
            <p:ph idx="1"/>
          </p:nvPr>
        </p:nvSpPr>
        <p:spPr>
          <a:xfrm>
            <a:off x="6116084" y="609601"/>
            <a:ext cx="5511296" cy="5175624"/>
          </a:xfrm>
        </p:spPr>
        <p:txBody>
          <a:bodyPr anchor="ctr">
            <a:normAutofit/>
          </a:bodyPr>
          <a:lstStyle/>
          <a:p>
            <a:pPr>
              <a:lnSpc>
                <a:spcPct val="90000"/>
              </a:lnSpc>
            </a:pPr>
            <a:r>
              <a:rPr lang="en-GB" sz="1700">
                <a:solidFill>
                  <a:srgbClr val="FFFFFF"/>
                </a:solidFill>
                <a:effectLst/>
                <a:latin typeface="Arial" panose="020B0604020202020204" pitchFamily="34" charset="0"/>
                <a:ea typeface="Times New Roman" panose="02020603050405020304" pitchFamily="18" charset="0"/>
                <a:cs typeface="Arial" panose="020B0604020202020204" pitchFamily="34" charset="0"/>
              </a:rPr>
              <a:t>According to Kotler and Armstrong (2022), identifying and selecting a target market is crucial for any business as it helps to focus on customers' needs and preferences. For my new company of general haulage transport in UK Birmingham, we will adopt a differentiated marketing strategy. This involves targeting several market segments with specific offers and marketing strategies tailored to each segment (Kotler et al., 2021). </a:t>
            </a:r>
          </a:p>
          <a:p>
            <a:pPr>
              <a:lnSpc>
                <a:spcPct val="90000"/>
              </a:lnSpc>
            </a:pPr>
            <a:r>
              <a:rPr lang="en-GB" sz="1700">
                <a:solidFill>
                  <a:srgbClr val="FFFFFF"/>
                </a:solidFill>
                <a:effectLst/>
                <a:latin typeface="Arial" panose="020B0604020202020204" pitchFamily="34" charset="0"/>
                <a:ea typeface="Times New Roman" panose="02020603050405020304" pitchFamily="18" charset="0"/>
                <a:cs typeface="Arial" panose="020B0604020202020204" pitchFamily="34" charset="0"/>
              </a:rPr>
              <a:t>To reach our target market, we will leverage social media platforms such as Facebook, LinkedIn, and Twitter. Social media advertising can help us to target customers based on their interests, behaviors, and location (Hanna et al., 2021). Additionally, we will offer personalized and customized services to our customers to build customer loyalty and increase our market share (Kumar &amp; Reinartz, 2018).</a:t>
            </a:r>
          </a:p>
          <a:p>
            <a:pPr marL="0" indent="0">
              <a:lnSpc>
                <a:spcPct val="90000"/>
              </a:lnSpc>
              <a:buNone/>
            </a:pPr>
            <a:r>
              <a:rPr lang="en-GB" sz="1700">
                <a:solidFill>
                  <a:srgbClr val="FFFFFF"/>
                </a:solidFill>
                <a:effectLst/>
                <a:latin typeface="Arial" panose="020B0604020202020204" pitchFamily="34" charset="0"/>
                <a:ea typeface="Times New Roman" panose="02020603050405020304" pitchFamily="18" charset="0"/>
                <a:cs typeface="Arial" panose="020B0604020202020204" pitchFamily="34" charset="0"/>
              </a:rPr>
              <a:t> </a:t>
            </a:r>
          </a:p>
          <a:p>
            <a:pPr>
              <a:lnSpc>
                <a:spcPct val="90000"/>
              </a:lnSpc>
            </a:pPr>
            <a:endParaRPr lang="en-GB" sz="1700">
              <a:solidFill>
                <a:srgbClr val="FFFFFF"/>
              </a:solidFill>
            </a:endParaRPr>
          </a:p>
        </p:txBody>
      </p:sp>
    </p:spTree>
    <p:extLst>
      <p:ext uri="{BB962C8B-B14F-4D97-AF65-F5344CB8AC3E}">
        <p14:creationId xmlns:p14="http://schemas.microsoft.com/office/powerpoint/2010/main" val="282135923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048BEE-C1F9-930F-480A-A5C96F5B0D71}"/>
              </a:ext>
            </a:extLst>
          </p:cNvPr>
          <p:cNvSpPr>
            <a:spLocks noGrp="1"/>
          </p:cNvSpPr>
          <p:nvPr>
            <p:ph type="title"/>
          </p:nvPr>
        </p:nvSpPr>
        <p:spPr>
          <a:xfrm>
            <a:off x="1286933" y="609600"/>
            <a:ext cx="10197494" cy="1099457"/>
          </a:xfrm>
        </p:spPr>
        <p:txBody>
          <a:bodyPr>
            <a:normAutofit/>
          </a:bodyPr>
          <a:lstStyle/>
          <a:p>
            <a:pPr>
              <a:lnSpc>
                <a:spcPct val="90000"/>
              </a:lnSpc>
            </a:pP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Why Choose </a:t>
            </a:r>
            <a:r>
              <a:rPr lang="en-GB"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Cataleya</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Logistics?</a:t>
            </a:r>
            <a:br>
              <a:rPr lang="en-GB"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endParaRPr lang="en-GB" dirty="0">
              <a:solidFill>
                <a:schemeClr val="tx1"/>
              </a:solidFill>
            </a:endParaRPr>
          </a:p>
        </p:txBody>
      </p:sp>
      <p:sp>
        <p:nvSpPr>
          <p:cNvPr id="34" name="Isosceles Triangle 3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8" name="Content Placeholder 2">
            <a:extLst>
              <a:ext uri="{FF2B5EF4-FFF2-40B4-BE49-F238E27FC236}">
                <a16:creationId xmlns:a16="http://schemas.microsoft.com/office/drawing/2014/main" id="{EF940078-422F-D0D2-986F-7D8111D9D30A}"/>
              </a:ext>
            </a:extLst>
          </p:cNvPr>
          <p:cNvGraphicFramePr>
            <a:graphicFrameLocks noGrp="1"/>
          </p:cNvGraphicFramePr>
          <p:nvPr>
            <p:ph idx="1"/>
            <p:extLst>
              <p:ext uri="{D42A27DB-BD31-4B8C-83A1-F6EECF244321}">
                <p14:modId xmlns:p14="http://schemas.microsoft.com/office/powerpoint/2010/main" val="386491696"/>
              </p:ext>
            </p:extLst>
          </p:nvPr>
        </p:nvGraphicFramePr>
        <p:xfrm>
          <a:off x="1286934" y="1023869"/>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D7645360-4B43-7A41-C51E-52F924C67597}"/>
              </a:ext>
            </a:extLst>
          </p:cNvPr>
          <p:cNvSpPr txBox="1"/>
          <p:nvPr/>
        </p:nvSpPr>
        <p:spPr>
          <a:xfrm>
            <a:off x="1286933" y="5015696"/>
            <a:ext cx="6097712" cy="307777"/>
          </a:xfrm>
          <a:prstGeom prst="rect">
            <a:avLst/>
          </a:prstGeom>
          <a:noFill/>
        </p:spPr>
        <p:txBody>
          <a:bodyPr wrap="square">
            <a:spAutoFit/>
          </a:bodyPr>
          <a:lstStyle/>
          <a:p>
            <a:pPr lvl="0"/>
            <a:r>
              <a:rPr lang="en-GB" sz="1400" dirty="0">
                <a:latin typeface="Arial" panose="020B0604020202020204" pitchFamily="34" charset="0"/>
                <a:cs typeface="Arial" panose="020B0604020202020204" pitchFamily="34" charset="0"/>
              </a:rPr>
              <a:t>Thank you for considering </a:t>
            </a:r>
            <a:r>
              <a:rPr lang="en-GB" sz="1400" dirty="0" err="1">
                <a:latin typeface="Arial" panose="020B0604020202020204" pitchFamily="34" charset="0"/>
                <a:cs typeface="Arial" panose="020B0604020202020204" pitchFamily="34" charset="0"/>
              </a:rPr>
              <a:t>Cataleya</a:t>
            </a:r>
            <a:r>
              <a:rPr lang="en-GB" sz="1400" dirty="0">
                <a:latin typeface="Arial" panose="020B0604020202020204" pitchFamily="34" charset="0"/>
                <a:cs typeface="Arial" panose="020B0604020202020204" pitchFamily="34" charset="0"/>
              </a:rPr>
              <a:t> Logistics LTD for your transport needs!</a:t>
            </a:r>
          </a:p>
        </p:txBody>
      </p:sp>
    </p:spTree>
    <p:extLst>
      <p:ext uri="{BB962C8B-B14F-4D97-AF65-F5344CB8AC3E}">
        <p14:creationId xmlns:p14="http://schemas.microsoft.com/office/powerpoint/2010/main" val="28026936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C3799-CC69-C6F5-0ED4-662886A0277D}"/>
              </a:ext>
            </a:extLst>
          </p:cNvPr>
          <p:cNvSpPr>
            <a:spLocks noGrp="1"/>
          </p:cNvSpPr>
          <p:nvPr>
            <p:ph type="title"/>
          </p:nvPr>
        </p:nvSpPr>
        <p:spPr/>
        <p:txBody>
          <a:bodyPr/>
          <a:lstStyle/>
          <a:p>
            <a:pPr marL="0" marR="0" lvl="0" indent="0" algn="ctr" rtl="0">
              <a:spcBef>
                <a:spcPts val="0"/>
              </a:spcBef>
              <a:spcAft>
                <a:spcPts val="0"/>
              </a:spcAft>
              <a:buNone/>
            </a:pPr>
            <a:r>
              <a:rPr lang="en-US" sz="3600" b="1" dirty="0">
                <a:solidFill>
                  <a:schemeClr val="dk1"/>
                </a:solidFill>
                <a:latin typeface="Arial"/>
                <a:ea typeface="Arial"/>
                <a:cs typeface="Arial"/>
                <a:sym typeface="Arial"/>
              </a:rPr>
              <a:t>References</a:t>
            </a:r>
            <a:endParaRPr lang="en-US" sz="3600" dirty="0">
              <a:solidFill>
                <a:schemeClr val="dk1"/>
              </a:solidFill>
              <a:latin typeface="Arial"/>
              <a:ea typeface="Arial"/>
              <a:cs typeface="Arial"/>
              <a:sym typeface="Arial"/>
            </a:endParaRPr>
          </a:p>
        </p:txBody>
      </p:sp>
      <p:sp>
        <p:nvSpPr>
          <p:cNvPr id="3" name="Content Placeholder 2">
            <a:extLst>
              <a:ext uri="{FF2B5EF4-FFF2-40B4-BE49-F238E27FC236}">
                <a16:creationId xmlns:a16="http://schemas.microsoft.com/office/drawing/2014/main" id="{93819819-FC3A-16F8-946A-BB8BF3F50984}"/>
              </a:ext>
            </a:extLst>
          </p:cNvPr>
          <p:cNvSpPr>
            <a:spLocks noGrp="1"/>
          </p:cNvSpPr>
          <p:nvPr>
            <p:ph idx="1"/>
          </p:nvPr>
        </p:nvSpPr>
        <p:spPr>
          <a:xfrm>
            <a:off x="326216" y="1270000"/>
            <a:ext cx="8596668" cy="3880773"/>
          </a:xfrm>
        </p:spPr>
        <p:txBody>
          <a:bodyPr>
            <a:normAutofit fontScale="47500" lnSpcReduction="20000"/>
          </a:bodyPr>
          <a:lstStyle/>
          <a:p>
            <a:pPr marL="0" indent="0">
              <a:lnSpc>
                <a:spcPct val="150000"/>
              </a:lnSpc>
              <a:buNone/>
            </a:pPr>
            <a:r>
              <a:rPr lang="en-GB" b="0" u="none" strike="noStrike" dirty="0">
                <a:solidFill>
                  <a:schemeClr val="tx1"/>
                </a:solidFill>
                <a:effectLst/>
                <a:latin typeface="Arial" panose="020B0604020202020204" pitchFamily="34" charset="0"/>
                <a:cs typeface="Arial" panose="020B0604020202020204" pitchFamily="34" charset="0"/>
              </a:rPr>
              <a:t>Brereton, R. (2020) Heavy vehicle electrification uptake to be slower as design challenges remain, Highway. Pailton Engineering. </a:t>
            </a:r>
            <a:r>
              <a:rPr lang="en-GB" dirty="0">
                <a:solidFill>
                  <a:schemeClr val="tx1"/>
                </a:solidFill>
                <a:latin typeface="Arial" panose="020B0604020202020204" pitchFamily="34" charset="0"/>
                <a:cs typeface="Arial" panose="020B0604020202020204" pitchFamily="34" charset="0"/>
              </a:rPr>
              <a:t>A</a:t>
            </a:r>
            <a:r>
              <a:rPr lang="en-GB" b="0" u="none" strike="noStrike" dirty="0">
                <a:solidFill>
                  <a:schemeClr val="tx1"/>
                </a:solidFill>
                <a:effectLst/>
                <a:latin typeface="Arial" panose="020B0604020202020204" pitchFamily="34" charset="0"/>
                <a:cs typeface="Arial" panose="020B0604020202020204" pitchFamily="34" charset="0"/>
              </a:rPr>
              <a:t>vailable at: https://</a:t>
            </a:r>
            <a:r>
              <a:rPr lang="en-GB" b="0" u="none" strike="noStrike" dirty="0" err="1">
                <a:solidFill>
                  <a:schemeClr val="tx1"/>
                </a:solidFill>
                <a:effectLst/>
                <a:latin typeface="Arial" panose="020B0604020202020204" pitchFamily="34" charset="0"/>
                <a:cs typeface="Arial" panose="020B0604020202020204" pitchFamily="34" charset="0"/>
              </a:rPr>
              <a:t>www.oemoffhighway.com</a:t>
            </a:r>
            <a:r>
              <a:rPr lang="en-GB" b="0" u="none" strike="noStrike" dirty="0">
                <a:solidFill>
                  <a:schemeClr val="tx1"/>
                </a:solidFill>
                <a:effectLst/>
                <a:latin typeface="Arial" panose="020B0604020202020204" pitchFamily="34" charset="0"/>
                <a:cs typeface="Arial" panose="020B0604020202020204" pitchFamily="34" charset="0"/>
              </a:rPr>
              <a:t>/trends/electrification/article/21203728/heavy-vehicle-electrification-uptake-to-be-slower-as-design-challenges-remain. </a:t>
            </a:r>
          </a:p>
          <a:p>
            <a:pPr marL="0" indent="0" algn="l">
              <a:buNone/>
            </a:pPr>
            <a:r>
              <a:rPr lang="en-GB" b="0" u="none" strike="noStrike" dirty="0" err="1">
                <a:solidFill>
                  <a:schemeClr val="tx1"/>
                </a:solidFill>
                <a:effectLst/>
                <a:latin typeface="Arial" panose="020B0604020202020204" pitchFamily="34" charset="0"/>
                <a:cs typeface="Arial" panose="020B0604020202020204" pitchFamily="34" charset="0"/>
              </a:rPr>
              <a:t>Carlier</a:t>
            </a:r>
            <a:r>
              <a:rPr lang="en-GB" b="0" u="none" strike="noStrike" dirty="0">
                <a:solidFill>
                  <a:schemeClr val="tx1"/>
                </a:solidFill>
                <a:effectLst/>
                <a:latin typeface="Arial" panose="020B0604020202020204" pitchFamily="34" charset="0"/>
                <a:cs typeface="Arial" panose="020B0604020202020204" pitchFamily="34" charset="0"/>
              </a:rPr>
              <a:t>, M. (2023) Domestic freight share moved in Great Britain by mode 2008-2020, </a:t>
            </a:r>
            <a:r>
              <a:rPr lang="en-GB" b="0" u="none" strike="noStrike" dirty="0" err="1">
                <a:solidFill>
                  <a:schemeClr val="tx1"/>
                </a:solidFill>
                <a:effectLst/>
                <a:latin typeface="Arial" panose="020B0604020202020204" pitchFamily="34" charset="0"/>
                <a:cs typeface="Arial" panose="020B0604020202020204" pitchFamily="34" charset="0"/>
              </a:rPr>
              <a:t>Statista</a:t>
            </a:r>
            <a:r>
              <a:rPr lang="en-GB" b="0" u="none" strike="noStrike" dirty="0">
                <a:solidFill>
                  <a:schemeClr val="tx1"/>
                </a:solidFill>
                <a:effectLst/>
                <a:latin typeface="Arial" panose="020B0604020202020204" pitchFamily="34" charset="0"/>
                <a:cs typeface="Arial" panose="020B0604020202020204" pitchFamily="34" charset="0"/>
              </a:rPr>
              <a:t>. Available at: https://</a:t>
            </a:r>
            <a:r>
              <a:rPr lang="en-GB" b="0" u="none" strike="noStrike" dirty="0" err="1">
                <a:solidFill>
                  <a:schemeClr val="tx1"/>
                </a:solidFill>
                <a:effectLst/>
                <a:latin typeface="Arial" panose="020B0604020202020204" pitchFamily="34" charset="0"/>
                <a:cs typeface="Arial" panose="020B0604020202020204" pitchFamily="34" charset="0"/>
              </a:rPr>
              <a:t>www.statista.com</a:t>
            </a:r>
            <a:r>
              <a:rPr lang="en-GB" b="0" u="none" strike="noStrike" dirty="0">
                <a:solidFill>
                  <a:schemeClr val="tx1"/>
                </a:solidFill>
                <a:effectLst/>
                <a:latin typeface="Arial" panose="020B0604020202020204" pitchFamily="34" charset="0"/>
                <a:cs typeface="Arial" panose="020B0604020202020204" pitchFamily="34" charset="0"/>
              </a:rPr>
              <a:t>/statistics/1174577/. </a:t>
            </a:r>
            <a:endParaRPr lang="it-IT" b="0" u="none" strike="noStrike" dirty="0">
              <a:solidFill>
                <a:schemeClr val="tx1"/>
              </a:solidFill>
              <a:effectLst/>
              <a:latin typeface="Arial" panose="020B0604020202020204" pitchFamily="34" charset="0"/>
              <a:cs typeface="Arial" panose="020B0604020202020204" pitchFamily="34" charset="0"/>
            </a:endParaRPr>
          </a:p>
          <a:p>
            <a:pPr marL="0" indent="0" algn="l">
              <a:buNone/>
            </a:pPr>
            <a:r>
              <a:rPr lang="en-GB" b="0" u="none" strike="noStrike" dirty="0">
                <a:solidFill>
                  <a:schemeClr val="tx1"/>
                </a:solidFill>
                <a:effectLst/>
                <a:latin typeface="Arial" panose="020B0604020202020204" pitchFamily="34" charset="0"/>
                <a:cs typeface="Arial" panose="020B0604020202020204" pitchFamily="34" charset="0"/>
              </a:rPr>
              <a:t>David, F. R. (2017). Strategic management: Concepts and cases: competitiveness and </a:t>
            </a:r>
            <a:r>
              <a:rPr lang="en-GB" b="0" u="none" strike="noStrike" dirty="0" err="1">
                <a:solidFill>
                  <a:schemeClr val="tx1"/>
                </a:solidFill>
                <a:effectLst/>
                <a:latin typeface="Arial" panose="020B0604020202020204" pitchFamily="34" charset="0"/>
                <a:cs typeface="Arial" panose="020B0604020202020204" pitchFamily="34" charset="0"/>
              </a:rPr>
              <a:t>globalization</a:t>
            </a:r>
            <a:r>
              <a:rPr lang="en-GB" b="0" u="none" strike="noStrike" dirty="0">
                <a:solidFill>
                  <a:schemeClr val="tx1"/>
                </a:solidFill>
                <a:effectLst/>
                <a:latin typeface="Arial" panose="020B0604020202020204" pitchFamily="34" charset="0"/>
                <a:cs typeface="Arial" panose="020B0604020202020204" pitchFamily="34" charset="0"/>
              </a:rPr>
              <a:t>. Pearson.</a:t>
            </a:r>
            <a:endParaRPr lang="it-IT" b="0" u="none" strike="noStrike" dirty="0">
              <a:solidFill>
                <a:schemeClr val="tx1"/>
              </a:solidFill>
              <a:effectLst/>
              <a:latin typeface="Arial" panose="020B0604020202020204" pitchFamily="34" charset="0"/>
              <a:cs typeface="Arial" panose="020B0604020202020204" pitchFamily="34" charset="0"/>
            </a:endParaRPr>
          </a:p>
          <a:p>
            <a:pPr marL="0" indent="0" algn="l">
              <a:buNone/>
            </a:pPr>
            <a:r>
              <a:rPr lang="en-GB" b="0" u="none" strike="noStrike" dirty="0">
                <a:solidFill>
                  <a:schemeClr val="tx1"/>
                </a:solidFill>
                <a:effectLst/>
                <a:latin typeface="Arial" panose="020B0604020202020204" pitchFamily="34" charset="0"/>
                <a:cs typeface="Arial" panose="020B0604020202020204" pitchFamily="34" charset="0"/>
              </a:rPr>
              <a:t>Grant, R. M. (2016). Contemporary strategy analysis: Text and cases edition. John Wiley &amp; Sons.</a:t>
            </a:r>
          </a:p>
          <a:p>
            <a:pPr marL="0" indent="0" algn="l">
              <a:buNone/>
            </a:pP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Hay, R. and </a:t>
            </a:r>
            <a:r>
              <a:rPr lang="en-GB"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Gray</a:t>
            </a: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 E., 1974. Social responsibilities of business managers. Academy of management journal, 17(1), pp.135-143.</a:t>
            </a:r>
          </a:p>
          <a:p>
            <a:pPr marL="0" indent="0">
              <a:buNone/>
            </a:pP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Hanna, R., Rohm, A., &amp; Crittenden, V. L. (2021). Social media marketing. SAGE Publications.</a:t>
            </a:r>
            <a:endParaRPr lang="it-IT"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b="0" u="none" strike="noStrike" dirty="0" err="1">
                <a:solidFill>
                  <a:schemeClr val="tx1"/>
                </a:solidFill>
                <a:effectLst/>
                <a:latin typeface="Arial" panose="020B0604020202020204" pitchFamily="34" charset="0"/>
                <a:cs typeface="Arial" panose="020B0604020202020204" pitchFamily="34" charset="0"/>
              </a:rPr>
              <a:t>Kotler</a:t>
            </a:r>
            <a:r>
              <a:rPr lang="en-GB" b="0" u="none" strike="noStrike" dirty="0">
                <a:solidFill>
                  <a:schemeClr val="tx1"/>
                </a:solidFill>
                <a:effectLst/>
                <a:latin typeface="Arial" panose="020B0604020202020204" pitchFamily="34" charset="0"/>
                <a:cs typeface="Arial" panose="020B0604020202020204" pitchFamily="34" charset="0"/>
              </a:rPr>
              <a:t>, P., Keller, K. L., Brady, M., Goodman, M., &amp; Hansen, T. (2017). Marketing management. Pearson.</a:t>
            </a:r>
          </a:p>
          <a:p>
            <a:pPr marL="0" indent="0">
              <a:buNone/>
            </a:pP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Kotler, P., Keller, K. L., Koshy, A., &amp; Mughal, S. (2021). Marketing management: A South Asian perspective. Pearson Education India.</a:t>
            </a:r>
          </a:p>
          <a:p>
            <a:pPr marL="0" indent="0">
              <a:buNone/>
            </a:pP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Kotler, P., &amp; Armstrong, G. (2022). Principles of marketing. Pearson Education Limited.</a:t>
            </a:r>
          </a:p>
          <a:p>
            <a:pPr marL="0" indent="0">
              <a:buNone/>
            </a:pP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Kumar, V., &amp; </a:t>
            </a:r>
            <a:r>
              <a:rPr lang="en-GB"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Reinartz</a:t>
            </a: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W. (2018). Customer relationship management: Concept, strategy, and tools. Springer</a:t>
            </a:r>
            <a:r>
              <a:rPr lang="en-GB" dirty="0">
                <a:solidFill>
                  <a:schemeClr val="tx1"/>
                </a:solidFill>
                <a:effectLst/>
                <a:latin typeface="Arial" panose="020B0604020202020204" pitchFamily="34" charset="0"/>
                <a:cs typeface="Arial" panose="020B0604020202020204" pitchFamily="34" charset="0"/>
              </a:rPr>
              <a:t> </a:t>
            </a:r>
            <a:endParaRPr lang="en-GB" b="0" u="none" strike="noStrike" dirty="0">
              <a:solidFill>
                <a:schemeClr val="tx1"/>
              </a:solidFill>
              <a:effectLst/>
              <a:latin typeface="Arial" panose="020B0604020202020204" pitchFamily="34" charset="0"/>
              <a:cs typeface="Arial" panose="020B0604020202020204" pitchFamily="34" charset="0"/>
            </a:endParaRPr>
          </a:p>
          <a:p>
            <a:pPr marL="0" indent="0">
              <a:buNone/>
            </a:pPr>
            <a:r>
              <a:rPr lang="en-GB" b="0" i="0" u="none" strike="noStrike" dirty="0">
                <a:solidFill>
                  <a:schemeClr val="tx1"/>
                </a:solidFill>
                <a:effectLst/>
                <a:latin typeface="Arial" panose="020B0604020202020204" pitchFamily="34" charset="0"/>
                <a:cs typeface="Arial" panose="020B0604020202020204" pitchFamily="34" charset="0"/>
              </a:rPr>
              <a:t>Kotler, P., &amp; Keller, K. L. (2016). Marketing management (15th ed.). Pearson.</a:t>
            </a:r>
            <a:endPar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spcAft>
                <a:spcPts val="800"/>
              </a:spcAft>
              <a:buNone/>
            </a:pPr>
            <a:r>
              <a:rPr lang="en-GB" b="0" u="none" strike="noStrike" dirty="0">
                <a:solidFill>
                  <a:schemeClr val="tx1"/>
                </a:solidFill>
                <a:effectLst/>
                <a:latin typeface="Arial" panose="020B0604020202020204" pitchFamily="34" charset="0"/>
                <a:cs typeface="Arial" panose="020B0604020202020204" pitchFamily="34" charset="0"/>
              </a:rPr>
              <a:t>Lopes, T., &amp; Martins, F. V. (2019). Legal structure and entrepreneurial growth: evidence from European firms. International Entrepreneurship and Management Journal, 15(1), 225-246. </a:t>
            </a:r>
            <a:endParaRPr lang="it-IT" b="0" u="none" strike="noStrike" dirty="0">
              <a:solidFill>
                <a:schemeClr val="tx1"/>
              </a:solidFill>
              <a:effectLst/>
              <a:latin typeface="Arial" panose="020B0604020202020204" pitchFamily="34" charset="0"/>
              <a:cs typeface="Arial" panose="020B0604020202020204" pitchFamily="34" charset="0"/>
            </a:endParaRPr>
          </a:p>
          <a:p>
            <a:pPr marL="0" indent="0" algn="just">
              <a:lnSpc>
                <a:spcPct val="150000"/>
              </a:lnSpc>
              <a:spcAft>
                <a:spcPts val="800"/>
              </a:spcAft>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205992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409</TotalTime>
  <Words>784</Words>
  <Application>Microsoft Office PowerPoint</Application>
  <PresentationFormat>Widescreen</PresentationFormat>
  <Paragraphs>40</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BUSINESS PLAN</vt:lpstr>
      <vt:lpstr>Introduction</vt:lpstr>
      <vt:lpstr>Overview of the business idea, product and/or service</vt:lpstr>
      <vt:lpstr>PowerPoint Presentation</vt:lpstr>
      <vt:lpstr>Legal format &amp; Management</vt:lpstr>
      <vt:lpstr>SWOT ANALYSIS</vt:lpstr>
      <vt:lpstr>PowerPoint Presentation</vt:lpstr>
      <vt:lpstr>4Ps of marketing</vt:lpstr>
      <vt:lpstr>PowerPoint Presentation</vt:lpstr>
      <vt:lpstr>Target Market and Marketing strategies</vt:lpstr>
      <vt:lpstr>Why Choose Cataleya Logistics?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Dorin Barban (2114965)</dc:creator>
  <cp:lastModifiedBy>Dorin Barban (2114965)</cp:lastModifiedBy>
  <cp:revision>4</cp:revision>
  <dcterms:created xsi:type="dcterms:W3CDTF">2023-03-11T20:11:45Z</dcterms:created>
  <dcterms:modified xsi:type="dcterms:W3CDTF">2023-03-14T10:46:08Z</dcterms:modified>
</cp:coreProperties>
</file>