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4"/>
  </p:notesMasterIdLst>
  <p:sldIdLst>
    <p:sldId id="305" r:id="rId2"/>
    <p:sldId id="304" r:id="rId3"/>
    <p:sldId id="299" r:id="rId4"/>
    <p:sldId id="303" r:id="rId5"/>
    <p:sldId id="335" r:id="rId6"/>
    <p:sldId id="333" r:id="rId7"/>
    <p:sldId id="334" r:id="rId8"/>
    <p:sldId id="258" r:id="rId9"/>
    <p:sldId id="309" r:id="rId10"/>
    <p:sldId id="330" r:id="rId11"/>
    <p:sldId id="308" r:id="rId12"/>
    <p:sldId id="279" r:id="rId13"/>
    <p:sldId id="336" r:id="rId14"/>
    <p:sldId id="259" r:id="rId15"/>
    <p:sldId id="277" r:id="rId16"/>
    <p:sldId id="297" r:id="rId17"/>
    <p:sldId id="262" r:id="rId18"/>
    <p:sldId id="293" r:id="rId19"/>
    <p:sldId id="291" r:id="rId20"/>
    <p:sldId id="294" r:id="rId21"/>
    <p:sldId id="295" r:id="rId22"/>
    <p:sldId id="265" r:id="rId23"/>
    <p:sldId id="266" r:id="rId24"/>
    <p:sldId id="319" r:id="rId25"/>
    <p:sldId id="268" r:id="rId26"/>
    <p:sldId id="320" r:id="rId27"/>
    <p:sldId id="269" r:id="rId28"/>
    <p:sldId id="270" r:id="rId29"/>
    <p:sldId id="271" r:id="rId30"/>
    <p:sldId id="272" r:id="rId31"/>
    <p:sldId id="329" r:id="rId32"/>
    <p:sldId id="283" r:id="rId33"/>
    <p:sldId id="321" r:id="rId34"/>
    <p:sldId id="322" r:id="rId35"/>
    <p:sldId id="324" r:id="rId36"/>
    <p:sldId id="325" r:id="rId37"/>
    <p:sldId id="278" r:id="rId38"/>
    <p:sldId id="280" r:id="rId39"/>
    <p:sldId id="284" r:id="rId40"/>
    <p:sldId id="285" r:id="rId41"/>
    <p:sldId id="286" r:id="rId42"/>
    <p:sldId id="287" r:id="rId43"/>
    <p:sldId id="298" r:id="rId44"/>
    <p:sldId id="301" r:id="rId45"/>
    <p:sldId id="288" r:id="rId46"/>
    <p:sldId id="316" r:id="rId47"/>
    <p:sldId id="314" r:id="rId48"/>
    <p:sldId id="327" r:id="rId49"/>
    <p:sldId id="332" r:id="rId50"/>
    <p:sldId id="328" r:id="rId51"/>
    <p:sldId id="315" r:id="rId52"/>
    <p:sldId id="331" r:id="rId5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101" d="100"/>
          <a:sy n="101" d="100"/>
        </p:scale>
        <p:origin x="848" y="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45059"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55300"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5062"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45063"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B8929030-53CD-4AEA-AF5A-E9C69E0EEA0A}" type="slidenum">
              <a:rPr lang="en-US" altLang="en-US"/>
              <a:pPr/>
              <a:t>‹#›</a:t>
            </a:fld>
            <a:endParaRPr lang="en-US" altLang="en-US"/>
          </a:p>
        </p:txBody>
      </p:sp>
    </p:spTree>
    <p:extLst>
      <p:ext uri="{BB962C8B-B14F-4D97-AF65-F5344CB8AC3E}">
        <p14:creationId xmlns:p14="http://schemas.microsoft.com/office/powerpoint/2010/main" val="268838758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E3F13A6-63D1-40F9-A4A9-066BC0486561}" type="slidenum">
              <a:rPr lang="en-US" altLang="en-US"/>
              <a:pPr>
                <a:spcBef>
                  <a:spcPct val="0"/>
                </a:spcBef>
              </a:pPr>
              <a:t>8</a:t>
            </a:fld>
            <a:endParaRPr lang="en-US" altLang="en-US"/>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69185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ED0A57B-5AB2-43D2-AB18-A27BFCC0CDAC}" type="slidenum">
              <a:rPr lang="en-US" altLang="en-US"/>
              <a:pPr>
                <a:spcBef>
                  <a:spcPct val="0"/>
                </a:spcBef>
              </a:pPr>
              <a:t>12</a:t>
            </a:fld>
            <a:endParaRPr lang="en-US" altLang="en-US"/>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560532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435D88-59B3-4E38-A5BA-306687530EBF}" type="slidenum">
              <a:rPr lang="en-US" altLang="en-US"/>
              <a:pPr>
                <a:spcBef>
                  <a:spcPct val="0"/>
                </a:spcBef>
              </a:pPr>
              <a:t>14</a:t>
            </a:fld>
            <a:endParaRPr lang="en-US" altLang="en-US"/>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19112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87432F7-1720-48C4-AB20-93F8C3068ED2}" type="slidenum">
              <a:rPr lang="en-US" altLang="en-US"/>
              <a:pPr>
                <a:spcBef>
                  <a:spcPct val="0"/>
                </a:spcBef>
              </a:pPr>
              <a:t>15</a:t>
            </a:fld>
            <a:endParaRPr lang="en-US" altLang="en-US"/>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1852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9F7AE62-E016-4CA5-84EB-B3D2DECD66AE}" type="slidenum">
              <a:rPr lang="en-US" altLang="en-US"/>
              <a:pPr>
                <a:spcBef>
                  <a:spcPct val="0"/>
                </a:spcBef>
              </a:pPr>
              <a:t>17</a:t>
            </a:fld>
            <a:endParaRPr lang="en-US" altLang="en-US"/>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06249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469C22A-33BB-402E-ABA4-54502052DE03}" type="slidenum">
              <a:rPr lang="en-US" altLang="en-US"/>
              <a:pPr>
                <a:spcBef>
                  <a:spcPct val="0"/>
                </a:spcBef>
              </a:pPr>
              <a:t>18</a:t>
            </a:fld>
            <a:endParaRPr lang="en-US" altLang="en-US"/>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8792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464ABE-2391-477A-85E4-9E97BC9F7C91}" type="slidenum">
              <a:rPr lang="en-US" altLang="en-US"/>
              <a:pPr>
                <a:spcBef>
                  <a:spcPct val="0"/>
                </a:spcBef>
              </a:pPr>
              <a:t>19</a:t>
            </a:fld>
            <a:endParaRPr lang="en-US" altLang="en-US"/>
          </a:p>
        </p:txBody>
      </p:sp>
    </p:spTree>
    <p:extLst>
      <p:ext uri="{BB962C8B-B14F-4D97-AF65-F5344CB8AC3E}">
        <p14:creationId xmlns:p14="http://schemas.microsoft.com/office/powerpoint/2010/main" val="3984805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8AC0273-CE76-4858-922C-F3537742EC5D}" type="slidenum">
              <a:rPr lang="en-US" altLang="en-US"/>
              <a:pPr>
                <a:spcBef>
                  <a:spcPct val="0"/>
                </a:spcBef>
              </a:pPr>
              <a:t>20</a:t>
            </a:fld>
            <a:endParaRPr lang="en-US" altLang="en-US"/>
          </a:p>
        </p:txBody>
      </p:sp>
    </p:spTree>
    <p:extLst>
      <p:ext uri="{BB962C8B-B14F-4D97-AF65-F5344CB8AC3E}">
        <p14:creationId xmlns:p14="http://schemas.microsoft.com/office/powerpoint/2010/main" val="39015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B28FB1B-AA3C-414F-9483-C09A5DDB98A1}" type="slidenum">
              <a:rPr lang="en-US" altLang="en-US"/>
              <a:pPr>
                <a:spcBef>
                  <a:spcPct val="0"/>
                </a:spcBef>
              </a:pPr>
              <a:t>21</a:t>
            </a:fld>
            <a:endParaRPr lang="en-US" altLang="en-US"/>
          </a:p>
        </p:txBody>
      </p:sp>
    </p:spTree>
    <p:extLst>
      <p:ext uri="{BB962C8B-B14F-4D97-AF65-F5344CB8AC3E}">
        <p14:creationId xmlns:p14="http://schemas.microsoft.com/office/powerpoint/2010/main" val="186186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9C7EC7A-06A7-4222-9108-34B49853F66E}" type="slidenum">
              <a:rPr lang="en-US" altLang="en-US"/>
              <a:pPr>
                <a:spcBef>
                  <a:spcPct val="0"/>
                </a:spcBef>
              </a:pPr>
              <a:t>22</a:t>
            </a:fld>
            <a:endParaRPr lang="en-US" altLang="en-US"/>
          </a:p>
        </p:txBody>
      </p:sp>
    </p:spTree>
    <p:extLst>
      <p:ext uri="{BB962C8B-B14F-4D97-AF65-F5344CB8AC3E}">
        <p14:creationId xmlns:p14="http://schemas.microsoft.com/office/powerpoint/2010/main" val="839866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4036BEB-27A2-4051-A970-9C97C6E05084}" type="slidenum">
              <a:rPr lang="en-US" altLang="en-US"/>
              <a:pPr>
                <a:spcBef>
                  <a:spcPct val="0"/>
                </a:spcBef>
              </a:pPr>
              <a:t>23</a:t>
            </a:fld>
            <a:endParaRPr lang="en-US" altLang="en-US"/>
          </a:p>
        </p:txBody>
      </p:sp>
    </p:spTree>
    <p:extLst>
      <p:ext uri="{BB962C8B-B14F-4D97-AF65-F5344CB8AC3E}">
        <p14:creationId xmlns:p14="http://schemas.microsoft.com/office/powerpoint/2010/main" val="3897750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FBB9AB0-E530-49F8-B573-B326B21C0052}" type="slidenum">
              <a:rPr lang="en-US" altLang="en-US"/>
              <a:pPr>
                <a:spcBef>
                  <a:spcPct val="0"/>
                </a:spcBef>
              </a:pPr>
              <a:t>25</a:t>
            </a:fld>
            <a:endParaRPr lang="en-US" altLang="en-US"/>
          </a:p>
        </p:txBody>
      </p:sp>
    </p:spTree>
    <p:extLst>
      <p:ext uri="{BB962C8B-B14F-4D97-AF65-F5344CB8AC3E}">
        <p14:creationId xmlns:p14="http://schemas.microsoft.com/office/powerpoint/2010/main" val="30612742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2D56A33-D28C-4775-AD6D-1670C2E89D48}" type="slidenum">
              <a:rPr lang="en-US" altLang="en-US"/>
              <a:pPr>
                <a:spcBef>
                  <a:spcPct val="0"/>
                </a:spcBef>
              </a:pPr>
              <a:t>26</a:t>
            </a:fld>
            <a:endParaRPr lang="en-US" altLang="en-US"/>
          </a:p>
        </p:txBody>
      </p:sp>
    </p:spTree>
    <p:extLst>
      <p:ext uri="{BB962C8B-B14F-4D97-AF65-F5344CB8AC3E}">
        <p14:creationId xmlns:p14="http://schemas.microsoft.com/office/powerpoint/2010/main" val="14598339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9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B88E13C-5F1D-4210-9C47-7C7E0BBB6D21}" type="slidenum">
              <a:rPr lang="en-US" altLang="en-US"/>
              <a:pPr>
                <a:spcBef>
                  <a:spcPct val="0"/>
                </a:spcBef>
              </a:pPr>
              <a:t>27</a:t>
            </a:fld>
            <a:endParaRPr lang="en-US" altLang="en-US"/>
          </a:p>
        </p:txBody>
      </p:sp>
    </p:spTree>
    <p:extLst>
      <p:ext uri="{BB962C8B-B14F-4D97-AF65-F5344CB8AC3E}">
        <p14:creationId xmlns:p14="http://schemas.microsoft.com/office/powerpoint/2010/main" val="736050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4649AEF-44EC-418A-B64A-AECC7D4CA4C2}" type="slidenum">
              <a:rPr lang="en-US" altLang="en-US"/>
              <a:pPr>
                <a:spcBef>
                  <a:spcPct val="0"/>
                </a:spcBef>
              </a:pPr>
              <a:t>28</a:t>
            </a:fld>
            <a:endParaRPr lang="en-US" altLang="en-US"/>
          </a:p>
        </p:txBody>
      </p:sp>
    </p:spTree>
    <p:extLst>
      <p:ext uri="{BB962C8B-B14F-4D97-AF65-F5344CB8AC3E}">
        <p14:creationId xmlns:p14="http://schemas.microsoft.com/office/powerpoint/2010/main" val="11149222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B97AA38-E896-41BB-B2B7-C2B505984F0D}" type="slidenum">
              <a:rPr lang="en-US" altLang="en-US"/>
              <a:pPr>
                <a:spcBef>
                  <a:spcPct val="0"/>
                </a:spcBef>
              </a:pPr>
              <a:t>29</a:t>
            </a:fld>
            <a:endParaRPr lang="en-US" altLang="en-US"/>
          </a:p>
        </p:txBody>
      </p:sp>
    </p:spTree>
    <p:extLst>
      <p:ext uri="{BB962C8B-B14F-4D97-AF65-F5344CB8AC3E}">
        <p14:creationId xmlns:p14="http://schemas.microsoft.com/office/powerpoint/2010/main" val="320154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8CE7194-EE9E-460A-82A5-79621973A146}" type="slidenum">
              <a:rPr lang="en-US" altLang="en-US"/>
              <a:pPr>
                <a:spcBef>
                  <a:spcPct val="0"/>
                </a:spcBef>
              </a:pPr>
              <a:t>30</a:t>
            </a:fld>
            <a:endParaRPr lang="en-US" altLang="en-US"/>
          </a:p>
        </p:txBody>
      </p:sp>
    </p:spTree>
    <p:extLst>
      <p:ext uri="{BB962C8B-B14F-4D97-AF65-F5344CB8AC3E}">
        <p14:creationId xmlns:p14="http://schemas.microsoft.com/office/powerpoint/2010/main" val="285750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F90BBE2-037A-4639-B1BD-625B6FBA244D}" type="slidenum">
              <a:rPr lang="en-US" altLang="en-US"/>
              <a:pPr>
                <a:spcBef>
                  <a:spcPct val="0"/>
                </a:spcBef>
              </a:pPr>
              <a:t>32</a:t>
            </a:fld>
            <a:endParaRPr lang="en-US" altLang="en-US"/>
          </a:p>
        </p:txBody>
      </p:sp>
    </p:spTree>
    <p:extLst>
      <p:ext uri="{BB962C8B-B14F-4D97-AF65-F5344CB8AC3E}">
        <p14:creationId xmlns:p14="http://schemas.microsoft.com/office/powerpoint/2010/main" val="15385976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E31CB5D-E544-482D-AEA0-759A587F0720}" type="slidenum">
              <a:rPr lang="en-US" altLang="en-US"/>
              <a:pPr>
                <a:spcBef>
                  <a:spcPct val="0"/>
                </a:spcBef>
              </a:pPr>
              <a:t>37</a:t>
            </a:fld>
            <a:endParaRPr lang="en-US" altLang="en-US"/>
          </a:p>
        </p:txBody>
      </p:sp>
    </p:spTree>
    <p:extLst>
      <p:ext uri="{BB962C8B-B14F-4D97-AF65-F5344CB8AC3E}">
        <p14:creationId xmlns:p14="http://schemas.microsoft.com/office/powerpoint/2010/main" val="223686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8FBD8D2-2D94-4664-803A-CC60699C75D5}" type="slidenum">
              <a:rPr lang="en-US" altLang="en-US"/>
              <a:pPr>
                <a:spcBef>
                  <a:spcPct val="0"/>
                </a:spcBef>
              </a:pPr>
              <a:t>38</a:t>
            </a:fld>
            <a:endParaRPr lang="en-US" altLang="en-US"/>
          </a:p>
        </p:txBody>
      </p:sp>
    </p:spTree>
    <p:extLst>
      <p:ext uri="{BB962C8B-B14F-4D97-AF65-F5344CB8AC3E}">
        <p14:creationId xmlns:p14="http://schemas.microsoft.com/office/powerpoint/2010/main" val="17478922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EAF7C2-818A-4096-A3A4-840F5A904A0B}" type="slidenum">
              <a:rPr lang="en-US" altLang="en-US"/>
              <a:pPr>
                <a:spcBef>
                  <a:spcPct val="0"/>
                </a:spcBef>
              </a:pPr>
              <a:t>39</a:t>
            </a:fld>
            <a:endParaRPr lang="en-US" altLang="en-US"/>
          </a:p>
        </p:txBody>
      </p:sp>
    </p:spTree>
    <p:extLst>
      <p:ext uri="{BB962C8B-B14F-4D97-AF65-F5344CB8AC3E}">
        <p14:creationId xmlns:p14="http://schemas.microsoft.com/office/powerpoint/2010/main" val="30313093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065502B-22D2-45C4-828A-06C26CD033C3}" type="slidenum">
              <a:rPr lang="en-US" altLang="en-US"/>
              <a:pPr>
                <a:spcBef>
                  <a:spcPct val="0"/>
                </a:spcBef>
              </a:pPr>
              <a:t>40</a:t>
            </a:fld>
            <a:endParaRPr lang="en-US" altLang="en-US"/>
          </a:p>
        </p:txBody>
      </p:sp>
    </p:spTree>
    <p:extLst>
      <p:ext uri="{BB962C8B-B14F-4D97-AF65-F5344CB8AC3E}">
        <p14:creationId xmlns:p14="http://schemas.microsoft.com/office/powerpoint/2010/main" val="3600174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3F34A6B-194F-4E91-BF15-607FF0F4123B}" type="slidenum">
              <a:rPr lang="en-US" altLang="en-US"/>
              <a:pPr>
                <a:spcBef>
                  <a:spcPct val="0"/>
                </a:spcBef>
              </a:pPr>
              <a:t>41</a:t>
            </a:fld>
            <a:endParaRPr lang="en-US" altLang="en-US"/>
          </a:p>
        </p:txBody>
      </p:sp>
    </p:spTree>
    <p:extLst>
      <p:ext uri="{BB962C8B-B14F-4D97-AF65-F5344CB8AC3E}">
        <p14:creationId xmlns:p14="http://schemas.microsoft.com/office/powerpoint/2010/main" val="4101825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AC7E82-C83A-4755-964B-18EBD44A4A04}" type="slidenum">
              <a:rPr lang="en-US" altLang="en-US"/>
              <a:pPr>
                <a:spcBef>
                  <a:spcPct val="0"/>
                </a:spcBef>
              </a:pPr>
              <a:t>42</a:t>
            </a:fld>
            <a:endParaRPr lang="en-US" altLang="en-US"/>
          </a:p>
        </p:txBody>
      </p:sp>
    </p:spTree>
    <p:extLst>
      <p:ext uri="{BB962C8B-B14F-4D97-AF65-F5344CB8AC3E}">
        <p14:creationId xmlns:p14="http://schemas.microsoft.com/office/powerpoint/2010/main" val="11546494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646A80-829F-4049-9686-D9D21360DD89}" type="slidenum">
              <a:rPr lang="en-US" altLang="en-US"/>
              <a:pPr>
                <a:spcBef>
                  <a:spcPct val="0"/>
                </a:spcBef>
              </a:pPr>
              <a:t>45</a:t>
            </a:fld>
            <a:endParaRPr lang="en-US" altLang="en-US"/>
          </a:p>
        </p:txBody>
      </p:sp>
    </p:spTree>
    <p:extLst>
      <p:ext uri="{BB962C8B-B14F-4D97-AF65-F5344CB8AC3E}">
        <p14:creationId xmlns:p14="http://schemas.microsoft.com/office/powerpoint/2010/main" val="12624954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a:defRPr/>
            </a:lvl1pPr>
          </a:lstStyle>
          <a:p>
            <a:pPr>
              <a:defRPr/>
            </a:pPr>
            <a:endParaRPr lang="en-US"/>
          </a:p>
        </p:txBody>
      </p:sp>
      <p:sp>
        <p:nvSpPr>
          <p:cNvPr id="5" name="Footer Placeholder 18"/>
          <p:cNvSpPr>
            <a:spLocks noGrp="1"/>
          </p:cNvSpPr>
          <p:nvPr>
            <p:ph type="ftr" sz="quarter" idx="11"/>
          </p:nvPr>
        </p:nvSpPr>
        <p:spPr/>
        <p:txBody>
          <a:bodyPr/>
          <a:lstStyle>
            <a:lvl1pPr>
              <a:defRPr/>
            </a:lvl1pPr>
          </a:lstStyle>
          <a:p>
            <a:pPr>
              <a:defRPr/>
            </a:pPr>
            <a:endParaRPr lang="en-US"/>
          </a:p>
        </p:txBody>
      </p:sp>
      <p:sp>
        <p:nvSpPr>
          <p:cNvPr id="6" name="Slide Number Placeholder 26"/>
          <p:cNvSpPr>
            <a:spLocks noGrp="1"/>
          </p:cNvSpPr>
          <p:nvPr>
            <p:ph type="sldNum" sz="quarter" idx="12"/>
          </p:nvPr>
        </p:nvSpPr>
        <p:spPr/>
        <p:txBody>
          <a:bodyPr/>
          <a:lstStyle>
            <a:lvl1pPr>
              <a:defRPr>
                <a:solidFill>
                  <a:srgbClr val="D1EAEE"/>
                </a:solidFill>
              </a:defRPr>
            </a:lvl1pPr>
          </a:lstStyle>
          <a:p>
            <a:fld id="{D576C855-46EE-4393-B2A6-89BF3F220BB2}" type="slidenum">
              <a:rPr lang="en-US" altLang="en-US"/>
              <a:pPr/>
              <a:t>‹#›</a:t>
            </a:fld>
            <a:endParaRPr lang="en-US" altLang="en-US"/>
          </a:p>
        </p:txBody>
      </p:sp>
    </p:spTree>
    <p:extLst>
      <p:ext uri="{BB962C8B-B14F-4D97-AF65-F5344CB8AC3E}">
        <p14:creationId xmlns:p14="http://schemas.microsoft.com/office/powerpoint/2010/main" val="98037452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fld id="{DE37ED7B-6895-4060-845A-0FD22489C202}" type="slidenum">
              <a:rPr lang="en-US" altLang="en-US"/>
              <a:pPr/>
              <a:t>‹#›</a:t>
            </a:fld>
            <a:endParaRPr lang="en-US" altLang="en-US"/>
          </a:p>
        </p:txBody>
      </p:sp>
    </p:spTree>
    <p:extLst>
      <p:ext uri="{BB962C8B-B14F-4D97-AF65-F5344CB8AC3E}">
        <p14:creationId xmlns:p14="http://schemas.microsoft.com/office/powerpoint/2010/main" val="788266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solidFill>
                  <a:srgbClr val="D1EAEE"/>
                </a:solidFill>
              </a:defRPr>
            </a:lvl1pPr>
          </a:lstStyle>
          <a:p>
            <a:fld id="{F5398D77-3BF5-4959-95DF-1C0B4755EC8C}" type="slidenum">
              <a:rPr lang="en-US" altLang="en-US"/>
              <a:pPr/>
              <a:t>‹#›</a:t>
            </a:fld>
            <a:endParaRPr lang="en-US" altLang="en-US"/>
          </a:p>
        </p:txBody>
      </p:sp>
    </p:spTree>
    <p:extLst>
      <p:ext uri="{BB962C8B-B14F-4D97-AF65-F5344CB8AC3E}">
        <p14:creationId xmlns:p14="http://schemas.microsoft.com/office/powerpoint/2010/main" val="11185259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fld id="{011A4BF3-1CAC-4EB7-8079-79D9AB2D336C}" type="slidenum">
              <a:rPr lang="en-US" altLang="en-US"/>
              <a:pPr/>
              <a:t>‹#›</a:t>
            </a:fld>
            <a:endParaRPr lang="en-US" altLang="en-US"/>
          </a:p>
        </p:txBody>
      </p:sp>
    </p:spTree>
    <p:extLst>
      <p:ext uri="{BB962C8B-B14F-4D97-AF65-F5344CB8AC3E}">
        <p14:creationId xmlns:p14="http://schemas.microsoft.com/office/powerpoint/2010/main" val="2333159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fld id="{E4F56DF2-8037-441D-918C-BDDF67CFE70A}" type="slidenum">
              <a:rPr lang="en-US" altLang="en-US"/>
              <a:pPr/>
              <a:t>‹#›</a:t>
            </a:fld>
            <a:endParaRPr lang="en-US" altLang="en-US"/>
          </a:p>
        </p:txBody>
      </p:sp>
    </p:spTree>
    <p:extLst>
      <p:ext uri="{BB962C8B-B14F-4D97-AF65-F5344CB8AC3E}">
        <p14:creationId xmlns:p14="http://schemas.microsoft.com/office/powerpoint/2010/main" val="584938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fld id="{20AA6955-7874-4CA4-80DC-21813AD4E0C6}" type="slidenum">
              <a:rPr lang="en-US" altLang="en-US"/>
              <a:pPr/>
              <a:t>‹#›</a:t>
            </a:fld>
            <a:endParaRPr lang="en-US" altLang="en-US"/>
          </a:p>
        </p:txBody>
      </p:sp>
    </p:spTree>
    <p:extLst>
      <p:ext uri="{BB962C8B-B14F-4D97-AF65-F5344CB8AC3E}">
        <p14:creationId xmlns:p14="http://schemas.microsoft.com/office/powerpoint/2010/main" val="230392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fld id="{3D4B1F91-08A3-4606-88B8-701A6CE70C6B}" type="slidenum">
              <a:rPr lang="en-US" altLang="en-US"/>
              <a:pPr/>
              <a:t>‹#›</a:t>
            </a:fld>
            <a:endParaRPr lang="en-US" altLang="en-US"/>
          </a:p>
        </p:txBody>
      </p:sp>
    </p:spTree>
    <p:extLst>
      <p:ext uri="{BB962C8B-B14F-4D97-AF65-F5344CB8AC3E}">
        <p14:creationId xmlns:p14="http://schemas.microsoft.com/office/powerpoint/2010/main" val="2498913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fld id="{4EC48EEF-2898-48EF-93E5-1BB51D45467B}" type="slidenum">
              <a:rPr lang="en-US" altLang="en-US"/>
              <a:pPr/>
              <a:t>‹#›</a:t>
            </a:fld>
            <a:endParaRPr lang="en-US" altLang="en-US"/>
          </a:p>
        </p:txBody>
      </p:sp>
    </p:spTree>
    <p:extLst>
      <p:ext uri="{BB962C8B-B14F-4D97-AF65-F5344CB8AC3E}">
        <p14:creationId xmlns:p14="http://schemas.microsoft.com/office/powerpoint/2010/main" val="1859359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US"/>
          </a:p>
        </p:txBody>
      </p:sp>
      <p:sp>
        <p:nvSpPr>
          <p:cNvPr id="10" name="Footer Placeholder 5"/>
          <p:cNvSpPr>
            <a:spLocks noGrp="1"/>
          </p:cNvSpPr>
          <p:nvPr>
            <p:ph type="ftr" sz="quarter" idx="11"/>
          </p:nvPr>
        </p:nvSpPr>
        <p:spPr/>
        <p:txBody>
          <a:bodyPr/>
          <a:lstStyle>
            <a:lvl1pPr>
              <a:defRPr/>
            </a:lvl1pPr>
          </a:lstStyle>
          <a:p>
            <a:pPr>
              <a:defRPr/>
            </a:pPr>
            <a:endParaRPr lang="en-US"/>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fld id="{B4C098E4-A1B7-42BC-AE73-EBA80751E439}" type="slidenum">
              <a:rPr lang="en-US" altLang="en-US"/>
              <a:pPr/>
              <a:t>‹#›</a:t>
            </a:fld>
            <a:endParaRPr lang="en-US" altLang="en-US"/>
          </a:p>
        </p:txBody>
      </p:sp>
    </p:spTree>
    <p:extLst>
      <p:ext uri="{BB962C8B-B14F-4D97-AF65-F5344CB8AC3E}">
        <p14:creationId xmlns:p14="http://schemas.microsoft.com/office/powerpoint/2010/main" val="183116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fld id="{840AE94B-7449-4FD1-9B70-E62460CE6D9E}" type="slidenum">
              <a:rPr lang="en-US" altLang="en-US"/>
              <a:pPr/>
              <a:t>‹#›</a:t>
            </a:fld>
            <a:endParaRPr lang="en-US" altLang="en-US"/>
          </a:p>
        </p:txBody>
      </p:sp>
    </p:spTree>
    <p:extLst>
      <p:ext uri="{BB962C8B-B14F-4D97-AF65-F5344CB8AC3E}">
        <p14:creationId xmlns:p14="http://schemas.microsoft.com/office/powerpoint/2010/main" val="425034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fld id="{33081A55-FA0C-4286-BE9D-0AE1DFCEE120}" type="slidenum">
              <a:rPr lang="en-US" altLang="en-US"/>
              <a:pPr/>
              <a:t>‹#›</a:t>
            </a:fld>
            <a:endParaRPr lang="en-US" altLang="en-US"/>
          </a:p>
        </p:txBody>
      </p:sp>
    </p:spTree>
    <p:extLst>
      <p:ext uri="{BB962C8B-B14F-4D97-AF65-F5344CB8AC3E}">
        <p14:creationId xmlns:p14="http://schemas.microsoft.com/office/powerpoint/2010/main" val="3494133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smtClean="0"/>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fld id="{5BDFEB20-A576-45B8-B261-59F146E18F52}" type="slidenum">
              <a:rPr lang="en-US" altLang="en-US"/>
              <a:pPr/>
              <a:t>‹#›</a:t>
            </a:fld>
            <a:endParaRPr lang="en-US" alt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latin typeface="Arial" charset="0"/>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latin typeface="Arial" charset="0"/>
              </a:endParaRPr>
            </a:p>
          </p:txBody>
        </p:sp>
      </p:grpSp>
    </p:spTree>
  </p:cSld>
  <p:clrMap bg1="lt1" tx1="dk1" bg2="lt2" tx2="dk2" accent1="accent1" accent2="accent2" accent3="accent3" accent4="accent4" accent5="accent5" accent6="accent6" hlink="hlink" folHlink="folHlink"/>
  <p:sldLayoutIdLst>
    <p:sldLayoutId id="2147483763" r:id="rId1"/>
    <p:sldLayoutId id="2147483755" r:id="rId2"/>
    <p:sldLayoutId id="2147483764" r:id="rId3"/>
    <p:sldLayoutId id="2147483756" r:id="rId4"/>
    <p:sldLayoutId id="2147483757" r:id="rId5"/>
    <p:sldLayoutId id="2147483758" r:id="rId6"/>
    <p:sldLayoutId id="2147483759" r:id="rId7"/>
    <p:sldLayoutId id="2147483760" r:id="rId8"/>
    <p:sldLayoutId id="2147483765" r:id="rId9"/>
    <p:sldLayoutId id="2147483761" r:id="rId10"/>
    <p:sldLayoutId id="2147483762"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ecosystemvaluation.org/cost_avoided.ht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1775" cy="1828800"/>
          </a:xfrm>
        </p:spPr>
        <p:txBody>
          <a:bodyPr/>
          <a:lstStyle/>
          <a:p>
            <a:pPr eaLnBrk="1" fontAlgn="auto" hangingPunct="1">
              <a:spcAft>
                <a:spcPts val="0"/>
              </a:spcAft>
              <a:defRPr/>
            </a:pPr>
            <a:endParaRPr lang="en-GB"/>
          </a:p>
        </p:txBody>
      </p:sp>
      <p:sp>
        <p:nvSpPr>
          <p:cNvPr id="5123" name="Subtitle 2"/>
          <p:cNvSpPr>
            <a:spLocks noGrp="1"/>
          </p:cNvSpPr>
          <p:nvPr>
            <p:ph type="subTitle" idx="1"/>
          </p:nvPr>
        </p:nvSpPr>
        <p:spPr>
          <a:xfrm>
            <a:off x="533400" y="3228975"/>
            <a:ext cx="7854950" cy="1752600"/>
          </a:xfrm>
        </p:spPr>
        <p:txBody>
          <a:bodyPr/>
          <a:lstStyle/>
          <a:p>
            <a:pPr marR="0" eaLnBrk="1" hangingPunct="1"/>
            <a:endParaRPr lang="en-GB" altLang="en-US" smtClean="0"/>
          </a:p>
        </p:txBody>
      </p:sp>
      <p:pic>
        <p:nvPicPr>
          <p:cNvPr id="512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098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itle 1"/>
          <p:cNvSpPr txBox="1">
            <a:spLocks/>
          </p:cNvSpPr>
          <p:nvPr/>
        </p:nvSpPr>
        <p:spPr>
          <a:xfrm>
            <a:off x="4579743" y="474363"/>
            <a:ext cx="3733800" cy="1828800"/>
          </a:xfrm>
          <a:prstGeom prst="rect">
            <a:avLst/>
          </a:prstGeom>
          <a:ln>
            <a:noFill/>
          </a:ln>
        </p:spPr>
        <p:txBody>
          <a:bodyPr lIns="0" tIns="0" rIns="18288" bIns="0" anchor="b">
            <a:normAutofit fontScale="47500" lnSpcReduction="20000"/>
            <a:scene3d>
              <a:camera prst="orthographicFront"/>
              <a:lightRig rig="freezing" dir="t">
                <a:rot lat="0" lon="0" rev="5640000"/>
              </a:lightRig>
            </a:scene3d>
            <a:sp3d prstMaterial="flat">
              <a:bevelT w="38100" h="38100"/>
              <a:contourClr>
                <a:schemeClr val="tx2"/>
              </a:contourClr>
            </a:sp3d>
          </a:bodyPr>
          <a:lstStyle>
            <a:lvl1pPr algn="r" rtl="0" eaLnBrk="1" latinLnBrk="0" hangingPunct="1">
              <a:spcBef>
                <a:spcPct val="0"/>
              </a:spcBef>
              <a:buNone/>
              <a:defRPr kumimoji="0" sz="5600" b="1" kern="1200">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pPr algn="l" fontAlgn="auto">
              <a:spcAft>
                <a:spcPts val="0"/>
              </a:spcAft>
              <a:defRPr/>
            </a:pPr>
            <a:r>
              <a:rPr lang="en-GB" sz="4800" dirty="0" smtClean="0">
                <a:solidFill>
                  <a:schemeClr val="accent6">
                    <a:lumMod val="75000"/>
                  </a:schemeClr>
                </a:solidFill>
              </a:rPr>
              <a:t>THE NATURAL WORLD</a:t>
            </a:r>
          </a:p>
          <a:p>
            <a:pPr algn="l" fontAlgn="auto">
              <a:spcAft>
                <a:spcPts val="0"/>
              </a:spcAft>
              <a:defRPr/>
            </a:pPr>
            <a:r>
              <a:rPr lang="en-GB" sz="4800" dirty="0" smtClean="0"/>
              <a:t>Is it a service or does it need to be served?</a:t>
            </a:r>
          </a:p>
          <a:p>
            <a:pPr algn="l" fontAlgn="auto">
              <a:spcAft>
                <a:spcPts val="0"/>
              </a:spcAft>
              <a:defRPr/>
            </a:pPr>
            <a:endParaRPr lang="en-GB" sz="4800" dirty="0" smtClean="0"/>
          </a:p>
          <a:p>
            <a:pPr algn="l" fontAlgn="auto">
              <a:spcAft>
                <a:spcPts val="0"/>
              </a:spcAft>
              <a:defRPr/>
            </a:pPr>
            <a:r>
              <a:rPr lang="en-GB" sz="4800" smtClean="0"/>
              <a:t>A Strategic Management Approach</a:t>
            </a:r>
            <a:endParaRPr lang="en-GB" sz="4800" dirty="0"/>
          </a:p>
          <a:p>
            <a:pPr algn="l" fontAlgn="auto">
              <a:spcAft>
                <a:spcPts val="0"/>
              </a:spcAft>
              <a:defRPr/>
            </a:pPr>
            <a:endParaRPr lang="en-GB" sz="4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533400" y="457200"/>
            <a:ext cx="8229600" cy="1143000"/>
          </a:xfrm>
        </p:spPr>
        <p:txBody>
          <a:bodyPr/>
          <a:lstStyle/>
          <a:p>
            <a:pPr eaLnBrk="1" hangingPunct="1"/>
            <a:r>
              <a:rPr lang="en-GB" altLang="en-US" smtClean="0"/>
              <a:t>Human carrying capacity?</a:t>
            </a:r>
          </a:p>
        </p:txBody>
      </p:sp>
      <p:sp>
        <p:nvSpPr>
          <p:cNvPr id="3" name="Content Placeholder 2"/>
          <p:cNvSpPr>
            <a:spLocks noGrp="1"/>
          </p:cNvSpPr>
          <p:nvPr>
            <p:ph idx="1"/>
          </p:nvPr>
        </p:nvSpPr>
        <p:spPr>
          <a:xfrm>
            <a:off x="533400" y="1600200"/>
            <a:ext cx="8229600" cy="4389438"/>
          </a:xfrm>
        </p:spPr>
        <p:txBody>
          <a:bodyPr>
            <a:normAutofit/>
          </a:bodyPr>
          <a:lstStyle/>
          <a:p>
            <a:pPr marL="274320" indent="-274320" eaLnBrk="1" fontAlgn="auto" hangingPunct="1">
              <a:spcAft>
                <a:spcPts val="0"/>
              </a:spcAft>
              <a:buClr>
                <a:schemeClr val="accent3"/>
              </a:buClr>
              <a:buFont typeface="Wingdings 2"/>
              <a:buChar char=""/>
              <a:defRPr/>
            </a:pPr>
            <a:r>
              <a:rPr lang="en-GB" dirty="0">
                <a:latin typeface="+mj-lt"/>
              </a:rPr>
              <a:t>Prey species that are not held in check by predation deplete their food and other resources, and this leads to stress, competition, disease, and starvation, which are all characteristics of ecosystem imbalance</a:t>
            </a:r>
          </a:p>
        </p:txBody>
      </p:sp>
      <p:pic>
        <p:nvPicPr>
          <p:cNvPr id="717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3641725"/>
            <a:ext cx="4648200" cy="3019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28600"/>
            <a:ext cx="8686800" cy="1143000"/>
          </a:xfrm>
        </p:spPr>
        <p:txBody>
          <a:bodyPr/>
          <a:lstStyle/>
          <a:p>
            <a:pPr eaLnBrk="1" hangingPunct="1"/>
            <a:r>
              <a:rPr lang="en-GB" altLang="en-US" dirty="0" smtClean="0"/>
              <a:t>Sustainable </a:t>
            </a:r>
            <a:r>
              <a:rPr lang="en-GB" altLang="en-US" dirty="0" smtClean="0"/>
              <a:t>Strategic </a:t>
            </a:r>
            <a:r>
              <a:rPr lang="en-GB" altLang="en-US" dirty="0" smtClean="0"/>
              <a:t>Development </a:t>
            </a:r>
            <a:r>
              <a:rPr lang="en-GB" altLang="en-US" dirty="0" smtClean="0"/>
              <a:t>and services</a:t>
            </a:r>
          </a:p>
        </p:txBody>
      </p:sp>
      <p:sp>
        <p:nvSpPr>
          <p:cNvPr id="8195" name="Content Placeholder 2"/>
          <p:cNvSpPr>
            <a:spLocks noGrp="1"/>
          </p:cNvSpPr>
          <p:nvPr>
            <p:ph idx="1"/>
          </p:nvPr>
        </p:nvSpPr>
        <p:spPr/>
        <p:txBody>
          <a:bodyPr/>
          <a:lstStyle/>
          <a:p>
            <a:pPr eaLnBrk="1" hangingPunct="1"/>
            <a:endParaRPr lang="en-GB" altLang="en-US" smtClean="0"/>
          </a:p>
        </p:txBody>
      </p:sp>
      <p:pic>
        <p:nvPicPr>
          <p:cNvPr id="819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447800"/>
            <a:ext cx="5916613" cy="508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981200" y="6248400"/>
            <a:ext cx="99060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4450" y="495300"/>
            <a:ext cx="8229600" cy="1143000"/>
          </a:xfrm>
        </p:spPr>
        <p:txBody>
          <a:bodyPr/>
          <a:lstStyle/>
          <a:p>
            <a:pPr eaLnBrk="1" hangingPunct="1"/>
            <a:r>
              <a:rPr lang="en-GB" altLang="en-US" smtClean="0"/>
              <a:t>Nested Ecosystem services</a:t>
            </a:r>
          </a:p>
        </p:txBody>
      </p:sp>
      <p:sp>
        <p:nvSpPr>
          <p:cNvPr id="9219" name="Content Placeholder 2"/>
          <p:cNvSpPr>
            <a:spLocks noGrp="1"/>
          </p:cNvSpPr>
          <p:nvPr>
            <p:ph idx="1"/>
          </p:nvPr>
        </p:nvSpPr>
        <p:spPr/>
        <p:txBody>
          <a:bodyPr/>
          <a:lstStyle/>
          <a:p>
            <a:pPr eaLnBrk="1" hangingPunct="1"/>
            <a:endParaRPr lang="en-GB" altLang="en-US" smtClean="0"/>
          </a:p>
        </p:txBody>
      </p:sp>
      <p:pic>
        <p:nvPicPr>
          <p:cNvPr id="922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676400"/>
            <a:ext cx="8393113" cy="5110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447800" y="1600200"/>
            <a:ext cx="563880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9222" name="TextBox 4"/>
          <p:cNvSpPr txBox="1">
            <a:spLocks noChangeArrowheads="1"/>
          </p:cNvSpPr>
          <p:nvPr/>
        </p:nvSpPr>
        <p:spPr bwMode="auto">
          <a:xfrm>
            <a:off x="7391400" y="746125"/>
            <a:ext cx="1143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latin typeface="Arial" panose="020B0604020202020204" pitchFamily="34" charset="0"/>
              </a:rPr>
              <a:t>Can we measure these?</a:t>
            </a:r>
          </a:p>
        </p:txBody>
      </p:sp>
      <p:sp>
        <p:nvSpPr>
          <p:cNvPr id="6" name="Down Arrow 5"/>
          <p:cNvSpPr/>
          <p:nvPr/>
        </p:nvSpPr>
        <p:spPr>
          <a:xfrm>
            <a:off x="7734300" y="1651000"/>
            <a:ext cx="228600" cy="4572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 name="Oval 1"/>
          <p:cNvSpPr/>
          <p:nvPr/>
        </p:nvSpPr>
        <p:spPr>
          <a:xfrm>
            <a:off x="7239000" y="609600"/>
            <a:ext cx="1295400" cy="1066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225" name="TextBox 2"/>
          <p:cNvSpPr txBox="1">
            <a:spLocks noChangeArrowheads="1"/>
          </p:cNvSpPr>
          <p:nvPr/>
        </p:nvSpPr>
        <p:spPr bwMode="auto">
          <a:xfrm>
            <a:off x="190500" y="1784350"/>
            <a:ext cx="2057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Submerged Aquatic Veg. SAV</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19200"/>
            <a:ext cx="8229600" cy="1143000"/>
          </a:xfrm>
        </p:spPr>
        <p:txBody>
          <a:bodyPr/>
          <a:lstStyle/>
          <a:p>
            <a:r>
              <a:rPr lang="en-GB" dirty="0" smtClean="0"/>
              <a:t>Natural </a:t>
            </a:r>
            <a:r>
              <a:rPr lang="en-GB" dirty="0" smtClean="0"/>
              <a:t>Value </a:t>
            </a:r>
            <a:br>
              <a:rPr lang="en-GB" dirty="0" smtClean="0"/>
            </a:br>
            <a:r>
              <a:rPr lang="en-GB" dirty="0" smtClean="0"/>
              <a:t>Is it Strategic?</a:t>
            </a:r>
            <a:endParaRPr lang="en-GB" dirty="0"/>
          </a:p>
        </p:txBody>
      </p:sp>
      <p:sp>
        <p:nvSpPr>
          <p:cNvPr id="3" name="Content Placeholder 2"/>
          <p:cNvSpPr>
            <a:spLocks noGrp="1"/>
          </p:cNvSpPr>
          <p:nvPr>
            <p:ph idx="1"/>
          </p:nvPr>
        </p:nvSpPr>
        <p:spPr/>
        <p:txBody>
          <a:bodyPr/>
          <a:lstStyle/>
          <a:p>
            <a:endParaRPr lang="en-GB" dirty="0" smtClean="0"/>
          </a:p>
          <a:p>
            <a:r>
              <a:rPr lang="en-GB" dirty="0" smtClean="0">
                <a:latin typeface="+mj-lt"/>
              </a:rPr>
              <a:t>The economic downturn might be the best time to include ecosystem services in the real economy (Nature, 2009)</a:t>
            </a:r>
          </a:p>
          <a:p>
            <a:r>
              <a:rPr lang="en-GB" sz="1800" i="1" dirty="0" smtClean="0">
                <a:solidFill>
                  <a:schemeClr val="accent1">
                    <a:lumMod val="75000"/>
                  </a:schemeClr>
                </a:solidFill>
                <a:latin typeface="+mj-lt"/>
              </a:rPr>
              <a:t>“Worldwide momentum seems to be growing for an approach to environmental protection based on the 'ecosystem services' that nature provides for humans. These can range from watersheds filtering drinking water and forests sequestering carbon, to marshes dissipating the fury of storms. As long as the marketplace treats such services as free goods, proponents argue, the value of what nature does for humanity will effectively be set to zero and nature will continue to be trashed. But if the market could somehow be made to price the services appropriately, all those forests, streams, lakes, prairies and seashores would suddenly acquire real economic value, and people would have incentives to preserve them.” (Nature, 2009: 764)</a:t>
            </a:r>
          </a:p>
          <a:p>
            <a:endParaRPr lang="en-GB" dirty="0"/>
          </a:p>
        </p:txBody>
      </p:sp>
    </p:spTree>
    <p:extLst>
      <p:ext uri="{BB962C8B-B14F-4D97-AF65-F5344CB8AC3E}">
        <p14:creationId xmlns:p14="http://schemas.microsoft.com/office/powerpoint/2010/main" val="23746640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943600" y="2514600"/>
            <a:ext cx="2570769" cy="1713846"/>
          </a:xfrm>
          <a:prstGeom prst="rect">
            <a:avLst/>
          </a:prstGeom>
        </p:spPr>
      </p:pic>
      <p:sp>
        <p:nvSpPr>
          <p:cNvPr id="2" name="Title 1"/>
          <p:cNvSpPr>
            <a:spLocks noGrp="1"/>
          </p:cNvSpPr>
          <p:nvPr>
            <p:ph type="title"/>
          </p:nvPr>
        </p:nvSpPr>
        <p:spPr>
          <a:xfrm>
            <a:off x="533400" y="228600"/>
            <a:ext cx="8229600" cy="1143000"/>
          </a:xfrm>
        </p:spPr>
        <p:txBody>
          <a:bodyPr/>
          <a:lstStyle/>
          <a:p>
            <a:r>
              <a:rPr lang="en-GB" dirty="0" smtClean="0"/>
              <a:t>Ecosystem ‘disservices’ (EDS)</a:t>
            </a:r>
            <a:endParaRPr lang="en-GB" dirty="0"/>
          </a:p>
        </p:txBody>
      </p:sp>
      <p:sp>
        <p:nvSpPr>
          <p:cNvPr id="3" name="Content Placeholder 2"/>
          <p:cNvSpPr>
            <a:spLocks noGrp="1"/>
          </p:cNvSpPr>
          <p:nvPr>
            <p:ph idx="1"/>
          </p:nvPr>
        </p:nvSpPr>
        <p:spPr>
          <a:xfrm>
            <a:off x="304800" y="1385047"/>
            <a:ext cx="8458200" cy="4389437"/>
          </a:xfrm>
        </p:spPr>
        <p:txBody>
          <a:bodyPr/>
          <a:lstStyle/>
          <a:p>
            <a:r>
              <a:rPr lang="en-GB" sz="1600" dirty="0" smtClean="0">
                <a:latin typeface="+mj-lt"/>
              </a:rPr>
              <a:t>Green practices, such as creating parks in cities for recreation, are being branded as 'nature-based solutions' (Nature 541, 133–134; 2017). </a:t>
            </a:r>
          </a:p>
          <a:p>
            <a:r>
              <a:rPr lang="en-GB" sz="1600" dirty="0" smtClean="0">
                <a:latin typeface="+mj-lt"/>
              </a:rPr>
              <a:t>What we need, however, are sustainable solutions that address human needs effectively over time — regardless of whether they are nature-based (</a:t>
            </a:r>
            <a:r>
              <a:rPr lang="en-GB" sz="1600" dirty="0" err="1" smtClean="0">
                <a:latin typeface="+mj-lt"/>
              </a:rPr>
              <a:t>Schaubroeck</a:t>
            </a:r>
            <a:r>
              <a:rPr lang="en-GB" sz="1600" dirty="0" smtClean="0">
                <a:latin typeface="+mj-lt"/>
              </a:rPr>
              <a:t>, 2017)</a:t>
            </a:r>
          </a:p>
          <a:p>
            <a:pPr marL="0" indent="0">
              <a:buNone/>
            </a:pPr>
            <a:endParaRPr lang="en-GB" sz="1600" dirty="0" smtClean="0">
              <a:latin typeface="+mj-lt"/>
            </a:endParaRPr>
          </a:p>
          <a:p>
            <a:r>
              <a:rPr lang="en-GB" sz="1600" dirty="0" smtClean="0">
                <a:latin typeface="+mj-lt"/>
              </a:rPr>
              <a:t>Ecosystem 'disservices' that work the other way </a:t>
            </a:r>
          </a:p>
          <a:p>
            <a:pPr lvl="1"/>
            <a:r>
              <a:rPr lang="en-GB" sz="1600" dirty="0" smtClean="0">
                <a:latin typeface="+mj-lt"/>
              </a:rPr>
              <a:t>(</a:t>
            </a:r>
            <a:r>
              <a:rPr lang="en-GB" sz="1600" dirty="0" err="1" smtClean="0">
                <a:latin typeface="+mj-lt"/>
              </a:rPr>
              <a:t>Lyytimäki</a:t>
            </a:r>
            <a:r>
              <a:rPr lang="en-GB" sz="1600" dirty="0" smtClean="0">
                <a:latin typeface="+mj-lt"/>
              </a:rPr>
              <a:t>, 2015), </a:t>
            </a:r>
          </a:p>
          <a:p>
            <a:pPr lvl="1"/>
            <a:r>
              <a:rPr lang="en-GB" sz="1600" dirty="0" smtClean="0">
                <a:latin typeface="+mj-lt"/>
              </a:rPr>
              <a:t>E.g. </a:t>
            </a:r>
          </a:p>
          <a:p>
            <a:pPr lvl="2"/>
            <a:r>
              <a:rPr lang="en-GB" sz="1600" dirty="0" smtClean="0">
                <a:latin typeface="+mj-lt"/>
              </a:rPr>
              <a:t>Allergic reactions to pollen</a:t>
            </a:r>
          </a:p>
          <a:p>
            <a:pPr lvl="2"/>
            <a:r>
              <a:rPr lang="en-GB" sz="1600" dirty="0">
                <a:latin typeface="+mj-lt"/>
              </a:rPr>
              <a:t>F</a:t>
            </a:r>
            <a:r>
              <a:rPr lang="en-GB" sz="1600" dirty="0" smtClean="0">
                <a:latin typeface="+mj-lt"/>
              </a:rPr>
              <a:t>ear related to night-time urban parks</a:t>
            </a:r>
          </a:p>
          <a:p>
            <a:r>
              <a:rPr lang="en-GB" sz="1600" dirty="0" smtClean="0">
                <a:latin typeface="+mj-lt"/>
              </a:rPr>
              <a:t>Shapiro and </a:t>
            </a:r>
            <a:r>
              <a:rPr lang="en-GB" sz="1600" dirty="0" err="1" smtClean="0">
                <a:latin typeface="+mj-lt"/>
              </a:rPr>
              <a:t>Báldi</a:t>
            </a:r>
            <a:r>
              <a:rPr lang="en-GB" sz="1600" dirty="0" smtClean="0">
                <a:latin typeface="+mj-lt"/>
              </a:rPr>
              <a:t> (2014) claim that the concept of EDS may lead to the exaggeration of the harms caused by nature because many of these harms are already taken into account by market mechanisms.</a:t>
            </a:r>
          </a:p>
          <a:p>
            <a:r>
              <a:rPr lang="en-GB" sz="1600" dirty="0" smtClean="0">
                <a:latin typeface="+mj-lt"/>
              </a:rPr>
              <a:t>Villa et al. (2014) argue that the use of the concept hampers the development of an integrative and constructive dialog about the complex interrelationships between humans and nature.</a:t>
            </a:r>
          </a:p>
          <a:p>
            <a:r>
              <a:rPr lang="en-GB" sz="1600" dirty="0" smtClean="0">
                <a:latin typeface="+mj-lt"/>
              </a:rPr>
              <a:t>BUT we should not forget and abandon, but embrace and develop the concept of EDS towards a truly integrative and policy-relevant framework(</a:t>
            </a:r>
            <a:r>
              <a:rPr lang="en-GB" sz="1600" dirty="0" err="1" smtClean="0">
                <a:latin typeface="+mj-lt"/>
              </a:rPr>
              <a:t>Lyytimäki</a:t>
            </a:r>
            <a:r>
              <a:rPr lang="en-GB" sz="1600" dirty="0" smtClean="0">
                <a:latin typeface="+mj-lt"/>
              </a:rPr>
              <a:t>, 2015) </a:t>
            </a:r>
          </a:p>
          <a:p>
            <a:pPr lvl="1"/>
            <a:r>
              <a:rPr lang="en-GB" sz="1400" dirty="0" smtClean="0">
                <a:solidFill>
                  <a:schemeClr val="accent1">
                    <a:lumMod val="75000"/>
                  </a:schemeClr>
                </a:solidFill>
                <a:latin typeface="+mj-lt"/>
              </a:rPr>
              <a:t>Do you agree?</a:t>
            </a:r>
          </a:p>
          <a:p>
            <a:endParaRPr lang="en-GB" dirty="0">
              <a:latin typeface="+mj-lt"/>
            </a:endParaRPr>
          </a:p>
        </p:txBody>
      </p:sp>
      <p:pic>
        <p:nvPicPr>
          <p:cNvPr id="7" name="Picture 6"/>
          <p:cNvPicPr>
            <a:picLocks noChangeAspect="1"/>
          </p:cNvPicPr>
          <p:nvPr/>
        </p:nvPicPr>
        <p:blipFill>
          <a:blip r:embed="rId3"/>
          <a:stretch>
            <a:fillRect/>
          </a:stretch>
        </p:blipFill>
        <p:spPr>
          <a:xfrm>
            <a:off x="-18686" y="-12051"/>
            <a:ext cx="9181372" cy="6767147"/>
          </a:xfrm>
          <a:prstGeom prst="rect">
            <a:avLst/>
          </a:prstGeom>
        </p:spPr>
      </p:pic>
      <p:sp>
        <p:nvSpPr>
          <p:cNvPr id="5" name="TextBox 4"/>
          <p:cNvSpPr txBox="1"/>
          <p:nvPr/>
        </p:nvSpPr>
        <p:spPr>
          <a:xfrm>
            <a:off x="-35859" y="0"/>
            <a:ext cx="2667000" cy="369332"/>
          </a:xfrm>
          <a:prstGeom prst="rect">
            <a:avLst/>
          </a:prstGeom>
          <a:noFill/>
        </p:spPr>
        <p:txBody>
          <a:bodyPr wrap="square" rtlCol="0">
            <a:spAutoFit/>
          </a:bodyPr>
          <a:lstStyle/>
          <a:p>
            <a:r>
              <a:rPr lang="en-GB" dirty="0" smtClean="0">
                <a:solidFill>
                  <a:schemeClr val="bg1"/>
                </a:solidFill>
              </a:rPr>
              <a:t>Is this scary? Discuss</a:t>
            </a:r>
            <a:endParaRPr lang="en-GB" dirty="0">
              <a:solidFill>
                <a:schemeClr val="bg1"/>
              </a:solidFill>
            </a:endParaRPr>
          </a:p>
        </p:txBody>
      </p:sp>
    </p:spTree>
    <p:extLst>
      <p:ext uri="{BB962C8B-B14F-4D97-AF65-F5344CB8AC3E}">
        <p14:creationId xmlns:p14="http://schemas.microsoft.com/office/powerpoint/2010/main" val="340976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1000"/>
                                        <p:tgtEl>
                                          <p:spTgt spid="3">
                                            <p:txEl>
                                              <p:pRg st="8" end="8"/>
                                            </p:txEl>
                                          </p:spTgt>
                                        </p:tgtEl>
                                      </p:cBhvr>
                                    </p:animEffect>
                                    <p:anim calcmode="lin" valueType="num">
                                      <p:cBhvr>
                                        <p:cTn id="4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1000"/>
                                        <p:tgtEl>
                                          <p:spTgt spid="3">
                                            <p:txEl>
                                              <p:pRg st="9" end="9"/>
                                            </p:txEl>
                                          </p:spTgt>
                                        </p:tgtEl>
                                      </p:cBhvr>
                                    </p:animEffect>
                                    <p:anim calcmode="lin" valueType="num">
                                      <p:cBhvr>
                                        <p:cTn id="5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fade">
                                      <p:cBhvr>
                                        <p:cTn id="62" dur="1000"/>
                                        <p:tgtEl>
                                          <p:spTgt spid="3">
                                            <p:txEl>
                                              <p:pRg st="10" end="10"/>
                                            </p:txEl>
                                          </p:spTgt>
                                        </p:tgtEl>
                                      </p:cBhvr>
                                    </p:animEffect>
                                    <p:anim calcmode="lin" valueType="num">
                                      <p:cBhvr>
                                        <p:cTn id="6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Effect transition="in" filter="fade">
                                      <p:cBhvr>
                                        <p:cTn id="67" dur="1000"/>
                                        <p:tgtEl>
                                          <p:spTgt spid="3">
                                            <p:txEl>
                                              <p:pRg st="11" end="11"/>
                                            </p:txEl>
                                          </p:spTgt>
                                        </p:tgtEl>
                                      </p:cBhvr>
                                    </p:animEffect>
                                    <p:anim calcmode="lin" valueType="num">
                                      <p:cBhvr>
                                        <p:cTn id="6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1" presetClass="entr" presetSubtype="0" fill="hold" nodeType="clickEffect">
                                  <p:stCondLst>
                                    <p:cond delay="0"/>
                                  </p:stCondLst>
                                  <p:childTnLst>
                                    <p:set>
                                      <p:cBhvr>
                                        <p:cTn id="73" dur="1" fill="hold">
                                          <p:stCondLst>
                                            <p:cond delay="0"/>
                                          </p:stCondLst>
                                        </p:cTn>
                                        <p:tgtEl>
                                          <p:spTgt spid="7"/>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26" presetClass="exit" presetSubtype="0" fill="hold" nodeType="clickEffect">
                                  <p:stCondLst>
                                    <p:cond delay="0"/>
                                  </p:stCondLst>
                                  <p:childTnLst>
                                    <p:animEffect transition="out" filter="wipe(down)">
                                      <p:cBhvr>
                                        <p:cTn id="77" dur="180" accel="50000">
                                          <p:stCondLst>
                                            <p:cond delay="1820"/>
                                          </p:stCondLst>
                                        </p:cTn>
                                        <p:tgtEl>
                                          <p:spTgt spid="7"/>
                                        </p:tgtEl>
                                      </p:cBhvr>
                                    </p:animEffect>
                                    <p:anim calcmode="lin" valueType="num">
                                      <p:cBhvr>
                                        <p:cTn id="78" dur="1822"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79" dur="178">
                                          <p:stCondLst>
                                            <p:cond delay="1822"/>
                                          </p:stCondLst>
                                        </p:cTn>
                                        <p:tgtEl>
                                          <p:spTgt spid="7"/>
                                        </p:tgtEl>
                                        <p:attrNameLst>
                                          <p:attrName>ppt_x</p:attrName>
                                        </p:attrNameLst>
                                      </p:cBhvr>
                                      <p:tavLst>
                                        <p:tav tm="0">
                                          <p:val>
                                            <p:strVal val="ppt_x"/>
                                          </p:val>
                                        </p:tav>
                                        <p:tav tm="100000">
                                          <p:val>
                                            <p:strVal val="ppt_x"/>
                                          </p:val>
                                        </p:tav>
                                      </p:tavLst>
                                    </p:anim>
                                    <p:anim calcmode="lin" valueType="num">
                                      <p:cBhvr>
                                        <p:cTn id="80" dur="664"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81" dur="664" tmFilter="0, 0; 0.125,0.2665; 0.25,0.4; 0.375,0.465; 0.5,0.5;  0.625,0.535; 0.75,0.6; 0.875,0.7335; 1,1">
                                          <p:stCondLst>
                                            <p:cond delay="664"/>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82" dur="332" tmFilter="0, 0; 0.125,0.2665; 0.25,0.4; 0.375,0.465; 0.5,0.5;  0.625,0.535; 0.75,0.6; 0.875,0.7335; 1,1">
                                          <p:stCondLst>
                                            <p:cond delay="1324"/>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83" dur="164" tmFilter="0, 0; 0.125,0.2665; 0.25,0.4; 0.375,0.465; 0.5,0.5;  0.625,0.535; 0.75,0.6; 0.875,0.7335; 1,1">
                                          <p:stCondLst>
                                            <p:cond delay="1656"/>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4" dur="180" accel="50000">
                                          <p:stCondLst>
                                            <p:cond delay="1820"/>
                                          </p:stCondLst>
                                        </p:cTn>
                                        <p:tgtEl>
                                          <p:spTgt spid="7"/>
                                        </p:tgtEl>
                                        <p:attrNameLst>
                                          <p:attrName>ppt_y</p:attrName>
                                        </p:attrNameLst>
                                      </p:cBhvr>
                                      <p:tavLst>
                                        <p:tav tm="0">
                                          <p:val>
                                            <p:strVal val="ppt_y"/>
                                          </p:val>
                                        </p:tav>
                                        <p:tav tm="100000">
                                          <p:val>
                                            <p:strVal val="ppt_y+ppt_h"/>
                                          </p:val>
                                        </p:tav>
                                      </p:tavLst>
                                    </p:anim>
                                    <p:animScale>
                                      <p:cBhvr>
                                        <p:cTn id="85" dur="26">
                                          <p:stCondLst>
                                            <p:cond delay="620"/>
                                          </p:stCondLst>
                                        </p:cTn>
                                        <p:tgtEl>
                                          <p:spTgt spid="7"/>
                                        </p:tgtEl>
                                      </p:cBhvr>
                                      <p:to x="100000" y="60000"/>
                                    </p:animScale>
                                    <p:animScale>
                                      <p:cBhvr>
                                        <p:cTn id="86" dur="166" decel="50000">
                                          <p:stCondLst>
                                            <p:cond delay="646"/>
                                          </p:stCondLst>
                                        </p:cTn>
                                        <p:tgtEl>
                                          <p:spTgt spid="7"/>
                                        </p:tgtEl>
                                      </p:cBhvr>
                                      <p:to x="100000" y="100000"/>
                                    </p:animScale>
                                    <p:animScale>
                                      <p:cBhvr>
                                        <p:cTn id="87" dur="26">
                                          <p:stCondLst>
                                            <p:cond delay="1312"/>
                                          </p:stCondLst>
                                        </p:cTn>
                                        <p:tgtEl>
                                          <p:spTgt spid="7"/>
                                        </p:tgtEl>
                                      </p:cBhvr>
                                      <p:to x="100000" y="80000"/>
                                    </p:animScale>
                                    <p:animScale>
                                      <p:cBhvr>
                                        <p:cTn id="88" dur="166" decel="50000">
                                          <p:stCondLst>
                                            <p:cond delay="1338"/>
                                          </p:stCondLst>
                                        </p:cTn>
                                        <p:tgtEl>
                                          <p:spTgt spid="7"/>
                                        </p:tgtEl>
                                      </p:cBhvr>
                                      <p:to x="100000" y="100000"/>
                                    </p:animScale>
                                    <p:animScale>
                                      <p:cBhvr>
                                        <p:cTn id="89" dur="26">
                                          <p:stCondLst>
                                            <p:cond delay="1642"/>
                                          </p:stCondLst>
                                        </p:cTn>
                                        <p:tgtEl>
                                          <p:spTgt spid="7"/>
                                        </p:tgtEl>
                                      </p:cBhvr>
                                      <p:to x="100000" y="90000"/>
                                    </p:animScale>
                                    <p:animScale>
                                      <p:cBhvr>
                                        <p:cTn id="90" dur="166" decel="50000">
                                          <p:stCondLst>
                                            <p:cond delay="1668"/>
                                          </p:stCondLst>
                                        </p:cTn>
                                        <p:tgtEl>
                                          <p:spTgt spid="7"/>
                                        </p:tgtEl>
                                      </p:cBhvr>
                                      <p:to x="100000" y="100000"/>
                                    </p:animScale>
                                    <p:animScale>
                                      <p:cBhvr>
                                        <p:cTn id="91" dur="26">
                                          <p:stCondLst>
                                            <p:cond delay="1808"/>
                                          </p:stCondLst>
                                        </p:cTn>
                                        <p:tgtEl>
                                          <p:spTgt spid="7"/>
                                        </p:tgtEl>
                                      </p:cBhvr>
                                      <p:to x="100000" y="95000"/>
                                    </p:animScale>
                                    <p:animScale>
                                      <p:cBhvr>
                                        <p:cTn id="92" dur="166" decel="50000">
                                          <p:stCondLst>
                                            <p:cond delay="1834"/>
                                          </p:stCondLst>
                                        </p:cTn>
                                        <p:tgtEl>
                                          <p:spTgt spid="7"/>
                                        </p:tgtEl>
                                      </p:cBhvr>
                                      <p:to x="100000" y="100000"/>
                                    </p:animScale>
                                    <p:set>
                                      <p:cBhvr>
                                        <p:cTn id="93"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8229600" cy="1143000"/>
          </a:xfrm>
        </p:spPr>
        <p:txBody>
          <a:bodyPr/>
          <a:lstStyle/>
          <a:p>
            <a:r>
              <a:rPr lang="en-GB" dirty="0" smtClean="0"/>
              <a:t>Nature-based solutions </a:t>
            </a:r>
            <a:endParaRPr lang="en-GB" dirty="0"/>
          </a:p>
        </p:txBody>
      </p:sp>
      <p:sp>
        <p:nvSpPr>
          <p:cNvPr id="3" name="Content Placeholder 2"/>
          <p:cNvSpPr>
            <a:spLocks noGrp="1"/>
          </p:cNvSpPr>
          <p:nvPr>
            <p:ph idx="1"/>
          </p:nvPr>
        </p:nvSpPr>
        <p:spPr>
          <a:xfrm>
            <a:off x="228600" y="1143000"/>
            <a:ext cx="8610600" cy="4389437"/>
          </a:xfrm>
        </p:spPr>
        <p:txBody>
          <a:bodyPr/>
          <a:lstStyle/>
          <a:p>
            <a:r>
              <a:rPr lang="en-GB" dirty="0" smtClean="0">
                <a:latin typeface="+mj-lt"/>
              </a:rPr>
              <a:t>It may sound vague, but the term represents real and vital concepts (Nature, 2017)</a:t>
            </a:r>
          </a:p>
          <a:p>
            <a:r>
              <a:rPr lang="en-GB" dirty="0" smtClean="0">
                <a:latin typeface="+mj-lt"/>
              </a:rPr>
              <a:t>Other concepts and phrases that have been in vogue</a:t>
            </a:r>
          </a:p>
          <a:p>
            <a:pPr lvl="1"/>
            <a:r>
              <a:rPr lang="en-GB" dirty="0" smtClean="0">
                <a:latin typeface="+mj-lt"/>
              </a:rPr>
              <a:t>‘</a:t>
            </a:r>
            <a:r>
              <a:rPr lang="en-GB" dirty="0" smtClean="0">
                <a:solidFill>
                  <a:schemeClr val="accent1">
                    <a:lumMod val="75000"/>
                  </a:schemeClr>
                </a:solidFill>
                <a:latin typeface="+mj-lt"/>
              </a:rPr>
              <a:t>green–blue infrastructure’ and </a:t>
            </a:r>
          </a:p>
          <a:p>
            <a:pPr lvl="1"/>
            <a:r>
              <a:rPr lang="en-GB" dirty="0" smtClean="0">
                <a:solidFill>
                  <a:schemeClr val="accent1">
                    <a:lumMod val="75000"/>
                  </a:schemeClr>
                </a:solidFill>
                <a:latin typeface="+mj-lt"/>
              </a:rPr>
              <a:t>‘natural capital</a:t>
            </a:r>
            <a:r>
              <a:rPr lang="en-GB" dirty="0" smtClean="0">
                <a:solidFill>
                  <a:schemeClr val="accent1">
                    <a:lumMod val="75000"/>
                  </a:schemeClr>
                </a:solidFill>
                <a:latin typeface="+mj-lt"/>
              </a:rPr>
              <a:t>’</a:t>
            </a:r>
            <a:endParaRPr lang="en-GB" dirty="0" smtClean="0">
              <a:solidFill>
                <a:schemeClr val="accent1">
                  <a:lumMod val="75000"/>
                </a:schemeClr>
              </a:solidFill>
              <a:latin typeface="+mj-lt"/>
            </a:endParaRPr>
          </a:p>
          <a:p>
            <a:r>
              <a:rPr lang="en-GB" dirty="0" smtClean="0">
                <a:latin typeface="+mj-lt"/>
              </a:rPr>
              <a:t>NBS is a newly coined umbrella term intended to sweep up all of the above phrases, add others such as ‘ecological engineering’ and ‘ecosystem-based mitigation’, and dump them into a policy-relevant pot (Nature, 2017)</a:t>
            </a:r>
          </a:p>
          <a:p>
            <a:r>
              <a:rPr lang="en-GB" dirty="0" smtClean="0">
                <a:latin typeface="+mj-lt"/>
              </a:rPr>
              <a:t>Entails identifying the specific problems for which a nature-based solution is needed, and monitoring the outcomes.</a:t>
            </a:r>
          </a:p>
          <a:p>
            <a:r>
              <a:rPr lang="en-GB" dirty="0" smtClean="0">
                <a:solidFill>
                  <a:schemeClr val="accent1">
                    <a:lumMod val="75000"/>
                  </a:schemeClr>
                </a:solidFill>
                <a:latin typeface="+mj-lt"/>
              </a:rPr>
              <a:t>What do you think?</a:t>
            </a:r>
          </a:p>
        </p:txBody>
      </p:sp>
    </p:spTree>
    <p:extLst>
      <p:ext uri="{BB962C8B-B14F-4D97-AF65-F5344CB8AC3E}">
        <p14:creationId xmlns:p14="http://schemas.microsoft.com/office/powerpoint/2010/main" val="50794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dirty="0" smtClean="0"/>
              <a:t>Why have an </a:t>
            </a:r>
            <a:r>
              <a:rPr lang="en-US" sz="4000" dirty="0" smtClean="0"/>
              <a:t>strategic</a:t>
            </a:r>
            <a:r>
              <a:rPr lang="en-US" sz="4000" dirty="0" smtClean="0"/>
              <a:t> </a:t>
            </a:r>
            <a:r>
              <a:rPr lang="en-US" sz="4000" dirty="0" smtClean="0"/>
              <a:t>evaluation of ecosystem services</a:t>
            </a:r>
          </a:p>
        </p:txBody>
      </p:sp>
      <p:sp>
        <p:nvSpPr>
          <p:cNvPr id="4099" name="Rectangle 3"/>
          <p:cNvSpPr>
            <a:spLocks noGrp="1" noChangeArrowheads="1"/>
          </p:cNvSpPr>
          <p:nvPr>
            <p:ph idx="1"/>
          </p:nvPr>
        </p:nvSpPr>
        <p:spPr/>
        <p:txBody>
          <a:bodyPr>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Ecosystems provide a wide array of goods and services of value to people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In groups of two, list them</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Provision of ecosystem services often is not factored into important </a:t>
            </a:r>
            <a:r>
              <a:rPr lang="en-US" dirty="0" smtClean="0">
                <a:latin typeface="+mj-lt"/>
              </a:rPr>
              <a:t>strategic decisions </a:t>
            </a:r>
            <a:r>
              <a:rPr lang="en-US" dirty="0" smtClean="0">
                <a:latin typeface="+mj-lt"/>
              </a:rPr>
              <a:t>that affect ecosystems</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Why?  In your groups consider this statement</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Distortions in </a:t>
            </a:r>
            <a:r>
              <a:rPr lang="en-US" dirty="0" smtClean="0">
                <a:latin typeface="+mj-lt"/>
              </a:rPr>
              <a:t>strategic decision-making </a:t>
            </a:r>
            <a:r>
              <a:rPr lang="en-US" dirty="0" smtClean="0">
                <a:latin typeface="+mj-lt"/>
              </a:rPr>
              <a:t>damage the provision of ecosystem services making human society and the environment poorer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Groups. What do you think this means?</a:t>
            </a:r>
          </a:p>
          <a:p>
            <a:pPr marL="640080" lvl="1" indent="-246888" eaLnBrk="1" fontAlgn="auto" hangingPunct="1">
              <a:lnSpc>
                <a:spcPct val="90000"/>
              </a:lnSpc>
              <a:spcAft>
                <a:spcPts val="0"/>
              </a:spcAft>
              <a:buFont typeface="Wingdings 2"/>
              <a:buChar char=""/>
              <a:defRPr/>
            </a:pPr>
            <a:endParaRPr lang="en-US" dirty="0" smtClean="0">
              <a:solidFill>
                <a:schemeClr val="bg2">
                  <a:lumMod val="50000"/>
                </a:schemeClr>
              </a:solidFill>
              <a:latin typeface="+mj-lt"/>
            </a:endParaRPr>
          </a:p>
          <a:p>
            <a:pPr marL="273367" indent="-246888" eaLnBrk="1" fontAlgn="auto" hangingPunct="1">
              <a:lnSpc>
                <a:spcPct val="90000"/>
              </a:lnSpc>
              <a:spcAft>
                <a:spcPts val="0"/>
              </a:spcAft>
              <a:buFont typeface="Wingdings 2"/>
              <a:buChar char=""/>
              <a:defRPr/>
            </a:pPr>
            <a:r>
              <a:rPr lang="en-US" sz="1700" dirty="0" smtClean="0">
                <a:solidFill>
                  <a:schemeClr val="bg2">
                    <a:lumMod val="50000"/>
                  </a:schemeClr>
                </a:solidFill>
                <a:latin typeface="+mj-lt"/>
              </a:rPr>
              <a:t>E.g.</a:t>
            </a:r>
            <a:r>
              <a:rPr lang="en-GB" sz="1700" dirty="0">
                <a:latin typeface="+mj-lt"/>
              </a:rPr>
              <a:t> The damage that Hurricane Katrina inflicted on Louisiana in 2005 was a dramatic example of how ecosystem services — in this case, storm-buffering wetlands — are often cheaper to maintain than they are to live without</a:t>
            </a:r>
            <a:r>
              <a:rPr lang="en-GB" sz="1700" dirty="0" smtClean="0">
                <a:latin typeface="+mj-lt"/>
              </a:rPr>
              <a:t>. (Nature, 2009)</a:t>
            </a:r>
            <a:endParaRPr lang="en-US" sz="1700" dirty="0" smtClean="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95300" y="304800"/>
            <a:ext cx="8229600" cy="1143000"/>
          </a:xfrm>
        </p:spPr>
        <p:txBody>
          <a:bodyPr/>
          <a:lstStyle/>
          <a:p>
            <a:pPr eaLnBrk="1" hangingPunct="1"/>
            <a:r>
              <a:rPr lang="en-GB" altLang="en-US" smtClean="0"/>
              <a:t>Multiple functions</a:t>
            </a:r>
          </a:p>
        </p:txBody>
      </p:sp>
      <p:sp>
        <p:nvSpPr>
          <p:cNvPr id="11267" name="Content Placeholder 2"/>
          <p:cNvSpPr>
            <a:spLocks noGrp="1"/>
          </p:cNvSpPr>
          <p:nvPr>
            <p:ph idx="1"/>
          </p:nvPr>
        </p:nvSpPr>
        <p:spPr/>
        <p:txBody>
          <a:bodyPr/>
          <a:lstStyle/>
          <a:p>
            <a:pPr eaLnBrk="1" hangingPunct="1"/>
            <a:endParaRPr lang="en-GB" altLang="en-US" smtClean="0"/>
          </a:p>
        </p:txBody>
      </p:sp>
      <p:pic>
        <p:nvPicPr>
          <p:cNvPr id="11268" name="Picture 2"/>
          <p:cNvPicPr>
            <a:picLocks noChangeAspect="1" noChangeArrowheads="1"/>
          </p:cNvPicPr>
          <p:nvPr/>
        </p:nvPicPr>
        <p:blipFill>
          <a:blip r:embed="rId2">
            <a:extLst>
              <a:ext uri="{28A0092B-C50C-407E-A947-70E740481C1C}">
                <a14:useLocalDpi xmlns:a14="http://schemas.microsoft.com/office/drawing/2010/main" val="0"/>
              </a:ext>
            </a:extLst>
          </a:blip>
          <a:srcRect l="17107" t="18449" r="8884" b="11172"/>
          <a:stretch>
            <a:fillRect/>
          </a:stretch>
        </p:blipFill>
        <p:spPr bwMode="auto">
          <a:xfrm>
            <a:off x="914400" y="1577975"/>
            <a:ext cx="7288213" cy="5203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UK National Ecosystem Assessment</a:t>
            </a:r>
            <a:endParaRPr lang="en-GB" dirty="0"/>
          </a:p>
        </p:txBody>
      </p:sp>
      <p:sp>
        <p:nvSpPr>
          <p:cNvPr id="3" name="Content Placeholder 2"/>
          <p:cNvSpPr>
            <a:spLocks noGrp="1"/>
          </p:cNvSpPr>
          <p:nvPr>
            <p:ph idx="1"/>
          </p:nvPr>
        </p:nvSpPr>
        <p:spPr/>
        <p:txBody>
          <a:bodyPr>
            <a:normAutofit fontScale="85000" lnSpcReduction="20000"/>
          </a:bodyPr>
          <a:lstStyle/>
          <a:p>
            <a:pPr marL="274320" indent="-274320" eaLnBrk="1" fontAlgn="auto" hangingPunct="1">
              <a:spcAft>
                <a:spcPts val="0"/>
              </a:spcAft>
              <a:buClr>
                <a:schemeClr val="accent3"/>
              </a:buClr>
              <a:buFont typeface="Wingdings 2"/>
              <a:buChar char=""/>
              <a:defRPr/>
            </a:pPr>
            <a:r>
              <a:rPr lang="en-GB" dirty="0">
                <a:latin typeface="+mj-lt"/>
              </a:rPr>
              <a:t>The benefits that we derive from the natural world and </a:t>
            </a:r>
            <a:r>
              <a:rPr lang="en-GB" dirty="0" smtClean="0">
                <a:latin typeface="+mj-lt"/>
              </a:rPr>
              <a:t>its constituent </a:t>
            </a:r>
            <a:r>
              <a:rPr lang="en-GB" dirty="0">
                <a:latin typeface="+mj-lt"/>
              </a:rPr>
              <a:t>ecosystems are critically important to </a:t>
            </a:r>
            <a:r>
              <a:rPr lang="en-GB" dirty="0" smtClean="0">
                <a:latin typeface="+mj-lt"/>
              </a:rPr>
              <a:t>human well-being </a:t>
            </a:r>
            <a:r>
              <a:rPr lang="en-GB" dirty="0">
                <a:latin typeface="+mj-lt"/>
              </a:rPr>
              <a:t>and economic prosperity, but are </a:t>
            </a:r>
            <a:r>
              <a:rPr lang="en-GB" dirty="0" smtClean="0">
                <a:latin typeface="+mj-lt"/>
              </a:rPr>
              <a:t>consistently undervalued </a:t>
            </a:r>
            <a:r>
              <a:rPr lang="en-GB" dirty="0">
                <a:latin typeface="+mj-lt"/>
              </a:rPr>
              <a:t>in economic analyses and decision making.</a:t>
            </a:r>
          </a:p>
          <a:p>
            <a:pPr marL="274320" indent="-274320" eaLnBrk="1" fontAlgn="auto" hangingPunct="1">
              <a:spcAft>
                <a:spcPts val="0"/>
              </a:spcAft>
              <a:buClr>
                <a:schemeClr val="accent3"/>
              </a:buClr>
              <a:buFont typeface="Wingdings 2"/>
              <a:buChar char=""/>
              <a:defRPr/>
            </a:pPr>
            <a:r>
              <a:rPr lang="en-GB" dirty="0" smtClean="0">
                <a:solidFill>
                  <a:schemeClr val="bg2">
                    <a:lumMod val="50000"/>
                  </a:schemeClr>
                </a:solidFill>
                <a:latin typeface="+mj-lt"/>
              </a:rPr>
              <a:t>Ecosystem </a:t>
            </a:r>
            <a:r>
              <a:rPr lang="en-GB" dirty="0">
                <a:solidFill>
                  <a:schemeClr val="bg2">
                    <a:lumMod val="50000"/>
                  </a:schemeClr>
                </a:solidFill>
                <a:latin typeface="+mj-lt"/>
              </a:rPr>
              <a:t>and ecosystem services are </a:t>
            </a:r>
            <a:r>
              <a:rPr lang="en-GB" dirty="0" smtClean="0">
                <a:solidFill>
                  <a:schemeClr val="bg2">
                    <a:lumMod val="50000"/>
                  </a:schemeClr>
                </a:solidFill>
                <a:latin typeface="+mj-lt"/>
              </a:rPr>
              <a:t>constantly changing</a:t>
            </a:r>
            <a:r>
              <a:rPr lang="en-GB" dirty="0">
                <a:solidFill>
                  <a:schemeClr val="bg2">
                    <a:lumMod val="50000"/>
                  </a:schemeClr>
                </a:solidFill>
                <a:latin typeface="+mj-lt"/>
              </a:rPr>
              <a:t>, driven by societal changes – </a:t>
            </a:r>
            <a:r>
              <a:rPr lang="en-GB" dirty="0" smtClean="0">
                <a:solidFill>
                  <a:schemeClr val="bg2">
                    <a:lumMod val="50000"/>
                  </a:schemeClr>
                </a:solidFill>
                <a:latin typeface="+mj-lt"/>
              </a:rPr>
              <a:t>demographic, economic</a:t>
            </a:r>
            <a:r>
              <a:rPr lang="en-GB" dirty="0">
                <a:solidFill>
                  <a:schemeClr val="bg2">
                    <a:lumMod val="50000"/>
                  </a:schemeClr>
                </a:solidFill>
                <a:latin typeface="+mj-lt"/>
              </a:rPr>
              <a:t>, socio-political, technological and </a:t>
            </a:r>
            <a:r>
              <a:rPr lang="en-GB" dirty="0" smtClean="0">
                <a:solidFill>
                  <a:schemeClr val="bg2">
                    <a:lumMod val="50000"/>
                  </a:schemeClr>
                </a:solidFill>
                <a:latin typeface="+mj-lt"/>
              </a:rPr>
              <a:t>behavioural-which </a:t>
            </a:r>
            <a:r>
              <a:rPr lang="en-GB" dirty="0">
                <a:solidFill>
                  <a:schemeClr val="bg2">
                    <a:lumMod val="50000"/>
                  </a:schemeClr>
                </a:solidFill>
                <a:latin typeface="+mj-lt"/>
              </a:rPr>
              <a:t>influence demand for goods and services and </a:t>
            </a:r>
            <a:r>
              <a:rPr lang="en-GB" dirty="0" smtClean="0">
                <a:solidFill>
                  <a:schemeClr val="bg2">
                    <a:lumMod val="50000"/>
                  </a:schemeClr>
                </a:solidFill>
                <a:latin typeface="+mj-lt"/>
              </a:rPr>
              <a:t>the way </a:t>
            </a:r>
            <a:r>
              <a:rPr lang="en-GB" dirty="0">
                <a:solidFill>
                  <a:schemeClr val="bg2">
                    <a:lumMod val="50000"/>
                  </a:schemeClr>
                </a:solidFill>
                <a:latin typeface="+mj-lt"/>
              </a:rPr>
              <a:t>we manage our natural resources</a:t>
            </a:r>
            <a:r>
              <a:rPr lang="en-GB" dirty="0" smtClean="0">
                <a:solidFill>
                  <a:schemeClr val="bg2">
                    <a:lumMod val="50000"/>
                  </a:schemeClr>
                </a:solidFill>
                <a:latin typeface="+mj-lt"/>
              </a:rPr>
              <a:t>.</a:t>
            </a:r>
          </a:p>
          <a:p>
            <a:pPr marL="274320" indent="-274320" eaLnBrk="1" fontAlgn="auto" hangingPunct="1">
              <a:spcAft>
                <a:spcPts val="0"/>
              </a:spcAft>
              <a:buClr>
                <a:schemeClr val="accent3"/>
              </a:buClr>
              <a:buFont typeface="Wingdings 2"/>
              <a:buChar char=""/>
              <a:defRPr/>
            </a:pPr>
            <a:r>
              <a:rPr lang="en-GB" dirty="0" smtClean="0">
                <a:latin typeface="+mj-lt"/>
              </a:rPr>
              <a:t>(UKNEA, 2014: 7)</a:t>
            </a:r>
          </a:p>
          <a:p>
            <a:pPr marL="274320" indent="-274320" eaLnBrk="1" fontAlgn="auto" hangingPunct="1">
              <a:spcAft>
                <a:spcPts val="0"/>
              </a:spcAft>
              <a:buClr>
                <a:schemeClr val="accent3"/>
              </a:buClr>
              <a:buFont typeface="Wingdings 2"/>
              <a:buChar char=""/>
              <a:defRPr/>
            </a:pPr>
            <a:r>
              <a:rPr lang="en-GB" dirty="0" smtClean="0">
                <a:latin typeface="+mj-lt"/>
              </a:rPr>
              <a:t>Office for National Statistics values these services at £500 billion (2017)</a:t>
            </a:r>
          </a:p>
          <a:p>
            <a:pPr marL="274320" indent="-274320" eaLnBrk="1" fontAlgn="auto" hangingPunct="1">
              <a:spcAft>
                <a:spcPts val="0"/>
              </a:spcAft>
              <a:buClr>
                <a:schemeClr val="accent3"/>
              </a:buClr>
              <a:buFont typeface="Wingdings 2"/>
              <a:buChar char=""/>
              <a:defRPr/>
            </a:pPr>
            <a:r>
              <a:rPr lang="en-GB" dirty="0" smtClean="0">
                <a:latin typeface="+mj-lt"/>
              </a:rPr>
              <a:t>Also the government wants a ‘new’ planning designation to map ecological opportunity and financial benefits e.g. sustainable drainage systems (SUDS).  Leads to multifaceted </a:t>
            </a:r>
            <a:r>
              <a:rPr lang="en-GB" dirty="0" smtClean="0">
                <a:latin typeface="+mj-lt"/>
              </a:rPr>
              <a:t>strategic benefits </a:t>
            </a:r>
            <a:r>
              <a:rPr lang="en-GB" dirty="0" smtClean="0">
                <a:latin typeface="+mj-lt"/>
              </a:rPr>
              <a:t>(Campbell, 2015)</a:t>
            </a:r>
            <a:endParaRPr lang="en-GB" dirty="0">
              <a:latin typeface="+mj-lt"/>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4664075"/>
            <a:ext cx="8229600" cy="1889125"/>
          </a:xfrm>
        </p:spPr>
        <p:txBody>
          <a:bodyPr>
            <a:normAutofit/>
          </a:bodyPr>
          <a:lstStyle/>
          <a:p>
            <a:pPr marL="274320" indent="-274320" eaLnBrk="1" fontAlgn="auto" hangingPunct="1">
              <a:spcAft>
                <a:spcPts val="0"/>
              </a:spcAft>
              <a:buClr>
                <a:schemeClr val="accent3"/>
              </a:buClr>
              <a:buFont typeface="Wingdings 2"/>
              <a:buChar char=""/>
              <a:defRPr/>
            </a:pPr>
            <a:r>
              <a:rPr lang="en-GB" dirty="0">
                <a:latin typeface="+mj-lt"/>
              </a:rPr>
              <a:t>Ecosystems are being degraded at a high rate –climate change exacerbating this </a:t>
            </a:r>
            <a:r>
              <a:rPr lang="en-GB" dirty="0" smtClean="0">
                <a:latin typeface="+mj-lt"/>
              </a:rPr>
              <a:t>and ES are under pressure. </a:t>
            </a:r>
            <a:r>
              <a:rPr lang="en-GB" dirty="0">
                <a:latin typeface="+mj-lt"/>
              </a:rPr>
              <a:t>Demand for ecosystem services is increasing– Population growth– Improvement in living standards </a:t>
            </a:r>
            <a:r>
              <a:rPr lang="en-GB" dirty="0" smtClean="0">
                <a:latin typeface="+mj-lt"/>
              </a:rPr>
              <a:t>(Winslow, 2013)</a:t>
            </a:r>
            <a:endParaRPr lang="en-GB" dirty="0">
              <a:latin typeface="+mj-lt"/>
            </a:endParaRPr>
          </a:p>
        </p:txBody>
      </p:sp>
      <p:pic>
        <p:nvPicPr>
          <p:cNvPr id="1331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0"/>
            <a:ext cx="6076950" cy="4562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553200" y="1828800"/>
            <a:ext cx="1905000" cy="923925"/>
          </a:xfrm>
          <a:prstGeom prst="rect">
            <a:avLst/>
          </a:prstGeom>
          <a:noFill/>
        </p:spPr>
        <p:txBody>
          <a:bodyPr>
            <a:spAutoFit/>
          </a:bodyPr>
          <a:lstStyle/>
          <a:p>
            <a:pPr eaLnBrk="1" hangingPunct="1">
              <a:defRPr/>
            </a:pPr>
            <a:r>
              <a:rPr lang="en-GB" dirty="0">
                <a:latin typeface="+mj-lt"/>
              </a:rPr>
              <a:t>Payments for Environmental Services</a:t>
            </a:r>
          </a:p>
        </p:txBody>
      </p:sp>
      <p:cxnSp>
        <p:nvCxnSpPr>
          <p:cNvPr id="6" name="Straight Arrow Connector 5"/>
          <p:cNvCxnSpPr/>
          <p:nvPr/>
        </p:nvCxnSpPr>
        <p:spPr>
          <a:xfrm>
            <a:off x="5562600" y="2281238"/>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Oval 2"/>
          <p:cNvSpPr>
            <a:spLocks noChangeArrowheads="1"/>
          </p:cNvSpPr>
          <p:nvPr/>
        </p:nvSpPr>
        <p:spPr bwMode="auto">
          <a:xfrm>
            <a:off x="762000" y="3048000"/>
            <a:ext cx="2362200" cy="11430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Value of ecosystem </a:t>
            </a:r>
          </a:p>
          <a:p>
            <a:pPr algn="ctr" eaLnBrk="1" hangingPunct="1">
              <a:spcBef>
                <a:spcPct val="0"/>
              </a:spcBef>
              <a:buClrTx/>
              <a:buSzTx/>
              <a:buFontTx/>
              <a:buNone/>
            </a:pPr>
            <a:r>
              <a:rPr lang="en-US" altLang="en-US" sz="1800">
                <a:latin typeface="Arial" panose="020B0604020202020204" pitchFamily="34" charset="0"/>
              </a:rPr>
              <a:t>services</a:t>
            </a:r>
          </a:p>
        </p:txBody>
      </p:sp>
      <p:sp>
        <p:nvSpPr>
          <p:cNvPr id="26627" name="Oval 3"/>
          <p:cNvSpPr>
            <a:spLocks noChangeArrowheads="1"/>
          </p:cNvSpPr>
          <p:nvPr/>
        </p:nvSpPr>
        <p:spPr bwMode="auto">
          <a:xfrm>
            <a:off x="3048000" y="1447800"/>
            <a:ext cx="2286000" cy="11430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Decision-Making</a:t>
            </a:r>
          </a:p>
        </p:txBody>
      </p:sp>
      <p:sp>
        <p:nvSpPr>
          <p:cNvPr id="26628" name="Oval 4"/>
          <p:cNvSpPr>
            <a:spLocks noChangeArrowheads="1"/>
          </p:cNvSpPr>
          <p:nvPr/>
        </p:nvSpPr>
        <p:spPr bwMode="auto">
          <a:xfrm>
            <a:off x="5638800" y="3048000"/>
            <a:ext cx="2590800" cy="11430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Ecosystems</a:t>
            </a:r>
          </a:p>
        </p:txBody>
      </p:sp>
      <p:sp>
        <p:nvSpPr>
          <p:cNvPr id="26629" name="Oval 5"/>
          <p:cNvSpPr>
            <a:spLocks noChangeArrowheads="1"/>
          </p:cNvSpPr>
          <p:nvPr/>
        </p:nvSpPr>
        <p:spPr bwMode="auto">
          <a:xfrm>
            <a:off x="3124200" y="4724400"/>
            <a:ext cx="2362200" cy="10668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Ecosystem services</a:t>
            </a:r>
          </a:p>
        </p:txBody>
      </p:sp>
      <p:sp>
        <p:nvSpPr>
          <p:cNvPr id="26630" name="Line 6"/>
          <p:cNvSpPr>
            <a:spLocks noChangeShapeType="1"/>
          </p:cNvSpPr>
          <p:nvPr/>
        </p:nvSpPr>
        <p:spPr bwMode="auto">
          <a:xfrm>
            <a:off x="5257800" y="2286000"/>
            <a:ext cx="838200" cy="838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1" name="Line 7"/>
          <p:cNvSpPr>
            <a:spLocks noChangeShapeType="1"/>
          </p:cNvSpPr>
          <p:nvPr/>
        </p:nvSpPr>
        <p:spPr bwMode="auto">
          <a:xfrm flipH="1">
            <a:off x="5257800" y="4114800"/>
            <a:ext cx="914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2" name="Line 8"/>
          <p:cNvSpPr>
            <a:spLocks noChangeShapeType="1"/>
          </p:cNvSpPr>
          <p:nvPr/>
        </p:nvSpPr>
        <p:spPr bwMode="auto">
          <a:xfrm flipH="1" flipV="1">
            <a:off x="2286000" y="4191000"/>
            <a:ext cx="9144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3" name="Line 9"/>
          <p:cNvSpPr>
            <a:spLocks noChangeShapeType="1"/>
          </p:cNvSpPr>
          <p:nvPr/>
        </p:nvSpPr>
        <p:spPr bwMode="auto">
          <a:xfrm flipV="1">
            <a:off x="2286000" y="2286000"/>
            <a:ext cx="8382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4" name="Text Box 10"/>
          <p:cNvSpPr txBox="1">
            <a:spLocks noChangeArrowheads="1"/>
          </p:cNvSpPr>
          <p:nvPr/>
        </p:nvSpPr>
        <p:spPr bwMode="auto">
          <a:xfrm>
            <a:off x="5775325" y="4532313"/>
            <a:ext cx="2419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1800">
                <a:latin typeface="Arial" panose="020B0604020202020204" pitchFamily="34" charset="0"/>
              </a:rPr>
              <a:t>Ecological production </a:t>
            </a:r>
          </a:p>
          <a:p>
            <a:pPr eaLnBrk="1" hangingPunct="1">
              <a:spcBef>
                <a:spcPct val="0"/>
              </a:spcBef>
              <a:buClrTx/>
              <a:buSzTx/>
              <a:buFontTx/>
              <a:buNone/>
            </a:pPr>
            <a:r>
              <a:rPr lang="en-US" altLang="en-US" sz="1800">
                <a:latin typeface="Arial" panose="020B0604020202020204" pitchFamily="34" charset="0"/>
              </a:rPr>
              <a:t>function</a:t>
            </a:r>
          </a:p>
        </p:txBody>
      </p:sp>
      <p:sp>
        <p:nvSpPr>
          <p:cNvPr id="26635" name="Text Box 11"/>
          <p:cNvSpPr txBox="1">
            <a:spLocks noChangeArrowheads="1"/>
          </p:cNvSpPr>
          <p:nvPr/>
        </p:nvSpPr>
        <p:spPr bwMode="auto">
          <a:xfrm>
            <a:off x="762000" y="4724400"/>
            <a:ext cx="2165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1800">
                <a:latin typeface="Arial" panose="020B0604020202020204" pitchFamily="34" charset="0"/>
              </a:rPr>
              <a:t>Economic valuation</a:t>
            </a:r>
          </a:p>
          <a:p>
            <a:pPr eaLnBrk="1" hangingPunct="1">
              <a:spcBef>
                <a:spcPct val="0"/>
              </a:spcBef>
              <a:buClrTx/>
              <a:buSzTx/>
              <a:buFontTx/>
              <a:buNone/>
            </a:pPr>
            <a:r>
              <a:rPr lang="en-US" altLang="en-US" sz="1800">
                <a:latin typeface="Arial" panose="020B0604020202020204" pitchFamily="34" charset="0"/>
              </a:rPr>
              <a:t>methods</a:t>
            </a:r>
          </a:p>
        </p:txBody>
      </p:sp>
      <p:sp>
        <p:nvSpPr>
          <p:cNvPr id="26636" name="Text Box 12"/>
          <p:cNvSpPr txBox="1">
            <a:spLocks noChangeArrowheads="1"/>
          </p:cNvSpPr>
          <p:nvPr/>
        </p:nvSpPr>
        <p:spPr bwMode="auto">
          <a:xfrm>
            <a:off x="5715000" y="2286000"/>
            <a:ext cx="1682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US" altLang="en-US" sz="1800">
                <a:latin typeface="Tahoma" panose="020B0604030504040204" pitchFamily="34" charset="0"/>
              </a:rPr>
              <a:t>Human actions</a:t>
            </a:r>
          </a:p>
        </p:txBody>
      </p:sp>
      <p:sp>
        <p:nvSpPr>
          <p:cNvPr id="26637" name="Text Box 13"/>
          <p:cNvSpPr txBox="1">
            <a:spLocks noChangeArrowheads="1"/>
          </p:cNvSpPr>
          <p:nvPr/>
        </p:nvSpPr>
        <p:spPr bwMode="auto">
          <a:xfrm>
            <a:off x="1279525" y="2317750"/>
            <a:ext cx="15938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US" altLang="en-US" sz="1800">
                <a:latin typeface="Tahoma" panose="020B0604030504040204" pitchFamily="34" charset="0"/>
              </a:rPr>
              <a:t>Information &amp;</a:t>
            </a:r>
          </a:p>
          <a:p>
            <a:pPr>
              <a:spcBef>
                <a:spcPct val="0"/>
              </a:spcBef>
              <a:buClrTx/>
              <a:buSzTx/>
              <a:buFontTx/>
              <a:buNone/>
            </a:pPr>
            <a:r>
              <a:rPr lang="en-US" altLang="en-US" sz="1800">
                <a:latin typeface="Tahoma" panose="020B0604030504040204" pitchFamily="34" charset="0"/>
              </a:rPr>
              <a:t>Incentives</a:t>
            </a:r>
          </a:p>
        </p:txBody>
      </p:sp>
      <p:sp>
        <p:nvSpPr>
          <p:cNvPr id="8206" name="Rectangle 14"/>
          <p:cNvSpPr>
            <a:spLocks noGrp="1" noChangeArrowheads="1"/>
          </p:cNvSpPr>
          <p:nvPr>
            <p:ph type="title"/>
          </p:nvPr>
        </p:nvSpPr>
        <p:spPr>
          <a:xfrm>
            <a:off x="76200" y="0"/>
            <a:ext cx="8458200" cy="1143000"/>
          </a:xfrm>
          <a:extLst/>
        </p:spPr>
        <p:txBody>
          <a:bodyPr>
            <a:normAutofit fontScale="90000"/>
          </a:bodyPr>
          <a:lstStyle/>
          <a:p>
            <a:pPr eaLnBrk="1" fontAlgn="auto" hangingPunct="1">
              <a:spcAft>
                <a:spcPts val="0"/>
              </a:spcAft>
              <a:defRPr/>
            </a:pPr>
            <a:r>
              <a:rPr lang="en-US" sz="4000" dirty="0" smtClean="0"/>
              <a:t>A framework for mapping &amp; valuing </a:t>
            </a:r>
            <a:br>
              <a:rPr lang="en-US" sz="4000" dirty="0" smtClean="0"/>
            </a:br>
            <a:r>
              <a:rPr lang="en-US" sz="4000" dirty="0" smtClean="0"/>
              <a:t>ecosystem services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628"/>
                                        </p:tgtEl>
                                        <p:attrNameLst>
                                          <p:attrName>style.visibility</p:attrName>
                                        </p:attrNameLst>
                                      </p:cBhvr>
                                      <p:to>
                                        <p:strVal val="visible"/>
                                      </p:to>
                                    </p:set>
                                    <p:animEffect transition="in" filter="blinds(horizontal)">
                                      <p:cBhvr>
                                        <p:cTn id="7" dur="500"/>
                                        <p:tgtEl>
                                          <p:spTgt spid="2662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6629"/>
                                        </p:tgtEl>
                                        <p:attrNameLst>
                                          <p:attrName>style.visibility</p:attrName>
                                        </p:attrNameLst>
                                      </p:cBhvr>
                                      <p:to>
                                        <p:strVal val="visible"/>
                                      </p:to>
                                    </p:set>
                                    <p:animEffect transition="in" filter="blinds(horizontal)">
                                      <p:cBhvr>
                                        <p:cTn id="12" dur="500"/>
                                        <p:tgtEl>
                                          <p:spTgt spid="2662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631"/>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6634"/>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26627"/>
                                        </p:tgtEl>
                                        <p:attrNameLst>
                                          <p:attrName>style.visibility</p:attrName>
                                        </p:attrNameLst>
                                      </p:cBhvr>
                                      <p:to>
                                        <p:strVal val="visible"/>
                                      </p:to>
                                    </p:set>
                                    <p:animEffect transition="in" filter="blinds(horizontal)">
                                      <p:cBhvr>
                                        <p:cTn id="25" dur="500"/>
                                        <p:tgtEl>
                                          <p:spTgt spid="2662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26630"/>
                                        </p:tgtEl>
                                        <p:attrNameLst>
                                          <p:attrName>style.visibility</p:attrName>
                                        </p:attrNameLst>
                                      </p:cBhvr>
                                      <p:to>
                                        <p:strVal val="visible"/>
                                      </p:to>
                                    </p:set>
                                    <p:animEffect transition="in" filter="blinds(horizontal)">
                                      <p:cBhvr>
                                        <p:cTn id="30" dur="500"/>
                                        <p:tgtEl>
                                          <p:spTgt spid="2663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6636"/>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26626"/>
                                        </p:tgtEl>
                                        <p:attrNameLst>
                                          <p:attrName>style.visibility</p:attrName>
                                        </p:attrNameLst>
                                      </p:cBhvr>
                                      <p:to>
                                        <p:strVal val="visible"/>
                                      </p:to>
                                    </p:set>
                                    <p:animEffect transition="in" filter="blinds(horizontal)">
                                      <p:cBhvr>
                                        <p:cTn id="39" dur="500"/>
                                        <p:tgtEl>
                                          <p:spTgt spid="26626"/>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3" presetClass="entr" presetSubtype="10" fill="hold" grpId="0" nodeType="clickEffect">
                                  <p:stCondLst>
                                    <p:cond delay="0"/>
                                  </p:stCondLst>
                                  <p:childTnLst>
                                    <p:set>
                                      <p:cBhvr>
                                        <p:cTn id="43" dur="1" fill="hold">
                                          <p:stCondLst>
                                            <p:cond delay="0"/>
                                          </p:stCondLst>
                                        </p:cTn>
                                        <p:tgtEl>
                                          <p:spTgt spid="26632"/>
                                        </p:tgtEl>
                                        <p:attrNameLst>
                                          <p:attrName>style.visibility</p:attrName>
                                        </p:attrNameLst>
                                      </p:cBhvr>
                                      <p:to>
                                        <p:strVal val="visible"/>
                                      </p:to>
                                    </p:set>
                                    <p:animEffect transition="in" filter="blinds(horizontal)">
                                      <p:cBhvr>
                                        <p:cTn id="44" dur="500"/>
                                        <p:tgtEl>
                                          <p:spTgt spid="26632"/>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3" presetClass="entr" presetSubtype="10" fill="hold" grpId="0" nodeType="clickEffect">
                                  <p:stCondLst>
                                    <p:cond delay="0"/>
                                  </p:stCondLst>
                                  <p:childTnLst>
                                    <p:set>
                                      <p:cBhvr>
                                        <p:cTn id="48" dur="1" fill="hold">
                                          <p:stCondLst>
                                            <p:cond delay="0"/>
                                          </p:stCondLst>
                                        </p:cTn>
                                        <p:tgtEl>
                                          <p:spTgt spid="26635"/>
                                        </p:tgtEl>
                                        <p:attrNameLst>
                                          <p:attrName>style.visibility</p:attrName>
                                        </p:attrNameLst>
                                      </p:cBhvr>
                                      <p:to>
                                        <p:strVal val="visible"/>
                                      </p:to>
                                    </p:set>
                                    <p:animEffect transition="in" filter="blinds(horizontal)">
                                      <p:cBhvr>
                                        <p:cTn id="49" dur="500"/>
                                        <p:tgtEl>
                                          <p:spTgt spid="26635"/>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3" presetClass="entr" presetSubtype="10" fill="hold" grpId="0" nodeType="clickEffect">
                                  <p:stCondLst>
                                    <p:cond delay="0"/>
                                  </p:stCondLst>
                                  <p:childTnLst>
                                    <p:set>
                                      <p:cBhvr>
                                        <p:cTn id="53" dur="1" fill="hold">
                                          <p:stCondLst>
                                            <p:cond delay="0"/>
                                          </p:stCondLst>
                                        </p:cTn>
                                        <p:tgtEl>
                                          <p:spTgt spid="26633"/>
                                        </p:tgtEl>
                                        <p:attrNameLst>
                                          <p:attrName>style.visibility</p:attrName>
                                        </p:attrNameLst>
                                      </p:cBhvr>
                                      <p:to>
                                        <p:strVal val="visible"/>
                                      </p:to>
                                    </p:set>
                                    <p:animEffect transition="in" filter="blinds(horizontal)">
                                      <p:cBhvr>
                                        <p:cTn id="54" dur="500"/>
                                        <p:tgtEl>
                                          <p:spTgt spid="26633"/>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66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animBg="1"/>
      <p:bldP spid="26627" grpId="0" animBg="1"/>
      <p:bldP spid="26628" grpId="0" animBg="1"/>
      <p:bldP spid="26629" grpId="0" animBg="1"/>
      <p:bldP spid="26630" grpId="0" animBg="1"/>
      <p:bldP spid="26631" grpId="0" animBg="1"/>
      <p:bldP spid="26632" grpId="0" animBg="1"/>
      <p:bldP spid="26633" grpId="0" animBg="1"/>
      <p:bldP spid="26634" grpId="0"/>
      <p:bldP spid="26635" grpId="0"/>
      <p:bldP spid="26636" grpId="0"/>
      <p:bldP spid="2663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price our green and pleasant land?</a:t>
            </a:r>
            <a:endParaRPr lang="en-GB" dirty="0"/>
          </a:p>
        </p:txBody>
      </p:sp>
      <p:sp>
        <p:nvSpPr>
          <p:cNvPr id="3" name="Content Placeholder 2"/>
          <p:cNvSpPr>
            <a:spLocks noGrp="1"/>
          </p:cNvSpPr>
          <p:nvPr>
            <p:ph sz="half" idx="1"/>
          </p:nvPr>
        </p:nvSpPr>
        <p:spPr/>
        <p:txBody>
          <a:bodyPr/>
          <a:lstStyle/>
          <a:p>
            <a:r>
              <a:rPr lang="en-GB" dirty="0" smtClean="0">
                <a:latin typeface="+mj-lt"/>
              </a:rPr>
              <a:t>Daily Telegraph handout (7/2/2018 :4)</a:t>
            </a:r>
            <a:endParaRPr lang="en-GB" dirty="0">
              <a:latin typeface="+mj-lt"/>
            </a:endParaRPr>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874093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sz="3600" smtClean="0"/>
              <a:t>Desired endpoints for mapping ecosystem services</a:t>
            </a:r>
          </a:p>
        </p:txBody>
      </p:sp>
      <p:sp>
        <p:nvSpPr>
          <p:cNvPr id="5123" name="Rectangle 3"/>
          <p:cNvSpPr>
            <a:spLocks noGrp="1" noChangeArrowheads="1"/>
          </p:cNvSpPr>
          <p:nvPr>
            <p:ph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US" dirty="0" smtClean="0">
                <a:latin typeface="+mj-lt"/>
              </a:rPr>
              <a:t>Generating an accounting  system for the full set of services from ecosystems </a:t>
            </a:r>
          </a:p>
          <a:p>
            <a:pPr marL="274320" indent="-274320" eaLnBrk="1" fontAlgn="auto" hangingPunct="1">
              <a:spcAft>
                <a:spcPts val="0"/>
              </a:spcAft>
              <a:buClr>
                <a:schemeClr val="accent3"/>
              </a:buClr>
              <a:buFont typeface="Wingdings 2"/>
              <a:buChar char=""/>
              <a:defRPr/>
            </a:pPr>
            <a:r>
              <a:rPr lang="en-US" dirty="0" smtClean="0">
                <a:solidFill>
                  <a:schemeClr val="bg2">
                    <a:lumMod val="50000"/>
                  </a:schemeClr>
                </a:solidFill>
                <a:latin typeface="+mj-lt"/>
              </a:rPr>
              <a:t>Understanding how provision of services are affected by human actions</a:t>
            </a:r>
          </a:p>
          <a:p>
            <a:pPr marL="274320" indent="-274320" eaLnBrk="1" fontAlgn="auto" hangingPunct="1">
              <a:spcAft>
                <a:spcPts val="0"/>
              </a:spcAft>
              <a:buClr>
                <a:schemeClr val="accent3"/>
              </a:buClr>
              <a:buFont typeface="Wingdings 2"/>
              <a:buChar char=""/>
              <a:defRPr/>
            </a:pPr>
            <a:r>
              <a:rPr lang="en-US" dirty="0" smtClean="0">
                <a:latin typeface="+mj-lt"/>
              </a:rPr>
              <a:t>Evaluating the synergies and tradeoffs among different services</a:t>
            </a:r>
          </a:p>
          <a:p>
            <a:pPr marL="274320" indent="-274320" eaLnBrk="1" fontAlgn="auto" hangingPunct="1">
              <a:spcAft>
                <a:spcPts val="0"/>
              </a:spcAft>
              <a:buClr>
                <a:schemeClr val="accent3"/>
              </a:buClr>
              <a:buFont typeface="Wingdings 2"/>
              <a:buChar char=""/>
              <a:defRPr/>
            </a:pPr>
            <a:r>
              <a:rPr lang="en-GB" dirty="0">
                <a:solidFill>
                  <a:schemeClr val="bg2">
                    <a:lumMod val="50000"/>
                  </a:schemeClr>
                </a:solidFill>
                <a:latin typeface="+mj-lt"/>
              </a:rPr>
              <a:t>Understanding the spatial pattern of the  production of services </a:t>
            </a:r>
          </a:p>
          <a:p>
            <a:pPr marL="274320" indent="-274320" eaLnBrk="1" fontAlgn="auto" hangingPunct="1">
              <a:spcAft>
                <a:spcPts val="0"/>
              </a:spcAft>
              <a:buClr>
                <a:schemeClr val="accent3"/>
              </a:buClr>
              <a:buFont typeface="Wingdings 2"/>
              <a:buChar char=""/>
              <a:defRPr/>
            </a:pPr>
            <a:r>
              <a:rPr lang="en-GB" dirty="0">
                <a:latin typeface="+mj-lt"/>
              </a:rPr>
              <a:t>Understanding the spatial pattern of benefits from services </a:t>
            </a:r>
          </a:p>
          <a:p>
            <a:pPr marL="274320" indent="-274320" eaLnBrk="1" fontAlgn="auto" hangingPunct="1">
              <a:spcAft>
                <a:spcPts val="0"/>
              </a:spcAft>
              <a:buClr>
                <a:schemeClr val="accent3"/>
              </a:buClr>
              <a:buFont typeface="Wingdings 2"/>
              <a:buChar char=""/>
              <a:defRPr/>
            </a:pPr>
            <a:r>
              <a:rPr lang="en-GB" dirty="0">
                <a:latin typeface="+mj-lt"/>
              </a:rPr>
              <a:t>Assessing the relative value of services</a:t>
            </a:r>
          </a:p>
          <a:p>
            <a:pPr marL="274320" indent="-274320" eaLnBrk="1" fontAlgn="auto" hangingPunct="1">
              <a:spcAft>
                <a:spcPts val="0"/>
              </a:spcAft>
              <a:buClr>
                <a:schemeClr val="accent3"/>
              </a:buClr>
              <a:buFont typeface="Wingdings 2"/>
              <a:buChar char=""/>
              <a:defRPr/>
            </a:pPr>
            <a:r>
              <a:rPr lang="en-GB" dirty="0">
                <a:solidFill>
                  <a:schemeClr val="bg2">
                    <a:lumMod val="50000"/>
                  </a:schemeClr>
                </a:solidFill>
                <a:latin typeface="+mj-lt"/>
              </a:rPr>
              <a:t>Linking information about the provision and value of services to incentives</a:t>
            </a:r>
          </a:p>
          <a:p>
            <a:pPr marL="274320" indent="-274320" eaLnBrk="1" fontAlgn="auto" hangingPunct="1">
              <a:spcAft>
                <a:spcPts val="0"/>
              </a:spcAft>
              <a:buClr>
                <a:schemeClr val="accent3"/>
              </a:buClr>
              <a:buFont typeface="Wingdings 2"/>
              <a:buChar char=""/>
              <a:defRPr/>
            </a:pPr>
            <a:endParaRPr lang="en-US" dirty="0" smtClean="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81000" y="381000"/>
            <a:ext cx="8229600" cy="1143000"/>
          </a:xfrm>
        </p:spPr>
        <p:txBody>
          <a:bodyPr/>
          <a:lstStyle/>
          <a:p>
            <a:pPr eaLnBrk="1" hangingPunct="1"/>
            <a:r>
              <a:rPr lang="en-US" altLang="en-US" smtClean="0"/>
              <a:t>Two main issues</a:t>
            </a:r>
          </a:p>
        </p:txBody>
      </p:sp>
      <p:sp>
        <p:nvSpPr>
          <p:cNvPr id="24579" name="Rectangle 3"/>
          <p:cNvSpPr>
            <a:spLocks noGrp="1" noChangeArrowheads="1"/>
          </p:cNvSpPr>
          <p:nvPr>
            <p:ph idx="1"/>
          </p:nvPr>
        </p:nvSpPr>
        <p:spPr>
          <a:xfrm>
            <a:off x="28575" y="1981200"/>
            <a:ext cx="3733800" cy="4389438"/>
          </a:xfrm>
        </p:spPr>
        <p:txBody>
          <a:bodyPr>
            <a:normAutofit/>
          </a:bodyPr>
          <a:lstStyle/>
          <a:p>
            <a:pPr marL="609600" indent="-609600" eaLnBrk="1" fontAlgn="auto" hangingPunct="1">
              <a:spcAft>
                <a:spcPts val="0"/>
              </a:spcAft>
              <a:buClr>
                <a:schemeClr val="accent3"/>
              </a:buClr>
              <a:buFontTx/>
              <a:buAutoNum type="arabicPeriod"/>
              <a:defRPr/>
            </a:pPr>
            <a:r>
              <a:rPr lang="en-US" b="1" dirty="0" smtClean="0">
                <a:latin typeface="+mj-lt"/>
              </a:rPr>
              <a:t>Valuation</a:t>
            </a:r>
            <a:r>
              <a:rPr lang="en-US" dirty="0" smtClean="0">
                <a:latin typeface="+mj-lt"/>
              </a:rPr>
              <a:t>: how can we assess the relative value (importance) of various ecosystem services? </a:t>
            </a:r>
          </a:p>
          <a:p>
            <a:pPr marL="609600" indent="-609600" eaLnBrk="1" fontAlgn="auto" hangingPunct="1">
              <a:spcAft>
                <a:spcPts val="0"/>
              </a:spcAft>
              <a:buClr>
                <a:schemeClr val="accent3"/>
              </a:buClr>
              <a:buFontTx/>
              <a:buAutoNum type="arabicPeriod"/>
              <a:defRPr/>
            </a:pPr>
            <a:r>
              <a:rPr lang="en-US" b="1" dirty="0" smtClean="0">
                <a:latin typeface="+mj-lt"/>
              </a:rPr>
              <a:t>Incentives</a:t>
            </a:r>
            <a:r>
              <a:rPr lang="en-US" dirty="0" smtClean="0">
                <a:latin typeface="+mj-lt"/>
              </a:rPr>
              <a:t>: how can we provide rewards for providing ecosystem services?</a:t>
            </a:r>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6650" y="1828800"/>
            <a:ext cx="5353050"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endParaRPr lang="en-GB" altLang="en-US" smtClean="0"/>
          </a:p>
        </p:txBody>
      </p:sp>
      <p:sp>
        <p:nvSpPr>
          <p:cNvPr id="17411" name="Content Placeholder 2"/>
          <p:cNvSpPr>
            <a:spLocks noGrp="1"/>
          </p:cNvSpPr>
          <p:nvPr>
            <p:ph idx="1"/>
          </p:nvPr>
        </p:nvSpPr>
        <p:spPr/>
        <p:txBody>
          <a:bodyPr/>
          <a:lstStyle/>
          <a:p>
            <a:pPr eaLnBrk="1" hangingPunct="1"/>
            <a:endParaRPr lang="en-GB" altLang="en-US" smtClean="0"/>
          </a:p>
        </p:txBody>
      </p:sp>
      <p:pic>
        <p:nvPicPr>
          <p:cNvPr id="1741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3" y="-76200"/>
            <a:ext cx="9320213" cy="6934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381000"/>
            <a:ext cx="8229600" cy="1143000"/>
          </a:xfrm>
        </p:spPr>
        <p:txBody>
          <a:bodyPr/>
          <a:lstStyle/>
          <a:p>
            <a:pPr eaLnBrk="1" hangingPunct="1"/>
            <a:r>
              <a:rPr lang="en-US" altLang="en-US" smtClean="0"/>
              <a:t>Economic valuation</a:t>
            </a:r>
          </a:p>
        </p:txBody>
      </p:sp>
      <p:sp>
        <p:nvSpPr>
          <p:cNvPr id="8195" name="Rectangle 3"/>
          <p:cNvSpPr>
            <a:spLocks noGrp="1" noChangeArrowheads="1"/>
          </p:cNvSpPr>
          <p:nvPr>
            <p:ph idx="1"/>
          </p:nvPr>
        </p:nvSpPr>
        <p:spPr>
          <a:xfrm>
            <a:off x="457200" y="1935163"/>
            <a:ext cx="4724400" cy="4389437"/>
          </a:xfrm>
        </p:spPr>
        <p:txBody>
          <a:bodyPr>
            <a:normAutofit fontScale="92500"/>
          </a:bodyPr>
          <a:lstStyle/>
          <a:p>
            <a:pPr marL="274320" indent="-274320" eaLnBrk="1" fontAlgn="auto" hangingPunct="1">
              <a:lnSpc>
                <a:spcPct val="90000"/>
              </a:lnSpc>
              <a:spcAft>
                <a:spcPts val="0"/>
              </a:spcAft>
              <a:buClr>
                <a:schemeClr val="accent3"/>
              </a:buClr>
              <a:buFont typeface="Wingdings 2"/>
              <a:buChar char=""/>
              <a:defRPr/>
            </a:pPr>
            <a:r>
              <a:rPr lang="en-US" b="1" dirty="0" smtClean="0">
                <a:solidFill>
                  <a:srgbClr val="FF0000"/>
                </a:solidFill>
                <a:latin typeface="+mj-lt"/>
              </a:rPr>
              <a:t>Seminar: Basic concepts of economic value</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Combining ecological production functions with economic valuation methods can generate estimates of the value of ecosystem services in monetary terms </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(Note:  money is not necessary – what is necessary is a common metric)</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Common metric facilitates analysis of tradeoffs</a:t>
            </a:r>
          </a:p>
        </p:txBody>
      </p:sp>
      <p:pic>
        <p:nvPicPr>
          <p:cNvPr id="1843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524000"/>
            <a:ext cx="3352800" cy="50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smtClean="0"/>
              <a:t>What should we attempt to value in monetary terms?</a:t>
            </a:r>
          </a:p>
        </p:txBody>
      </p:sp>
      <p:sp>
        <p:nvSpPr>
          <p:cNvPr id="41987" name="Rectangle 3"/>
          <p:cNvSpPr>
            <a:spLocks noGrp="1" noChangeArrowheads="1"/>
          </p:cNvSpPr>
          <p:nvPr>
            <p:ph idx="1"/>
          </p:nvPr>
        </p:nvSpPr>
        <p:spPr>
          <a:xfrm>
            <a:off x="457200" y="1935163"/>
            <a:ext cx="4953000" cy="4389437"/>
          </a:xfrm>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E.g. Woodland </a:t>
            </a:r>
            <a:r>
              <a:rPr lang="en-US" dirty="0">
                <a:latin typeface="+mj-lt"/>
              </a:rPr>
              <a:t>in the UK provides £1.8 billion in services (Connor &amp; Phillips, 2017)  </a:t>
            </a:r>
          </a:p>
          <a:p>
            <a:pPr marL="274320" indent="-274320" eaLnBrk="1" fontAlgn="auto" hangingPunct="1">
              <a:spcAft>
                <a:spcPts val="0"/>
              </a:spcAft>
              <a:buClr>
                <a:schemeClr val="accent3"/>
              </a:buClr>
              <a:buFont typeface="Wingdings 2"/>
              <a:buChar char=""/>
              <a:defRPr/>
            </a:pPr>
            <a:r>
              <a:rPr lang="en-US" dirty="0" smtClean="0">
                <a:latin typeface="+mj-lt"/>
              </a:rPr>
              <a:t>Do we need to try to evaluate everything in monetary terms?</a:t>
            </a:r>
          </a:p>
          <a:p>
            <a:pPr marL="274320" indent="-274320" eaLnBrk="1" fontAlgn="auto" hangingPunct="1">
              <a:spcAft>
                <a:spcPts val="0"/>
              </a:spcAft>
              <a:buClr>
                <a:schemeClr val="accent3"/>
              </a:buClr>
              <a:buFont typeface="Wingdings 2"/>
              <a:buChar char=""/>
              <a:defRPr/>
            </a:pPr>
            <a:r>
              <a:rPr lang="en-US" dirty="0" smtClean="0">
                <a:solidFill>
                  <a:schemeClr val="bg2">
                    <a:lumMod val="50000"/>
                  </a:schemeClr>
                </a:solidFill>
                <a:latin typeface="+mj-lt"/>
              </a:rPr>
              <a:t>No</a:t>
            </a:r>
          </a:p>
          <a:p>
            <a:pPr marL="274320" indent="-274320" eaLnBrk="1" fontAlgn="auto" hangingPunct="1">
              <a:spcAft>
                <a:spcPts val="0"/>
              </a:spcAft>
              <a:buClr>
                <a:schemeClr val="accent3"/>
              </a:buClr>
              <a:buFont typeface="Wingdings 2"/>
              <a:buChar char=""/>
              <a:defRPr/>
            </a:pPr>
            <a:r>
              <a:rPr lang="en-US" dirty="0" smtClean="0">
                <a:latin typeface="+mj-lt"/>
              </a:rPr>
              <a:t>Value of species preservation is probably best left in its own terms rather than attempting a conversion to money</a:t>
            </a:r>
          </a:p>
        </p:txBody>
      </p:sp>
      <p:pic>
        <p:nvPicPr>
          <p:cNvPr id="194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133600"/>
            <a:ext cx="2871788" cy="251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current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938" y="0"/>
            <a:ext cx="55800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3" descr="figure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2590800"/>
            <a:ext cx="32369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p:cNvSpPr txBox="1">
            <a:spLocks noChangeArrowheads="1"/>
          </p:cNvSpPr>
          <p:nvPr/>
        </p:nvSpPr>
        <p:spPr bwMode="auto">
          <a:xfrm>
            <a:off x="15875" y="950913"/>
            <a:ext cx="351790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2400" b="1">
                <a:solidFill>
                  <a:schemeClr val="tx2"/>
                </a:solidFill>
                <a:latin typeface="Arial" panose="020B0604020202020204" pitchFamily="34" charset="0"/>
              </a:rPr>
              <a:t>Example: Spatial Land </a:t>
            </a:r>
          </a:p>
          <a:p>
            <a:pPr eaLnBrk="1" hangingPunct="1">
              <a:spcBef>
                <a:spcPct val="0"/>
              </a:spcBef>
              <a:buClrTx/>
              <a:buSzTx/>
              <a:buFontTx/>
              <a:buNone/>
            </a:pPr>
            <a:r>
              <a:rPr lang="en-US" altLang="en-US" sz="2400" b="1">
                <a:solidFill>
                  <a:schemeClr val="tx2"/>
                </a:solidFill>
                <a:latin typeface="Arial" panose="020B0604020202020204" pitchFamily="34" charset="0"/>
              </a:rPr>
              <a:t>Management with </a:t>
            </a:r>
          </a:p>
          <a:p>
            <a:pPr eaLnBrk="1" hangingPunct="1">
              <a:spcBef>
                <a:spcPct val="0"/>
              </a:spcBef>
              <a:buClrTx/>
              <a:buSzTx/>
              <a:buFontTx/>
              <a:buNone/>
            </a:pPr>
            <a:r>
              <a:rPr lang="en-US" altLang="en-US" sz="2400" b="1">
                <a:solidFill>
                  <a:schemeClr val="tx2"/>
                </a:solidFill>
                <a:latin typeface="Arial" panose="020B0604020202020204" pitchFamily="34" charset="0"/>
              </a:rPr>
              <a:t>Biological and </a:t>
            </a:r>
          </a:p>
          <a:p>
            <a:pPr eaLnBrk="1" hangingPunct="1">
              <a:spcBef>
                <a:spcPct val="0"/>
              </a:spcBef>
              <a:buClrTx/>
              <a:buSzTx/>
              <a:buFontTx/>
              <a:buNone/>
            </a:pPr>
            <a:r>
              <a:rPr lang="en-US" altLang="en-US" sz="2400" b="1">
                <a:solidFill>
                  <a:schemeClr val="tx2"/>
                </a:solidFill>
                <a:latin typeface="Arial" panose="020B0604020202020204" pitchFamily="34" charset="0"/>
              </a:rPr>
              <a:t>Economic Objectives</a:t>
            </a:r>
          </a:p>
        </p:txBody>
      </p:sp>
      <p:sp>
        <p:nvSpPr>
          <p:cNvPr id="20485" name="TextBox 1"/>
          <p:cNvSpPr txBox="1">
            <a:spLocks noChangeArrowheads="1"/>
          </p:cNvSpPr>
          <p:nvPr/>
        </p:nvSpPr>
        <p:spPr bwMode="auto">
          <a:xfrm rot="-2547599">
            <a:off x="2335213" y="1543050"/>
            <a:ext cx="52276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solidFill>
                  <a:srgbClr val="FF0000"/>
                </a:solidFill>
                <a:latin typeface="Arial" panose="020B0604020202020204" pitchFamily="34" charset="0"/>
              </a:rPr>
              <a:t>List the ‘values’ derived from this natural land use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progress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152400"/>
            <a:ext cx="6499225" cy="498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3" descr="legend"/>
          <p:cNvPicPr>
            <a:picLocks noChangeAspect="1" noChangeArrowheads="1"/>
          </p:cNvPicPr>
          <p:nvPr/>
        </p:nvPicPr>
        <p:blipFill>
          <a:blip r:embed="rId4" cstate="print">
            <a:extLst>
              <a:ext uri="{28A0092B-C50C-407E-A947-70E740481C1C}">
                <a14:useLocalDpi xmlns:a14="http://schemas.microsoft.com/office/drawing/2010/main" val="0"/>
              </a:ext>
            </a:extLst>
          </a:blip>
          <a:srcRect l="3076"/>
          <a:stretch>
            <a:fillRect/>
          </a:stretch>
        </p:blipFill>
        <p:spPr bwMode="auto">
          <a:xfrm>
            <a:off x="6553200" y="5029200"/>
            <a:ext cx="2400300" cy="149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TextBox 1"/>
          <p:cNvSpPr txBox="1">
            <a:spLocks noChangeArrowheads="1"/>
          </p:cNvSpPr>
          <p:nvPr/>
        </p:nvSpPr>
        <p:spPr bwMode="auto">
          <a:xfrm>
            <a:off x="11113" y="5486400"/>
            <a:ext cx="4800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latin typeface="Arial" panose="020B0604020202020204" pitchFamily="34" charset="0"/>
              </a:rPr>
              <a:t>Different scenarios for the future.  </a:t>
            </a:r>
            <a:r>
              <a:rPr lang="en-GB" altLang="en-US" sz="1800">
                <a:solidFill>
                  <a:srgbClr val="FF0000"/>
                </a:solidFill>
                <a:latin typeface="Arial" panose="020B0604020202020204" pitchFamily="34" charset="0"/>
              </a:rPr>
              <a:t>Which one is the most economically and environmentally  sustainable?</a:t>
            </a:r>
          </a:p>
        </p:txBody>
      </p:sp>
      <p:sp>
        <p:nvSpPr>
          <p:cNvPr id="21509" name="TextBox 2"/>
          <p:cNvSpPr txBox="1">
            <a:spLocks noChangeArrowheads="1"/>
          </p:cNvSpPr>
          <p:nvPr/>
        </p:nvSpPr>
        <p:spPr bwMode="auto">
          <a:xfrm>
            <a:off x="8316913" y="4724400"/>
            <a:ext cx="6858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200">
                <a:latin typeface="Arial" panose="020B0604020202020204" pitchFamily="34" charset="0"/>
              </a:rPr>
              <a:t>Urban Growth Boundary</a:t>
            </a:r>
          </a:p>
        </p:txBody>
      </p:sp>
      <p:cxnSp>
        <p:nvCxnSpPr>
          <p:cNvPr id="5" name="Straight Arrow Connector 4"/>
          <p:cNvCxnSpPr/>
          <p:nvPr/>
        </p:nvCxnSpPr>
        <p:spPr>
          <a:xfrm>
            <a:off x="468313" y="2660650"/>
            <a:ext cx="6019800" cy="0"/>
          </a:xfrm>
          <a:prstGeom prst="straightConnector1">
            <a:avLst/>
          </a:prstGeom>
          <a:ln w="38100">
            <a:solidFill>
              <a:schemeClr val="bg1">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21511" name="TextBox 5"/>
          <p:cNvSpPr txBox="1">
            <a:spLocks noChangeArrowheads="1"/>
          </p:cNvSpPr>
          <p:nvPr/>
        </p:nvSpPr>
        <p:spPr bwMode="auto">
          <a:xfrm>
            <a:off x="6488113" y="2455863"/>
            <a:ext cx="18288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latin typeface="Arial" panose="020B0604020202020204" pitchFamily="34" charset="0"/>
              </a:rPr>
              <a:t>&gt; conservation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P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524000"/>
            <a:ext cx="7467600" cy="524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Rectangle 3"/>
          <p:cNvSpPr>
            <a:spLocks noGrp="1" noChangeArrowheads="1"/>
          </p:cNvSpPr>
          <p:nvPr>
            <p:ph type="title"/>
          </p:nvPr>
        </p:nvSpPr>
        <p:spPr>
          <a:extLst/>
        </p:spPr>
        <p:txBody>
          <a:bodyPr>
            <a:normAutofit fontScale="90000"/>
          </a:bodyPr>
          <a:lstStyle/>
          <a:p>
            <a:pPr eaLnBrk="1" fontAlgn="auto" hangingPunct="1">
              <a:spcAft>
                <a:spcPts val="0"/>
              </a:spcAft>
              <a:defRPr/>
            </a:pPr>
            <a:r>
              <a:rPr lang="en-US" sz="4000" smtClean="0"/>
              <a:t>Tradeoff surface: species persistence and value of marketed commodities </a:t>
            </a:r>
          </a:p>
        </p:txBody>
      </p:sp>
      <p:sp>
        <p:nvSpPr>
          <p:cNvPr id="44036" name="Line 4"/>
          <p:cNvSpPr>
            <a:spLocks noChangeShapeType="1"/>
          </p:cNvSpPr>
          <p:nvPr/>
        </p:nvSpPr>
        <p:spPr bwMode="auto">
          <a:xfrm>
            <a:off x="5334000" y="2133600"/>
            <a:ext cx="2514600" cy="15240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7" name="Text Box 5"/>
          <p:cNvSpPr txBox="1">
            <a:spLocks noChangeArrowheads="1"/>
          </p:cNvSpPr>
          <p:nvPr/>
        </p:nvSpPr>
        <p:spPr bwMode="auto">
          <a:xfrm>
            <a:off x="5927725" y="2093913"/>
            <a:ext cx="1123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1800">
                <a:solidFill>
                  <a:srgbClr val="000000"/>
                </a:solidFill>
                <a:latin typeface="Arial" panose="020B0604020202020204" pitchFamily="34" charset="0"/>
              </a:rPr>
              <a:t>Price</a:t>
            </a:r>
            <a:r>
              <a:rPr lang="en-US" altLang="en-US" sz="1800">
                <a:latin typeface="Arial" panose="020B0604020202020204" pitchFamily="34" charset="0"/>
              </a:rPr>
              <a:t> </a:t>
            </a:r>
            <a:r>
              <a:rPr lang="en-US" altLang="en-US" sz="1800">
                <a:solidFill>
                  <a:srgbClr val="000000"/>
                </a:solidFill>
                <a:latin typeface="Arial" panose="020B0604020202020204" pitchFamily="34" charset="0"/>
              </a:rPr>
              <a:t>line</a:t>
            </a:r>
          </a:p>
        </p:txBody>
      </p:sp>
      <p:sp>
        <p:nvSpPr>
          <p:cNvPr id="44038" name="Line 6"/>
          <p:cNvSpPr>
            <a:spLocks noChangeShapeType="1"/>
          </p:cNvSpPr>
          <p:nvPr/>
        </p:nvSpPr>
        <p:spPr bwMode="auto">
          <a:xfrm>
            <a:off x="3048000" y="2057400"/>
            <a:ext cx="3505200" cy="6096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extBox 1"/>
          <p:cNvSpPr txBox="1"/>
          <p:nvPr/>
        </p:nvSpPr>
        <p:spPr>
          <a:xfrm>
            <a:off x="228600" y="6378575"/>
            <a:ext cx="2133600" cy="369888"/>
          </a:xfrm>
          <a:prstGeom prst="rect">
            <a:avLst/>
          </a:prstGeom>
          <a:noFill/>
        </p:spPr>
        <p:txBody>
          <a:bodyPr>
            <a:spAutoFit/>
          </a:bodyPr>
          <a:lstStyle/>
          <a:p>
            <a:pPr eaLnBrk="1" hangingPunct="1">
              <a:defRPr/>
            </a:pPr>
            <a:r>
              <a:rPr lang="en-GB" dirty="0">
                <a:solidFill>
                  <a:schemeClr val="accent6">
                    <a:lumMod val="75000"/>
                  </a:schemeClr>
                </a:solidFill>
                <a:latin typeface="Arial" charset="0"/>
              </a:rPr>
              <a:t>Cost to society</a:t>
            </a:r>
          </a:p>
        </p:txBody>
      </p:sp>
      <p:sp>
        <p:nvSpPr>
          <p:cNvPr id="8" name="TextBox 7"/>
          <p:cNvSpPr txBox="1"/>
          <p:nvPr/>
        </p:nvSpPr>
        <p:spPr>
          <a:xfrm rot="16200000">
            <a:off x="-609600" y="4895850"/>
            <a:ext cx="2133600" cy="647700"/>
          </a:xfrm>
          <a:prstGeom prst="rect">
            <a:avLst/>
          </a:prstGeom>
          <a:noFill/>
        </p:spPr>
        <p:txBody>
          <a:bodyPr>
            <a:spAutoFit/>
          </a:bodyPr>
          <a:lstStyle/>
          <a:p>
            <a:pPr eaLnBrk="1" hangingPunct="1">
              <a:defRPr/>
            </a:pPr>
            <a:r>
              <a:rPr lang="en-GB" dirty="0">
                <a:solidFill>
                  <a:schemeClr val="accent6">
                    <a:lumMod val="75000"/>
                  </a:schemeClr>
                </a:solidFill>
                <a:latin typeface="Arial" charset="0"/>
              </a:rPr>
              <a:t>Cost to the environment</a:t>
            </a:r>
          </a:p>
        </p:txBody>
      </p:sp>
      <p:sp>
        <p:nvSpPr>
          <p:cNvPr id="3" name="Right Arrow 2"/>
          <p:cNvSpPr/>
          <p:nvPr/>
        </p:nvSpPr>
        <p:spPr>
          <a:xfrm>
            <a:off x="1981200" y="6427788"/>
            <a:ext cx="609600" cy="2714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Up Arrow 3"/>
          <p:cNvSpPr/>
          <p:nvPr/>
        </p:nvSpPr>
        <p:spPr>
          <a:xfrm>
            <a:off x="304800" y="4057650"/>
            <a:ext cx="304800" cy="6858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3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xit" presetSubtype="10" fill="hold" grpId="1" nodeType="clickEffect">
                                  <p:stCondLst>
                                    <p:cond delay="0"/>
                                  </p:stCondLst>
                                  <p:childTnLst>
                                    <p:animEffect transition="out" filter="blinds(horizontal)">
                                      <p:cBhvr>
                                        <p:cTn id="12" dur="500"/>
                                        <p:tgtEl>
                                          <p:spTgt spid="44036"/>
                                        </p:tgtEl>
                                      </p:cBhvr>
                                    </p:animEffect>
                                    <p:set>
                                      <p:cBhvr>
                                        <p:cTn id="13" dur="1" fill="hold">
                                          <p:stCondLst>
                                            <p:cond delay="499"/>
                                          </p:stCondLst>
                                        </p:cTn>
                                        <p:tgtEl>
                                          <p:spTgt spid="44036"/>
                                        </p:tgtEl>
                                        <p:attrNameLst>
                                          <p:attrName>style.visibility</p:attrName>
                                        </p:attrNameLst>
                                      </p:cBhvr>
                                      <p:to>
                                        <p:strVal val="hidden"/>
                                      </p:to>
                                    </p:set>
                                  </p:childTnLst>
                                </p:cTn>
                              </p:par>
                              <p:par>
                                <p:cTn id="14" presetID="3" presetClass="exit" presetSubtype="10" fill="hold" grpId="1" nodeType="withEffect">
                                  <p:stCondLst>
                                    <p:cond delay="0"/>
                                  </p:stCondLst>
                                  <p:childTnLst>
                                    <p:animEffect transition="out" filter="blinds(horizontal)">
                                      <p:cBhvr>
                                        <p:cTn id="15" dur="500"/>
                                        <p:tgtEl>
                                          <p:spTgt spid="44037"/>
                                        </p:tgtEl>
                                      </p:cBhvr>
                                    </p:animEffect>
                                    <p:set>
                                      <p:cBhvr>
                                        <p:cTn id="16" dur="1" fill="hold">
                                          <p:stCondLst>
                                            <p:cond delay="499"/>
                                          </p:stCondLst>
                                        </p:cTn>
                                        <p:tgtEl>
                                          <p:spTgt spid="44037"/>
                                        </p:tgtEl>
                                        <p:attrNameLst>
                                          <p:attrName>style.visibility</p:attrName>
                                        </p:attrNameLst>
                                      </p:cBhvr>
                                      <p:to>
                                        <p:strVal val="hidden"/>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40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6" grpId="0" animBg="1"/>
      <p:bldP spid="44036" grpId="1" animBg="1"/>
      <p:bldP spid="44037" grpId="0"/>
      <p:bldP spid="44037" grpId="1"/>
      <p:bldP spid="44038"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ltLang="en-US" smtClean="0"/>
              <a:t>Monetary valuation via markets</a:t>
            </a:r>
          </a:p>
        </p:txBody>
      </p:sp>
      <p:sp>
        <p:nvSpPr>
          <p:cNvPr id="11267" name="Rectangle 3"/>
          <p:cNvSpPr>
            <a:spLocks noGrp="1" noChangeArrowheads="1"/>
          </p:cNvSpPr>
          <p:nvPr>
            <p:ph idx="1"/>
          </p:nvPr>
        </p:nvSpPr>
        <p:spPr/>
        <p:txBody>
          <a:bodyPr>
            <a:normAutofit/>
          </a:bodyPr>
          <a:lstStyle/>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Some ecosystem services, particularly provisioning services, are traded in markets and have observed prices</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Value of changes in ecosystem services derived from analysis of changes in consumer and producer surplus </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Examples: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Value of increased fish harvest from improved water quality or protection of coastal wetlands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Value of increased crop production from pollinators </a:t>
            </a:r>
          </a:p>
          <a:p>
            <a:pPr marL="274320" indent="-274320" eaLnBrk="1" fontAlgn="auto" hangingPunct="1">
              <a:lnSpc>
                <a:spcPct val="90000"/>
              </a:lnSpc>
              <a:spcAft>
                <a:spcPts val="0"/>
              </a:spcAft>
              <a:buClr>
                <a:schemeClr val="accent3"/>
              </a:buClr>
              <a:buFont typeface="Wingdings 2"/>
              <a:buChar char=""/>
              <a:defRPr/>
            </a:pPr>
            <a:endParaRPr lang="en-US" sz="2800" dirty="0" smtClean="0"/>
          </a:p>
          <a:p>
            <a:pPr marL="274320" indent="-274320" eaLnBrk="1" fontAlgn="auto" hangingPunct="1">
              <a:lnSpc>
                <a:spcPct val="90000"/>
              </a:lnSpc>
              <a:spcAft>
                <a:spcPts val="0"/>
              </a:spcAft>
              <a:buClr>
                <a:schemeClr val="accent3"/>
              </a:buClr>
              <a:buFontTx/>
              <a:buNone/>
              <a:defRPr/>
            </a:pPr>
            <a:endParaRPr lang="en-US" sz="2800"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26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457200"/>
            <a:ext cx="8229600" cy="1143000"/>
          </a:xfrm>
        </p:spPr>
        <p:txBody>
          <a:bodyPr/>
          <a:lstStyle/>
          <a:p>
            <a:pPr eaLnBrk="1" hangingPunct="1"/>
            <a:r>
              <a:rPr lang="en-US" altLang="en-US" smtClean="0"/>
              <a:t>Non-market valuation</a:t>
            </a:r>
          </a:p>
        </p:txBody>
      </p:sp>
      <p:sp>
        <p:nvSpPr>
          <p:cNvPr id="12291" name="Rectangle 3"/>
          <p:cNvSpPr>
            <a:spLocks noGrp="1" noChangeArrowheads="1"/>
          </p:cNvSpPr>
          <p:nvPr>
            <p:ph idx="1"/>
          </p:nvPr>
        </p:nvSpPr>
        <p:spPr>
          <a:xfrm>
            <a:off x="457200" y="1763713"/>
            <a:ext cx="8229600" cy="4389437"/>
          </a:xfrm>
        </p:spPr>
        <p:txBody>
          <a:bodyPr>
            <a:normAutofit fontScale="92500" lnSpcReduction="20000"/>
          </a:bodyPr>
          <a:lstStyle/>
          <a:p>
            <a:pPr marL="274320" indent="-274320" eaLnBrk="1" fontAlgn="auto" hangingPunct="1">
              <a:lnSpc>
                <a:spcPct val="90000"/>
              </a:lnSpc>
              <a:spcAft>
                <a:spcPts val="0"/>
              </a:spcAft>
              <a:buClr>
                <a:schemeClr val="accent3"/>
              </a:buClr>
              <a:buFont typeface="Wingdings 2"/>
              <a:buChar char=""/>
              <a:defRPr/>
            </a:pPr>
            <a:r>
              <a:rPr lang="en-US" b="1" dirty="0" smtClean="0">
                <a:latin typeface="+mj-lt"/>
              </a:rPr>
              <a:t>Summary </a:t>
            </a:r>
            <a:r>
              <a:rPr lang="en-US" b="1" dirty="0" smtClean="0">
                <a:solidFill>
                  <a:schemeClr val="bg2">
                    <a:lumMod val="50000"/>
                  </a:schemeClr>
                </a:solidFill>
                <a:latin typeface="+mj-lt"/>
              </a:rPr>
              <a:t>(explained on following slides)</a:t>
            </a:r>
          </a:p>
          <a:p>
            <a:pPr marL="274320" indent="-274320" eaLnBrk="1" fontAlgn="auto" hangingPunct="1">
              <a:lnSpc>
                <a:spcPct val="90000"/>
              </a:lnSpc>
              <a:spcAft>
                <a:spcPts val="0"/>
              </a:spcAft>
              <a:buClr>
                <a:schemeClr val="accent3"/>
              </a:buClr>
              <a:buFont typeface="Wingdings 2"/>
              <a:buChar char=""/>
              <a:defRPr/>
            </a:pPr>
            <a:r>
              <a:rPr lang="en-US" b="1" dirty="0" smtClean="0">
                <a:solidFill>
                  <a:schemeClr val="bg2">
                    <a:lumMod val="50000"/>
                  </a:schemeClr>
                </a:solidFill>
                <a:latin typeface="+mj-lt"/>
              </a:rPr>
              <a:t>The UN Sustainable Development goals aims to have universal access to public green space.  </a:t>
            </a:r>
          </a:p>
          <a:p>
            <a:pPr marL="514350" indent="-514350" eaLnBrk="1" fontAlgn="auto" hangingPunct="1">
              <a:lnSpc>
                <a:spcPct val="90000"/>
              </a:lnSpc>
              <a:spcAft>
                <a:spcPts val="0"/>
              </a:spcAft>
              <a:buClr>
                <a:schemeClr val="accent3"/>
              </a:buClr>
              <a:buFont typeface="+mj-lt"/>
              <a:buAutoNum type="alphaUcPeriod"/>
              <a:defRPr/>
            </a:pPr>
            <a:r>
              <a:rPr lang="en-US" b="1" dirty="0" smtClean="0">
                <a:latin typeface="+mj-lt"/>
              </a:rPr>
              <a:t>Revealed Preference</a:t>
            </a:r>
          </a:p>
          <a:p>
            <a:pPr marL="850392" lvl="1" indent="-457200" eaLnBrk="1" fontAlgn="auto" hangingPunct="1">
              <a:lnSpc>
                <a:spcPct val="90000"/>
              </a:lnSpc>
              <a:spcAft>
                <a:spcPts val="0"/>
              </a:spcAft>
              <a:buFont typeface="+mj-lt"/>
              <a:buAutoNum type="arabicPeriod"/>
              <a:defRPr/>
            </a:pPr>
            <a:r>
              <a:rPr lang="en-US" dirty="0" smtClean="0">
                <a:latin typeface="+mj-lt"/>
              </a:rPr>
              <a:t>Travel Cost Method</a:t>
            </a:r>
          </a:p>
          <a:p>
            <a:pPr marL="850392" lvl="1" indent="-457200" eaLnBrk="1" fontAlgn="auto" hangingPunct="1">
              <a:lnSpc>
                <a:spcPct val="90000"/>
              </a:lnSpc>
              <a:spcAft>
                <a:spcPts val="0"/>
              </a:spcAft>
              <a:buFont typeface="+mj-lt"/>
              <a:buAutoNum type="arabicPeriod"/>
              <a:defRPr/>
            </a:pPr>
            <a:r>
              <a:rPr lang="en-US" dirty="0" smtClean="0">
                <a:latin typeface="+mj-lt"/>
              </a:rPr>
              <a:t>Hedonic Approach</a:t>
            </a:r>
          </a:p>
          <a:p>
            <a:pPr marL="850392" lvl="1" indent="-457200" eaLnBrk="1" fontAlgn="auto" hangingPunct="1">
              <a:lnSpc>
                <a:spcPct val="90000"/>
              </a:lnSpc>
              <a:spcAft>
                <a:spcPts val="0"/>
              </a:spcAft>
              <a:buFont typeface="+mj-lt"/>
              <a:buAutoNum type="arabicPeriod"/>
              <a:defRPr/>
            </a:pPr>
            <a:r>
              <a:rPr lang="en-US" dirty="0" smtClean="0">
                <a:latin typeface="+mj-lt"/>
              </a:rPr>
              <a:t>Averting Behavior</a:t>
            </a:r>
          </a:p>
          <a:p>
            <a:pPr marL="640080" lvl="1" indent="-246888" eaLnBrk="1" fontAlgn="auto" hangingPunct="1">
              <a:lnSpc>
                <a:spcPct val="90000"/>
              </a:lnSpc>
              <a:spcAft>
                <a:spcPts val="0"/>
              </a:spcAft>
              <a:buFont typeface="Wingdings 2"/>
              <a:buChar char=""/>
              <a:defRPr/>
            </a:pPr>
            <a:r>
              <a:rPr lang="en-US" dirty="0" err="1" smtClean="0">
                <a:latin typeface="+mj-lt"/>
              </a:rPr>
              <a:t>etc</a:t>
            </a:r>
            <a:endParaRPr lang="en-US" dirty="0" smtClean="0">
              <a:latin typeface="+mj-lt"/>
            </a:endParaRPr>
          </a:p>
          <a:p>
            <a:pPr marL="514350" indent="-514350" eaLnBrk="1" fontAlgn="auto" hangingPunct="1">
              <a:lnSpc>
                <a:spcPct val="90000"/>
              </a:lnSpc>
              <a:spcAft>
                <a:spcPts val="0"/>
              </a:spcAft>
              <a:buClr>
                <a:schemeClr val="accent3"/>
              </a:buClr>
              <a:buFont typeface="+mj-lt"/>
              <a:buAutoNum type="alphaUcPeriod"/>
              <a:defRPr/>
            </a:pPr>
            <a:r>
              <a:rPr lang="en-US" b="1" dirty="0" smtClean="0">
                <a:latin typeface="+mj-lt"/>
              </a:rPr>
              <a:t>Stated Preference</a:t>
            </a:r>
          </a:p>
          <a:p>
            <a:pPr marL="850392" lvl="1" indent="-457200" eaLnBrk="1" fontAlgn="auto" hangingPunct="1">
              <a:lnSpc>
                <a:spcPct val="90000"/>
              </a:lnSpc>
              <a:spcAft>
                <a:spcPts val="0"/>
              </a:spcAft>
              <a:buFont typeface="+mj-lt"/>
              <a:buAutoNum type="arabicPeriod"/>
              <a:defRPr/>
            </a:pPr>
            <a:r>
              <a:rPr lang="en-US" dirty="0" smtClean="0">
                <a:latin typeface="+mj-lt"/>
              </a:rPr>
              <a:t>Choice Experiments</a:t>
            </a:r>
          </a:p>
          <a:p>
            <a:pPr lvl="2" indent="-246888" eaLnBrk="1" fontAlgn="auto" hangingPunct="1">
              <a:lnSpc>
                <a:spcPct val="90000"/>
              </a:lnSpc>
              <a:spcAft>
                <a:spcPts val="0"/>
              </a:spcAft>
              <a:buFont typeface="Wingdings 2"/>
              <a:buChar char=""/>
              <a:defRPr/>
            </a:pPr>
            <a:r>
              <a:rPr lang="en-US" dirty="0" smtClean="0">
                <a:solidFill>
                  <a:schemeClr val="tx2">
                    <a:lumMod val="60000"/>
                    <a:lumOff val="40000"/>
                  </a:schemeClr>
                </a:solidFill>
                <a:latin typeface="+mj-lt"/>
              </a:rPr>
              <a:t>Contingent Valuation, </a:t>
            </a:r>
          </a:p>
          <a:p>
            <a:pPr lvl="2" indent="-246888" eaLnBrk="1" fontAlgn="auto" hangingPunct="1">
              <a:lnSpc>
                <a:spcPct val="90000"/>
              </a:lnSpc>
              <a:spcAft>
                <a:spcPts val="0"/>
              </a:spcAft>
              <a:buFont typeface="Wingdings 2"/>
              <a:buChar char=""/>
              <a:defRPr/>
            </a:pPr>
            <a:r>
              <a:rPr lang="en-US" dirty="0" smtClean="0">
                <a:solidFill>
                  <a:schemeClr val="tx2">
                    <a:lumMod val="60000"/>
                    <a:lumOff val="40000"/>
                  </a:schemeClr>
                </a:solidFill>
                <a:latin typeface="+mj-lt"/>
              </a:rPr>
              <a:t>Conjoint Analysis</a:t>
            </a:r>
          </a:p>
          <a:p>
            <a:pPr marL="514350" indent="-514350" eaLnBrk="1" fontAlgn="auto" hangingPunct="1">
              <a:lnSpc>
                <a:spcPct val="90000"/>
              </a:lnSpc>
              <a:spcAft>
                <a:spcPts val="0"/>
              </a:spcAft>
              <a:buClr>
                <a:schemeClr val="accent3"/>
              </a:buClr>
              <a:buFont typeface="+mj-lt"/>
              <a:buAutoNum type="alphaUcPeriod"/>
              <a:defRPr/>
            </a:pPr>
            <a:r>
              <a:rPr lang="en-US" b="1" dirty="0" smtClean="0">
                <a:latin typeface="+mj-lt"/>
              </a:rPr>
              <a:t>Replacement Cost</a:t>
            </a:r>
          </a:p>
        </p:txBody>
      </p:sp>
      <p:pic>
        <p:nvPicPr>
          <p:cNvPr id="2458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2667000"/>
            <a:ext cx="4924425" cy="350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291">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291">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291">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291">
                                            <p:txEl>
                                              <p:pRg st="10" end="10"/>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2291">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3663"/>
            <a:ext cx="8229600" cy="1143000"/>
          </a:xfrm>
        </p:spPr>
        <p:txBody>
          <a:bodyPr>
            <a:normAutofit fontScale="90000"/>
          </a:bodyPr>
          <a:lstStyle/>
          <a:p>
            <a:pPr marL="742950" indent="-742950" eaLnBrk="1" fontAlgn="auto" hangingPunct="1">
              <a:spcAft>
                <a:spcPts val="0"/>
              </a:spcAft>
              <a:buFont typeface="+mj-lt"/>
              <a:buAutoNum type="alphaUcPeriod"/>
              <a:defRPr/>
            </a:pPr>
            <a:r>
              <a:rPr lang="en-GB" sz="4000" dirty="0" smtClean="0"/>
              <a:t>Revealed Preference: </a:t>
            </a:r>
            <a:br>
              <a:rPr lang="en-GB" sz="4000" dirty="0" smtClean="0"/>
            </a:br>
            <a:r>
              <a:rPr lang="en-GB" sz="4000" dirty="0" smtClean="0"/>
              <a:t>1. Travel </a:t>
            </a:r>
            <a:r>
              <a:rPr lang="en-GB" sz="4000" dirty="0"/>
              <a:t>Cost Method</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GB" dirty="0">
                <a:latin typeface="+mj-lt"/>
              </a:rPr>
              <a:t>A</a:t>
            </a:r>
            <a:r>
              <a:rPr lang="en-GB" dirty="0" smtClean="0">
                <a:latin typeface="+mj-lt"/>
              </a:rPr>
              <a:t>ssumption </a:t>
            </a:r>
            <a:r>
              <a:rPr lang="en-GB" dirty="0">
                <a:latin typeface="+mj-lt"/>
              </a:rPr>
              <a:t>that people make repeated trips to recreational sites until the marginal utility derived from a trip equals the marginal costs of a trip</a:t>
            </a:r>
            <a:r>
              <a:rPr lang="en-GB" dirty="0" smtClean="0">
                <a:latin typeface="+mj-lt"/>
              </a:rPr>
              <a:t>. </a:t>
            </a:r>
            <a:endParaRPr lang="en-GB" dirty="0">
              <a:latin typeface="+mj-lt"/>
            </a:endParaRPr>
          </a:p>
          <a:p>
            <a:pPr marL="274320" indent="-274320" eaLnBrk="1" fontAlgn="auto" hangingPunct="1">
              <a:spcAft>
                <a:spcPts val="0"/>
              </a:spcAft>
              <a:buClr>
                <a:schemeClr val="accent3"/>
              </a:buClr>
              <a:buFont typeface="Wingdings 2"/>
              <a:buChar char=""/>
              <a:defRPr/>
            </a:pPr>
            <a:r>
              <a:rPr lang="en-GB" dirty="0" smtClean="0">
                <a:latin typeface="+mj-lt"/>
              </a:rPr>
              <a:t>Assumes people have homogeneous preferences</a:t>
            </a:r>
          </a:p>
          <a:p>
            <a:pPr marL="274320" indent="-274320" eaLnBrk="1" fontAlgn="auto" hangingPunct="1">
              <a:spcAft>
                <a:spcPts val="0"/>
              </a:spcAft>
              <a:buClr>
                <a:schemeClr val="accent3"/>
              </a:buClr>
              <a:buFont typeface="Wingdings 2"/>
              <a:buChar char=""/>
              <a:defRPr/>
            </a:pPr>
            <a:r>
              <a:rPr lang="en-GB" dirty="0" smtClean="0">
                <a:latin typeface="+mj-lt"/>
              </a:rPr>
              <a:t>Cost trip </a:t>
            </a:r>
            <a:r>
              <a:rPr lang="en-GB" dirty="0" err="1" smtClean="0">
                <a:latin typeface="+mj-lt"/>
              </a:rPr>
              <a:t>vs</a:t>
            </a:r>
            <a:r>
              <a:rPr lang="en-GB" dirty="0" smtClean="0">
                <a:latin typeface="+mj-lt"/>
              </a:rPr>
              <a:t> degree of preference</a:t>
            </a:r>
          </a:p>
          <a:p>
            <a:pPr marL="274320" indent="-274320" eaLnBrk="1" fontAlgn="auto" hangingPunct="1">
              <a:spcAft>
                <a:spcPts val="0"/>
              </a:spcAft>
              <a:buClr>
                <a:schemeClr val="accent3"/>
              </a:buClr>
              <a:buFont typeface="Wingdings 2"/>
              <a:buChar char=""/>
              <a:defRPr/>
            </a:pPr>
            <a:r>
              <a:rPr lang="en-GB" dirty="0" smtClean="0">
                <a:latin typeface="+mj-lt"/>
              </a:rPr>
              <a:t>Uses concentric circles based on the % of people who would travel to a site Recreation is only a part of an areas ecological value (</a:t>
            </a:r>
            <a:r>
              <a:rPr lang="en-GB" dirty="0" err="1" smtClean="0">
                <a:latin typeface="+mj-lt"/>
              </a:rPr>
              <a:t>Stynes</a:t>
            </a:r>
            <a:r>
              <a:rPr lang="en-GB" dirty="0" smtClean="0">
                <a:latin typeface="+mj-lt"/>
              </a:rPr>
              <a:t>, 1990)</a:t>
            </a:r>
          </a:p>
          <a:p>
            <a:pPr marL="274320" indent="-274320" eaLnBrk="1" fontAlgn="auto" hangingPunct="1">
              <a:spcAft>
                <a:spcPts val="0"/>
              </a:spcAft>
              <a:buClr>
                <a:schemeClr val="accent3"/>
              </a:buClr>
              <a:buFont typeface="Wingdings 2"/>
              <a:buChar char=""/>
              <a:defRPr/>
            </a:pPr>
            <a:r>
              <a:rPr lang="en-GB" dirty="0" smtClean="0">
                <a:latin typeface="+mj-lt"/>
              </a:rPr>
              <a:t>Hence need recreational sites of quality in proximity to residence</a:t>
            </a:r>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dirty="0" smtClean="0"/>
              <a:t>Revealed preference example: </a:t>
            </a:r>
            <a:br>
              <a:rPr lang="en-US" sz="4000" dirty="0" smtClean="0"/>
            </a:br>
            <a:r>
              <a:rPr lang="en-US" sz="4000" dirty="0" smtClean="0"/>
              <a:t>2. Hedonic approach</a:t>
            </a:r>
          </a:p>
        </p:txBody>
      </p:sp>
      <p:sp>
        <p:nvSpPr>
          <p:cNvPr id="14339" name="Rectangle 3"/>
          <p:cNvSpPr>
            <a:spLocks noGrp="1" noChangeArrowheads="1"/>
          </p:cNvSpPr>
          <p:nvPr>
            <p:ph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US" sz="2800" dirty="0" smtClean="0">
                <a:latin typeface="+mj-lt"/>
              </a:rPr>
              <a:t>Some purchased goods as composite goods whose values depends on many characteristics and amenities are </a:t>
            </a:r>
            <a:r>
              <a:rPr lang="en-US" sz="2800" dirty="0" err="1" smtClean="0">
                <a:latin typeface="+mj-lt"/>
              </a:rPr>
              <a:t>internalised</a:t>
            </a:r>
            <a:endParaRPr lang="en-US" sz="2800" dirty="0" smtClean="0">
              <a:latin typeface="+mj-lt"/>
            </a:endParaRPr>
          </a:p>
          <a:p>
            <a:pPr marL="274320" indent="-274320" eaLnBrk="1" fontAlgn="auto" hangingPunct="1">
              <a:spcAft>
                <a:spcPts val="0"/>
              </a:spcAft>
              <a:buClr>
                <a:schemeClr val="accent3"/>
              </a:buClr>
              <a:buFont typeface="Wingdings 2"/>
              <a:buChar char=""/>
              <a:defRPr/>
            </a:pPr>
            <a:r>
              <a:rPr lang="en-US" sz="2800" dirty="0" smtClean="0">
                <a:latin typeface="+mj-lt"/>
              </a:rPr>
              <a:t>Example: value of a house depends upon </a:t>
            </a:r>
          </a:p>
          <a:p>
            <a:pPr marL="640080" lvl="1" indent="-246888" eaLnBrk="1" fontAlgn="auto" hangingPunct="1">
              <a:spcAft>
                <a:spcPts val="0"/>
              </a:spcAft>
              <a:buFont typeface="Wingdings 2"/>
              <a:buChar char=""/>
              <a:defRPr/>
            </a:pPr>
            <a:r>
              <a:rPr lang="en-US" dirty="0" smtClean="0">
                <a:latin typeface="+mj-lt"/>
              </a:rPr>
              <a:t>Structural characteristics (e.g., </a:t>
            </a:r>
            <a:r>
              <a:rPr lang="en-US" dirty="0" err="1" smtClean="0">
                <a:latin typeface="+mj-lt"/>
              </a:rPr>
              <a:t>sq</a:t>
            </a:r>
            <a:r>
              <a:rPr lang="en-US" dirty="0" smtClean="0">
                <a:latin typeface="+mj-lt"/>
              </a:rPr>
              <a:t> feet, age, # of bedrooms…)</a:t>
            </a:r>
          </a:p>
          <a:p>
            <a:pPr marL="640080" lvl="1" indent="-246888" eaLnBrk="1" fontAlgn="auto" hangingPunct="1">
              <a:spcAft>
                <a:spcPts val="0"/>
              </a:spcAft>
              <a:buFont typeface="Wingdings 2"/>
              <a:buChar char=""/>
              <a:defRPr/>
            </a:pPr>
            <a:r>
              <a:rPr lang="en-US" dirty="0" smtClean="0">
                <a:latin typeface="+mj-lt"/>
              </a:rPr>
              <a:t>Environmental characteristics (e.g., air quality, access to open space…)</a:t>
            </a:r>
          </a:p>
          <a:p>
            <a:pPr marL="274320" indent="-274320" eaLnBrk="1" fontAlgn="auto" hangingPunct="1">
              <a:spcAft>
                <a:spcPts val="0"/>
              </a:spcAft>
              <a:buClr>
                <a:schemeClr val="accent3"/>
              </a:buClr>
              <a:buFont typeface="Wingdings 2"/>
              <a:buChar char=""/>
              <a:defRPr/>
            </a:pPr>
            <a:r>
              <a:rPr lang="en-US" sz="2800" dirty="0" smtClean="0">
                <a:latin typeface="+mj-lt"/>
              </a:rPr>
              <a:t>Controlling for other characteristics, how does house price vary with environmental characteristic of interest (</a:t>
            </a:r>
            <a:r>
              <a:rPr lang="en-US" sz="2800" dirty="0">
                <a:latin typeface="+mj-lt"/>
              </a:rPr>
              <a:t>Pearce and </a:t>
            </a:r>
            <a:r>
              <a:rPr lang="en-US" sz="2800" dirty="0" err="1">
                <a:latin typeface="+mj-lt"/>
              </a:rPr>
              <a:t>Markandya</a:t>
            </a:r>
            <a:r>
              <a:rPr lang="en-US" sz="2800" dirty="0">
                <a:latin typeface="+mj-lt"/>
              </a:rPr>
              <a:t>, 1989</a:t>
            </a:r>
            <a:r>
              <a:rPr lang="en-US" sz="2800" dirty="0" smtClean="0">
                <a:latin typeface="+mj-lt"/>
              </a:rPr>
              <a:t>).</a:t>
            </a:r>
          </a:p>
          <a:p>
            <a:pPr marL="274320" indent="-274320" eaLnBrk="1" fontAlgn="auto" hangingPunct="1">
              <a:spcAft>
                <a:spcPts val="0"/>
              </a:spcAft>
              <a:buClr>
                <a:schemeClr val="accent3"/>
              </a:buClr>
              <a:buFont typeface="Wingdings 2"/>
              <a:buChar char=""/>
              <a:defRPr/>
            </a:pPr>
            <a:r>
              <a:rPr lang="en-US" sz="2800" dirty="0" smtClean="0">
                <a:latin typeface="+mj-lt"/>
              </a:rPr>
              <a:t>Often used to measure the negative impact of e.g. pollution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28600" y="304800"/>
            <a:ext cx="8763000" cy="1143000"/>
          </a:xfrm>
        </p:spPr>
        <p:txBody>
          <a:bodyPr/>
          <a:lstStyle/>
          <a:p>
            <a:pPr eaLnBrk="1" hangingPunct="1"/>
            <a:r>
              <a:rPr lang="en-US" altLang="en-US" sz="3200" smtClean="0"/>
              <a:t>Revealed preference example: </a:t>
            </a:r>
            <a:br>
              <a:rPr lang="en-US" altLang="en-US" sz="3200" smtClean="0"/>
            </a:br>
            <a:r>
              <a:rPr lang="en-US" altLang="en-US" sz="3200" smtClean="0"/>
              <a:t>3. Averting behaviour</a:t>
            </a:r>
          </a:p>
        </p:txBody>
      </p:sp>
      <p:sp>
        <p:nvSpPr>
          <p:cNvPr id="14339" name="Rectangle 3"/>
          <p:cNvSpPr>
            <a:spLocks noGrp="1" noChangeArrowheads="1"/>
          </p:cNvSpPr>
          <p:nvPr>
            <p:ph idx="1"/>
          </p:nvPr>
        </p:nvSpPr>
        <p:spPr/>
        <p:txBody>
          <a:bodyPr>
            <a:normAutofit fontScale="77500" lnSpcReduction="20000"/>
          </a:bodyPr>
          <a:lstStyle/>
          <a:p>
            <a:pPr marL="274320" indent="-274320" eaLnBrk="1" fontAlgn="auto" hangingPunct="1">
              <a:spcAft>
                <a:spcPts val="0"/>
              </a:spcAft>
              <a:buClr>
                <a:schemeClr val="accent3"/>
              </a:buClr>
              <a:buFont typeface="Wingdings 2"/>
              <a:buChar char=""/>
              <a:defRPr/>
            </a:pPr>
            <a:r>
              <a:rPr lang="en-GB" sz="2800" dirty="0" smtClean="0">
                <a:latin typeface="+mj-lt"/>
              </a:rPr>
              <a:t>Expenditures </a:t>
            </a:r>
            <a:r>
              <a:rPr lang="en-GB" sz="2800" dirty="0">
                <a:latin typeface="+mj-lt"/>
              </a:rPr>
              <a:t>made to avert or mitigate negative effects from the reduction of a natural </a:t>
            </a:r>
            <a:r>
              <a:rPr lang="en-GB" sz="2800" dirty="0" smtClean="0">
                <a:latin typeface="+mj-lt"/>
              </a:rPr>
              <a:t>quality</a:t>
            </a:r>
          </a:p>
          <a:p>
            <a:pPr marL="274320" indent="-274320" eaLnBrk="1" fontAlgn="auto" hangingPunct="1">
              <a:spcAft>
                <a:spcPts val="0"/>
              </a:spcAft>
              <a:buClr>
                <a:schemeClr val="accent3"/>
              </a:buClr>
              <a:buFont typeface="Wingdings 2"/>
              <a:buChar char=""/>
              <a:defRPr/>
            </a:pPr>
            <a:r>
              <a:rPr lang="en-GB" sz="2800" dirty="0">
                <a:latin typeface="+mj-lt"/>
              </a:rPr>
              <a:t>assumption that people perceive the negative effects of environmental deterioration on their welfare and that they are able to adapt their behaviour to avert or reduce these effects</a:t>
            </a:r>
            <a:r>
              <a:rPr lang="en-GB" sz="2800" dirty="0" smtClean="0">
                <a:latin typeface="+mj-lt"/>
              </a:rPr>
              <a:t>.</a:t>
            </a:r>
          </a:p>
          <a:p>
            <a:pPr marL="640080" lvl="1" indent="-246888" eaLnBrk="1" fontAlgn="auto" hangingPunct="1">
              <a:spcAft>
                <a:spcPts val="0"/>
              </a:spcAft>
              <a:buFont typeface="Wingdings 2"/>
              <a:buChar char=""/>
              <a:defRPr/>
            </a:pPr>
            <a:r>
              <a:rPr lang="en-GB" i="1" dirty="0" smtClean="0">
                <a:solidFill>
                  <a:srgbClr val="FF0000"/>
                </a:solidFill>
                <a:latin typeface="+mj-lt"/>
              </a:rPr>
              <a:t>E.G</a:t>
            </a:r>
            <a:r>
              <a:rPr lang="en-GB" i="1" dirty="0">
                <a:solidFill>
                  <a:srgbClr val="FF0000"/>
                </a:solidFill>
                <a:latin typeface="+mj-lt"/>
              </a:rPr>
              <a:t>. P</a:t>
            </a:r>
            <a:r>
              <a:rPr lang="en-GB" i="1" dirty="0" smtClean="0">
                <a:solidFill>
                  <a:srgbClr val="FF0000"/>
                </a:solidFill>
                <a:latin typeface="+mj-lt"/>
              </a:rPr>
              <a:t>eople </a:t>
            </a:r>
            <a:r>
              <a:rPr lang="en-GB" i="1" dirty="0">
                <a:solidFill>
                  <a:srgbClr val="FF0000"/>
                </a:solidFill>
                <a:latin typeface="+mj-lt"/>
              </a:rPr>
              <a:t>experience the negative effects of ozone depletion and that they will buy products such as hats and </a:t>
            </a:r>
            <a:r>
              <a:rPr lang="en-GB" i="1" dirty="0" err="1">
                <a:solidFill>
                  <a:srgbClr val="FF0000"/>
                </a:solidFill>
                <a:latin typeface="+mj-lt"/>
              </a:rPr>
              <a:t>suncream</a:t>
            </a:r>
            <a:r>
              <a:rPr lang="en-GB" i="1" dirty="0">
                <a:solidFill>
                  <a:srgbClr val="FF0000"/>
                </a:solidFill>
                <a:latin typeface="+mj-lt"/>
              </a:rPr>
              <a:t> to prevent damage to their health. </a:t>
            </a:r>
            <a:endParaRPr lang="en-GB" i="1" dirty="0" smtClean="0">
              <a:solidFill>
                <a:srgbClr val="FF0000"/>
              </a:solidFill>
              <a:latin typeface="+mj-lt"/>
            </a:endParaRPr>
          </a:p>
          <a:p>
            <a:pPr marL="640080" lvl="1" indent="-246888" eaLnBrk="1" fontAlgn="auto" hangingPunct="1">
              <a:spcAft>
                <a:spcPts val="0"/>
              </a:spcAft>
              <a:buFont typeface="Wingdings 2"/>
              <a:buChar char=""/>
              <a:defRPr/>
            </a:pPr>
            <a:r>
              <a:rPr lang="en-GB" dirty="0" smtClean="0">
                <a:solidFill>
                  <a:srgbClr val="FF0000"/>
                </a:solidFill>
                <a:latin typeface="+mj-lt"/>
              </a:rPr>
              <a:t>The </a:t>
            </a:r>
            <a:r>
              <a:rPr lang="en-GB" dirty="0">
                <a:solidFill>
                  <a:srgbClr val="FF0000"/>
                </a:solidFill>
                <a:latin typeface="+mj-lt"/>
              </a:rPr>
              <a:t>willingness to pay for a clean environment is deducted from people’s purchases of products and services to avert the negative effects of pollution</a:t>
            </a:r>
            <a:r>
              <a:rPr lang="en-GB" dirty="0" smtClean="0">
                <a:solidFill>
                  <a:srgbClr val="FF0000"/>
                </a:solidFill>
                <a:latin typeface="+mj-lt"/>
              </a:rPr>
              <a:t>.</a:t>
            </a:r>
          </a:p>
          <a:p>
            <a:pPr marL="274320" indent="-274320" eaLnBrk="1" fontAlgn="auto" hangingPunct="1">
              <a:spcAft>
                <a:spcPts val="0"/>
              </a:spcAft>
              <a:buClr>
                <a:schemeClr val="accent3"/>
              </a:buClr>
              <a:buFont typeface="Wingdings 2"/>
              <a:buChar char=""/>
              <a:defRPr/>
            </a:pPr>
            <a:r>
              <a:rPr lang="en-GB" dirty="0" smtClean="0">
                <a:latin typeface="+mj-lt"/>
              </a:rPr>
              <a:t>Validity is criticised because of this assumption and the fact that people tend to ‘pay’ when the problem is greater (threshold e.g. sunscreen).</a:t>
            </a:r>
          </a:p>
          <a:p>
            <a:pPr marL="274320" indent="-274320" eaLnBrk="1" fontAlgn="auto" hangingPunct="1">
              <a:spcAft>
                <a:spcPts val="0"/>
              </a:spcAft>
              <a:buClr>
                <a:schemeClr val="accent3"/>
              </a:buClr>
              <a:buFont typeface="Wingdings 2"/>
              <a:buChar char=""/>
              <a:defRPr/>
            </a:pPr>
            <a:r>
              <a:rPr lang="en-GB" dirty="0" smtClean="0">
                <a:latin typeface="+mj-lt"/>
              </a:rPr>
              <a:t>Based on the ‘willingness’ to pay and hence is normally focused on health related environmental issues.</a:t>
            </a:r>
            <a:endParaRPr lang="en-GB" dirty="0">
              <a:latin typeface="+mj-lt"/>
            </a:endParaRPr>
          </a:p>
          <a:p>
            <a:pPr marL="274320" indent="-274320" eaLnBrk="1" fontAlgn="auto" hangingPunct="1">
              <a:spcAft>
                <a:spcPts val="0"/>
              </a:spcAft>
              <a:buClr>
                <a:schemeClr val="accent3"/>
              </a:buClr>
              <a:buFont typeface="Wingdings 2"/>
              <a:buChar char=""/>
              <a:defRPr/>
            </a:pPr>
            <a:endParaRPr lang="en-US" sz="2800" dirty="0" smtClean="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smtClean="0"/>
              <a:t>Revealed preference </a:t>
            </a:r>
          </a:p>
        </p:txBody>
      </p:sp>
      <p:sp>
        <p:nvSpPr>
          <p:cNvPr id="15363" name="Rectangle 3"/>
          <p:cNvSpPr>
            <a:spLocks noGrp="1" noChangeArrowheads="1"/>
          </p:cNvSpPr>
          <p:nvPr>
            <p:ph idx="1"/>
          </p:nvPr>
        </p:nvSpPr>
        <p:spPr/>
        <p:txBody>
          <a:bodyPr>
            <a:normAutofit/>
          </a:bodyPr>
          <a:lstStyle/>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Advantages:</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Based on observable behavior for decisions with real consequences </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Disadvantages:</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May only apply to a small set of ecosystem services (e.g., recreation)</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Questions about specification of empirical equation (explanatory variables, functional form…)</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Are individuals fully informed about choices? </a:t>
            </a:r>
          </a:p>
          <a:p>
            <a:pPr marL="274320" indent="-274320" eaLnBrk="1" fontAlgn="auto" hangingPunct="1">
              <a:lnSpc>
                <a:spcPct val="90000"/>
              </a:lnSpc>
              <a:spcAft>
                <a:spcPts val="0"/>
              </a:spcAft>
              <a:buClr>
                <a:schemeClr val="accent3"/>
              </a:buClr>
              <a:buFont typeface="Wingdings 2"/>
              <a:buChar char=""/>
              <a:defRPr/>
            </a:pP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914400" indent="-914400" eaLnBrk="1" hangingPunct="1">
              <a:buFont typeface="Calibri" panose="020F0502020204030204" pitchFamily="34" charset="0"/>
              <a:buAutoNum type="alphaUcPeriod" startAt="2"/>
            </a:pPr>
            <a:r>
              <a:rPr lang="en-US" altLang="en-US" smtClean="0"/>
              <a:t>Stated preference approaches</a:t>
            </a:r>
          </a:p>
        </p:txBody>
      </p:sp>
      <p:sp>
        <p:nvSpPr>
          <p:cNvPr id="18435" name="Rectangle 3"/>
          <p:cNvSpPr>
            <a:spLocks noGrp="1" noChangeArrowheads="1"/>
          </p:cNvSpPr>
          <p:nvPr>
            <p:ph idx="1"/>
          </p:nvPr>
        </p:nvSpPr>
        <p:spPr/>
        <p:txBody>
          <a:bodyPr>
            <a:normAutofit fontScale="77500" lnSpcReduction="20000"/>
          </a:bodyPr>
          <a:lstStyle/>
          <a:p>
            <a:pPr marL="514350" indent="-514350" eaLnBrk="1" fontAlgn="auto" hangingPunct="1">
              <a:spcAft>
                <a:spcPts val="0"/>
              </a:spcAft>
              <a:buClr>
                <a:schemeClr val="accent3"/>
              </a:buClr>
              <a:buFont typeface="+mj-lt"/>
              <a:buAutoNum type="arabicPeriod"/>
              <a:defRPr/>
            </a:pPr>
            <a:r>
              <a:rPr lang="en-US" b="1" dirty="0" smtClean="0">
                <a:solidFill>
                  <a:schemeClr val="bg2">
                    <a:lumMod val="50000"/>
                  </a:schemeClr>
                </a:solidFill>
                <a:latin typeface="+mj-lt"/>
              </a:rPr>
              <a:t>Choice experiments</a:t>
            </a:r>
            <a:r>
              <a:rPr lang="en-US" b="1" dirty="0" smtClean="0">
                <a:latin typeface="+mj-lt"/>
              </a:rPr>
              <a:t>: survey asking individual to make choices</a:t>
            </a:r>
          </a:p>
          <a:p>
            <a:pPr marL="640080" lvl="1" indent="-246888" eaLnBrk="1" fontAlgn="auto" hangingPunct="1">
              <a:spcAft>
                <a:spcPts val="0"/>
              </a:spcAft>
              <a:buFont typeface="Wingdings 2"/>
              <a:buChar char=""/>
              <a:defRPr/>
            </a:pPr>
            <a:endParaRPr lang="en-US"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Contingent valuation: </a:t>
            </a:r>
          </a:p>
          <a:p>
            <a:pPr marL="850392" lvl="1" indent="-457200" eaLnBrk="1" fontAlgn="auto" hangingPunct="1">
              <a:spcAft>
                <a:spcPts val="0"/>
              </a:spcAft>
              <a:buFont typeface="+mj-lt"/>
              <a:buAutoNum type="alphaUcPeriod"/>
              <a:defRPr/>
            </a:pPr>
            <a:r>
              <a:rPr lang="en-US" dirty="0" smtClean="0">
                <a:latin typeface="+mj-lt"/>
              </a:rPr>
              <a:t>Survey method of peoples preferences</a:t>
            </a:r>
          </a:p>
          <a:p>
            <a:pPr marL="850392" lvl="1" indent="-457200" eaLnBrk="1" fontAlgn="auto" hangingPunct="1">
              <a:spcAft>
                <a:spcPts val="0"/>
              </a:spcAft>
              <a:buFont typeface="+mj-lt"/>
              <a:buAutoNum type="alphaUcPeriod"/>
              <a:defRPr/>
            </a:pPr>
            <a:r>
              <a:rPr lang="en-US" dirty="0" smtClean="0">
                <a:latin typeface="+mj-lt"/>
              </a:rPr>
              <a:t>Hence it’s a hypothetical market</a:t>
            </a:r>
            <a:endParaRPr lang="en-US" dirty="0">
              <a:latin typeface="+mj-lt"/>
            </a:endParaRPr>
          </a:p>
          <a:p>
            <a:pPr marL="850392" lvl="1" indent="-457200" eaLnBrk="1" fontAlgn="auto" hangingPunct="1">
              <a:spcAft>
                <a:spcPts val="0"/>
              </a:spcAft>
              <a:buFont typeface="+mj-lt"/>
              <a:buAutoNum type="alphaUcPeriod"/>
              <a:defRPr/>
            </a:pPr>
            <a:r>
              <a:rPr lang="en-US" dirty="0" smtClean="0">
                <a:latin typeface="+mj-lt"/>
              </a:rPr>
              <a:t>offer a choice about whether individual would pay a specified price for a specified increase in an ecosystem service </a:t>
            </a:r>
          </a:p>
          <a:p>
            <a:pPr marL="850392" lvl="1" indent="-457200" eaLnBrk="1" fontAlgn="auto" hangingPunct="1">
              <a:spcAft>
                <a:spcPts val="0"/>
              </a:spcAft>
              <a:buFont typeface="+mj-lt"/>
              <a:buAutoNum type="alphaUcPeriod"/>
              <a:defRPr/>
            </a:pPr>
            <a:r>
              <a:rPr lang="en-US" dirty="0" smtClean="0">
                <a:latin typeface="+mj-lt"/>
              </a:rPr>
              <a:t>Works best for goods that resemble normal commodities </a:t>
            </a:r>
          </a:p>
          <a:p>
            <a:pPr marL="640080" lvl="1" indent="-246888" eaLnBrk="1" fontAlgn="auto" hangingPunct="1">
              <a:spcAft>
                <a:spcPts val="0"/>
              </a:spcAft>
              <a:buFont typeface="Wingdings 2"/>
              <a:buChar char=""/>
              <a:defRPr/>
            </a:pPr>
            <a:endParaRPr lang="en-US"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Conjoint analysis</a:t>
            </a:r>
            <a:r>
              <a:rPr lang="en-US" dirty="0" smtClean="0">
                <a:latin typeface="+mj-lt"/>
              </a:rPr>
              <a:t>:  </a:t>
            </a:r>
          </a:p>
          <a:p>
            <a:pPr marL="850392" lvl="1" indent="-457200" eaLnBrk="1" fontAlgn="auto" hangingPunct="1">
              <a:spcAft>
                <a:spcPts val="0"/>
              </a:spcAft>
              <a:buFont typeface="+mj-lt"/>
              <a:buAutoNum type="alphaUcPeriod"/>
              <a:defRPr/>
            </a:pPr>
            <a:r>
              <a:rPr lang="en-US" dirty="0" smtClean="0">
                <a:latin typeface="+mj-lt"/>
              </a:rPr>
              <a:t>Respondents are given different hypothetical scenarios</a:t>
            </a:r>
            <a:endParaRPr lang="en-US" dirty="0">
              <a:latin typeface="+mj-lt"/>
            </a:endParaRPr>
          </a:p>
          <a:p>
            <a:pPr marL="850392" lvl="1" indent="-457200" eaLnBrk="1" fontAlgn="auto" hangingPunct="1">
              <a:spcAft>
                <a:spcPts val="0"/>
              </a:spcAft>
              <a:buFont typeface="+mj-lt"/>
              <a:buAutoNum type="alphaUcPeriod"/>
              <a:defRPr/>
            </a:pPr>
            <a:r>
              <a:rPr lang="en-US" dirty="0">
                <a:latin typeface="+mj-lt"/>
              </a:rPr>
              <a:t>B</a:t>
            </a:r>
            <a:r>
              <a:rPr lang="en-US" dirty="0" smtClean="0">
                <a:latin typeface="+mj-lt"/>
              </a:rPr>
              <a:t>undles of services and price and ask which is preferred/rank</a:t>
            </a:r>
          </a:p>
          <a:p>
            <a:pPr marL="850392" lvl="1" indent="-457200" eaLnBrk="1" fontAlgn="auto" hangingPunct="1">
              <a:spcAft>
                <a:spcPts val="0"/>
              </a:spcAft>
              <a:buFont typeface="+mj-lt"/>
              <a:buAutoNum type="alphaUcPeriod"/>
              <a:defRPr/>
            </a:pPr>
            <a:r>
              <a:rPr lang="en-US" dirty="0" smtClean="0">
                <a:latin typeface="+mj-lt"/>
              </a:rPr>
              <a:t>Statistically tested to create a ‘value’ (</a:t>
            </a:r>
            <a:r>
              <a:rPr lang="en-US" dirty="0" err="1" smtClean="0">
                <a:latin typeface="+mj-lt"/>
              </a:rPr>
              <a:t>Orme</a:t>
            </a:r>
            <a:r>
              <a:rPr lang="en-US" dirty="0" smtClean="0">
                <a:latin typeface="+mj-lt"/>
              </a:rPr>
              <a:t>, 2006, </a:t>
            </a:r>
            <a:r>
              <a:rPr lang="en-US" dirty="0" err="1" smtClean="0">
                <a:latin typeface="+mj-lt"/>
              </a:rPr>
              <a:t>Harpman</a:t>
            </a:r>
            <a:r>
              <a:rPr lang="en-US" dirty="0" smtClean="0">
                <a:latin typeface="+mj-lt"/>
              </a:rPr>
              <a:t>, 2010)</a:t>
            </a:r>
          </a:p>
          <a:p>
            <a:pPr marL="393192" lvl="1" indent="0" eaLnBrk="1" fontAlgn="auto" hangingPunct="1">
              <a:spcAft>
                <a:spcPts val="0"/>
              </a:spcAft>
              <a:buFont typeface="Wingdings 2"/>
              <a:buNone/>
              <a:defRPr/>
            </a:pPr>
            <a:endParaRPr lang="en-US" dirty="0" smtClean="0">
              <a:latin typeface="+mj-lt"/>
            </a:endParaRPr>
          </a:p>
          <a:p>
            <a:pPr marL="640080" lvl="1" indent="-246888" algn="r" eaLnBrk="1" fontAlgn="auto" hangingPunct="1">
              <a:spcAft>
                <a:spcPts val="0"/>
              </a:spcAft>
              <a:buFont typeface="Wingdings 2"/>
              <a:buChar char=""/>
              <a:defRPr/>
            </a:pPr>
            <a:r>
              <a:rPr lang="en-US" i="1" dirty="0" smtClean="0">
                <a:latin typeface="+mj-lt"/>
              </a:rPr>
              <a:t>Refer to Economic Valuation and conjoint analysis files on Moodle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en-US" smtClean="0"/>
              <a:t>Stated preference approaches</a:t>
            </a:r>
          </a:p>
        </p:txBody>
      </p:sp>
      <p:sp>
        <p:nvSpPr>
          <p:cNvPr id="17411" name="Rectangle 3"/>
          <p:cNvSpPr>
            <a:spLocks noGrp="1" noChangeArrowheads="1"/>
          </p:cNvSpPr>
          <p:nvPr>
            <p:ph idx="1"/>
          </p:nvPr>
        </p:nvSpPr>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US" sz="2800" dirty="0" smtClean="0">
                <a:latin typeface="+mj-lt"/>
              </a:rPr>
              <a:t>Advantages</a:t>
            </a:r>
          </a:p>
          <a:p>
            <a:pPr marL="640080" lvl="1" indent="-246888" eaLnBrk="1" fontAlgn="auto" hangingPunct="1">
              <a:spcAft>
                <a:spcPts val="0"/>
              </a:spcAft>
              <a:buFont typeface="Wingdings 2"/>
              <a:buChar char=""/>
              <a:defRPr/>
            </a:pPr>
            <a:r>
              <a:rPr lang="en-US" dirty="0" smtClean="0">
                <a:solidFill>
                  <a:srgbClr val="FF0000"/>
                </a:solidFill>
                <a:latin typeface="+mj-lt"/>
              </a:rPr>
              <a:t>Direct question about values</a:t>
            </a:r>
          </a:p>
          <a:p>
            <a:pPr marL="640080" lvl="1" indent="-246888" eaLnBrk="1" fontAlgn="auto" hangingPunct="1">
              <a:spcAft>
                <a:spcPts val="0"/>
              </a:spcAft>
              <a:buFont typeface="Wingdings 2"/>
              <a:buChar char=""/>
              <a:defRPr/>
            </a:pPr>
            <a:r>
              <a:rPr lang="en-US" dirty="0" smtClean="0">
                <a:solidFill>
                  <a:srgbClr val="FF0000"/>
                </a:solidFill>
                <a:latin typeface="+mj-lt"/>
              </a:rPr>
              <a:t>Applicable to ecosystem services for which there is no direct observable behavior (“non-use” values)</a:t>
            </a:r>
          </a:p>
          <a:p>
            <a:pPr marL="640080" lvl="1" indent="-246888" eaLnBrk="1" fontAlgn="auto" hangingPunct="1">
              <a:spcAft>
                <a:spcPts val="0"/>
              </a:spcAft>
              <a:buFont typeface="Wingdings 2"/>
              <a:buChar char=""/>
              <a:defRPr/>
            </a:pPr>
            <a:r>
              <a:rPr lang="en-US" dirty="0" smtClean="0">
                <a:solidFill>
                  <a:srgbClr val="FF0000"/>
                </a:solidFill>
                <a:latin typeface="+mj-lt"/>
              </a:rPr>
              <a:t>Good for decision making support</a:t>
            </a:r>
          </a:p>
          <a:p>
            <a:pPr marL="640080" lvl="1" indent="-246888" eaLnBrk="1" fontAlgn="auto" hangingPunct="1">
              <a:spcAft>
                <a:spcPts val="0"/>
              </a:spcAft>
              <a:buFont typeface="Wingdings 2"/>
              <a:buChar char=""/>
              <a:defRPr/>
            </a:pPr>
            <a:r>
              <a:rPr lang="en-US" dirty="0" smtClean="0">
                <a:solidFill>
                  <a:srgbClr val="FF0000"/>
                </a:solidFill>
                <a:latin typeface="+mj-lt"/>
              </a:rPr>
              <a:t>Helps assess non-use value of nature</a:t>
            </a:r>
          </a:p>
          <a:p>
            <a:pPr marL="274320" indent="-274320" eaLnBrk="1" fontAlgn="auto" hangingPunct="1">
              <a:spcAft>
                <a:spcPts val="0"/>
              </a:spcAft>
              <a:buClr>
                <a:schemeClr val="accent3"/>
              </a:buClr>
              <a:buFont typeface="Wingdings 2"/>
              <a:buChar char=""/>
              <a:defRPr/>
            </a:pPr>
            <a:r>
              <a:rPr lang="en-US" sz="2800" dirty="0" smtClean="0">
                <a:latin typeface="+mj-lt"/>
              </a:rPr>
              <a:t>Disadvantages</a:t>
            </a:r>
          </a:p>
          <a:p>
            <a:pPr marL="640080" lvl="1" indent="-246888" eaLnBrk="1" fontAlgn="auto" hangingPunct="1">
              <a:spcAft>
                <a:spcPts val="0"/>
              </a:spcAft>
              <a:buFont typeface="Wingdings 2"/>
              <a:buChar char=""/>
              <a:defRPr/>
            </a:pPr>
            <a:r>
              <a:rPr lang="en-US" dirty="0" smtClean="0">
                <a:solidFill>
                  <a:srgbClr val="FF0000"/>
                </a:solidFill>
                <a:latin typeface="+mj-lt"/>
              </a:rPr>
              <a:t>Hypothetical – would people really pay what they say they will?</a:t>
            </a:r>
          </a:p>
          <a:p>
            <a:pPr marL="640080" lvl="1" indent="-246888" eaLnBrk="1" fontAlgn="auto" hangingPunct="1">
              <a:spcAft>
                <a:spcPts val="0"/>
              </a:spcAft>
              <a:buFont typeface="Wingdings 2"/>
              <a:buChar char=""/>
              <a:defRPr/>
            </a:pPr>
            <a:r>
              <a:rPr lang="en-US" dirty="0" smtClean="0">
                <a:solidFill>
                  <a:srgbClr val="FF0000"/>
                </a:solidFill>
                <a:latin typeface="+mj-lt"/>
              </a:rPr>
              <a:t>How well informed are respondents? </a:t>
            </a:r>
          </a:p>
          <a:p>
            <a:pPr marL="640080" lvl="1" indent="-246888" eaLnBrk="1" fontAlgn="auto" hangingPunct="1">
              <a:spcAft>
                <a:spcPts val="0"/>
              </a:spcAft>
              <a:buFont typeface="Wingdings 2"/>
              <a:buChar char=""/>
              <a:defRPr/>
            </a:pPr>
            <a:r>
              <a:rPr lang="en-US" dirty="0" smtClean="0">
                <a:solidFill>
                  <a:srgbClr val="FF0000"/>
                </a:solidFill>
                <a:latin typeface="+mj-lt"/>
              </a:rPr>
              <a:t>How much are responses influences by question format? (</a:t>
            </a:r>
            <a:r>
              <a:rPr lang="en-US" dirty="0" err="1" smtClean="0">
                <a:solidFill>
                  <a:srgbClr val="FF0000"/>
                </a:solidFill>
                <a:latin typeface="+mj-lt"/>
              </a:rPr>
              <a:t>Wierstra</a:t>
            </a:r>
            <a:r>
              <a:rPr lang="en-US" dirty="0" smtClean="0">
                <a:solidFill>
                  <a:srgbClr val="FF0000"/>
                </a:solidFill>
                <a:latin typeface="+mj-lt"/>
              </a:rPr>
              <a:t> et al, 1995)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4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41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411">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411">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41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marL="914400" indent="-914400" eaLnBrk="1" hangingPunct="1">
              <a:buFont typeface="Calibri" panose="020F0502020204030204" pitchFamily="34" charset="0"/>
              <a:buAutoNum type="alphaUcPeriod" startAt="3"/>
            </a:pPr>
            <a:r>
              <a:rPr lang="en-US" altLang="en-US" smtClean="0"/>
              <a:t>Replacement costs</a:t>
            </a:r>
          </a:p>
        </p:txBody>
      </p:sp>
      <p:sp>
        <p:nvSpPr>
          <p:cNvPr id="18435" name="Rectangle 3"/>
          <p:cNvSpPr>
            <a:spLocks noGrp="1" noChangeArrowheads="1"/>
          </p:cNvSpPr>
          <p:nvPr>
            <p:ph idx="1"/>
          </p:nvPr>
        </p:nvSpPr>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US" sz="2800" dirty="0" smtClean="0">
                <a:latin typeface="+mj-lt"/>
              </a:rPr>
              <a:t>What would it cost to replace an ecosystem service with human engineered solution?</a:t>
            </a:r>
          </a:p>
          <a:p>
            <a:pPr marL="274320" indent="-274320" eaLnBrk="1" fontAlgn="auto" hangingPunct="1">
              <a:spcAft>
                <a:spcPts val="0"/>
              </a:spcAft>
              <a:buClr>
                <a:schemeClr val="accent3"/>
              </a:buClr>
              <a:buFont typeface="Wingdings 2"/>
              <a:buChar char=""/>
              <a:defRPr/>
            </a:pPr>
            <a:r>
              <a:rPr lang="en-US" sz="2800" dirty="0" smtClean="0">
                <a:latin typeface="+mj-lt"/>
              </a:rPr>
              <a:t>Example: Catskills/New York City water supply</a:t>
            </a:r>
          </a:p>
          <a:p>
            <a:pPr marL="274320" indent="-274320" eaLnBrk="1" fontAlgn="auto" hangingPunct="1">
              <a:spcAft>
                <a:spcPts val="0"/>
              </a:spcAft>
              <a:buClr>
                <a:schemeClr val="accent3"/>
              </a:buClr>
              <a:buFont typeface="Wingdings 2"/>
              <a:buChar char=""/>
              <a:defRPr/>
            </a:pPr>
            <a:r>
              <a:rPr lang="en-US" sz="2800" dirty="0" smtClean="0">
                <a:latin typeface="+mj-lt"/>
              </a:rPr>
              <a:t>To be valid, must meet three conditions:</a:t>
            </a:r>
          </a:p>
          <a:p>
            <a:pPr marL="907542" lvl="1" indent="-514350" eaLnBrk="1" fontAlgn="auto" hangingPunct="1">
              <a:spcAft>
                <a:spcPts val="0"/>
              </a:spcAft>
              <a:buFont typeface="+mj-lt"/>
              <a:buAutoNum type="romanLcPeriod"/>
              <a:defRPr/>
            </a:pPr>
            <a:r>
              <a:rPr lang="en-US" dirty="0" smtClean="0">
                <a:solidFill>
                  <a:srgbClr val="FF0000"/>
                </a:solidFill>
                <a:latin typeface="+mj-lt"/>
              </a:rPr>
              <a:t>Human engineered solution provides equivalent quality/quantity of service</a:t>
            </a:r>
          </a:p>
          <a:p>
            <a:pPr marL="907542" lvl="1" indent="-514350" eaLnBrk="1" fontAlgn="auto" hangingPunct="1">
              <a:spcAft>
                <a:spcPts val="0"/>
              </a:spcAft>
              <a:buFont typeface="+mj-lt"/>
              <a:buAutoNum type="romanLcPeriod"/>
              <a:defRPr/>
            </a:pPr>
            <a:r>
              <a:rPr lang="en-US" dirty="0" smtClean="0">
                <a:solidFill>
                  <a:srgbClr val="FF0000"/>
                </a:solidFill>
                <a:latin typeface="+mj-lt"/>
              </a:rPr>
              <a:t>Solution is least cost alternative of providing the service</a:t>
            </a:r>
          </a:p>
          <a:p>
            <a:pPr marL="907542" lvl="1" indent="-514350" eaLnBrk="1" fontAlgn="auto" hangingPunct="1">
              <a:spcAft>
                <a:spcPts val="0"/>
              </a:spcAft>
              <a:buFont typeface="+mj-lt"/>
              <a:buAutoNum type="romanLcPeriod"/>
              <a:defRPr/>
            </a:pPr>
            <a:r>
              <a:rPr lang="en-US" dirty="0" smtClean="0">
                <a:solidFill>
                  <a:srgbClr val="FF0000"/>
                </a:solidFill>
                <a:latin typeface="+mj-lt"/>
              </a:rPr>
              <a:t>Individuals in aggregate would be willing to incur the cost if ecosystem service were not available</a:t>
            </a:r>
            <a:endParaRPr lang="en-US" dirty="0">
              <a:solidFill>
                <a:srgbClr val="FF0000"/>
              </a:solidFill>
              <a:latin typeface="+mj-lt"/>
            </a:endParaRPr>
          </a:p>
          <a:p>
            <a:pPr marL="640080" lvl="1" indent="-246888" eaLnBrk="1" fontAlgn="auto" hangingPunct="1">
              <a:spcAft>
                <a:spcPts val="0"/>
              </a:spcAft>
              <a:buFont typeface="Wingdings 2"/>
              <a:buChar char=""/>
              <a:defRPr/>
            </a:pPr>
            <a:endParaRPr lang="en-US" dirty="0" smtClean="0">
              <a:solidFill>
                <a:srgbClr val="FF0000"/>
              </a:solidFill>
              <a:latin typeface="+mj-lt"/>
            </a:endParaRPr>
          </a:p>
          <a:p>
            <a:pPr marL="640080" lvl="1" indent="-246888" eaLnBrk="1" fontAlgn="auto" hangingPunct="1">
              <a:spcAft>
                <a:spcPts val="0"/>
              </a:spcAft>
              <a:buFont typeface="Wingdings 2"/>
              <a:buChar char=""/>
              <a:defRPr/>
            </a:pPr>
            <a:r>
              <a:rPr lang="en-US" dirty="0" smtClean="0">
                <a:solidFill>
                  <a:srgbClr val="FF0000"/>
                </a:solidFill>
                <a:latin typeface="+mj-lt"/>
              </a:rPr>
              <a:t>Also Damage Cost Avoided and Substitute Costs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43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43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p:spPr>
        <p:style>
          <a:lnRef idx="3">
            <a:schemeClr val="lt1"/>
          </a:lnRef>
          <a:fillRef idx="1">
            <a:schemeClr val="accent4"/>
          </a:fillRef>
          <a:effectRef idx="1">
            <a:schemeClr val="accent4"/>
          </a:effectRef>
          <a:fontRef idx="minor">
            <a:schemeClr val="lt1"/>
          </a:fontRef>
        </p:style>
        <p:txBody>
          <a:bodyPr anchor="ctr"/>
          <a:lstStyle/>
          <a:p>
            <a:pPr algn="ctr" eaLnBrk="1" hangingPunct="1">
              <a:defRPr/>
            </a:pPr>
            <a:endParaRPr lang="en-GB"/>
          </a:p>
        </p:txBody>
      </p:sp>
      <p:sp>
        <p:nvSpPr>
          <p:cNvPr id="3" name="Content Placeholder 2"/>
          <p:cNvSpPr>
            <a:spLocks noGrp="1"/>
          </p:cNvSpPr>
          <p:nvPr>
            <p:ph idx="1"/>
          </p:nvPr>
        </p:nvSpPr>
        <p:spPr>
          <a:xfrm>
            <a:off x="0" y="0"/>
            <a:ext cx="9144000" cy="6858000"/>
          </a:xfrm>
        </p:spPr>
        <p:txBody>
          <a:bodyPr>
            <a:normAutofit fontScale="40000" lnSpcReduction="20000"/>
          </a:bodyPr>
          <a:lstStyle/>
          <a:p>
            <a:pPr marL="0" indent="0" eaLnBrk="1" fontAlgn="auto" hangingPunct="1">
              <a:spcAft>
                <a:spcPts val="0"/>
              </a:spcAft>
              <a:buClr>
                <a:schemeClr val="accent3"/>
              </a:buClr>
              <a:buFont typeface="Wingdings 2"/>
              <a:buNone/>
              <a:defRPr/>
            </a:pPr>
            <a:r>
              <a:rPr lang="en-GB" sz="3000" b="1" dirty="0" smtClean="0">
                <a:solidFill>
                  <a:srgbClr val="FF0000"/>
                </a:solidFill>
                <a:latin typeface="+mj-lt"/>
              </a:rPr>
              <a:t>READ and take notes</a:t>
            </a:r>
          </a:p>
          <a:p>
            <a:pPr marL="0" indent="0" eaLnBrk="1" fontAlgn="auto" hangingPunct="1">
              <a:spcAft>
                <a:spcPts val="0"/>
              </a:spcAft>
              <a:buClr>
                <a:schemeClr val="accent3"/>
              </a:buClr>
              <a:buFont typeface="Wingdings 2"/>
              <a:buNone/>
              <a:defRPr/>
            </a:pPr>
            <a:r>
              <a:rPr lang="en-GB" sz="3000" b="1" dirty="0" smtClean="0">
                <a:latin typeface="+mj-lt"/>
              </a:rPr>
              <a:t>Case </a:t>
            </a:r>
            <a:r>
              <a:rPr lang="en-GB" sz="3000" b="1" dirty="0">
                <a:latin typeface="+mj-lt"/>
              </a:rPr>
              <a:t>Study </a:t>
            </a:r>
            <a:r>
              <a:rPr lang="en-GB" sz="3000" b="1" dirty="0" smtClean="0">
                <a:latin typeface="+mj-lt"/>
              </a:rPr>
              <a:t> </a:t>
            </a:r>
            <a:r>
              <a:rPr lang="en-GB" sz="3000" b="1" dirty="0">
                <a:latin typeface="+mj-lt"/>
              </a:rPr>
              <a:t>Replacement Cost </a:t>
            </a:r>
            <a:r>
              <a:rPr lang="en-GB" sz="3000" b="1" dirty="0" smtClean="0">
                <a:latin typeface="+mj-lt"/>
              </a:rPr>
              <a:t>Method: </a:t>
            </a:r>
          </a:p>
          <a:p>
            <a:pPr marL="0" indent="0" eaLnBrk="1" fontAlgn="auto" hangingPunct="1">
              <a:spcAft>
                <a:spcPts val="0"/>
              </a:spcAft>
              <a:buClr>
                <a:schemeClr val="accent3"/>
              </a:buClr>
              <a:buFont typeface="Wingdings 2"/>
              <a:buNone/>
              <a:defRPr/>
            </a:pPr>
            <a:r>
              <a:rPr lang="en-GB" sz="3000" b="1" dirty="0" smtClean="0">
                <a:solidFill>
                  <a:schemeClr val="bg1"/>
                </a:solidFill>
                <a:latin typeface="+mj-lt"/>
              </a:rPr>
              <a:t>Soil </a:t>
            </a:r>
            <a:r>
              <a:rPr lang="en-GB" sz="3000" b="1" dirty="0">
                <a:solidFill>
                  <a:schemeClr val="bg1"/>
                </a:solidFill>
                <a:latin typeface="+mj-lt"/>
              </a:rPr>
              <a:t>Erosion in Korea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b="1" dirty="0">
                <a:latin typeface="+mj-lt"/>
              </a:rPr>
              <a:t>The Situation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As relatively flat farmland in Korea is lost to urban growth and industrial development, farming has moved into the hilly upland areas.  Heavy soil erosion has occurred on these upland areas, due to inadequate soil management techniques and errors in field layout and construction.  </a:t>
            </a:r>
          </a:p>
          <a:p>
            <a:pPr marL="0" indent="0" eaLnBrk="1" fontAlgn="auto" hangingPunct="1">
              <a:spcAft>
                <a:spcPts val="0"/>
              </a:spcAft>
              <a:buClr>
                <a:schemeClr val="accent3"/>
              </a:buClr>
              <a:buFont typeface="Wingdings 2"/>
              <a:buNone/>
              <a:defRPr/>
            </a:pPr>
            <a:endParaRPr lang="en-GB" sz="3000" b="1" dirty="0" smtClean="0">
              <a:latin typeface="+mj-lt"/>
            </a:endParaRPr>
          </a:p>
          <a:p>
            <a:pPr marL="0" indent="0" eaLnBrk="1" fontAlgn="auto" hangingPunct="1">
              <a:spcAft>
                <a:spcPts val="0"/>
              </a:spcAft>
              <a:buClr>
                <a:schemeClr val="accent3"/>
              </a:buClr>
              <a:buFont typeface="Wingdings 2"/>
              <a:buNone/>
              <a:defRPr/>
            </a:pPr>
            <a:r>
              <a:rPr lang="en-GB" sz="3000" b="1" dirty="0" smtClean="0">
                <a:latin typeface="+mj-lt"/>
              </a:rPr>
              <a:t>The </a:t>
            </a:r>
            <a:r>
              <a:rPr lang="en-GB" sz="3000" b="1" dirty="0">
                <a:latin typeface="+mj-lt"/>
              </a:rPr>
              <a:t>Challenge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Resource managers needed to evaluate the benefits of proposed new soil management techniques.  These benefits include the benefits of retaining the soil and nutrients on the upland areas, and the benefits of protecting downslope areas from damage by the eroded soil.  </a:t>
            </a:r>
          </a:p>
          <a:p>
            <a:pPr marL="0" indent="0" eaLnBrk="1" fontAlgn="auto" hangingPunct="1">
              <a:spcAft>
                <a:spcPts val="0"/>
              </a:spcAft>
              <a:buClr>
                <a:schemeClr val="accent3"/>
              </a:buClr>
              <a:buFont typeface="Wingdings 2"/>
              <a:buNone/>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b="1" dirty="0" smtClean="0">
                <a:latin typeface="+mj-lt"/>
              </a:rPr>
              <a:t>The </a:t>
            </a:r>
            <a:r>
              <a:rPr lang="en-GB" sz="3000" b="1" dirty="0">
                <a:latin typeface="+mj-lt"/>
              </a:rPr>
              <a:t>Analysis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The replacement cost method was used, with the costs of physically recovering and replacing lost soil, nutrients, and water taken as a measure of minimum benefits from preventing erosion and the resulting soil, nutrient and water losses.  Researchers measured the cost of physically replacing lost soil, nutrients, and water in upland areas, and the cost of compensating for downstream losses.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dirty="0">
                <a:solidFill>
                  <a:schemeClr val="bg1"/>
                </a:solidFill>
                <a:latin typeface="+mj-lt"/>
              </a:rPr>
              <a:t>First, the researchers calculated the annual soil loss per hectare, nutrient loss/hectare, and water runoff/hectare.  Second, they calculated the expected losses, in terms of replacement costs, if the new management practices were not implemented. The cost of recovering and replacing eroded soil was estimated as W80,000 per hectare per year; the cost of fertilizer and spreading to replace lost nutrients was estimated as W31,200 per hectare per year; the cost of annual field maintenance and repair was estimated as W35,000 per hectare per year; the cost of damage to downstream fields in lost production (valued at market price) was estimated as  W30,000 per hectare per year; and the cost of supplemental irrigation to replace lost water was calculated as W92,000 per hectare per year.  Thus, the total cost of soil erosion under existing management is W268,200 per hectare per year.  The net present value  of the annual replacement of soil and nutrients with existing practices, using a 15 year time horizon, was calculated as W2,039,662.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dirty="0">
                <a:solidFill>
                  <a:schemeClr val="bg1"/>
                </a:solidFill>
                <a:latin typeface="+mj-lt"/>
              </a:rPr>
              <a:t>Next, the researchers calculated costs with the new management techniques.  These costs included the cost of compensation payments, soil replacement, nutrient replacement, and mulching.  The net present value of the costs of new management techniques was estimated to be W1,076,742.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b="1" dirty="0">
                <a:latin typeface="+mj-lt"/>
              </a:rPr>
              <a:t>The Results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The researchers found that the cost of new management techniques is about half the replacement cost.  Thus, the proposed preventive steps are worth </a:t>
            </a:r>
            <a:r>
              <a:rPr lang="en-GB" sz="3000" dirty="0" smtClean="0">
                <a:solidFill>
                  <a:schemeClr val="bg1"/>
                </a:solidFill>
                <a:latin typeface="+mj-lt"/>
              </a:rPr>
              <a:t>implementing</a:t>
            </a:r>
          </a:p>
          <a:p>
            <a:pPr marL="274320" indent="-274320" eaLnBrk="1" fontAlgn="auto" hangingPunct="1">
              <a:spcAft>
                <a:spcPts val="0"/>
              </a:spcAft>
              <a:buClr>
                <a:schemeClr val="accent3"/>
              </a:buClr>
              <a:buFont typeface="Wingdings 2"/>
              <a:buChar char=""/>
              <a:defRPr/>
            </a:pPr>
            <a:endParaRPr lang="en-GB" sz="3000" dirty="0"/>
          </a:p>
          <a:p>
            <a:pPr marL="0" indent="0" eaLnBrk="1" fontAlgn="auto" hangingPunct="1">
              <a:spcAft>
                <a:spcPts val="0"/>
              </a:spcAft>
              <a:buClr>
                <a:schemeClr val="accent3"/>
              </a:buClr>
              <a:buFont typeface="Wingdings 2"/>
              <a:buNone/>
              <a:defRPr/>
            </a:pPr>
            <a:r>
              <a:rPr lang="en-GB" sz="3000" dirty="0">
                <a:hlinkClick r:id="rId2"/>
              </a:rPr>
              <a:t>http://</a:t>
            </a:r>
            <a:r>
              <a:rPr lang="en-GB" sz="3000" dirty="0" smtClean="0">
                <a:hlinkClick r:id="rId2"/>
              </a:rPr>
              <a:t>www.ecosystemvaluation.org/cost_avoided.htm</a:t>
            </a:r>
            <a:r>
              <a:rPr lang="en-GB" sz="3000" dirty="0" smtClean="0"/>
              <a:t> 2014</a:t>
            </a:r>
            <a:endParaRPr lang="en-GB" sz="3000" dirty="0"/>
          </a:p>
          <a:p>
            <a:pPr marL="274320" indent="-274320" eaLnBrk="1" fontAlgn="auto" hangingPunct="1">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38200" y="533400"/>
            <a:ext cx="8229600" cy="1143000"/>
          </a:xfrm>
        </p:spPr>
        <p:txBody>
          <a:bodyPr>
            <a:normAutofit fontScale="90000"/>
          </a:bodyPr>
          <a:lstStyle/>
          <a:p>
            <a:pPr eaLnBrk="1" fontAlgn="auto" hangingPunct="1">
              <a:spcAft>
                <a:spcPts val="0"/>
              </a:spcAft>
              <a:defRPr/>
            </a:pPr>
            <a:r>
              <a:rPr lang="en-US" sz="4000" dirty="0" smtClean="0"/>
              <a:t>Use of valuation: </a:t>
            </a:r>
            <a:br>
              <a:rPr lang="en-US" sz="4000" dirty="0" smtClean="0"/>
            </a:br>
            <a:r>
              <a:rPr lang="en-US" sz="4000" dirty="0" smtClean="0"/>
              <a:t>comparison of alternatives</a:t>
            </a:r>
          </a:p>
        </p:txBody>
      </p:sp>
      <p:pic>
        <p:nvPicPr>
          <p:cNvPr id="33795"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09600" y="1752600"/>
            <a:ext cx="5257800" cy="4946650"/>
          </a:xfrm>
          <a:noFill/>
        </p:spPr>
      </p:pic>
      <p:sp>
        <p:nvSpPr>
          <p:cNvPr id="21508" name="Text Box 6"/>
          <p:cNvSpPr txBox="1">
            <a:spLocks noChangeArrowheads="1"/>
          </p:cNvSpPr>
          <p:nvPr/>
        </p:nvSpPr>
        <p:spPr bwMode="auto">
          <a:xfrm>
            <a:off x="6432550" y="1524000"/>
            <a:ext cx="19812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US" sz="1600" dirty="0" err="1" smtClean="0">
                <a:latin typeface="+mj-lt"/>
              </a:rPr>
              <a:t>Balmford</a:t>
            </a:r>
            <a:r>
              <a:rPr lang="en-US" sz="1600" dirty="0" smtClean="0">
                <a:latin typeface="+mj-lt"/>
              </a:rPr>
              <a:t> et al. </a:t>
            </a:r>
            <a:r>
              <a:rPr lang="en-US" sz="1600" dirty="0" smtClean="0">
                <a:solidFill>
                  <a:schemeClr val="tx2"/>
                </a:solidFill>
                <a:latin typeface="+mj-lt"/>
              </a:rPr>
              <a:t>2002. </a:t>
            </a:r>
          </a:p>
          <a:p>
            <a:pPr eaLnBrk="1" hangingPunct="1">
              <a:defRPr/>
            </a:pPr>
            <a:r>
              <a:rPr lang="en-US" sz="1600" dirty="0" smtClean="0">
                <a:solidFill>
                  <a:schemeClr val="tx2"/>
                </a:solidFill>
                <a:latin typeface="+mj-lt"/>
              </a:rPr>
              <a:t>“Economic reasons for </a:t>
            </a:r>
          </a:p>
          <a:p>
            <a:pPr eaLnBrk="1" hangingPunct="1">
              <a:defRPr/>
            </a:pPr>
            <a:r>
              <a:rPr lang="en-US" sz="1600" dirty="0" smtClean="0">
                <a:solidFill>
                  <a:schemeClr val="tx2"/>
                </a:solidFill>
                <a:latin typeface="+mj-lt"/>
              </a:rPr>
              <a:t>conserving wild nature” </a:t>
            </a:r>
          </a:p>
          <a:p>
            <a:pPr eaLnBrk="1" hangingPunct="1">
              <a:defRPr/>
            </a:pPr>
            <a:r>
              <a:rPr lang="en-US" sz="1600" dirty="0" smtClean="0">
                <a:solidFill>
                  <a:schemeClr val="tx2"/>
                </a:solidFill>
                <a:latin typeface="+mj-lt"/>
              </a:rPr>
              <a:t>Science 297: 950-953</a:t>
            </a:r>
            <a:r>
              <a:rPr lang="en-US" sz="1600" dirty="0" smtClean="0">
                <a:latin typeface="+mj-lt"/>
              </a:rPr>
              <a:t> </a:t>
            </a:r>
          </a:p>
        </p:txBody>
      </p:sp>
      <p:sp>
        <p:nvSpPr>
          <p:cNvPr id="2" name="TextBox 1"/>
          <p:cNvSpPr txBox="1"/>
          <p:nvPr/>
        </p:nvSpPr>
        <p:spPr>
          <a:xfrm>
            <a:off x="6400800" y="3505200"/>
            <a:ext cx="2520950" cy="3140075"/>
          </a:xfrm>
          <a:prstGeom prst="rect">
            <a:avLst/>
          </a:prstGeom>
          <a:noFill/>
        </p:spPr>
        <p:txBody>
          <a:bodyPr>
            <a:spAutoFit/>
          </a:bodyPr>
          <a:lstStyle/>
          <a:p>
            <a:pPr eaLnBrk="1" hangingPunct="1">
              <a:defRPr/>
            </a:pPr>
            <a:r>
              <a:rPr lang="en-AU" altLang="en-US" dirty="0" err="1">
                <a:latin typeface="+mj-lt"/>
                <a:cs typeface="Arial" pitchFamily="34" charset="0"/>
              </a:rPr>
              <a:t>Balmford’s</a:t>
            </a:r>
            <a:r>
              <a:rPr lang="en-AU" altLang="en-US" dirty="0">
                <a:latin typeface="+mj-lt"/>
                <a:cs typeface="Arial" pitchFamily="34" charset="0"/>
              </a:rPr>
              <a:t>  (2009) figures for MPA running costs, this equates to an extra US$15m/</a:t>
            </a:r>
            <a:r>
              <a:rPr lang="en-AU" altLang="en-US" dirty="0" err="1">
                <a:latin typeface="+mj-lt"/>
                <a:cs typeface="Arial" pitchFamily="34" charset="0"/>
              </a:rPr>
              <a:t>yr</a:t>
            </a:r>
            <a:r>
              <a:rPr lang="en-AU" altLang="en-US" dirty="0">
                <a:latin typeface="+mj-lt"/>
                <a:cs typeface="Arial" pitchFamily="34" charset="0"/>
              </a:rPr>
              <a:t> running costs. These are direct opportunity costs to conservation practitioners, there’s also indirect costs to fisheries and other resource users as well. </a:t>
            </a:r>
          </a:p>
        </p:txBody>
      </p:sp>
      <p:sp>
        <p:nvSpPr>
          <p:cNvPr id="33798" name="TextBox 2"/>
          <p:cNvSpPr txBox="1">
            <a:spLocks noChangeArrowheads="1"/>
          </p:cNvSpPr>
          <p:nvPr/>
        </p:nvSpPr>
        <p:spPr bwMode="auto">
          <a:xfrm rot="-3495283">
            <a:off x="284163" y="4041775"/>
            <a:ext cx="2038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rgbClr val="FF0000"/>
                </a:solidFill>
              </a:rPr>
              <a:t>Net Present Value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0" y="762000"/>
            <a:ext cx="8305800" cy="1143000"/>
          </a:xfrm>
          <a:extLst/>
        </p:spPr>
        <p:txBody>
          <a:bodyPr/>
          <a:lstStyle/>
          <a:p>
            <a:pPr eaLnBrk="1" fontAlgn="auto" hangingPunct="1">
              <a:spcAft>
                <a:spcPts val="0"/>
              </a:spcAft>
              <a:defRPr/>
            </a:pPr>
            <a:r>
              <a:rPr lang="en-GB" dirty="0" smtClean="0"/>
              <a:t>Modelling </a:t>
            </a:r>
            <a:endParaRPr lang="en-GB" dirty="0"/>
          </a:p>
        </p:txBody>
      </p:sp>
      <p:sp>
        <p:nvSpPr>
          <p:cNvPr id="3" name="Rectangle 2"/>
          <p:cNvSpPr/>
          <p:nvPr/>
        </p:nvSpPr>
        <p:spPr>
          <a:xfrm rot="20498072">
            <a:off x="638175" y="3355975"/>
            <a:ext cx="8001000" cy="1477963"/>
          </a:xfrm>
          <a:prstGeom prst="rect">
            <a:avLst/>
          </a:prstGeom>
        </p:spPr>
        <p:txBody>
          <a:bodyPr>
            <a:spAutoFit/>
          </a:bodyPr>
          <a:lstStyle/>
          <a:p>
            <a:pPr eaLnBrk="1" hangingPunct="1">
              <a:defRPr/>
            </a:pPr>
            <a:r>
              <a:rPr lang="en-GB" dirty="0">
                <a:solidFill>
                  <a:schemeClr val="bg2">
                    <a:lumMod val="50000"/>
                  </a:schemeClr>
                </a:solidFill>
                <a:latin typeface="+mj-lt"/>
              </a:rPr>
              <a:t>Farber et al (2006: 118): </a:t>
            </a:r>
            <a:r>
              <a:rPr lang="en-GB" dirty="0">
                <a:latin typeface="+mj-lt"/>
              </a:rPr>
              <a:t>“Full modelling is costly in terms of data and measurability requirements. A practical alternative is to consider service changes, or gradients, from the status quo provided by a finite set of options. This may not provide for the global optimum, but may result in the choice of superior management options within a viable set of those options”.</a:t>
            </a:r>
          </a:p>
        </p:txBody>
      </p:sp>
      <p:pic>
        <p:nvPicPr>
          <p:cNvPr id="3482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066800"/>
            <a:ext cx="219075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5181600"/>
            <a:ext cx="4978400" cy="1490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0600"/>
            <a:ext cx="8229600" cy="1143000"/>
          </a:xfrm>
        </p:spPr>
        <p:txBody>
          <a:bodyPr>
            <a:normAutofit fontScale="90000"/>
          </a:bodyPr>
          <a:lstStyle/>
          <a:p>
            <a:pPr eaLnBrk="1" fontAlgn="auto" hangingPunct="1">
              <a:spcAft>
                <a:spcPts val="0"/>
              </a:spcAft>
              <a:defRPr/>
            </a:pPr>
            <a:r>
              <a:rPr lang="en-GB" dirty="0"/>
              <a:t>Data Collection Costs</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eaLnBrk="1" fontAlgn="auto" hangingPunct="1">
              <a:spcAft>
                <a:spcPts val="0"/>
              </a:spcAft>
              <a:buClr>
                <a:schemeClr val="accent3"/>
              </a:buClr>
              <a:buFont typeface="Wingdings 2"/>
              <a:buNone/>
              <a:defRPr/>
            </a:pPr>
            <a:r>
              <a:rPr lang="en-GB" dirty="0" smtClean="0">
                <a:latin typeface="+mj-lt"/>
              </a:rPr>
              <a:t>Decision </a:t>
            </a:r>
            <a:r>
              <a:rPr lang="en-GB" dirty="0">
                <a:latin typeface="+mj-lt"/>
              </a:rPr>
              <a:t>makers need to compare the cost of </a:t>
            </a:r>
            <a:r>
              <a:rPr lang="en-GB" dirty="0" smtClean="0">
                <a:latin typeface="+mj-lt"/>
              </a:rPr>
              <a:t>collecting ecosystem </a:t>
            </a:r>
            <a:r>
              <a:rPr lang="en-GB" dirty="0">
                <a:latin typeface="+mj-lt"/>
              </a:rPr>
              <a:t>service data relative to the increased efficiency </a:t>
            </a:r>
            <a:r>
              <a:rPr lang="en-GB" dirty="0" smtClean="0">
                <a:latin typeface="+mj-lt"/>
              </a:rPr>
              <a:t>of the </a:t>
            </a:r>
            <a:r>
              <a:rPr lang="en-GB" dirty="0">
                <a:latin typeface="+mj-lt"/>
              </a:rPr>
              <a:t>program due to this data.– A South African based study by Grantham et al. (2008) found that </a:t>
            </a:r>
            <a:r>
              <a:rPr lang="en-GB" dirty="0" smtClean="0">
                <a:latin typeface="+mj-lt"/>
              </a:rPr>
              <a:t>a small </a:t>
            </a:r>
            <a:r>
              <a:rPr lang="en-GB" dirty="0">
                <a:latin typeface="+mj-lt"/>
              </a:rPr>
              <a:t>investment in ecosystem data for conservation planning </a:t>
            </a:r>
            <a:r>
              <a:rPr lang="en-GB" dirty="0" smtClean="0">
                <a:latin typeface="+mj-lt"/>
              </a:rPr>
              <a:t>can improve </a:t>
            </a:r>
            <a:r>
              <a:rPr lang="en-GB" dirty="0">
                <a:latin typeface="+mj-lt"/>
              </a:rPr>
              <a:t>project performance, there is a diminishing return </a:t>
            </a:r>
            <a:r>
              <a:rPr lang="en-GB" dirty="0" smtClean="0">
                <a:latin typeface="+mj-lt"/>
              </a:rPr>
              <a:t>to investment.</a:t>
            </a:r>
            <a:endParaRPr lang="en-GB" dirty="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Also:</a:t>
            </a:r>
          </a:p>
          <a:p>
            <a:pPr marL="0" indent="0" eaLnBrk="1" fontAlgn="auto" hangingPunct="1">
              <a:spcAft>
                <a:spcPts val="0"/>
              </a:spcAft>
              <a:buClr>
                <a:schemeClr val="accent3"/>
              </a:buClr>
              <a:buFont typeface="Wingdings 2"/>
              <a:buNone/>
              <a:defRPr/>
            </a:pPr>
            <a:r>
              <a:rPr lang="en-GB" dirty="0" smtClean="0">
                <a:latin typeface="+mj-lt"/>
              </a:rPr>
              <a:t>The </a:t>
            </a:r>
            <a:r>
              <a:rPr lang="en-GB" dirty="0">
                <a:latin typeface="+mj-lt"/>
              </a:rPr>
              <a:t>way information is shared can be as important </a:t>
            </a:r>
            <a:r>
              <a:rPr lang="en-GB" dirty="0" smtClean="0">
                <a:latin typeface="+mj-lt"/>
              </a:rPr>
              <a:t>as the </a:t>
            </a:r>
            <a:r>
              <a:rPr lang="en-GB" dirty="0">
                <a:latin typeface="+mj-lt"/>
              </a:rPr>
              <a:t>amount of information </a:t>
            </a:r>
            <a:r>
              <a:rPr lang="en-GB" dirty="0" smtClean="0">
                <a:latin typeface="+mj-lt"/>
              </a:rPr>
              <a:t>collected (House &amp; Phillips, 2009; 2012, </a:t>
            </a:r>
            <a:r>
              <a:rPr lang="en-GB" dirty="0" err="1" smtClean="0">
                <a:latin typeface="+mj-lt"/>
              </a:rPr>
              <a:t>Tallis</a:t>
            </a:r>
            <a:r>
              <a:rPr lang="en-GB" dirty="0" smtClean="0">
                <a:latin typeface="+mj-lt"/>
              </a:rPr>
              <a:t> </a:t>
            </a:r>
            <a:r>
              <a:rPr lang="en-GB" dirty="0">
                <a:latin typeface="+mj-lt"/>
              </a:rPr>
              <a:t>and </a:t>
            </a:r>
            <a:r>
              <a:rPr lang="en-GB" dirty="0" err="1">
                <a:latin typeface="+mj-lt"/>
              </a:rPr>
              <a:t>Polansky</a:t>
            </a:r>
            <a:r>
              <a:rPr lang="en-GB" dirty="0">
                <a:latin typeface="+mj-lt"/>
              </a:rPr>
              <a:t>, 2011</a:t>
            </a:r>
            <a:r>
              <a:rPr lang="en-GB" dirty="0" smtClean="0">
                <a:latin typeface="+mj-lt"/>
              </a:rPr>
              <a:t>)</a:t>
            </a:r>
            <a:endParaRPr lang="en-GB" dirty="0">
              <a:latin typeface="+mj-lt"/>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altLang="en-US" smtClean="0"/>
              <a:t>ES providers</a:t>
            </a:r>
          </a:p>
        </p:txBody>
      </p:sp>
      <p:sp>
        <p:nvSpPr>
          <p:cNvPr id="3" name="Content Placeholder 2"/>
          <p:cNvSpPr>
            <a:spLocks noGrp="1"/>
          </p:cNvSpPr>
          <p:nvPr>
            <p:ph idx="1"/>
          </p:nvPr>
        </p:nvSpPr>
        <p:spPr/>
        <p:txBody>
          <a:bodyPr>
            <a:normAutofit lnSpcReduction="10000"/>
          </a:bodyPr>
          <a:lstStyle/>
          <a:p>
            <a:pPr marL="274320" indent="-274320" eaLnBrk="1" fontAlgn="auto" hangingPunct="1">
              <a:spcAft>
                <a:spcPts val="0"/>
              </a:spcAft>
              <a:buClr>
                <a:schemeClr val="accent3"/>
              </a:buClr>
              <a:buFont typeface="Wingdings 2"/>
              <a:buChar char=""/>
              <a:defRPr/>
            </a:pPr>
            <a:r>
              <a:rPr lang="en-GB" dirty="0" smtClean="0">
                <a:latin typeface="+mj-lt"/>
              </a:rPr>
              <a:t>Web-based Tools:– </a:t>
            </a:r>
          </a:p>
          <a:p>
            <a:pPr marL="640080" lvl="1" indent="-246888" eaLnBrk="1" fontAlgn="auto" hangingPunct="1">
              <a:spcAft>
                <a:spcPts val="0"/>
              </a:spcAft>
              <a:buFont typeface="Wingdings 2"/>
              <a:buChar char=""/>
              <a:defRPr/>
            </a:pPr>
            <a:r>
              <a:rPr lang="en-GB" dirty="0" smtClean="0">
                <a:solidFill>
                  <a:schemeClr val="bg2">
                    <a:lumMod val="50000"/>
                  </a:schemeClr>
                </a:solidFill>
                <a:latin typeface="+mj-lt"/>
              </a:rPr>
              <a:t>EVT</a:t>
            </a:r>
            <a:r>
              <a:rPr lang="en-GB" dirty="0">
                <a:solidFill>
                  <a:schemeClr val="bg2">
                    <a:lumMod val="50000"/>
                  </a:schemeClr>
                </a:solidFill>
                <a:latin typeface="+mj-lt"/>
              </a:rPr>
              <a:t>: Ecosystem Valuation Toolkit– </a:t>
            </a:r>
            <a:endParaRPr lang="en-GB"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GB" dirty="0" smtClean="0">
                <a:solidFill>
                  <a:schemeClr val="bg2">
                    <a:lumMod val="50000"/>
                  </a:schemeClr>
                </a:solidFill>
                <a:latin typeface="+mj-lt"/>
              </a:rPr>
              <a:t>SERVES</a:t>
            </a:r>
            <a:r>
              <a:rPr lang="en-GB" dirty="0">
                <a:solidFill>
                  <a:schemeClr val="bg2">
                    <a:lumMod val="50000"/>
                  </a:schemeClr>
                </a:solidFill>
                <a:latin typeface="+mj-lt"/>
              </a:rPr>
              <a:t>: Simple and Effective Resource </a:t>
            </a:r>
            <a:r>
              <a:rPr lang="en-GB" dirty="0" smtClean="0">
                <a:solidFill>
                  <a:schemeClr val="bg2">
                    <a:lumMod val="50000"/>
                  </a:schemeClr>
                </a:solidFill>
                <a:latin typeface="+mj-lt"/>
              </a:rPr>
              <a:t>for Valuing </a:t>
            </a:r>
            <a:r>
              <a:rPr lang="en-GB" dirty="0">
                <a:solidFill>
                  <a:schemeClr val="bg2">
                    <a:lumMod val="50000"/>
                  </a:schemeClr>
                </a:solidFill>
                <a:latin typeface="+mj-lt"/>
              </a:rPr>
              <a:t>Ecosystem Services</a:t>
            </a:r>
            <a:endParaRPr lang="en-GB" dirty="0" smtClean="0">
              <a:solidFill>
                <a:schemeClr val="bg2">
                  <a:lumMod val="50000"/>
                </a:schemeClr>
              </a:solidFill>
              <a:latin typeface="+mj-lt"/>
            </a:endParaRPr>
          </a:p>
          <a:p>
            <a:pPr marL="274320" indent="-274320" eaLnBrk="1" fontAlgn="auto" hangingPunct="1">
              <a:spcAft>
                <a:spcPts val="0"/>
              </a:spcAft>
              <a:buClr>
                <a:schemeClr val="accent3"/>
              </a:buClr>
              <a:buFont typeface="Wingdings 2"/>
              <a:buChar char=""/>
              <a:defRPr/>
            </a:pPr>
            <a:r>
              <a:rPr lang="en-GB" dirty="0" err="1">
                <a:latin typeface="+mj-lt"/>
              </a:rPr>
              <a:t>EnviroAtlas</a:t>
            </a:r>
            <a:r>
              <a:rPr lang="en-GB" dirty="0">
                <a:latin typeface="+mj-lt"/>
              </a:rPr>
              <a:t> can be used to forecast impacts on </a:t>
            </a:r>
            <a:r>
              <a:rPr lang="en-GB" dirty="0" smtClean="0">
                <a:latin typeface="+mj-lt"/>
              </a:rPr>
              <a:t>natural resources </a:t>
            </a:r>
            <a:r>
              <a:rPr lang="en-GB" dirty="0">
                <a:latin typeface="+mj-lt"/>
              </a:rPr>
              <a:t>due to future population growth and climate change</a:t>
            </a:r>
          </a:p>
          <a:p>
            <a:pPr marL="274320" indent="-274320" eaLnBrk="1" fontAlgn="auto" hangingPunct="1">
              <a:spcAft>
                <a:spcPts val="0"/>
              </a:spcAft>
              <a:buClr>
                <a:schemeClr val="accent3"/>
              </a:buClr>
              <a:buFont typeface="Wingdings 2"/>
              <a:buChar char=""/>
              <a:defRPr/>
            </a:pPr>
            <a:r>
              <a:rPr lang="en-GB" dirty="0" smtClean="0">
                <a:latin typeface="+mj-lt"/>
              </a:rPr>
              <a:t>Consulting </a:t>
            </a:r>
            <a:r>
              <a:rPr lang="en-GB" dirty="0">
                <a:latin typeface="+mj-lt"/>
              </a:rPr>
              <a:t>firms have proprietary </a:t>
            </a:r>
            <a:r>
              <a:rPr lang="en-GB" dirty="0" smtClean="0">
                <a:latin typeface="+mj-lt"/>
              </a:rPr>
              <a:t>tools:</a:t>
            </a:r>
          </a:p>
          <a:p>
            <a:pPr marL="640080" lvl="1" indent="-246888" eaLnBrk="1" fontAlgn="auto" hangingPunct="1">
              <a:spcAft>
                <a:spcPts val="0"/>
              </a:spcAft>
              <a:buFont typeface="Wingdings 2"/>
              <a:buChar char=""/>
              <a:defRPr/>
            </a:pPr>
            <a:r>
              <a:rPr lang="en-GB" dirty="0" err="1" smtClean="0">
                <a:solidFill>
                  <a:schemeClr val="bg2">
                    <a:lumMod val="50000"/>
                  </a:schemeClr>
                </a:solidFill>
                <a:latin typeface="+mj-lt"/>
              </a:rPr>
              <a:t>EcoMetrix</a:t>
            </a:r>
            <a:r>
              <a:rPr lang="en-GB" dirty="0">
                <a:solidFill>
                  <a:schemeClr val="bg2">
                    <a:lumMod val="50000"/>
                  </a:schemeClr>
                </a:solidFill>
                <a:latin typeface="+mj-lt"/>
              </a:rPr>
              <a:t>, </a:t>
            </a:r>
          </a:p>
          <a:p>
            <a:pPr marL="640080" lvl="1" indent="-246888" eaLnBrk="1" fontAlgn="auto" hangingPunct="1">
              <a:spcAft>
                <a:spcPts val="0"/>
              </a:spcAft>
              <a:buFont typeface="Wingdings 2"/>
              <a:buChar char=""/>
              <a:defRPr/>
            </a:pPr>
            <a:r>
              <a:rPr lang="en-GB" dirty="0" err="1" smtClean="0">
                <a:solidFill>
                  <a:schemeClr val="bg2">
                    <a:lumMod val="50000"/>
                  </a:schemeClr>
                </a:solidFill>
                <a:latin typeface="+mj-lt"/>
              </a:rPr>
              <a:t>EcoAim</a:t>
            </a:r>
            <a:r>
              <a:rPr lang="en-GB" dirty="0">
                <a:solidFill>
                  <a:schemeClr val="bg2">
                    <a:lumMod val="50000"/>
                  </a:schemeClr>
                </a:solidFill>
                <a:latin typeface="+mj-lt"/>
              </a:rPr>
              <a:t>, </a:t>
            </a:r>
            <a:endParaRPr lang="en-GB"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GB" dirty="0" err="1" smtClean="0">
                <a:solidFill>
                  <a:schemeClr val="bg2">
                    <a:lumMod val="50000"/>
                  </a:schemeClr>
                </a:solidFill>
                <a:latin typeface="+mj-lt"/>
              </a:rPr>
              <a:t>ESValue</a:t>
            </a:r>
            <a:endParaRPr lang="en-GB" dirty="0">
              <a:solidFill>
                <a:schemeClr val="bg2">
                  <a:lumMod val="50000"/>
                </a:schemeClr>
              </a:solidFill>
              <a:latin typeface="+mj-lt"/>
            </a:endParaRPr>
          </a:p>
        </p:txBody>
      </p:sp>
      <p:pic>
        <p:nvPicPr>
          <p:cNvPr id="36868" name="Picture 2"/>
          <p:cNvPicPr>
            <a:picLocks noChangeAspect="1" noChangeArrowheads="1"/>
          </p:cNvPicPr>
          <p:nvPr/>
        </p:nvPicPr>
        <p:blipFill>
          <a:blip r:embed="rId2">
            <a:extLst>
              <a:ext uri="{28A0092B-C50C-407E-A947-70E740481C1C}">
                <a14:useLocalDpi xmlns:a14="http://schemas.microsoft.com/office/drawing/2010/main" val="0"/>
              </a:ext>
            </a:extLst>
          </a:blip>
          <a:srcRect l="13007" t="57095" r="37654" b="29854"/>
          <a:stretch>
            <a:fillRect/>
          </a:stretch>
        </p:blipFill>
        <p:spPr bwMode="auto">
          <a:xfrm rot="1314559">
            <a:off x="4110038" y="1346200"/>
            <a:ext cx="4951412" cy="982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9" name="Picture 3"/>
          <p:cNvPicPr>
            <a:picLocks noChangeAspect="1" noChangeArrowheads="1"/>
          </p:cNvPicPr>
          <p:nvPr/>
        </p:nvPicPr>
        <p:blipFill>
          <a:blip r:embed="rId2">
            <a:extLst>
              <a:ext uri="{28A0092B-C50C-407E-A947-70E740481C1C}">
                <a14:useLocalDpi xmlns:a14="http://schemas.microsoft.com/office/drawing/2010/main" val="0"/>
              </a:ext>
            </a:extLst>
          </a:blip>
          <a:srcRect l="2965" t="27496" r="4414" b="59019"/>
          <a:stretch>
            <a:fillRect/>
          </a:stretch>
        </p:blipFill>
        <p:spPr bwMode="auto">
          <a:xfrm rot="-965937">
            <a:off x="2714625" y="5316538"/>
            <a:ext cx="6273800" cy="68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r>
              <a:rPr lang="en-GB" altLang="en-US" smtClean="0"/>
              <a:t>No universally agreed tool</a:t>
            </a:r>
          </a:p>
        </p:txBody>
      </p:sp>
      <p:sp>
        <p:nvSpPr>
          <p:cNvPr id="3" name="Content Placeholder 2"/>
          <p:cNvSpPr>
            <a:spLocks noGrp="1"/>
          </p:cNvSpPr>
          <p:nvPr>
            <p:ph idx="1"/>
          </p:nvPr>
        </p:nvSpPr>
        <p:spPr/>
        <p:txBody>
          <a:bodyPr>
            <a:normAutofit fontScale="77500" lnSpcReduction="20000"/>
          </a:bodyPr>
          <a:lstStyle/>
          <a:p>
            <a:pPr marL="0" indent="0" eaLnBrk="1" fontAlgn="auto" hangingPunct="1">
              <a:spcAft>
                <a:spcPts val="0"/>
              </a:spcAft>
              <a:buClr>
                <a:schemeClr val="accent3"/>
              </a:buClr>
              <a:buFont typeface="Wingdings 2"/>
              <a:buNone/>
              <a:defRPr/>
            </a:pPr>
            <a:r>
              <a:rPr lang="en-GB" b="1" dirty="0" smtClean="0">
                <a:latin typeface="+mj-lt"/>
              </a:rPr>
              <a:t>Therefore decision </a:t>
            </a:r>
            <a:r>
              <a:rPr lang="en-GB" b="1" dirty="0">
                <a:latin typeface="+mj-lt"/>
              </a:rPr>
              <a:t>makers need</a:t>
            </a:r>
            <a:r>
              <a:rPr lang="en-GB" b="1" dirty="0" smtClean="0">
                <a:latin typeface="+mj-lt"/>
              </a:rPr>
              <a:t>:</a:t>
            </a:r>
          </a:p>
          <a:p>
            <a:pPr marL="274320" indent="-274320" eaLnBrk="1" fontAlgn="auto" hangingPunct="1">
              <a:spcAft>
                <a:spcPts val="0"/>
              </a:spcAft>
              <a:buClr>
                <a:schemeClr val="accent3"/>
              </a:buClr>
              <a:buFont typeface="Wingdings 2"/>
              <a:buChar char=""/>
              <a:defRPr/>
            </a:pPr>
            <a:r>
              <a:rPr lang="en-GB" dirty="0" smtClean="0">
                <a:latin typeface="+mj-lt"/>
              </a:rPr>
              <a:t>Development </a:t>
            </a:r>
            <a:r>
              <a:rPr lang="en-GB" dirty="0">
                <a:latin typeface="+mj-lt"/>
              </a:rPr>
              <a:t>and support of data </a:t>
            </a:r>
            <a:r>
              <a:rPr lang="en-GB" dirty="0" smtClean="0">
                <a:latin typeface="+mj-lt"/>
              </a:rPr>
              <a:t>archives</a:t>
            </a:r>
          </a:p>
          <a:p>
            <a:pPr marL="274320" indent="-274320" eaLnBrk="1" fontAlgn="auto" hangingPunct="1">
              <a:spcAft>
                <a:spcPts val="0"/>
              </a:spcAft>
              <a:buClr>
                <a:schemeClr val="accent3"/>
              </a:buClr>
              <a:buFont typeface="Wingdings 2"/>
              <a:buChar char=""/>
              <a:defRPr/>
            </a:pPr>
            <a:r>
              <a:rPr lang="en-GB" dirty="0" smtClean="0">
                <a:latin typeface="+mj-lt"/>
              </a:rPr>
              <a:t>Agreement </a:t>
            </a:r>
            <a:r>
              <a:rPr lang="en-GB" dirty="0">
                <a:latin typeface="+mj-lt"/>
              </a:rPr>
              <a:t>on </a:t>
            </a:r>
            <a:r>
              <a:rPr lang="en-GB" dirty="0" smtClean="0">
                <a:latin typeface="+mj-lt"/>
              </a:rPr>
              <a:t>metrics</a:t>
            </a:r>
          </a:p>
          <a:p>
            <a:pPr marL="274320" indent="-274320" eaLnBrk="1" fontAlgn="auto" hangingPunct="1">
              <a:spcAft>
                <a:spcPts val="0"/>
              </a:spcAft>
              <a:buClr>
                <a:schemeClr val="accent3"/>
              </a:buClr>
              <a:buFont typeface="Wingdings 2"/>
              <a:buChar char=""/>
              <a:defRPr/>
            </a:pPr>
            <a:r>
              <a:rPr lang="en-GB" dirty="0" smtClean="0">
                <a:latin typeface="+mj-lt"/>
              </a:rPr>
              <a:t>Training </a:t>
            </a:r>
            <a:r>
              <a:rPr lang="en-GB" dirty="0">
                <a:latin typeface="+mj-lt"/>
              </a:rPr>
              <a:t>and education on understanding and </a:t>
            </a:r>
            <a:r>
              <a:rPr lang="en-GB" dirty="0" smtClean="0">
                <a:latin typeface="+mj-lt"/>
              </a:rPr>
              <a:t>accepting uncertainty </a:t>
            </a:r>
            <a:r>
              <a:rPr lang="en-GB" dirty="0">
                <a:latin typeface="+mj-lt"/>
              </a:rPr>
              <a:t>in relation to </a:t>
            </a:r>
            <a:r>
              <a:rPr lang="en-GB" dirty="0" smtClean="0">
                <a:latin typeface="+mj-lt"/>
              </a:rPr>
              <a:t>ESV</a:t>
            </a:r>
          </a:p>
          <a:p>
            <a:pPr marL="274320" indent="-274320" eaLnBrk="1" fontAlgn="auto" hangingPunct="1">
              <a:spcAft>
                <a:spcPts val="0"/>
              </a:spcAft>
              <a:buClr>
                <a:schemeClr val="accent3"/>
              </a:buClr>
              <a:buFont typeface="Wingdings 2"/>
              <a:buChar char=""/>
              <a:defRPr/>
            </a:pPr>
            <a:r>
              <a:rPr lang="en-GB" dirty="0" smtClean="0">
                <a:latin typeface="+mj-lt"/>
              </a:rPr>
              <a:t>Training </a:t>
            </a:r>
            <a:r>
              <a:rPr lang="en-GB" dirty="0">
                <a:latin typeface="+mj-lt"/>
              </a:rPr>
              <a:t>on tools and valuation and coordination with </a:t>
            </a:r>
            <a:r>
              <a:rPr lang="en-GB" dirty="0" smtClean="0">
                <a:latin typeface="+mj-lt"/>
              </a:rPr>
              <a:t>tool developers</a:t>
            </a:r>
          </a:p>
          <a:p>
            <a:pPr marL="274320" indent="-274320" eaLnBrk="1" fontAlgn="auto" hangingPunct="1">
              <a:spcAft>
                <a:spcPts val="0"/>
              </a:spcAft>
              <a:buClr>
                <a:schemeClr val="accent3"/>
              </a:buClr>
              <a:buFont typeface="Wingdings 2"/>
              <a:buChar char=""/>
              <a:defRPr/>
            </a:pPr>
            <a:r>
              <a:rPr lang="en-GB" dirty="0" smtClean="0">
                <a:latin typeface="+mj-lt"/>
              </a:rPr>
              <a:t>Policy </a:t>
            </a:r>
            <a:r>
              <a:rPr lang="en-GB" dirty="0">
                <a:latin typeface="+mj-lt"/>
              </a:rPr>
              <a:t>guidance on when to use ESV tools and tool </a:t>
            </a:r>
            <a:r>
              <a:rPr lang="en-GB" dirty="0" smtClean="0">
                <a:latin typeface="+mj-lt"/>
              </a:rPr>
              <a:t>choice</a:t>
            </a:r>
          </a:p>
          <a:p>
            <a:pPr marL="274320" indent="-274320" eaLnBrk="1" fontAlgn="auto" hangingPunct="1">
              <a:spcAft>
                <a:spcPts val="0"/>
              </a:spcAft>
              <a:buClr>
                <a:schemeClr val="accent3"/>
              </a:buClr>
              <a:buFont typeface="Wingdings 2"/>
              <a:buChar char=""/>
              <a:defRPr/>
            </a:pPr>
            <a:r>
              <a:rPr lang="en-GB" dirty="0" smtClean="0">
                <a:latin typeface="+mj-lt"/>
              </a:rPr>
              <a:t>Credible</a:t>
            </a:r>
            <a:r>
              <a:rPr lang="en-GB" dirty="0">
                <a:latin typeface="+mj-lt"/>
              </a:rPr>
              <a:t>, Replicable and Legally defensible ESV </a:t>
            </a:r>
            <a:r>
              <a:rPr lang="en-GB" dirty="0" smtClean="0">
                <a:latin typeface="+mj-lt"/>
              </a:rPr>
              <a:t>tools</a:t>
            </a:r>
          </a:p>
          <a:p>
            <a:pPr marL="0" indent="0" algn="r" eaLnBrk="1" fontAlgn="auto" hangingPunct="1">
              <a:spcAft>
                <a:spcPts val="0"/>
              </a:spcAft>
              <a:buClr>
                <a:schemeClr val="accent3"/>
              </a:buClr>
              <a:buFont typeface="Wingdings 2"/>
              <a:buNone/>
              <a:defRPr/>
            </a:pPr>
            <a:r>
              <a:rPr lang="en-GB" dirty="0" smtClean="0">
                <a:latin typeface="+mj-lt"/>
              </a:rPr>
              <a:t>(</a:t>
            </a:r>
            <a:r>
              <a:rPr lang="en-GB" dirty="0" err="1">
                <a:latin typeface="+mj-lt"/>
              </a:rPr>
              <a:t>Bagstad</a:t>
            </a:r>
            <a:r>
              <a:rPr lang="en-GB" dirty="0">
                <a:latin typeface="+mj-lt"/>
              </a:rPr>
              <a:t> et al. </a:t>
            </a:r>
            <a:r>
              <a:rPr lang="en-GB" dirty="0" smtClean="0">
                <a:latin typeface="+mj-lt"/>
              </a:rPr>
              <a:t>2012)</a:t>
            </a:r>
          </a:p>
          <a:p>
            <a:pPr marL="0" indent="0" algn="r" eaLnBrk="1" fontAlgn="auto" hangingPunct="1">
              <a:spcAft>
                <a:spcPts val="0"/>
              </a:spcAft>
              <a:buClr>
                <a:schemeClr val="accent3"/>
              </a:buClr>
              <a:buFont typeface="Wingdings 2"/>
              <a:buNone/>
              <a:defRPr/>
            </a:pPr>
            <a:endParaRPr lang="en-GB" dirty="0" smtClean="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But in the US 79% of ‘interested’ employees were aware of ES and 40% have seen them used in EIA’s (esp. freshwater) (Winslow, 2012) the main problem is clear guidance </a:t>
            </a:r>
            <a:endParaRPr lang="en-GB" dirty="0">
              <a:solidFill>
                <a:schemeClr val="bg2">
                  <a:lumMod val="50000"/>
                </a:schemeClr>
              </a:solidFill>
              <a:latin typeface="+mj-lt"/>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533400" y="304800"/>
            <a:ext cx="8229600" cy="1143000"/>
          </a:xfrm>
        </p:spPr>
        <p:txBody>
          <a:bodyPr/>
          <a:lstStyle/>
          <a:p>
            <a:pPr eaLnBrk="1" hangingPunct="1"/>
            <a:r>
              <a:rPr lang="en-US" altLang="en-US" smtClean="0"/>
              <a:t>Valuation and incentives</a:t>
            </a:r>
          </a:p>
        </p:txBody>
      </p:sp>
      <p:sp>
        <p:nvSpPr>
          <p:cNvPr id="25603" name="Rectangle 3"/>
          <p:cNvSpPr>
            <a:spLocks noGrp="1" noChangeArrowheads="1"/>
          </p:cNvSpPr>
          <p:nvPr>
            <p:ph idx="1"/>
          </p:nvPr>
        </p:nvSpPr>
        <p:spPr>
          <a:xfrm>
            <a:off x="457200" y="1371600"/>
            <a:ext cx="8229600" cy="4389438"/>
          </a:xfrm>
        </p:spPr>
        <p:txBody>
          <a:bodyPr>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Demonstrating the value of ecosystem services is important:  can improve human decisions</a:t>
            </a:r>
          </a:p>
          <a:p>
            <a:pPr marL="274320" indent="-274320" eaLnBrk="1" fontAlgn="auto" hangingPunct="1">
              <a:lnSpc>
                <a:spcPct val="90000"/>
              </a:lnSpc>
              <a:spcAft>
                <a:spcPts val="0"/>
              </a:spcAft>
              <a:buClr>
                <a:schemeClr val="accent3"/>
              </a:buClr>
              <a:buFont typeface="Wingdings 2"/>
              <a:buChar char=""/>
              <a:defRPr/>
            </a:pPr>
            <a:r>
              <a:rPr lang="en-US" sz="2800" b="1" dirty="0" smtClean="0">
                <a:solidFill>
                  <a:schemeClr val="bg2">
                    <a:lumMod val="50000"/>
                  </a:schemeClr>
                </a:solidFill>
                <a:latin typeface="+mj-lt"/>
              </a:rPr>
              <a:t>BUT, </a:t>
            </a:r>
            <a:r>
              <a:rPr lang="en-US" sz="2800" dirty="0" smtClean="0">
                <a:latin typeface="+mj-lt"/>
              </a:rPr>
              <a:t>valuation by itself does not guarantee better decisions</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Need to be concerned WHO makes decisions and what benefits (costs) they face</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Who benefits? E.g. in the UK affluent areas are 5 times more likely to have close access to green space (Defra, 2017)</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Question of incentives </a:t>
            </a:r>
          </a:p>
          <a:p>
            <a:pPr marL="274320" indent="-274320" eaLnBrk="1" fontAlgn="auto" hangingPunct="1">
              <a:lnSpc>
                <a:spcPct val="90000"/>
              </a:lnSpc>
              <a:spcAft>
                <a:spcPts val="0"/>
              </a:spcAft>
              <a:buClr>
                <a:schemeClr val="accent3"/>
              </a:buClr>
              <a:buFont typeface="Wingdings 2"/>
              <a:buChar char=""/>
              <a:defRPr/>
            </a:pPr>
            <a:r>
              <a:rPr lang="en-US" sz="2800" dirty="0" smtClean="0">
                <a:solidFill>
                  <a:srgbClr val="FF0000"/>
                </a:solidFill>
                <a:latin typeface="+mj-lt"/>
              </a:rPr>
              <a:t>In pairs list incentives that could be used in ES </a:t>
            </a:r>
          </a:p>
        </p:txBody>
      </p:sp>
      <p:pic>
        <p:nvPicPr>
          <p:cNvPr id="389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5191125"/>
            <a:ext cx="2243138" cy="1684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smtClean="0"/>
              <a:t>Providing incentives for ecosystem services and conservation</a:t>
            </a:r>
          </a:p>
        </p:txBody>
      </p:sp>
      <p:sp>
        <p:nvSpPr>
          <p:cNvPr id="27651" name="Rectangle 3"/>
          <p:cNvSpPr>
            <a:spLocks noGrp="1" noChangeArrowheads="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Many ecosystem services do not generate a return for the landowner or decision-maker</a:t>
            </a:r>
          </a:p>
          <a:p>
            <a:pPr marL="274320" indent="-274320" eaLnBrk="1" fontAlgn="auto" hangingPunct="1">
              <a:spcAft>
                <a:spcPts val="0"/>
              </a:spcAft>
              <a:buClr>
                <a:schemeClr val="accent3"/>
              </a:buClr>
              <a:buFont typeface="Wingdings 2"/>
              <a:buChar char=""/>
              <a:defRPr/>
            </a:pPr>
            <a:r>
              <a:rPr lang="en-US" dirty="0" smtClean="0">
                <a:latin typeface="+mj-lt"/>
              </a:rPr>
              <a:t>Unless there is some form of reward for the provision of ecosystem services, the landowner may choose a destructive land use</a:t>
            </a:r>
          </a:p>
          <a:p>
            <a:pPr marL="640080" lvl="1" indent="-246888" eaLnBrk="1" fontAlgn="auto" hangingPunct="1">
              <a:spcAft>
                <a:spcPts val="0"/>
              </a:spcAft>
              <a:buFont typeface="Wingdings 2"/>
              <a:buChar char=""/>
              <a:defRPr/>
            </a:pPr>
            <a:endParaRPr lang="en-US" dirty="0" smtClean="0"/>
          </a:p>
        </p:txBody>
      </p:sp>
      <p:pic>
        <p:nvPicPr>
          <p:cNvPr id="399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4267200"/>
            <a:ext cx="1790700" cy="2495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94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343400"/>
            <a:ext cx="5715000" cy="2476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20725" y="304800"/>
            <a:ext cx="8229600" cy="1143000"/>
          </a:xfrm>
        </p:spPr>
        <p:txBody>
          <a:bodyPr/>
          <a:lstStyle/>
          <a:p>
            <a:pPr eaLnBrk="1" hangingPunct="1"/>
            <a:r>
              <a:rPr lang="en-US" altLang="en-US" smtClean="0"/>
              <a:t>Example: wetlands</a:t>
            </a:r>
          </a:p>
        </p:txBody>
      </p:sp>
      <p:sp>
        <p:nvSpPr>
          <p:cNvPr id="32771" name="Rectangle 3"/>
          <p:cNvSpPr>
            <a:spLocks noGrp="1" noChangeArrowheads="1"/>
          </p:cNvSpPr>
          <p:nvPr>
            <p:ph idx="1"/>
          </p:nvPr>
        </p:nvSpPr>
        <p:spPr>
          <a:xfrm>
            <a:off x="533400" y="1371600"/>
            <a:ext cx="8229600" cy="4389438"/>
          </a:xfrm>
        </p:spPr>
        <p:txBody>
          <a:bodyPr>
            <a:normAutofit/>
          </a:bodyPr>
          <a:lstStyle/>
          <a:p>
            <a:pPr marL="274320" indent="-274320" eaLnBrk="1" fontAlgn="auto" hangingPunct="1">
              <a:spcAft>
                <a:spcPts val="0"/>
              </a:spcAft>
              <a:buClr>
                <a:schemeClr val="accent3"/>
              </a:buClr>
              <a:buFont typeface="Wingdings 2"/>
              <a:buChar char=""/>
              <a:defRPr/>
            </a:pPr>
            <a:r>
              <a:rPr lang="en-US" sz="2800" dirty="0" smtClean="0">
                <a:latin typeface="+mj-lt"/>
              </a:rPr>
              <a:t>Landowner calculus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Drain wetland – gain value of agricultural production</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Leave wetland – no value</a:t>
            </a:r>
          </a:p>
          <a:p>
            <a:pPr marL="274320" indent="-274320" eaLnBrk="1" fontAlgn="auto" hangingPunct="1">
              <a:spcAft>
                <a:spcPts val="0"/>
              </a:spcAft>
              <a:buClr>
                <a:schemeClr val="accent3"/>
              </a:buClr>
              <a:buFont typeface="Wingdings 2"/>
              <a:buChar char=""/>
              <a:defRPr/>
            </a:pPr>
            <a:r>
              <a:rPr lang="en-US" sz="2800" dirty="0" smtClean="0">
                <a:latin typeface="+mj-lt"/>
              </a:rPr>
              <a:t>Societal calculus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Preserving the wetlands provides habitat, water filtration, water storage, coastal protection, flood alleviation…</a:t>
            </a:r>
          </a:p>
          <a:p>
            <a:pPr marL="274320" indent="-274320" eaLnBrk="1" fontAlgn="auto" hangingPunct="1">
              <a:spcAft>
                <a:spcPts val="0"/>
              </a:spcAft>
              <a:buClr>
                <a:schemeClr val="accent3"/>
              </a:buClr>
              <a:buFont typeface="Wingdings 2"/>
              <a:buChar char=""/>
              <a:defRPr/>
            </a:pPr>
            <a:r>
              <a:rPr lang="en-US" sz="2800" dirty="0" smtClean="0">
                <a:latin typeface="+mj-lt"/>
              </a:rPr>
              <a:t>Mismatch between what is in individual’s best interest and what is in society’s best interest</a:t>
            </a:r>
          </a:p>
        </p:txBody>
      </p:sp>
      <p:grpSp>
        <p:nvGrpSpPr>
          <p:cNvPr id="40964" name="Group 2"/>
          <p:cNvGrpSpPr>
            <a:grpSpLocks/>
          </p:cNvGrpSpPr>
          <p:nvPr/>
        </p:nvGrpSpPr>
        <p:grpSpPr bwMode="auto">
          <a:xfrm>
            <a:off x="381000" y="5257800"/>
            <a:ext cx="2479675" cy="1447800"/>
            <a:chOff x="5555513" y="12404"/>
            <a:chExt cx="3588488" cy="2391736"/>
          </a:xfrm>
        </p:grpSpPr>
        <p:pic>
          <p:nvPicPr>
            <p:cNvPr id="4096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1" y="12404"/>
              <a:ext cx="3581400" cy="2389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0968" name="TextBox 1"/>
            <p:cNvSpPr txBox="1">
              <a:spLocks noChangeArrowheads="1"/>
            </p:cNvSpPr>
            <p:nvPr/>
          </p:nvSpPr>
          <p:spPr bwMode="auto">
            <a:xfrm>
              <a:off x="5555513" y="2127141"/>
              <a:ext cx="1371599"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200">
                  <a:latin typeface="Arial" panose="020B0604020202020204" pitchFamily="34" charset="0"/>
                </a:rPr>
                <a:t>WWT, 2014</a:t>
              </a:r>
            </a:p>
          </p:txBody>
        </p:sp>
      </p:grpSp>
      <p:pic>
        <p:nvPicPr>
          <p:cNvPr id="40965"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29400" y="0"/>
            <a:ext cx="2514600" cy="1681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66"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5800" y="5192713"/>
            <a:ext cx="4562475" cy="151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smtClean="0"/>
              <a:t>Providing incentives for ecosystem services and conservation</a:t>
            </a:r>
          </a:p>
        </p:txBody>
      </p:sp>
      <p:sp>
        <p:nvSpPr>
          <p:cNvPr id="33795" name="Rectangle 3"/>
          <p:cNvSpPr>
            <a:spLocks noGrp="1" noChangeArrowheads="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Payments for ecosystem services (carrots)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Costa Rica</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Carbon markets</a:t>
            </a:r>
          </a:p>
          <a:p>
            <a:pPr marL="274320" indent="-274320" eaLnBrk="1" fontAlgn="auto" hangingPunct="1">
              <a:spcAft>
                <a:spcPts val="0"/>
              </a:spcAft>
              <a:buClr>
                <a:schemeClr val="accent3"/>
              </a:buClr>
              <a:buFont typeface="Wingdings 2"/>
              <a:buChar char=""/>
              <a:defRPr/>
            </a:pPr>
            <a:r>
              <a:rPr lang="en-US" dirty="0" smtClean="0">
                <a:latin typeface="+mj-lt"/>
              </a:rPr>
              <a:t>Payments from those who damage ecosystem services (sticks)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Land development tax (or zoning) </a:t>
            </a:r>
          </a:p>
          <a:p>
            <a:pPr marL="274320" indent="-274320" eaLnBrk="1" fontAlgn="auto" hangingPunct="1">
              <a:spcAft>
                <a:spcPts val="0"/>
              </a:spcAft>
              <a:buClr>
                <a:schemeClr val="accent3"/>
              </a:buClr>
              <a:buFont typeface="Wingdings 2"/>
              <a:buChar char=""/>
              <a:defRPr/>
            </a:pPr>
            <a:endParaRPr lang="en-US" dirty="0" smtClean="0"/>
          </a:p>
        </p:txBody>
      </p:sp>
      <p:pic>
        <p:nvPicPr>
          <p:cNvPr id="419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4800600"/>
            <a:ext cx="4576763"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US" altLang="en-US" smtClean="0"/>
              <a:t>Link to policy</a:t>
            </a:r>
          </a:p>
        </p:txBody>
      </p:sp>
      <p:sp>
        <p:nvSpPr>
          <p:cNvPr id="34819" name="Rectangle 3"/>
          <p:cNvSpPr>
            <a:spLocks noGrp="1" noChangeArrowheads="1"/>
          </p:cNvSpPr>
          <p:nvPr>
            <p:ph idx="1"/>
          </p:nvPr>
        </p:nvSpPr>
        <p:spPr/>
        <p:txBody>
          <a:bodyPr>
            <a:normAutofit/>
          </a:bodyPr>
          <a:lstStyle/>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Market forces alone do not provide incentives for provision of most ecosystem services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Exceptions (pollination services) </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Providing incentives typically requires some explicit policy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Example: Carbon market (“cap-and-trade” system of carbon permits) – the trading of carbon credits only exists because of the cap on carbon emissions</a:t>
            </a:r>
          </a:p>
        </p:txBody>
      </p:sp>
      <p:pic>
        <p:nvPicPr>
          <p:cNvPr id="430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4800600"/>
            <a:ext cx="3086100"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481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altLang="en-US" smtClean="0"/>
              <a:t>Link to conservation</a:t>
            </a:r>
          </a:p>
        </p:txBody>
      </p:sp>
      <p:sp>
        <p:nvSpPr>
          <p:cNvPr id="35843" name="Rectangle 3"/>
          <p:cNvSpPr>
            <a:spLocks noGrp="1" noChangeArrowheads="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Partnership of interests: ecosystem service provision and conservation of biodiversity often align</a:t>
            </a:r>
          </a:p>
          <a:p>
            <a:pPr marL="274320" indent="-274320" eaLnBrk="1" fontAlgn="auto" hangingPunct="1">
              <a:spcAft>
                <a:spcPts val="0"/>
              </a:spcAft>
              <a:buClr>
                <a:schemeClr val="accent3"/>
              </a:buClr>
              <a:buFont typeface="Wingdings 2"/>
              <a:buChar char=""/>
              <a:defRPr/>
            </a:pPr>
            <a:r>
              <a:rPr lang="en-US" dirty="0" smtClean="0">
                <a:latin typeface="+mj-lt"/>
              </a:rPr>
              <a:t>Partnership in action: </a:t>
            </a:r>
            <a:r>
              <a:rPr lang="en-US" dirty="0" err="1" smtClean="0">
                <a:latin typeface="+mj-lt"/>
              </a:rPr>
              <a:t>mobilise</a:t>
            </a:r>
            <a:r>
              <a:rPr lang="en-US" dirty="0" smtClean="0">
                <a:latin typeface="+mj-lt"/>
              </a:rPr>
              <a:t> additional resources for conservation</a:t>
            </a:r>
          </a:p>
        </p:txBody>
      </p:sp>
      <p:pic>
        <p:nvPicPr>
          <p:cNvPr id="4403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810000"/>
            <a:ext cx="5718175" cy="2859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endParaRPr lang="en-GB" altLang="en-US" smtClean="0"/>
          </a:p>
        </p:txBody>
      </p:sp>
      <p:sp>
        <p:nvSpPr>
          <p:cNvPr id="45059" name="Content Placeholder 2"/>
          <p:cNvSpPr>
            <a:spLocks noGrp="1"/>
          </p:cNvSpPr>
          <p:nvPr>
            <p:ph idx="1"/>
          </p:nvPr>
        </p:nvSpPr>
        <p:spPr/>
        <p:txBody>
          <a:bodyPr/>
          <a:lstStyle/>
          <a:p>
            <a:pPr eaLnBrk="1" hangingPunct="1"/>
            <a:endParaRPr lang="en-GB" altLang="en-US" smtClean="0"/>
          </a:p>
        </p:txBody>
      </p:sp>
      <p:pic>
        <p:nvPicPr>
          <p:cNvPr id="4506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7175" cy="6705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GB" altLang="en-US" smtClean="0"/>
              <a:t>Geographical complexity of ES</a:t>
            </a:r>
          </a:p>
        </p:txBody>
      </p:sp>
      <p:sp>
        <p:nvSpPr>
          <p:cNvPr id="46083" name="Content Placeholder 2"/>
          <p:cNvSpPr>
            <a:spLocks noGrp="1"/>
          </p:cNvSpPr>
          <p:nvPr>
            <p:ph idx="1"/>
          </p:nvPr>
        </p:nvSpPr>
        <p:spPr/>
        <p:txBody>
          <a:bodyPr/>
          <a:lstStyle/>
          <a:p>
            <a:pPr eaLnBrk="1" hangingPunct="1"/>
            <a:endParaRPr lang="en-GB" altLang="en-US" smtClean="0"/>
          </a:p>
        </p:txBody>
      </p:sp>
      <p:pic>
        <p:nvPicPr>
          <p:cNvPr id="4608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2011363"/>
            <a:ext cx="7848600" cy="448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6085" name="TextBox 3"/>
          <p:cNvSpPr txBox="1">
            <a:spLocks noChangeArrowheads="1"/>
          </p:cNvSpPr>
          <p:nvPr/>
        </p:nvSpPr>
        <p:spPr bwMode="auto">
          <a:xfrm>
            <a:off x="6934200" y="2133600"/>
            <a:ext cx="1524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solidFill>
                  <a:srgbClr val="FF0000"/>
                </a:solidFill>
                <a:latin typeface="Arial" panose="020B0604020202020204" pitchFamily="34" charset="0"/>
              </a:rPr>
              <a:t>Discuss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73075" y="1143000"/>
            <a:ext cx="8229600" cy="1143000"/>
          </a:xfrm>
        </p:spPr>
        <p:txBody>
          <a:bodyPr>
            <a:normAutofit fontScale="90000"/>
          </a:bodyPr>
          <a:lstStyle/>
          <a:p>
            <a:pPr eaLnBrk="1" fontAlgn="auto" hangingPunct="1">
              <a:spcAft>
                <a:spcPts val="0"/>
              </a:spcAft>
              <a:defRPr/>
            </a:pPr>
            <a:r>
              <a:rPr lang="en-US" sz="4000" dirty="0" smtClean="0"/>
              <a:t>Link to conservation: </a:t>
            </a:r>
            <a:br>
              <a:rPr lang="en-US" sz="4000" dirty="0" smtClean="0"/>
            </a:br>
            <a:r>
              <a:rPr lang="en-US" sz="4000" dirty="0" smtClean="0"/>
              <a:t>3 scenarios</a:t>
            </a:r>
            <a:br>
              <a:rPr lang="en-US" sz="4000" dirty="0" smtClean="0"/>
            </a:br>
            <a:endParaRPr lang="en-US" sz="4000" dirty="0" smtClean="0"/>
          </a:p>
        </p:txBody>
      </p:sp>
      <p:sp>
        <p:nvSpPr>
          <p:cNvPr id="36867" name="Rectangle 3"/>
          <p:cNvSpPr>
            <a:spLocks noGrp="1" noChangeArrowheads="1"/>
          </p:cNvSpPr>
          <p:nvPr>
            <p:ph idx="1"/>
          </p:nvPr>
        </p:nvSpPr>
        <p:spPr/>
        <p:txBody>
          <a:bodyPr>
            <a:normAutofit/>
          </a:bodyPr>
          <a:lstStyle/>
          <a:p>
            <a:pPr marL="514350" indent="-514350" eaLnBrk="1" fontAlgn="auto" hangingPunct="1">
              <a:lnSpc>
                <a:spcPct val="80000"/>
              </a:lnSpc>
              <a:spcAft>
                <a:spcPts val="0"/>
              </a:spcAft>
              <a:buClr>
                <a:schemeClr val="accent3"/>
              </a:buClr>
              <a:buFont typeface="+mj-lt"/>
              <a:buAutoNum type="arabicPeriod"/>
              <a:defRPr/>
            </a:pPr>
            <a:r>
              <a:rPr lang="en-US" sz="2800" dirty="0" smtClean="0">
                <a:latin typeface="+mj-lt"/>
              </a:rPr>
              <a:t>Correct accounting for ecosystem services alone is enough to promote decisions that support conservation </a:t>
            </a:r>
          </a:p>
          <a:p>
            <a:pPr marL="736092" lvl="1" indent="-342900" eaLnBrk="1" fontAlgn="auto" hangingPunct="1">
              <a:lnSpc>
                <a:spcPct val="80000"/>
              </a:lnSpc>
              <a:spcAft>
                <a:spcPts val="0"/>
              </a:spcAft>
              <a:defRPr/>
            </a:pPr>
            <a:r>
              <a:rPr lang="en-US" dirty="0" smtClean="0">
                <a:solidFill>
                  <a:schemeClr val="bg2">
                    <a:lumMod val="50000"/>
                  </a:schemeClr>
                </a:solidFill>
                <a:latin typeface="+mj-lt"/>
              </a:rPr>
              <a:t>No need for Conservation Action Planning  funds if payments for ecosystem services can be arranged</a:t>
            </a:r>
          </a:p>
          <a:p>
            <a:pPr marL="514350" indent="-514350" eaLnBrk="1" fontAlgn="auto" hangingPunct="1">
              <a:lnSpc>
                <a:spcPct val="80000"/>
              </a:lnSpc>
              <a:spcAft>
                <a:spcPts val="0"/>
              </a:spcAft>
              <a:buClr>
                <a:schemeClr val="accent3"/>
              </a:buClr>
              <a:buFont typeface="+mj-lt"/>
              <a:buAutoNum type="arabicPeriod"/>
              <a:defRPr/>
            </a:pPr>
            <a:r>
              <a:rPr lang="en-US" sz="2800" dirty="0" smtClean="0">
                <a:latin typeface="+mj-lt"/>
              </a:rPr>
              <a:t>Ecosystem services align with conservation but are not enough to tip the balance</a:t>
            </a:r>
          </a:p>
          <a:p>
            <a:pPr marL="736092" lvl="1" indent="-342900" eaLnBrk="1" fontAlgn="auto" hangingPunct="1">
              <a:lnSpc>
                <a:spcPct val="80000"/>
              </a:lnSpc>
              <a:spcAft>
                <a:spcPts val="0"/>
              </a:spcAft>
              <a:defRPr/>
            </a:pPr>
            <a:r>
              <a:rPr lang="en-US" dirty="0">
                <a:solidFill>
                  <a:schemeClr val="bg2">
                    <a:lumMod val="50000"/>
                  </a:schemeClr>
                </a:solidFill>
                <a:latin typeface="+mj-lt"/>
              </a:rPr>
              <a:t>Conservation Action Planning can </a:t>
            </a:r>
            <a:r>
              <a:rPr lang="en-US" dirty="0" smtClean="0">
                <a:solidFill>
                  <a:schemeClr val="bg2">
                    <a:lumMod val="50000"/>
                  </a:schemeClr>
                </a:solidFill>
                <a:latin typeface="+mj-lt"/>
              </a:rPr>
              <a:t>partner with programs for ecosystem service payments </a:t>
            </a:r>
          </a:p>
          <a:p>
            <a:pPr marL="514350" indent="-514350" eaLnBrk="1" fontAlgn="auto" hangingPunct="1">
              <a:lnSpc>
                <a:spcPct val="80000"/>
              </a:lnSpc>
              <a:spcAft>
                <a:spcPts val="0"/>
              </a:spcAft>
              <a:buClr>
                <a:schemeClr val="accent3"/>
              </a:buClr>
              <a:buFont typeface="+mj-lt"/>
              <a:buAutoNum type="arabicPeriod"/>
              <a:defRPr/>
            </a:pPr>
            <a:r>
              <a:rPr lang="en-US" sz="2800" dirty="0" smtClean="0">
                <a:latin typeface="+mj-lt"/>
              </a:rPr>
              <a:t>Ecosystem services do not align with conservation </a:t>
            </a:r>
          </a:p>
          <a:p>
            <a:pPr marL="736092" lvl="1" indent="-342900" eaLnBrk="1" fontAlgn="auto" hangingPunct="1">
              <a:lnSpc>
                <a:spcPct val="80000"/>
              </a:lnSpc>
              <a:spcAft>
                <a:spcPts val="0"/>
              </a:spcAft>
              <a:defRPr/>
            </a:pPr>
            <a:r>
              <a:rPr lang="en-US" dirty="0">
                <a:solidFill>
                  <a:schemeClr val="bg2">
                    <a:lumMod val="50000"/>
                  </a:schemeClr>
                </a:solidFill>
                <a:latin typeface="+mj-lt"/>
              </a:rPr>
              <a:t>Conservation Action Planning  </a:t>
            </a:r>
            <a:r>
              <a:rPr lang="en-US" dirty="0" smtClean="0">
                <a:solidFill>
                  <a:schemeClr val="bg2">
                    <a:lumMod val="50000"/>
                  </a:schemeClr>
                </a:solidFill>
                <a:latin typeface="+mj-lt"/>
              </a:rPr>
              <a:t>is on its own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altLang="en-US" smtClean="0"/>
              <a:t>Obstacles and Limitations of ES</a:t>
            </a:r>
          </a:p>
        </p:txBody>
      </p:sp>
      <p:sp>
        <p:nvSpPr>
          <p:cNvPr id="3" name="Content Placeholder 2"/>
          <p:cNvSpPr>
            <a:spLocks noGrp="1"/>
          </p:cNvSpPr>
          <p:nvPr>
            <p:ph idx="1"/>
          </p:nvPr>
        </p:nvSpPr>
        <p:spPr>
          <a:xfrm>
            <a:off x="228600" y="1935163"/>
            <a:ext cx="8763000" cy="4389437"/>
          </a:xfrm>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GB" dirty="0" smtClean="0">
                <a:latin typeface="+mj-lt"/>
              </a:rPr>
              <a:t>Difficult </a:t>
            </a:r>
            <a:r>
              <a:rPr lang="en-GB" dirty="0">
                <a:latin typeface="+mj-lt"/>
              </a:rPr>
              <a:t>to circumscribe and isolate ES at local </a:t>
            </a:r>
            <a:r>
              <a:rPr lang="en-GB" dirty="0" smtClean="0">
                <a:latin typeface="+mj-lt"/>
              </a:rPr>
              <a:t>level.</a:t>
            </a:r>
          </a:p>
          <a:p>
            <a:pPr marL="274320" indent="-274320" eaLnBrk="1" fontAlgn="auto" hangingPunct="1">
              <a:spcAft>
                <a:spcPts val="0"/>
              </a:spcAft>
              <a:buClr>
                <a:schemeClr val="accent3"/>
              </a:buClr>
              <a:buFont typeface="Wingdings 2"/>
              <a:buChar char=""/>
              <a:defRPr/>
            </a:pPr>
            <a:r>
              <a:rPr lang="en-GB" dirty="0" smtClean="0">
                <a:latin typeface="+mj-lt"/>
              </a:rPr>
              <a:t>Provisioning </a:t>
            </a:r>
            <a:r>
              <a:rPr lang="en-GB" dirty="0">
                <a:latin typeface="+mj-lt"/>
              </a:rPr>
              <a:t>and flow of ES cut across </a:t>
            </a:r>
            <a:r>
              <a:rPr lang="en-GB" dirty="0" smtClean="0">
                <a:latin typeface="+mj-lt"/>
              </a:rPr>
              <a:t>policy-relevant boundaries.</a:t>
            </a:r>
          </a:p>
          <a:p>
            <a:pPr marL="274320" indent="-274320" eaLnBrk="1" fontAlgn="auto" hangingPunct="1">
              <a:spcAft>
                <a:spcPts val="0"/>
              </a:spcAft>
              <a:buClr>
                <a:schemeClr val="accent3"/>
              </a:buClr>
              <a:buFont typeface="Wingdings 2"/>
              <a:buChar char=""/>
              <a:defRPr/>
            </a:pPr>
            <a:r>
              <a:rPr lang="en-GB" dirty="0" smtClean="0">
                <a:latin typeface="+mj-lt"/>
              </a:rPr>
              <a:t>Challenging </a:t>
            </a:r>
            <a:r>
              <a:rPr lang="en-GB" dirty="0">
                <a:latin typeface="+mj-lt"/>
              </a:rPr>
              <a:t>to conduct ES research that is applicable </a:t>
            </a:r>
            <a:r>
              <a:rPr lang="en-GB" dirty="0" smtClean="0">
                <a:latin typeface="+mj-lt"/>
              </a:rPr>
              <a:t>in policy </a:t>
            </a:r>
            <a:r>
              <a:rPr lang="en-GB" dirty="0">
                <a:latin typeface="+mj-lt"/>
              </a:rPr>
              <a:t>contexts</a:t>
            </a:r>
            <a:r>
              <a:rPr lang="en-GB" dirty="0" smtClean="0">
                <a:latin typeface="+mj-lt"/>
              </a:rPr>
              <a:t>.</a:t>
            </a:r>
          </a:p>
          <a:p>
            <a:pPr marL="0" indent="0" eaLnBrk="1" fontAlgn="auto" hangingPunct="1">
              <a:spcAft>
                <a:spcPts val="0"/>
              </a:spcAft>
              <a:buClr>
                <a:schemeClr val="accent3"/>
              </a:buClr>
              <a:buFont typeface="Wingdings 2"/>
              <a:buNone/>
              <a:defRPr/>
            </a:pPr>
            <a:r>
              <a:rPr lang="en-GB" dirty="0">
                <a:latin typeface="+mj-lt"/>
              </a:rPr>
              <a:t>	</a:t>
            </a:r>
            <a:r>
              <a:rPr lang="en-GB" sz="2200" dirty="0" smtClean="0">
                <a:solidFill>
                  <a:schemeClr val="bg2">
                    <a:lumMod val="50000"/>
                  </a:schemeClr>
                </a:solidFill>
                <a:latin typeface="+mj-lt"/>
              </a:rPr>
              <a:t>Requires </a:t>
            </a:r>
            <a:r>
              <a:rPr lang="en-GB" sz="2200" dirty="0">
                <a:solidFill>
                  <a:schemeClr val="bg2">
                    <a:lumMod val="50000"/>
                  </a:schemeClr>
                </a:solidFill>
                <a:latin typeface="+mj-lt"/>
              </a:rPr>
              <a:t>integration of multiple </a:t>
            </a:r>
            <a:r>
              <a:rPr lang="en-GB" sz="2200" dirty="0" smtClean="0">
                <a:solidFill>
                  <a:schemeClr val="bg2">
                    <a:lumMod val="50000"/>
                  </a:schemeClr>
                </a:solidFill>
                <a:latin typeface="+mj-lt"/>
              </a:rPr>
              <a:t>disciplines</a:t>
            </a:r>
          </a:p>
          <a:p>
            <a:pPr marL="0" indent="0" eaLnBrk="1" fontAlgn="auto" hangingPunct="1">
              <a:spcAft>
                <a:spcPts val="0"/>
              </a:spcAft>
              <a:buClr>
                <a:schemeClr val="accent3"/>
              </a:buClr>
              <a:buFont typeface="Wingdings 2"/>
              <a:buNone/>
              <a:defRPr/>
            </a:pPr>
            <a:r>
              <a:rPr lang="en-GB" sz="2200" dirty="0">
                <a:solidFill>
                  <a:schemeClr val="bg2">
                    <a:lumMod val="50000"/>
                  </a:schemeClr>
                </a:solidFill>
                <a:latin typeface="+mj-lt"/>
              </a:rPr>
              <a:t>	</a:t>
            </a:r>
            <a:r>
              <a:rPr lang="en-GB" sz="2200" dirty="0" smtClean="0">
                <a:solidFill>
                  <a:schemeClr val="bg2">
                    <a:lumMod val="50000"/>
                  </a:schemeClr>
                </a:solidFill>
                <a:latin typeface="+mj-lt"/>
              </a:rPr>
              <a:t>Methodology </a:t>
            </a:r>
            <a:r>
              <a:rPr lang="en-GB" sz="2200" dirty="0">
                <a:solidFill>
                  <a:schemeClr val="bg2">
                    <a:lumMod val="50000"/>
                  </a:schemeClr>
                </a:solidFill>
                <a:latin typeface="+mj-lt"/>
              </a:rPr>
              <a:t>issues can affect credibility of valuation </a:t>
            </a:r>
            <a:r>
              <a:rPr lang="en-GB" sz="2200" dirty="0" smtClean="0">
                <a:solidFill>
                  <a:schemeClr val="bg2">
                    <a:lumMod val="50000"/>
                  </a:schemeClr>
                </a:solidFill>
                <a:latin typeface="+mj-lt"/>
              </a:rPr>
              <a:t>estimates</a:t>
            </a:r>
          </a:p>
          <a:p>
            <a:pPr marL="274320" indent="-274320" eaLnBrk="1" fontAlgn="auto" hangingPunct="1">
              <a:spcAft>
                <a:spcPts val="0"/>
              </a:spcAft>
              <a:buClr>
                <a:schemeClr val="accent3"/>
              </a:buClr>
              <a:buFont typeface="Wingdings 2"/>
              <a:buChar char=""/>
              <a:defRPr/>
            </a:pPr>
            <a:r>
              <a:rPr lang="en-GB" dirty="0" smtClean="0">
                <a:latin typeface="+mj-lt"/>
              </a:rPr>
              <a:t>Full Cost Benefit Analysis (CBA )is </a:t>
            </a:r>
            <a:r>
              <a:rPr lang="en-GB" dirty="0">
                <a:latin typeface="+mj-lt"/>
              </a:rPr>
              <a:t>sometimes precluded by legislative </a:t>
            </a:r>
            <a:r>
              <a:rPr lang="en-GB" dirty="0" smtClean="0">
                <a:latin typeface="+mj-lt"/>
              </a:rPr>
              <a:t>standards.</a:t>
            </a:r>
          </a:p>
          <a:p>
            <a:pPr marL="274320" indent="-274320" eaLnBrk="1" fontAlgn="auto" hangingPunct="1">
              <a:spcAft>
                <a:spcPts val="0"/>
              </a:spcAft>
              <a:buClr>
                <a:schemeClr val="accent3"/>
              </a:buClr>
              <a:buFont typeface="Wingdings 2"/>
              <a:buChar char=""/>
              <a:defRPr/>
            </a:pPr>
            <a:r>
              <a:rPr lang="en-GB" dirty="0" smtClean="0">
                <a:latin typeface="+mj-lt"/>
              </a:rPr>
              <a:t>Lack </a:t>
            </a:r>
            <a:r>
              <a:rPr lang="en-GB" dirty="0">
                <a:latin typeface="+mj-lt"/>
              </a:rPr>
              <a:t>of consensus on goals in environmental regulation</a:t>
            </a:r>
            <a:r>
              <a:rPr lang="en-GB" dirty="0" smtClean="0">
                <a:latin typeface="+mj-lt"/>
              </a:rPr>
              <a:t>: efficiency</a:t>
            </a:r>
            <a:r>
              <a:rPr lang="en-GB" dirty="0">
                <a:latin typeface="+mj-lt"/>
              </a:rPr>
              <a:t>? justice? job creation? </a:t>
            </a:r>
            <a:r>
              <a:rPr lang="en-GB" dirty="0" err="1" smtClean="0">
                <a:latin typeface="+mj-lt"/>
              </a:rPr>
              <a:t>Etc</a:t>
            </a:r>
            <a:endParaRPr lang="en-GB" dirty="0" smtClean="0">
              <a:latin typeface="+mj-lt"/>
            </a:endParaRPr>
          </a:p>
          <a:p>
            <a:pPr marL="0" indent="0" algn="r" eaLnBrk="1" fontAlgn="auto" hangingPunct="1">
              <a:spcAft>
                <a:spcPts val="0"/>
              </a:spcAft>
              <a:buClr>
                <a:schemeClr val="accent3"/>
              </a:buClr>
              <a:buFont typeface="Wingdings 2"/>
              <a:buNone/>
              <a:defRPr/>
            </a:pPr>
            <a:r>
              <a:rPr lang="en-GB" dirty="0" smtClean="0">
                <a:latin typeface="+mj-lt"/>
              </a:rPr>
              <a:t>(Winslow, 2013)</a:t>
            </a:r>
            <a:endParaRPr lang="en-GB" dirty="0">
              <a:latin typeface="+mj-lt"/>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mtClean="0"/>
              <a:t>Some other considerations</a:t>
            </a:r>
          </a:p>
        </p:txBody>
      </p:sp>
      <p:sp>
        <p:nvSpPr>
          <p:cNvPr id="3" name="Content Placeholder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en-GB" b="1" dirty="0" smtClean="0">
                <a:latin typeface="+mj-lt"/>
              </a:rPr>
              <a:t>Practical</a:t>
            </a:r>
            <a:r>
              <a:rPr lang="en-GB" b="1" dirty="0">
                <a:latin typeface="+mj-lt"/>
              </a:rPr>
              <a:t>: </a:t>
            </a:r>
            <a:endParaRPr lang="en-GB" b="1" dirty="0" smtClean="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Is </a:t>
            </a:r>
            <a:r>
              <a:rPr lang="en-GB" dirty="0">
                <a:solidFill>
                  <a:schemeClr val="bg2">
                    <a:lumMod val="50000"/>
                  </a:schemeClr>
                </a:solidFill>
                <a:latin typeface="+mj-lt"/>
              </a:rPr>
              <a:t>some number better than </a:t>
            </a:r>
            <a:r>
              <a:rPr lang="en-GB" dirty="0" smtClean="0">
                <a:solidFill>
                  <a:schemeClr val="bg2">
                    <a:lumMod val="50000"/>
                  </a:schemeClr>
                </a:solidFill>
                <a:latin typeface="+mj-lt"/>
              </a:rPr>
              <a:t>no number</a:t>
            </a:r>
            <a:r>
              <a:rPr lang="en-GB" dirty="0">
                <a:solidFill>
                  <a:schemeClr val="bg2">
                    <a:lumMod val="50000"/>
                  </a:schemeClr>
                </a:solidFill>
                <a:latin typeface="+mj-lt"/>
              </a:rPr>
              <a:t>? How to deal with uncertainty?– How much accuracy is needed?– What are costs of incorrect decision?– ESV helps inform decisions but does </a:t>
            </a:r>
            <a:r>
              <a:rPr lang="en-GB" b="1" dirty="0">
                <a:solidFill>
                  <a:schemeClr val="bg2">
                    <a:lumMod val="50000"/>
                  </a:schemeClr>
                </a:solidFill>
                <a:latin typeface="+mj-lt"/>
              </a:rPr>
              <a:t>not </a:t>
            </a:r>
            <a:r>
              <a:rPr lang="en-GB" dirty="0" smtClean="0">
                <a:solidFill>
                  <a:schemeClr val="bg2">
                    <a:lumMod val="50000"/>
                  </a:schemeClr>
                </a:solidFill>
                <a:latin typeface="+mj-lt"/>
              </a:rPr>
              <a:t>make decisions.</a:t>
            </a:r>
          </a:p>
          <a:p>
            <a:pPr marL="0" indent="0" eaLnBrk="1" fontAlgn="auto" hangingPunct="1">
              <a:spcAft>
                <a:spcPts val="0"/>
              </a:spcAft>
              <a:buClr>
                <a:schemeClr val="accent3"/>
              </a:buClr>
              <a:buFont typeface="Wingdings 2"/>
              <a:buNone/>
              <a:defRPr/>
            </a:pPr>
            <a:endParaRPr lang="en-GB" dirty="0">
              <a:latin typeface="+mj-lt"/>
            </a:endParaRPr>
          </a:p>
          <a:p>
            <a:pPr marL="0" indent="0" eaLnBrk="1" fontAlgn="auto" hangingPunct="1">
              <a:spcAft>
                <a:spcPts val="0"/>
              </a:spcAft>
              <a:buClr>
                <a:schemeClr val="accent3"/>
              </a:buClr>
              <a:buFont typeface="Wingdings 2"/>
              <a:buNone/>
              <a:defRPr/>
            </a:pPr>
            <a:r>
              <a:rPr lang="en-GB" b="1" dirty="0" smtClean="0">
                <a:latin typeface="+mj-lt"/>
              </a:rPr>
              <a:t>Philosophical</a:t>
            </a:r>
            <a:r>
              <a:rPr lang="en-GB" b="1" dirty="0">
                <a:latin typeface="+mj-lt"/>
              </a:rPr>
              <a:t>: </a:t>
            </a:r>
            <a:endParaRPr lang="en-GB" b="1" dirty="0" smtClean="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Don’t </a:t>
            </a:r>
            <a:r>
              <a:rPr lang="en-GB" dirty="0">
                <a:solidFill>
                  <a:schemeClr val="bg2">
                    <a:lumMod val="50000"/>
                  </a:schemeClr>
                </a:solidFill>
                <a:latin typeface="+mj-lt"/>
              </a:rPr>
              <a:t>ecosystems </a:t>
            </a:r>
            <a:r>
              <a:rPr lang="en-GB" dirty="0" smtClean="0">
                <a:solidFill>
                  <a:schemeClr val="bg2">
                    <a:lumMod val="50000"/>
                  </a:schemeClr>
                </a:solidFill>
                <a:latin typeface="+mj-lt"/>
              </a:rPr>
              <a:t>have untold </a:t>
            </a:r>
            <a:r>
              <a:rPr lang="en-GB" dirty="0">
                <a:solidFill>
                  <a:schemeClr val="bg2">
                    <a:lumMod val="50000"/>
                  </a:schemeClr>
                </a:solidFill>
                <a:latin typeface="+mj-lt"/>
              </a:rPr>
              <a:t>value?– But will these be included if no number </a:t>
            </a:r>
            <a:r>
              <a:rPr lang="en-GB" dirty="0" smtClean="0">
                <a:solidFill>
                  <a:schemeClr val="bg2">
                    <a:lumMod val="50000"/>
                  </a:schemeClr>
                </a:solidFill>
                <a:latin typeface="+mj-lt"/>
              </a:rPr>
              <a:t>is attached</a:t>
            </a:r>
            <a:r>
              <a:rPr lang="en-GB" dirty="0">
                <a:solidFill>
                  <a:schemeClr val="bg2">
                    <a:lumMod val="50000"/>
                  </a:schemeClr>
                </a:solidFill>
                <a:latin typeface="+mj-lt"/>
              </a:rPr>
              <a:t>? </a:t>
            </a:r>
            <a:r>
              <a:rPr lang="en-GB" dirty="0" smtClean="0">
                <a:solidFill>
                  <a:schemeClr val="bg2">
                    <a:lumMod val="50000"/>
                  </a:schemeClr>
                </a:solidFill>
                <a:latin typeface="+mj-lt"/>
              </a:rPr>
              <a:t>How can we measure aesthetics, ethics (Hargrove, 2013), feelings etc.</a:t>
            </a:r>
            <a:endParaRPr lang="en-GB" dirty="0">
              <a:solidFill>
                <a:schemeClr val="bg2">
                  <a:lumMod val="50000"/>
                </a:schemeClr>
              </a:solidFill>
              <a:latin typeface="+mj-lt"/>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609600" y="381000"/>
            <a:ext cx="8229600" cy="1143000"/>
          </a:xfrm>
        </p:spPr>
        <p:txBody>
          <a:bodyPr/>
          <a:lstStyle/>
          <a:p>
            <a:pPr eaLnBrk="1" hangingPunct="1"/>
            <a:r>
              <a:rPr lang="en-GB" altLang="en-US" smtClean="0"/>
              <a:t>Is valuation enough?</a:t>
            </a:r>
          </a:p>
        </p:txBody>
      </p:sp>
      <p:sp>
        <p:nvSpPr>
          <p:cNvPr id="3" name="Content Placeholder 2"/>
          <p:cNvSpPr>
            <a:spLocks noGrp="1"/>
          </p:cNvSpPr>
          <p:nvPr>
            <p:ph idx="1"/>
          </p:nvPr>
        </p:nvSpPr>
        <p:spPr>
          <a:xfrm>
            <a:off x="290513" y="3657600"/>
            <a:ext cx="2743200" cy="655638"/>
          </a:xfrm>
        </p:spPr>
        <p:txBody>
          <a:bodyPr>
            <a:normAutofit/>
          </a:bodyPr>
          <a:lstStyle/>
          <a:p>
            <a:pPr marL="0" indent="0" eaLnBrk="1" fontAlgn="auto" hangingPunct="1">
              <a:spcAft>
                <a:spcPts val="0"/>
              </a:spcAft>
              <a:buClr>
                <a:schemeClr val="accent3"/>
              </a:buClr>
              <a:buFont typeface="Wingdings 2"/>
              <a:buNone/>
              <a:defRPr/>
            </a:pPr>
            <a:r>
              <a:rPr lang="en-GB" dirty="0" smtClean="0">
                <a:latin typeface="+mj-lt"/>
              </a:rPr>
              <a:t>Partner mapping</a:t>
            </a:r>
            <a:endParaRPr lang="en-GB" dirty="0">
              <a:latin typeface="+mj-lt"/>
            </a:endParaRPr>
          </a:p>
        </p:txBody>
      </p:sp>
      <p:pic>
        <p:nvPicPr>
          <p:cNvPr id="5018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1752600"/>
            <a:ext cx="4143375" cy="4781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ight Arrow 3"/>
          <p:cNvSpPr/>
          <p:nvPr/>
        </p:nvSpPr>
        <p:spPr>
          <a:xfrm>
            <a:off x="3048000" y="3657600"/>
            <a:ext cx="1066800" cy="609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457200" y="152400"/>
            <a:ext cx="8229600" cy="1143000"/>
          </a:xfrm>
        </p:spPr>
        <p:txBody>
          <a:bodyPr/>
          <a:lstStyle/>
          <a:p>
            <a:pPr eaLnBrk="1" hangingPunct="1"/>
            <a:r>
              <a:rPr lang="en-GB" altLang="en-US" smtClean="0"/>
              <a:t>Evaporated evidence</a:t>
            </a:r>
          </a:p>
        </p:txBody>
      </p:sp>
      <p:sp>
        <p:nvSpPr>
          <p:cNvPr id="3" name="Content Placeholder 2"/>
          <p:cNvSpPr>
            <a:spLocks noGrp="1"/>
          </p:cNvSpPr>
          <p:nvPr>
            <p:ph idx="1"/>
          </p:nvPr>
        </p:nvSpPr>
        <p:spPr>
          <a:xfrm>
            <a:off x="228600" y="1219200"/>
            <a:ext cx="8686800" cy="4389438"/>
          </a:xfrm>
        </p:spPr>
        <p:txBody>
          <a:bodyPr/>
          <a:lstStyle/>
          <a:p>
            <a:pPr eaLnBrk="1" hangingPunct="1">
              <a:defRPr/>
            </a:pPr>
            <a:r>
              <a:rPr lang="en-GB" sz="2400" dirty="0" smtClean="0">
                <a:latin typeface="+mj-lt"/>
              </a:rPr>
              <a:t>Evidence based policy making is often unsuccessful and is quickly ‘evaporated’ if the evidence is inconvenient or unfavourable. </a:t>
            </a:r>
            <a:r>
              <a:rPr lang="en-GB" sz="2400" dirty="0" smtClean="0">
                <a:solidFill>
                  <a:schemeClr val="bg2">
                    <a:lumMod val="50000"/>
                  </a:schemeClr>
                </a:solidFill>
                <a:latin typeface="+mj-lt"/>
              </a:rPr>
              <a:t>(</a:t>
            </a:r>
            <a:r>
              <a:rPr lang="en-GB" sz="2400" dirty="0" err="1" smtClean="0">
                <a:solidFill>
                  <a:schemeClr val="bg2">
                    <a:lumMod val="50000"/>
                  </a:schemeClr>
                </a:solidFill>
                <a:latin typeface="+mj-lt"/>
              </a:rPr>
              <a:t>Porrit</a:t>
            </a:r>
            <a:r>
              <a:rPr lang="en-GB" sz="2400" dirty="0" smtClean="0">
                <a:solidFill>
                  <a:schemeClr val="bg2">
                    <a:lumMod val="50000"/>
                  </a:schemeClr>
                </a:solidFill>
                <a:latin typeface="+mj-lt"/>
              </a:rPr>
              <a:t>, 2010 when he was Chair of the Sustainable Development Commission)</a:t>
            </a:r>
          </a:p>
          <a:p>
            <a:pPr eaLnBrk="1" hangingPunct="1">
              <a:defRPr/>
            </a:pPr>
            <a:r>
              <a:rPr lang="en-GB" sz="2400" dirty="0" smtClean="0">
                <a:latin typeface="+mj-lt"/>
              </a:rPr>
              <a:t>This is a concern because ecosystem evaluation is based on facts and values (King, 2010)</a:t>
            </a:r>
          </a:p>
          <a:p>
            <a:pPr eaLnBrk="1" hangingPunct="1">
              <a:defRPr/>
            </a:pPr>
            <a:r>
              <a:rPr lang="en-GB" sz="2400" dirty="0" smtClean="0">
                <a:solidFill>
                  <a:schemeClr val="bg2">
                    <a:lumMod val="50000"/>
                  </a:schemeClr>
                </a:solidFill>
                <a:latin typeface="+mj-lt"/>
              </a:rPr>
              <a:t>Policy makers depend on scientists ‘value free’ opinion</a:t>
            </a:r>
          </a:p>
          <a:p>
            <a:pPr eaLnBrk="1" hangingPunct="1">
              <a:defRPr/>
            </a:pPr>
            <a:r>
              <a:rPr lang="en-GB" sz="2400" dirty="0" smtClean="0">
                <a:latin typeface="+mj-lt"/>
              </a:rPr>
              <a:t>Spin becomes an important tool.</a:t>
            </a:r>
          </a:p>
          <a:p>
            <a:pPr eaLnBrk="1" hangingPunct="1">
              <a:defRPr/>
            </a:pPr>
            <a:r>
              <a:rPr lang="en-GB" sz="2400" dirty="0" smtClean="0">
                <a:solidFill>
                  <a:schemeClr val="bg2">
                    <a:lumMod val="50000"/>
                  </a:schemeClr>
                </a:solidFill>
                <a:latin typeface="+mj-lt"/>
              </a:rPr>
              <a:t>Important for ‘natural capitalism’ but many have no monetary substitute (</a:t>
            </a:r>
            <a:r>
              <a:rPr lang="en-GB" sz="2400" dirty="0" err="1" smtClean="0">
                <a:solidFill>
                  <a:schemeClr val="bg2">
                    <a:lumMod val="50000"/>
                  </a:schemeClr>
                </a:solidFill>
                <a:latin typeface="+mj-lt"/>
              </a:rPr>
              <a:t>Hawkin</a:t>
            </a:r>
            <a:r>
              <a:rPr lang="en-GB" sz="2400" dirty="0" smtClean="0">
                <a:solidFill>
                  <a:schemeClr val="bg2">
                    <a:lumMod val="50000"/>
                  </a:schemeClr>
                </a:solidFill>
                <a:latin typeface="+mj-lt"/>
              </a:rPr>
              <a:t> et al, 2000) difficult and imprecise valuation.</a:t>
            </a:r>
          </a:p>
          <a:p>
            <a:pPr eaLnBrk="1" hangingPunct="1">
              <a:defRPr/>
            </a:pPr>
            <a:r>
              <a:rPr lang="en-GB" sz="2400" dirty="0" smtClean="0">
                <a:latin typeface="+mj-lt"/>
              </a:rPr>
              <a:t>Resource productivity amount of output from a given resource (</a:t>
            </a:r>
            <a:r>
              <a:rPr lang="en-GB" sz="2400" dirty="0" err="1" smtClean="0">
                <a:latin typeface="+mj-lt"/>
              </a:rPr>
              <a:t>Hawkin</a:t>
            </a:r>
            <a:r>
              <a:rPr lang="en-GB" sz="2400" dirty="0" smtClean="0">
                <a:latin typeface="+mj-lt"/>
              </a:rPr>
              <a:t> et al, 2000) e.g. tides long term productivity</a:t>
            </a:r>
          </a:p>
          <a:p>
            <a:pPr eaLnBrk="1" hangingPunct="1">
              <a:defRPr/>
            </a:pPr>
            <a:r>
              <a:rPr lang="en-GB" sz="2400" dirty="0" smtClean="0">
                <a:solidFill>
                  <a:schemeClr val="bg2">
                    <a:lumMod val="50000"/>
                  </a:schemeClr>
                </a:solidFill>
                <a:latin typeface="+mj-lt"/>
              </a:rPr>
              <a:t>Classic economics uses </a:t>
            </a:r>
            <a:r>
              <a:rPr lang="en-GB" sz="2400" i="1" dirty="0" smtClean="0">
                <a:solidFill>
                  <a:schemeClr val="bg2">
                    <a:lumMod val="50000"/>
                  </a:schemeClr>
                </a:solidFill>
                <a:latin typeface="+mj-lt"/>
              </a:rPr>
              <a:t>extraction, production and distribution </a:t>
            </a:r>
            <a:r>
              <a:rPr lang="en-GB" sz="2400" dirty="0" smtClean="0">
                <a:solidFill>
                  <a:schemeClr val="bg2">
                    <a:lumMod val="50000"/>
                  </a:schemeClr>
                </a:solidFill>
                <a:latin typeface="+mj-lt"/>
              </a:rPr>
              <a:t> with its associated environmental costs e.g. waste = cost</a:t>
            </a:r>
            <a:endParaRPr lang="en-GB" sz="2400" dirty="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mph" presetSubtype="0" fill="hold" grpId="0"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par>
                    <p:cTn id="7" fill="hold" nodeType="clickPar">
                      <p:stCondLst>
                        <p:cond delay="indefinite"/>
                      </p:stCondLst>
                      <p:childTnLst>
                        <p:par>
                          <p:cTn id="8" fill="hold" nodeType="withGroup">
                            <p:stCondLst>
                              <p:cond delay="0"/>
                            </p:stCondLst>
                            <p:childTnLst>
                              <p:par>
                                <p:cTn id="9" presetID="8" presetClass="emph" presetSubtype="0" fill="hold" grpId="0" nodeType="clickEffect">
                                  <p:stCondLst>
                                    <p:cond delay="0"/>
                                  </p:stCondLst>
                                  <p:childTnLst>
                                    <p:animRot by="21600000">
                                      <p:cBhvr>
                                        <p:cTn id="10" dur="2000" fill="hold"/>
                                        <p:tgtEl>
                                          <p:spTgt spid="3">
                                            <p:txEl>
                                              <p:pRg st="1" end="1"/>
                                            </p:txEl>
                                          </p:spTgt>
                                        </p:tgtEl>
                                        <p:attrNameLst>
                                          <p:attrName>r</p:attrName>
                                        </p:attrNameLst>
                                      </p:cBhvr>
                                    </p:animRot>
                                  </p:childTnLst>
                                </p:cTn>
                              </p:par>
                            </p:childTnLst>
                          </p:cTn>
                        </p:par>
                      </p:childTnLst>
                    </p:cTn>
                  </p:par>
                  <p:par>
                    <p:cTn id="11" fill="hold" nodeType="clickPar">
                      <p:stCondLst>
                        <p:cond delay="indefinite"/>
                      </p:stCondLst>
                      <p:childTnLst>
                        <p:par>
                          <p:cTn id="12" fill="hold" nodeType="withGroup">
                            <p:stCondLst>
                              <p:cond delay="0"/>
                            </p:stCondLst>
                            <p:childTnLst>
                              <p:par>
                                <p:cTn id="13" presetID="8" presetClass="emph" presetSubtype="0" fill="hold" grpId="0" nodeType="clickEffect">
                                  <p:stCondLst>
                                    <p:cond delay="0"/>
                                  </p:stCondLst>
                                  <p:childTnLst>
                                    <p:animRot by="21600000">
                                      <p:cBhvr>
                                        <p:cTn id="14" dur="2000" fill="hold"/>
                                        <p:tgtEl>
                                          <p:spTgt spid="3">
                                            <p:txEl>
                                              <p:pRg st="2" end="2"/>
                                            </p:txEl>
                                          </p:spTgt>
                                        </p:tgtEl>
                                        <p:attrNameLst>
                                          <p:attrName>r</p:attrName>
                                        </p:attrNameLst>
                                      </p:cBhvr>
                                    </p:animRot>
                                  </p:childTnLst>
                                </p:cTn>
                              </p:par>
                            </p:childTnLst>
                          </p:cTn>
                        </p:par>
                      </p:childTnLst>
                    </p:cTn>
                  </p:par>
                  <p:par>
                    <p:cTn id="15" fill="hold" nodeType="clickPar">
                      <p:stCondLst>
                        <p:cond delay="indefinite"/>
                      </p:stCondLst>
                      <p:childTnLst>
                        <p:par>
                          <p:cTn id="16" fill="hold" nodeType="withGroup">
                            <p:stCondLst>
                              <p:cond delay="0"/>
                            </p:stCondLst>
                            <p:childTnLst>
                              <p:par>
                                <p:cTn id="17" presetID="8" presetClass="emph" presetSubtype="0" fill="hold" grpId="0" nodeType="clickEffect">
                                  <p:stCondLst>
                                    <p:cond delay="0"/>
                                  </p:stCondLst>
                                  <p:childTnLst>
                                    <p:animRot by="21600000">
                                      <p:cBhvr>
                                        <p:cTn id="18" dur="2000" fill="hold"/>
                                        <p:tgtEl>
                                          <p:spTgt spid="3">
                                            <p:txEl>
                                              <p:pRg st="3" end="3"/>
                                            </p:txEl>
                                          </p:spTgt>
                                        </p:tgtEl>
                                        <p:attrNameLst>
                                          <p:attrName>r</p:attrName>
                                        </p:attrNameLst>
                                      </p:cBhvr>
                                    </p:animRot>
                                  </p:childTnLst>
                                </p:cTn>
                              </p:par>
                            </p:childTnLst>
                          </p:cTn>
                        </p:par>
                      </p:childTnLst>
                    </p:cTn>
                  </p:par>
                  <p:par>
                    <p:cTn id="19" fill="hold" nodeType="clickPar">
                      <p:stCondLst>
                        <p:cond delay="indefinite"/>
                      </p:stCondLst>
                      <p:childTnLst>
                        <p:par>
                          <p:cTn id="20" fill="hold" nodeType="withGroup">
                            <p:stCondLst>
                              <p:cond delay="0"/>
                            </p:stCondLst>
                            <p:childTnLst>
                              <p:par>
                                <p:cTn id="21" presetID="8" presetClass="emph" presetSubtype="0" fill="hold" grpId="0" nodeType="clickEffect">
                                  <p:stCondLst>
                                    <p:cond delay="0"/>
                                  </p:stCondLst>
                                  <p:childTnLst>
                                    <p:animRot by="21600000">
                                      <p:cBhvr>
                                        <p:cTn id="22" dur="2000" fill="hold"/>
                                        <p:tgtEl>
                                          <p:spTgt spid="3">
                                            <p:txEl>
                                              <p:pRg st="4" end="4"/>
                                            </p:txEl>
                                          </p:spTgt>
                                        </p:tgtEl>
                                        <p:attrNameLst>
                                          <p:attrName>r</p:attrName>
                                        </p:attrNameLst>
                                      </p:cBhvr>
                                    </p:animRot>
                                  </p:childTnLst>
                                </p:cTn>
                              </p:par>
                            </p:childTnLst>
                          </p:cTn>
                        </p:par>
                      </p:childTnLst>
                    </p:cTn>
                  </p:par>
                  <p:par>
                    <p:cTn id="23" fill="hold" nodeType="clickPar">
                      <p:stCondLst>
                        <p:cond delay="indefinite"/>
                      </p:stCondLst>
                      <p:childTnLst>
                        <p:par>
                          <p:cTn id="24" fill="hold" nodeType="withGroup">
                            <p:stCondLst>
                              <p:cond delay="0"/>
                            </p:stCondLst>
                            <p:childTnLst>
                              <p:par>
                                <p:cTn id="25" presetID="8" presetClass="emph" presetSubtype="0" fill="hold" grpId="0" nodeType="clickEffect">
                                  <p:stCondLst>
                                    <p:cond delay="0"/>
                                  </p:stCondLst>
                                  <p:childTnLst>
                                    <p:animRot by="21600000">
                                      <p:cBhvr>
                                        <p:cTn id="26" dur="2000" fill="hold"/>
                                        <p:tgtEl>
                                          <p:spTgt spid="3">
                                            <p:txEl>
                                              <p:pRg st="5" end="5"/>
                                            </p:txEl>
                                          </p:spTgt>
                                        </p:tgtEl>
                                        <p:attrNameLst>
                                          <p:attrName>r</p:attrName>
                                        </p:attrNameLst>
                                      </p:cBhvr>
                                    </p:animRot>
                                  </p:childTnLst>
                                </p:cTn>
                              </p:par>
                            </p:childTnLst>
                          </p:cTn>
                        </p:par>
                      </p:childTnLst>
                    </p:cTn>
                  </p:par>
                  <p:par>
                    <p:cTn id="27" fill="hold" nodeType="clickPar">
                      <p:stCondLst>
                        <p:cond delay="indefinite"/>
                      </p:stCondLst>
                      <p:childTnLst>
                        <p:par>
                          <p:cTn id="28" fill="hold" nodeType="withGroup">
                            <p:stCondLst>
                              <p:cond delay="0"/>
                            </p:stCondLst>
                            <p:childTnLst>
                              <p:par>
                                <p:cTn id="29" presetID="8" presetClass="emph" presetSubtype="0" fill="hold" grpId="0" nodeType="clickEffect">
                                  <p:stCondLst>
                                    <p:cond delay="0"/>
                                  </p:stCondLst>
                                  <p:childTnLst>
                                    <p:animRot by="21600000">
                                      <p:cBhvr>
                                        <p:cTn id="30" dur="2000" fill="hold"/>
                                        <p:tgtEl>
                                          <p:spTgt spid="3">
                                            <p:txEl>
                                              <p:pRg st="6" end="6"/>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eaLnBrk="1" hangingPunct="1"/>
            <a:r>
              <a:rPr lang="en-GB" altLang="en-US" smtClean="0"/>
              <a:t>Conclusion</a:t>
            </a:r>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endParaRPr lang="en-GB" dirty="0">
              <a:latin typeface="+mj-lt"/>
            </a:endParaRPr>
          </a:p>
        </p:txBody>
      </p:sp>
      <p:pic>
        <p:nvPicPr>
          <p:cNvPr id="5222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905000"/>
            <a:ext cx="7993063" cy="449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hangingPunct="1"/>
            <a:r>
              <a:rPr lang="en-GB" altLang="en-US" smtClean="0"/>
              <a:t>Some additional refs</a:t>
            </a:r>
          </a:p>
        </p:txBody>
      </p:sp>
      <p:sp>
        <p:nvSpPr>
          <p:cNvPr id="3" name="Content Placeholder 2"/>
          <p:cNvSpPr>
            <a:spLocks noGrp="1"/>
          </p:cNvSpPr>
          <p:nvPr>
            <p:ph idx="1"/>
          </p:nvPr>
        </p:nvSpPr>
        <p:spPr/>
        <p:txBody>
          <a:bodyPr>
            <a:normAutofit lnSpcReduction="10000"/>
          </a:bodyPr>
          <a:lstStyle/>
          <a:p>
            <a:pPr marL="274320" indent="-274320" eaLnBrk="1" fontAlgn="auto" hangingPunct="1">
              <a:spcAft>
                <a:spcPts val="0"/>
              </a:spcAft>
              <a:buClr>
                <a:schemeClr val="accent3"/>
              </a:buClr>
              <a:buFont typeface="Wingdings 2"/>
              <a:buChar char=""/>
              <a:defRPr/>
            </a:pPr>
            <a:r>
              <a:rPr lang="en-GB" sz="1600" dirty="0" err="1" smtClean="0">
                <a:latin typeface="+mj-lt"/>
              </a:rPr>
              <a:t>Bagstad</a:t>
            </a:r>
            <a:r>
              <a:rPr lang="en-GB" sz="1600" dirty="0">
                <a:latin typeface="+mj-lt"/>
              </a:rPr>
              <a:t>, K.J., </a:t>
            </a:r>
            <a:r>
              <a:rPr lang="en-GB" sz="1600" dirty="0" err="1">
                <a:latin typeface="+mj-lt"/>
              </a:rPr>
              <a:t>Semmens</a:t>
            </a:r>
            <a:r>
              <a:rPr lang="en-GB" sz="1600" dirty="0">
                <a:latin typeface="+mj-lt"/>
              </a:rPr>
              <a:t>, D., Winthrop, R., </a:t>
            </a:r>
            <a:r>
              <a:rPr lang="en-GB" sz="1600" dirty="0" err="1">
                <a:latin typeface="+mj-lt"/>
              </a:rPr>
              <a:t>Jaworski</a:t>
            </a:r>
            <a:r>
              <a:rPr lang="en-GB" sz="1600" dirty="0">
                <a:latin typeface="+mj-lt"/>
              </a:rPr>
              <a:t>, D., and Larson, J. (2012). </a:t>
            </a:r>
            <a:r>
              <a:rPr lang="en-GB" sz="1600" dirty="0" smtClean="0">
                <a:latin typeface="+mj-lt"/>
              </a:rPr>
              <a:t>Ecosystem  Services </a:t>
            </a:r>
            <a:r>
              <a:rPr lang="en-GB" sz="1600" dirty="0">
                <a:latin typeface="+mj-lt"/>
              </a:rPr>
              <a:t>Valuation to Support </a:t>
            </a:r>
            <a:r>
              <a:rPr lang="en-GB" sz="1600" dirty="0" smtClean="0">
                <a:latin typeface="+mj-lt"/>
              </a:rPr>
              <a:t>Decision making </a:t>
            </a:r>
            <a:r>
              <a:rPr lang="en-GB" sz="1600" dirty="0">
                <a:latin typeface="+mj-lt"/>
              </a:rPr>
              <a:t>on Public Lands — A Case Study of the </a:t>
            </a:r>
            <a:r>
              <a:rPr lang="en-GB" sz="1600" dirty="0" err="1">
                <a:latin typeface="+mj-lt"/>
              </a:rPr>
              <a:t>SanPedro</a:t>
            </a:r>
            <a:r>
              <a:rPr lang="en-GB" sz="1600" dirty="0">
                <a:latin typeface="+mj-lt"/>
              </a:rPr>
              <a:t> River Watershed , Arizona Scientific Investigations </a:t>
            </a:r>
            <a:r>
              <a:rPr lang="en-GB" sz="1600" dirty="0" smtClean="0">
                <a:latin typeface="+mj-lt"/>
              </a:rPr>
              <a:t>Report</a:t>
            </a:r>
          </a:p>
          <a:p>
            <a:pPr marL="0" indent="0" eaLnBrk="1" fontAlgn="auto" hangingPunct="1">
              <a:spcAft>
                <a:spcPts val="0"/>
              </a:spcAft>
              <a:buClr>
                <a:schemeClr val="accent3"/>
              </a:buClr>
              <a:buFont typeface="Wingdings 2"/>
              <a:buNone/>
              <a:defRPr/>
            </a:pPr>
            <a:endParaRPr lang="en-GB" sz="1600" dirty="0">
              <a:latin typeface="+mj-lt"/>
            </a:endParaRPr>
          </a:p>
          <a:p>
            <a:pPr marL="274320" indent="-274320" eaLnBrk="1" fontAlgn="auto" hangingPunct="1">
              <a:spcAft>
                <a:spcPts val="0"/>
              </a:spcAft>
              <a:buClr>
                <a:schemeClr val="accent3"/>
              </a:buClr>
              <a:buFont typeface="Wingdings 2"/>
              <a:buChar char=""/>
              <a:defRPr/>
            </a:pPr>
            <a:r>
              <a:rPr lang="en-GB" sz="1600" dirty="0" err="1" smtClean="0">
                <a:latin typeface="+mj-lt"/>
              </a:rPr>
              <a:t>Iovanna</a:t>
            </a:r>
            <a:r>
              <a:rPr lang="en-GB" sz="1600" dirty="0">
                <a:latin typeface="+mj-lt"/>
              </a:rPr>
              <a:t>, R., &amp; Griffiths, C. (2006). Clean water, ecological benefits, and benefits transfer: A work </a:t>
            </a:r>
            <a:r>
              <a:rPr lang="en-GB" sz="1600" dirty="0" err="1">
                <a:latin typeface="+mj-lt"/>
              </a:rPr>
              <a:t>inprogress</a:t>
            </a:r>
            <a:r>
              <a:rPr lang="en-GB" sz="1600" dirty="0">
                <a:latin typeface="+mj-lt"/>
              </a:rPr>
              <a:t> at the U.S. EPA. Ecological Economics, 60(2), 473–482. </a:t>
            </a:r>
            <a:endParaRPr lang="en-GB" sz="1600" dirty="0" smtClean="0">
              <a:latin typeface="+mj-lt"/>
            </a:endParaRPr>
          </a:p>
          <a:p>
            <a:pPr marL="0" indent="0" eaLnBrk="1" fontAlgn="auto" hangingPunct="1">
              <a:spcAft>
                <a:spcPts val="0"/>
              </a:spcAft>
              <a:buClr>
                <a:schemeClr val="accent3"/>
              </a:buClr>
              <a:buFont typeface="Wingdings 2"/>
              <a:buNone/>
              <a:defRPr/>
            </a:pPr>
            <a:endParaRPr lang="en-GB" sz="1600" dirty="0" smtClean="0">
              <a:latin typeface="+mj-lt"/>
            </a:endParaRPr>
          </a:p>
          <a:p>
            <a:pPr marL="274320" indent="-274320" eaLnBrk="1" fontAlgn="auto" hangingPunct="1">
              <a:spcAft>
                <a:spcPts val="0"/>
              </a:spcAft>
              <a:buClr>
                <a:schemeClr val="accent3"/>
              </a:buClr>
              <a:buFont typeface="Wingdings 2"/>
              <a:buChar char=""/>
              <a:defRPr/>
            </a:pPr>
            <a:r>
              <a:rPr lang="en-GB" sz="1600" dirty="0" smtClean="0">
                <a:latin typeface="+mj-lt"/>
              </a:rPr>
              <a:t>Liu</a:t>
            </a:r>
            <a:r>
              <a:rPr lang="en-GB" sz="1600" dirty="0">
                <a:latin typeface="+mj-lt"/>
              </a:rPr>
              <a:t>, S., </a:t>
            </a:r>
            <a:r>
              <a:rPr lang="en-GB" sz="1600" dirty="0" err="1">
                <a:latin typeface="+mj-lt"/>
              </a:rPr>
              <a:t>Costanza</a:t>
            </a:r>
            <a:r>
              <a:rPr lang="en-GB" sz="1600" dirty="0">
                <a:latin typeface="+mj-lt"/>
              </a:rPr>
              <a:t>, R., Farber, S., &amp; Troy, A. (2010). Valuing ecosystem services: theory, practice</a:t>
            </a:r>
            <a:r>
              <a:rPr lang="en-GB" sz="1600" dirty="0" smtClean="0">
                <a:latin typeface="+mj-lt"/>
              </a:rPr>
              <a:t>, and </a:t>
            </a:r>
            <a:r>
              <a:rPr lang="en-GB" sz="1600" dirty="0">
                <a:latin typeface="+mj-lt"/>
              </a:rPr>
              <a:t>the need for a </a:t>
            </a:r>
            <a:r>
              <a:rPr lang="en-GB" sz="1600" dirty="0" smtClean="0">
                <a:latin typeface="+mj-lt"/>
              </a:rPr>
              <a:t>trans disciplinary </a:t>
            </a:r>
            <a:r>
              <a:rPr lang="en-GB" sz="1600" dirty="0">
                <a:latin typeface="+mj-lt"/>
              </a:rPr>
              <a:t>synthesis. Annals of the </a:t>
            </a:r>
            <a:r>
              <a:rPr lang="en-GB" sz="1600" dirty="0" smtClean="0">
                <a:latin typeface="+mj-lt"/>
              </a:rPr>
              <a:t>New </a:t>
            </a:r>
            <a:r>
              <a:rPr lang="en-GB" sz="1600" dirty="0">
                <a:latin typeface="+mj-lt"/>
              </a:rPr>
              <a:t>York Academy of Sciences,1185, 54–78</a:t>
            </a:r>
            <a:r>
              <a:rPr lang="en-GB" sz="1600" dirty="0" smtClean="0">
                <a:latin typeface="+mj-lt"/>
              </a:rPr>
              <a:t>.</a:t>
            </a:r>
          </a:p>
          <a:p>
            <a:pPr marL="0" indent="0" eaLnBrk="1" fontAlgn="auto" hangingPunct="1">
              <a:spcAft>
                <a:spcPts val="0"/>
              </a:spcAft>
              <a:buClr>
                <a:schemeClr val="accent3"/>
              </a:buClr>
              <a:buFont typeface="Wingdings 2"/>
              <a:buNone/>
              <a:defRPr/>
            </a:pPr>
            <a:endParaRPr lang="en-GB" sz="1600" dirty="0" smtClean="0">
              <a:latin typeface="+mj-lt"/>
            </a:endParaRPr>
          </a:p>
          <a:p>
            <a:pPr marL="274320" indent="-274320" eaLnBrk="1" fontAlgn="auto" hangingPunct="1">
              <a:spcAft>
                <a:spcPts val="0"/>
              </a:spcAft>
              <a:buClr>
                <a:schemeClr val="accent3"/>
              </a:buClr>
              <a:buFont typeface="Wingdings 2"/>
              <a:buChar char=""/>
              <a:defRPr/>
            </a:pPr>
            <a:r>
              <a:rPr lang="en-GB" sz="1600" dirty="0" err="1" smtClean="0">
                <a:latin typeface="+mj-lt"/>
              </a:rPr>
              <a:t>Tallis</a:t>
            </a:r>
            <a:r>
              <a:rPr lang="en-GB" sz="1600" dirty="0">
                <a:latin typeface="+mj-lt"/>
              </a:rPr>
              <a:t>, H., </a:t>
            </a:r>
            <a:r>
              <a:rPr lang="en-GB" sz="1600" dirty="0" smtClean="0">
                <a:latin typeface="+mj-lt"/>
              </a:rPr>
              <a:t>&amp; </a:t>
            </a:r>
            <a:r>
              <a:rPr lang="en-GB" sz="1600" dirty="0" err="1" smtClean="0">
                <a:latin typeface="+mj-lt"/>
              </a:rPr>
              <a:t>Polasky</a:t>
            </a:r>
            <a:r>
              <a:rPr lang="en-GB" sz="1600" dirty="0">
                <a:latin typeface="+mj-lt"/>
              </a:rPr>
              <a:t>, S. (2009). Mapping and valuing ecosystem services as an approach for conservation and natural-resource management. Annals of the New York Academy of Sciences,1162, 265–83. </a:t>
            </a:r>
            <a:endParaRPr lang="en-GB" sz="1600" dirty="0" smtClean="0">
              <a:latin typeface="+mj-lt"/>
            </a:endParaRPr>
          </a:p>
          <a:p>
            <a:pPr marL="0" indent="0" eaLnBrk="1" fontAlgn="auto" hangingPunct="1">
              <a:spcAft>
                <a:spcPts val="0"/>
              </a:spcAft>
              <a:buClr>
                <a:schemeClr val="accent3"/>
              </a:buClr>
              <a:buFont typeface="Wingdings 2"/>
              <a:buNone/>
              <a:defRPr/>
            </a:pPr>
            <a:endParaRPr lang="en-GB" sz="1600" dirty="0" smtClean="0">
              <a:latin typeface="+mj-lt"/>
            </a:endParaRPr>
          </a:p>
          <a:p>
            <a:pPr marL="274320" indent="-274320" eaLnBrk="1" fontAlgn="auto" hangingPunct="1">
              <a:spcAft>
                <a:spcPts val="0"/>
              </a:spcAft>
              <a:buClr>
                <a:schemeClr val="accent3"/>
              </a:buClr>
              <a:buFont typeface="Wingdings 2"/>
              <a:buChar char=""/>
              <a:defRPr/>
            </a:pPr>
            <a:r>
              <a:rPr lang="en-GB" sz="1600" dirty="0" smtClean="0">
                <a:latin typeface="+mj-lt"/>
              </a:rPr>
              <a:t>UK National Ecosystem Assessmenthttp</a:t>
            </a:r>
            <a:r>
              <a:rPr lang="en-GB" sz="1600" dirty="0">
                <a:latin typeface="+mj-lt"/>
              </a:rPr>
              <a:t>://uknea.unep-wcmc.org/Resources/tabid/82/Default.aspx</a:t>
            </a:r>
          </a:p>
          <a:p>
            <a:pPr marL="0" indent="0" eaLnBrk="1" fontAlgn="auto" hangingPunct="1">
              <a:spcAft>
                <a:spcPts val="0"/>
              </a:spcAft>
              <a:buClr>
                <a:schemeClr val="accent3"/>
              </a:buClr>
              <a:buFont typeface="Wingdings 2"/>
              <a:buNone/>
              <a:defRPr/>
            </a:pPr>
            <a:endParaRPr lang="en-GB" dirty="0">
              <a:latin typeface="+mj-lt"/>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4275" name="Title 1"/>
          <p:cNvSpPr>
            <a:spLocks noGrp="1"/>
          </p:cNvSpPr>
          <p:nvPr>
            <p:ph type="title"/>
          </p:nvPr>
        </p:nvSpPr>
        <p:spPr>
          <a:xfrm>
            <a:off x="31750" y="-228600"/>
            <a:ext cx="8229600" cy="1143000"/>
          </a:xfrm>
        </p:spPr>
        <p:txBody>
          <a:bodyPr/>
          <a:lstStyle/>
          <a:p>
            <a:pPr eaLnBrk="1" hangingPunct="1"/>
            <a:r>
              <a:rPr lang="en-GB" altLang="en-US" smtClean="0">
                <a:solidFill>
                  <a:srgbClr val="FF0000"/>
                </a:solidFill>
              </a:rPr>
              <a:t>Seminar</a:t>
            </a:r>
          </a:p>
        </p:txBody>
      </p:sp>
      <p:sp>
        <p:nvSpPr>
          <p:cNvPr id="3" name="Content Placeholder 2"/>
          <p:cNvSpPr>
            <a:spLocks noGrp="1"/>
          </p:cNvSpPr>
          <p:nvPr>
            <p:ph idx="1"/>
          </p:nvPr>
        </p:nvSpPr>
        <p:spPr>
          <a:xfrm>
            <a:off x="152400" y="838200"/>
            <a:ext cx="8229600" cy="4389438"/>
          </a:xfrm>
        </p:spPr>
        <p:txBody>
          <a:bodyPr>
            <a:normAutofit/>
          </a:bodyPr>
          <a:lstStyle/>
          <a:p>
            <a:pPr marL="274320" indent="-274320" eaLnBrk="1" fontAlgn="auto" hangingPunct="1">
              <a:spcAft>
                <a:spcPts val="0"/>
              </a:spcAft>
              <a:buClr>
                <a:schemeClr val="accent3"/>
              </a:buClr>
              <a:buFont typeface="Wingdings 2"/>
              <a:buChar char=""/>
              <a:defRPr/>
            </a:pPr>
            <a:r>
              <a:rPr lang="en-GB" dirty="0" smtClean="0">
                <a:solidFill>
                  <a:schemeClr val="bg1"/>
                </a:solidFill>
                <a:latin typeface="+mj-lt"/>
              </a:rPr>
              <a:t>To what extent is the UK National Ecosystem Assessment (87 pages on Moodle) based on principles of Ecosystem Services?</a:t>
            </a:r>
          </a:p>
          <a:p>
            <a:pPr marL="274320" indent="-274320" eaLnBrk="1" fontAlgn="auto" hangingPunct="1">
              <a:spcAft>
                <a:spcPts val="0"/>
              </a:spcAft>
              <a:buClr>
                <a:schemeClr val="accent3"/>
              </a:buClr>
              <a:buFont typeface="Wingdings 2"/>
              <a:buChar char=""/>
              <a:defRPr/>
            </a:pPr>
            <a:r>
              <a:rPr lang="en-GB" dirty="0" smtClean="0">
                <a:solidFill>
                  <a:schemeClr val="bg1"/>
                </a:solidFill>
                <a:latin typeface="+mj-lt"/>
              </a:rPr>
              <a:t>In groups of 3 construct a poster that addresses the above Q.</a:t>
            </a:r>
          </a:p>
          <a:p>
            <a:pPr marL="274320" indent="-274320" eaLnBrk="1" fontAlgn="auto" hangingPunct="1">
              <a:spcAft>
                <a:spcPts val="0"/>
              </a:spcAft>
              <a:buClr>
                <a:schemeClr val="accent3"/>
              </a:buClr>
              <a:buFont typeface="Wingdings 2"/>
              <a:buChar char=""/>
              <a:defRPr/>
            </a:pPr>
            <a:r>
              <a:rPr lang="en-GB" dirty="0" smtClean="0">
                <a:solidFill>
                  <a:schemeClr val="bg1"/>
                </a:solidFill>
                <a:latin typeface="+mj-lt"/>
              </a:rPr>
              <a:t>Highlight the main parts of the document that uses economic value and the sections that are based on other value discourses.</a:t>
            </a:r>
            <a:endParaRPr lang="en-GB" dirty="0">
              <a:solidFill>
                <a:schemeClr val="bg1"/>
              </a:solidFill>
              <a:latin typeface="+mj-lt"/>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1026</TotalTime>
  <Words>3574</Words>
  <Application>Microsoft Office PowerPoint</Application>
  <PresentationFormat>On-screen Show (4:3)</PresentationFormat>
  <Paragraphs>342</Paragraphs>
  <Slides>52</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Constantia</vt:lpstr>
      <vt:lpstr>Tahoma</vt:lpstr>
      <vt:lpstr>Wingdings 2</vt:lpstr>
      <vt:lpstr>Flow</vt:lpstr>
      <vt:lpstr>PowerPoint Presentation</vt:lpstr>
      <vt:lpstr>Human carrying capacity?</vt:lpstr>
      <vt:lpstr>Sustainable Strategic Development and services</vt:lpstr>
      <vt:lpstr>Nested Ecosystem services</vt:lpstr>
      <vt:lpstr>Natural Value  Is it Strategic?</vt:lpstr>
      <vt:lpstr>Ecosystem ‘disservices’ (EDS)</vt:lpstr>
      <vt:lpstr>Nature-based solutions </vt:lpstr>
      <vt:lpstr>Why have an strategic evaluation of ecosystem services</vt:lpstr>
      <vt:lpstr>Multiple functions</vt:lpstr>
      <vt:lpstr>UK National Ecosystem Assessment</vt:lpstr>
      <vt:lpstr>PowerPoint Presentation</vt:lpstr>
      <vt:lpstr>A framework for mapping &amp; valuing  ecosystem services</vt:lpstr>
      <vt:lpstr>What price our green and pleasant land?</vt:lpstr>
      <vt:lpstr>Desired endpoints for mapping ecosystem services</vt:lpstr>
      <vt:lpstr>Two main issues</vt:lpstr>
      <vt:lpstr>PowerPoint Presentation</vt:lpstr>
      <vt:lpstr>Economic valuation</vt:lpstr>
      <vt:lpstr>What should we attempt to value in monetary terms?</vt:lpstr>
      <vt:lpstr>PowerPoint Presentation</vt:lpstr>
      <vt:lpstr>PowerPoint Presentation</vt:lpstr>
      <vt:lpstr>Tradeoff surface: species persistence and value of marketed commodities </vt:lpstr>
      <vt:lpstr>Monetary valuation via markets</vt:lpstr>
      <vt:lpstr>Non-market valuation</vt:lpstr>
      <vt:lpstr>Revealed Preference:  1. Travel Cost Method </vt:lpstr>
      <vt:lpstr>Revealed preference example:  2. Hedonic approach</vt:lpstr>
      <vt:lpstr>Revealed preference example:  3. Averting behaviour</vt:lpstr>
      <vt:lpstr>Revealed preference </vt:lpstr>
      <vt:lpstr>Stated preference approaches</vt:lpstr>
      <vt:lpstr>Stated preference approaches</vt:lpstr>
      <vt:lpstr>Replacement costs</vt:lpstr>
      <vt:lpstr>PowerPoint Presentation</vt:lpstr>
      <vt:lpstr>Use of valuation:  comparison of alternatives</vt:lpstr>
      <vt:lpstr>Modelling </vt:lpstr>
      <vt:lpstr>Data Collection Costs </vt:lpstr>
      <vt:lpstr>ES providers</vt:lpstr>
      <vt:lpstr>No universally agreed tool</vt:lpstr>
      <vt:lpstr>Valuation and incentives</vt:lpstr>
      <vt:lpstr>Providing incentives for ecosystem services and conservation</vt:lpstr>
      <vt:lpstr>Example: wetlands</vt:lpstr>
      <vt:lpstr>Providing incentives for ecosystem services and conservation</vt:lpstr>
      <vt:lpstr>Link to policy</vt:lpstr>
      <vt:lpstr>Link to conservation</vt:lpstr>
      <vt:lpstr>PowerPoint Presentation</vt:lpstr>
      <vt:lpstr>Geographical complexity of ES</vt:lpstr>
      <vt:lpstr>Link to conservation:  3 scenarios </vt:lpstr>
      <vt:lpstr>Obstacles and Limitations of ES</vt:lpstr>
      <vt:lpstr>Some other considerations</vt:lpstr>
      <vt:lpstr>Is valuation enough?</vt:lpstr>
      <vt:lpstr>Evaporated evidence</vt:lpstr>
      <vt:lpstr>Conclusion</vt:lpstr>
      <vt:lpstr>Some additional refs</vt:lpstr>
      <vt:lpstr>Seminar</vt:lpstr>
    </vt:vector>
  </TitlesOfParts>
  <Company>University of Minnesota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Economics of Ecosystem Services</dc:title>
  <dc:creator>Steve Polasky</dc:creator>
  <cp:lastModifiedBy>Chris House</cp:lastModifiedBy>
  <cp:revision>56</cp:revision>
  <cp:lastPrinted>2014-02-19T09:14:57Z</cp:lastPrinted>
  <dcterms:created xsi:type="dcterms:W3CDTF">2006-11-29T12:18:46Z</dcterms:created>
  <dcterms:modified xsi:type="dcterms:W3CDTF">2018-11-22T12:58:23Z</dcterms:modified>
</cp:coreProperties>
</file>