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25"/>
  </p:notesMasterIdLst>
  <p:handoutMasterIdLst>
    <p:handoutMasterId r:id="rId26"/>
  </p:handoutMasterIdLst>
  <p:sldIdLst>
    <p:sldId id="280" r:id="rId2"/>
    <p:sldId id="304" r:id="rId3"/>
    <p:sldId id="284" r:id="rId4"/>
    <p:sldId id="285" r:id="rId5"/>
    <p:sldId id="283" r:id="rId6"/>
    <p:sldId id="281" r:id="rId7"/>
    <p:sldId id="305" r:id="rId8"/>
    <p:sldId id="286" r:id="rId9"/>
    <p:sldId id="295" r:id="rId10"/>
    <p:sldId id="301" r:id="rId11"/>
    <p:sldId id="302" r:id="rId12"/>
    <p:sldId id="287" r:id="rId13"/>
    <p:sldId id="291" r:id="rId14"/>
    <p:sldId id="293" r:id="rId15"/>
    <p:sldId id="299" r:id="rId16"/>
    <p:sldId id="290" r:id="rId17"/>
    <p:sldId id="292" r:id="rId18"/>
    <p:sldId id="288" r:id="rId19"/>
    <p:sldId id="294" r:id="rId20"/>
    <p:sldId id="296" r:id="rId21"/>
    <p:sldId id="298" r:id="rId22"/>
    <p:sldId id="297" r:id="rId23"/>
    <p:sldId id="300" r:id="rId24"/>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41281F"/>
    <a:srgbClr val="500000"/>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53" autoAdjust="0"/>
    <p:restoredTop sz="94629" autoAdjust="0"/>
  </p:normalViewPr>
  <p:slideViewPr>
    <p:cSldViewPr>
      <p:cViewPr varScale="1">
        <p:scale>
          <a:sx n="104" d="100"/>
          <a:sy n="104" d="100"/>
        </p:scale>
        <p:origin x="160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62F729A9-E5D2-4A2E-9CD3-BC349886F00C}" type="datetimeFigureOut">
              <a:rPr lang="en-GB"/>
              <a:pPr>
                <a:defRPr/>
              </a:pPr>
              <a:t>02/04/2020</a:t>
            </a:fld>
            <a:endParaRPr lang="en-GB"/>
          </a:p>
        </p:txBody>
      </p:sp>
      <p:sp>
        <p:nvSpPr>
          <p:cNvPr id="33796"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DFFB5D78-9C65-4182-829B-EF194F5C7BE2}" type="slidenum">
              <a:rPr lang="en-GB"/>
              <a:pPr>
                <a:defRPr/>
              </a:pPr>
              <a:t>‹#›</a:t>
            </a:fld>
            <a:endParaRPr lang="en-GB"/>
          </a:p>
        </p:txBody>
      </p:sp>
    </p:spTree>
    <p:extLst>
      <p:ext uri="{BB962C8B-B14F-4D97-AF65-F5344CB8AC3E}">
        <p14:creationId xmlns:p14="http://schemas.microsoft.com/office/powerpoint/2010/main" val="23904666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FA023BF4-8B57-43BA-AE88-42A9FC5B13E4}" type="datetimeFigureOut">
              <a:rPr lang="en-GB"/>
              <a:pPr>
                <a:defRPr/>
              </a:pPr>
              <a:t>02/04/2020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F0595692-30A0-47CA-AAD2-4F2CE4C4FCD7}" type="slidenum">
              <a:rPr lang="en-GB"/>
              <a:pPr>
                <a:defRPr/>
              </a:pPr>
              <a:t>‹#›</a:t>
            </a:fld>
            <a:endParaRPr lang="en-GB"/>
          </a:p>
        </p:txBody>
      </p:sp>
    </p:spTree>
    <p:extLst>
      <p:ext uri="{BB962C8B-B14F-4D97-AF65-F5344CB8AC3E}">
        <p14:creationId xmlns:p14="http://schemas.microsoft.com/office/powerpoint/2010/main" val="3875886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gd name="T0" fmla="*/ 0 w 5740"/>
                <a:gd name="T1" fmla="*/ 0 h 1906"/>
                <a:gd name="T2" fmla="*/ 0 w 5740"/>
                <a:gd name="T3" fmla="*/ 1776 h 1906"/>
                <a:gd name="T4" fmla="*/ 5758 w 5740"/>
                <a:gd name="T5" fmla="*/ 1776 h 1906"/>
                <a:gd name="T6" fmla="*/ 5758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p:txBody>
          <a:bodyPr/>
          <a:lstStyle>
            <a:lvl1pPr>
              <a:defRPr/>
            </a:lvl1pPr>
          </a:lstStyle>
          <a:p>
            <a:pPr>
              <a:defRPr/>
            </a:pPr>
            <a:endParaRPr lang="en-GB"/>
          </a:p>
        </p:txBody>
      </p:sp>
      <p:sp>
        <p:nvSpPr>
          <p:cNvPr id="14" name="Rectangle 14"/>
          <p:cNvSpPr>
            <a:spLocks noGrp="1" noChangeArrowheads="1"/>
          </p:cNvSpPr>
          <p:nvPr>
            <p:ph type="ftr" sz="quarter" idx="11"/>
          </p:nvPr>
        </p:nvSpPr>
        <p:spPr/>
        <p:txBody>
          <a:bodyPr/>
          <a:lstStyle>
            <a:lvl1pPr>
              <a:defRPr/>
            </a:lvl1pPr>
          </a:lstStyle>
          <a:p>
            <a:pPr>
              <a:defRPr/>
            </a:pPr>
            <a:endParaRPr lang="en-GB"/>
          </a:p>
        </p:txBody>
      </p:sp>
      <p:sp>
        <p:nvSpPr>
          <p:cNvPr id="15" name="Rectangle 15"/>
          <p:cNvSpPr>
            <a:spLocks noGrp="1" noChangeArrowheads="1"/>
          </p:cNvSpPr>
          <p:nvPr>
            <p:ph type="sldNum" sz="quarter" idx="12"/>
          </p:nvPr>
        </p:nvSpPr>
        <p:spPr/>
        <p:txBody>
          <a:bodyPr/>
          <a:lstStyle>
            <a:lvl1pPr>
              <a:defRPr/>
            </a:lvl1pPr>
          </a:lstStyle>
          <a:p>
            <a:pPr>
              <a:defRPr/>
            </a:pPr>
            <a:fld id="{D69CB420-DAEF-4461-AA0C-D76EBDF0EA1B}" type="slidenum">
              <a:rPr lang="en-GB"/>
              <a:pPr>
                <a:defRPr/>
              </a:pPr>
              <a:t>‹#›</a:t>
            </a:fld>
            <a:endParaRPr lang="en-GB"/>
          </a:p>
        </p:txBody>
      </p:sp>
    </p:spTree>
    <p:extLst>
      <p:ext uri="{BB962C8B-B14F-4D97-AF65-F5344CB8AC3E}">
        <p14:creationId xmlns:p14="http://schemas.microsoft.com/office/powerpoint/2010/main" val="4292986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3"/>
          <p:cNvSpPr>
            <a:spLocks noGrp="1" noChangeArrowheads="1"/>
          </p:cNvSpPr>
          <p:nvPr>
            <p:ph type="dt" sz="quarter"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
        <p:nvSpPr>
          <p:cNvPr id="6" name="Rectangle 15"/>
          <p:cNvSpPr>
            <a:spLocks noGrp="1" noChangeArrowheads="1"/>
          </p:cNvSpPr>
          <p:nvPr>
            <p:ph type="sldNum" sz="quarter" idx="12"/>
          </p:nvPr>
        </p:nvSpPr>
        <p:spPr>
          <a:ln/>
        </p:spPr>
        <p:txBody>
          <a:bodyPr/>
          <a:lstStyle>
            <a:lvl1pPr>
              <a:defRPr/>
            </a:lvl1pPr>
          </a:lstStyle>
          <a:p>
            <a:pPr>
              <a:defRPr/>
            </a:pPr>
            <a:fld id="{EEA3F6D4-3AAA-492E-B76A-EA317F2CE218}" type="slidenum">
              <a:rPr lang="en-GB"/>
              <a:pPr>
                <a:defRPr/>
              </a:pPr>
              <a:t>‹#›</a:t>
            </a:fld>
            <a:endParaRPr lang="en-GB"/>
          </a:p>
        </p:txBody>
      </p:sp>
    </p:spTree>
    <p:extLst>
      <p:ext uri="{BB962C8B-B14F-4D97-AF65-F5344CB8AC3E}">
        <p14:creationId xmlns:p14="http://schemas.microsoft.com/office/powerpoint/2010/main" val="15615478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1281F"/>
        </a:solidFill>
        <a:effectLst/>
      </p:bgPr>
    </p:bg>
    <p:spTree>
      <p:nvGrpSpPr>
        <p:cNvPr id="1" name=""/>
        <p:cNvGrpSpPr/>
        <p:nvPr/>
      </p:nvGrpSpPr>
      <p:grpSpPr>
        <a:xfrm>
          <a:off x="0" y="0"/>
          <a:ext cx="0" cy="0"/>
          <a:chOff x="0" y="0"/>
          <a:chExt cx="0" cy="0"/>
        </a:xfrm>
      </p:grpSpPr>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5" name="Rectangle 13"/>
          <p:cNvSpPr>
            <a:spLocks noGrp="1" noChangeArrowheads="1"/>
          </p:cNvSpPr>
          <p:nvPr>
            <p:ph type="dt" sz="quarter" idx="2"/>
          </p:nvPr>
        </p:nvSpPr>
        <p:spPr bwMode="auto">
          <a:xfrm>
            <a:off x="457200" y="624840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6" name="Rectangle 14"/>
          <p:cNvSpPr>
            <a:spLocks noGrp="1" noChangeArrowheads="1"/>
          </p:cNvSpPr>
          <p:nvPr>
            <p:ph type="ftr" sz="quarter" idx="3"/>
          </p:nvPr>
        </p:nvSpPr>
        <p:spPr bwMode="auto">
          <a:xfrm>
            <a:off x="3124200" y="6251575"/>
            <a:ext cx="2895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pPr>
              <a:defRPr/>
            </a:pPr>
            <a:endParaRPr lang="en-GB"/>
          </a:p>
        </p:txBody>
      </p:sp>
      <p:sp>
        <p:nvSpPr>
          <p:cNvPr id="27" name="Rectangle 15"/>
          <p:cNvSpPr>
            <a:spLocks noGrp="1" noChangeArrowheads="1"/>
          </p:cNvSpPr>
          <p:nvPr>
            <p:ph type="sldNum" sz="quarter" idx="4"/>
          </p:nvPr>
        </p:nvSpPr>
        <p:spPr bwMode="auto">
          <a:xfrm>
            <a:off x="6553200" y="625475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0030ED7B-72B8-4029-A998-CC25EA8DD6F0}"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814" r:id="rId1"/>
    <p:sldLayoutId id="2147483813" r:id="rId2"/>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jstor.org/stable/3726417"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history.ac.uk/ihr/Focus/Migration/articles/gatrell.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50825" y="115888"/>
            <a:ext cx="8641655" cy="576808"/>
          </a:xfrm>
        </p:spPr>
        <p:txBody>
          <a:bodyPr/>
          <a:lstStyle/>
          <a:p>
            <a:pPr algn="l"/>
            <a:r>
              <a:rPr lang="en-GB" sz="2400" b="0" dirty="0">
                <a:solidFill>
                  <a:srgbClr val="FFFF00"/>
                </a:solidFill>
                <a:effectLst/>
                <a:latin typeface="Felix Titling" panose="04060505060202020A04" pitchFamily="82" charset="0"/>
              </a:rPr>
              <a:t>HPEN6008/5008: </a:t>
            </a:r>
            <a:r>
              <a:rPr lang="en-GB" altLang="en-US" sz="2400" b="0" dirty="0">
                <a:solidFill>
                  <a:srgbClr val="FFFF00"/>
                </a:solidFill>
                <a:effectLst/>
                <a:latin typeface="Felix Titling" panose="04060505060202020A04" pitchFamily="82" charset="0"/>
              </a:rPr>
              <a:t>Modernism &amp; Modernisms</a:t>
            </a:r>
          </a:p>
        </p:txBody>
      </p:sp>
      <p:sp>
        <p:nvSpPr>
          <p:cNvPr id="3075" name="Rectangle 3"/>
          <p:cNvSpPr>
            <a:spLocks noGrp="1" noChangeArrowheads="1"/>
          </p:cNvSpPr>
          <p:nvPr>
            <p:ph type="subTitle" idx="1"/>
          </p:nvPr>
        </p:nvSpPr>
        <p:spPr>
          <a:xfrm>
            <a:off x="4436062" y="3356992"/>
            <a:ext cx="4103687" cy="3313112"/>
          </a:xfrm>
        </p:spPr>
        <p:txBody>
          <a:bodyPr/>
          <a:lstStyle/>
          <a:p>
            <a:pPr algn="l"/>
            <a:r>
              <a:rPr lang="en-GB" altLang="en-US" sz="3600" dirty="0">
                <a:effectLst/>
                <a:latin typeface="Modern No. 20" pitchFamily="18" charset="0"/>
              </a:rPr>
              <a:t>Week 8: European Expressionism</a:t>
            </a:r>
          </a:p>
          <a:p>
            <a:pPr algn="l"/>
            <a:r>
              <a:rPr lang="en-GB" altLang="en-US" sz="3600" dirty="0">
                <a:effectLst/>
                <a:latin typeface="Modern No. 20" pitchFamily="18" charset="0"/>
              </a:rPr>
              <a:t>Franz Kafka </a:t>
            </a:r>
            <a:r>
              <a:rPr lang="en-GB" altLang="en-US" sz="3600" i="1" dirty="0">
                <a:effectLst/>
                <a:latin typeface="Modern No. 20" pitchFamily="18" charset="0"/>
              </a:rPr>
              <a:t>The Metamorphosis </a:t>
            </a:r>
            <a:r>
              <a:rPr lang="en-GB" altLang="en-US" sz="3600" dirty="0">
                <a:effectLst/>
                <a:latin typeface="Modern No. 20" pitchFamily="18" charset="0"/>
              </a:rPr>
              <a:t>1915 (1912)</a:t>
            </a:r>
          </a:p>
        </p:txBody>
      </p:sp>
      <p:pic>
        <p:nvPicPr>
          <p:cNvPr id="2053" name="Picture 5" descr="munch-scream2"/>
          <p:cNvPicPr>
            <a:picLocks noChangeAspect="1" noChangeArrowheads="1"/>
          </p:cNvPicPr>
          <p:nvPr/>
        </p:nvPicPr>
        <p:blipFill>
          <a:blip r:embed="rId2" cstate="print"/>
          <a:srcRect/>
          <a:stretch>
            <a:fillRect/>
          </a:stretch>
        </p:blipFill>
        <p:spPr bwMode="auto">
          <a:xfrm>
            <a:off x="283904" y="942921"/>
            <a:ext cx="4102050" cy="5045415"/>
          </a:xfrm>
          <a:prstGeom prst="rect">
            <a:avLst/>
          </a:prstGeom>
          <a:ln>
            <a:noFill/>
          </a:ln>
          <a:effectLst>
            <a:softEdge rad="112500"/>
          </a:effectLst>
        </p:spPr>
      </p:pic>
      <p:sp>
        <p:nvSpPr>
          <p:cNvPr id="3077" name="Rectangle 6"/>
          <p:cNvSpPr>
            <a:spLocks noChangeArrowheads="1"/>
          </p:cNvSpPr>
          <p:nvPr/>
        </p:nvSpPr>
        <p:spPr bwMode="auto">
          <a:xfrm>
            <a:off x="604251" y="6093296"/>
            <a:ext cx="368562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dirty="0" err="1">
                <a:solidFill>
                  <a:srgbClr val="FFFF00"/>
                </a:solidFill>
                <a:latin typeface="Century Gothic" pitchFamily="34" charset="0"/>
              </a:rPr>
              <a:t>Evard</a:t>
            </a:r>
            <a:r>
              <a:rPr lang="en-GB" altLang="en-US" dirty="0">
                <a:solidFill>
                  <a:srgbClr val="FFFF00"/>
                </a:solidFill>
                <a:latin typeface="Century Gothic" pitchFamily="34" charset="0"/>
              </a:rPr>
              <a:t> Munch </a:t>
            </a:r>
            <a:r>
              <a:rPr lang="en-GB" altLang="en-US" i="1" dirty="0">
                <a:solidFill>
                  <a:srgbClr val="FFFF00"/>
                </a:solidFill>
                <a:latin typeface="Century Gothic" pitchFamily="34" charset="0"/>
              </a:rPr>
              <a:t>The Scream,</a:t>
            </a:r>
            <a:r>
              <a:rPr lang="en-GB" altLang="en-US" dirty="0">
                <a:solidFill>
                  <a:srgbClr val="FFFF00"/>
                </a:solidFill>
                <a:latin typeface="Century Gothic" pitchFamily="34" charset="0"/>
              </a:rPr>
              <a:t>1893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075240" cy="778098"/>
          </a:xfrm>
        </p:spPr>
        <p:txBody>
          <a:bodyPr/>
          <a:lstStyle/>
          <a:p>
            <a:r>
              <a:rPr lang="en-GB" sz="3200" b="0" dirty="0">
                <a:solidFill>
                  <a:srgbClr val="FFFF00"/>
                </a:solidFill>
                <a:effectLst/>
                <a:latin typeface="Felix Titling" panose="04060505060202020A04" pitchFamily="82" charset="0"/>
              </a:rPr>
              <a:t>LEARNING OUTCOMES</a:t>
            </a:r>
            <a:endParaRPr lang="en-GB" sz="3200" b="0" dirty="0">
              <a:effectLst/>
              <a:latin typeface="Felix Titling" panose="04060505060202020A04" pitchFamily="82" charset="0"/>
            </a:endParaRPr>
          </a:p>
        </p:txBody>
      </p:sp>
      <p:sp>
        <p:nvSpPr>
          <p:cNvPr id="3" name="Content Placeholder 2"/>
          <p:cNvSpPr>
            <a:spLocks noGrp="1"/>
          </p:cNvSpPr>
          <p:nvPr>
            <p:ph idx="1"/>
          </p:nvPr>
        </p:nvSpPr>
        <p:spPr>
          <a:xfrm>
            <a:off x="323528" y="1268760"/>
            <a:ext cx="8568952" cy="5400600"/>
          </a:xfrm>
        </p:spPr>
        <p:txBody>
          <a:bodyPr/>
          <a:lstStyle/>
          <a:p>
            <a:pPr>
              <a:buNone/>
            </a:pPr>
            <a:r>
              <a:rPr lang="en-GB" sz="2000" i="1" dirty="0">
                <a:effectLst/>
                <a:latin typeface="Century Gothic" panose="020B0502020202020204" pitchFamily="34" charset="0"/>
              </a:rPr>
              <a:t>Upon the successful completion of this module, the student should be able to demonstrate:</a:t>
            </a:r>
          </a:p>
          <a:p>
            <a:pPr>
              <a:buNone/>
            </a:pPr>
            <a:endParaRPr lang="en-GB" sz="1800" i="1" dirty="0">
              <a:effectLst/>
              <a:latin typeface="Century Gothic" panose="020B0502020202020204" pitchFamily="34" charset="0"/>
            </a:endParaRPr>
          </a:p>
          <a:p>
            <a:pPr lvl="0">
              <a:buFont typeface="Arial" pitchFamily="34" charset="0"/>
              <a:buChar char="•"/>
            </a:pPr>
            <a:r>
              <a:rPr lang="en-GB" sz="2200" dirty="0">
                <a:effectLst/>
                <a:latin typeface="Century Gothic" panose="020B0502020202020204" pitchFamily="34" charset="0"/>
              </a:rPr>
              <a:t>an ability to exhibit a systematic understanding of the </a:t>
            </a:r>
            <a:r>
              <a:rPr lang="en-GB" sz="2200" dirty="0">
                <a:solidFill>
                  <a:srgbClr val="FFFF00"/>
                </a:solidFill>
                <a:effectLst/>
                <a:latin typeface="Century Gothic" panose="020B0502020202020204" pitchFamily="34" charset="0"/>
              </a:rPr>
              <a:t>key concepts </a:t>
            </a:r>
            <a:r>
              <a:rPr lang="en-GB" sz="2200" dirty="0">
                <a:effectLst/>
                <a:latin typeface="Century Gothic" panose="020B0502020202020204" pitchFamily="34" charset="0"/>
              </a:rPr>
              <a:t>associated with literary Modernism;</a:t>
            </a:r>
          </a:p>
          <a:p>
            <a:pPr lvl="0">
              <a:buFont typeface="Arial" pitchFamily="34" charset="0"/>
              <a:buChar char="•"/>
            </a:pPr>
            <a:r>
              <a:rPr lang="en-GB" sz="2200" dirty="0">
                <a:effectLst/>
                <a:latin typeface="Century Gothic" panose="020B0502020202020204" pitchFamily="34" charset="0"/>
              </a:rPr>
              <a:t>a coherent and detailed knowledge of </a:t>
            </a:r>
            <a:r>
              <a:rPr lang="en-GB" sz="2200" dirty="0">
                <a:solidFill>
                  <a:srgbClr val="FFFF00"/>
                </a:solidFill>
                <a:effectLst/>
                <a:latin typeface="Century Gothic" panose="020B0502020202020204" pitchFamily="34" charset="0"/>
              </a:rPr>
              <a:t>a varied range </a:t>
            </a:r>
            <a:r>
              <a:rPr lang="en-GB" sz="2200" dirty="0">
                <a:effectLst/>
                <a:latin typeface="Century Gothic" panose="020B0502020202020204" pitchFamily="34" charset="0"/>
              </a:rPr>
              <a:t>of Modernist texts;</a:t>
            </a:r>
          </a:p>
          <a:p>
            <a:pPr lvl="0">
              <a:buFont typeface="Arial" pitchFamily="34" charset="0"/>
              <a:buChar char="•"/>
            </a:pPr>
            <a:r>
              <a:rPr lang="en-GB" sz="2200" dirty="0">
                <a:effectLst/>
                <a:latin typeface="Century Gothic" panose="020B0502020202020204" pitchFamily="34" charset="0"/>
              </a:rPr>
              <a:t>an ability to discuss the characteristic </a:t>
            </a:r>
            <a:r>
              <a:rPr lang="en-GB" sz="2200" dirty="0">
                <a:solidFill>
                  <a:srgbClr val="FFFF00"/>
                </a:solidFill>
                <a:effectLst/>
                <a:latin typeface="Century Gothic" panose="020B0502020202020204" pitchFamily="34" charset="0"/>
              </a:rPr>
              <a:t>formal and thematic features </a:t>
            </a:r>
            <a:r>
              <a:rPr lang="en-GB" sz="2200" dirty="0">
                <a:effectLst/>
                <a:latin typeface="Century Gothic" panose="020B0502020202020204" pitchFamily="34" charset="0"/>
              </a:rPr>
              <a:t>associated with Modernism;</a:t>
            </a:r>
          </a:p>
          <a:p>
            <a:pPr lvl="0">
              <a:buFont typeface="Arial" pitchFamily="34" charset="0"/>
              <a:buChar char="•"/>
            </a:pPr>
            <a:r>
              <a:rPr lang="en-GB" sz="2200" dirty="0">
                <a:effectLst/>
                <a:latin typeface="Century Gothic" panose="020B0502020202020204" pitchFamily="34" charset="0"/>
              </a:rPr>
              <a:t>an ability to display a thorough familiarity with the </a:t>
            </a:r>
            <a:r>
              <a:rPr lang="en-GB" sz="2200" dirty="0">
                <a:solidFill>
                  <a:srgbClr val="FFFF00"/>
                </a:solidFill>
                <a:effectLst/>
                <a:latin typeface="Century Gothic" panose="020B0502020202020204" pitchFamily="34" charset="0"/>
              </a:rPr>
              <a:t>historical and socio-cultural contexts </a:t>
            </a:r>
            <a:r>
              <a:rPr lang="en-GB" sz="2200" dirty="0">
                <a:effectLst/>
                <a:latin typeface="Century Gothic" panose="020B0502020202020204" pitchFamily="34" charset="0"/>
              </a:rPr>
              <a:t>of Modernism generally and individual texts in particular</a:t>
            </a:r>
            <a:endParaRPr lang="en-GB" sz="2200" dirty="0"/>
          </a:p>
        </p:txBody>
      </p:sp>
    </p:spTree>
    <p:extLst>
      <p:ext uri="{BB962C8B-B14F-4D97-AF65-F5344CB8AC3E}">
        <p14:creationId xmlns:p14="http://schemas.microsoft.com/office/powerpoint/2010/main" val="109212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7544" y="1"/>
            <a:ext cx="8229600" cy="836712"/>
          </a:xfrm>
        </p:spPr>
        <p:txBody>
          <a:bodyPr/>
          <a:lstStyle/>
          <a:p>
            <a:r>
              <a:rPr lang="en-GB" altLang="en-US" sz="3200" b="0" dirty="0">
                <a:solidFill>
                  <a:srgbClr val="FFFF00"/>
                </a:solidFill>
                <a:effectLst/>
                <a:latin typeface="Felix Titling" panose="04060505060202020A04" pitchFamily="82" charset="0"/>
              </a:rPr>
              <a:t>KAFKA &amp; THE MODERN WORLD</a:t>
            </a:r>
          </a:p>
        </p:txBody>
      </p:sp>
      <p:sp>
        <p:nvSpPr>
          <p:cNvPr id="37891" name="Rectangle 3"/>
          <p:cNvSpPr>
            <a:spLocks noGrp="1" noChangeArrowheads="1"/>
          </p:cNvSpPr>
          <p:nvPr>
            <p:ph type="body" idx="1"/>
          </p:nvPr>
        </p:nvSpPr>
        <p:spPr>
          <a:xfrm>
            <a:off x="539552" y="980728"/>
            <a:ext cx="8424936" cy="5400600"/>
          </a:xfrm>
        </p:spPr>
        <p:txBody>
          <a:bodyPr/>
          <a:lstStyle/>
          <a:p>
            <a:pPr>
              <a:buFontTx/>
              <a:buNone/>
              <a:defRPr/>
            </a:pPr>
            <a:r>
              <a:rPr lang="en-GB" sz="2800" dirty="0"/>
              <a:t>	</a:t>
            </a:r>
            <a:r>
              <a:rPr lang="en-GB" sz="2200" dirty="0">
                <a:effectLst/>
                <a:latin typeface="Century Gothic" pitchFamily="34" charset="0"/>
              </a:rPr>
              <a:t>Why is it that this relatively small, truncated, mostly unfinished, painstakingly edited and reconstructed body of fiction has acted on the imagination of this century with such irresistible force? (According to a scholar writing in 1988, </a:t>
            </a:r>
            <a:r>
              <a:rPr lang="en-GB" sz="2200" dirty="0">
                <a:solidFill>
                  <a:srgbClr val="FFFF00"/>
                </a:solidFill>
                <a:effectLst/>
                <a:latin typeface="Century Gothic" pitchFamily="34" charset="0"/>
              </a:rPr>
              <a:t>more criticism is published on Kafka each year than on any writer except Shakespeare</a:t>
            </a:r>
            <a:r>
              <a:rPr lang="en-GB" sz="2200" dirty="0">
                <a:effectLst/>
                <a:latin typeface="Century Gothic" pitchFamily="34" charset="0"/>
              </a:rPr>
              <a:t>, and "The Judgment“ alone, a story ten pages long, has inspired in the West nearly two hundred known learned commentaries.) Why has the adjective "Kafkaesque“ penetrated the vernacular so deeply, its use being by no means confined to readers of Kafka's fiction?</a:t>
            </a:r>
          </a:p>
          <a:p>
            <a:pPr>
              <a:lnSpc>
                <a:spcPct val="80000"/>
              </a:lnSpc>
              <a:buFontTx/>
              <a:buNone/>
              <a:defRPr/>
            </a:pPr>
            <a:endParaRPr lang="en-GB" sz="1000" dirty="0">
              <a:effectLst/>
              <a:latin typeface="Century Gothic" pitchFamily="34" charset="0"/>
            </a:endParaRPr>
          </a:p>
          <a:p>
            <a:pPr>
              <a:lnSpc>
                <a:spcPct val="80000"/>
              </a:lnSpc>
              <a:buFontTx/>
              <a:buNone/>
              <a:defRPr/>
            </a:pPr>
            <a:r>
              <a:rPr lang="en-GB" sz="2000" dirty="0">
                <a:effectLst/>
                <a:latin typeface="Century Gothic" pitchFamily="34" charset="0"/>
              </a:rPr>
              <a:t>	Louis Begley, ‘Kafka: The Axe for the Frozen Sea inside Us’ </a:t>
            </a:r>
            <a:r>
              <a:rPr lang="en-GB" sz="2000" i="1" dirty="0">
                <a:effectLst/>
                <a:latin typeface="Century Gothic" pitchFamily="34" charset="0"/>
              </a:rPr>
              <a:t>Proceedings  of the American Philosophical Society</a:t>
            </a:r>
            <a:r>
              <a:rPr lang="en-GB" sz="2000" dirty="0">
                <a:effectLst/>
                <a:latin typeface="Century Gothic" pitchFamily="34" charset="0"/>
              </a:rPr>
              <a:t>, Vol. 141: 3 (Sept.1997), 253-261</a:t>
            </a:r>
            <a:endParaRPr lang="en-GB" sz="2800" dirty="0">
              <a:effectLst/>
              <a:latin typeface="Century Gothic"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20638"/>
            <a:ext cx="8640959" cy="863601"/>
          </a:xfrm>
        </p:spPr>
        <p:txBody>
          <a:bodyPr/>
          <a:lstStyle/>
          <a:p>
            <a:r>
              <a:rPr lang="en-GB" altLang="en-US" sz="3200" b="0" dirty="0">
                <a:solidFill>
                  <a:srgbClr val="FFFF00"/>
                </a:solidFill>
                <a:effectLst/>
                <a:latin typeface="Felix Titling" panose="04060505060202020A04" pitchFamily="82" charset="0"/>
              </a:rPr>
              <a:t>KAFKA &amp; THE LURE OF BIOGRAPHY</a:t>
            </a:r>
          </a:p>
        </p:txBody>
      </p:sp>
      <p:sp>
        <p:nvSpPr>
          <p:cNvPr id="44035" name="Rectangle 3"/>
          <p:cNvSpPr>
            <a:spLocks noGrp="1" noChangeArrowheads="1"/>
          </p:cNvSpPr>
          <p:nvPr>
            <p:ph type="body" idx="1"/>
          </p:nvPr>
        </p:nvSpPr>
        <p:spPr>
          <a:xfrm>
            <a:off x="467544" y="692697"/>
            <a:ext cx="8496944" cy="3096344"/>
          </a:xfrm>
        </p:spPr>
        <p:txBody>
          <a:bodyPr/>
          <a:lstStyle/>
          <a:p>
            <a:pPr marL="87313" indent="-87313">
              <a:buFontTx/>
              <a:buNone/>
              <a:defRPr/>
            </a:pPr>
            <a:r>
              <a:rPr lang="en-GB" sz="2400" dirty="0">
                <a:latin typeface="Garamond" pitchFamily="18" charset="0"/>
              </a:rPr>
              <a:t>	</a:t>
            </a:r>
            <a:r>
              <a:rPr lang="en-GB" sz="2200" dirty="0" err="1">
                <a:effectLst/>
                <a:latin typeface="Century Gothic" pitchFamily="34" charset="0"/>
              </a:rPr>
              <a:t>Tzvetan</a:t>
            </a:r>
            <a:r>
              <a:rPr lang="en-GB" sz="2200" dirty="0">
                <a:effectLst/>
                <a:latin typeface="Century Gothic" pitchFamily="34" charset="0"/>
              </a:rPr>
              <a:t> </a:t>
            </a:r>
            <a:r>
              <a:rPr lang="en-GB" sz="2200" dirty="0" err="1">
                <a:effectLst/>
                <a:latin typeface="Century Gothic" pitchFamily="34" charset="0"/>
              </a:rPr>
              <a:t>Todorov</a:t>
            </a:r>
            <a:r>
              <a:rPr lang="en-GB" sz="2200" dirty="0">
                <a:effectLst/>
                <a:latin typeface="Century Gothic" pitchFamily="34" charset="0"/>
              </a:rPr>
              <a:t>, in his study Th</a:t>
            </a:r>
            <a:r>
              <a:rPr lang="en-GB" sz="2200" i="1" dirty="0">
                <a:effectLst/>
                <a:latin typeface="Century Gothic" pitchFamily="34" charset="0"/>
              </a:rPr>
              <a:t>e Fantastic: A Structural Approach to a Literary Genre</a:t>
            </a:r>
            <a:r>
              <a:rPr lang="en-GB" sz="2200" dirty="0">
                <a:effectLst/>
                <a:latin typeface="Century Gothic" pitchFamily="34" charset="0"/>
              </a:rPr>
              <a:t> ... distinguishes between the fully resonant literary exploration of the fantastic and the compulsive outpourings of the schizophrenic. </a:t>
            </a:r>
            <a:r>
              <a:rPr lang="en-GB" sz="2200" dirty="0">
                <a:solidFill>
                  <a:srgbClr val="FFFF00"/>
                </a:solidFill>
                <a:effectLst/>
                <a:latin typeface="Century Gothic" pitchFamily="34" charset="0"/>
              </a:rPr>
              <a:t>The crucial difference, he insists, is to be found in the fact that the schizophrenic 'in the place of a common language ... establishes a "private language" </a:t>
            </a:r>
            <a:r>
              <a:rPr lang="en-GB" sz="2200" dirty="0">
                <a:effectLst/>
                <a:latin typeface="Century Gothic" pitchFamily="34" charset="0"/>
              </a:rPr>
              <a:t>(which of course is a contradiction in terms, and hence an anti-language)'. </a:t>
            </a:r>
          </a:p>
        </p:txBody>
      </p:sp>
      <p:sp>
        <p:nvSpPr>
          <p:cNvPr id="3" name="Rectangle 2"/>
          <p:cNvSpPr/>
          <p:nvPr/>
        </p:nvSpPr>
        <p:spPr>
          <a:xfrm>
            <a:off x="467544" y="3501008"/>
            <a:ext cx="8712968" cy="3046988"/>
          </a:xfrm>
          <a:prstGeom prst="rect">
            <a:avLst/>
          </a:prstGeom>
        </p:spPr>
        <p:txBody>
          <a:bodyPr wrap="square">
            <a:spAutoFit/>
          </a:bodyPr>
          <a:lstStyle/>
          <a:p>
            <a:pPr marL="87313" lvl="0" indent="-87313" eaLnBrk="0" hangingPunct="0">
              <a:spcBef>
                <a:spcPct val="20000"/>
              </a:spcBef>
              <a:buClr>
                <a:srgbClr val="FFFFCC"/>
              </a:buClr>
              <a:buSzPct val="70000"/>
              <a:defRPr/>
            </a:pPr>
            <a:r>
              <a:rPr lang="en-GB" sz="2200" kern="0" dirty="0">
                <a:solidFill>
                  <a:srgbClr val="FFFFFF"/>
                </a:solidFill>
                <a:latin typeface="Century Gothic" pitchFamily="34" charset="0"/>
              </a:rPr>
              <a:t>…[</a:t>
            </a:r>
            <a:r>
              <a:rPr lang="en-GB" sz="2200" kern="0" dirty="0" err="1">
                <a:solidFill>
                  <a:srgbClr val="FFFFFF"/>
                </a:solidFill>
                <a:latin typeface="Century Gothic" pitchFamily="34" charset="0"/>
              </a:rPr>
              <a:t>Todorov</a:t>
            </a:r>
            <a:r>
              <a:rPr lang="en-GB" sz="2200" kern="0" dirty="0">
                <a:solidFill>
                  <a:srgbClr val="FFFFFF"/>
                </a:solidFill>
                <a:latin typeface="Century Gothic" pitchFamily="34" charset="0"/>
              </a:rPr>
              <a:t>] regards Kafka as a major writer, as the user of (public) language, and </a:t>
            </a:r>
            <a:r>
              <a:rPr lang="en-GB" sz="2200" kern="0" dirty="0">
                <a:solidFill>
                  <a:srgbClr val="FFFF00"/>
                </a:solidFill>
                <a:latin typeface="Century Gothic" pitchFamily="34" charset="0"/>
              </a:rPr>
              <a:t>not as a charismatically pathological figure whose work consists of jottings in an intractably private code.</a:t>
            </a:r>
            <a:r>
              <a:rPr lang="en-GB" sz="2200" kern="0" dirty="0">
                <a:solidFill>
                  <a:srgbClr val="FFFFFF"/>
                </a:solidFill>
                <a:latin typeface="Century Gothic" pitchFamily="34" charset="0"/>
              </a:rPr>
              <a:t> From the sheer volume of secondary literature on Kafka one would assume that </a:t>
            </a:r>
            <a:r>
              <a:rPr lang="en-GB" sz="2200" kern="0" dirty="0" err="1">
                <a:solidFill>
                  <a:srgbClr val="FFFFFF"/>
                </a:solidFill>
                <a:latin typeface="Century Gothic" pitchFamily="34" charset="0"/>
              </a:rPr>
              <a:t>Todorov</a:t>
            </a:r>
            <a:r>
              <a:rPr lang="en-GB" sz="2200" kern="0" dirty="0">
                <a:solidFill>
                  <a:srgbClr val="FFFFFF"/>
                </a:solidFill>
                <a:latin typeface="Century Gothic" pitchFamily="34" charset="0"/>
              </a:rPr>
              <a:t> is not alone in this view. Yet it is remarkable how often Kafka criticism pursues ... a heavily biographical approach.     </a:t>
            </a:r>
            <a:r>
              <a:rPr lang="en-GB" kern="0" dirty="0">
                <a:solidFill>
                  <a:srgbClr val="FFFFFF"/>
                </a:solidFill>
                <a:latin typeface="Century Gothic" pitchFamily="34" charset="0"/>
              </a:rPr>
              <a:t>Martin Swales, ‘Why Read Kafka?’</a:t>
            </a:r>
            <a:r>
              <a:rPr lang="hi-IN" kern="0" dirty="0">
                <a:solidFill>
                  <a:srgbClr val="FFFFFF"/>
                </a:solidFill>
                <a:latin typeface="Century Gothic" pitchFamily="34" charset="0"/>
              </a:rPr>
              <a:t> </a:t>
            </a:r>
            <a:r>
              <a:rPr lang="en-GB" i="1" kern="0" dirty="0">
                <a:solidFill>
                  <a:srgbClr val="FFFFFF"/>
                </a:solidFill>
                <a:latin typeface="Century Gothic" pitchFamily="34" charset="0"/>
              </a:rPr>
              <a:t>The Modern Language Review,</a:t>
            </a:r>
            <a:r>
              <a:rPr lang="en-GB" kern="0" dirty="0">
                <a:solidFill>
                  <a:srgbClr val="FFFFFF"/>
                </a:solidFill>
                <a:latin typeface="Century Gothic" pitchFamily="34" charset="0"/>
              </a:rPr>
              <a:t>    Vol. 76: 2 (Apr.1981), 357-366 </a:t>
            </a:r>
            <a:r>
              <a:rPr lang="en-GB" sz="1600" kern="0" dirty="0">
                <a:solidFill>
                  <a:srgbClr val="FFFFFF"/>
                </a:solidFill>
                <a:latin typeface="Century Gothic" pitchFamily="34" charset="0"/>
                <a:hlinkClick r:id="rId2"/>
              </a:rPr>
              <a:t>http://www.jstor.org/stable/3726417</a:t>
            </a:r>
            <a:r>
              <a:rPr lang="hi-IN" kern="0" dirty="0">
                <a:solidFill>
                  <a:srgbClr val="FFFFFF"/>
                </a:solidFill>
                <a:latin typeface="Century Gothic" pitchFamily="34" charset="0"/>
              </a:rPr>
              <a:t> </a:t>
            </a:r>
            <a:endParaRPr lang="en-GB" sz="2000" kern="0" dirty="0">
              <a:solidFill>
                <a:srgbClr val="FFFFFF"/>
              </a:solidFill>
              <a:latin typeface="Century Gothic"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6"/>
          <p:cNvSpPr>
            <a:spLocks noChangeArrowheads="1"/>
          </p:cNvSpPr>
          <p:nvPr/>
        </p:nvSpPr>
        <p:spPr bwMode="auto">
          <a:xfrm>
            <a:off x="174731" y="777121"/>
            <a:ext cx="8785100"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100" dirty="0">
                <a:latin typeface="Century Gothic" pitchFamily="34" charset="0"/>
              </a:rPr>
              <a:t>The two world wars and later convulsions, notably the collapse of the Soviet Union and Yugoslavia, profoundly altered political boundaries in eastern, central and south-eastern Europe. </a:t>
            </a:r>
            <a:r>
              <a:rPr lang="en-GB" altLang="en-US" sz="2100" dirty="0">
                <a:solidFill>
                  <a:srgbClr val="FFFF00"/>
                </a:solidFill>
                <a:latin typeface="Century Gothic" pitchFamily="34" charset="0"/>
              </a:rPr>
              <a:t>In 1900 the region was dominated by four empires; Russian, Austro-Hungarian, German and Ottoman,</a:t>
            </a:r>
            <a:r>
              <a:rPr lang="en-GB" altLang="en-US" sz="2100" dirty="0">
                <a:latin typeface="Century Gothic" pitchFamily="34" charset="0"/>
              </a:rPr>
              <a:t> </a:t>
            </a:r>
            <a:r>
              <a:rPr lang="en-GB" altLang="en-US" sz="2100" u="sng" dirty="0">
                <a:solidFill>
                  <a:srgbClr val="FFFF00"/>
                </a:solidFill>
                <a:latin typeface="Century Gothic" pitchFamily="34" charset="0"/>
              </a:rPr>
              <a:t>all of which vanished in the aftermath of the Great War.</a:t>
            </a:r>
            <a:r>
              <a:rPr lang="en-GB" altLang="en-US" sz="2100" u="sng" dirty="0">
                <a:latin typeface="Century Gothic" pitchFamily="34" charset="0"/>
              </a:rPr>
              <a:t> </a:t>
            </a:r>
            <a:r>
              <a:rPr lang="en-GB" altLang="en-US" sz="2100" dirty="0">
                <a:latin typeface="Century Gothic" pitchFamily="34" charset="0"/>
              </a:rPr>
              <a:t>By 1950 […] Soviet power extended beyond its Russian core into neighbouring states many of which (Yugoslavia, Poland, Czechoslovakia, Estonia, Latvia and Lithuania) only came into being as a result of boundary changes following the First World War.    </a:t>
            </a:r>
          </a:p>
          <a:p>
            <a:pPr eaLnBrk="1" hangingPunct="1"/>
            <a:endParaRPr lang="en-GB" altLang="en-US" sz="1000" dirty="0">
              <a:latin typeface="Century Gothic" pitchFamily="34" charset="0"/>
            </a:endParaRPr>
          </a:p>
        </p:txBody>
      </p:sp>
      <p:sp>
        <p:nvSpPr>
          <p:cNvPr id="6147" name="Rectangle 2"/>
          <p:cNvSpPr>
            <a:spLocks noChangeArrowheads="1"/>
          </p:cNvSpPr>
          <p:nvPr/>
        </p:nvSpPr>
        <p:spPr bwMode="auto">
          <a:xfrm>
            <a:off x="1043608" y="100013"/>
            <a:ext cx="756064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3200" dirty="0">
                <a:solidFill>
                  <a:srgbClr val="FFFF00"/>
                </a:solidFill>
                <a:latin typeface="Felix Titling" panose="04060505060202020A04" pitchFamily="82" charset="0"/>
              </a:rPr>
              <a:t>KAFKA &amp; THE END OF EMPIRES</a:t>
            </a:r>
            <a:endParaRPr lang="en-GB" altLang="en-US" sz="3200" dirty="0">
              <a:latin typeface="Felix Titling" panose="04060505060202020A04" pitchFamily="82" charset="0"/>
            </a:endParaRPr>
          </a:p>
        </p:txBody>
      </p:sp>
      <p:sp>
        <p:nvSpPr>
          <p:cNvPr id="2" name="Rectangle 1"/>
          <p:cNvSpPr/>
          <p:nvPr/>
        </p:nvSpPr>
        <p:spPr>
          <a:xfrm>
            <a:off x="174731" y="4073584"/>
            <a:ext cx="8797066" cy="2523768"/>
          </a:xfrm>
          <a:prstGeom prst="rect">
            <a:avLst/>
          </a:prstGeom>
        </p:spPr>
        <p:txBody>
          <a:bodyPr wrap="square">
            <a:spAutoFit/>
          </a:bodyPr>
          <a:lstStyle/>
          <a:p>
            <a:pPr lvl="0"/>
            <a:r>
              <a:rPr lang="en-GB" altLang="en-US" sz="2100" dirty="0">
                <a:solidFill>
                  <a:srgbClr val="FFFFFF"/>
                </a:solidFill>
                <a:latin typeface="Century Gothic" pitchFamily="34" charset="0"/>
              </a:rPr>
              <a:t>Civilians too were caught up in the two major continental conflicts. … </a:t>
            </a:r>
            <a:r>
              <a:rPr lang="en-GB" altLang="en-US" sz="2100" dirty="0">
                <a:solidFill>
                  <a:srgbClr val="FFFF00"/>
                </a:solidFill>
                <a:latin typeface="Century Gothic" pitchFamily="34" charset="0"/>
              </a:rPr>
              <a:t>hundreds of thousands of Poles, Lithuanians, Latvians, Jews and others fled to the Russian interior </a:t>
            </a:r>
            <a:r>
              <a:rPr lang="en-GB" altLang="en-US" sz="2100" dirty="0">
                <a:solidFill>
                  <a:srgbClr val="FFFFFF"/>
                </a:solidFill>
                <a:latin typeface="Century Gothic" pitchFamily="34" charset="0"/>
              </a:rPr>
              <a:t>when German and Austrian troops advanced deep into Russian territory in 1915. […] </a:t>
            </a:r>
            <a:r>
              <a:rPr lang="en-GB" altLang="en-US" sz="2100" dirty="0">
                <a:solidFill>
                  <a:srgbClr val="FFFF00"/>
                </a:solidFill>
                <a:latin typeface="Century Gothic" pitchFamily="34" charset="0"/>
              </a:rPr>
              <a:t>the Russian occupation of Galicia in 1914-1915 prompted civilians to flee to the relative safety of Vienna and its environs.</a:t>
            </a:r>
            <a:r>
              <a:rPr lang="en-GB" altLang="en-US" sz="2000" dirty="0">
                <a:solidFill>
                  <a:srgbClr val="FFFFFF"/>
                </a:solidFill>
                <a:latin typeface="Century Gothic" pitchFamily="34" charset="0"/>
              </a:rPr>
              <a:t>      </a:t>
            </a:r>
          </a:p>
          <a:p>
            <a:pPr lvl="0"/>
            <a:r>
              <a:rPr lang="en-GB" altLang="en-US" sz="1600" dirty="0">
                <a:solidFill>
                  <a:srgbClr val="FFFFFF"/>
                </a:solidFill>
                <a:latin typeface="Century Gothic" pitchFamily="34" charset="0"/>
              </a:rPr>
              <a:t>‘Crossing borders: migration in Russia and Eastern Europe during the twentieth century,’ Peter </a:t>
            </a:r>
            <a:r>
              <a:rPr lang="en-GB" altLang="en-US" sz="1600" dirty="0" err="1">
                <a:solidFill>
                  <a:srgbClr val="FFFFFF"/>
                </a:solidFill>
                <a:latin typeface="Century Gothic" pitchFamily="34" charset="0"/>
              </a:rPr>
              <a:t>Gatrell</a:t>
            </a:r>
            <a:r>
              <a:rPr lang="en-GB" altLang="en-US" sz="1600" dirty="0">
                <a:solidFill>
                  <a:srgbClr val="FFFFFF"/>
                </a:solidFill>
                <a:latin typeface="Century Gothic" pitchFamily="34" charset="0"/>
              </a:rPr>
              <a:t>,  U Manchester </a:t>
            </a:r>
            <a:r>
              <a:rPr lang="en-GB" altLang="en-US" sz="1400" dirty="0">
                <a:solidFill>
                  <a:srgbClr val="FFFFFF"/>
                </a:solidFill>
                <a:latin typeface="Century Gothic" pitchFamily="34" charset="0"/>
                <a:hlinkClick r:id="rId2"/>
              </a:rPr>
              <a:t>http://www.history.ac.uk/ihr/Focus/Migration/articles/gatrell.html</a:t>
            </a:r>
            <a:r>
              <a:rPr lang="en-GB" altLang="en-US" sz="1400" dirty="0">
                <a:solidFill>
                  <a:srgbClr val="FFFFFF"/>
                </a:solidFill>
                <a:latin typeface="Century Gothic" pitchFamily="34"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8" name="Rectangle 6"/>
          <p:cNvSpPr>
            <a:spLocks noGrp="1" noChangeArrowheads="1"/>
          </p:cNvSpPr>
          <p:nvPr>
            <p:ph type="title"/>
          </p:nvPr>
        </p:nvSpPr>
        <p:spPr>
          <a:xfrm>
            <a:off x="227859" y="5929368"/>
            <a:ext cx="8893175" cy="836712"/>
          </a:xfrm>
        </p:spPr>
        <p:txBody>
          <a:bodyPr/>
          <a:lstStyle/>
          <a:p>
            <a:pPr>
              <a:defRPr/>
            </a:pPr>
            <a:br>
              <a:rPr lang="en-GB" sz="2400" dirty="0">
                <a:latin typeface="Century Gothic" pitchFamily="34" charset="0"/>
              </a:rPr>
            </a:br>
            <a:r>
              <a:rPr lang="en-GB" sz="2800" b="0" kern="1200" dirty="0">
                <a:solidFill>
                  <a:srgbClr val="FFFF00"/>
                </a:solidFill>
                <a:effectLst/>
                <a:latin typeface="Felix Titling" panose="04060505060202020A04" pitchFamily="82" charset="0"/>
                <a:ea typeface="+mn-ea"/>
                <a:cs typeface="+mn-cs"/>
              </a:rPr>
              <a:t>the </a:t>
            </a:r>
            <a:r>
              <a:rPr lang="en-GB" sz="2800" b="0" kern="1200" dirty="0" err="1">
                <a:solidFill>
                  <a:srgbClr val="FFFF00"/>
                </a:solidFill>
                <a:effectLst/>
                <a:latin typeface="Felix Titling" panose="04060505060202020A04" pitchFamily="82" charset="0"/>
                <a:ea typeface="+mn-ea"/>
                <a:cs typeface="+mn-cs"/>
              </a:rPr>
              <a:t>austro-hungarian</a:t>
            </a:r>
            <a:r>
              <a:rPr lang="en-GB" sz="2800" b="0" kern="1200" dirty="0">
                <a:solidFill>
                  <a:srgbClr val="FFFF00"/>
                </a:solidFill>
                <a:effectLst/>
                <a:latin typeface="Felix Titling" panose="04060505060202020A04" pitchFamily="82" charset="0"/>
                <a:ea typeface="+mn-ea"/>
                <a:cs typeface="+mn-cs"/>
              </a:rPr>
              <a:t> empire  1913 </a:t>
            </a:r>
          </a:p>
        </p:txBody>
      </p:sp>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2351" t="13230" r="3166" b="2232"/>
          <a:stretch/>
        </p:blipFill>
        <p:spPr>
          <a:xfrm>
            <a:off x="1475656" y="741655"/>
            <a:ext cx="5697218" cy="51654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r="11003"/>
          <a:stretch/>
        </p:blipFill>
        <p:spPr>
          <a:xfrm>
            <a:off x="151478" y="1340768"/>
            <a:ext cx="8549022" cy="5361459"/>
          </a:xfrm>
        </p:spPr>
      </p:pic>
      <p:sp>
        <p:nvSpPr>
          <p:cNvPr id="5" name="Rectangle 4"/>
          <p:cNvSpPr/>
          <p:nvPr/>
        </p:nvSpPr>
        <p:spPr>
          <a:xfrm>
            <a:off x="179512" y="236483"/>
            <a:ext cx="8899488" cy="553998"/>
          </a:xfrm>
          <a:prstGeom prst="rect">
            <a:avLst/>
          </a:prstGeom>
        </p:spPr>
        <p:txBody>
          <a:bodyPr wrap="none">
            <a:spAutoFit/>
          </a:bodyPr>
          <a:lstStyle/>
          <a:p>
            <a:r>
              <a:rPr lang="en-GB" sz="3000" dirty="0">
                <a:solidFill>
                  <a:srgbClr val="FFFF00"/>
                </a:solidFill>
                <a:latin typeface="Felix Titling" panose="04060505060202020A04" pitchFamily="82" charset="0"/>
              </a:rPr>
              <a:t>THE AUSTRO HUNGARIAN EMPIRE DISAPPEARS</a:t>
            </a:r>
          </a:p>
        </p:txBody>
      </p:sp>
    </p:spTree>
    <p:extLst>
      <p:ext uri="{BB962C8B-B14F-4D97-AF65-F5344CB8AC3E}">
        <p14:creationId xmlns:p14="http://schemas.microsoft.com/office/powerpoint/2010/main" val="3432626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9388" y="260350"/>
            <a:ext cx="8229600" cy="1008063"/>
          </a:xfrm>
        </p:spPr>
        <p:txBody>
          <a:bodyPr/>
          <a:lstStyle/>
          <a:p>
            <a:r>
              <a:rPr lang="en-GB" altLang="en-US" sz="2800" b="0" dirty="0">
                <a:solidFill>
                  <a:srgbClr val="FFFF00"/>
                </a:solidFill>
                <a:effectLst/>
                <a:latin typeface="Felix Titling" panose="04060505060202020A04" pitchFamily="82" charset="0"/>
              </a:rPr>
              <a:t>LANGUAGE: CONFUSION</a:t>
            </a:r>
            <a:br>
              <a:rPr lang="en-GB" altLang="en-US" sz="2800" b="0" dirty="0">
                <a:solidFill>
                  <a:srgbClr val="FFFF00"/>
                </a:solidFill>
                <a:effectLst/>
                <a:latin typeface="Felix Titling" panose="04060505060202020A04" pitchFamily="82" charset="0"/>
              </a:rPr>
            </a:br>
            <a:r>
              <a:rPr lang="en-GB" altLang="en-US" sz="2800" b="0" dirty="0">
                <a:solidFill>
                  <a:srgbClr val="FFFF00"/>
                </a:solidFill>
                <a:effectLst/>
                <a:latin typeface="Felix Titling" panose="04060505060202020A04" pitchFamily="82" charset="0"/>
              </a:rPr>
              <a:t> ALIENATION </a:t>
            </a:r>
            <a:r>
              <a:rPr lang="en-GB" altLang="en-US" sz="2800" b="0" i="1" dirty="0">
                <a:solidFill>
                  <a:srgbClr val="FFFF00"/>
                </a:solidFill>
                <a:effectLst/>
                <a:latin typeface="Felix Titling" panose="04060505060202020A04" pitchFamily="82" charset="0"/>
              </a:rPr>
              <a:t>&amp;</a:t>
            </a:r>
            <a:r>
              <a:rPr lang="en-GB" altLang="en-US" sz="2800" b="0" dirty="0">
                <a:solidFill>
                  <a:srgbClr val="FFFF00"/>
                </a:solidFill>
                <a:effectLst/>
                <a:latin typeface="Felix Titling" panose="04060505060202020A04" pitchFamily="82" charset="0"/>
              </a:rPr>
              <a:t> </a:t>
            </a:r>
            <a:r>
              <a:rPr lang="en-US" altLang="en-US" sz="2800" b="0" dirty="0">
                <a:solidFill>
                  <a:srgbClr val="FFFF00"/>
                </a:solidFill>
                <a:effectLst/>
                <a:latin typeface="Felix Titling" panose="04060505060202020A04" pitchFamily="82" charset="0"/>
              </a:rPr>
              <a:t>PERSECUTION </a:t>
            </a:r>
            <a:endParaRPr lang="en-GB" altLang="en-US" sz="2800" b="0" dirty="0">
              <a:solidFill>
                <a:srgbClr val="FFFF00"/>
              </a:solidFill>
              <a:effectLst/>
              <a:latin typeface="Felix Titling" panose="04060505060202020A04" pitchFamily="82" charset="0"/>
            </a:endParaRPr>
          </a:p>
        </p:txBody>
      </p:sp>
      <p:sp>
        <p:nvSpPr>
          <p:cNvPr id="8195" name="Rectangle 3"/>
          <p:cNvSpPr>
            <a:spLocks noGrp="1" noChangeArrowheads="1"/>
          </p:cNvSpPr>
          <p:nvPr>
            <p:ph type="body" idx="1"/>
          </p:nvPr>
        </p:nvSpPr>
        <p:spPr>
          <a:xfrm>
            <a:off x="250825" y="1628775"/>
            <a:ext cx="8642350" cy="5041900"/>
          </a:xfrm>
        </p:spPr>
        <p:txBody>
          <a:bodyPr/>
          <a:lstStyle/>
          <a:p>
            <a:pPr>
              <a:lnSpc>
                <a:spcPct val="80000"/>
              </a:lnSpc>
            </a:pPr>
            <a:r>
              <a:rPr lang="en-GB" altLang="en-US" sz="2200" dirty="0">
                <a:effectLst/>
                <a:latin typeface="Century Gothic" pitchFamily="34" charset="0"/>
              </a:rPr>
              <a:t>Jewish family in Czech state </a:t>
            </a:r>
          </a:p>
          <a:p>
            <a:pPr>
              <a:lnSpc>
                <a:spcPct val="80000"/>
              </a:lnSpc>
            </a:pPr>
            <a:r>
              <a:rPr lang="en-GB" altLang="en-US" sz="2200" dirty="0">
                <a:effectLst/>
                <a:latin typeface="Century Gothic" pitchFamily="34" charset="0"/>
              </a:rPr>
              <a:t>Spoke Prague German</a:t>
            </a:r>
          </a:p>
          <a:p>
            <a:pPr>
              <a:lnSpc>
                <a:spcPct val="80000"/>
              </a:lnSpc>
            </a:pPr>
            <a:r>
              <a:rPr lang="en-GB" altLang="en-US" sz="2200" dirty="0">
                <a:effectLst/>
                <a:latin typeface="Century Gothic" pitchFamily="34" charset="0"/>
              </a:rPr>
              <a:t>Jews were (5%) population of the unstable Austro Hungarian Empire </a:t>
            </a:r>
          </a:p>
          <a:p>
            <a:pPr>
              <a:lnSpc>
                <a:spcPct val="80000"/>
              </a:lnSpc>
            </a:pPr>
            <a:r>
              <a:rPr lang="en-GB" altLang="en-US" sz="2200" dirty="0">
                <a:effectLst/>
                <a:latin typeface="Century Gothic" pitchFamily="34" charset="0"/>
              </a:rPr>
              <a:t>4 sisters would die in Nazi concentration camps</a:t>
            </a:r>
          </a:p>
          <a:p>
            <a:pPr algn="ctr">
              <a:lnSpc>
                <a:spcPct val="80000"/>
              </a:lnSpc>
              <a:buFontTx/>
              <a:buNone/>
            </a:pPr>
            <a:r>
              <a:rPr lang="en-GB" altLang="en-US" sz="1800" dirty="0">
                <a:effectLst/>
                <a:latin typeface="Century Gothic" pitchFamily="34" charset="0"/>
              </a:rPr>
              <a:t>________________________</a:t>
            </a:r>
          </a:p>
          <a:p>
            <a:pPr>
              <a:lnSpc>
                <a:spcPct val="80000"/>
              </a:lnSpc>
              <a:buFontTx/>
              <a:buNone/>
            </a:pPr>
            <a:endParaRPr lang="en-GB" altLang="en-US" sz="1600" dirty="0">
              <a:effectLst/>
              <a:latin typeface="Century Gothic" pitchFamily="34" charset="0"/>
            </a:endParaRPr>
          </a:p>
          <a:p>
            <a:pPr algn="ctr">
              <a:lnSpc>
                <a:spcPct val="80000"/>
              </a:lnSpc>
              <a:buFontTx/>
              <a:buNone/>
            </a:pPr>
            <a:r>
              <a:rPr lang="en-GB" altLang="en-US" sz="2800" dirty="0">
                <a:solidFill>
                  <a:srgbClr val="FFFF00"/>
                </a:solidFill>
                <a:effectLst/>
                <a:latin typeface="Felix Titling" panose="04060505060202020A04" pitchFamily="82" charset="0"/>
              </a:rPr>
              <a:t> NEW WAYS OF THINKING: THE </a:t>
            </a:r>
          </a:p>
          <a:p>
            <a:pPr algn="ctr">
              <a:lnSpc>
                <a:spcPct val="80000"/>
              </a:lnSpc>
              <a:buFontTx/>
              <a:buNone/>
            </a:pPr>
            <a:r>
              <a:rPr lang="en-GB" altLang="en-US" sz="2800" dirty="0">
                <a:solidFill>
                  <a:srgbClr val="FFFF00"/>
                </a:solidFill>
                <a:effectLst/>
                <a:latin typeface="Felix Titling" panose="04060505060202020A04" pitchFamily="82" charset="0"/>
              </a:rPr>
              <a:t>PSYCHOLOGY OF BEHAVIOUR </a:t>
            </a:r>
          </a:p>
          <a:p>
            <a:pPr algn="ctr">
              <a:lnSpc>
                <a:spcPct val="80000"/>
              </a:lnSpc>
              <a:buFontTx/>
              <a:buNone/>
            </a:pPr>
            <a:endParaRPr lang="en-GB" altLang="en-US" sz="1050" dirty="0">
              <a:effectLst/>
              <a:latin typeface="Century Gothic" pitchFamily="34" charset="0"/>
            </a:endParaRPr>
          </a:p>
          <a:p>
            <a:pPr>
              <a:lnSpc>
                <a:spcPct val="80000"/>
              </a:lnSpc>
            </a:pPr>
            <a:r>
              <a:rPr lang="en-GB" altLang="en-US" sz="2200" dirty="0">
                <a:effectLst/>
                <a:latin typeface="Century Gothic" pitchFamily="34" charset="0"/>
              </a:rPr>
              <a:t>Freud and Oedipus - family relations</a:t>
            </a:r>
          </a:p>
          <a:p>
            <a:pPr>
              <a:lnSpc>
                <a:spcPct val="80000"/>
              </a:lnSpc>
            </a:pPr>
            <a:r>
              <a:rPr lang="en-GB" altLang="en-US" sz="2200" dirty="0">
                <a:effectLst/>
                <a:latin typeface="Century Gothic" pitchFamily="34" charset="0"/>
              </a:rPr>
              <a:t>Nietzsche, Hegel and Master Slave morality </a:t>
            </a:r>
          </a:p>
          <a:p>
            <a:pPr>
              <a:lnSpc>
                <a:spcPct val="80000"/>
              </a:lnSpc>
            </a:pPr>
            <a:r>
              <a:rPr lang="en-GB" altLang="en-US" sz="2200" dirty="0">
                <a:effectLst/>
                <a:latin typeface="Century Gothic" pitchFamily="34" charset="0"/>
              </a:rPr>
              <a:t>De-evolution in the bourgeois City (</a:t>
            </a:r>
            <a:r>
              <a:rPr lang="en-GB" altLang="en-US" sz="2200" dirty="0" err="1">
                <a:effectLst/>
                <a:latin typeface="Century Gothic" pitchFamily="34" charset="0"/>
              </a:rPr>
              <a:t>cf</a:t>
            </a:r>
            <a:r>
              <a:rPr lang="en-GB" altLang="en-US" sz="2200" dirty="0">
                <a:effectLst/>
                <a:latin typeface="Century Gothic" pitchFamily="34" charset="0"/>
              </a:rPr>
              <a:t> </a:t>
            </a:r>
            <a:r>
              <a:rPr lang="en-GB" altLang="en-US" sz="2200" i="1" dirty="0">
                <a:effectLst/>
                <a:latin typeface="Century Gothic" pitchFamily="34" charset="0"/>
              </a:rPr>
              <a:t>The Wasteland</a:t>
            </a:r>
            <a:r>
              <a:rPr lang="en-GB" altLang="en-US" sz="2200" dirty="0">
                <a:effectLst/>
                <a:latin typeface="Century Gothic" pitchFamily="34" charset="0"/>
              </a:rPr>
              <a:t>)</a:t>
            </a:r>
            <a:r>
              <a:rPr lang="en-GB" altLang="en-US" sz="2400" dirty="0">
                <a:effectLst/>
                <a:latin typeface="Century Gothic" pitchFamily="34" charset="0"/>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23528" y="274638"/>
            <a:ext cx="8496944" cy="850900"/>
          </a:xfrm>
        </p:spPr>
        <p:txBody>
          <a:bodyPr/>
          <a:lstStyle/>
          <a:p>
            <a:r>
              <a:rPr lang="en-GB" altLang="en-US" sz="3200" b="0" dirty="0">
                <a:solidFill>
                  <a:srgbClr val="FFFF00"/>
                </a:solidFill>
                <a:effectLst/>
                <a:latin typeface="Felix Titling" panose="04060505060202020A04" pitchFamily="82" charset="0"/>
              </a:rPr>
              <a:t>DIFFERENT KINDS OF MODERNISM</a:t>
            </a:r>
          </a:p>
        </p:txBody>
      </p:sp>
      <p:sp>
        <p:nvSpPr>
          <p:cNvPr id="27651" name="Rectangle 3"/>
          <p:cNvSpPr>
            <a:spLocks noGrp="1" noChangeArrowheads="1"/>
          </p:cNvSpPr>
          <p:nvPr>
            <p:ph type="body" idx="1"/>
          </p:nvPr>
        </p:nvSpPr>
        <p:spPr>
          <a:xfrm>
            <a:off x="179388" y="1557338"/>
            <a:ext cx="8229600" cy="4525962"/>
          </a:xfrm>
        </p:spPr>
        <p:txBody>
          <a:bodyPr/>
          <a:lstStyle/>
          <a:p>
            <a:pPr>
              <a:buFontTx/>
              <a:buNone/>
              <a:defRPr/>
            </a:pPr>
            <a:r>
              <a:rPr lang="en-GB" sz="2400" dirty="0">
                <a:latin typeface="Garamond" pitchFamily="18" charset="0"/>
              </a:rPr>
              <a:t>	</a:t>
            </a:r>
            <a:endParaRPr lang="en-GB" sz="2800" dirty="0">
              <a:latin typeface="Garamond" pitchFamily="18" charset="0"/>
            </a:endParaRPr>
          </a:p>
        </p:txBody>
      </p:sp>
      <p:sp>
        <p:nvSpPr>
          <p:cNvPr id="9220" name="Rectangle 4"/>
          <p:cNvSpPr>
            <a:spLocks noChangeArrowheads="1"/>
          </p:cNvSpPr>
          <p:nvPr/>
        </p:nvSpPr>
        <p:spPr bwMode="auto">
          <a:xfrm>
            <a:off x="539750" y="1484784"/>
            <a:ext cx="8424862"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200" dirty="0">
                <a:solidFill>
                  <a:srgbClr val="FFFF00"/>
                </a:solidFill>
                <a:latin typeface="Century Gothic" pitchFamily="34" charset="0"/>
              </a:rPr>
              <a:t>T. S. Eliot, </a:t>
            </a:r>
            <a:r>
              <a:rPr lang="en-GB" altLang="en-US" sz="2200" dirty="0">
                <a:latin typeface="Century Gothic" pitchFamily="34" charset="0"/>
              </a:rPr>
              <a:t>self-appointed arbiter of modernist art</a:t>
            </a:r>
            <a:r>
              <a:rPr lang="en-GB" altLang="en-US" sz="2200" dirty="0">
                <a:solidFill>
                  <a:srgbClr val="FFFF00"/>
                </a:solidFill>
                <a:latin typeface="Century Gothic" pitchFamily="34" charset="0"/>
              </a:rPr>
              <a:t>, attempts to ignore the crucial distinction between</a:t>
            </a:r>
            <a:r>
              <a:rPr lang="en-GB" altLang="en-US" sz="2200" dirty="0">
                <a:latin typeface="Century Gothic" pitchFamily="34" charset="0"/>
              </a:rPr>
              <a:t> </a:t>
            </a:r>
            <a:r>
              <a:rPr lang="en-GB" altLang="en-US" sz="2200" dirty="0">
                <a:solidFill>
                  <a:srgbClr val="FFFF00"/>
                </a:solidFill>
                <a:latin typeface="Century Gothic" pitchFamily="34" charset="0"/>
              </a:rPr>
              <a:t>a modernism extolling subjective imagination </a:t>
            </a:r>
            <a:r>
              <a:rPr lang="en-GB" altLang="en-US" sz="2200" dirty="0">
                <a:latin typeface="Century Gothic" pitchFamily="34" charset="0"/>
              </a:rPr>
              <a:t>and a</a:t>
            </a:r>
            <a:r>
              <a:rPr lang="en-GB" altLang="en-US" sz="2200" dirty="0">
                <a:solidFill>
                  <a:srgbClr val="FFFF00"/>
                </a:solidFill>
                <a:latin typeface="Century Gothic" pitchFamily="34" charset="0"/>
              </a:rPr>
              <a:t> modernism self-defined by the objectifications of spectacle, and he does so specifically by dismissing the freak from the realm of art. </a:t>
            </a:r>
            <a:r>
              <a:rPr lang="en-GB" altLang="en-US" sz="2200" dirty="0">
                <a:latin typeface="Century Gothic" pitchFamily="34" charset="0"/>
              </a:rPr>
              <a:t>"To regard this group of people as a horrid side show of freaks," he moralizes in his preface to </a:t>
            </a:r>
            <a:r>
              <a:rPr lang="en-GB" altLang="en-US" sz="2200" i="1" dirty="0" err="1">
                <a:latin typeface="Century Gothic" pitchFamily="34" charset="0"/>
              </a:rPr>
              <a:t>Nightwood</a:t>
            </a:r>
            <a:r>
              <a:rPr lang="en-GB" altLang="en-US" sz="2200" dirty="0">
                <a:latin typeface="Century Gothic" pitchFamily="34" charset="0"/>
              </a:rPr>
              <a:t>, "is not only to miss the point, but to confirm our wills and harden our hearts in an inveterate sin of pride" (xvi). Just as the novel is only worthy insofar as it appeals to "sensibilities trained on poetry" (xvi), so too </a:t>
            </a:r>
            <a:r>
              <a:rPr lang="en-GB" altLang="en-US" sz="2200" dirty="0">
                <a:solidFill>
                  <a:srgbClr val="FFFF00"/>
                </a:solidFill>
                <a:latin typeface="Century Gothic" pitchFamily="34" charset="0"/>
              </a:rPr>
              <a:t>the word "freak" is the pejorative other of Eliot's high modernist artist</a:t>
            </a:r>
            <a:r>
              <a:rPr lang="en-GB" altLang="en-US" sz="2200" dirty="0">
                <a:latin typeface="Century Gothic" pitchFamily="34" charset="0"/>
              </a:rPr>
              <a:t>; the low form legitimates the high. </a:t>
            </a:r>
          </a:p>
          <a:p>
            <a:pPr eaLnBrk="1" hangingPunct="1"/>
            <a:r>
              <a:rPr lang="en-GB" altLang="en-US" sz="2000" dirty="0">
                <a:latin typeface="Century Gothic" pitchFamily="34" charset="0"/>
              </a:rPr>
              <a:t>				Robin </a:t>
            </a:r>
            <a:r>
              <a:rPr lang="en-GB" altLang="en-US" sz="2000" dirty="0" err="1">
                <a:latin typeface="Century Gothic" pitchFamily="34" charset="0"/>
              </a:rPr>
              <a:t>Blyn</a:t>
            </a:r>
            <a:endParaRPr lang="en-GB" altLang="en-US" sz="2000" dirty="0">
              <a:latin typeface="Century Gothic"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0"/>
            <a:ext cx="8229600" cy="908050"/>
          </a:xfrm>
        </p:spPr>
        <p:txBody>
          <a:bodyPr/>
          <a:lstStyle/>
          <a:p>
            <a:pPr>
              <a:defRPr/>
            </a:pPr>
            <a:r>
              <a:rPr lang="en-GB" sz="3200" b="0" dirty="0">
                <a:solidFill>
                  <a:srgbClr val="FFFF00"/>
                </a:solidFill>
                <a:effectLst/>
                <a:latin typeface="Felix Titling" panose="04060505060202020A04" pitchFamily="82" charset="0"/>
              </a:rPr>
              <a:t>KAFKA &amp; MODERNISM (1)</a:t>
            </a:r>
            <a:endParaRPr lang="en-GB" sz="3200" dirty="0">
              <a:latin typeface="Felix Titling" panose="04060505060202020A04" pitchFamily="82" charset="0"/>
            </a:endParaRPr>
          </a:p>
        </p:txBody>
      </p:sp>
      <p:sp>
        <p:nvSpPr>
          <p:cNvPr id="3" name="Content Placeholder 2"/>
          <p:cNvSpPr>
            <a:spLocks noGrp="1"/>
          </p:cNvSpPr>
          <p:nvPr>
            <p:ph idx="1"/>
          </p:nvPr>
        </p:nvSpPr>
        <p:spPr/>
        <p:txBody>
          <a:bodyPr/>
          <a:lstStyle/>
          <a:p>
            <a:pPr>
              <a:buFont typeface="Wingdings" pitchFamily="2" charset="2"/>
              <a:buNone/>
              <a:defRPr/>
            </a:pPr>
            <a:r>
              <a:rPr lang="en-GB" dirty="0"/>
              <a:t> </a:t>
            </a:r>
          </a:p>
        </p:txBody>
      </p:sp>
      <p:sp>
        <p:nvSpPr>
          <p:cNvPr id="10244" name="Rectangle 3"/>
          <p:cNvSpPr>
            <a:spLocks noChangeArrowheads="1"/>
          </p:cNvSpPr>
          <p:nvPr/>
        </p:nvSpPr>
        <p:spPr bwMode="auto">
          <a:xfrm>
            <a:off x="71438" y="765175"/>
            <a:ext cx="8893175" cy="5893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endParaRPr lang="en-GB" altLang="en-US" sz="1100" i="1" dirty="0">
              <a:solidFill>
                <a:srgbClr val="00B0F0"/>
              </a:solidFill>
            </a:endParaRPr>
          </a:p>
          <a:p>
            <a:pPr eaLnBrk="1" hangingPunct="1"/>
            <a:r>
              <a:rPr lang="en-GB" altLang="en-US" sz="2400" dirty="0">
                <a:latin typeface="Century Gothic" pitchFamily="34" charset="0"/>
              </a:rPr>
              <a:t>	</a:t>
            </a:r>
            <a:r>
              <a:rPr lang="en-GB" altLang="en-US" sz="2200" dirty="0">
                <a:latin typeface="Century Gothic" pitchFamily="34" charset="0"/>
              </a:rPr>
              <a:t>tears the text in two radically discordant sections, producing a dissonance that severely </a:t>
            </a:r>
            <a:r>
              <a:rPr lang="en-GB" altLang="en-US" sz="2200" dirty="0">
                <a:solidFill>
                  <a:srgbClr val="FFFF00"/>
                </a:solidFill>
                <a:latin typeface="Century Gothic" pitchFamily="34" charset="0"/>
              </a:rPr>
              <a:t>upsets the reader’s generic expectations</a:t>
            </a:r>
            <a:r>
              <a:rPr lang="en-GB" altLang="en-US" sz="2200" dirty="0">
                <a:latin typeface="Century Gothic" pitchFamily="34" charset="0"/>
              </a:rPr>
              <a:t> …</a:t>
            </a:r>
          </a:p>
          <a:p>
            <a:pPr eaLnBrk="1" hangingPunct="1"/>
            <a:r>
              <a:rPr lang="en-GB" altLang="en-US" sz="2200" dirty="0">
                <a:latin typeface="Century Gothic" pitchFamily="34" charset="0"/>
              </a:rPr>
              <a:t>	The search for </a:t>
            </a:r>
            <a:r>
              <a:rPr lang="en-GB" altLang="en-US" sz="2200" dirty="0" err="1">
                <a:latin typeface="Century Gothic" pitchFamily="34" charset="0"/>
              </a:rPr>
              <a:t>referentiality</a:t>
            </a:r>
            <a:r>
              <a:rPr lang="en-GB" altLang="en-US" sz="2200" dirty="0">
                <a:latin typeface="Century Gothic" pitchFamily="34" charset="0"/>
              </a:rPr>
              <a:t>, deeply built into habits of reading , is counteracted by the very luminosity of the images that language evokes … The artist presents images, narrates events, and makes statements outside any </a:t>
            </a:r>
            <a:r>
              <a:rPr lang="en-GB" altLang="en-US" sz="2200" dirty="0" err="1">
                <a:latin typeface="Century Gothic" pitchFamily="34" charset="0"/>
              </a:rPr>
              <a:t>discernable</a:t>
            </a:r>
            <a:r>
              <a:rPr lang="en-GB" altLang="en-US" sz="2200" dirty="0">
                <a:latin typeface="Century Gothic" pitchFamily="34" charset="0"/>
              </a:rPr>
              <a:t> contexts, such as the context supplied by causality.</a:t>
            </a:r>
          </a:p>
          <a:p>
            <a:pPr eaLnBrk="1" hangingPunct="1"/>
            <a:r>
              <a:rPr lang="en-GB" altLang="en-US" sz="2200" dirty="0">
                <a:latin typeface="Century Gothic" pitchFamily="34" charset="0"/>
              </a:rPr>
              <a:t>	The poetics of indeterminacy … is consistent with a general modernist attitude towards the reader (p. 42)</a:t>
            </a:r>
          </a:p>
          <a:p>
            <a:pPr eaLnBrk="1" hangingPunct="1"/>
            <a:endParaRPr lang="en-GB" altLang="en-US" sz="1000" dirty="0">
              <a:latin typeface="Century Gothic" pitchFamily="34" charset="0"/>
            </a:endParaRPr>
          </a:p>
          <a:p>
            <a:pPr algn="ctr" eaLnBrk="1" hangingPunct="1"/>
            <a:r>
              <a:rPr lang="en-GB" altLang="en-US" sz="2200" dirty="0">
                <a:latin typeface="Century Gothic" pitchFamily="34" charset="0"/>
              </a:rPr>
              <a:t>	</a:t>
            </a:r>
            <a:r>
              <a:rPr lang="en-GB" altLang="en-US" sz="2200" dirty="0">
                <a:solidFill>
                  <a:srgbClr val="FFFF00"/>
                </a:solidFill>
                <a:latin typeface="Century Gothic" pitchFamily="34" charset="0"/>
              </a:rPr>
              <a:t>No one within the represented world, including Gregor himself, ever speculates on possible causes</a:t>
            </a:r>
            <a:r>
              <a:rPr lang="en-GB" altLang="en-US" sz="2200" dirty="0">
                <a:latin typeface="Century Gothic" pitchFamily="34" charset="0"/>
              </a:rPr>
              <a:t>. (p.43)</a:t>
            </a:r>
            <a:r>
              <a:rPr lang="en-GB" altLang="en-US" sz="2400" i="1" dirty="0"/>
              <a:t> </a:t>
            </a:r>
          </a:p>
          <a:p>
            <a:pPr algn="ctr" eaLnBrk="1" hangingPunct="1"/>
            <a:endParaRPr lang="en-GB" altLang="en-US" sz="1000" i="1" dirty="0"/>
          </a:p>
          <a:p>
            <a:pPr eaLnBrk="1" hangingPunct="1"/>
            <a:r>
              <a:rPr lang="en-GB" altLang="en-US" sz="2400" i="1" dirty="0"/>
              <a:t>			</a:t>
            </a:r>
            <a:r>
              <a:rPr lang="en-GB" altLang="en-US" sz="2000" dirty="0"/>
              <a:t>[Walter H </a:t>
            </a:r>
            <a:r>
              <a:rPr lang="en-GB" altLang="en-US" sz="2000" dirty="0" err="1"/>
              <a:t>Sokel</a:t>
            </a:r>
            <a:r>
              <a:rPr lang="en-GB" altLang="en-US" sz="2000" i="1" dirty="0"/>
              <a:t>/European ‘poetics of indeterminacy’ (Marjorie Perloff) –</a:t>
            </a:r>
          </a:p>
          <a:p>
            <a:pPr eaLnBrk="1" hangingPunct="1"/>
            <a:r>
              <a:rPr lang="en-GB" altLang="en-US" sz="2000" i="1" dirty="0"/>
              <a:t>			rejection of realism as mimesis. In Kafka collision between two modes]</a:t>
            </a:r>
          </a:p>
          <a:p>
            <a:pPr eaLnBrk="1" hangingPunct="1"/>
            <a:endParaRPr lang="en-GB" alt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913"/>
            <a:ext cx="8229600" cy="936625"/>
          </a:xfrm>
        </p:spPr>
        <p:txBody>
          <a:bodyPr/>
          <a:lstStyle/>
          <a:p>
            <a:pPr>
              <a:defRPr/>
            </a:pPr>
            <a:r>
              <a:rPr lang="en-GB" sz="3200" b="0" dirty="0">
                <a:solidFill>
                  <a:srgbClr val="FFFF00"/>
                </a:solidFill>
                <a:effectLst/>
                <a:latin typeface="Felix Titling" panose="04060505060202020A04" pitchFamily="82" charset="0"/>
              </a:rPr>
              <a:t>KAFKA &amp; MODERNISM (2)</a:t>
            </a:r>
            <a:endParaRPr lang="en-GB" sz="3600" dirty="0">
              <a:latin typeface="Felix Titling" panose="04060505060202020A04" pitchFamily="82" charset="0"/>
            </a:endParaRPr>
          </a:p>
        </p:txBody>
      </p:sp>
      <p:sp>
        <p:nvSpPr>
          <p:cNvPr id="11267" name="Content Placeholder 2"/>
          <p:cNvSpPr>
            <a:spLocks noGrp="1"/>
          </p:cNvSpPr>
          <p:nvPr>
            <p:ph idx="1"/>
          </p:nvPr>
        </p:nvSpPr>
        <p:spPr>
          <a:xfrm>
            <a:off x="681356" y="1700808"/>
            <a:ext cx="7992442" cy="4752851"/>
          </a:xfrm>
        </p:spPr>
        <p:txBody>
          <a:bodyPr/>
          <a:lstStyle/>
          <a:p>
            <a:pPr>
              <a:buFont typeface="Wingdings" pitchFamily="2" charset="2"/>
              <a:buNone/>
            </a:pPr>
            <a:r>
              <a:rPr lang="en-GB" altLang="en-US" sz="2800" dirty="0">
                <a:effectLst/>
                <a:latin typeface="Century Gothic" pitchFamily="34" charset="0"/>
              </a:rPr>
              <a:t>	</a:t>
            </a:r>
            <a:r>
              <a:rPr lang="en-GB" altLang="en-US" sz="2200" dirty="0">
                <a:effectLst/>
                <a:latin typeface="Century Gothic" pitchFamily="34" charset="0"/>
              </a:rPr>
              <a:t>Kafka’s text presents itself on two levels. </a:t>
            </a:r>
            <a:r>
              <a:rPr lang="en-GB" altLang="en-US" sz="2200" dirty="0">
                <a:solidFill>
                  <a:srgbClr val="FFFF00"/>
                </a:solidFill>
                <a:effectLst/>
                <a:latin typeface="Century Gothic" pitchFamily="34" charset="0"/>
              </a:rPr>
              <a:t>The literal or writer’s level </a:t>
            </a:r>
            <a:r>
              <a:rPr lang="en-GB" altLang="en-US" sz="2200" dirty="0">
                <a:effectLst/>
                <a:latin typeface="Century Gothic" pitchFamily="34" charset="0"/>
              </a:rPr>
              <a:t>– the level of indeterminacy – withholds referential meaning and causal coherence. </a:t>
            </a:r>
            <a:r>
              <a:rPr lang="en-GB" altLang="en-US" sz="2200" dirty="0">
                <a:solidFill>
                  <a:srgbClr val="FFFF00"/>
                </a:solidFill>
                <a:effectLst/>
                <a:latin typeface="Century Gothic" pitchFamily="34" charset="0"/>
              </a:rPr>
              <a:t>The second level enables the reader </a:t>
            </a:r>
            <a:r>
              <a:rPr lang="en-GB" altLang="en-US" sz="2200" dirty="0">
                <a:effectLst/>
                <a:latin typeface="Century Gothic" pitchFamily="34" charset="0"/>
              </a:rPr>
              <a:t>to … fill into the missing links in the representation of an action that, though empirically impossible, achieves psychological and sociological plausibility, and thus a meaningful  connection with the world outside the text. … </a:t>
            </a:r>
            <a:r>
              <a:rPr lang="en-GB" altLang="en-US" sz="2200" dirty="0">
                <a:solidFill>
                  <a:srgbClr val="FFFF00"/>
                </a:solidFill>
                <a:effectLst/>
                <a:latin typeface="Century Gothic" pitchFamily="34" charset="0"/>
              </a:rPr>
              <a:t>Frederic Jameson point out that the recommitting to mimesis … is an integral feature of modernist works</a:t>
            </a:r>
            <a:r>
              <a:rPr lang="en-GB" altLang="en-US" sz="2200" dirty="0">
                <a:effectLst/>
                <a:latin typeface="Century Gothic" pitchFamily="34" charset="0"/>
              </a:rPr>
              <a:t> (p.46).</a:t>
            </a:r>
          </a:p>
          <a:p>
            <a:pPr>
              <a:buFont typeface="Wingdings" pitchFamily="2" charset="2"/>
              <a:buNone/>
            </a:pPr>
            <a:endParaRPr lang="en-GB" altLang="en-US" sz="2600" dirty="0">
              <a:effectLst/>
              <a:latin typeface="Century Gothic"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9750" y="260350"/>
            <a:ext cx="8229600" cy="1143000"/>
          </a:xfrm>
        </p:spPr>
        <p:txBody>
          <a:bodyPr/>
          <a:lstStyle/>
          <a:p>
            <a:r>
              <a:rPr lang="en-GB" altLang="en-US" sz="3200" b="0" dirty="0">
                <a:solidFill>
                  <a:srgbClr val="FFFF00"/>
                </a:solidFill>
                <a:effectLst/>
                <a:latin typeface="Felix Titling" panose="04060505060202020A04" pitchFamily="82" charset="0"/>
              </a:rPr>
              <a:t>ADORNO ON KAFKA:</a:t>
            </a:r>
            <a:br>
              <a:rPr lang="en-GB" altLang="en-US" sz="3200" b="0" dirty="0">
                <a:solidFill>
                  <a:srgbClr val="FFFF00"/>
                </a:solidFill>
                <a:effectLst/>
                <a:latin typeface="Felix Titling" panose="04060505060202020A04" pitchFamily="82" charset="0"/>
              </a:rPr>
            </a:br>
            <a:r>
              <a:rPr lang="en-GB" altLang="en-US" sz="2000" b="0" dirty="0">
                <a:solidFill>
                  <a:srgbClr val="FFFF00"/>
                </a:solidFill>
                <a:effectLst/>
                <a:latin typeface="Century Gothic" pitchFamily="34" charset="0"/>
              </a:rPr>
              <a:t> </a:t>
            </a:r>
            <a:r>
              <a:rPr lang="en-GB" altLang="en-US" sz="2800" b="0" dirty="0">
                <a:solidFill>
                  <a:srgbClr val="FFFF00"/>
                </a:solidFill>
                <a:effectLst/>
                <a:latin typeface="Book Antiqua" panose="02040602050305030304" pitchFamily="18" charset="0"/>
              </a:rPr>
              <a:t>Marxism &amp; the alienation of the individual</a:t>
            </a:r>
            <a:endParaRPr lang="en-GB" altLang="en-US" sz="3200" b="0" dirty="0">
              <a:solidFill>
                <a:srgbClr val="FFFF00"/>
              </a:solidFill>
              <a:effectLst/>
              <a:latin typeface="Book Antiqua" panose="02040602050305030304" pitchFamily="18" charset="0"/>
            </a:endParaRPr>
          </a:p>
        </p:txBody>
      </p:sp>
      <p:sp>
        <p:nvSpPr>
          <p:cNvPr id="9219" name="Rectangle 3"/>
          <p:cNvSpPr>
            <a:spLocks noGrp="1" noChangeArrowheads="1"/>
          </p:cNvSpPr>
          <p:nvPr>
            <p:ph type="body" idx="1"/>
          </p:nvPr>
        </p:nvSpPr>
        <p:spPr>
          <a:xfrm>
            <a:off x="539750" y="1484313"/>
            <a:ext cx="8208963" cy="5040312"/>
          </a:xfrm>
        </p:spPr>
        <p:txBody>
          <a:bodyPr/>
          <a:lstStyle/>
          <a:p>
            <a:pPr>
              <a:buFontTx/>
              <a:buNone/>
              <a:defRPr/>
            </a:pPr>
            <a:r>
              <a:rPr lang="en-GB" sz="2400" dirty="0">
                <a:latin typeface="Century Gothic" pitchFamily="34" charset="0"/>
              </a:rPr>
              <a:t>	</a:t>
            </a:r>
            <a:r>
              <a:rPr lang="en-GB" sz="2200" dirty="0">
                <a:effectLst/>
                <a:latin typeface="Century Gothic" pitchFamily="34" charset="0"/>
              </a:rPr>
              <a:t>Nowhere in Kafka does there glimmer the aura of the infinite idea; nowhere does the horizon open. Each sentence is literal and each signifies. The two moments are not merged, as the symbol would have it, but yawn apart and out of the abyss between them blinds the glaring ray of fascination. Here too, </a:t>
            </a:r>
            <a:r>
              <a:rPr lang="en-GB" sz="2200" dirty="0">
                <a:solidFill>
                  <a:srgbClr val="FFFF00"/>
                </a:solidFill>
                <a:effectLst/>
                <a:latin typeface="Century Gothic" pitchFamily="34" charset="0"/>
              </a:rPr>
              <a:t>in its striving not for symbol but for allegory, Kafka's prose sides with the outcasts, the protest of his friend notwithstanding</a:t>
            </a:r>
            <a:r>
              <a:rPr lang="en-GB" sz="2200" dirty="0">
                <a:effectLst/>
                <a:latin typeface="Century Gothic" pitchFamily="34" charset="0"/>
              </a:rPr>
              <a:t>. Walter Benjamin rightly defined it as parable. It expresses itself not through expression but by its repudiation, by breaking off</a:t>
            </a:r>
          </a:p>
          <a:p>
            <a:pPr>
              <a:lnSpc>
                <a:spcPct val="80000"/>
              </a:lnSpc>
              <a:buFontTx/>
              <a:buNone/>
              <a:defRPr/>
            </a:pPr>
            <a:endParaRPr lang="en-GB" sz="1000" dirty="0">
              <a:effectLst/>
              <a:latin typeface="Century Gothic" pitchFamily="34" charset="0"/>
            </a:endParaRPr>
          </a:p>
          <a:p>
            <a:pPr>
              <a:lnSpc>
                <a:spcPct val="80000"/>
              </a:lnSpc>
              <a:buFontTx/>
              <a:buNone/>
              <a:defRPr/>
            </a:pPr>
            <a:r>
              <a:rPr lang="en-GB" sz="2400" dirty="0">
                <a:effectLst/>
                <a:latin typeface="Century Gothic" pitchFamily="34" charset="0"/>
              </a:rPr>
              <a:t>		</a:t>
            </a:r>
            <a:r>
              <a:rPr lang="en-GB" sz="2000" dirty="0">
                <a:effectLst/>
                <a:latin typeface="Century Gothic" pitchFamily="34" charset="0"/>
              </a:rPr>
              <a:t>Theodor W. </a:t>
            </a:r>
            <a:r>
              <a:rPr lang="en-GB" sz="2000" dirty="0" err="1">
                <a:effectLst/>
                <a:latin typeface="Century Gothic" pitchFamily="34" charset="0"/>
              </a:rPr>
              <a:t>Adorno</a:t>
            </a:r>
            <a:r>
              <a:rPr lang="en-GB" sz="2000" dirty="0">
                <a:effectLst/>
                <a:latin typeface="Century Gothic" pitchFamily="34" charset="0"/>
              </a:rPr>
              <a:t>. </a:t>
            </a:r>
            <a:r>
              <a:rPr lang="en-GB" sz="2000" i="1" dirty="0">
                <a:effectLst/>
                <a:latin typeface="Century Gothic" pitchFamily="34" charset="0"/>
              </a:rPr>
              <a:t>Prisms</a:t>
            </a:r>
            <a:r>
              <a:rPr lang="en-GB" sz="2000" dirty="0">
                <a:effectLst/>
                <a:latin typeface="Century Gothic" pitchFamily="34" charset="0"/>
              </a:rPr>
              <a:t>. Tr. Samuel and </a:t>
            </a:r>
            <a:r>
              <a:rPr lang="en-GB" sz="2000" dirty="0" err="1">
                <a:effectLst/>
                <a:latin typeface="Century Gothic" pitchFamily="34" charset="0"/>
              </a:rPr>
              <a:t>Shierry</a:t>
            </a:r>
            <a:r>
              <a:rPr lang="en-GB" sz="2000" dirty="0">
                <a:effectLst/>
                <a:latin typeface="Century Gothic" pitchFamily="34" charset="0"/>
              </a:rPr>
              <a:t> Weber. 	The MIT Press, 1997. (246) </a:t>
            </a:r>
            <a:endParaRPr lang="en-GB" sz="2400" dirty="0">
              <a:effectLst/>
              <a:latin typeface="Century Gothic"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569322" y="201705"/>
            <a:ext cx="8229600" cy="863600"/>
          </a:xfrm>
        </p:spPr>
        <p:txBody>
          <a:bodyPr/>
          <a:lstStyle/>
          <a:p>
            <a:r>
              <a:rPr lang="en-GB" altLang="en-US" sz="3200" b="0" dirty="0">
                <a:solidFill>
                  <a:srgbClr val="FFFF00"/>
                </a:solidFill>
                <a:effectLst/>
                <a:latin typeface="Felix Titling" panose="04060505060202020A04" pitchFamily="82" charset="0"/>
              </a:rPr>
              <a:t>SPECTACLE &amp; DIALOGUE</a:t>
            </a:r>
          </a:p>
        </p:txBody>
      </p:sp>
      <p:sp>
        <p:nvSpPr>
          <p:cNvPr id="29699" name="Rectangle 3"/>
          <p:cNvSpPr>
            <a:spLocks noGrp="1" noChangeArrowheads="1"/>
          </p:cNvSpPr>
          <p:nvPr>
            <p:ph type="body" idx="1"/>
          </p:nvPr>
        </p:nvSpPr>
        <p:spPr>
          <a:xfrm>
            <a:off x="179388" y="1268413"/>
            <a:ext cx="8686800" cy="5400675"/>
          </a:xfrm>
        </p:spPr>
        <p:txBody>
          <a:bodyPr/>
          <a:lstStyle/>
          <a:p>
            <a:pPr>
              <a:buFontTx/>
              <a:buNone/>
              <a:defRPr/>
            </a:pPr>
            <a:r>
              <a:rPr lang="en-GB" sz="3600" dirty="0">
                <a:latin typeface="Century Gothic" pitchFamily="34" charset="0"/>
              </a:rPr>
              <a:t>	</a:t>
            </a:r>
            <a:endParaRPr lang="en-GB" sz="4600" dirty="0">
              <a:latin typeface="Century Gothic" pitchFamily="34" charset="0"/>
            </a:endParaRPr>
          </a:p>
        </p:txBody>
      </p:sp>
      <p:sp>
        <p:nvSpPr>
          <p:cNvPr id="13316" name="Rectangle 4"/>
          <p:cNvSpPr>
            <a:spLocks noChangeArrowheads="1"/>
          </p:cNvSpPr>
          <p:nvPr/>
        </p:nvSpPr>
        <p:spPr bwMode="auto">
          <a:xfrm>
            <a:off x="539552" y="1162636"/>
            <a:ext cx="8424934"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200" dirty="0">
                <a:latin typeface="Century Gothic" pitchFamily="34" charset="0"/>
              </a:rPr>
              <a:t>In the era of </a:t>
            </a:r>
            <a:r>
              <a:rPr lang="en-GB" altLang="en-US" sz="2200" dirty="0" err="1">
                <a:latin typeface="Century Gothic" pitchFamily="34" charset="0"/>
              </a:rPr>
              <a:t>transglobal</a:t>
            </a:r>
            <a:r>
              <a:rPr lang="en-GB" altLang="en-US" sz="2200" dirty="0">
                <a:latin typeface="Century Gothic" pitchFamily="34" charset="0"/>
              </a:rPr>
              <a:t> capitalism, critics like </a:t>
            </a:r>
            <a:r>
              <a:rPr lang="en-GB" altLang="en-US" sz="2200" dirty="0" err="1">
                <a:latin typeface="Century Gothic" pitchFamily="34" charset="0"/>
              </a:rPr>
              <a:t>Kristeva</a:t>
            </a:r>
            <a:r>
              <a:rPr lang="en-GB" altLang="en-US" sz="2200" dirty="0">
                <a:latin typeface="Century Gothic" pitchFamily="34" charset="0"/>
              </a:rPr>
              <a:t>, </a:t>
            </a:r>
            <a:r>
              <a:rPr lang="en-GB" altLang="en-US" sz="2200" dirty="0" err="1">
                <a:latin typeface="Century Gothic" pitchFamily="34" charset="0"/>
              </a:rPr>
              <a:t>Bakhtin</a:t>
            </a:r>
            <a:r>
              <a:rPr lang="en-GB" altLang="en-US" sz="2200" dirty="0">
                <a:latin typeface="Century Gothic" pitchFamily="34" charset="0"/>
              </a:rPr>
              <a:t>, </a:t>
            </a:r>
            <a:r>
              <a:rPr lang="en-GB" altLang="en-US" sz="2200" dirty="0">
                <a:latin typeface="Felix Titling" panose="04060505060202020A04" pitchFamily="82" charset="0"/>
              </a:rPr>
              <a:t>&amp; </a:t>
            </a:r>
            <a:r>
              <a:rPr lang="en-GB" altLang="en-US" sz="2200" dirty="0">
                <a:latin typeface="Century Gothic" pitchFamily="34" charset="0"/>
              </a:rPr>
              <a:t>[those] who have followed them, embrace narrative fiction as the place where subject relations escape the spectacular protocol Guy </a:t>
            </a:r>
            <a:r>
              <a:rPr lang="en-GB" altLang="en-US" sz="2200" dirty="0" err="1">
                <a:latin typeface="Century Gothic" pitchFamily="34" charset="0"/>
              </a:rPr>
              <a:t>Debord</a:t>
            </a:r>
            <a:r>
              <a:rPr lang="en-GB" altLang="en-US" sz="2200" dirty="0">
                <a:latin typeface="Century Gothic" pitchFamily="34" charset="0"/>
              </a:rPr>
              <a:t> attributes to capitalism's instantiation. As "</a:t>
            </a:r>
            <a:r>
              <a:rPr lang="en-GB" altLang="en-US" sz="2200" dirty="0">
                <a:solidFill>
                  <a:srgbClr val="FFFF00"/>
                </a:solidFill>
                <a:latin typeface="Century Gothic" pitchFamily="34" charset="0"/>
              </a:rPr>
              <a:t>the opposite of dialogue</a:t>
            </a:r>
            <a:r>
              <a:rPr lang="en-GB" altLang="en-US" sz="2200" dirty="0">
                <a:latin typeface="Century Gothic" pitchFamily="34" charset="0"/>
              </a:rPr>
              <a:t>," </a:t>
            </a:r>
            <a:r>
              <a:rPr lang="en-GB" altLang="en-US" sz="2200" dirty="0" err="1">
                <a:latin typeface="Century Gothic" pitchFamily="34" charset="0"/>
              </a:rPr>
              <a:t>Debord</a:t>
            </a:r>
            <a:r>
              <a:rPr lang="en-GB" altLang="en-US" sz="2200" dirty="0">
                <a:latin typeface="Century Gothic" pitchFamily="34" charset="0"/>
              </a:rPr>
              <a:t> argues in his jeremiad, </a:t>
            </a:r>
            <a:r>
              <a:rPr lang="en-GB" altLang="en-US" sz="2200" dirty="0">
                <a:solidFill>
                  <a:srgbClr val="FFFF00"/>
                </a:solidFill>
                <a:latin typeface="Century Gothic" pitchFamily="34" charset="0"/>
              </a:rPr>
              <a:t>the spectacle's dominance reflects a </a:t>
            </a:r>
            <a:r>
              <a:rPr lang="en-GB" altLang="en-US" sz="2200" u="sng" dirty="0">
                <a:solidFill>
                  <a:srgbClr val="FFFF00"/>
                </a:solidFill>
                <a:latin typeface="Century Gothic" pitchFamily="34" charset="0"/>
              </a:rPr>
              <a:t>"downgrading of </a:t>
            </a:r>
            <a:r>
              <a:rPr lang="en-GB" altLang="en-US" sz="2200" i="1" u="sng" dirty="0">
                <a:solidFill>
                  <a:srgbClr val="FFFF00"/>
                </a:solidFill>
                <a:latin typeface="Century Gothic" pitchFamily="34" charset="0"/>
              </a:rPr>
              <a:t>being</a:t>
            </a:r>
            <a:r>
              <a:rPr lang="en-GB" altLang="en-US" sz="2200" u="sng" dirty="0">
                <a:solidFill>
                  <a:srgbClr val="FFFF00"/>
                </a:solidFill>
                <a:latin typeface="Century Gothic" pitchFamily="34" charset="0"/>
              </a:rPr>
              <a:t> into </a:t>
            </a:r>
            <a:r>
              <a:rPr lang="en-GB" altLang="en-US" sz="2200" i="1" u="sng" dirty="0">
                <a:solidFill>
                  <a:srgbClr val="FFFF00"/>
                </a:solidFill>
                <a:latin typeface="Century Gothic" pitchFamily="34" charset="0"/>
              </a:rPr>
              <a:t>having‘.</a:t>
            </a:r>
            <a:r>
              <a:rPr lang="en-GB" altLang="en-US" sz="2200" dirty="0">
                <a:latin typeface="Century Gothic" pitchFamily="34" charset="0"/>
              </a:rPr>
              <a:t> ..."The spectacle subjects living human beings to its will to the extent that the economy has brought them under its sway. For the spectacle is simply the economic realm developing for itself –</a:t>
            </a:r>
          </a:p>
          <a:p>
            <a:pPr eaLnBrk="1" hangingPunct="1"/>
            <a:r>
              <a:rPr lang="en-GB" altLang="en-US" sz="1000" dirty="0">
                <a:latin typeface="Century Gothic" pitchFamily="34" charset="0"/>
              </a:rPr>
              <a:t>	</a:t>
            </a:r>
          </a:p>
          <a:p>
            <a:pPr eaLnBrk="1" hangingPunct="1"/>
            <a:r>
              <a:rPr lang="en-GB" altLang="en-US" sz="2000" dirty="0">
                <a:latin typeface="Century Gothic" pitchFamily="34" charset="0"/>
              </a:rPr>
              <a:t>     	Robin </a:t>
            </a:r>
            <a:r>
              <a:rPr lang="en-GB" altLang="en-US" sz="2000" dirty="0" err="1">
                <a:latin typeface="Century Gothic" pitchFamily="34" charset="0"/>
              </a:rPr>
              <a:t>Blyn</a:t>
            </a:r>
            <a:r>
              <a:rPr lang="en-GB" altLang="en-US" sz="2000" dirty="0">
                <a:latin typeface="Century Gothic" pitchFamily="34" charset="0"/>
              </a:rPr>
              <a:t> ‘From Stage to Page: Franz Kafka, </a:t>
            </a:r>
            <a:r>
              <a:rPr lang="en-GB" altLang="en-US" sz="2000" dirty="0" err="1">
                <a:latin typeface="Century Gothic" pitchFamily="34" charset="0"/>
              </a:rPr>
              <a:t>Djuna</a:t>
            </a:r>
            <a:r>
              <a:rPr lang="en-GB" altLang="en-US" sz="2000" dirty="0">
                <a:latin typeface="Century Gothic" pitchFamily="34" charset="0"/>
              </a:rPr>
              <a:t> Barnes, 	and Modernism's Freak Fictions’, </a:t>
            </a:r>
            <a:r>
              <a:rPr lang="en-GB" altLang="en-US" sz="2000" i="1" dirty="0">
                <a:latin typeface="Century Gothic" pitchFamily="34" charset="0"/>
              </a:rPr>
              <a:t>Narrative</a:t>
            </a:r>
            <a:r>
              <a:rPr lang="en-GB" altLang="en-US" sz="2000" dirty="0">
                <a:latin typeface="Century Gothic" pitchFamily="34" charset="0"/>
              </a:rPr>
              <a:t>, Vol. 8, No. 2, 	</a:t>
            </a:r>
            <a:r>
              <a:rPr lang="en-GB" altLang="en-US" sz="2000" i="1" dirty="0">
                <a:latin typeface="Century Gothic" pitchFamily="34" charset="0"/>
              </a:rPr>
              <a:t>Narrative and Performance</a:t>
            </a:r>
            <a:r>
              <a:rPr lang="en-GB" altLang="en-US" sz="2000" dirty="0">
                <a:latin typeface="Century Gothic" pitchFamily="34" charset="0"/>
              </a:rPr>
              <a:t> (May, 2000), pp. 134-160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3" name="Rectangle 3"/>
          <p:cNvSpPr>
            <a:spLocks noGrp="1" noChangeArrowheads="1"/>
          </p:cNvSpPr>
          <p:nvPr>
            <p:ph type="body" idx="1"/>
          </p:nvPr>
        </p:nvSpPr>
        <p:spPr>
          <a:xfrm>
            <a:off x="251520" y="1268760"/>
            <a:ext cx="8424936" cy="5112568"/>
          </a:xfrm>
        </p:spPr>
        <p:txBody>
          <a:bodyPr/>
          <a:lstStyle/>
          <a:p>
            <a:pPr>
              <a:buFontTx/>
              <a:buNone/>
              <a:defRPr/>
            </a:pPr>
            <a:r>
              <a:rPr lang="en-GB" sz="2400" dirty="0">
                <a:latin typeface="Century Gothic" pitchFamily="34" charset="0"/>
              </a:rPr>
              <a:t>	</a:t>
            </a:r>
            <a:r>
              <a:rPr lang="en-GB" sz="2200" dirty="0">
                <a:latin typeface="Century Gothic" pitchFamily="34" charset="0"/>
              </a:rPr>
              <a:t>… </a:t>
            </a:r>
            <a:r>
              <a:rPr lang="en-GB" sz="2200" dirty="0">
                <a:effectLst/>
                <a:latin typeface="Century Gothic" pitchFamily="34" charset="0"/>
              </a:rPr>
              <a:t>even as the freak show lost its edifying aura and its respectability, it retained its earlier allure, now enhanced with the power of nostalgia. …</a:t>
            </a:r>
            <a:r>
              <a:rPr lang="en-GB" sz="2200" dirty="0">
                <a:solidFill>
                  <a:srgbClr val="FFFF00"/>
                </a:solidFill>
                <a:effectLst/>
                <a:latin typeface="Century Gothic" pitchFamily="34" charset="0"/>
              </a:rPr>
              <a:t>modernist writers appropriated the aesthetics of the freak shows of their youths, manipulating the visual and verbal aesthetics of the original show business into a "new species" of fiction</a:t>
            </a:r>
            <a:r>
              <a:rPr lang="en-GB" sz="2200" dirty="0">
                <a:effectLst/>
                <a:latin typeface="Century Gothic" pitchFamily="34" charset="0"/>
              </a:rPr>
              <a:t>.   […] As the work of writers like Franz Kafka and </a:t>
            </a:r>
            <a:r>
              <a:rPr lang="en-GB" sz="2200" dirty="0" err="1">
                <a:effectLst/>
                <a:latin typeface="Century Gothic" pitchFamily="34" charset="0"/>
              </a:rPr>
              <a:t>Djuna</a:t>
            </a:r>
            <a:r>
              <a:rPr lang="en-GB" sz="2200" dirty="0">
                <a:effectLst/>
                <a:latin typeface="Century Gothic" pitchFamily="34" charset="0"/>
              </a:rPr>
              <a:t> Barnes tell us, writers of the modernist era were as acutely aware of the instantiation of spectacle culture as the postmodernists who would later claim to be uniquely constrained by the same phenomenon. 	</a:t>
            </a:r>
            <a:r>
              <a:rPr lang="en-GB" sz="2400" dirty="0">
                <a:effectLst/>
                <a:latin typeface="Century Gothic" pitchFamily="34" charset="0"/>
              </a:rPr>
              <a:t>		</a:t>
            </a:r>
          </a:p>
          <a:p>
            <a:pPr>
              <a:buFontTx/>
              <a:buNone/>
              <a:defRPr/>
            </a:pPr>
            <a:r>
              <a:rPr lang="en-GB" sz="2400" dirty="0">
                <a:effectLst/>
                <a:latin typeface="Century Gothic" pitchFamily="34" charset="0"/>
              </a:rPr>
              <a:t>					</a:t>
            </a:r>
            <a:r>
              <a:rPr lang="en-GB" sz="2000" dirty="0">
                <a:effectLst/>
                <a:latin typeface="Century Gothic" pitchFamily="34" charset="0"/>
              </a:rPr>
              <a:t>Robin </a:t>
            </a:r>
            <a:r>
              <a:rPr lang="en-GB" sz="2000" dirty="0" err="1">
                <a:effectLst/>
                <a:latin typeface="Century Gothic" pitchFamily="34" charset="0"/>
              </a:rPr>
              <a:t>Blyn</a:t>
            </a:r>
            <a:r>
              <a:rPr lang="en-GB" sz="2000" dirty="0">
                <a:effectLst/>
                <a:latin typeface="Century Gothic" pitchFamily="34" charset="0"/>
              </a:rPr>
              <a:t>  </a:t>
            </a:r>
            <a:r>
              <a:rPr lang="en-GB" sz="2800" dirty="0">
                <a:effectLst/>
                <a:latin typeface="Century Gothic" pitchFamily="34" charset="0"/>
              </a:rPr>
              <a:t> </a:t>
            </a:r>
            <a:endParaRPr lang="en-GB" sz="2400" dirty="0">
              <a:effectLst/>
              <a:latin typeface="Century Gothic" pitchFamily="34" charset="0"/>
            </a:endParaRPr>
          </a:p>
        </p:txBody>
      </p:sp>
      <p:sp>
        <p:nvSpPr>
          <p:cNvPr id="14339" name="Rectangle 4"/>
          <p:cNvSpPr>
            <a:spLocks noChangeArrowheads="1"/>
          </p:cNvSpPr>
          <p:nvPr/>
        </p:nvSpPr>
        <p:spPr bwMode="auto">
          <a:xfrm>
            <a:off x="2483768" y="332656"/>
            <a:ext cx="339746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3200" dirty="0">
                <a:solidFill>
                  <a:srgbClr val="FFFF00"/>
                </a:solidFill>
                <a:latin typeface="Felix Titling" panose="04060505060202020A04" pitchFamily="82" charset="0"/>
              </a:rPr>
              <a:t>THE SPECTACLE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512" y="116632"/>
            <a:ext cx="8856984" cy="720080"/>
          </a:xfrm>
        </p:spPr>
        <p:txBody>
          <a:bodyPr/>
          <a:lstStyle/>
          <a:p>
            <a:pPr>
              <a:defRPr/>
            </a:pPr>
            <a:r>
              <a:rPr lang="en-GB" sz="3200" b="0" dirty="0">
                <a:solidFill>
                  <a:srgbClr val="FFFF00"/>
                </a:solidFill>
                <a:effectLst/>
                <a:latin typeface="Felix Titling" panose="04060505060202020A04" pitchFamily="82" charset="0"/>
              </a:rPr>
              <a:t>KAFKA &amp; ‘THE MODERN </a:t>
            </a:r>
            <a:r>
              <a:rPr lang="en-GB" sz="3200" b="0" dirty="0">
                <a:solidFill>
                  <a:srgbClr val="FFFF00"/>
                </a:solidFill>
                <a:effectLst>
                  <a:outerShdw blurRad="38100" dist="38100" dir="2700000" algn="tl">
                    <a:srgbClr val="000000">
                      <a:alpha val="43137"/>
                    </a:srgbClr>
                  </a:outerShdw>
                </a:effectLst>
                <a:latin typeface="Felix Titling" panose="04060505060202020A04" pitchFamily="82" charset="0"/>
              </a:rPr>
              <a:t>CONDITION</a:t>
            </a:r>
            <a:r>
              <a:rPr lang="en-GB" sz="3600" b="0" dirty="0">
                <a:solidFill>
                  <a:srgbClr val="FFFF00"/>
                </a:solidFill>
                <a:effectLst>
                  <a:outerShdw blurRad="38100" dist="38100" dir="2700000" algn="tl">
                    <a:srgbClr val="000000">
                      <a:alpha val="43137"/>
                    </a:srgbClr>
                  </a:outerShdw>
                </a:effectLst>
                <a:latin typeface="Felix Titling" panose="04060505060202020A04" pitchFamily="82" charset="0"/>
              </a:rPr>
              <a:t>’</a:t>
            </a:r>
          </a:p>
        </p:txBody>
      </p:sp>
      <p:sp>
        <p:nvSpPr>
          <p:cNvPr id="15363" name="Rectangle 3"/>
          <p:cNvSpPr>
            <a:spLocks noGrp="1" noChangeArrowheads="1"/>
          </p:cNvSpPr>
          <p:nvPr>
            <p:ph type="body" idx="1"/>
          </p:nvPr>
        </p:nvSpPr>
        <p:spPr>
          <a:xfrm>
            <a:off x="107504" y="908051"/>
            <a:ext cx="8857109" cy="2592957"/>
          </a:xfrm>
        </p:spPr>
        <p:txBody>
          <a:bodyPr/>
          <a:lstStyle/>
          <a:p>
            <a:pPr>
              <a:lnSpc>
                <a:spcPct val="80000"/>
              </a:lnSpc>
              <a:buFont typeface="Wingdings" pitchFamily="2" charset="2"/>
              <a:buNone/>
            </a:pPr>
            <a:r>
              <a:rPr lang="en-GB" altLang="en-US" sz="2200" u="sng" dirty="0">
                <a:effectLst/>
                <a:latin typeface="Century Gothic" pitchFamily="34" charset="0"/>
              </a:rPr>
              <a:t>FIRST</a:t>
            </a:r>
            <a:r>
              <a:rPr lang="en-GB" altLang="en-US" sz="2200" dirty="0">
                <a:effectLst/>
                <a:latin typeface="Century Gothic" pitchFamily="34" charset="0"/>
              </a:rPr>
              <a:t> of all, </a:t>
            </a:r>
            <a:r>
              <a:rPr lang="en-GB" altLang="en-US" sz="2200" dirty="0">
                <a:solidFill>
                  <a:srgbClr val="FFFF00"/>
                </a:solidFill>
                <a:effectLst/>
                <a:latin typeface="Century Gothic" pitchFamily="34" charset="0"/>
              </a:rPr>
              <a:t>a sense of loss</a:t>
            </a:r>
            <a:r>
              <a:rPr lang="en-GB" altLang="en-US" sz="2200" dirty="0">
                <a:effectLst/>
                <a:latin typeface="Century Gothic" pitchFamily="34" charset="0"/>
              </a:rPr>
              <a:t>: loss of decent community with one's fellow men, loss of the sense of one's own worth, loss of confidence in the proper functioning of institutions and in the rightness of laws, loss of contact with God. The result is </a:t>
            </a:r>
            <a:r>
              <a:rPr lang="en-GB" altLang="en-US" sz="2200" dirty="0">
                <a:solidFill>
                  <a:srgbClr val="FFFF00"/>
                </a:solidFill>
                <a:effectLst/>
                <a:latin typeface="Century Gothic" pitchFamily="34" charset="0"/>
              </a:rPr>
              <a:t>the dehumanisation of man</a:t>
            </a:r>
            <a:r>
              <a:rPr lang="en-GB" altLang="en-US" sz="2200" dirty="0">
                <a:effectLst/>
                <a:latin typeface="Century Gothic" pitchFamily="34" charset="0"/>
              </a:rPr>
              <a:t>: his change into "a monstrous vermin,"  or his dying" like a dog," or the apparition of a dog, or an ape, or a nameless burrowing animal, ... as Kafka's protagonists:  the exponents of his view of the human condition. </a:t>
            </a:r>
          </a:p>
          <a:p>
            <a:pPr>
              <a:lnSpc>
                <a:spcPct val="80000"/>
              </a:lnSpc>
              <a:buFontTx/>
              <a:buNone/>
            </a:pPr>
            <a:r>
              <a:rPr lang="en-GB" altLang="en-US" sz="2200" dirty="0">
                <a:effectLst/>
                <a:latin typeface="Century Gothic" pitchFamily="34" charset="0"/>
              </a:rPr>
              <a:t>			 	</a:t>
            </a:r>
          </a:p>
        </p:txBody>
      </p:sp>
      <p:sp>
        <p:nvSpPr>
          <p:cNvPr id="2" name="Rectangle 1"/>
          <p:cNvSpPr/>
          <p:nvPr/>
        </p:nvSpPr>
        <p:spPr>
          <a:xfrm>
            <a:off x="107504" y="3645024"/>
            <a:ext cx="8856984" cy="1446550"/>
          </a:xfrm>
          <a:prstGeom prst="rect">
            <a:avLst/>
          </a:prstGeom>
        </p:spPr>
        <p:txBody>
          <a:bodyPr wrap="square">
            <a:spAutoFit/>
          </a:bodyPr>
          <a:lstStyle/>
          <a:p>
            <a:pPr marL="449263" indent="-449263">
              <a:lnSpc>
                <a:spcPct val="80000"/>
              </a:lnSpc>
              <a:buFont typeface="Wingdings" pitchFamily="2" charset="2"/>
              <a:buNone/>
            </a:pPr>
            <a:r>
              <a:rPr lang="en-GB" altLang="en-US" sz="2200" u="sng" dirty="0">
                <a:latin typeface="Century Gothic" pitchFamily="34" charset="0"/>
              </a:rPr>
              <a:t>SECOND</a:t>
            </a:r>
            <a:r>
              <a:rPr lang="en-GB" altLang="en-US" sz="2200" dirty="0">
                <a:latin typeface="Century Gothic" pitchFamily="34" charset="0"/>
              </a:rPr>
              <a:t>, the insertion of man into a </a:t>
            </a:r>
            <a:r>
              <a:rPr lang="en-GB" altLang="en-US" sz="2200" dirty="0">
                <a:solidFill>
                  <a:srgbClr val="FFFF00"/>
                </a:solidFill>
                <a:latin typeface="Century Gothic" pitchFamily="34" charset="0"/>
              </a:rPr>
              <a:t>claustrophobic and totally cruel world, </a:t>
            </a:r>
            <a:r>
              <a:rPr lang="en-GB" altLang="en-US" sz="2200" dirty="0">
                <a:latin typeface="Century Gothic" pitchFamily="34" charset="0"/>
              </a:rPr>
              <a:t> in which indifference and duplicity are the rule,  and brutish sexual attraction and the equally brutish sexual act replace tenderness and love as the principal connection between men and women. </a:t>
            </a:r>
          </a:p>
        </p:txBody>
      </p:sp>
      <p:sp>
        <p:nvSpPr>
          <p:cNvPr id="3" name="Rectangle 2"/>
          <p:cNvSpPr/>
          <p:nvPr/>
        </p:nvSpPr>
        <p:spPr>
          <a:xfrm>
            <a:off x="112146" y="5233263"/>
            <a:ext cx="8964488" cy="1446550"/>
          </a:xfrm>
          <a:prstGeom prst="rect">
            <a:avLst/>
          </a:prstGeom>
        </p:spPr>
        <p:txBody>
          <a:bodyPr wrap="square">
            <a:spAutoFit/>
          </a:bodyPr>
          <a:lstStyle/>
          <a:p>
            <a:pPr marL="449263" indent="-449263">
              <a:lnSpc>
                <a:spcPct val="80000"/>
              </a:lnSpc>
              <a:buFont typeface="Wingdings" pitchFamily="2" charset="2"/>
              <a:buNone/>
            </a:pPr>
            <a:r>
              <a:rPr lang="en-GB" altLang="en-US" sz="2200" u="sng" dirty="0">
                <a:latin typeface="Century Gothic" pitchFamily="34" charset="0"/>
              </a:rPr>
              <a:t>THIRD, </a:t>
            </a:r>
            <a:r>
              <a:rPr lang="en-GB" altLang="en-US" sz="2200" dirty="0">
                <a:latin typeface="Century Gothic" pitchFamily="34" charset="0"/>
              </a:rPr>
              <a:t>a way of looking at the way we live that is like the image produced by a camera when the light is too strong, bringing to the foreground </a:t>
            </a:r>
            <a:r>
              <a:rPr lang="en-GB" altLang="en-US" sz="2200" dirty="0">
                <a:solidFill>
                  <a:srgbClr val="FFFF00"/>
                </a:solidFill>
                <a:latin typeface="Century Gothic" pitchFamily="34" charset="0"/>
              </a:rPr>
              <a:t>everything that should have remained half-obscured, arousing a sense of revulsion mixed with shame</a:t>
            </a:r>
            <a:r>
              <a:rPr lang="en-GB" altLang="en-US" sz="2200" dirty="0">
                <a:latin typeface="Century Gothic" pitchFamily="34" charset="0"/>
              </a:rPr>
              <a:t>.          Louis Begley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8162" y="116632"/>
            <a:ext cx="9324528" cy="706437"/>
          </a:xfrm>
        </p:spPr>
        <p:txBody>
          <a:bodyPr/>
          <a:lstStyle/>
          <a:p>
            <a:r>
              <a:rPr lang="en-GB" altLang="en-US" sz="3300" b="0" dirty="0">
                <a:solidFill>
                  <a:srgbClr val="FFFF00"/>
                </a:solidFill>
                <a:effectLst/>
                <a:latin typeface="Felix Titling" panose="04060505060202020A04" pitchFamily="82" charset="0"/>
              </a:rPr>
              <a:t>THE QUESTION OF </a:t>
            </a:r>
            <a:r>
              <a:rPr lang="en-GB" altLang="en-US" sz="3200" b="0" dirty="0">
                <a:solidFill>
                  <a:srgbClr val="FFFF00"/>
                </a:solidFill>
                <a:effectLst/>
                <a:latin typeface="Felix Titling" panose="04060505060202020A04" pitchFamily="82" charset="0"/>
              </a:rPr>
              <a:t>‘</a:t>
            </a:r>
            <a:r>
              <a:rPr lang="en-GB" altLang="en-US" sz="3300" b="0" dirty="0">
                <a:solidFill>
                  <a:srgbClr val="FFFF00"/>
                </a:solidFill>
                <a:effectLst/>
                <a:latin typeface="Felix Titling" panose="04060505060202020A04" pitchFamily="82" charset="0"/>
              </a:rPr>
              <a:t>A MINOR LITERATURE</a:t>
            </a:r>
            <a:r>
              <a:rPr lang="en-GB" altLang="en-US" sz="3200" b="0" dirty="0">
                <a:solidFill>
                  <a:srgbClr val="FFFF00"/>
                </a:solidFill>
                <a:effectLst/>
                <a:latin typeface="Felix Titling" panose="04060505060202020A04" pitchFamily="82" charset="0"/>
              </a:rPr>
              <a:t>’</a:t>
            </a:r>
          </a:p>
        </p:txBody>
      </p:sp>
      <p:sp>
        <p:nvSpPr>
          <p:cNvPr id="26627" name="Rectangle 3"/>
          <p:cNvSpPr>
            <a:spLocks noGrp="1" noChangeArrowheads="1"/>
          </p:cNvSpPr>
          <p:nvPr>
            <p:ph type="body" idx="1"/>
          </p:nvPr>
        </p:nvSpPr>
        <p:spPr>
          <a:xfrm>
            <a:off x="179512" y="980728"/>
            <a:ext cx="8785225" cy="2016224"/>
          </a:xfrm>
        </p:spPr>
        <p:txBody>
          <a:bodyPr/>
          <a:lstStyle/>
          <a:p>
            <a:pPr>
              <a:buFontTx/>
              <a:buNone/>
              <a:defRPr/>
            </a:pPr>
            <a:r>
              <a:rPr lang="en-GB" sz="2300" dirty="0">
                <a:effectLst/>
                <a:latin typeface="Century Gothic" pitchFamily="34" charset="0"/>
              </a:rPr>
              <a:t>	</a:t>
            </a:r>
            <a:r>
              <a:rPr lang="en-GB" sz="2200" dirty="0">
                <a:effectLst/>
                <a:latin typeface="Century Gothic" pitchFamily="34" charset="0"/>
              </a:rPr>
              <a:t>A major or established literature follows a vector which goes from content to expression: a content once given, in a given form, one must find, discover, or see the form of expression suitable to it. </a:t>
            </a:r>
            <a:r>
              <a:rPr lang="en-GB" sz="2200" dirty="0">
                <a:solidFill>
                  <a:srgbClr val="FFFF00"/>
                </a:solidFill>
                <a:effectLst/>
                <a:latin typeface="Century Gothic" pitchFamily="34" charset="0"/>
              </a:rPr>
              <a:t>What is clear in the mind is then spoken ... </a:t>
            </a:r>
          </a:p>
        </p:txBody>
      </p:sp>
      <p:sp>
        <p:nvSpPr>
          <p:cNvPr id="2" name="Rectangle 1"/>
          <p:cNvSpPr/>
          <p:nvPr/>
        </p:nvSpPr>
        <p:spPr>
          <a:xfrm>
            <a:off x="323528" y="2810549"/>
            <a:ext cx="8496944" cy="3351687"/>
          </a:xfrm>
          <a:prstGeom prst="rect">
            <a:avLst/>
          </a:prstGeom>
        </p:spPr>
        <p:txBody>
          <a:bodyPr wrap="square">
            <a:spAutoFit/>
          </a:bodyPr>
          <a:lstStyle/>
          <a:p>
            <a:pPr marL="342900" lvl="0" indent="-342900" eaLnBrk="0" hangingPunct="0">
              <a:spcBef>
                <a:spcPct val="20000"/>
              </a:spcBef>
              <a:buClr>
                <a:srgbClr val="FFFFCC"/>
              </a:buClr>
              <a:buSzPct val="70000"/>
              <a:defRPr/>
            </a:pPr>
            <a:r>
              <a:rPr lang="en-GB" sz="2300" kern="0" dirty="0">
                <a:solidFill>
                  <a:srgbClr val="FFFFFF"/>
                </a:solidFill>
                <a:latin typeface="Century Gothic" pitchFamily="34" charset="0"/>
              </a:rPr>
              <a:t>	</a:t>
            </a:r>
            <a:r>
              <a:rPr lang="en-GB" sz="2200" kern="0" dirty="0">
                <a:solidFill>
                  <a:srgbClr val="FFFFFF"/>
                </a:solidFill>
                <a:latin typeface="Century Gothic" pitchFamily="34" charset="0"/>
              </a:rPr>
              <a:t>But </a:t>
            </a:r>
            <a:r>
              <a:rPr lang="en-GB" sz="2200" kern="0" dirty="0">
                <a:solidFill>
                  <a:srgbClr val="FFFF00"/>
                </a:solidFill>
                <a:latin typeface="Century Gothic" pitchFamily="34" charset="0"/>
              </a:rPr>
              <a:t>a minor or revolutionary literature begins by speaking and only sees and conceives afterward </a:t>
            </a:r>
            <a:r>
              <a:rPr lang="en-GB" sz="2200" kern="0" dirty="0">
                <a:solidFill>
                  <a:srgbClr val="FFFFFF"/>
                </a:solidFill>
                <a:latin typeface="Century Gothic" pitchFamily="34" charset="0"/>
              </a:rPr>
              <a:t>("I do not see the world at all, I invent it"). The expression must shatter the forms, marking the breaking points and the new tributaries. Once a form is shattered, the contents, which will necessarily have broken with the order of things, must be reconstructed</a:t>
            </a:r>
            <a:r>
              <a:rPr lang="en-GB" sz="2200" kern="0" dirty="0">
                <a:solidFill>
                  <a:srgbClr val="FFFFFF"/>
                </a:solidFill>
                <a:effectLst>
                  <a:outerShdw blurRad="38100" dist="38100" dir="2700000" algn="tl">
                    <a:srgbClr val="000000"/>
                  </a:outerShdw>
                </a:effectLst>
                <a:latin typeface="Century Gothic" pitchFamily="34" charset="0"/>
              </a:rPr>
              <a:t>. </a:t>
            </a:r>
          </a:p>
          <a:p>
            <a:pPr marL="342900" lvl="0" indent="-342900" eaLnBrk="0" hangingPunct="0">
              <a:spcBef>
                <a:spcPct val="20000"/>
              </a:spcBef>
              <a:buClr>
                <a:srgbClr val="FFFFCC"/>
              </a:buClr>
              <a:buSzPct val="70000"/>
              <a:defRPr/>
            </a:pPr>
            <a:endParaRPr lang="en-GB" sz="1000" kern="0" dirty="0">
              <a:solidFill>
                <a:srgbClr val="FFFFFF"/>
              </a:solidFill>
              <a:latin typeface="Century Gothic" pitchFamily="34" charset="0"/>
            </a:endParaRPr>
          </a:p>
          <a:p>
            <a:pPr marL="800100" lvl="1" indent="-342900" eaLnBrk="0" hangingPunct="0">
              <a:lnSpc>
                <a:spcPct val="80000"/>
              </a:lnSpc>
              <a:spcBef>
                <a:spcPct val="20000"/>
              </a:spcBef>
              <a:buClr>
                <a:srgbClr val="FFFFCC"/>
              </a:buClr>
              <a:buSzPct val="70000"/>
              <a:defRPr/>
            </a:pPr>
            <a:r>
              <a:rPr lang="en-GB" sz="2000" kern="0" dirty="0">
                <a:solidFill>
                  <a:srgbClr val="FFFFFF"/>
                </a:solidFill>
                <a:effectLst>
                  <a:outerShdw blurRad="38100" dist="38100" dir="2700000" algn="tl">
                    <a:srgbClr val="000000"/>
                  </a:outerShdw>
                </a:effectLst>
                <a:latin typeface="Century Gothic" pitchFamily="34" charset="0"/>
              </a:rPr>
              <a:t>	</a:t>
            </a:r>
            <a:r>
              <a:rPr lang="en-GB" sz="2000" kern="0" dirty="0">
                <a:solidFill>
                  <a:srgbClr val="FFFFFF"/>
                </a:solidFill>
                <a:latin typeface="Century Gothic" pitchFamily="34" charset="0"/>
              </a:rPr>
              <a:t>Gilles </a:t>
            </a:r>
            <a:r>
              <a:rPr lang="en-GB" sz="2000" kern="0" dirty="0" err="1">
                <a:solidFill>
                  <a:srgbClr val="FFFFFF"/>
                </a:solidFill>
                <a:latin typeface="Century Gothic" pitchFamily="34" charset="0"/>
              </a:rPr>
              <a:t>Deleuze</a:t>
            </a:r>
            <a:r>
              <a:rPr lang="en-GB" sz="2000" kern="0" dirty="0">
                <a:solidFill>
                  <a:srgbClr val="FFFFFF"/>
                </a:solidFill>
                <a:latin typeface="Century Gothic" pitchFamily="34" charset="0"/>
              </a:rPr>
              <a:t> and Felix </a:t>
            </a:r>
            <a:r>
              <a:rPr lang="en-GB" sz="2000" kern="0" dirty="0" err="1">
                <a:solidFill>
                  <a:srgbClr val="FFFFFF"/>
                </a:solidFill>
                <a:latin typeface="Century Gothic" pitchFamily="34" charset="0"/>
              </a:rPr>
              <a:t>Guattari</a:t>
            </a:r>
            <a:r>
              <a:rPr lang="en-GB" sz="2400" kern="0" dirty="0">
                <a:solidFill>
                  <a:srgbClr val="FFFFFF"/>
                </a:solidFill>
                <a:latin typeface="Century Gothic" pitchFamily="34" charset="0"/>
              </a:rPr>
              <a:t> </a:t>
            </a:r>
            <a:r>
              <a:rPr lang="en-GB" sz="2000" kern="0" dirty="0">
                <a:solidFill>
                  <a:srgbClr val="FFFFFF"/>
                </a:solidFill>
                <a:latin typeface="Century Gothic" pitchFamily="34" charset="0"/>
              </a:rPr>
              <a:t>‘Kafka: Toward a Minor Literature: The Components of Expression’ (1975)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79388" y="188913"/>
            <a:ext cx="8964612" cy="792162"/>
          </a:xfrm>
        </p:spPr>
        <p:txBody>
          <a:bodyPr/>
          <a:lstStyle/>
          <a:p>
            <a:r>
              <a:rPr lang="en-GB" altLang="en-US" sz="3200" b="0" dirty="0">
                <a:solidFill>
                  <a:srgbClr val="FFFF00"/>
                </a:solidFill>
                <a:effectLst/>
                <a:latin typeface="Felix Titling" panose="04060505060202020A04" pitchFamily="82" charset="0"/>
              </a:rPr>
              <a:t>THE POLITICS OF ART FROM THE MARGINS</a:t>
            </a:r>
          </a:p>
        </p:txBody>
      </p:sp>
      <p:sp>
        <p:nvSpPr>
          <p:cNvPr id="31747" name="Rectangle 3"/>
          <p:cNvSpPr>
            <a:spLocks noGrp="1" noChangeArrowheads="1"/>
          </p:cNvSpPr>
          <p:nvPr>
            <p:ph type="body" idx="1"/>
          </p:nvPr>
        </p:nvSpPr>
        <p:spPr>
          <a:xfrm>
            <a:off x="323528" y="1052513"/>
            <a:ext cx="8496622" cy="3600623"/>
          </a:xfrm>
        </p:spPr>
        <p:txBody>
          <a:bodyPr/>
          <a:lstStyle/>
          <a:p>
            <a:pPr marL="0" indent="0">
              <a:buFontTx/>
              <a:buNone/>
              <a:defRPr/>
            </a:pPr>
            <a:r>
              <a:rPr lang="en-GB" sz="2200" dirty="0">
                <a:effectLst/>
                <a:latin typeface="Century Gothic" pitchFamily="34" charset="0"/>
              </a:rPr>
              <a:t>…it is so regrettable, so grotesque, to oppose life and writing in Kafka, to suppose that he takes refuge in literature through lack, weakness, impotence before life. …An escape route, yes, but certainly not a refuge. </a:t>
            </a:r>
            <a:r>
              <a:rPr lang="en-GB" sz="2200" dirty="0">
                <a:solidFill>
                  <a:srgbClr val="FFFF00"/>
                </a:solidFill>
                <a:effectLst/>
                <a:latin typeface="Century Gothic" pitchFamily="34" charset="0"/>
              </a:rPr>
              <a:t>The creative escape route involves the whole of politics, the whole of economics, the whole of bureaucracy and of justice:</a:t>
            </a:r>
            <a:r>
              <a:rPr lang="en-GB" sz="2200" dirty="0">
                <a:effectLst/>
                <a:latin typeface="Century Gothic" pitchFamily="34" charset="0"/>
              </a:rPr>
              <a:t> it sucks them, like a vampire, to make them produce sounds which are still unknown and which belong to the near future - fascism, Stalinism, Americanism, the diabolical powers which are knocking at the door</a:t>
            </a:r>
          </a:p>
        </p:txBody>
      </p:sp>
      <p:sp>
        <p:nvSpPr>
          <p:cNvPr id="2" name="Rectangle 1"/>
          <p:cNvSpPr/>
          <p:nvPr/>
        </p:nvSpPr>
        <p:spPr>
          <a:xfrm>
            <a:off x="323528" y="4653136"/>
            <a:ext cx="8568952" cy="1785104"/>
          </a:xfrm>
          <a:prstGeom prst="rect">
            <a:avLst/>
          </a:prstGeom>
        </p:spPr>
        <p:txBody>
          <a:bodyPr wrap="square">
            <a:spAutoFit/>
          </a:bodyPr>
          <a:lstStyle/>
          <a:p>
            <a:r>
              <a:rPr lang="en-GB" sz="2200" kern="0" dirty="0">
                <a:solidFill>
                  <a:srgbClr val="FFFF00"/>
                </a:solidFill>
                <a:latin typeface="Century Gothic" pitchFamily="34" charset="0"/>
              </a:rPr>
              <a:t>For the expression precedes the contents and is their precondition </a:t>
            </a:r>
            <a:r>
              <a:rPr lang="en-GB" sz="2200" kern="0" dirty="0">
                <a:solidFill>
                  <a:srgbClr val="FFFFFF"/>
                </a:solidFill>
                <a:latin typeface="Century Gothic" pitchFamily="34" charset="0"/>
              </a:rPr>
              <a:t>(provided of course it has no signification): </a:t>
            </a:r>
            <a:r>
              <a:rPr lang="en-GB" sz="2200" kern="0" dirty="0">
                <a:solidFill>
                  <a:srgbClr val="FFFF00"/>
                </a:solidFill>
                <a:latin typeface="Century Gothic" pitchFamily="34" charset="0"/>
              </a:rPr>
              <a:t>living and writing, art and life, are only in opposition from the point of view of a major literature. </a:t>
            </a:r>
          </a:p>
          <a:p>
            <a:r>
              <a:rPr lang="en-GB" sz="2200" kern="0" dirty="0">
                <a:solidFill>
                  <a:srgbClr val="FFFF00"/>
                </a:solidFill>
                <a:latin typeface="Century Gothic" pitchFamily="34" charset="0"/>
              </a:rPr>
              <a:t>			</a:t>
            </a:r>
            <a:r>
              <a:rPr lang="en-GB" sz="900" kern="0" dirty="0">
                <a:solidFill>
                  <a:srgbClr val="FFFFFF"/>
                </a:solidFill>
                <a:latin typeface="Century Gothic" pitchFamily="34" charset="0"/>
              </a:rPr>
              <a:t>	  </a:t>
            </a:r>
            <a:r>
              <a:rPr lang="en-GB" sz="2000" kern="0" dirty="0">
                <a:solidFill>
                  <a:srgbClr val="FFFFFF"/>
                </a:solidFill>
                <a:latin typeface="Century Gothic" pitchFamily="34" charset="0"/>
              </a:rPr>
              <a:t>Deleuze </a:t>
            </a:r>
            <a:r>
              <a:rPr lang="en-GB" sz="2000" i="1" kern="0" dirty="0">
                <a:solidFill>
                  <a:srgbClr val="FFFFFF"/>
                </a:solidFill>
              </a:rPr>
              <a:t>&amp;</a:t>
            </a:r>
            <a:r>
              <a:rPr lang="en-GB" sz="2000" kern="0" dirty="0">
                <a:solidFill>
                  <a:srgbClr val="FFFFFF"/>
                </a:solidFill>
              </a:rPr>
              <a:t> </a:t>
            </a:r>
            <a:r>
              <a:rPr lang="en-GB" sz="2000" kern="0" dirty="0" err="1">
                <a:solidFill>
                  <a:srgbClr val="FFFFFF"/>
                </a:solidFill>
                <a:latin typeface="Century Gothic" pitchFamily="34" charset="0"/>
              </a:rPr>
              <a:t>Guattari</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3" name="Rectangle 3"/>
          <p:cNvSpPr>
            <a:spLocks noGrp="1" noChangeArrowheads="1"/>
          </p:cNvSpPr>
          <p:nvPr>
            <p:ph type="body" idx="1"/>
          </p:nvPr>
        </p:nvSpPr>
        <p:spPr>
          <a:xfrm>
            <a:off x="-180975" y="1125538"/>
            <a:ext cx="9074150" cy="2303462"/>
          </a:xfrm>
        </p:spPr>
        <p:txBody>
          <a:bodyPr/>
          <a:lstStyle/>
          <a:p>
            <a:pPr lvl="1">
              <a:buFontTx/>
              <a:buNone/>
              <a:defRPr/>
            </a:pPr>
            <a:r>
              <a:rPr lang="en-GB" dirty="0">
                <a:effectLst/>
                <a:latin typeface="Century Gothic" pitchFamily="34" charset="0"/>
              </a:rPr>
              <a:t>	</a:t>
            </a:r>
            <a:r>
              <a:rPr lang="en-GB" sz="2200" dirty="0">
                <a:effectLst/>
                <a:latin typeface="Century Gothic" pitchFamily="34" charset="0"/>
              </a:rPr>
              <a:t>Very early, perhaps while he was still attending the German gymnasium in Prague, and certainly by the time he had finished his legal studies at Prague's German University, Kafka had realized that he lived for one transcendent reason only: to write stories and novels. An entry in his </a:t>
            </a:r>
            <a:r>
              <a:rPr lang="en-GB" sz="2200" i="1" dirty="0">
                <a:effectLst/>
                <a:latin typeface="Century Gothic" pitchFamily="34" charset="0"/>
              </a:rPr>
              <a:t>Diaries</a:t>
            </a:r>
            <a:r>
              <a:rPr lang="en-GB" sz="2200" dirty="0">
                <a:effectLst/>
                <a:latin typeface="Century Gothic" pitchFamily="34" charset="0"/>
              </a:rPr>
              <a:t> for 21 June 1913, states that imperative: </a:t>
            </a:r>
            <a:endParaRPr lang="en-GB" sz="2000" dirty="0">
              <a:latin typeface="Garamond" pitchFamily="18" charset="0"/>
            </a:endParaRPr>
          </a:p>
        </p:txBody>
      </p:sp>
      <p:sp>
        <p:nvSpPr>
          <p:cNvPr id="18435" name="Rectangle 5"/>
          <p:cNvSpPr>
            <a:spLocks noChangeArrowheads="1"/>
          </p:cNvSpPr>
          <p:nvPr/>
        </p:nvSpPr>
        <p:spPr bwMode="auto">
          <a:xfrm>
            <a:off x="1310843" y="396747"/>
            <a:ext cx="60905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3200" dirty="0">
                <a:solidFill>
                  <a:srgbClr val="FFFF00"/>
                </a:solidFill>
                <a:latin typeface="Felix Titling" panose="04060505060202020A04" pitchFamily="82" charset="0"/>
              </a:rPr>
              <a:t>KAFKA: THE NEED TO WRITE </a:t>
            </a:r>
          </a:p>
        </p:txBody>
      </p:sp>
      <p:sp>
        <p:nvSpPr>
          <p:cNvPr id="2" name="Rectangle 1"/>
          <p:cNvSpPr/>
          <p:nvPr/>
        </p:nvSpPr>
        <p:spPr>
          <a:xfrm>
            <a:off x="539552" y="3573016"/>
            <a:ext cx="8353623" cy="2469266"/>
          </a:xfrm>
          <a:prstGeom prst="rect">
            <a:avLst/>
          </a:prstGeom>
        </p:spPr>
        <p:txBody>
          <a:bodyPr wrap="square">
            <a:spAutoFit/>
          </a:bodyPr>
          <a:lstStyle/>
          <a:p>
            <a:pPr marL="449263" lvl="1" eaLnBrk="0" hangingPunct="0">
              <a:spcBef>
                <a:spcPct val="20000"/>
              </a:spcBef>
              <a:buClr>
                <a:srgbClr val="BE7960"/>
              </a:buClr>
              <a:buSzPct val="70000"/>
              <a:defRPr/>
            </a:pPr>
            <a:r>
              <a:rPr lang="en-GB" sz="2100" kern="0" dirty="0">
                <a:solidFill>
                  <a:srgbClr val="FFFF00"/>
                </a:solidFill>
                <a:latin typeface="Century Gothic" pitchFamily="34" charset="0"/>
              </a:rPr>
              <a:t>The tremendous world I have in my head. But how to free myself and free it without being torn to pieces</a:t>
            </a:r>
            <a:r>
              <a:rPr lang="en-GB" sz="2100" u="sng" kern="0" dirty="0">
                <a:solidFill>
                  <a:srgbClr val="FFFF00"/>
                </a:solidFill>
                <a:latin typeface="Century Gothic" pitchFamily="34" charset="0"/>
              </a:rPr>
              <a:t>.</a:t>
            </a:r>
            <a:r>
              <a:rPr lang="en-GB" sz="2100" kern="0" dirty="0">
                <a:solidFill>
                  <a:srgbClr val="FFFF00"/>
                </a:solidFill>
                <a:latin typeface="Century Gothic" pitchFamily="34" charset="0"/>
              </a:rPr>
              <a:t> </a:t>
            </a:r>
            <a:r>
              <a:rPr lang="en-GB" sz="2100" kern="0" dirty="0">
                <a:solidFill>
                  <a:srgbClr val="FFFFFF"/>
                </a:solidFill>
                <a:latin typeface="Century Gothic" pitchFamily="34" charset="0"/>
              </a:rPr>
              <a:t>And a thousand times rather to be torn to pieces than retain it in me or bury it. That, indeed, is why I am here, that is clear to me. </a:t>
            </a:r>
          </a:p>
          <a:p>
            <a:pPr marL="449263" lvl="1" eaLnBrk="0" hangingPunct="0">
              <a:lnSpc>
                <a:spcPct val="80000"/>
              </a:lnSpc>
              <a:spcBef>
                <a:spcPct val="20000"/>
              </a:spcBef>
              <a:buClr>
                <a:srgbClr val="BE7960"/>
              </a:buClr>
              <a:buSzPct val="70000"/>
              <a:defRPr/>
            </a:pPr>
            <a:r>
              <a:rPr lang="en-GB" sz="2400" kern="0" dirty="0">
                <a:solidFill>
                  <a:srgbClr val="FFFFFF"/>
                </a:solidFill>
                <a:latin typeface="Century Gothic" pitchFamily="34" charset="0"/>
              </a:rPr>
              <a:t>	</a:t>
            </a:r>
          </a:p>
          <a:p>
            <a:pPr marL="174625" lvl="1" eaLnBrk="0" hangingPunct="0">
              <a:lnSpc>
                <a:spcPct val="80000"/>
              </a:lnSpc>
              <a:spcBef>
                <a:spcPct val="20000"/>
              </a:spcBef>
              <a:buClr>
                <a:srgbClr val="BE7960"/>
              </a:buClr>
              <a:buSzPct val="70000"/>
              <a:defRPr/>
            </a:pPr>
            <a:r>
              <a:rPr lang="en-GB" sz="2000" kern="0" dirty="0">
                <a:solidFill>
                  <a:srgbClr val="FFFFFF"/>
                </a:solidFill>
                <a:latin typeface="Century Gothic" pitchFamily="34" charset="0"/>
              </a:rPr>
              <a:t>Louis Begley, ‘Kafka: The Axe for the Frozen Sea inside Us’: 253-61</a:t>
            </a:r>
            <a:endParaRPr lang="en-GB" sz="2000" kern="0" dirty="0">
              <a:solidFill>
                <a:srgbClr val="FFFFFF"/>
              </a:solidFill>
              <a:effectLst>
                <a:outerShdw blurRad="38100" dist="38100" dir="2700000" algn="tl">
                  <a:srgbClr val="000000"/>
                </a:outerShdw>
              </a:effectL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06388" y="332656"/>
            <a:ext cx="7931224" cy="1143000"/>
          </a:xfrm>
        </p:spPr>
        <p:txBody>
          <a:bodyPr/>
          <a:lstStyle/>
          <a:p>
            <a:r>
              <a:rPr lang="en-GB" altLang="en-US" sz="3200" b="0" dirty="0">
                <a:solidFill>
                  <a:srgbClr val="FFFF00"/>
                </a:solidFill>
                <a:effectLst/>
                <a:latin typeface="Felix Titling" panose="04060505060202020A04" pitchFamily="82" charset="0"/>
              </a:rPr>
              <a:t>WRITING WITHOUT TRADITION: KAFKA &amp; THE INDIVIDUAL TALENT</a:t>
            </a:r>
          </a:p>
        </p:txBody>
      </p:sp>
      <p:sp>
        <p:nvSpPr>
          <p:cNvPr id="33795" name="Rectangle 3"/>
          <p:cNvSpPr>
            <a:spLocks noGrp="1" noChangeArrowheads="1"/>
          </p:cNvSpPr>
          <p:nvPr>
            <p:ph type="body" idx="1"/>
          </p:nvPr>
        </p:nvSpPr>
        <p:spPr>
          <a:xfrm>
            <a:off x="251520" y="1844824"/>
            <a:ext cx="8640960" cy="4320480"/>
          </a:xfrm>
        </p:spPr>
        <p:txBody>
          <a:bodyPr/>
          <a:lstStyle/>
          <a:p>
            <a:pPr>
              <a:buFontTx/>
              <a:buNone/>
              <a:defRPr/>
            </a:pPr>
            <a:r>
              <a:rPr lang="en-GB" sz="2400" dirty="0"/>
              <a:t>	</a:t>
            </a:r>
            <a:r>
              <a:rPr lang="en-GB" sz="2200" dirty="0">
                <a:effectLst/>
                <a:latin typeface="Century Gothic" pitchFamily="34" charset="0"/>
              </a:rPr>
              <a:t>The force ... of a literature poor in its component parts proves especially effective when it begins to create a literary history out of the records of its dead writers. </a:t>
            </a:r>
            <a:r>
              <a:rPr lang="en-GB" sz="2200" dirty="0">
                <a:solidFill>
                  <a:srgbClr val="FFFF00"/>
                </a:solidFill>
                <a:effectLst/>
                <a:latin typeface="Century Gothic" pitchFamily="34" charset="0"/>
              </a:rPr>
              <a:t>These writers' undeniable influence, past and present, becomes so matter-of-fact that it can take the place of their writings</a:t>
            </a:r>
            <a:r>
              <a:rPr lang="en-GB" sz="2200" dirty="0">
                <a:effectLst/>
                <a:latin typeface="Century Gothic" pitchFamily="34" charset="0"/>
              </a:rPr>
              <a:t>.</a:t>
            </a:r>
          </a:p>
          <a:p>
            <a:pPr>
              <a:buFontTx/>
              <a:buNone/>
              <a:defRPr/>
            </a:pPr>
            <a:r>
              <a:rPr lang="en-GB" sz="2200" dirty="0">
                <a:effectLst/>
                <a:latin typeface="Century Gothic" pitchFamily="34" charset="0"/>
              </a:rPr>
              <a:t>	One speaks of the latter [their writings] and means the former [their influence], indeed, one even reads [their writings] and sees only [their influence]. But since that influence cannot be forgotten, and since the writings themselves do not act independently upon the memory, there is no forgetting and no remembering again.  	</a:t>
            </a:r>
          </a:p>
          <a:p>
            <a:pPr>
              <a:buFontTx/>
              <a:buNone/>
              <a:defRPr/>
            </a:pPr>
            <a:r>
              <a:rPr lang="en-GB" sz="2200" dirty="0">
                <a:effectLst/>
                <a:latin typeface="Century Gothic" pitchFamily="34" charset="0"/>
              </a:rPr>
              <a:t>						</a:t>
            </a:r>
            <a:r>
              <a:rPr lang="en-GB" sz="2000" dirty="0">
                <a:effectLst/>
                <a:latin typeface="Century Gothic" pitchFamily="34" charset="0"/>
              </a:rPr>
              <a:t>Kafka</a:t>
            </a:r>
          </a:p>
          <a:p>
            <a:pPr>
              <a:buFontTx/>
              <a:buNone/>
              <a:defRPr/>
            </a:pPr>
            <a:endParaRPr lang="en-GB" sz="2400" dirty="0">
              <a:solidFill>
                <a:schemeClr val="bg1"/>
              </a:solidFill>
              <a:latin typeface="Garamond"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0"/>
            <a:ext cx="8229600" cy="777875"/>
          </a:xfrm>
        </p:spPr>
        <p:txBody>
          <a:bodyPr/>
          <a:lstStyle/>
          <a:p>
            <a:r>
              <a:rPr lang="en-GB" altLang="en-US" sz="3200" b="0" dirty="0">
                <a:solidFill>
                  <a:srgbClr val="FFFF00"/>
                </a:solidFill>
                <a:effectLst/>
                <a:latin typeface="Felix Titling" panose="04060505060202020A04" pitchFamily="82" charset="0"/>
              </a:rPr>
              <a:t>THE AUTHORITY OF SPEECH</a:t>
            </a:r>
          </a:p>
        </p:txBody>
      </p:sp>
      <p:sp>
        <p:nvSpPr>
          <p:cNvPr id="45059" name="Rectangle 3"/>
          <p:cNvSpPr>
            <a:spLocks noGrp="1" noChangeArrowheads="1"/>
          </p:cNvSpPr>
          <p:nvPr>
            <p:ph type="body" idx="1"/>
          </p:nvPr>
        </p:nvSpPr>
        <p:spPr>
          <a:xfrm>
            <a:off x="18593" y="692696"/>
            <a:ext cx="9144000" cy="3168352"/>
          </a:xfrm>
        </p:spPr>
        <p:txBody>
          <a:bodyPr/>
          <a:lstStyle/>
          <a:p>
            <a:pPr>
              <a:spcBef>
                <a:spcPts val="0"/>
              </a:spcBef>
              <a:buFontTx/>
              <a:buNone/>
              <a:defRPr/>
            </a:pPr>
            <a:r>
              <a:rPr lang="en-GB" sz="2400" dirty="0">
                <a:latin typeface="Garamond" pitchFamily="18" charset="0"/>
              </a:rPr>
              <a:t>	</a:t>
            </a:r>
            <a:r>
              <a:rPr lang="en-GB" sz="2200" dirty="0">
                <a:effectLst/>
                <a:latin typeface="Century Gothic" pitchFamily="34" charset="0"/>
              </a:rPr>
              <a:t>Which amounts to this: that "minor" no longer characterizes certain literatures, but describes the revolutionary conditions of any literature within what we call the great (or established). </a:t>
            </a:r>
            <a:r>
              <a:rPr lang="en-GB" sz="2200" dirty="0">
                <a:solidFill>
                  <a:srgbClr val="FFFF00"/>
                </a:solidFill>
                <a:effectLst/>
                <a:latin typeface="Century Gothic" pitchFamily="34" charset="0"/>
              </a:rPr>
              <a:t>Everyone who has had the misfortune to be born in the country of a major literature must write in its tongue, as a Czech Jew writes in German, or as an Uzbek Jew writes in Russian. </a:t>
            </a:r>
            <a:r>
              <a:rPr lang="en-GB" sz="2200" dirty="0">
                <a:effectLst/>
                <a:latin typeface="Century Gothic" pitchFamily="34" charset="0"/>
              </a:rPr>
              <a:t>To write as a dog who digs his hole, a rat who makes his burrow. And to do that, to find … his own jargon, a third world of his own, a desert of his own. </a:t>
            </a:r>
            <a:endParaRPr lang="en-GB" sz="2200" dirty="0">
              <a:latin typeface="Garamond" pitchFamily="18" charset="0"/>
            </a:endParaRPr>
          </a:p>
        </p:txBody>
      </p:sp>
      <p:sp>
        <p:nvSpPr>
          <p:cNvPr id="2" name="Rectangle 1"/>
          <p:cNvSpPr/>
          <p:nvPr/>
        </p:nvSpPr>
        <p:spPr>
          <a:xfrm>
            <a:off x="381157" y="3849269"/>
            <a:ext cx="8640960" cy="2800767"/>
          </a:xfrm>
          <a:prstGeom prst="rect">
            <a:avLst/>
          </a:prstGeom>
        </p:spPr>
        <p:txBody>
          <a:bodyPr wrap="square">
            <a:spAutoFit/>
          </a:bodyPr>
          <a:lstStyle/>
          <a:p>
            <a:pPr>
              <a:buFontTx/>
              <a:buNone/>
              <a:defRPr/>
            </a:pPr>
            <a:r>
              <a:rPr lang="en-GB" sz="2200" dirty="0">
                <a:latin typeface="Century Gothic" pitchFamily="34" charset="0"/>
              </a:rPr>
              <a:t>There has been a great deal of discussion on: What is a marginal literature?-and also: What is a popular literature, a proletarian literature, etc.? Evidently the criteria are very difficult to define so long as we do not work first in terms of a more objective concept, that of a minor literature. ‘It is only the possibility of instituting from within a minor use of even a major language, which makes it possible to define popular literature, marginal literature, </a:t>
            </a:r>
            <a:r>
              <a:rPr lang="en-GB" sz="2200" dirty="0" err="1">
                <a:latin typeface="Century Gothic" pitchFamily="34" charset="0"/>
              </a:rPr>
              <a:t>etc</a:t>
            </a:r>
            <a:r>
              <a:rPr lang="en-GB" sz="2200" dirty="0">
                <a:latin typeface="Century Gothic" pitchFamily="34" charset="0"/>
              </a:rPr>
              <a:t> 	                 </a:t>
            </a:r>
            <a:r>
              <a:rPr lang="en-GB" dirty="0" err="1">
                <a:latin typeface="Century Gothic" pitchFamily="34" charset="0"/>
              </a:rPr>
              <a:t>Deleuze</a:t>
            </a:r>
            <a:r>
              <a:rPr lang="en-GB" dirty="0">
                <a:latin typeface="Century Gothic" pitchFamily="34" charset="0"/>
              </a:rPr>
              <a:t> </a:t>
            </a:r>
            <a:r>
              <a:rPr lang="en-GB" i="1" dirty="0"/>
              <a:t>&amp;</a:t>
            </a:r>
            <a:r>
              <a:rPr lang="en-GB" dirty="0"/>
              <a:t> </a:t>
            </a:r>
            <a:r>
              <a:rPr lang="en-GB" dirty="0" err="1">
                <a:latin typeface="Century Gothic" pitchFamily="34" charset="0"/>
              </a:rPr>
              <a:t>Guattari</a:t>
            </a:r>
            <a:endParaRPr lang="en-GB" dirty="0">
              <a:latin typeface="Century Gothic"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88913"/>
            <a:ext cx="8229600" cy="1008062"/>
          </a:xfrm>
        </p:spPr>
        <p:txBody>
          <a:bodyPr/>
          <a:lstStyle/>
          <a:p>
            <a:r>
              <a:rPr lang="en-GB" altLang="en-US" sz="3200" b="0" dirty="0">
                <a:solidFill>
                  <a:srgbClr val="FFFF00"/>
                </a:solidFill>
                <a:effectLst/>
                <a:latin typeface="Felix Titling" panose="04060505060202020A04" pitchFamily="82" charset="0"/>
              </a:rPr>
              <a:t>LANGUAGE &amp; DISLOCATION</a:t>
            </a:r>
          </a:p>
        </p:txBody>
      </p:sp>
      <p:sp>
        <p:nvSpPr>
          <p:cNvPr id="43011" name="Rectangle 3"/>
          <p:cNvSpPr>
            <a:spLocks noGrp="1" noChangeArrowheads="1"/>
          </p:cNvSpPr>
          <p:nvPr>
            <p:ph type="body" idx="1"/>
          </p:nvPr>
        </p:nvSpPr>
        <p:spPr>
          <a:xfrm>
            <a:off x="179512" y="1052736"/>
            <a:ext cx="8713787" cy="5544616"/>
          </a:xfrm>
        </p:spPr>
        <p:txBody>
          <a:bodyPr/>
          <a:lstStyle/>
          <a:p>
            <a:pPr>
              <a:buFontTx/>
              <a:buNone/>
              <a:defRPr/>
            </a:pPr>
            <a:r>
              <a:rPr lang="en-GB" sz="2800" dirty="0">
                <a:latin typeface="Garamond" pitchFamily="18" charset="0"/>
              </a:rPr>
              <a:t>	</a:t>
            </a:r>
            <a:r>
              <a:rPr lang="en-GB" sz="2200" dirty="0">
                <a:effectLst/>
                <a:latin typeface="Century Gothic" pitchFamily="34" charset="0"/>
              </a:rPr>
              <a:t>How many people live today in a language that is not their own </a:t>
            </a:r>
            <a:r>
              <a:rPr lang="en-GB" sz="2200" dirty="0">
                <a:solidFill>
                  <a:srgbClr val="FFFF00"/>
                </a:solidFill>
                <a:effectLst/>
                <a:latin typeface="Century Gothic" pitchFamily="34" charset="0"/>
              </a:rPr>
              <a:t>Or else, no longer even know their tongue-or do not know it yet and know a major tongue which they are forced to use poorly?</a:t>
            </a:r>
            <a:r>
              <a:rPr lang="en-GB" sz="2200" dirty="0">
                <a:effectLst/>
                <a:latin typeface="Century Gothic" pitchFamily="34" charset="0"/>
              </a:rPr>
              <a:t> </a:t>
            </a:r>
          </a:p>
          <a:p>
            <a:pPr>
              <a:buFontTx/>
              <a:buNone/>
              <a:defRPr/>
            </a:pPr>
            <a:endParaRPr lang="en-GB" sz="1000" dirty="0">
              <a:effectLst/>
              <a:latin typeface="Century Gothic" pitchFamily="34" charset="0"/>
            </a:endParaRPr>
          </a:p>
          <a:p>
            <a:pPr>
              <a:buFontTx/>
              <a:buNone/>
              <a:defRPr/>
            </a:pPr>
            <a:r>
              <a:rPr lang="en-GB" sz="2200" dirty="0">
                <a:effectLst/>
                <a:latin typeface="Century Gothic" pitchFamily="34" charset="0"/>
              </a:rPr>
              <a:t>	Problem of immigrants and especially of their children. Problem of minorities. Problem of a minor literature, but also the problem of us all: how to wrest a minor literature from our tongue, a literature that can hollow the language out and spin it along a sober, revolutionary line? </a:t>
            </a:r>
            <a:r>
              <a:rPr lang="en-GB" sz="2200" dirty="0">
                <a:solidFill>
                  <a:srgbClr val="FFFF00"/>
                </a:solidFill>
                <a:effectLst/>
                <a:latin typeface="Century Gothic" pitchFamily="34" charset="0"/>
              </a:rPr>
              <a:t>How to become the nomad and the immigrant and the gypsy of our own language?</a:t>
            </a:r>
            <a:r>
              <a:rPr lang="en-GB" sz="2200" dirty="0">
                <a:effectLst/>
                <a:latin typeface="Century Gothic" pitchFamily="34" charset="0"/>
              </a:rPr>
              <a:t> "Steal the infant from its cradle," Kafka says, "dance on a tightrope." </a:t>
            </a:r>
          </a:p>
          <a:p>
            <a:pPr algn="r">
              <a:lnSpc>
                <a:spcPct val="80000"/>
              </a:lnSpc>
              <a:buFontTx/>
              <a:buNone/>
              <a:defRPr/>
            </a:pPr>
            <a:r>
              <a:rPr lang="en-GB" sz="2400" dirty="0">
                <a:effectLst/>
                <a:latin typeface="Century Gothic" pitchFamily="34" charset="0"/>
              </a:rPr>
              <a:t>				</a:t>
            </a:r>
            <a:r>
              <a:rPr lang="en-GB" sz="2000" dirty="0" err="1">
                <a:effectLst/>
                <a:latin typeface="Century Gothic" pitchFamily="34" charset="0"/>
              </a:rPr>
              <a:t>Deleuze</a:t>
            </a:r>
            <a:r>
              <a:rPr lang="en-GB" sz="2000" dirty="0">
                <a:effectLst/>
                <a:latin typeface="Century Gothic" pitchFamily="34" charset="0"/>
              </a:rPr>
              <a:t> </a:t>
            </a:r>
            <a:r>
              <a:rPr lang="en-GB" sz="2000" i="1" dirty="0">
                <a:effectLst/>
                <a:latin typeface="Garamond" pitchFamily="18" charset="0"/>
              </a:rPr>
              <a:t>&amp;</a:t>
            </a:r>
            <a:r>
              <a:rPr lang="en-GB" sz="2000" dirty="0">
                <a:effectLst/>
                <a:latin typeface="Century Gothic" pitchFamily="34" charset="0"/>
              </a:rPr>
              <a:t> </a:t>
            </a:r>
            <a:r>
              <a:rPr lang="en-GB" sz="2000" dirty="0" err="1">
                <a:effectLst/>
                <a:latin typeface="Century Gothic" pitchFamily="34" charset="0"/>
              </a:rPr>
              <a:t>Guattari</a:t>
            </a:r>
            <a:endParaRPr lang="en-GB" sz="2400" dirty="0">
              <a:effectLst/>
              <a:latin typeface="Century Gothic"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8313" y="0"/>
            <a:ext cx="8229600" cy="1143000"/>
          </a:xfrm>
        </p:spPr>
        <p:txBody>
          <a:bodyPr/>
          <a:lstStyle/>
          <a:p>
            <a:r>
              <a:rPr lang="en-GB" altLang="en-US" sz="3200" b="0" dirty="0">
                <a:solidFill>
                  <a:srgbClr val="FFFF00"/>
                </a:solidFill>
                <a:effectLst/>
                <a:latin typeface="Felix Titling" panose="04060505060202020A04" pitchFamily="82" charset="0"/>
              </a:rPr>
              <a:t>CHALLENGING TERRIT</a:t>
            </a:r>
            <a:r>
              <a:rPr lang="en-GB" altLang="en-US" sz="4000" b="0" dirty="0">
                <a:solidFill>
                  <a:srgbClr val="FFFF00"/>
                </a:solidFill>
                <a:effectLst/>
                <a:latin typeface="Felix Titling" panose="04060505060202020A04" pitchFamily="82" charset="0"/>
              </a:rPr>
              <a:t>ORIES</a:t>
            </a:r>
          </a:p>
        </p:txBody>
      </p:sp>
      <p:sp>
        <p:nvSpPr>
          <p:cNvPr id="39939" name="Rectangle 3"/>
          <p:cNvSpPr>
            <a:spLocks noGrp="1" noChangeArrowheads="1"/>
          </p:cNvSpPr>
          <p:nvPr>
            <p:ph type="body" idx="1"/>
          </p:nvPr>
        </p:nvSpPr>
        <p:spPr>
          <a:xfrm>
            <a:off x="446087" y="908720"/>
            <a:ext cx="8136905" cy="4104456"/>
          </a:xfrm>
        </p:spPr>
        <p:txBody>
          <a:bodyPr/>
          <a:lstStyle/>
          <a:p>
            <a:pPr>
              <a:buFontTx/>
              <a:buNone/>
              <a:defRPr/>
            </a:pPr>
            <a:r>
              <a:rPr lang="en-GB" sz="2800" dirty="0">
                <a:latin typeface="Garamond" pitchFamily="18" charset="0"/>
              </a:rPr>
              <a:t>	</a:t>
            </a:r>
            <a:r>
              <a:rPr lang="en-GB" sz="2200" dirty="0">
                <a:effectLst/>
                <a:latin typeface="Century Gothic" pitchFamily="34" charset="0"/>
              </a:rPr>
              <a:t>Joyce and Beckett. Being Irish, both exist in the affirmative conditions of a minor literature. It is the glory of such a literature to be minor, that is, revolutionary for any literature. The use of English and every tongue in Joyce. The use of English and French in Beckett. </a:t>
            </a:r>
          </a:p>
          <a:p>
            <a:pPr>
              <a:buFontTx/>
              <a:buNone/>
              <a:defRPr/>
            </a:pPr>
            <a:r>
              <a:rPr lang="en-GB" sz="2200" dirty="0">
                <a:effectLst/>
                <a:latin typeface="Century Gothic" pitchFamily="34" charset="0"/>
              </a:rPr>
              <a:t>	But Joyce constantly works with exuberance and </a:t>
            </a:r>
            <a:r>
              <a:rPr lang="en-GB" sz="2200" dirty="0" err="1">
                <a:effectLst/>
                <a:latin typeface="Century Gothic" pitchFamily="34" charset="0"/>
              </a:rPr>
              <a:t>overdetermination</a:t>
            </a:r>
            <a:r>
              <a:rPr lang="en-GB" sz="2200" dirty="0">
                <a:effectLst/>
                <a:latin typeface="Century Gothic" pitchFamily="34" charset="0"/>
              </a:rPr>
              <a:t>; Joyce constantly works to achieve global </a:t>
            </a:r>
            <a:r>
              <a:rPr lang="en-GB" sz="2200" dirty="0">
                <a:solidFill>
                  <a:srgbClr val="FFFF00"/>
                </a:solidFill>
                <a:effectLst/>
                <a:latin typeface="Century Gothic" pitchFamily="34" charset="0"/>
              </a:rPr>
              <a:t>reterritorializations</a:t>
            </a:r>
            <a:r>
              <a:rPr lang="en-GB" sz="2200" b="1" dirty="0">
                <a:effectLst/>
                <a:latin typeface="Century Gothic" pitchFamily="34" charset="0"/>
              </a:rPr>
              <a:t>.</a:t>
            </a:r>
            <a:r>
              <a:rPr lang="en-GB" sz="2200" dirty="0">
                <a:effectLst/>
                <a:latin typeface="Century Gothic" pitchFamily="34" charset="0"/>
              </a:rPr>
              <a:t> Beckett works drily, soberly, in deliberate poverty, and pushes </a:t>
            </a:r>
            <a:r>
              <a:rPr lang="en-GB" sz="2200" dirty="0">
                <a:solidFill>
                  <a:srgbClr val="FFFF00"/>
                </a:solidFill>
                <a:effectLst/>
                <a:latin typeface="Century Gothic" pitchFamily="34" charset="0"/>
              </a:rPr>
              <a:t>deterritorialization</a:t>
            </a:r>
            <a:r>
              <a:rPr lang="en-GB" sz="2200" dirty="0">
                <a:effectLst/>
                <a:latin typeface="Century Gothic" pitchFamily="34" charset="0"/>
              </a:rPr>
              <a:t> to the point where nothing but intensities remain.)   </a:t>
            </a:r>
          </a:p>
          <a:p>
            <a:pPr>
              <a:buFontTx/>
              <a:buNone/>
              <a:defRPr/>
            </a:pPr>
            <a:r>
              <a:rPr lang="en-GB" sz="2200" dirty="0">
                <a:effectLst/>
                <a:latin typeface="Century Gothic" pitchFamily="34" charset="0"/>
              </a:rPr>
              <a:t>		(</a:t>
            </a:r>
            <a:r>
              <a:rPr lang="en-GB" sz="2000" dirty="0">
                <a:effectLst/>
                <a:latin typeface="Century Gothic" pitchFamily="34" charset="0"/>
              </a:rPr>
              <a:t>Deleuze &amp; </a:t>
            </a:r>
            <a:r>
              <a:rPr lang="en-GB" sz="2000" dirty="0" err="1">
                <a:effectLst/>
                <a:latin typeface="Century Gothic" pitchFamily="34" charset="0"/>
              </a:rPr>
              <a:t>Guattari</a:t>
            </a:r>
            <a:r>
              <a:rPr lang="en-GB" sz="2000" dirty="0">
                <a:effectLst/>
                <a:latin typeface="Century Gothic" pitchFamily="34" charset="0"/>
              </a:rPr>
              <a:t> )</a:t>
            </a:r>
          </a:p>
          <a:p>
            <a:pPr>
              <a:lnSpc>
                <a:spcPct val="80000"/>
              </a:lnSpc>
              <a:buFontTx/>
              <a:buNone/>
              <a:defRPr/>
            </a:pPr>
            <a:r>
              <a:rPr lang="en-GB" sz="1200" dirty="0">
                <a:latin typeface="Century Gothic" pitchFamily="34" charset="0"/>
              </a:rPr>
              <a:t>		</a:t>
            </a:r>
            <a:r>
              <a:rPr lang="en-GB" sz="1200" dirty="0">
                <a:effectLst/>
                <a:latin typeface="Century Gothic" pitchFamily="34" charset="0"/>
              </a:rPr>
              <a:t>	</a:t>
            </a:r>
            <a:r>
              <a:rPr lang="en-GB" sz="1200" dirty="0">
                <a:latin typeface="Century Gothic" pitchFamily="34" charset="0"/>
              </a:rPr>
              <a:t>		</a:t>
            </a:r>
            <a:endParaRPr lang="en-GB" sz="1200" dirty="0">
              <a:effectLst/>
              <a:latin typeface="Century Gothic" pitchFamily="34" charset="0"/>
            </a:endParaRPr>
          </a:p>
          <a:p>
            <a:pPr>
              <a:lnSpc>
                <a:spcPct val="80000"/>
              </a:lnSpc>
              <a:buFontTx/>
              <a:buNone/>
              <a:defRPr/>
            </a:pPr>
            <a:endParaRPr lang="en-GB" sz="1000" dirty="0">
              <a:effectLst/>
              <a:latin typeface="Century Gothic" pitchFamily="34" charset="0"/>
            </a:endParaRPr>
          </a:p>
          <a:p>
            <a:pPr>
              <a:lnSpc>
                <a:spcPct val="80000"/>
              </a:lnSpc>
              <a:buFontTx/>
              <a:buNone/>
              <a:defRPr/>
            </a:pPr>
            <a:r>
              <a:rPr lang="en-GB" sz="2200" u="sng" dirty="0">
                <a:effectLst/>
                <a:latin typeface="Century Gothic" pitchFamily="34" charset="0"/>
              </a:rPr>
              <a:t>Compare </a:t>
            </a:r>
            <a:r>
              <a:rPr lang="en-GB" sz="2200" i="1" u="sng" dirty="0" err="1">
                <a:effectLst/>
                <a:latin typeface="Century Gothic" pitchFamily="34" charset="0"/>
              </a:rPr>
              <a:t>Metamorpohosis</a:t>
            </a:r>
            <a:r>
              <a:rPr lang="en-GB" sz="2200" i="1" u="sng" dirty="0">
                <a:effectLst/>
                <a:latin typeface="Century Gothic" pitchFamily="34" charset="0"/>
              </a:rPr>
              <a:t> </a:t>
            </a:r>
            <a:r>
              <a:rPr lang="en-GB" sz="2200" u="sng" dirty="0">
                <a:effectLst/>
                <a:latin typeface="Century Gothic" pitchFamily="34" charset="0"/>
              </a:rPr>
              <a:t>with </a:t>
            </a:r>
            <a:r>
              <a:rPr lang="en-GB" sz="2200" i="1" u="sng" dirty="0">
                <a:effectLst/>
                <a:latin typeface="Century Gothic" pitchFamily="34" charset="0"/>
              </a:rPr>
              <a:t>Dubliners</a:t>
            </a:r>
            <a:endParaRPr lang="en-GB" sz="2200" i="1" dirty="0">
              <a:effectLst/>
              <a:latin typeface="Century Gothic" pitchFamily="34" charset="0"/>
            </a:endParaRPr>
          </a:p>
          <a:p>
            <a:pPr lvl="1">
              <a:lnSpc>
                <a:spcPct val="80000"/>
              </a:lnSpc>
              <a:defRPr/>
            </a:pPr>
            <a:r>
              <a:rPr lang="en-GB" sz="2200" dirty="0">
                <a:effectLst/>
                <a:latin typeface="Century Gothic" pitchFamily="34" charset="0"/>
              </a:rPr>
              <a:t>Relationship with the reader?</a:t>
            </a:r>
          </a:p>
          <a:p>
            <a:pPr lvl="1">
              <a:lnSpc>
                <a:spcPct val="80000"/>
              </a:lnSpc>
              <a:defRPr/>
            </a:pPr>
            <a:r>
              <a:rPr lang="en-GB" sz="2200" dirty="0">
                <a:effectLst/>
                <a:latin typeface="Century Gothic" pitchFamily="34" charset="0"/>
              </a:rPr>
              <a:t>Subject of narrative?</a:t>
            </a:r>
          </a:p>
          <a:p>
            <a:pPr lvl="1">
              <a:lnSpc>
                <a:spcPct val="80000"/>
              </a:lnSpc>
              <a:defRPr/>
            </a:pPr>
            <a:r>
              <a:rPr lang="en-GB" sz="2200" dirty="0">
                <a:effectLst/>
                <a:latin typeface="Century Gothic" pitchFamily="34" charset="0"/>
              </a:rPr>
              <a:t>Sense of cultural inheritance? </a:t>
            </a:r>
          </a:p>
          <a:p>
            <a:pPr>
              <a:lnSpc>
                <a:spcPct val="80000"/>
              </a:lnSpc>
              <a:defRPr/>
            </a:pPr>
            <a:endParaRPr lang="en-GB" sz="2400" dirty="0">
              <a:effectLst/>
              <a:latin typeface="Century Gothic" pitchFamily="34" charset="0"/>
            </a:endParaRPr>
          </a:p>
          <a:p>
            <a:pPr>
              <a:lnSpc>
                <a:spcPct val="80000"/>
              </a:lnSpc>
              <a:buFontTx/>
              <a:buNone/>
              <a:defRPr/>
            </a:pPr>
            <a:endParaRPr lang="en-GB" sz="2800" dirty="0">
              <a:effectLst/>
              <a:latin typeface="Century Gothic"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79388" y="260350"/>
            <a:ext cx="8964612" cy="1143000"/>
          </a:xfrm>
        </p:spPr>
        <p:txBody>
          <a:bodyPr/>
          <a:lstStyle/>
          <a:p>
            <a:r>
              <a:rPr lang="en-GB" altLang="en-US" sz="3200" b="0" dirty="0">
                <a:solidFill>
                  <a:srgbClr val="FFFF00"/>
                </a:solidFill>
                <a:effectLst/>
                <a:latin typeface="Felix Titling" panose="04060505060202020A04" pitchFamily="82" charset="0"/>
              </a:rPr>
              <a:t>INDIFFERENCE &amp; ISOLATION: </a:t>
            </a:r>
            <a:br>
              <a:rPr lang="en-GB" altLang="en-US" sz="3200" b="0" dirty="0">
                <a:solidFill>
                  <a:srgbClr val="FFFF00"/>
                </a:solidFill>
                <a:effectLst/>
                <a:latin typeface="Felix Titling" panose="04060505060202020A04" pitchFamily="82" charset="0"/>
              </a:rPr>
            </a:br>
            <a:r>
              <a:rPr lang="en-GB" altLang="en-US" sz="3200" b="0" dirty="0">
                <a:solidFill>
                  <a:srgbClr val="FFFF00"/>
                </a:solidFill>
                <a:effectLst/>
                <a:latin typeface="Felix Titling" panose="04060505060202020A04" pitchFamily="82" charset="0"/>
              </a:rPr>
              <a:t>THE ROLE OF ART</a:t>
            </a:r>
          </a:p>
        </p:txBody>
      </p:sp>
      <p:sp>
        <p:nvSpPr>
          <p:cNvPr id="36867" name="Rectangle 3"/>
          <p:cNvSpPr>
            <a:spLocks noGrp="1" noChangeArrowheads="1"/>
          </p:cNvSpPr>
          <p:nvPr>
            <p:ph type="body" idx="1"/>
          </p:nvPr>
        </p:nvSpPr>
        <p:spPr>
          <a:xfrm>
            <a:off x="107950" y="1773238"/>
            <a:ext cx="8891588" cy="4706937"/>
          </a:xfrm>
        </p:spPr>
        <p:txBody>
          <a:bodyPr/>
          <a:lstStyle/>
          <a:p>
            <a:pPr>
              <a:buFontTx/>
              <a:buNone/>
              <a:defRPr/>
            </a:pPr>
            <a:r>
              <a:rPr lang="en-GB" sz="2800" dirty="0">
                <a:latin typeface="Century Gothic" pitchFamily="34" charset="0"/>
              </a:rPr>
              <a:t>	</a:t>
            </a:r>
            <a:r>
              <a:rPr lang="en-GB" sz="2200" dirty="0">
                <a:effectLst/>
                <a:latin typeface="Century Gothic" pitchFamily="34" charset="0"/>
              </a:rPr>
              <a:t>In the end, the miracle of Kafka's writing is that it reveals all that is most unbearably cruel in man's existence, like a Harrow etching its message on the consciousness of the reader, but it is never nihilistic. Gregor Samsa has been changed into a dung beetle, but, when he hears his sister play the violin, he dreams of recovering his human shape and managing somehow to send her to the conservatory. [...]</a:t>
            </a:r>
          </a:p>
          <a:p>
            <a:pPr>
              <a:buFontTx/>
              <a:buNone/>
              <a:defRPr/>
            </a:pPr>
            <a:endParaRPr lang="en-GB" sz="1000" dirty="0">
              <a:effectLst/>
              <a:latin typeface="Century Gothic" pitchFamily="34" charset="0"/>
            </a:endParaRPr>
          </a:p>
          <a:p>
            <a:pPr>
              <a:buFontTx/>
              <a:buNone/>
              <a:defRPr/>
            </a:pPr>
            <a:r>
              <a:rPr lang="en-GB" sz="2400" dirty="0">
                <a:effectLst/>
                <a:latin typeface="Century Gothic" pitchFamily="34" charset="0"/>
              </a:rPr>
              <a:t>	</a:t>
            </a:r>
            <a:r>
              <a:rPr lang="en-GB" sz="2200" dirty="0">
                <a:solidFill>
                  <a:srgbClr val="FFFF00"/>
                </a:solidFill>
                <a:effectLst/>
                <a:latin typeface="Century Gothic" pitchFamily="34" charset="0"/>
              </a:rPr>
              <a:t>The weapons of the human heart, if it can be freed, if the axe of a great maker of myths can break through the ice of our indifference and isolation. </a:t>
            </a:r>
          </a:p>
          <a:p>
            <a:pPr>
              <a:lnSpc>
                <a:spcPct val="80000"/>
              </a:lnSpc>
              <a:buFontTx/>
              <a:buNone/>
              <a:defRPr/>
            </a:pPr>
            <a:r>
              <a:rPr lang="en-GB" sz="2800" dirty="0">
                <a:effectLst/>
                <a:latin typeface="Century Gothic" pitchFamily="34" charset="0"/>
              </a:rPr>
              <a:t>		</a:t>
            </a:r>
            <a:r>
              <a:rPr lang="en-GB" sz="2400" dirty="0">
                <a:effectLst/>
                <a:latin typeface="Century Gothic" pitchFamily="34" charset="0"/>
              </a:rPr>
              <a:t>	 	   </a:t>
            </a:r>
            <a:r>
              <a:rPr lang="en-GB" sz="2000" dirty="0">
                <a:effectLst/>
                <a:latin typeface="Century Gothic" pitchFamily="34" charset="0"/>
              </a:rPr>
              <a:t>-     Louis Begley</a:t>
            </a:r>
            <a:endParaRPr lang="en-GB" sz="3600" dirty="0">
              <a:effectLst/>
              <a:latin typeface="Century Gothic" pitchFamily="34" charset="0"/>
            </a:endParaRPr>
          </a:p>
        </p:txBody>
      </p:sp>
    </p:spTree>
  </p:cSld>
  <p:clrMapOvr>
    <a:masterClrMapping/>
  </p:clrMapOvr>
</p:sld>
</file>

<file path=ppt/theme/theme1.xml><?xml version="1.0" encoding="utf-8"?>
<a:theme xmlns:a="http://schemas.openxmlformats.org/drawingml/2006/main" name="2_Stream">
  <a:themeElements>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fontScheme name="2_Stream">
      <a:majorFont>
        <a:latin typeface=""/>
        <a:ea typeface=""/>
        <a:cs typeface=""/>
      </a:majorFont>
      <a:minorFont>
        <a:latin typefac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Stream</Template>
  <TotalTime>2221</TotalTime>
  <Words>3011</Words>
  <Application>Microsoft Office PowerPoint</Application>
  <PresentationFormat>On-screen Show (4:3)</PresentationFormat>
  <Paragraphs>112</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Book Antiqua</vt:lpstr>
      <vt:lpstr>Calibri</vt:lpstr>
      <vt:lpstr>Century Gothic</vt:lpstr>
      <vt:lpstr>Felix Titling</vt:lpstr>
      <vt:lpstr>Garamond</vt:lpstr>
      <vt:lpstr>Modern No. 20</vt:lpstr>
      <vt:lpstr>Wingdings</vt:lpstr>
      <vt:lpstr>2_Stream</vt:lpstr>
      <vt:lpstr>HPEN6008/5008: Modernism &amp; Modernisms</vt:lpstr>
      <vt:lpstr>LEARNING OUTCOMES</vt:lpstr>
      <vt:lpstr>KAFKA &amp; THE MODERN WORLD</vt:lpstr>
      <vt:lpstr>KAFKA &amp; THE LURE OF BIOGRAPHY</vt:lpstr>
      <vt:lpstr>PowerPoint Presentation</vt:lpstr>
      <vt:lpstr> the austro-hungarian empire  1913 </vt:lpstr>
      <vt:lpstr>PowerPoint Presentation</vt:lpstr>
      <vt:lpstr>LANGUAGE: CONFUSION  ALIENATION &amp; PERSECUTION </vt:lpstr>
      <vt:lpstr>DIFFERENT KINDS OF MODERNISM</vt:lpstr>
      <vt:lpstr>KAFKA &amp; MODERNISM (1)</vt:lpstr>
      <vt:lpstr>KAFKA &amp; MODERNISM (2)</vt:lpstr>
      <vt:lpstr>ADORNO ON KAFKA:  Marxism &amp; the alienation of the individual</vt:lpstr>
      <vt:lpstr>SPECTACLE &amp; DIALOGUE</vt:lpstr>
      <vt:lpstr>PowerPoint Presentation</vt:lpstr>
      <vt:lpstr>KAFKA &amp; ‘THE MODERN CONDITION’</vt:lpstr>
      <vt:lpstr>THE QUESTION OF ‘A MINOR LITERATURE’</vt:lpstr>
      <vt:lpstr>THE POLITICS OF ART FROM THE MARGINS</vt:lpstr>
      <vt:lpstr>PowerPoint Presentation</vt:lpstr>
      <vt:lpstr>WRITING WITHOUT TRADITION: KAFKA &amp; THE INDIVIDUAL TALENT</vt:lpstr>
      <vt:lpstr>THE AUTHORITY OF SPEECH</vt:lpstr>
      <vt:lpstr>LANGUAGE &amp; DISLOCATION</vt:lpstr>
      <vt:lpstr>CHALLENGING TERRITORIES</vt:lpstr>
      <vt:lpstr>INDIFFERENCE &amp; ISOLATION:  THE ROLE OF 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165</cp:revision>
  <dcterms:created xsi:type="dcterms:W3CDTF">1601-01-01T00:00:00Z</dcterms:created>
  <dcterms:modified xsi:type="dcterms:W3CDTF">2020-04-02T11:10:15Z</dcterms:modified>
</cp:coreProperties>
</file>