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4"/>
  </p:notesMasterIdLst>
  <p:sldIdLst>
    <p:sldId id="266" r:id="rId5"/>
    <p:sldId id="346" r:id="rId6"/>
    <p:sldId id="353" r:id="rId7"/>
    <p:sldId id="354" r:id="rId8"/>
    <p:sldId id="355" r:id="rId9"/>
    <p:sldId id="356" r:id="rId10"/>
    <p:sldId id="358" r:id="rId11"/>
    <p:sldId id="359" r:id="rId12"/>
    <p:sldId id="3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19" autoAdjust="0"/>
  </p:normalViewPr>
  <p:slideViewPr>
    <p:cSldViewPr snapToGrid="0">
      <p:cViewPr varScale="1">
        <p:scale>
          <a:sx n="65" d="100"/>
          <a:sy n="65" d="100"/>
        </p:scale>
        <p:origin x="78" y="8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_rels/data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1165BE-E756-439F-B08E-70DC45B75D6A}"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2F96DECF-D4BF-4371-8382-E03625B878C4}">
      <dgm:prSet/>
      <dgm:spPr/>
      <dgm:t>
        <a:bodyPr/>
        <a:lstStyle/>
        <a:p>
          <a:r>
            <a:rPr lang="en-US"/>
            <a:t>Cover</a:t>
          </a:r>
        </a:p>
      </dgm:t>
    </dgm:pt>
    <dgm:pt modelId="{E1A1958F-E7EF-4364-B56A-BFEE4388FC5C}" type="parTrans" cxnId="{8142C01B-B491-428E-876F-DB3E8D6AC50C}">
      <dgm:prSet/>
      <dgm:spPr/>
      <dgm:t>
        <a:bodyPr/>
        <a:lstStyle/>
        <a:p>
          <a:endParaRPr lang="en-US"/>
        </a:p>
      </dgm:t>
    </dgm:pt>
    <dgm:pt modelId="{319AF69E-2D8E-44E3-9E52-6A9F53E9304B}" type="sibTrans" cxnId="{8142C01B-B491-428E-876F-DB3E8D6AC50C}">
      <dgm:prSet/>
      <dgm:spPr/>
      <dgm:t>
        <a:bodyPr/>
        <a:lstStyle/>
        <a:p>
          <a:endParaRPr lang="en-US"/>
        </a:p>
      </dgm:t>
    </dgm:pt>
    <dgm:pt modelId="{06AD3436-22F1-4746-8AFF-7AE59CA131D2}">
      <dgm:prSet/>
      <dgm:spPr/>
      <dgm:t>
        <a:bodyPr/>
        <a:lstStyle/>
        <a:p>
          <a:r>
            <a:rPr lang="en-US"/>
            <a:t>Cover corporate responsibility, business case for managing ethically. </a:t>
          </a:r>
        </a:p>
      </dgm:t>
    </dgm:pt>
    <dgm:pt modelId="{6C178804-784A-4537-B0AB-645C883486E1}" type="parTrans" cxnId="{BA5C0BD7-495A-4B07-BB51-636CFF97FE26}">
      <dgm:prSet/>
      <dgm:spPr/>
      <dgm:t>
        <a:bodyPr/>
        <a:lstStyle/>
        <a:p>
          <a:endParaRPr lang="en-US"/>
        </a:p>
      </dgm:t>
    </dgm:pt>
    <dgm:pt modelId="{8ACCB47A-F011-4CD3-A026-D886BC77B5CA}" type="sibTrans" cxnId="{BA5C0BD7-495A-4B07-BB51-636CFF97FE26}">
      <dgm:prSet/>
      <dgm:spPr/>
      <dgm:t>
        <a:bodyPr/>
        <a:lstStyle/>
        <a:p>
          <a:endParaRPr lang="en-US"/>
        </a:p>
      </dgm:t>
    </dgm:pt>
    <dgm:pt modelId="{936194C0-E4D7-4FAB-B576-0D7575E4A622}">
      <dgm:prSet/>
      <dgm:spPr/>
      <dgm:t>
        <a:bodyPr/>
        <a:lstStyle/>
        <a:p>
          <a:r>
            <a:rPr lang="en-US"/>
            <a:t>Describe</a:t>
          </a:r>
        </a:p>
      </dgm:t>
    </dgm:pt>
    <dgm:pt modelId="{1A3BCB47-3EC6-42E2-9DBE-0026F1910C26}" type="parTrans" cxnId="{2C001E30-01E7-46ED-A993-8500FF086127}">
      <dgm:prSet/>
      <dgm:spPr/>
      <dgm:t>
        <a:bodyPr/>
        <a:lstStyle/>
        <a:p>
          <a:endParaRPr lang="en-US"/>
        </a:p>
      </dgm:t>
    </dgm:pt>
    <dgm:pt modelId="{ECD114D0-A903-4BD8-9A1E-FCA04840DE60}" type="sibTrans" cxnId="{2C001E30-01E7-46ED-A993-8500FF086127}">
      <dgm:prSet/>
      <dgm:spPr/>
      <dgm:t>
        <a:bodyPr/>
        <a:lstStyle/>
        <a:p>
          <a:endParaRPr lang="en-US"/>
        </a:p>
      </dgm:t>
    </dgm:pt>
    <dgm:pt modelId="{E002798A-5395-4E62-AAD3-08EE8FBE1E7A}">
      <dgm:prSet/>
      <dgm:spPr/>
      <dgm:t>
        <a:bodyPr/>
        <a:lstStyle/>
        <a:p>
          <a:r>
            <a:rPr lang="en-US"/>
            <a:t>Describe ethical stance and whether their actions reflect this. </a:t>
          </a:r>
        </a:p>
      </dgm:t>
    </dgm:pt>
    <dgm:pt modelId="{8163142D-CC62-4723-8BF2-3A83325F1DBC}" type="parTrans" cxnId="{E1366196-0BCD-42F7-940C-B02001801DEF}">
      <dgm:prSet/>
      <dgm:spPr/>
      <dgm:t>
        <a:bodyPr/>
        <a:lstStyle/>
        <a:p>
          <a:endParaRPr lang="en-US"/>
        </a:p>
      </dgm:t>
    </dgm:pt>
    <dgm:pt modelId="{79DBC924-4DA4-4477-98FD-8290361CF0A8}" type="sibTrans" cxnId="{E1366196-0BCD-42F7-940C-B02001801DEF}">
      <dgm:prSet/>
      <dgm:spPr/>
      <dgm:t>
        <a:bodyPr/>
        <a:lstStyle/>
        <a:p>
          <a:endParaRPr lang="en-US"/>
        </a:p>
      </dgm:t>
    </dgm:pt>
    <dgm:pt modelId="{160D41F0-7323-443C-8BAC-757F537C1056}">
      <dgm:prSet/>
      <dgm:spPr/>
      <dgm:t>
        <a:bodyPr/>
        <a:lstStyle/>
        <a:p>
          <a:r>
            <a:rPr lang="en-US"/>
            <a:t>Make</a:t>
          </a:r>
        </a:p>
      </dgm:t>
    </dgm:pt>
    <dgm:pt modelId="{EF7925F5-F708-40C9-9565-E8C217EEC4FD}" type="parTrans" cxnId="{109BBBF8-8587-4969-BDAF-495660A1BFD6}">
      <dgm:prSet/>
      <dgm:spPr/>
      <dgm:t>
        <a:bodyPr/>
        <a:lstStyle/>
        <a:p>
          <a:endParaRPr lang="en-US"/>
        </a:p>
      </dgm:t>
    </dgm:pt>
    <dgm:pt modelId="{0B5D2579-A5FD-48FB-8861-D8D4E8911DA9}" type="sibTrans" cxnId="{109BBBF8-8587-4969-BDAF-495660A1BFD6}">
      <dgm:prSet/>
      <dgm:spPr/>
      <dgm:t>
        <a:bodyPr/>
        <a:lstStyle/>
        <a:p>
          <a:endParaRPr lang="en-US"/>
        </a:p>
      </dgm:t>
    </dgm:pt>
    <dgm:pt modelId="{A01A4894-24D4-4B68-8D5B-5DAB63BC4776}">
      <dgm:prSet/>
      <dgm:spPr/>
      <dgm:t>
        <a:bodyPr/>
        <a:lstStyle/>
        <a:p>
          <a:r>
            <a:rPr lang="en-US"/>
            <a:t>Make comparisons between organisation and company</a:t>
          </a:r>
        </a:p>
      </dgm:t>
    </dgm:pt>
    <dgm:pt modelId="{E3E608C1-2B4E-48E6-9FED-1CF6BAD62E9D}" type="parTrans" cxnId="{C72A32BF-1F56-44CA-951C-F49000545EC5}">
      <dgm:prSet/>
      <dgm:spPr/>
      <dgm:t>
        <a:bodyPr/>
        <a:lstStyle/>
        <a:p>
          <a:endParaRPr lang="en-US"/>
        </a:p>
      </dgm:t>
    </dgm:pt>
    <dgm:pt modelId="{320C7210-8FF0-44EF-8851-F520BEC8C3C9}" type="sibTrans" cxnId="{C72A32BF-1F56-44CA-951C-F49000545EC5}">
      <dgm:prSet/>
      <dgm:spPr/>
      <dgm:t>
        <a:bodyPr/>
        <a:lstStyle/>
        <a:p>
          <a:endParaRPr lang="en-US"/>
        </a:p>
      </dgm:t>
    </dgm:pt>
    <dgm:pt modelId="{39366EBF-8DE6-4528-9885-1A314FBB0A51}" type="pres">
      <dgm:prSet presAssocID="{7D1165BE-E756-439F-B08E-70DC45B75D6A}" presName="Name0" presStyleCnt="0">
        <dgm:presLayoutVars>
          <dgm:dir/>
          <dgm:animLvl val="lvl"/>
          <dgm:resizeHandles val="exact"/>
        </dgm:presLayoutVars>
      </dgm:prSet>
      <dgm:spPr/>
    </dgm:pt>
    <dgm:pt modelId="{ABB18266-D29B-4B71-9506-0FD3BBFBBCDF}" type="pres">
      <dgm:prSet presAssocID="{2F96DECF-D4BF-4371-8382-E03625B878C4}" presName="linNode" presStyleCnt="0"/>
      <dgm:spPr/>
    </dgm:pt>
    <dgm:pt modelId="{2E09B5A0-43CF-416E-9898-0FC5AE095C1D}" type="pres">
      <dgm:prSet presAssocID="{2F96DECF-D4BF-4371-8382-E03625B878C4}" presName="parentText" presStyleLbl="solidFgAcc1" presStyleIdx="0" presStyleCnt="3">
        <dgm:presLayoutVars>
          <dgm:chMax val="1"/>
          <dgm:bulletEnabled/>
        </dgm:presLayoutVars>
      </dgm:prSet>
      <dgm:spPr/>
    </dgm:pt>
    <dgm:pt modelId="{74D98B01-1192-4781-B11B-93CE50886D2F}" type="pres">
      <dgm:prSet presAssocID="{2F96DECF-D4BF-4371-8382-E03625B878C4}" presName="descendantText" presStyleLbl="alignNode1" presStyleIdx="0" presStyleCnt="3">
        <dgm:presLayoutVars>
          <dgm:bulletEnabled/>
        </dgm:presLayoutVars>
      </dgm:prSet>
      <dgm:spPr/>
    </dgm:pt>
    <dgm:pt modelId="{6F60486A-EC17-41F2-9034-44ABF0742474}" type="pres">
      <dgm:prSet presAssocID="{319AF69E-2D8E-44E3-9E52-6A9F53E9304B}" presName="sp" presStyleCnt="0"/>
      <dgm:spPr/>
    </dgm:pt>
    <dgm:pt modelId="{8151E953-01F3-4ACD-B425-3E6A7D447ED7}" type="pres">
      <dgm:prSet presAssocID="{936194C0-E4D7-4FAB-B576-0D7575E4A622}" presName="linNode" presStyleCnt="0"/>
      <dgm:spPr/>
    </dgm:pt>
    <dgm:pt modelId="{188F8F3C-8E2C-48C3-B3C2-9C8F547D8DB5}" type="pres">
      <dgm:prSet presAssocID="{936194C0-E4D7-4FAB-B576-0D7575E4A622}" presName="parentText" presStyleLbl="solidFgAcc1" presStyleIdx="1" presStyleCnt="3">
        <dgm:presLayoutVars>
          <dgm:chMax val="1"/>
          <dgm:bulletEnabled/>
        </dgm:presLayoutVars>
      </dgm:prSet>
      <dgm:spPr/>
    </dgm:pt>
    <dgm:pt modelId="{E3B12961-DECA-4F83-82F8-C75F0ED30EDF}" type="pres">
      <dgm:prSet presAssocID="{936194C0-E4D7-4FAB-B576-0D7575E4A622}" presName="descendantText" presStyleLbl="alignNode1" presStyleIdx="1" presStyleCnt="3">
        <dgm:presLayoutVars>
          <dgm:bulletEnabled/>
        </dgm:presLayoutVars>
      </dgm:prSet>
      <dgm:spPr/>
    </dgm:pt>
    <dgm:pt modelId="{2735E1B2-8B5B-4E92-9E0D-C1EA0CBC3F24}" type="pres">
      <dgm:prSet presAssocID="{ECD114D0-A903-4BD8-9A1E-FCA04840DE60}" presName="sp" presStyleCnt="0"/>
      <dgm:spPr/>
    </dgm:pt>
    <dgm:pt modelId="{2167C785-81E8-4471-B0BC-02230372779D}" type="pres">
      <dgm:prSet presAssocID="{160D41F0-7323-443C-8BAC-757F537C1056}" presName="linNode" presStyleCnt="0"/>
      <dgm:spPr/>
    </dgm:pt>
    <dgm:pt modelId="{5E7FF470-EE7F-4DFE-A184-09C35B6D7ACB}" type="pres">
      <dgm:prSet presAssocID="{160D41F0-7323-443C-8BAC-757F537C1056}" presName="parentText" presStyleLbl="solidFgAcc1" presStyleIdx="2" presStyleCnt="3">
        <dgm:presLayoutVars>
          <dgm:chMax val="1"/>
          <dgm:bulletEnabled/>
        </dgm:presLayoutVars>
      </dgm:prSet>
      <dgm:spPr/>
    </dgm:pt>
    <dgm:pt modelId="{0011F2AD-E381-4676-8720-F02769ED3BE9}" type="pres">
      <dgm:prSet presAssocID="{160D41F0-7323-443C-8BAC-757F537C1056}" presName="descendantText" presStyleLbl="alignNode1" presStyleIdx="2" presStyleCnt="3">
        <dgm:presLayoutVars>
          <dgm:bulletEnabled/>
        </dgm:presLayoutVars>
      </dgm:prSet>
      <dgm:spPr/>
    </dgm:pt>
  </dgm:ptLst>
  <dgm:cxnLst>
    <dgm:cxn modelId="{4A446607-96BD-449A-8533-68019C2D09D0}" type="presOf" srcId="{936194C0-E4D7-4FAB-B576-0D7575E4A622}" destId="{188F8F3C-8E2C-48C3-B3C2-9C8F547D8DB5}" srcOrd="0" destOrd="0" presId="urn:microsoft.com/office/officeart/2016/7/layout/VerticalHollowActionList"/>
    <dgm:cxn modelId="{8142C01B-B491-428E-876F-DB3E8D6AC50C}" srcId="{7D1165BE-E756-439F-B08E-70DC45B75D6A}" destId="{2F96DECF-D4BF-4371-8382-E03625B878C4}" srcOrd="0" destOrd="0" parTransId="{E1A1958F-E7EF-4364-B56A-BFEE4388FC5C}" sibTransId="{319AF69E-2D8E-44E3-9E52-6A9F53E9304B}"/>
    <dgm:cxn modelId="{2C001E30-01E7-46ED-A993-8500FF086127}" srcId="{7D1165BE-E756-439F-B08E-70DC45B75D6A}" destId="{936194C0-E4D7-4FAB-B576-0D7575E4A622}" srcOrd="1" destOrd="0" parTransId="{1A3BCB47-3EC6-42E2-9DBE-0026F1910C26}" sibTransId="{ECD114D0-A903-4BD8-9A1E-FCA04840DE60}"/>
    <dgm:cxn modelId="{0121F06E-B5EE-42C1-B371-CFBFC1D74B83}" type="presOf" srcId="{7D1165BE-E756-439F-B08E-70DC45B75D6A}" destId="{39366EBF-8DE6-4528-9885-1A314FBB0A51}" srcOrd="0" destOrd="0" presId="urn:microsoft.com/office/officeart/2016/7/layout/VerticalHollowActionList"/>
    <dgm:cxn modelId="{86602E82-95D3-48DF-966C-70CF9CE0BB18}" type="presOf" srcId="{E002798A-5395-4E62-AAD3-08EE8FBE1E7A}" destId="{E3B12961-DECA-4F83-82F8-C75F0ED30EDF}" srcOrd="0" destOrd="0" presId="urn:microsoft.com/office/officeart/2016/7/layout/VerticalHollowActionList"/>
    <dgm:cxn modelId="{8B5D138D-8D3E-438F-89CD-9B26B26F9828}" type="presOf" srcId="{160D41F0-7323-443C-8BAC-757F537C1056}" destId="{5E7FF470-EE7F-4DFE-A184-09C35B6D7ACB}" srcOrd="0" destOrd="0" presId="urn:microsoft.com/office/officeart/2016/7/layout/VerticalHollowActionList"/>
    <dgm:cxn modelId="{6DD31B92-3F92-422E-A2A0-DB597BF580CA}" type="presOf" srcId="{A01A4894-24D4-4B68-8D5B-5DAB63BC4776}" destId="{0011F2AD-E381-4676-8720-F02769ED3BE9}" srcOrd="0" destOrd="0" presId="urn:microsoft.com/office/officeart/2016/7/layout/VerticalHollowActionList"/>
    <dgm:cxn modelId="{E1366196-0BCD-42F7-940C-B02001801DEF}" srcId="{936194C0-E4D7-4FAB-B576-0D7575E4A622}" destId="{E002798A-5395-4E62-AAD3-08EE8FBE1E7A}" srcOrd="0" destOrd="0" parTransId="{8163142D-CC62-4723-8BF2-3A83325F1DBC}" sibTransId="{79DBC924-4DA4-4477-98FD-8290361CF0A8}"/>
    <dgm:cxn modelId="{E10F62A9-1457-4F3C-80AE-981460665F7D}" type="presOf" srcId="{2F96DECF-D4BF-4371-8382-E03625B878C4}" destId="{2E09B5A0-43CF-416E-9898-0FC5AE095C1D}" srcOrd="0" destOrd="0" presId="urn:microsoft.com/office/officeart/2016/7/layout/VerticalHollowActionList"/>
    <dgm:cxn modelId="{C72A32BF-1F56-44CA-951C-F49000545EC5}" srcId="{160D41F0-7323-443C-8BAC-757F537C1056}" destId="{A01A4894-24D4-4B68-8D5B-5DAB63BC4776}" srcOrd="0" destOrd="0" parTransId="{E3E608C1-2B4E-48E6-9FED-1CF6BAD62E9D}" sibTransId="{320C7210-8FF0-44EF-8851-F520BEC8C3C9}"/>
    <dgm:cxn modelId="{BA5C0BD7-495A-4B07-BB51-636CFF97FE26}" srcId="{2F96DECF-D4BF-4371-8382-E03625B878C4}" destId="{06AD3436-22F1-4746-8AFF-7AE59CA131D2}" srcOrd="0" destOrd="0" parTransId="{6C178804-784A-4537-B0AB-645C883486E1}" sibTransId="{8ACCB47A-F011-4CD3-A026-D886BC77B5CA}"/>
    <dgm:cxn modelId="{8A5705DF-D5C6-470F-B2E8-BB287F3AE285}" type="presOf" srcId="{06AD3436-22F1-4746-8AFF-7AE59CA131D2}" destId="{74D98B01-1192-4781-B11B-93CE50886D2F}" srcOrd="0" destOrd="0" presId="urn:microsoft.com/office/officeart/2016/7/layout/VerticalHollowActionList"/>
    <dgm:cxn modelId="{109BBBF8-8587-4969-BDAF-495660A1BFD6}" srcId="{7D1165BE-E756-439F-B08E-70DC45B75D6A}" destId="{160D41F0-7323-443C-8BAC-757F537C1056}" srcOrd="2" destOrd="0" parTransId="{EF7925F5-F708-40C9-9565-E8C217EEC4FD}" sibTransId="{0B5D2579-A5FD-48FB-8861-D8D4E8911DA9}"/>
    <dgm:cxn modelId="{5176243E-1C9F-4F07-BC22-E89C6A8102EB}" type="presParOf" srcId="{39366EBF-8DE6-4528-9885-1A314FBB0A51}" destId="{ABB18266-D29B-4B71-9506-0FD3BBFBBCDF}" srcOrd="0" destOrd="0" presId="urn:microsoft.com/office/officeart/2016/7/layout/VerticalHollowActionList"/>
    <dgm:cxn modelId="{CDC142DE-E114-479B-8187-5AB06DED4723}" type="presParOf" srcId="{ABB18266-D29B-4B71-9506-0FD3BBFBBCDF}" destId="{2E09B5A0-43CF-416E-9898-0FC5AE095C1D}" srcOrd="0" destOrd="0" presId="urn:microsoft.com/office/officeart/2016/7/layout/VerticalHollowActionList"/>
    <dgm:cxn modelId="{65216089-32E5-451A-95CD-6BC10CF34141}" type="presParOf" srcId="{ABB18266-D29B-4B71-9506-0FD3BBFBBCDF}" destId="{74D98B01-1192-4781-B11B-93CE50886D2F}" srcOrd="1" destOrd="0" presId="urn:microsoft.com/office/officeart/2016/7/layout/VerticalHollowActionList"/>
    <dgm:cxn modelId="{DEF425FA-560B-4076-B48A-3F006E26A02B}" type="presParOf" srcId="{39366EBF-8DE6-4528-9885-1A314FBB0A51}" destId="{6F60486A-EC17-41F2-9034-44ABF0742474}" srcOrd="1" destOrd="0" presId="urn:microsoft.com/office/officeart/2016/7/layout/VerticalHollowActionList"/>
    <dgm:cxn modelId="{3CFDB41B-ED03-421C-8993-EB61DE2EF644}" type="presParOf" srcId="{39366EBF-8DE6-4528-9885-1A314FBB0A51}" destId="{8151E953-01F3-4ACD-B425-3E6A7D447ED7}" srcOrd="2" destOrd="0" presId="urn:microsoft.com/office/officeart/2016/7/layout/VerticalHollowActionList"/>
    <dgm:cxn modelId="{2AFB46FC-6CC3-403A-A678-6E651A84353C}" type="presParOf" srcId="{8151E953-01F3-4ACD-B425-3E6A7D447ED7}" destId="{188F8F3C-8E2C-48C3-B3C2-9C8F547D8DB5}" srcOrd="0" destOrd="0" presId="urn:microsoft.com/office/officeart/2016/7/layout/VerticalHollowActionList"/>
    <dgm:cxn modelId="{7F4BED8A-88FA-4DB5-ADFC-47C332DC85D2}" type="presParOf" srcId="{8151E953-01F3-4ACD-B425-3E6A7D447ED7}" destId="{E3B12961-DECA-4F83-82F8-C75F0ED30EDF}" srcOrd="1" destOrd="0" presId="urn:microsoft.com/office/officeart/2016/7/layout/VerticalHollowActionList"/>
    <dgm:cxn modelId="{99B66DCF-9FC6-4F4E-9251-BDCB5002E03F}" type="presParOf" srcId="{39366EBF-8DE6-4528-9885-1A314FBB0A51}" destId="{2735E1B2-8B5B-4E92-9E0D-C1EA0CBC3F24}" srcOrd="3" destOrd="0" presId="urn:microsoft.com/office/officeart/2016/7/layout/VerticalHollowActionList"/>
    <dgm:cxn modelId="{5DDDC2F6-22E6-4EAE-9E3E-370077C8D21B}" type="presParOf" srcId="{39366EBF-8DE6-4528-9885-1A314FBB0A51}" destId="{2167C785-81E8-4471-B0BC-02230372779D}" srcOrd="4" destOrd="0" presId="urn:microsoft.com/office/officeart/2016/7/layout/VerticalHollowActionList"/>
    <dgm:cxn modelId="{636EF1CA-F089-4770-9AFD-6D70E4E47CCF}" type="presParOf" srcId="{2167C785-81E8-4471-B0BC-02230372779D}" destId="{5E7FF470-EE7F-4DFE-A184-09C35B6D7ACB}" srcOrd="0" destOrd="0" presId="urn:microsoft.com/office/officeart/2016/7/layout/VerticalHollowActionList"/>
    <dgm:cxn modelId="{FC6F3D11-A14C-44AE-BC3D-542E060EF983}" type="presParOf" srcId="{2167C785-81E8-4471-B0BC-02230372779D}" destId="{0011F2AD-E381-4676-8720-F02769ED3BE9}"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304727-2CA2-4A95-B09B-AC06434948F8}" type="doc">
      <dgm:prSet loTypeId="urn:microsoft.com/office/officeart/2005/8/layout/matrix3" loCatId="matrix" qsTypeId="urn:microsoft.com/office/officeart/2005/8/quickstyle/simple1" qsCatId="simple" csTypeId="urn:microsoft.com/office/officeart/2005/8/colors/accent0_3" csCatId="mainScheme" phldr="1"/>
      <dgm:spPr/>
      <dgm:t>
        <a:bodyPr/>
        <a:lstStyle/>
        <a:p>
          <a:endParaRPr lang="en-US"/>
        </a:p>
      </dgm:t>
    </dgm:pt>
    <dgm:pt modelId="{B30C528C-A245-49C2-8E5A-45F0739DBA92}">
      <dgm:prSet/>
      <dgm:spPr/>
      <dgm:t>
        <a:bodyPr/>
        <a:lstStyle/>
        <a:p>
          <a:r>
            <a:rPr lang="en-GB"/>
            <a:t>What skills/knowledge/behaviour does the organisation value?</a:t>
          </a:r>
          <a:endParaRPr lang="en-US"/>
        </a:p>
      </dgm:t>
    </dgm:pt>
    <dgm:pt modelId="{3B9AC6D9-72F5-4684-8772-A8A599EC28AA}" type="parTrans" cxnId="{AA944CF8-352E-4492-8571-07080E27455D}">
      <dgm:prSet/>
      <dgm:spPr/>
      <dgm:t>
        <a:bodyPr/>
        <a:lstStyle/>
        <a:p>
          <a:endParaRPr lang="en-US"/>
        </a:p>
      </dgm:t>
    </dgm:pt>
    <dgm:pt modelId="{FC844EBC-4D3F-4D92-82F3-B34CCCC4DE34}" type="sibTrans" cxnId="{AA944CF8-352E-4492-8571-07080E27455D}">
      <dgm:prSet/>
      <dgm:spPr/>
      <dgm:t>
        <a:bodyPr/>
        <a:lstStyle/>
        <a:p>
          <a:endParaRPr lang="en-US"/>
        </a:p>
      </dgm:t>
    </dgm:pt>
    <dgm:pt modelId="{556CF3E1-F827-46FA-A5F4-DE18553D8950}">
      <dgm:prSet/>
      <dgm:spPr/>
      <dgm:t>
        <a:bodyPr/>
        <a:lstStyle/>
        <a:p>
          <a:r>
            <a:rPr lang="en-GB" dirty="0"/>
            <a:t>With regard to values, beliefs and attitudes of the organisation – Consider the consequences if there is a conflict?</a:t>
          </a:r>
          <a:endParaRPr lang="en-US" dirty="0"/>
        </a:p>
      </dgm:t>
    </dgm:pt>
    <dgm:pt modelId="{BBE23D1F-0BB8-40F9-9116-7E4A3CA8BC99}" type="parTrans" cxnId="{198D897B-C583-43A9-8660-B3DEC43E02BC}">
      <dgm:prSet/>
      <dgm:spPr/>
      <dgm:t>
        <a:bodyPr/>
        <a:lstStyle/>
        <a:p>
          <a:endParaRPr lang="en-US"/>
        </a:p>
      </dgm:t>
    </dgm:pt>
    <dgm:pt modelId="{C1413ECF-C6BF-49EF-A09C-C437E2E30255}" type="sibTrans" cxnId="{198D897B-C583-43A9-8660-B3DEC43E02BC}">
      <dgm:prSet/>
      <dgm:spPr/>
      <dgm:t>
        <a:bodyPr/>
        <a:lstStyle/>
        <a:p>
          <a:endParaRPr lang="en-US"/>
        </a:p>
      </dgm:t>
    </dgm:pt>
    <dgm:pt modelId="{AA5B3E89-52AB-40F8-9322-7820384C11A1}">
      <dgm:prSet/>
      <dgm:spPr/>
      <dgm:t>
        <a:bodyPr/>
        <a:lstStyle/>
        <a:p>
          <a:r>
            <a:rPr lang="en-GB" dirty="0"/>
            <a:t>What happens if an employee struggles to work somewhere that conflicted with their own values, etc.?</a:t>
          </a:r>
          <a:endParaRPr lang="en-US" dirty="0"/>
        </a:p>
      </dgm:t>
    </dgm:pt>
    <dgm:pt modelId="{4B8BA585-F690-4DCE-A1C4-3E9A1FC33AC1}" type="parTrans" cxnId="{244C5340-210B-444C-9C42-011F4A39E047}">
      <dgm:prSet/>
      <dgm:spPr/>
      <dgm:t>
        <a:bodyPr/>
        <a:lstStyle/>
        <a:p>
          <a:endParaRPr lang="en-US"/>
        </a:p>
      </dgm:t>
    </dgm:pt>
    <dgm:pt modelId="{57C5CF00-9470-4B6B-BDDB-01C72B8504A1}" type="sibTrans" cxnId="{244C5340-210B-444C-9C42-011F4A39E047}">
      <dgm:prSet/>
      <dgm:spPr/>
      <dgm:t>
        <a:bodyPr/>
        <a:lstStyle/>
        <a:p>
          <a:endParaRPr lang="en-US"/>
        </a:p>
      </dgm:t>
    </dgm:pt>
    <dgm:pt modelId="{B1F324F7-B6B2-4B05-A3D7-B4D0393E9870}">
      <dgm:prSet/>
      <dgm:spPr/>
      <dgm:t>
        <a:bodyPr/>
        <a:lstStyle/>
        <a:p>
          <a:r>
            <a:rPr lang="en-GB" dirty="0"/>
            <a:t>Do not write first person – use this as a basis for thought for the theoretical employee</a:t>
          </a:r>
          <a:endParaRPr lang="en-US" dirty="0"/>
        </a:p>
      </dgm:t>
    </dgm:pt>
    <dgm:pt modelId="{5A117D5A-1FFF-4081-B77A-5C723E8B8E87}" type="parTrans" cxnId="{50BD452B-A7B0-4556-86B7-86BBEB63F8EE}">
      <dgm:prSet/>
      <dgm:spPr/>
      <dgm:t>
        <a:bodyPr/>
        <a:lstStyle/>
        <a:p>
          <a:endParaRPr lang="en-US"/>
        </a:p>
      </dgm:t>
    </dgm:pt>
    <dgm:pt modelId="{CB01D864-7950-4FD5-931F-85ABD27B59DC}" type="sibTrans" cxnId="{50BD452B-A7B0-4556-86B7-86BBEB63F8EE}">
      <dgm:prSet/>
      <dgm:spPr/>
      <dgm:t>
        <a:bodyPr/>
        <a:lstStyle/>
        <a:p>
          <a:endParaRPr lang="en-US"/>
        </a:p>
      </dgm:t>
    </dgm:pt>
    <dgm:pt modelId="{2D428A0D-5B02-4CF8-A3D2-9D638E0C6951}" type="pres">
      <dgm:prSet presAssocID="{ED304727-2CA2-4A95-B09B-AC06434948F8}" presName="matrix" presStyleCnt="0">
        <dgm:presLayoutVars>
          <dgm:chMax val="1"/>
          <dgm:dir/>
          <dgm:resizeHandles val="exact"/>
        </dgm:presLayoutVars>
      </dgm:prSet>
      <dgm:spPr/>
    </dgm:pt>
    <dgm:pt modelId="{2F6DD997-1AD2-430C-B19B-9F41AA4B8DC0}" type="pres">
      <dgm:prSet presAssocID="{ED304727-2CA2-4A95-B09B-AC06434948F8}" presName="diamond" presStyleLbl="bgShp" presStyleIdx="0" presStyleCnt="1"/>
      <dgm:spPr/>
    </dgm:pt>
    <dgm:pt modelId="{8CA06AD4-8243-47F9-9EF1-5EE8F1961439}" type="pres">
      <dgm:prSet presAssocID="{ED304727-2CA2-4A95-B09B-AC06434948F8}" presName="quad1" presStyleLbl="node1" presStyleIdx="0" presStyleCnt="4">
        <dgm:presLayoutVars>
          <dgm:chMax val="0"/>
          <dgm:chPref val="0"/>
          <dgm:bulletEnabled val="1"/>
        </dgm:presLayoutVars>
      </dgm:prSet>
      <dgm:spPr/>
    </dgm:pt>
    <dgm:pt modelId="{B93C95B0-72CE-4B27-B8C4-E42C19739CCC}" type="pres">
      <dgm:prSet presAssocID="{ED304727-2CA2-4A95-B09B-AC06434948F8}" presName="quad2" presStyleLbl="node1" presStyleIdx="1" presStyleCnt="4">
        <dgm:presLayoutVars>
          <dgm:chMax val="0"/>
          <dgm:chPref val="0"/>
          <dgm:bulletEnabled val="1"/>
        </dgm:presLayoutVars>
      </dgm:prSet>
      <dgm:spPr/>
    </dgm:pt>
    <dgm:pt modelId="{F30AB632-131D-4B19-A625-E6D5C3DC4F2E}" type="pres">
      <dgm:prSet presAssocID="{ED304727-2CA2-4A95-B09B-AC06434948F8}" presName="quad3" presStyleLbl="node1" presStyleIdx="2" presStyleCnt="4">
        <dgm:presLayoutVars>
          <dgm:chMax val="0"/>
          <dgm:chPref val="0"/>
          <dgm:bulletEnabled val="1"/>
        </dgm:presLayoutVars>
      </dgm:prSet>
      <dgm:spPr/>
    </dgm:pt>
    <dgm:pt modelId="{2B10D85D-F99D-46FE-9223-1BEEF0D2658F}" type="pres">
      <dgm:prSet presAssocID="{ED304727-2CA2-4A95-B09B-AC06434948F8}" presName="quad4" presStyleLbl="node1" presStyleIdx="3" presStyleCnt="4">
        <dgm:presLayoutVars>
          <dgm:chMax val="0"/>
          <dgm:chPref val="0"/>
          <dgm:bulletEnabled val="1"/>
        </dgm:presLayoutVars>
      </dgm:prSet>
      <dgm:spPr/>
    </dgm:pt>
  </dgm:ptLst>
  <dgm:cxnLst>
    <dgm:cxn modelId="{65E21E1D-AAAF-4F31-9902-53040EBD5737}" type="presOf" srcId="{B30C528C-A245-49C2-8E5A-45F0739DBA92}" destId="{8CA06AD4-8243-47F9-9EF1-5EE8F1961439}" srcOrd="0" destOrd="0" presId="urn:microsoft.com/office/officeart/2005/8/layout/matrix3"/>
    <dgm:cxn modelId="{2AB22220-3650-4290-8C69-95AFD65FC146}" type="presOf" srcId="{B1F324F7-B6B2-4B05-A3D7-B4D0393E9870}" destId="{2B10D85D-F99D-46FE-9223-1BEEF0D2658F}" srcOrd="0" destOrd="0" presId="urn:microsoft.com/office/officeart/2005/8/layout/matrix3"/>
    <dgm:cxn modelId="{50BD452B-A7B0-4556-86B7-86BBEB63F8EE}" srcId="{ED304727-2CA2-4A95-B09B-AC06434948F8}" destId="{B1F324F7-B6B2-4B05-A3D7-B4D0393E9870}" srcOrd="3" destOrd="0" parTransId="{5A117D5A-1FFF-4081-B77A-5C723E8B8E87}" sibTransId="{CB01D864-7950-4FD5-931F-85ABD27B59DC}"/>
    <dgm:cxn modelId="{7A058431-3060-4BA6-97AF-AE2A15A5A50A}" type="presOf" srcId="{ED304727-2CA2-4A95-B09B-AC06434948F8}" destId="{2D428A0D-5B02-4CF8-A3D2-9D638E0C6951}" srcOrd="0" destOrd="0" presId="urn:microsoft.com/office/officeart/2005/8/layout/matrix3"/>
    <dgm:cxn modelId="{244C5340-210B-444C-9C42-011F4A39E047}" srcId="{ED304727-2CA2-4A95-B09B-AC06434948F8}" destId="{AA5B3E89-52AB-40F8-9322-7820384C11A1}" srcOrd="2" destOrd="0" parTransId="{4B8BA585-F690-4DCE-A1C4-3E9A1FC33AC1}" sibTransId="{57C5CF00-9470-4B6B-BDDB-01C72B8504A1}"/>
    <dgm:cxn modelId="{198D897B-C583-43A9-8660-B3DEC43E02BC}" srcId="{ED304727-2CA2-4A95-B09B-AC06434948F8}" destId="{556CF3E1-F827-46FA-A5F4-DE18553D8950}" srcOrd="1" destOrd="0" parTransId="{BBE23D1F-0BB8-40F9-9116-7E4A3CA8BC99}" sibTransId="{C1413ECF-C6BF-49EF-A09C-C437E2E30255}"/>
    <dgm:cxn modelId="{378864B8-09AD-498F-8DE2-17C2219F215E}" type="presOf" srcId="{AA5B3E89-52AB-40F8-9322-7820384C11A1}" destId="{F30AB632-131D-4B19-A625-E6D5C3DC4F2E}" srcOrd="0" destOrd="0" presId="urn:microsoft.com/office/officeart/2005/8/layout/matrix3"/>
    <dgm:cxn modelId="{AA944CF8-352E-4492-8571-07080E27455D}" srcId="{ED304727-2CA2-4A95-B09B-AC06434948F8}" destId="{B30C528C-A245-49C2-8E5A-45F0739DBA92}" srcOrd="0" destOrd="0" parTransId="{3B9AC6D9-72F5-4684-8772-A8A599EC28AA}" sibTransId="{FC844EBC-4D3F-4D92-82F3-B34CCCC4DE34}"/>
    <dgm:cxn modelId="{60D492FF-5704-4743-B1DC-47492561C527}" type="presOf" srcId="{556CF3E1-F827-46FA-A5F4-DE18553D8950}" destId="{B93C95B0-72CE-4B27-B8C4-E42C19739CCC}" srcOrd="0" destOrd="0" presId="urn:microsoft.com/office/officeart/2005/8/layout/matrix3"/>
    <dgm:cxn modelId="{F18945B0-A3D6-485B-A180-329CF9B476CD}" type="presParOf" srcId="{2D428A0D-5B02-4CF8-A3D2-9D638E0C6951}" destId="{2F6DD997-1AD2-430C-B19B-9F41AA4B8DC0}" srcOrd="0" destOrd="0" presId="urn:microsoft.com/office/officeart/2005/8/layout/matrix3"/>
    <dgm:cxn modelId="{3EF900A5-0DB9-48C0-B10D-FA262D90F17D}" type="presParOf" srcId="{2D428A0D-5B02-4CF8-A3D2-9D638E0C6951}" destId="{8CA06AD4-8243-47F9-9EF1-5EE8F1961439}" srcOrd="1" destOrd="0" presId="urn:microsoft.com/office/officeart/2005/8/layout/matrix3"/>
    <dgm:cxn modelId="{24046769-27FB-475C-B50D-F90F39728FBB}" type="presParOf" srcId="{2D428A0D-5B02-4CF8-A3D2-9D638E0C6951}" destId="{B93C95B0-72CE-4B27-B8C4-E42C19739CCC}" srcOrd="2" destOrd="0" presId="urn:microsoft.com/office/officeart/2005/8/layout/matrix3"/>
    <dgm:cxn modelId="{B1644568-514A-446E-AB68-B953D49B4927}" type="presParOf" srcId="{2D428A0D-5B02-4CF8-A3D2-9D638E0C6951}" destId="{F30AB632-131D-4B19-A625-E6D5C3DC4F2E}" srcOrd="3" destOrd="0" presId="urn:microsoft.com/office/officeart/2005/8/layout/matrix3"/>
    <dgm:cxn modelId="{93DBCD0A-4A6F-4799-9441-D04A5AA4DE10}" type="presParOf" srcId="{2D428A0D-5B02-4CF8-A3D2-9D638E0C6951}" destId="{2B10D85D-F99D-46FE-9223-1BEEF0D2658F}"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F2D7D2-52B2-4D8C-9113-925C028D885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2ED4F9D-4B83-4D59-86EA-AA5EFCC27C19}">
      <dgm:prSet/>
      <dgm:spPr/>
      <dgm:t>
        <a:bodyPr/>
        <a:lstStyle/>
        <a:p>
          <a:pPr>
            <a:defRPr cap="all"/>
          </a:pPr>
          <a:r>
            <a:rPr lang="en-GB"/>
            <a:t>Choose another organisation and compare. </a:t>
          </a:r>
          <a:endParaRPr lang="en-US"/>
        </a:p>
      </dgm:t>
    </dgm:pt>
    <dgm:pt modelId="{1773C3B9-3791-4814-B98D-6CD87AC71BCC}" type="parTrans" cxnId="{664FE4AA-62FB-4F03-B391-9C34B548F124}">
      <dgm:prSet/>
      <dgm:spPr/>
      <dgm:t>
        <a:bodyPr/>
        <a:lstStyle/>
        <a:p>
          <a:endParaRPr lang="en-US"/>
        </a:p>
      </dgm:t>
    </dgm:pt>
    <dgm:pt modelId="{CABAC438-E76A-4FDC-BAE0-B12B61EE4B77}" type="sibTrans" cxnId="{664FE4AA-62FB-4F03-B391-9C34B548F124}">
      <dgm:prSet/>
      <dgm:spPr/>
      <dgm:t>
        <a:bodyPr/>
        <a:lstStyle/>
        <a:p>
          <a:endParaRPr lang="en-US"/>
        </a:p>
      </dgm:t>
    </dgm:pt>
    <dgm:pt modelId="{88ED56B9-CA42-41F2-971F-837F65119D50}">
      <dgm:prSet/>
      <dgm:spPr/>
      <dgm:t>
        <a:bodyPr/>
        <a:lstStyle/>
        <a:p>
          <a:pPr>
            <a:defRPr cap="all"/>
          </a:pPr>
          <a:r>
            <a:rPr lang="en-GB"/>
            <a:t>Include an action plan – who, what, when, how, cost</a:t>
          </a:r>
          <a:endParaRPr lang="en-US"/>
        </a:p>
      </dgm:t>
    </dgm:pt>
    <dgm:pt modelId="{AC62DA93-4971-483E-B14F-F3104A56D213}" type="parTrans" cxnId="{620EE0C4-F1EE-4D28-B2D8-55085B08F08C}">
      <dgm:prSet/>
      <dgm:spPr/>
      <dgm:t>
        <a:bodyPr/>
        <a:lstStyle/>
        <a:p>
          <a:endParaRPr lang="en-US"/>
        </a:p>
      </dgm:t>
    </dgm:pt>
    <dgm:pt modelId="{D3B2DDE4-ABC3-4CCE-A979-F04D9BB2F0AE}" type="sibTrans" cxnId="{620EE0C4-F1EE-4D28-B2D8-55085B08F08C}">
      <dgm:prSet/>
      <dgm:spPr/>
      <dgm:t>
        <a:bodyPr/>
        <a:lstStyle/>
        <a:p>
          <a:endParaRPr lang="en-US"/>
        </a:p>
      </dgm:t>
    </dgm:pt>
    <dgm:pt modelId="{543FCDBA-8F1A-4BE6-818D-194CFCAA9E06}">
      <dgm:prSet/>
      <dgm:spPr/>
      <dgm:t>
        <a:bodyPr/>
        <a:lstStyle/>
        <a:p>
          <a:pPr>
            <a:defRPr cap="all"/>
          </a:pPr>
          <a:r>
            <a:rPr lang="en-GB" dirty="0"/>
            <a:t>Base this on the prior discussion</a:t>
          </a:r>
          <a:endParaRPr lang="en-US" dirty="0"/>
        </a:p>
      </dgm:t>
    </dgm:pt>
    <dgm:pt modelId="{B2B1BC59-94E2-4F6E-A669-8ED2738A697B}" type="parTrans" cxnId="{C0A08C4E-D5AA-4B1D-81A5-BE9AD6EED193}">
      <dgm:prSet/>
      <dgm:spPr/>
      <dgm:t>
        <a:bodyPr/>
        <a:lstStyle/>
        <a:p>
          <a:endParaRPr lang="en-US"/>
        </a:p>
      </dgm:t>
    </dgm:pt>
    <dgm:pt modelId="{90D1D652-511A-4993-B508-4AE8B3728ED2}" type="sibTrans" cxnId="{C0A08C4E-D5AA-4B1D-81A5-BE9AD6EED193}">
      <dgm:prSet/>
      <dgm:spPr/>
      <dgm:t>
        <a:bodyPr/>
        <a:lstStyle/>
        <a:p>
          <a:endParaRPr lang="en-US"/>
        </a:p>
      </dgm:t>
    </dgm:pt>
    <dgm:pt modelId="{CE67FF9A-518E-4249-AB0C-33EEF1966185}" type="pres">
      <dgm:prSet presAssocID="{63F2D7D2-52B2-4D8C-9113-925C028D8857}" presName="root" presStyleCnt="0">
        <dgm:presLayoutVars>
          <dgm:dir/>
          <dgm:resizeHandles val="exact"/>
        </dgm:presLayoutVars>
      </dgm:prSet>
      <dgm:spPr/>
    </dgm:pt>
    <dgm:pt modelId="{7EB066E7-BA0D-4155-B033-CC76207AD2B4}" type="pres">
      <dgm:prSet presAssocID="{A2ED4F9D-4B83-4D59-86EA-AA5EFCC27C19}" presName="compNode" presStyleCnt="0"/>
      <dgm:spPr/>
    </dgm:pt>
    <dgm:pt modelId="{3A7D39E9-BC4B-4A9B-A00A-C32F4EAB26BD}" type="pres">
      <dgm:prSet presAssocID="{A2ED4F9D-4B83-4D59-86EA-AA5EFCC27C19}" presName="iconBgRect" presStyleLbl="bgShp" presStyleIdx="0" presStyleCnt="3"/>
      <dgm:spPr/>
    </dgm:pt>
    <dgm:pt modelId="{811852E6-CAB6-41AE-B53D-B0AFDAE80CA9}" type="pres">
      <dgm:prSet presAssocID="{A2ED4F9D-4B83-4D59-86EA-AA5EFCC27C1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1363A4ED-B726-4464-9275-718B2AC6661D}" type="pres">
      <dgm:prSet presAssocID="{A2ED4F9D-4B83-4D59-86EA-AA5EFCC27C19}" presName="spaceRect" presStyleCnt="0"/>
      <dgm:spPr/>
    </dgm:pt>
    <dgm:pt modelId="{5B06118D-AC48-4BAA-8C57-75E124BBBB6C}" type="pres">
      <dgm:prSet presAssocID="{A2ED4F9D-4B83-4D59-86EA-AA5EFCC27C19}" presName="textRect" presStyleLbl="revTx" presStyleIdx="0" presStyleCnt="3">
        <dgm:presLayoutVars>
          <dgm:chMax val="1"/>
          <dgm:chPref val="1"/>
        </dgm:presLayoutVars>
      </dgm:prSet>
      <dgm:spPr/>
    </dgm:pt>
    <dgm:pt modelId="{B91D0BFD-0E2A-4B85-81C3-488434ACAF36}" type="pres">
      <dgm:prSet presAssocID="{CABAC438-E76A-4FDC-BAE0-B12B61EE4B77}" presName="sibTrans" presStyleCnt="0"/>
      <dgm:spPr/>
    </dgm:pt>
    <dgm:pt modelId="{69FE55C3-77CB-4A45-9CE9-8DCE79ECE4DD}" type="pres">
      <dgm:prSet presAssocID="{88ED56B9-CA42-41F2-971F-837F65119D50}" presName="compNode" presStyleCnt="0"/>
      <dgm:spPr/>
    </dgm:pt>
    <dgm:pt modelId="{2DB4F4D7-9FBA-461B-B84E-9F483AF3E055}" type="pres">
      <dgm:prSet presAssocID="{88ED56B9-CA42-41F2-971F-837F65119D50}" presName="iconBgRect" presStyleLbl="bgShp" presStyleIdx="1" presStyleCnt="3"/>
      <dgm:spPr/>
    </dgm:pt>
    <dgm:pt modelId="{419FDA5F-364F-4BBB-B038-19736655FFF4}" type="pres">
      <dgm:prSet presAssocID="{88ED56B9-CA42-41F2-971F-837F65119D5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pper board"/>
        </a:ext>
      </dgm:extLst>
    </dgm:pt>
    <dgm:pt modelId="{C78CC0E2-3F54-4EA5-A2B4-5BB4428322E7}" type="pres">
      <dgm:prSet presAssocID="{88ED56B9-CA42-41F2-971F-837F65119D50}" presName="spaceRect" presStyleCnt="0"/>
      <dgm:spPr/>
    </dgm:pt>
    <dgm:pt modelId="{8FD2D668-9791-4E69-B56B-E4958F408365}" type="pres">
      <dgm:prSet presAssocID="{88ED56B9-CA42-41F2-971F-837F65119D50}" presName="textRect" presStyleLbl="revTx" presStyleIdx="1" presStyleCnt="3">
        <dgm:presLayoutVars>
          <dgm:chMax val="1"/>
          <dgm:chPref val="1"/>
        </dgm:presLayoutVars>
      </dgm:prSet>
      <dgm:spPr/>
    </dgm:pt>
    <dgm:pt modelId="{F33C9A03-FA38-4C75-BD3C-D828D4BA00AB}" type="pres">
      <dgm:prSet presAssocID="{D3B2DDE4-ABC3-4CCE-A979-F04D9BB2F0AE}" presName="sibTrans" presStyleCnt="0"/>
      <dgm:spPr/>
    </dgm:pt>
    <dgm:pt modelId="{549EE5A0-240A-4248-80CE-EB1638737927}" type="pres">
      <dgm:prSet presAssocID="{543FCDBA-8F1A-4BE6-818D-194CFCAA9E06}" presName="compNode" presStyleCnt="0"/>
      <dgm:spPr/>
    </dgm:pt>
    <dgm:pt modelId="{7F058DB7-0FFE-44D5-8E5B-E83AC16BCDB7}" type="pres">
      <dgm:prSet presAssocID="{543FCDBA-8F1A-4BE6-818D-194CFCAA9E06}" presName="iconBgRect" presStyleLbl="bgShp" presStyleIdx="2" presStyleCnt="3"/>
      <dgm:spPr/>
    </dgm:pt>
    <dgm:pt modelId="{EE164666-7309-4E91-93AA-2E66419F1963}" type="pres">
      <dgm:prSet presAssocID="{543FCDBA-8F1A-4BE6-818D-194CFCAA9E0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06B9BCEA-CBE3-4B0C-903C-1163EB66D5C5}" type="pres">
      <dgm:prSet presAssocID="{543FCDBA-8F1A-4BE6-818D-194CFCAA9E06}" presName="spaceRect" presStyleCnt="0"/>
      <dgm:spPr/>
    </dgm:pt>
    <dgm:pt modelId="{BEB2F86B-FB2A-4281-A86C-C3DFF370566C}" type="pres">
      <dgm:prSet presAssocID="{543FCDBA-8F1A-4BE6-818D-194CFCAA9E06}" presName="textRect" presStyleLbl="revTx" presStyleIdx="2" presStyleCnt="3">
        <dgm:presLayoutVars>
          <dgm:chMax val="1"/>
          <dgm:chPref val="1"/>
        </dgm:presLayoutVars>
      </dgm:prSet>
      <dgm:spPr/>
    </dgm:pt>
  </dgm:ptLst>
  <dgm:cxnLst>
    <dgm:cxn modelId="{E72B3A08-D333-4575-8F71-04A5C8AB3F7A}" type="presOf" srcId="{A2ED4F9D-4B83-4D59-86EA-AA5EFCC27C19}" destId="{5B06118D-AC48-4BAA-8C57-75E124BBBB6C}" srcOrd="0" destOrd="0" presId="urn:microsoft.com/office/officeart/2018/5/layout/IconCircleLabelList"/>
    <dgm:cxn modelId="{0899B114-BB76-438C-B7AD-5936647A2511}" type="presOf" srcId="{88ED56B9-CA42-41F2-971F-837F65119D50}" destId="{8FD2D668-9791-4E69-B56B-E4958F408365}" srcOrd="0" destOrd="0" presId="urn:microsoft.com/office/officeart/2018/5/layout/IconCircleLabelList"/>
    <dgm:cxn modelId="{86AEF81F-6182-44D0-81C7-ADA5ADCFCC8D}" type="presOf" srcId="{543FCDBA-8F1A-4BE6-818D-194CFCAA9E06}" destId="{BEB2F86B-FB2A-4281-A86C-C3DFF370566C}" srcOrd="0" destOrd="0" presId="urn:microsoft.com/office/officeart/2018/5/layout/IconCircleLabelList"/>
    <dgm:cxn modelId="{C0A08C4E-D5AA-4B1D-81A5-BE9AD6EED193}" srcId="{63F2D7D2-52B2-4D8C-9113-925C028D8857}" destId="{543FCDBA-8F1A-4BE6-818D-194CFCAA9E06}" srcOrd="2" destOrd="0" parTransId="{B2B1BC59-94E2-4F6E-A669-8ED2738A697B}" sibTransId="{90D1D652-511A-4993-B508-4AE8B3728ED2}"/>
    <dgm:cxn modelId="{664FE4AA-62FB-4F03-B391-9C34B548F124}" srcId="{63F2D7D2-52B2-4D8C-9113-925C028D8857}" destId="{A2ED4F9D-4B83-4D59-86EA-AA5EFCC27C19}" srcOrd="0" destOrd="0" parTransId="{1773C3B9-3791-4814-B98D-6CD87AC71BCC}" sibTransId="{CABAC438-E76A-4FDC-BAE0-B12B61EE4B77}"/>
    <dgm:cxn modelId="{620EE0C4-F1EE-4D28-B2D8-55085B08F08C}" srcId="{63F2D7D2-52B2-4D8C-9113-925C028D8857}" destId="{88ED56B9-CA42-41F2-971F-837F65119D50}" srcOrd="1" destOrd="0" parTransId="{AC62DA93-4971-483E-B14F-F3104A56D213}" sibTransId="{D3B2DDE4-ABC3-4CCE-A979-F04D9BB2F0AE}"/>
    <dgm:cxn modelId="{C08328EB-8F4B-4688-A643-C8703527CEF4}" type="presOf" srcId="{63F2D7D2-52B2-4D8C-9113-925C028D8857}" destId="{CE67FF9A-518E-4249-AB0C-33EEF1966185}" srcOrd="0" destOrd="0" presId="urn:microsoft.com/office/officeart/2018/5/layout/IconCircleLabelList"/>
    <dgm:cxn modelId="{F0042842-39E1-4DF7-91CA-4C0011794D0D}" type="presParOf" srcId="{CE67FF9A-518E-4249-AB0C-33EEF1966185}" destId="{7EB066E7-BA0D-4155-B033-CC76207AD2B4}" srcOrd="0" destOrd="0" presId="urn:microsoft.com/office/officeart/2018/5/layout/IconCircleLabelList"/>
    <dgm:cxn modelId="{CD97AE6C-255C-4FEE-8550-F0E830527E1A}" type="presParOf" srcId="{7EB066E7-BA0D-4155-B033-CC76207AD2B4}" destId="{3A7D39E9-BC4B-4A9B-A00A-C32F4EAB26BD}" srcOrd="0" destOrd="0" presId="urn:microsoft.com/office/officeart/2018/5/layout/IconCircleLabelList"/>
    <dgm:cxn modelId="{FF6EF91E-C7EA-4794-BACE-414CB49769F6}" type="presParOf" srcId="{7EB066E7-BA0D-4155-B033-CC76207AD2B4}" destId="{811852E6-CAB6-41AE-B53D-B0AFDAE80CA9}" srcOrd="1" destOrd="0" presId="urn:microsoft.com/office/officeart/2018/5/layout/IconCircleLabelList"/>
    <dgm:cxn modelId="{8050EFAD-5A95-4815-ABE0-671CC63241AD}" type="presParOf" srcId="{7EB066E7-BA0D-4155-B033-CC76207AD2B4}" destId="{1363A4ED-B726-4464-9275-718B2AC6661D}" srcOrd="2" destOrd="0" presId="urn:microsoft.com/office/officeart/2018/5/layout/IconCircleLabelList"/>
    <dgm:cxn modelId="{31CEB91D-77C1-4A38-A82D-6EC922E21585}" type="presParOf" srcId="{7EB066E7-BA0D-4155-B033-CC76207AD2B4}" destId="{5B06118D-AC48-4BAA-8C57-75E124BBBB6C}" srcOrd="3" destOrd="0" presId="urn:microsoft.com/office/officeart/2018/5/layout/IconCircleLabelList"/>
    <dgm:cxn modelId="{10FFB95D-A2E5-42D1-BA79-2F5F4F165CBA}" type="presParOf" srcId="{CE67FF9A-518E-4249-AB0C-33EEF1966185}" destId="{B91D0BFD-0E2A-4B85-81C3-488434ACAF36}" srcOrd="1" destOrd="0" presId="urn:microsoft.com/office/officeart/2018/5/layout/IconCircleLabelList"/>
    <dgm:cxn modelId="{D65DD935-9EED-4B81-85FB-23D549EDFDDD}" type="presParOf" srcId="{CE67FF9A-518E-4249-AB0C-33EEF1966185}" destId="{69FE55C3-77CB-4A45-9CE9-8DCE79ECE4DD}" srcOrd="2" destOrd="0" presId="urn:microsoft.com/office/officeart/2018/5/layout/IconCircleLabelList"/>
    <dgm:cxn modelId="{37F35FBB-73B8-45E6-94C2-4A7E3FBC3628}" type="presParOf" srcId="{69FE55C3-77CB-4A45-9CE9-8DCE79ECE4DD}" destId="{2DB4F4D7-9FBA-461B-B84E-9F483AF3E055}" srcOrd="0" destOrd="0" presId="urn:microsoft.com/office/officeart/2018/5/layout/IconCircleLabelList"/>
    <dgm:cxn modelId="{36CDC599-3178-4075-B1F9-FEDDD0902B1A}" type="presParOf" srcId="{69FE55C3-77CB-4A45-9CE9-8DCE79ECE4DD}" destId="{419FDA5F-364F-4BBB-B038-19736655FFF4}" srcOrd="1" destOrd="0" presId="urn:microsoft.com/office/officeart/2018/5/layout/IconCircleLabelList"/>
    <dgm:cxn modelId="{5548C63B-A498-4A41-AC3F-5B58561AEE23}" type="presParOf" srcId="{69FE55C3-77CB-4A45-9CE9-8DCE79ECE4DD}" destId="{C78CC0E2-3F54-4EA5-A2B4-5BB4428322E7}" srcOrd="2" destOrd="0" presId="urn:microsoft.com/office/officeart/2018/5/layout/IconCircleLabelList"/>
    <dgm:cxn modelId="{23666DF3-11BF-4AD1-A0C3-09C4DE82FF84}" type="presParOf" srcId="{69FE55C3-77CB-4A45-9CE9-8DCE79ECE4DD}" destId="{8FD2D668-9791-4E69-B56B-E4958F408365}" srcOrd="3" destOrd="0" presId="urn:microsoft.com/office/officeart/2018/5/layout/IconCircleLabelList"/>
    <dgm:cxn modelId="{E8D08731-0DAA-46AE-BF95-FB4156A04643}" type="presParOf" srcId="{CE67FF9A-518E-4249-AB0C-33EEF1966185}" destId="{F33C9A03-FA38-4C75-BD3C-D828D4BA00AB}" srcOrd="3" destOrd="0" presId="urn:microsoft.com/office/officeart/2018/5/layout/IconCircleLabelList"/>
    <dgm:cxn modelId="{42796835-9F25-43C6-8D2D-1D9A2FE77B77}" type="presParOf" srcId="{CE67FF9A-518E-4249-AB0C-33EEF1966185}" destId="{549EE5A0-240A-4248-80CE-EB1638737927}" srcOrd="4" destOrd="0" presId="urn:microsoft.com/office/officeart/2018/5/layout/IconCircleLabelList"/>
    <dgm:cxn modelId="{2CEF3D02-03F1-4F1F-B7CE-8D9108F325C6}" type="presParOf" srcId="{549EE5A0-240A-4248-80CE-EB1638737927}" destId="{7F058DB7-0FFE-44D5-8E5B-E83AC16BCDB7}" srcOrd="0" destOrd="0" presId="urn:microsoft.com/office/officeart/2018/5/layout/IconCircleLabelList"/>
    <dgm:cxn modelId="{68329C36-9E87-4141-894C-F90E58831254}" type="presParOf" srcId="{549EE5A0-240A-4248-80CE-EB1638737927}" destId="{EE164666-7309-4E91-93AA-2E66419F1963}" srcOrd="1" destOrd="0" presId="urn:microsoft.com/office/officeart/2018/5/layout/IconCircleLabelList"/>
    <dgm:cxn modelId="{12F4D158-C606-4324-87DA-FA5859F2B3A9}" type="presParOf" srcId="{549EE5A0-240A-4248-80CE-EB1638737927}" destId="{06B9BCEA-CBE3-4B0C-903C-1163EB66D5C5}" srcOrd="2" destOrd="0" presId="urn:microsoft.com/office/officeart/2018/5/layout/IconCircleLabelList"/>
    <dgm:cxn modelId="{413DBA19-47AB-4F68-8BB7-FD287B7FADEA}" type="presParOf" srcId="{549EE5A0-240A-4248-80CE-EB1638737927}" destId="{BEB2F86B-FB2A-4281-A86C-C3DFF370566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D98B01-1192-4781-B11B-93CE50886D2F}">
      <dsp:nvSpPr>
        <dsp:cNvPr id="0" name=""/>
        <dsp:cNvSpPr/>
      </dsp:nvSpPr>
      <dsp:spPr>
        <a:xfrm>
          <a:off x="1316511" y="1600"/>
          <a:ext cx="5266044" cy="1640575"/>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176" tIns="416706" rIns="102176" bIns="416706" numCol="1" spcCol="1270" anchor="ctr" anchorCtr="0">
          <a:noAutofit/>
        </a:bodyPr>
        <a:lstStyle/>
        <a:p>
          <a:pPr marL="0" lvl="0" indent="0" algn="l" defTabSz="977900">
            <a:lnSpc>
              <a:spcPct val="90000"/>
            </a:lnSpc>
            <a:spcBef>
              <a:spcPct val="0"/>
            </a:spcBef>
            <a:spcAft>
              <a:spcPct val="35000"/>
            </a:spcAft>
            <a:buNone/>
          </a:pPr>
          <a:r>
            <a:rPr lang="en-US" sz="2200" kern="1200"/>
            <a:t>Cover corporate responsibility, business case for managing ethically. </a:t>
          </a:r>
        </a:p>
      </dsp:txBody>
      <dsp:txXfrm>
        <a:off x="1316511" y="1600"/>
        <a:ext cx="5266044" cy="1640575"/>
      </dsp:txXfrm>
    </dsp:sp>
    <dsp:sp modelId="{2E09B5A0-43CF-416E-9898-0FC5AE095C1D}">
      <dsp:nvSpPr>
        <dsp:cNvPr id="0" name=""/>
        <dsp:cNvSpPr/>
      </dsp:nvSpPr>
      <dsp:spPr>
        <a:xfrm>
          <a:off x="0" y="1600"/>
          <a:ext cx="1316511" cy="1640575"/>
        </a:xfrm>
        <a:prstGeom prst="re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665" tIns="162052" rIns="69665" bIns="162052" numCol="1" spcCol="1270" anchor="ctr" anchorCtr="0">
          <a:noAutofit/>
        </a:bodyPr>
        <a:lstStyle/>
        <a:p>
          <a:pPr marL="0" lvl="0" indent="0" algn="ctr" defTabSz="1155700">
            <a:lnSpc>
              <a:spcPct val="90000"/>
            </a:lnSpc>
            <a:spcBef>
              <a:spcPct val="0"/>
            </a:spcBef>
            <a:spcAft>
              <a:spcPct val="35000"/>
            </a:spcAft>
            <a:buNone/>
          </a:pPr>
          <a:r>
            <a:rPr lang="en-US" sz="2600" kern="1200"/>
            <a:t>Cover</a:t>
          </a:r>
        </a:p>
      </dsp:txBody>
      <dsp:txXfrm>
        <a:off x="0" y="1600"/>
        <a:ext cx="1316511" cy="1640575"/>
      </dsp:txXfrm>
    </dsp:sp>
    <dsp:sp modelId="{E3B12961-DECA-4F83-82F8-C75F0ED30EDF}">
      <dsp:nvSpPr>
        <dsp:cNvPr id="0" name=""/>
        <dsp:cNvSpPr/>
      </dsp:nvSpPr>
      <dsp:spPr>
        <a:xfrm>
          <a:off x="1316511" y="1740611"/>
          <a:ext cx="5266044" cy="1640575"/>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176" tIns="416706" rIns="102176" bIns="416706" numCol="1" spcCol="1270" anchor="ctr" anchorCtr="0">
          <a:noAutofit/>
        </a:bodyPr>
        <a:lstStyle/>
        <a:p>
          <a:pPr marL="0" lvl="0" indent="0" algn="l" defTabSz="977900">
            <a:lnSpc>
              <a:spcPct val="90000"/>
            </a:lnSpc>
            <a:spcBef>
              <a:spcPct val="0"/>
            </a:spcBef>
            <a:spcAft>
              <a:spcPct val="35000"/>
            </a:spcAft>
            <a:buNone/>
          </a:pPr>
          <a:r>
            <a:rPr lang="en-US" sz="2200" kern="1200"/>
            <a:t>Describe ethical stance and whether their actions reflect this. </a:t>
          </a:r>
        </a:p>
      </dsp:txBody>
      <dsp:txXfrm>
        <a:off x="1316511" y="1740611"/>
        <a:ext cx="5266044" cy="1640575"/>
      </dsp:txXfrm>
    </dsp:sp>
    <dsp:sp modelId="{188F8F3C-8E2C-48C3-B3C2-9C8F547D8DB5}">
      <dsp:nvSpPr>
        <dsp:cNvPr id="0" name=""/>
        <dsp:cNvSpPr/>
      </dsp:nvSpPr>
      <dsp:spPr>
        <a:xfrm>
          <a:off x="0" y="1740611"/>
          <a:ext cx="1316511" cy="1640575"/>
        </a:xfrm>
        <a:prstGeom prst="re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665" tIns="162052" rIns="69665" bIns="162052" numCol="1" spcCol="1270" anchor="ctr" anchorCtr="0">
          <a:noAutofit/>
        </a:bodyPr>
        <a:lstStyle/>
        <a:p>
          <a:pPr marL="0" lvl="0" indent="0" algn="ctr" defTabSz="1155700">
            <a:lnSpc>
              <a:spcPct val="90000"/>
            </a:lnSpc>
            <a:spcBef>
              <a:spcPct val="0"/>
            </a:spcBef>
            <a:spcAft>
              <a:spcPct val="35000"/>
            </a:spcAft>
            <a:buNone/>
          </a:pPr>
          <a:r>
            <a:rPr lang="en-US" sz="2600" kern="1200"/>
            <a:t>Describe</a:t>
          </a:r>
        </a:p>
      </dsp:txBody>
      <dsp:txXfrm>
        <a:off x="0" y="1740611"/>
        <a:ext cx="1316511" cy="1640575"/>
      </dsp:txXfrm>
    </dsp:sp>
    <dsp:sp modelId="{0011F2AD-E381-4676-8720-F02769ED3BE9}">
      <dsp:nvSpPr>
        <dsp:cNvPr id="0" name=""/>
        <dsp:cNvSpPr/>
      </dsp:nvSpPr>
      <dsp:spPr>
        <a:xfrm>
          <a:off x="1316511" y="3479621"/>
          <a:ext cx="5266044" cy="1640575"/>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176" tIns="416706" rIns="102176" bIns="416706" numCol="1" spcCol="1270" anchor="ctr" anchorCtr="0">
          <a:noAutofit/>
        </a:bodyPr>
        <a:lstStyle/>
        <a:p>
          <a:pPr marL="0" lvl="0" indent="0" algn="l" defTabSz="977900">
            <a:lnSpc>
              <a:spcPct val="90000"/>
            </a:lnSpc>
            <a:spcBef>
              <a:spcPct val="0"/>
            </a:spcBef>
            <a:spcAft>
              <a:spcPct val="35000"/>
            </a:spcAft>
            <a:buNone/>
          </a:pPr>
          <a:r>
            <a:rPr lang="en-US" sz="2200" kern="1200"/>
            <a:t>Make comparisons between organisation and company</a:t>
          </a:r>
        </a:p>
      </dsp:txBody>
      <dsp:txXfrm>
        <a:off x="1316511" y="3479621"/>
        <a:ext cx="5266044" cy="1640575"/>
      </dsp:txXfrm>
    </dsp:sp>
    <dsp:sp modelId="{5E7FF470-EE7F-4DFE-A184-09C35B6D7ACB}">
      <dsp:nvSpPr>
        <dsp:cNvPr id="0" name=""/>
        <dsp:cNvSpPr/>
      </dsp:nvSpPr>
      <dsp:spPr>
        <a:xfrm>
          <a:off x="0" y="3479621"/>
          <a:ext cx="1316511" cy="1640575"/>
        </a:xfrm>
        <a:prstGeom prst="re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665" tIns="162052" rIns="69665" bIns="162052" numCol="1" spcCol="1270" anchor="ctr" anchorCtr="0">
          <a:noAutofit/>
        </a:bodyPr>
        <a:lstStyle/>
        <a:p>
          <a:pPr marL="0" lvl="0" indent="0" algn="ctr" defTabSz="1155700">
            <a:lnSpc>
              <a:spcPct val="90000"/>
            </a:lnSpc>
            <a:spcBef>
              <a:spcPct val="0"/>
            </a:spcBef>
            <a:spcAft>
              <a:spcPct val="35000"/>
            </a:spcAft>
            <a:buNone/>
          </a:pPr>
          <a:r>
            <a:rPr lang="en-US" sz="2600" kern="1200"/>
            <a:t>Make</a:t>
          </a:r>
        </a:p>
      </dsp:txBody>
      <dsp:txXfrm>
        <a:off x="0" y="3479621"/>
        <a:ext cx="1316511" cy="16405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6DD997-1AD2-430C-B19B-9F41AA4B8DC0}">
      <dsp:nvSpPr>
        <dsp:cNvPr id="0" name=""/>
        <dsp:cNvSpPr/>
      </dsp:nvSpPr>
      <dsp:spPr>
        <a:xfrm>
          <a:off x="730378" y="0"/>
          <a:ext cx="5121798" cy="5121798"/>
        </a:xfrm>
        <a:prstGeom prst="diamond">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A06AD4-8243-47F9-9EF1-5EE8F1961439}">
      <dsp:nvSpPr>
        <dsp:cNvPr id="0" name=""/>
        <dsp:cNvSpPr/>
      </dsp:nvSpPr>
      <dsp:spPr>
        <a:xfrm>
          <a:off x="1216949" y="486570"/>
          <a:ext cx="1997501" cy="1997501"/>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What skills/knowledge/behaviour does the organisation value?</a:t>
          </a:r>
          <a:endParaRPr lang="en-US" sz="1200" kern="1200"/>
        </a:p>
      </dsp:txBody>
      <dsp:txXfrm>
        <a:off x="1314459" y="584080"/>
        <a:ext cx="1802481" cy="1802481"/>
      </dsp:txXfrm>
    </dsp:sp>
    <dsp:sp modelId="{B93C95B0-72CE-4B27-B8C4-E42C19739CCC}">
      <dsp:nvSpPr>
        <dsp:cNvPr id="0" name=""/>
        <dsp:cNvSpPr/>
      </dsp:nvSpPr>
      <dsp:spPr>
        <a:xfrm>
          <a:off x="3368104" y="486570"/>
          <a:ext cx="1997501" cy="1997501"/>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With regard to values, beliefs and attitudes of the organisation – Consider the consequences if there is a conflict?</a:t>
          </a:r>
          <a:endParaRPr lang="en-US" sz="1200" kern="1200" dirty="0"/>
        </a:p>
      </dsp:txBody>
      <dsp:txXfrm>
        <a:off x="3465614" y="584080"/>
        <a:ext cx="1802481" cy="1802481"/>
      </dsp:txXfrm>
    </dsp:sp>
    <dsp:sp modelId="{F30AB632-131D-4B19-A625-E6D5C3DC4F2E}">
      <dsp:nvSpPr>
        <dsp:cNvPr id="0" name=""/>
        <dsp:cNvSpPr/>
      </dsp:nvSpPr>
      <dsp:spPr>
        <a:xfrm>
          <a:off x="1216949" y="2637725"/>
          <a:ext cx="1997501" cy="1997501"/>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What happens if an employee struggles to work somewhere that conflicted with their own values, etc.?</a:t>
          </a:r>
          <a:endParaRPr lang="en-US" sz="1200" kern="1200" dirty="0"/>
        </a:p>
      </dsp:txBody>
      <dsp:txXfrm>
        <a:off x="1314459" y="2735235"/>
        <a:ext cx="1802481" cy="1802481"/>
      </dsp:txXfrm>
    </dsp:sp>
    <dsp:sp modelId="{2B10D85D-F99D-46FE-9223-1BEEF0D2658F}">
      <dsp:nvSpPr>
        <dsp:cNvPr id="0" name=""/>
        <dsp:cNvSpPr/>
      </dsp:nvSpPr>
      <dsp:spPr>
        <a:xfrm>
          <a:off x="3368104" y="2637725"/>
          <a:ext cx="1997501" cy="1997501"/>
        </a:xfrm>
        <a:prstGeom prst="round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Do not write first person – use this as a basis for thought for the theoretical employee</a:t>
          </a:r>
          <a:endParaRPr lang="en-US" sz="1200" kern="1200" dirty="0"/>
        </a:p>
      </dsp:txBody>
      <dsp:txXfrm>
        <a:off x="3465614" y="2735235"/>
        <a:ext cx="1802481" cy="18024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7D39E9-BC4B-4A9B-A00A-C32F4EAB26BD}">
      <dsp:nvSpPr>
        <dsp:cNvPr id="0" name=""/>
        <dsp:cNvSpPr/>
      </dsp:nvSpPr>
      <dsp:spPr>
        <a:xfrm>
          <a:off x="614381" y="503862"/>
          <a:ext cx="1749937" cy="17499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1852E6-CAB6-41AE-B53D-B0AFDAE80CA9}">
      <dsp:nvSpPr>
        <dsp:cNvPr id="0" name=""/>
        <dsp:cNvSpPr/>
      </dsp:nvSpPr>
      <dsp:spPr>
        <a:xfrm>
          <a:off x="987318" y="876800"/>
          <a:ext cx="1004062" cy="1004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06118D-AC48-4BAA-8C57-75E124BBBB6C}">
      <dsp:nvSpPr>
        <dsp:cNvPr id="0" name=""/>
        <dsp:cNvSpPr/>
      </dsp:nvSpPr>
      <dsp:spPr>
        <a:xfrm>
          <a:off x="54974" y="2798862"/>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Choose another organisation and compare. </a:t>
          </a:r>
          <a:endParaRPr lang="en-US" sz="1800" kern="1200"/>
        </a:p>
      </dsp:txBody>
      <dsp:txXfrm>
        <a:off x="54974" y="2798862"/>
        <a:ext cx="2868750" cy="720000"/>
      </dsp:txXfrm>
    </dsp:sp>
    <dsp:sp modelId="{2DB4F4D7-9FBA-461B-B84E-9F483AF3E055}">
      <dsp:nvSpPr>
        <dsp:cNvPr id="0" name=""/>
        <dsp:cNvSpPr/>
      </dsp:nvSpPr>
      <dsp:spPr>
        <a:xfrm>
          <a:off x="3985162" y="503862"/>
          <a:ext cx="1749937" cy="17499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9FDA5F-364F-4BBB-B038-19736655FFF4}">
      <dsp:nvSpPr>
        <dsp:cNvPr id="0" name=""/>
        <dsp:cNvSpPr/>
      </dsp:nvSpPr>
      <dsp:spPr>
        <a:xfrm>
          <a:off x="4358099" y="876800"/>
          <a:ext cx="1004062" cy="1004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D2D668-9791-4E69-B56B-E4958F408365}">
      <dsp:nvSpPr>
        <dsp:cNvPr id="0" name=""/>
        <dsp:cNvSpPr/>
      </dsp:nvSpPr>
      <dsp:spPr>
        <a:xfrm>
          <a:off x="3425756" y="2798862"/>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Include an action plan – who, what, when, how, cost</a:t>
          </a:r>
          <a:endParaRPr lang="en-US" sz="1800" kern="1200"/>
        </a:p>
      </dsp:txBody>
      <dsp:txXfrm>
        <a:off x="3425756" y="2798862"/>
        <a:ext cx="2868750" cy="720000"/>
      </dsp:txXfrm>
    </dsp:sp>
    <dsp:sp modelId="{7F058DB7-0FFE-44D5-8E5B-E83AC16BCDB7}">
      <dsp:nvSpPr>
        <dsp:cNvPr id="0" name=""/>
        <dsp:cNvSpPr/>
      </dsp:nvSpPr>
      <dsp:spPr>
        <a:xfrm>
          <a:off x="7355943" y="503862"/>
          <a:ext cx="1749937" cy="17499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164666-7309-4E91-93AA-2E66419F1963}">
      <dsp:nvSpPr>
        <dsp:cNvPr id="0" name=""/>
        <dsp:cNvSpPr/>
      </dsp:nvSpPr>
      <dsp:spPr>
        <a:xfrm>
          <a:off x="7728881" y="876800"/>
          <a:ext cx="1004062" cy="1004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B2F86B-FB2A-4281-A86C-C3DFF370566C}">
      <dsp:nvSpPr>
        <dsp:cNvPr id="0" name=""/>
        <dsp:cNvSpPr/>
      </dsp:nvSpPr>
      <dsp:spPr>
        <a:xfrm>
          <a:off x="6796537" y="2798862"/>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dirty="0"/>
            <a:t>Base this on the prior discussion</a:t>
          </a:r>
          <a:endParaRPr lang="en-US" sz="1800" kern="1200" dirty="0"/>
        </a:p>
      </dsp:txBody>
      <dsp:txXfrm>
        <a:off x="6796537" y="2798862"/>
        <a:ext cx="2868750" cy="720000"/>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0445D2-A524-416B-BCCC-4894B0018E29}" type="datetimeFigureOut">
              <a:rPr lang="en-GB" smtClean="0"/>
              <a:t>02/02/2021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D8F402-9777-48CA-B363-E3941DC74C19}" type="slidenum">
              <a:rPr lang="en-GB" smtClean="0"/>
              <a:t>‹#›</a:t>
            </a:fld>
            <a:endParaRPr lang="en-GB"/>
          </a:p>
        </p:txBody>
      </p:sp>
    </p:spTree>
    <p:extLst>
      <p:ext uri="{BB962C8B-B14F-4D97-AF65-F5344CB8AC3E}">
        <p14:creationId xmlns:p14="http://schemas.microsoft.com/office/powerpoint/2010/main" val="29545086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Generally the term company indicates a particular kin of business dealing in a specific product.  An organisation is the larger form and generally comprises of a number of companies.  Simply, a company is an organisation, but an organisation is not just a company</a:t>
            </a:r>
          </a:p>
        </p:txBody>
      </p:sp>
      <p:sp>
        <p:nvSpPr>
          <p:cNvPr id="4" name="Slide Number Placeholder 3"/>
          <p:cNvSpPr>
            <a:spLocks noGrp="1"/>
          </p:cNvSpPr>
          <p:nvPr>
            <p:ph type="sldNum" sz="quarter" idx="5"/>
          </p:nvPr>
        </p:nvSpPr>
        <p:spPr/>
        <p:txBody>
          <a:bodyPr/>
          <a:lstStyle/>
          <a:p>
            <a:fld id="{7ED8F402-9777-48CA-B363-E3941DC74C19}" type="slidenum">
              <a:rPr lang="en-GB" smtClean="0"/>
              <a:t>4</a:t>
            </a:fld>
            <a:endParaRPr lang="en-GB"/>
          </a:p>
        </p:txBody>
      </p:sp>
    </p:spTree>
    <p:extLst>
      <p:ext uri="{BB962C8B-B14F-4D97-AF65-F5344CB8AC3E}">
        <p14:creationId xmlns:p14="http://schemas.microsoft.com/office/powerpoint/2010/main" val="313648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do not need to find a particular employee, this is general with regard to the type of employees that the organisation prefers to employ base on their skills, knowledge, behaviour etc.  This links to the organisations value (you need to consider that the employees values are also important)</a:t>
            </a:r>
          </a:p>
        </p:txBody>
      </p:sp>
      <p:sp>
        <p:nvSpPr>
          <p:cNvPr id="4" name="Slide Number Placeholder 3"/>
          <p:cNvSpPr>
            <a:spLocks noGrp="1"/>
          </p:cNvSpPr>
          <p:nvPr>
            <p:ph type="sldNum" sz="quarter" idx="5"/>
          </p:nvPr>
        </p:nvSpPr>
        <p:spPr/>
        <p:txBody>
          <a:bodyPr/>
          <a:lstStyle/>
          <a:p>
            <a:fld id="{7ED8F402-9777-48CA-B363-E3941DC74C19}" type="slidenum">
              <a:rPr lang="en-GB" smtClean="0"/>
              <a:t>5</a:t>
            </a:fld>
            <a:endParaRPr lang="en-GB"/>
          </a:p>
        </p:txBody>
      </p:sp>
    </p:spTree>
    <p:extLst>
      <p:ext uri="{BB962C8B-B14F-4D97-AF65-F5344CB8AC3E}">
        <p14:creationId xmlns:p14="http://schemas.microsoft.com/office/powerpoint/2010/main" val="34101635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B3333F-92A5-4875-91F6-A13FFFC82665}" type="slidenum">
              <a:rPr lang="en-GB" smtClean="0"/>
              <a:t>9</a:t>
            </a:fld>
            <a:endParaRPr lang="en-GB"/>
          </a:p>
        </p:txBody>
      </p:sp>
    </p:spTree>
    <p:extLst>
      <p:ext uri="{BB962C8B-B14F-4D97-AF65-F5344CB8AC3E}">
        <p14:creationId xmlns:p14="http://schemas.microsoft.com/office/powerpoint/2010/main" val="3876337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2/2/2021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2/2/2021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2/2/2021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2/2/2021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2/2/2021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2/2/2021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2/2/2021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2/2/2021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2/2/2021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2/2/2021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r>
              <a:rPr lang="en-US" dirty="0"/>
              <a:t>Assignment Guidance</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The report</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817855-2323-45EA-9774-0DB8D510A68E}"/>
              </a:ext>
            </a:extLst>
          </p:cNvPr>
          <p:cNvSpPr>
            <a:spLocks noGrp="1"/>
          </p:cNvSpPr>
          <p:nvPr>
            <p:ph type="title"/>
          </p:nvPr>
        </p:nvSpPr>
        <p:spPr>
          <a:xfrm>
            <a:off x="642257" y="634946"/>
            <a:ext cx="3690257" cy="1450757"/>
          </a:xfrm>
        </p:spPr>
        <p:txBody>
          <a:bodyPr>
            <a:normAutofit/>
          </a:bodyPr>
          <a:lstStyle/>
          <a:p>
            <a:r>
              <a:rPr lang="en-GB" b="1" dirty="0"/>
              <a:t>Assessment Guidance:</a:t>
            </a:r>
          </a:p>
        </p:txBody>
      </p:sp>
      <p:cxnSp>
        <p:nvCxnSpPr>
          <p:cNvPr id="12" name="Straight Connector 11">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797"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8216316-A64F-4992-913F-56B553582A14}"/>
              </a:ext>
            </a:extLst>
          </p:cNvPr>
          <p:cNvSpPr>
            <a:spLocks noGrp="1"/>
          </p:cNvSpPr>
          <p:nvPr>
            <p:ph idx="1"/>
          </p:nvPr>
        </p:nvSpPr>
        <p:spPr>
          <a:xfrm>
            <a:off x="642257" y="2407436"/>
            <a:ext cx="3690257" cy="3461658"/>
          </a:xfrm>
        </p:spPr>
        <p:txBody>
          <a:bodyPr>
            <a:normAutofit/>
          </a:bodyPr>
          <a:lstStyle/>
          <a:p>
            <a:r>
              <a:rPr lang="en-GB" dirty="0"/>
              <a:t>Your task is to produce a 3500 word report that demonstrates your detailed understanding of the  workplace culture and context of one organisation. </a:t>
            </a:r>
          </a:p>
          <a:p>
            <a:r>
              <a:rPr lang="en-GB" dirty="0"/>
              <a:t>Your report should include the following:</a:t>
            </a:r>
          </a:p>
        </p:txBody>
      </p:sp>
      <p:pic>
        <p:nvPicPr>
          <p:cNvPr id="5" name="Picture 4" descr="Yellow paper ship leading among white ships">
            <a:extLst>
              <a:ext uri="{FF2B5EF4-FFF2-40B4-BE49-F238E27FC236}">
                <a16:creationId xmlns:a16="http://schemas.microsoft.com/office/drawing/2014/main" id="{77E6328F-0FF8-49D8-9F15-158B77E33F23}"/>
              </a:ext>
            </a:extLst>
          </p:cNvPr>
          <p:cNvPicPr>
            <a:picLocks noChangeAspect="1"/>
          </p:cNvPicPr>
          <p:nvPr/>
        </p:nvPicPr>
        <p:blipFill rotWithShape="1">
          <a:blip r:embed="rId2"/>
          <a:srcRect l="13212" r="-1" b="-1"/>
          <a:stretch/>
        </p:blipFill>
        <p:spPr>
          <a:xfrm>
            <a:off x="4648201" y="640081"/>
            <a:ext cx="6909801" cy="5314406"/>
          </a:xfrm>
          <a:prstGeom prst="rect">
            <a:avLst/>
          </a:prstGeom>
        </p:spPr>
      </p:pic>
      <p:sp>
        <p:nvSpPr>
          <p:cNvPr id="14" name="Rectangle 13">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71593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1A6FDD-7AC6-4C4A-A55A-771B6F59CAA8}"/>
              </a:ext>
            </a:extLst>
          </p:cNvPr>
          <p:cNvSpPr>
            <a:spLocks noGrp="1"/>
          </p:cNvSpPr>
          <p:nvPr>
            <p:ph type="title"/>
          </p:nvPr>
        </p:nvSpPr>
        <p:spPr>
          <a:xfrm>
            <a:off x="643467" y="632582"/>
            <a:ext cx="5921921" cy="5126203"/>
          </a:xfrm>
        </p:spPr>
        <p:txBody>
          <a:bodyPr anchor="ctr">
            <a:normAutofit/>
          </a:bodyPr>
          <a:lstStyle/>
          <a:p>
            <a:pPr algn="r"/>
            <a:r>
              <a:rPr lang="en-GB" sz="4800" b="1"/>
              <a:t>An analysis of the internal and external context of the organisation, using appropriate models and tools. </a:t>
            </a:r>
            <a:br>
              <a:rPr lang="en-GB" sz="4800" b="1"/>
            </a:br>
            <a:endParaRPr lang="en-GB" sz="4800" b="1"/>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50021" y="1595483"/>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873C4AC-2410-4FFC-9AED-AA252154143C}"/>
              </a:ext>
            </a:extLst>
          </p:cNvPr>
          <p:cNvSpPr>
            <a:spLocks noGrp="1"/>
          </p:cNvSpPr>
          <p:nvPr>
            <p:ph idx="1"/>
          </p:nvPr>
        </p:nvSpPr>
        <p:spPr>
          <a:xfrm>
            <a:off x="7534654" y="621697"/>
            <a:ext cx="3621025" cy="5147973"/>
          </a:xfrm>
        </p:spPr>
        <p:txBody>
          <a:bodyPr anchor="ctr">
            <a:normAutofit/>
          </a:bodyPr>
          <a:lstStyle/>
          <a:p>
            <a:r>
              <a:rPr lang="en-GB" dirty="0"/>
              <a:t>SWOT</a:t>
            </a:r>
          </a:p>
          <a:p>
            <a:r>
              <a:rPr lang="en-GB" dirty="0"/>
              <a:t>PESTLE</a:t>
            </a:r>
          </a:p>
          <a:p>
            <a:r>
              <a:rPr lang="en-GB" dirty="0"/>
              <a:t>Structure – hierarchical, flat etc</a:t>
            </a:r>
          </a:p>
          <a:p>
            <a:r>
              <a:rPr lang="en-GB" dirty="0"/>
              <a:t>Cultural web/Handy/Schein/Deal and Kennedy</a:t>
            </a:r>
          </a:p>
          <a:p>
            <a:r>
              <a:rPr lang="en-GB" dirty="0"/>
              <a:t>State how this has contributed to organisational efficiency/success. </a:t>
            </a:r>
          </a:p>
          <a:p>
            <a:endParaRPr lang="en-GB" dirty="0"/>
          </a:p>
        </p:txBody>
      </p:sp>
      <p:sp>
        <p:nvSpPr>
          <p:cNvPr id="12" name="Rectangle 11">
            <a:extLst>
              <a:ext uri="{FF2B5EF4-FFF2-40B4-BE49-F238E27FC236}">
                <a16:creationId xmlns:a16="http://schemas.microsoft.com/office/drawing/2014/main" id="{01E907E6-DC1F-49A9-A946-CEB2CB330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06480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A4DA23-45B6-4C56-AB4D-F1970EA0DA21}"/>
              </a:ext>
            </a:extLst>
          </p:cNvPr>
          <p:cNvSpPr>
            <a:spLocks noGrp="1"/>
          </p:cNvSpPr>
          <p:nvPr>
            <p:ph type="title"/>
          </p:nvPr>
        </p:nvSpPr>
        <p:spPr>
          <a:xfrm>
            <a:off x="643467" y="634946"/>
            <a:ext cx="3689094" cy="5055904"/>
          </a:xfrm>
        </p:spPr>
        <p:txBody>
          <a:bodyPr anchor="ctr">
            <a:normAutofit/>
          </a:bodyPr>
          <a:lstStyle/>
          <a:p>
            <a:pPr algn="r"/>
            <a:r>
              <a:rPr lang="en-GB" sz="3900" b="1"/>
              <a:t>An analysis of the organisation’s ethical stance and whether or not employee or management behaviour matches their rhetoric.</a:t>
            </a:r>
            <a:br>
              <a:rPr lang="en-GB" sz="3900" b="1"/>
            </a:br>
            <a:endParaRPr lang="en-GB" sz="3900" b="1"/>
          </a:p>
        </p:txBody>
      </p:sp>
      <p:cxnSp>
        <p:nvCxnSpPr>
          <p:cNvPr id="13" name="Straight Connector 12">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7" name="Content Placeholder 2">
            <a:extLst>
              <a:ext uri="{FF2B5EF4-FFF2-40B4-BE49-F238E27FC236}">
                <a16:creationId xmlns:a16="http://schemas.microsoft.com/office/drawing/2014/main" id="{DA87216D-AC6D-45E3-A0B1-38CF2C75B5BA}"/>
              </a:ext>
            </a:extLst>
          </p:cNvPr>
          <p:cNvGraphicFramePr/>
          <p:nvPr>
            <p:extLst>
              <p:ext uri="{D42A27DB-BD31-4B8C-83A1-F6EECF244321}">
                <p14:modId xmlns:p14="http://schemas.microsoft.com/office/powerpoint/2010/main" val="1689778500"/>
              </p:ext>
            </p:extLst>
          </p:nvPr>
        </p:nvGraphicFramePr>
        <p:xfrm>
          <a:off x="4976031" y="634947"/>
          <a:ext cx="6582555" cy="51217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96328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2B83E8-7A37-44E1-A79B-D47157406D59}"/>
              </a:ext>
            </a:extLst>
          </p:cNvPr>
          <p:cNvSpPr>
            <a:spLocks noGrp="1"/>
          </p:cNvSpPr>
          <p:nvPr>
            <p:ph type="title"/>
          </p:nvPr>
        </p:nvSpPr>
        <p:spPr>
          <a:xfrm>
            <a:off x="643467" y="634946"/>
            <a:ext cx="3689094" cy="5055904"/>
          </a:xfrm>
        </p:spPr>
        <p:txBody>
          <a:bodyPr anchor="ctr">
            <a:normAutofit/>
          </a:bodyPr>
          <a:lstStyle/>
          <a:p>
            <a:pPr algn="r"/>
            <a:r>
              <a:rPr lang="en-GB" sz="3200" b="1"/>
              <a:t>An analysis of the skills, knowledge and behaviour of an employee who is likely to perform well at the organisation, with reference to the organisation’s values.</a:t>
            </a:r>
            <a:br>
              <a:rPr lang="en-GB" sz="3200" b="1"/>
            </a:br>
            <a:endParaRPr lang="en-GB" sz="3200" b="1"/>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7B294719-75F8-4F9D-8A77-C8D6199F13C9}"/>
              </a:ext>
            </a:extLst>
          </p:cNvPr>
          <p:cNvGraphicFramePr>
            <a:graphicFrameLocks noGrp="1"/>
          </p:cNvGraphicFramePr>
          <p:nvPr>
            <p:ph idx="1"/>
            <p:extLst>
              <p:ext uri="{D42A27DB-BD31-4B8C-83A1-F6EECF244321}">
                <p14:modId xmlns:p14="http://schemas.microsoft.com/office/powerpoint/2010/main" val="221200160"/>
              </p:ext>
            </p:extLst>
          </p:nvPr>
        </p:nvGraphicFramePr>
        <p:xfrm>
          <a:off x="4976031" y="634947"/>
          <a:ext cx="6582555" cy="51217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7433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38458-9670-4559-B623-61DB61EBBA33}"/>
              </a:ext>
            </a:extLst>
          </p:cNvPr>
          <p:cNvSpPr>
            <a:spLocks noGrp="1"/>
          </p:cNvSpPr>
          <p:nvPr>
            <p:ph type="title"/>
          </p:nvPr>
        </p:nvSpPr>
        <p:spPr>
          <a:xfrm>
            <a:off x="1024128" y="585216"/>
            <a:ext cx="9720072" cy="1499616"/>
          </a:xfrm>
        </p:spPr>
        <p:txBody>
          <a:bodyPr>
            <a:normAutofit/>
          </a:bodyPr>
          <a:lstStyle/>
          <a:p>
            <a:r>
              <a:rPr lang="en-GB" sz="2800" b="1"/>
              <a:t>At least one recommendations to further enhance the organisation’s culture, using examples from research or other organisations. </a:t>
            </a:r>
            <a:br>
              <a:rPr lang="en-GB" sz="2800" b="1"/>
            </a:br>
            <a:endParaRPr lang="en-GB" sz="2800" b="1"/>
          </a:p>
        </p:txBody>
      </p:sp>
      <p:graphicFrame>
        <p:nvGraphicFramePr>
          <p:cNvPr id="5" name="Content Placeholder 2">
            <a:extLst>
              <a:ext uri="{FF2B5EF4-FFF2-40B4-BE49-F238E27FC236}">
                <a16:creationId xmlns:a16="http://schemas.microsoft.com/office/drawing/2014/main" id="{B57DC94E-610C-4DE7-9232-AFFAB365D40A}"/>
              </a:ext>
            </a:extLst>
          </p:cNvPr>
          <p:cNvGraphicFramePr>
            <a:graphicFrameLocks noGrp="1"/>
          </p:cNvGraphicFramePr>
          <p:nvPr>
            <p:ph idx="1"/>
            <p:extLst>
              <p:ext uri="{D42A27DB-BD31-4B8C-83A1-F6EECF244321}">
                <p14:modId xmlns:p14="http://schemas.microsoft.com/office/powerpoint/2010/main" val="1712381404"/>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29076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A6578-74BB-42EF-8FAC-00C794A81322}"/>
              </a:ext>
            </a:extLst>
          </p:cNvPr>
          <p:cNvSpPr>
            <a:spLocks noGrp="1"/>
          </p:cNvSpPr>
          <p:nvPr>
            <p:ph type="title"/>
          </p:nvPr>
        </p:nvSpPr>
        <p:spPr>
          <a:xfrm>
            <a:off x="643467" y="632582"/>
            <a:ext cx="5921921" cy="5126203"/>
          </a:xfrm>
        </p:spPr>
        <p:txBody>
          <a:bodyPr anchor="ctr">
            <a:normAutofit/>
          </a:bodyPr>
          <a:lstStyle/>
          <a:p>
            <a:pPr algn="r"/>
            <a:r>
              <a:rPr lang="en-GB" sz="8800" b="1"/>
              <a:t>Specifics</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50021" y="1595483"/>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1FD173-FBA2-4497-90D2-43ED436C88A4}"/>
              </a:ext>
            </a:extLst>
          </p:cNvPr>
          <p:cNvSpPr>
            <a:spLocks noGrp="1"/>
          </p:cNvSpPr>
          <p:nvPr>
            <p:ph idx="1"/>
          </p:nvPr>
        </p:nvSpPr>
        <p:spPr>
          <a:xfrm>
            <a:off x="7534654" y="621697"/>
            <a:ext cx="3621025" cy="5147973"/>
          </a:xfrm>
        </p:spPr>
        <p:txBody>
          <a:bodyPr anchor="ctr">
            <a:normAutofit/>
          </a:bodyPr>
          <a:lstStyle/>
          <a:p>
            <a:pPr>
              <a:lnSpc>
                <a:spcPct val="100000"/>
              </a:lnSpc>
            </a:pPr>
            <a:r>
              <a:rPr lang="en-GB" sz="1600"/>
              <a:t>1. Your work should be appropriately underpinned with up to date sources – at least 10 for your individual video/presentation and 30 for your report. A reference list should be provided using Harvard referencing conventions.</a:t>
            </a:r>
          </a:p>
          <a:p>
            <a:pPr marL="0" indent="0">
              <a:lnSpc>
                <a:spcPct val="100000"/>
              </a:lnSpc>
              <a:buNone/>
            </a:pPr>
            <a:endParaRPr lang="en-GB" sz="1600"/>
          </a:p>
          <a:p>
            <a:pPr>
              <a:lnSpc>
                <a:spcPct val="100000"/>
              </a:lnSpc>
            </a:pPr>
            <a:r>
              <a:rPr lang="en-GB" sz="1600"/>
              <a:t>2. You should provide appropriate definitions and should demonstrate your knowledge of environmental and cultural analysis tools and models such as PESTLE, SWOT and the Cultural Web. You should demonstrate your knowledge of how culture affects organisational efficiency. Furthermore you should demonstrate your understanding of business ethics and corporate social responsibility. </a:t>
            </a:r>
          </a:p>
          <a:p>
            <a:pPr>
              <a:lnSpc>
                <a:spcPct val="100000"/>
              </a:lnSpc>
            </a:pPr>
            <a:endParaRPr lang="en-GB" sz="1600"/>
          </a:p>
        </p:txBody>
      </p:sp>
      <p:sp>
        <p:nvSpPr>
          <p:cNvPr id="12" name="Rectangle 11">
            <a:extLst>
              <a:ext uri="{FF2B5EF4-FFF2-40B4-BE49-F238E27FC236}">
                <a16:creationId xmlns:a16="http://schemas.microsoft.com/office/drawing/2014/main" id="{01E907E6-DC1F-49A9-A946-CEB2CB330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24209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40E2F6-EC31-4230-9BFD-AC7ACF96B5A5}"/>
              </a:ext>
            </a:extLst>
          </p:cNvPr>
          <p:cNvSpPr>
            <a:spLocks noGrp="1"/>
          </p:cNvSpPr>
          <p:nvPr>
            <p:ph type="title"/>
          </p:nvPr>
        </p:nvSpPr>
        <p:spPr>
          <a:xfrm>
            <a:off x="643467" y="632582"/>
            <a:ext cx="5921921" cy="5126203"/>
          </a:xfrm>
        </p:spPr>
        <p:txBody>
          <a:bodyPr anchor="ctr">
            <a:normAutofit/>
          </a:bodyPr>
          <a:lstStyle/>
          <a:p>
            <a:pPr algn="r"/>
            <a:r>
              <a:rPr lang="en-GB" sz="8800" b="1" dirty="0"/>
              <a:t>Specifics continued</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50021" y="1595483"/>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74D6CD-DFCE-44F9-84C6-2A690C0F9F1F}"/>
              </a:ext>
            </a:extLst>
          </p:cNvPr>
          <p:cNvSpPr>
            <a:spLocks noGrp="1"/>
          </p:cNvSpPr>
          <p:nvPr>
            <p:ph idx="1"/>
          </p:nvPr>
        </p:nvSpPr>
        <p:spPr>
          <a:xfrm>
            <a:off x="7534654" y="621697"/>
            <a:ext cx="3621025" cy="5147973"/>
          </a:xfrm>
        </p:spPr>
        <p:txBody>
          <a:bodyPr anchor="ctr">
            <a:normAutofit/>
          </a:bodyPr>
          <a:lstStyle/>
          <a:p>
            <a:r>
              <a:rPr lang="en-GB"/>
              <a:t>3. You should demonstrate your ability to analyse the culture of an organisation and identify how this affects its organisational efficiency, either positively or negatively. You should propose solutions to enhance the culture of your organisation, using research or examples from other organisations. You should also demonstrate your ability to analyse the external context of an organisation. </a:t>
            </a:r>
          </a:p>
          <a:p>
            <a:endParaRPr lang="en-GB" dirty="0"/>
          </a:p>
        </p:txBody>
      </p:sp>
      <p:sp>
        <p:nvSpPr>
          <p:cNvPr id="12" name="Rectangle 11">
            <a:extLst>
              <a:ext uri="{FF2B5EF4-FFF2-40B4-BE49-F238E27FC236}">
                <a16:creationId xmlns:a16="http://schemas.microsoft.com/office/drawing/2014/main" id="{01E907E6-DC1F-49A9-A946-CEB2CB330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92556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8E2AD1-9927-49CD-BBA1-E03EE933A386}"/>
              </a:ext>
            </a:extLst>
          </p:cNvPr>
          <p:cNvSpPr>
            <a:spLocks noGrp="1"/>
          </p:cNvSpPr>
          <p:nvPr>
            <p:ph type="title"/>
          </p:nvPr>
        </p:nvSpPr>
        <p:spPr>
          <a:xfrm>
            <a:off x="643467" y="632582"/>
            <a:ext cx="5921921" cy="5126203"/>
          </a:xfrm>
        </p:spPr>
        <p:txBody>
          <a:bodyPr anchor="ctr">
            <a:normAutofit/>
          </a:bodyPr>
          <a:lstStyle/>
          <a:p>
            <a:pPr algn="r"/>
            <a:r>
              <a:rPr lang="en-GB" sz="8800" b="1" dirty="0"/>
              <a:t>Specifics continued</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50021" y="1595483"/>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29D7C1-8EAB-43B1-BBA5-29644BFFF2C8}"/>
              </a:ext>
            </a:extLst>
          </p:cNvPr>
          <p:cNvSpPr>
            <a:spLocks noGrp="1"/>
          </p:cNvSpPr>
          <p:nvPr>
            <p:ph idx="1"/>
          </p:nvPr>
        </p:nvSpPr>
        <p:spPr>
          <a:xfrm>
            <a:off x="7534654" y="621697"/>
            <a:ext cx="3621025" cy="5147973"/>
          </a:xfrm>
        </p:spPr>
        <p:txBody>
          <a:bodyPr anchor="ctr">
            <a:normAutofit/>
          </a:bodyPr>
          <a:lstStyle/>
          <a:p>
            <a:pPr>
              <a:lnSpc>
                <a:spcPct val="100000"/>
              </a:lnSpc>
            </a:pPr>
            <a:r>
              <a:rPr lang="en-GB" sz="1900"/>
              <a:t>4. You should effectively apply models and theory relating to culture (Cultural web, Handy and other models) and environmental analysis (PESTLE, SWOT, for example) to an organisation. </a:t>
            </a:r>
          </a:p>
          <a:p>
            <a:pPr marL="0" indent="0">
              <a:lnSpc>
                <a:spcPct val="100000"/>
              </a:lnSpc>
              <a:buNone/>
            </a:pPr>
            <a:endParaRPr lang="en-GB" sz="1900"/>
          </a:p>
          <a:p>
            <a:pPr>
              <a:lnSpc>
                <a:spcPct val="100000"/>
              </a:lnSpc>
            </a:pPr>
            <a:r>
              <a:rPr lang="en-GB" sz="1900"/>
              <a:t> 5. You should demonstrate appropriate presentation skills such as regular eye contact, clear and logical verbal and written communication, and adhering to timescales. You should demonstrate appropriate written skills – your report should be structured appropriately and be well written. </a:t>
            </a:r>
          </a:p>
          <a:p>
            <a:pPr>
              <a:lnSpc>
                <a:spcPct val="100000"/>
              </a:lnSpc>
            </a:pPr>
            <a:endParaRPr lang="en-GB" sz="1900"/>
          </a:p>
          <a:p>
            <a:pPr>
              <a:lnSpc>
                <a:spcPct val="100000"/>
              </a:lnSpc>
            </a:pPr>
            <a:endParaRPr lang="en-GB" sz="1900"/>
          </a:p>
        </p:txBody>
      </p:sp>
      <p:sp>
        <p:nvSpPr>
          <p:cNvPr id="12" name="Rectangle 11">
            <a:extLst>
              <a:ext uri="{FF2B5EF4-FFF2-40B4-BE49-F238E27FC236}">
                <a16:creationId xmlns:a16="http://schemas.microsoft.com/office/drawing/2014/main" id="{01E907E6-DC1F-49A9-A946-CEB2CB330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78561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0</TotalTime>
  <Words>629</Words>
  <Application>Microsoft Office PowerPoint</Application>
  <PresentationFormat>Widescreen</PresentationFormat>
  <Paragraphs>42</Paragraphs>
  <Slides>9</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Calibri</vt:lpstr>
      <vt:lpstr>Georgia Pro Cond Light</vt:lpstr>
      <vt:lpstr>Speak Pro</vt:lpstr>
      <vt:lpstr>RetrospectVTI</vt:lpstr>
      <vt:lpstr>Assignment Guidance</vt:lpstr>
      <vt:lpstr>Assessment Guidance:</vt:lpstr>
      <vt:lpstr>An analysis of the internal and external context of the organisation, using appropriate models and tools.  </vt:lpstr>
      <vt:lpstr>An analysis of the organisation’s ethical stance and whether or not employee or management behaviour matches their rhetoric. </vt:lpstr>
      <vt:lpstr>An analysis of the skills, knowledge and behaviour of an employee who is likely to perform well at the organisation, with reference to the organisation’s values. </vt:lpstr>
      <vt:lpstr>At least one recommendations to further enhance the organisation’s culture, using examples from research or other organisations.  </vt:lpstr>
      <vt:lpstr>Specifics</vt:lpstr>
      <vt:lpstr>Specifics continued</vt:lpstr>
      <vt:lpstr>Specifics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Guidance</dc:title>
  <dc:creator>Marie Pitson</dc:creator>
  <cp:lastModifiedBy>Marie Pitson</cp:lastModifiedBy>
  <cp:revision>3</cp:revision>
  <dcterms:created xsi:type="dcterms:W3CDTF">2021-02-02T09:00:12Z</dcterms:created>
  <dcterms:modified xsi:type="dcterms:W3CDTF">2021-02-02T09:12:36Z</dcterms:modified>
</cp:coreProperties>
</file>