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Lst>
  <p:sldSz cx="12192000" cy="6858000"/>
  <p:notesSz cx="6858000" cy="9144000"/>
  <p:defaultTextStyle>
    <a:defPPr>
      <a:defRPr lang="en-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hasmina Krumova Georgieva (2026746)" initials="ZKG(" lastIdx="1" clrIdx="0">
    <p:extLst>
      <p:ext uri="{19B8F6BF-5375-455C-9EA6-DF929625EA0E}">
        <p15:presenceInfo xmlns:p15="http://schemas.microsoft.com/office/powerpoint/2012/main" userId="S::2026746@student.uwtsd.ac.uk::c8eb6d58-2759-4e3e-85af-adfd2bceb53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4F0E3C-97BD-40C9-A0D8-5077EC53E6D2}" v="415" dt="2023-06-23T08:16:34.352"/>
    <p1510:client id="{AAE5295B-9AB6-688B-00E7-92F5C2C5CF53}" v="14" dt="2023-06-23T08:13:45.617"/>
    <p1510:client id="{E782577F-C555-07F7-66A0-982CD4900842}" v="480" dt="2023-06-23T09:02:14.4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1E1784-CFC0-4BAE-A9AC-53F83008D576}"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8323D2A8-4595-4D23-B059-1A17C2B12D0A}">
      <dgm:prSet/>
      <dgm:spPr/>
      <dgm:t>
        <a:bodyPr/>
        <a:lstStyle/>
        <a:p>
          <a:r>
            <a:rPr lang="en-GB" dirty="0"/>
            <a:t>During this slide I will talk about the gap between the needs and availability and the options and resources that are suitable for each person, and if in fact these aspects are suitable for everyone. </a:t>
          </a:r>
          <a:endParaRPr lang="en-US" dirty="0"/>
        </a:p>
      </dgm:t>
    </dgm:pt>
    <dgm:pt modelId="{08B58141-591E-4235-A82F-97B40A12A8D4}" type="parTrans" cxnId="{D8930DEB-77FD-4F31-B5B2-124307C670CB}">
      <dgm:prSet/>
      <dgm:spPr/>
      <dgm:t>
        <a:bodyPr/>
        <a:lstStyle/>
        <a:p>
          <a:endParaRPr lang="en-US"/>
        </a:p>
      </dgm:t>
    </dgm:pt>
    <dgm:pt modelId="{D2D24253-CF92-4153-AED0-AD4D783DD74D}" type="sibTrans" cxnId="{D8930DEB-77FD-4F31-B5B2-124307C670CB}">
      <dgm:prSet/>
      <dgm:spPr/>
      <dgm:t>
        <a:bodyPr/>
        <a:lstStyle/>
        <a:p>
          <a:endParaRPr lang="en-US"/>
        </a:p>
      </dgm:t>
    </dgm:pt>
    <dgm:pt modelId="{DA3E23E2-6558-446D-AA49-C254D239619D}">
      <dgm:prSet/>
      <dgm:spPr/>
      <dgm:t>
        <a:bodyPr/>
        <a:lstStyle/>
        <a:p>
          <a:r>
            <a:rPr lang="en-GB" dirty="0"/>
            <a:t>It is important to recognise a person's psychological well-being during this stage of their lives. Can a person recognise that they are dying and are they in immediate pain and suffering?</a:t>
          </a:r>
          <a:endParaRPr lang="en-US" dirty="0"/>
        </a:p>
      </dgm:t>
    </dgm:pt>
    <dgm:pt modelId="{D9F17FB6-7FBE-4474-9220-84DD43D2EEA6}" type="parTrans" cxnId="{84F599D4-7FA5-4D55-9EB8-F9CF39994A4C}">
      <dgm:prSet/>
      <dgm:spPr/>
      <dgm:t>
        <a:bodyPr/>
        <a:lstStyle/>
        <a:p>
          <a:endParaRPr lang="en-US"/>
        </a:p>
      </dgm:t>
    </dgm:pt>
    <dgm:pt modelId="{6BCF8643-0481-4D5C-8A6D-1BA01EDE94A8}" type="sibTrans" cxnId="{84F599D4-7FA5-4D55-9EB8-F9CF39994A4C}">
      <dgm:prSet/>
      <dgm:spPr/>
      <dgm:t>
        <a:bodyPr/>
        <a:lstStyle/>
        <a:p>
          <a:endParaRPr lang="en-US"/>
        </a:p>
      </dgm:t>
    </dgm:pt>
    <dgm:pt modelId="{C36541F5-6F97-472E-9BB6-9479E29C3343}" type="pres">
      <dgm:prSet presAssocID="{F71E1784-CFC0-4BAE-A9AC-53F83008D576}" presName="outerComposite" presStyleCnt="0">
        <dgm:presLayoutVars>
          <dgm:chMax val="5"/>
          <dgm:dir/>
          <dgm:resizeHandles val="exact"/>
        </dgm:presLayoutVars>
      </dgm:prSet>
      <dgm:spPr/>
    </dgm:pt>
    <dgm:pt modelId="{5B31E04D-4261-482A-8136-1666CAC848D7}" type="pres">
      <dgm:prSet presAssocID="{F71E1784-CFC0-4BAE-A9AC-53F83008D576}" presName="dummyMaxCanvas" presStyleCnt="0">
        <dgm:presLayoutVars/>
      </dgm:prSet>
      <dgm:spPr/>
    </dgm:pt>
    <dgm:pt modelId="{CE356BC8-CB07-4C4E-B8DA-5EAF4B339803}" type="pres">
      <dgm:prSet presAssocID="{F71E1784-CFC0-4BAE-A9AC-53F83008D576}" presName="TwoNodes_1" presStyleLbl="node1" presStyleIdx="0" presStyleCnt="2">
        <dgm:presLayoutVars>
          <dgm:bulletEnabled val="1"/>
        </dgm:presLayoutVars>
      </dgm:prSet>
      <dgm:spPr/>
    </dgm:pt>
    <dgm:pt modelId="{65C6A91B-3A0C-4B84-8B3C-F6993F27C3CF}" type="pres">
      <dgm:prSet presAssocID="{F71E1784-CFC0-4BAE-A9AC-53F83008D576}" presName="TwoNodes_2" presStyleLbl="node1" presStyleIdx="1" presStyleCnt="2">
        <dgm:presLayoutVars>
          <dgm:bulletEnabled val="1"/>
        </dgm:presLayoutVars>
      </dgm:prSet>
      <dgm:spPr/>
    </dgm:pt>
    <dgm:pt modelId="{C2C90022-50EA-40F5-B7EA-5BCEF8CD3A5E}" type="pres">
      <dgm:prSet presAssocID="{F71E1784-CFC0-4BAE-A9AC-53F83008D576}" presName="TwoConn_1-2" presStyleLbl="fgAccFollowNode1" presStyleIdx="0" presStyleCnt="1">
        <dgm:presLayoutVars>
          <dgm:bulletEnabled val="1"/>
        </dgm:presLayoutVars>
      </dgm:prSet>
      <dgm:spPr/>
    </dgm:pt>
    <dgm:pt modelId="{F88F4BFA-306E-4AC1-B795-FC6605129EAD}" type="pres">
      <dgm:prSet presAssocID="{F71E1784-CFC0-4BAE-A9AC-53F83008D576}" presName="TwoNodes_1_text" presStyleLbl="node1" presStyleIdx="1" presStyleCnt="2">
        <dgm:presLayoutVars>
          <dgm:bulletEnabled val="1"/>
        </dgm:presLayoutVars>
      </dgm:prSet>
      <dgm:spPr/>
    </dgm:pt>
    <dgm:pt modelId="{2BA89148-D981-4676-B4EB-25839DB23AE1}" type="pres">
      <dgm:prSet presAssocID="{F71E1784-CFC0-4BAE-A9AC-53F83008D576}" presName="TwoNodes_2_text" presStyleLbl="node1" presStyleIdx="1" presStyleCnt="2">
        <dgm:presLayoutVars>
          <dgm:bulletEnabled val="1"/>
        </dgm:presLayoutVars>
      </dgm:prSet>
      <dgm:spPr/>
    </dgm:pt>
  </dgm:ptLst>
  <dgm:cxnLst>
    <dgm:cxn modelId="{13A26202-3B74-4FAF-B1DB-2B85D1E61E2F}" type="presOf" srcId="{F71E1784-CFC0-4BAE-A9AC-53F83008D576}" destId="{C36541F5-6F97-472E-9BB6-9479E29C3343}" srcOrd="0" destOrd="0" presId="urn:microsoft.com/office/officeart/2005/8/layout/vProcess5"/>
    <dgm:cxn modelId="{0C74A10A-2ADF-4C45-9229-A030A2FC0FB8}" type="presOf" srcId="{8323D2A8-4595-4D23-B059-1A17C2B12D0A}" destId="{CE356BC8-CB07-4C4E-B8DA-5EAF4B339803}" srcOrd="0" destOrd="0" presId="urn:microsoft.com/office/officeart/2005/8/layout/vProcess5"/>
    <dgm:cxn modelId="{8993C94F-90C2-41E8-8FF9-51C1B6B3256D}" type="presOf" srcId="{D2D24253-CF92-4153-AED0-AD4D783DD74D}" destId="{C2C90022-50EA-40F5-B7EA-5BCEF8CD3A5E}" srcOrd="0" destOrd="0" presId="urn:microsoft.com/office/officeart/2005/8/layout/vProcess5"/>
    <dgm:cxn modelId="{D81D647E-8769-409B-9960-73EA0D0F37F7}" type="presOf" srcId="{DA3E23E2-6558-446D-AA49-C254D239619D}" destId="{65C6A91B-3A0C-4B84-8B3C-F6993F27C3CF}" srcOrd="0" destOrd="0" presId="urn:microsoft.com/office/officeart/2005/8/layout/vProcess5"/>
    <dgm:cxn modelId="{D1E11686-D095-4370-9006-E706C9134829}" type="presOf" srcId="{8323D2A8-4595-4D23-B059-1A17C2B12D0A}" destId="{F88F4BFA-306E-4AC1-B795-FC6605129EAD}" srcOrd="1" destOrd="0" presId="urn:microsoft.com/office/officeart/2005/8/layout/vProcess5"/>
    <dgm:cxn modelId="{84F599D4-7FA5-4D55-9EB8-F9CF39994A4C}" srcId="{F71E1784-CFC0-4BAE-A9AC-53F83008D576}" destId="{DA3E23E2-6558-446D-AA49-C254D239619D}" srcOrd="1" destOrd="0" parTransId="{D9F17FB6-7FBE-4474-9220-84DD43D2EEA6}" sibTransId="{6BCF8643-0481-4D5C-8A6D-1BA01EDE94A8}"/>
    <dgm:cxn modelId="{2CA1F4D9-3CFF-4EC8-8351-724C2597F2D4}" type="presOf" srcId="{DA3E23E2-6558-446D-AA49-C254D239619D}" destId="{2BA89148-D981-4676-B4EB-25839DB23AE1}" srcOrd="1" destOrd="0" presId="urn:microsoft.com/office/officeart/2005/8/layout/vProcess5"/>
    <dgm:cxn modelId="{D8930DEB-77FD-4F31-B5B2-124307C670CB}" srcId="{F71E1784-CFC0-4BAE-A9AC-53F83008D576}" destId="{8323D2A8-4595-4D23-B059-1A17C2B12D0A}" srcOrd="0" destOrd="0" parTransId="{08B58141-591E-4235-A82F-97B40A12A8D4}" sibTransId="{D2D24253-CF92-4153-AED0-AD4D783DD74D}"/>
    <dgm:cxn modelId="{3D0D8FC6-B372-4301-B3F7-911E5F080134}" type="presParOf" srcId="{C36541F5-6F97-472E-9BB6-9479E29C3343}" destId="{5B31E04D-4261-482A-8136-1666CAC848D7}" srcOrd="0" destOrd="0" presId="urn:microsoft.com/office/officeart/2005/8/layout/vProcess5"/>
    <dgm:cxn modelId="{72681AC1-4C97-468C-9E56-C7175559786D}" type="presParOf" srcId="{C36541F5-6F97-472E-9BB6-9479E29C3343}" destId="{CE356BC8-CB07-4C4E-B8DA-5EAF4B339803}" srcOrd="1" destOrd="0" presId="urn:microsoft.com/office/officeart/2005/8/layout/vProcess5"/>
    <dgm:cxn modelId="{4F9DEA62-54DB-47D7-A3C3-9303471F655D}" type="presParOf" srcId="{C36541F5-6F97-472E-9BB6-9479E29C3343}" destId="{65C6A91B-3A0C-4B84-8B3C-F6993F27C3CF}" srcOrd="2" destOrd="0" presId="urn:microsoft.com/office/officeart/2005/8/layout/vProcess5"/>
    <dgm:cxn modelId="{093D0817-4C31-4C12-99BF-8CBAA44EA9EC}" type="presParOf" srcId="{C36541F5-6F97-472E-9BB6-9479E29C3343}" destId="{C2C90022-50EA-40F5-B7EA-5BCEF8CD3A5E}" srcOrd="3" destOrd="0" presId="urn:microsoft.com/office/officeart/2005/8/layout/vProcess5"/>
    <dgm:cxn modelId="{8E1A261F-4C65-4F66-9835-537A17B65CAD}" type="presParOf" srcId="{C36541F5-6F97-472E-9BB6-9479E29C3343}" destId="{F88F4BFA-306E-4AC1-B795-FC6605129EAD}" srcOrd="4" destOrd="0" presId="urn:microsoft.com/office/officeart/2005/8/layout/vProcess5"/>
    <dgm:cxn modelId="{B6AD5CE4-9E59-45BF-AA03-CC5E4A262E4B}" type="presParOf" srcId="{C36541F5-6F97-472E-9BB6-9479E29C3343}" destId="{2BA89148-D981-4676-B4EB-25839DB23AE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88E1FF-BF52-4099-A8C3-B244D7B4FD1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DCB6840E-DC81-411B-8521-4F947B53BD28}">
      <dgm:prSet/>
      <dgm:spPr/>
      <dgm:t>
        <a:bodyPr/>
        <a:lstStyle/>
        <a:p>
          <a:r>
            <a:rPr lang="en-US" b="1"/>
            <a:t>Sanctity of life: </a:t>
          </a:r>
          <a:r>
            <a:rPr lang="en-US"/>
            <a:t>it is believed that Chambaere et al. (2015) argue that the belief in the inherent value and sanctity of human life, considering it inviolable irrespective of the circumstances, is widely held. human life's inherent value and Sanctity, considering it inviolable regardless of the circumstances (Chambaere et al., 2015). </a:t>
          </a:r>
        </a:p>
      </dgm:t>
    </dgm:pt>
    <dgm:pt modelId="{E5035628-FF12-4F70-8EA8-63ADDE4CF572}" type="parTrans" cxnId="{A76C0BEA-2A6B-41EE-9028-7C033323E3D0}">
      <dgm:prSet/>
      <dgm:spPr/>
      <dgm:t>
        <a:bodyPr/>
        <a:lstStyle/>
        <a:p>
          <a:endParaRPr lang="en-US"/>
        </a:p>
      </dgm:t>
    </dgm:pt>
    <dgm:pt modelId="{0BE23475-96AD-4D09-ABFE-6708C21D0896}" type="sibTrans" cxnId="{A76C0BEA-2A6B-41EE-9028-7C033323E3D0}">
      <dgm:prSet/>
      <dgm:spPr/>
      <dgm:t>
        <a:bodyPr/>
        <a:lstStyle/>
        <a:p>
          <a:endParaRPr lang="en-US"/>
        </a:p>
      </dgm:t>
    </dgm:pt>
    <dgm:pt modelId="{4D9441D4-5775-4DE0-8B7C-72507AB7F707}">
      <dgm:prSet/>
      <dgm:spPr/>
      <dgm:t>
        <a:bodyPr/>
        <a:lstStyle/>
        <a:p>
          <a:r>
            <a:rPr lang="en-US" b="1"/>
            <a:t>Slippery slope: </a:t>
          </a:r>
          <a:r>
            <a:rPr lang="en-US"/>
            <a:t>there concerns about the potential for abuse and the erosion of safeguards once euthanasia and assisted suicide are legalized, potentially endangering vulnerable populations.</a:t>
          </a:r>
        </a:p>
      </dgm:t>
    </dgm:pt>
    <dgm:pt modelId="{BE120AFB-D67D-4E6C-9BA8-97D38CA2E4D0}" type="parTrans" cxnId="{4A0D7AC4-703D-49EC-BCAA-581406CF3453}">
      <dgm:prSet/>
      <dgm:spPr/>
      <dgm:t>
        <a:bodyPr/>
        <a:lstStyle/>
        <a:p>
          <a:endParaRPr lang="en-US"/>
        </a:p>
      </dgm:t>
    </dgm:pt>
    <dgm:pt modelId="{C2A44B20-F90B-47DF-A3F2-425869C6D105}" type="sibTrans" cxnId="{4A0D7AC4-703D-49EC-BCAA-581406CF3453}">
      <dgm:prSet/>
      <dgm:spPr/>
      <dgm:t>
        <a:bodyPr/>
        <a:lstStyle/>
        <a:p>
          <a:endParaRPr lang="en-US"/>
        </a:p>
      </dgm:t>
    </dgm:pt>
    <dgm:pt modelId="{F6851BD4-1FDF-4145-BF44-F07D8EE09CB2}">
      <dgm:prSet/>
      <dgm:spPr/>
      <dgm:t>
        <a:bodyPr/>
        <a:lstStyle/>
        <a:p>
          <a:r>
            <a:rPr lang="en-US" b="1"/>
            <a:t>Palliative care alternatives</a:t>
          </a:r>
          <a:r>
            <a:rPr lang="en-US"/>
            <a:t>: According to Quaghebeur et al. (2017), enhancing the availability of excellent palliative care and pain management can effectively alleviate the suffering experienced by individuals who are terminally ill.</a:t>
          </a:r>
        </a:p>
      </dgm:t>
    </dgm:pt>
    <dgm:pt modelId="{832F72E2-7E02-46DB-B5CB-470D8700CA6B}" type="parTrans" cxnId="{AAEF408F-58D4-4808-B7D4-44E47A141338}">
      <dgm:prSet/>
      <dgm:spPr/>
      <dgm:t>
        <a:bodyPr/>
        <a:lstStyle/>
        <a:p>
          <a:endParaRPr lang="en-US"/>
        </a:p>
      </dgm:t>
    </dgm:pt>
    <dgm:pt modelId="{DFE87E31-6195-4BA7-9797-4D0EB888B7DB}" type="sibTrans" cxnId="{AAEF408F-58D4-4808-B7D4-44E47A141338}">
      <dgm:prSet/>
      <dgm:spPr/>
      <dgm:t>
        <a:bodyPr/>
        <a:lstStyle/>
        <a:p>
          <a:endParaRPr lang="en-US"/>
        </a:p>
      </dgm:t>
    </dgm:pt>
    <dgm:pt modelId="{899805AC-186C-4461-9609-13F0B48BCB1D}" type="pres">
      <dgm:prSet presAssocID="{5888E1FF-BF52-4099-A8C3-B244D7B4FD1E}" presName="linear" presStyleCnt="0">
        <dgm:presLayoutVars>
          <dgm:animLvl val="lvl"/>
          <dgm:resizeHandles val="exact"/>
        </dgm:presLayoutVars>
      </dgm:prSet>
      <dgm:spPr/>
    </dgm:pt>
    <dgm:pt modelId="{5E847296-D4F5-4518-89D0-8A49563AA813}" type="pres">
      <dgm:prSet presAssocID="{DCB6840E-DC81-411B-8521-4F947B53BD28}" presName="parentText" presStyleLbl="node1" presStyleIdx="0" presStyleCnt="3">
        <dgm:presLayoutVars>
          <dgm:chMax val="0"/>
          <dgm:bulletEnabled val="1"/>
        </dgm:presLayoutVars>
      </dgm:prSet>
      <dgm:spPr/>
    </dgm:pt>
    <dgm:pt modelId="{1CBF0558-053E-461B-B482-C03BF6AA4DEF}" type="pres">
      <dgm:prSet presAssocID="{0BE23475-96AD-4D09-ABFE-6708C21D0896}" presName="spacer" presStyleCnt="0"/>
      <dgm:spPr/>
    </dgm:pt>
    <dgm:pt modelId="{B9E6DCA8-C707-4037-9450-34D2D6C50DC0}" type="pres">
      <dgm:prSet presAssocID="{4D9441D4-5775-4DE0-8B7C-72507AB7F707}" presName="parentText" presStyleLbl="node1" presStyleIdx="1" presStyleCnt="3">
        <dgm:presLayoutVars>
          <dgm:chMax val="0"/>
          <dgm:bulletEnabled val="1"/>
        </dgm:presLayoutVars>
      </dgm:prSet>
      <dgm:spPr/>
    </dgm:pt>
    <dgm:pt modelId="{682069B8-5BC0-4281-AEDE-A4A800B26C99}" type="pres">
      <dgm:prSet presAssocID="{C2A44B20-F90B-47DF-A3F2-425869C6D105}" presName="spacer" presStyleCnt="0"/>
      <dgm:spPr/>
    </dgm:pt>
    <dgm:pt modelId="{3F22CE7A-7A99-41A8-9B90-C5CED26E4424}" type="pres">
      <dgm:prSet presAssocID="{F6851BD4-1FDF-4145-BF44-F07D8EE09CB2}" presName="parentText" presStyleLbl="node1" presStyleIdx="2" presStyleCnt="3">
        <dgm:presLayoutVars>
          <dgm:chMax val="0"/>
          <dgm:bulletEnabled val="1"/>
        </dgm:presLayoutVars>
      </dgm:prSet>
      <dgm:spPr/>
    </dgm:pt>
  </dgm:ptLst>
  <dgm:cxnLst>
    <dgm:cxn modelId="{222ADA61-8767-4EFA-AD5E-83F83B809FD5}" type="presOf" srcId="{F6851BD4-1FDF-4145-BF44-F07D8EE09CB2}" destId="{3F22CE7A-7A99-41A8-9B90-C5CED26E4424}" srcOrd="0" destOrd="0" presId="urn:microsoft.com/office/officeart/2005/8/layout/vList2"/>
    <dgm:cxn modelId="{AAEF408F-58D4-4808-B7D4-44E47A141338}" srcId="{5888E1FF-BF52-4099-A8C3-B244D7B4FD1E}" destId="{F6851BD4-1FDF-4145-BF44-F07D8EE09CB2}" srcOrd="2" destOrd="0" parTransId="{832F72E2-7E02-46DB-B5CB-470D8700CA6B}" sibTransId="{DFE87E31-6195-4BA7-9797-4D0EB888B7DB}"/>
    <dgm:cxn modelId="{21880AA8-0C63-4049-9ACA-3C8D4F8211E0}" type="presOf" srcId="{4D9441D4-5775-4DE0-8B7C-72507AB7F707}" destId="{B9E6DCA8-C707-4037-9450-34D2D6C50DC0}" srcOrd="0" destOrd="0" presId="urn:microsoft.com/office/officeart/2005/8/layout/vList2"/>
    <dgm:cxn modelId="{CCF4E4B1-AD53-41CA-A3AA-DDD599C61269}" type="presOf" srcId="{DCB6840E-DC81-411B-8521-4F947B53BD28}" destId="{5E847296-D4F5-4518-89D0-8A49563AA813}" srcOrd="0" destOrd="0" presId="urn:microsoft.com/office/officeart/2005/8/layout/vList2"/>
    <dgm:cxn modelId="{4A0D7AC4-703D-49EC-BCAA-581406CF3453}" srcId="{5888E1FF-BF52-4099-A8C3-B244D7B4FD1E}" destId="{4D9441D4-5775-4DE0-8B7C-72507AB7F707}" srcOrd="1" destOrd="0" parTransId="{BE120AFB-D67D-4E6C-9BA8-97D38CA2E4D0}" sibTransId="{C2A44B20-F90B-47DF-A3F2-425869C6D105}"/>
    <dgm:cxn modelId="{96CD54DB-0A21-45B0-982D-55C349760580}" type="presOf" srcId="{5888E1FF-BF52-4099-A8C3-B244D7B4FD1E}" destId="{899805AC-186C-4461-9609-13F0B48BCB1D}" srcOrd="0" destOrd="0" presId="urn:microsoft.com/office/officeart/2005/8/layout/vList2"/>
    <dgm:cxn modelId="{A76C0BEA-2A6B-41EE-9028-7C033323E3D0}" srcId="{5888E1FF-BF52-4099-A8C3-B244D7B4FD1E}" destId="{DCB6840E-DC81-411B-8521-4F947B53BD28}" srcOrd="0" destOrd="0" parTransId="{E5035628-FF12-4F70-8EA8-63ADDE4CF572}" sibTransId="{0BE23475-96AD-4D09-ABFE-6708C21D0896}"/>
    <dgm:cxn modelId="{E8C87023-F554-4DC0-9D1D-A9D21FDA2530}" type="presParOf" srcId="{899805AC-186C-4461-9609-13F0B48BCB1D}" destId="{5E847296-D4F5-4518-89D0-8A49563AA813}" srcOrd="0" destOrd="0" presId="urn:microsoft.com/office/officeart/2005/8/layout/vList2"/>
    <dgm:cxn modelId="{F2C98229-1057-4C4D-862A-C8E328A14534}" type="presParOf" srcId="{899805AC-186C-4461-9609-13F0B48BCB1D}" destId="{1CBF0558-053E-461B-B482-C03BF6AA4DEF}" srcOrd="1" destOrd="0" presId="urn:microsoft.com/office/officeart/2005/8/layout/vList2"/>
    <dgm:cxn modelId="{7D541B23-9290-42B1-A8D0-0CD8F9568F88}" type="presParOf" srcId="{899805AC-186C-4461-9609-13F0B48BCB1D}" destId="{B9E6DCA8-C707-4037-9450-34D2D6C50DC0}" srcOrd="2" destOrd="0" presId="urn:microsoft.com/office/officeart/2005/8/layout/vList2"/>
    <dgm:cxn modelId="{6FB3939F-A188-4E98-9E45-724440E8CF10}" type="presParOf" srcId="{899805AC-186C-4461-9609-13F0B48BCB1D}" destId="{682069B8-5BC0-4281-AEDE-A4A800B26C99}" srcOrd="3" destOrd="0" presId="urn:microsoft.com/office/officeart/2005/8/layout/vList2"/>
    <dgm:cxn modelId="{EFFA6763-8A33-4269-B861-600118CE51A0}" type="presParOf" srcId="{899805AC-186C-4461-9609-13F0B48BCB1D}" destId="{3F22CE7A-7A99-41A8-9B90-C5CED26E4424}"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7B4210-92E0-4995-87DE-B6F819DA0F9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91C48941-428F-45A4-BA89-601CFFE0633F}">
      <dgm:prSet/>
      <dgm:spPr/>
      <dgm:t>
        <a:bodyPr/>
        <a:lstStyle/>
        <a:p>
          <a:r>
            <a:rPr lang="en-US"/>
            <a:t>Euthanasia and assisted suicide have a long history dating back to ancient civilizations (Trachtenberg, Manns, &amp; Cuthbertson, 2019).</a:t>
          </a:r>
        </a:p>
      </dgm:t>
    </dgm:pt>
    <dgm:pt modelId="{3E6C168F-B0D5-4755-920B-F0D4FEBFA9F6}" type="parTrans" cxnId="{32F00B37-7A6D-4281-BAEC-59759D22BF32}">
      <dgm:prSet/>
      <dgm:spPr/>
      <dgm:t>
        <a:bodyPr/>
        <a:lstStyle/>
        <a:p>
          <a:endParaRPr lang="en-US"/>
        </a:p>
      </dgm:t>
    </dgm:pt>
    <dgm:pt modelId="{3F9ABB9E-EF96-4C75-AF70-5821B9B4CA7C}" type="sibTrans" cxnId="{32F00B37-7A6D-4281-BAEC-59759D22BF32}">
      <dgm:prSet/>
      <dgm:spPr/>
      <dgm:t>
        <a:bodyPr/>
        <a:lstStyle/>
        <a:p>
          <a:endParaRPr lang="en-US"/>
        </a:p>
      </dgm:t>
    </dgm:pt>
    <dgm:pt modelId="{72F2D90B-3D42-44C4-951D-D85456D6C955}">
      <dgm:prSet/>
      <dgm:spPr/>
      <dgm:t>
        <a:bodyPr/>
        <a:lstStyle/>
        <a:p>
          <a:r>
            <a:rPr lang="en-US"/>
            <a:t>The development of modern medical technologies and advancements in end-of-life care have further complications</a:t>
          </a:r>
        </a:p>
      </dgm:t>
    </dgm:pt>
    <dgm:pt modelId="{AA759F9A-B0B7-4477-ACB5-693DD1A23D50}" type="parTrans" cxnId="{D0FC6B8E-3013-4992-8D1B-03268318A719}">
      <dgm:prSet/>
      <dgm:spPr/>
      <dgm:t>
        <a:bodyPr/>
        <a:lstStyle/>
        <a:p>
          <a:endParaRPr lang="en-US"/>
        </a:p>
      </dgm:t>
    </dgm:pt>
    <dgm:pt modelId="{D44527EB-19C7-490E-8E64-0FC0FF7977E8}" type="sibTrans" cxnId="{D0FC6B8E-3013-4992-8D1B-03268318A719}">
      <dgm:prSet/>
      <dgm:spPr/>
      <dgm:t>
        <a:bodyPr/>
        <a:lstStyle/>
        <a:p>
          <a:endParaRPr lang="en-US"/>
        </a:p>
      </dgm:t>
    </dgm:pt>
    <dgm:pt modelId="{55300ECF-7332-4820-8D50-4119FD866CE5}">
      <dgm:prSet/>
      <dgm:spPr/>
      <dgm:t>
        <a:bodyPr/>
        <a:lstStyle/>
        <a:p>
          <a:r>
            <a:rPr lang="en-US"/>
            <a:t>As societies grapple with the complexities of these issues, ongoing debates, and legal frameworks strive to strike a delicate balance between safeguarding individual rights(Radbruch et al., 2016).</a:t>
          </a:r>
        </a:p>
      </dgm:t>
    </dgm:pt>
    <dgm:pt modelId="{67D83BDC-07A0-44FF-A313-B836C7251D83}" type="parTrans" cxnId="{5F9BF0E8-4C89-4DC4-9FB7-276D9CA400C9}">
      <dgm:prSet/>
      <dgm:spPr/>
      <dgm:t>
        <a:bodyPr/>
        <a:lstStyle/>
        <a:p>
          <a:endParaRPr lang="en-US"/>
        </a:p>
      </dgm:t>
    </dgm:pt>
    <dgm:pt modelId="{1DB3DFD0-CE2F-458B-B314-737B6675DB8C}" type="sibTrans" cxnId="{5F9BF0E8-4C89-4DC4-9FB7-276D9CA400C9}">
      <dgm:prSet/>
      <dgm:spPr/>
      <dgm:t>
        <a:bodyPr/>
        <a:lstStyle/>
        <a:p>
          <a:endParaRPr lang="en-US"/>
        </a:p>
      </dgm:t>
    </dgm:pt>
    <dgm:pt modelId="{08508DA3-D4C6-4090-9B25-859FD79E086A}" type="pres">
      <dgm:prSet presAssocID="{177B4210-92E0-4995-87DE-B6F819DA0F93}" presName="linear" presStyleCnt="0">
        <dgm:presLayoutVars>
          <dgm:animLvl val="lvl"/>
          <dgm:resizeHandles val="exact"/>
        </dgm:presLayoutVars>
      </dgm:prSet>
      <dgm:spPr/>
    </dgm:pt>
    <dgm:pt modelId="{F63AC573-9DF5-4AF2-A736-AC29878608AF}" type="pres">
      <dgm:prSet presAssocID="{91C48941-428F-45A4-BA89-601CFFE0633F}" presName="parentText" presStyleLbl="node1" presStyleIdx="0" presStyleCnt="3">
        <dgm:presLayoutVars>
          <dgm:chMax val="0"/>
          <dgm:bulletEnabled val="1"/>
        </dgm:presLayoutVars>
      </dgm:prSet>
      <dgm:spPr/>
    </dgm:pt>
    <dgm:pt modelId="{7D7D653B-6025-4CA9-9A84-BF26D0EF8AE0}" type="pres">
      <dgm:prSet presAssocID="{3F9ABB9E-EF96-4C75-AF70-5821B9B4CA7C}" presName="spacer" presStyleCnt="0"/>
      <dgm:spPr/>
    </dgm:pt>
    <dgm:pt modelId="{A442B825-DDC7-4528-95D1-8A96629D506E}" type="pres">
      <dgm:prSet presAssocID="{72F2D90B-3D42-44C4-951D-D85456D6C955}" presName="parentText" presStyleLbl="node1" presStyleIdx="1" presStyleCnt="3">
        <dgm:presLayoutVars>
          <dgm:chMax val="0"/>
          <dgm:bulletEnabled val="1"/>
        </dgm:presLayoutVars>
      </dgm:prSet>
      <dgm:spPr/>
    </dgm:pt>
    <dgm:pt modelId="{9F32998D-038D-4B42-9B03-6851AEE5FE33}" type="pres">
      <dgm:prSet presAssocID="{D44527EB-19C7-490E-8E64-0FC0FF7977E8}" presName="spacer" presStyleCnt="0"/>
      <dgm:spPr/>
    </dgm:pt>
    <dgm:pt modelId="{5D4B1D2F-3E42-4748-938B-41C03E6315B3}" type="pres">
      <dgm:prSet presAssocID="{55300ECF-7332-4820-8D50-4119FD866CE5}" presName="parentText" presStyleLbl="node1" presStyleIdx="2" presStyleCnt="3">
        <dgm:presLayoutVars>
          <dgm:chMax val="0"/>
          <dgm:bulletEnabled val="1"/>
        </dgm:presLayoutVars>
      </dgm:prSet>
      <dgm:spPr/>
    </dgm:pt>
  </dgm:ptLst>
  <dgm:cxnLst>
    <dgm:cxn modelId="{32F00B37-7A6D-4281-BAEC-59759D22BF32}" srcId="{177B4210-92E0-4995-87DE-B6F819DA0F93}" destId="{91C48941-428F-45A4-BA89-601CFFE0633F}" srcOrd="0" destOrd="0" parTransId="{3E6C168F-B0D5-4755-920B-F0D4FEBFA9F6}" sibTransId="{3F9ABB9E-EF96-4C75-AF70-5821B9B4CA7C}"/>
    <dgm:cxn modelId="{C8E5BE46-D39F-4581-9EED-F493FBC86972}" type="presOf" srcId="{177B4210-92E0-4995-87DE-B6F819DA0F93}" destId="{08508DA3-D4C6-4090-9B25-859FD79E086A}" srcOrd="0" destOrd="0" presId="urn:microsoft.com/office/officeart/2005/8/layout/vList2"/>
    <dgm:cxn modelId="{2B47DC6A-098A-4032-8FCC-E6E9738F7841}" type="presOf" srcId="{72F2D90B-3D42-44C4-951D-D85456D6C955}" destId="{A442B825-DDC7-4528-95D1-8A96629D506E}" srcOrd="0" destOrd="0" presId="urn:microsoft.com/office/officeart/2005/8/layout/vList2"/>
    <dgm:cxn modelId="{4E3CF059-4E13-45F9-82AC-C4F2841B98B1}" type="presOf" srcId="{91C48941-428F-45A4-BA89-601CFFE0633F}" destId="{F63AC573-9DF5-4AF2-A736-AC29878608AF}" srcOrd="0" destOrd="0" presId="urn:microsoft.com/office/officeart/2005/8/layout/vList2"/>
    <dgm:cxn modelId="{D0FC6B8E-3013-4992-8D1B-03268318A719}" srcId="{177B4210-92E0-4995-87DE-B6F819DA0F93}" destId="{72F2D90B-3D42-44C4-951D-D85456D6C955}" srcOrd="1" destOrd="0" parTransId="{AA759F9A-B0B7-4477-ACB5-693DD1A23D50}" sibTransId="{D44527EB-19C7-490E-8E64-0FC0FF7977E8}"/>
    <dgm:cxn modelId="{BB841EBF-700D-415D-86BE-2B66CAB76150}" type="presOf" srcId="{55300ECF-7332-4820-8D50-4119FD866CE5}" destId="{5D4B1D2F-3E42-4748-938B-41C03E6315B3}" srcOrd="0" destOrd="0" presId="urn:microsoft.com/office/officeart/2005/8/layout/vList2"/>
    <dgm:cxn modelId="{5F9BF0E8-4C89-4DC4-9FB7-276D9CA400C9}" srcId="{177B4210-92E0-4995-87DE-B6F819DA0F93}" destId="{55300ECF-7332-4820-8D50-4119FD866CE5}" srcOrd="2" destOrd="0" parTransId="{67D83BDC-07A0-44FF-A313-B836C7251D83}" sibTransId="{1DB3DFD0-CE2F-458B-B314-737B6675DB8C}"/>
    <dgm:cxn modelId="{58F8CFEB-A48E-4E68-858A-C939F91C8CD5}" type="presParOf" srcId="{08508DA3-D4C6-4090-9B25-859FD79E086A}" destId="{F63AC573-9DF5-4AF2-A736-AC29878608AF}" srcOrd="0" destOrd="0" presId="urn:microsoft.com/office/officeart/2005/8/layout/vList2"/>
    <dgm:cxn modelId="{BD8C71C9-5104-4737-951C-326E6B1BDFCC}" type="presParOf" srcId="{08508DA3-D4C6-4090-9B25-859FD79E086A}" destId="{7D7D653B-6025-4CA9-9A84-BF26D0EF8AE0}" srcOrd="1" destOrd="0" presId="urn:microsoft.com/office/officeart/2005/8/layout/vList2"/>
    <dgm:cxn modelId="{2EC35816-8564-478A-8607-5FB1A5BBFF64}" type="presParOf" srcId="{08508DA3-D4C6-4090-9B25-859FD79E086A}" destId="{A442B825-DDC7-4528-95D1-8A96629D506E}" srcOrd="2" destOrd="0" presId="urn:microsoft.com/office/officeart/2005/8/layout/vList2"/>
    <dgm:cxn modelId="{6649550E-9C85-412B-AB61-03900FD44972}" type="presParOf" srcId="{08508DA3-D4C6-4090-9B25-859FD79E086A}" destId="{9F32998D-038D-4B42-9B03-6851AEE5FE33}" srcOrd="3" destOrd="0" presId="urn:microsoft.com/office/officeart/2005/8/layout/vList2"/>
    <dgm:cxn modelId="{A37457AC-081B-4154-89A9-AA466E5A7EEA}" type="presParOf" srcId="{08508DA3-D4C6-4090-9B25-859FD79E086A}" destId="{5D4B1D2F-3E42-4748-938B-41C03E6315B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356BC8-CB07-4C4E-B8DA-5EAF4B339803}">
      <dsp:nvSpPr>
        <dsp:cNvPr id="0" name=""/>
        <dsp:cNvSpPr/>
      </dsp:nvSpPr>
      <dsp:spPr>
        <a:xfrm>
          <a:off x="0" y="0"/>
          <a:ext cx="9443222" cy="156245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During this slide I will talk about the gap between the needs and availability and the options and resources that are suitable for each person, and if in fact these aspects are suitable for everyone. </a:t>
          </a:r>
          <a:endParaRPr lang="en-US" sz="2200" kern="1200" dirty="0"/>
        </a:p>
      </dsp:txBody>
      <dsp:txXfrm>
        <a:off x="45763" y="45763"/>
        <a:ext cx="7828305" cy="1470927"/>
      </dsp:txXfrm>
    </dsp:sp>
    <dsp:sp modelId="{65C6A91B-3A0C-4B84-8B3C-F6993F27C3CF}">
      <dsp:nvSpPr>
        <dsp:cNvPr id="0" name=""/>
        <dsp:cNvSpPr/>
      </dsp:nvSpPr>
      <dsp:spPr>
        <a:xfrm>
          <a:off x="1666451" y="1909664"/>
          <a:ext cx="9443222" cy="156245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It is important to recognise a person's psychological well-being during this stage of their lives. Can a person recognise that they are dying and are they in immediate pain and suffering?</a:t>
          </a:r>
          <a:endParaRPr lang="en-US" sz="2200" kern="1200" dirty="0"/>
        </a:p>
      </dsp:txBody>
      <dsp:txXfrm>
        <a:off x="1712214" y="1955427"/>
        <a:ext cx="6669651" cy="1470927"/>
      </dsp:txXfrm>
    </dsp:sp>
    <dsp:sp modelId="{C2C90022-50EA-40F5-B7EA-5BCEF8CD3A5E}">
      <dsp:nvSpPr>
        <dsp:cNvPr id="0" name=""/>
        <dsp:cNvSpPr/>
      </dsp:nvSpPr>
      <dsp:spPr>
        <a:xfrm>
          <a:off x="8427628" y="1228261"/>
          <a:ext cx="1015594" cy="1015594"/>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56137" y="1228261"/>
        <a:ext cx="558576" cy="7642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47296-D4F5-4518-89D0-8A49563AA813}">
      <dsp:nvSpPr>
        <dsp:cNvPr id="0" name=""/>
        <dsp:cNvSpPr/>
      </dsp:nvSpPr>
      <dsp:spPr>
        <a:xfrm>
          <a:off x="0" y="120419"/>
          <a:ext cx="6669431" cy="1811160"/>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Sanctity of life: </a:t>
          </a:r>
          <a:r>
            <a:rPr lang="en-US" sz="1800" kern="1200"/>
            <a:t>it is believed that Chambaere et al. (2015) argue that the belief in the inherent value and sanctity of human life, considering it inviolable irrespective of the circumstances, is widely held. human life's inherent value and Sanctity, considering it inviolable regardless of the circumstances (Chambaere et al., 2015). </a:t>
          </a:r>
        </a:p>
      </dsp:txBody>
      <dsp:txXfrm>
        <a:off x="88414" y="208833"/>
        <a:ext cx="6492603" cy="1634332"/>
      </dsp:txXfrm>
    </dsp:sp>
    <dsp:sp modelId="{B9E6DCA8-C707-4037-9450-34D2D6C50DC0}">
      <dsp:nvSpPr>
        <dsp:cNvPr id="0" name=""/>
        <dsp:cNvSpPr/>
      </dsp:nvSpPr>
      <dsp:spPr>
        <a:xfrm>
          <a:off x="0" y="1983420"/>
          <a:ext cx="6669431" cy="1811160"/>
        </a:xfrm>
        <a:prstGeom prst="roundRect">
          <a:avLst/>
        </a:prstGeom>
        <a:solidFill>
          <a:schemeClr val="accent2">
            <a:hueOff val="3021508"/>
            <a:satOff val="-9905"/>
            <a:lumOff val="-2157"/>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Slippery slope: </a:t>
          </a:r>
          <a:r>
            <a:rPr lang="en-US" sz="1800" kern="1200"/>
            <a:t>there concerns about the potential for abuse and the erosion of safeguards once euthanasia and assisted suicide are legalized, potentially endangering vulnerable populations.</a:t>
          </a:r>
        </a:p>
      </dsp:txBody>
      <dsp:txXfrm>
        <a:off x="88414" y="2071834"/>
        <a:ext cx="6492603" cy="1634332"/>
      </dsp:txXfrm>
    </dsp:sp>
    <dsp:sp modelId="{3F22CE7A-7A99-41A8-9B90-C5CED26E4424}">
      <dsp:nvSpPr>
        <dsp:cNvPr id="0" name=""/>
        <dsp:cNvSpPr/>
      </dsp:nvSpPr>
      <dsp:spPr>
        <a:xfrm>
          <a:off x="0" y="3846420"/>
          <a:ext cx="6669431" cy="1811160"/>
        </a:xfrm>
        <a:prstGeom prst="roundRect">
          <a:avLst/>
        </a:prstGeom>
        <a:solidFill>
          <a:schemeClr val="accent2">
            <a:hueOff val="6043017"/>
            <a:satOff val="-19810"/>
            <a:lumOff val="-4314"/>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Palliative care alternatives</a:t>
          </a:r>
          <a:r>
            <a:rPr lang="en-US" sz="1800" kern="1200"/>
            <a:t>: According to Quaghebeur et al. (2017), enhancing the availability of excellent palliative care and pain management can effectively alleviate the suffering experienced by individuals who are terminally ill.</a:t>
          </a:r>
        </a:p>
      </dsp:txBody>
      <dsp:txXfrm>
        <a:off x="88414" y="3934834"/>
        <a:ext cx="6492603" cy="16343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3AC573-9DF5-4AF2-A736-AC29878608AF}">
      <dsp:nvSpPr>
        <dsp:cNvPr id="0" name=""/>
        <dsp:cNvSpPr/>
      </dsp:nvSpPr>
      <dsp:spPr>
        <a:xfrm>
          <a:off x="0" y="609157"/>
          <a:ext cx="6669431" cy="1479574"/>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Euthanasia and assisted suicide have a long history dating back to ancient civilizations (Trachtenberg, Manns, &amp; Cuthbertson, 2019).</a:t>
          </a:r>
        </a:p>
      </dsp:txBody>
      <dsp:txXfrm>
        <a:off x="72227" y="681384"/>
        <a:ext cx="6524977" cy="1335120"/>
      </dsp:txXfrm>
    </dsp:sp>
    <dsp:sp modelId="{A442B825-DDC7-4528-95D1-8A96629D506E}">
      <dsp:nvSpPr>
        <dsp:cNvPr id="0" name=""/>
        <dsp:cNvSpPr/>
      </dsp:nvSpPr>
      <dsp:spPr>
        <a:xfrm>
          <a:off x="0" y="2149212"/>
          <a:ext cx="6669431" cy="1479574"/>
        </a:xfrm>
        <a:prstGeom prst="roundRect">
          <a:avLst/>
        </a:prstGeom>
        <a:solidFill>
          <a:schemeClr val="accent2">
            <a:hueOff val="3021508"/>
            <a:satOff val="-9905"/>
            <a:lumOff val="-2157"/>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The development of modern medical technologies and advancements in end-of-life care have further complications</a:t>
          </a:r>
        </a:p>
      </dsp:txBody>
      <dsp:txXfrm>
        <a:off x="72227" y="2221439"/>
        <a:ext cx="6524977" cy="1335120"/>
      </dsp:txXfrm>
    </dsp:sp>
    <dsp:sp modelId="{5D4B1D2F-3E42-4748-938B-41C03E6315B3}">
      <dsp:nvSpPr>
        <dsp:cNvPr id="0" name=""/>
        <dsp:cNvSpPr/>
      </dsp:nvSpPr>
      <dsp:spPr>
        <a:xfrm>
          <a:off x="0" y="3689267"/>
          <a:ext cx="6669431" cy="1479574"/>
        </a:xfrm>
        <a:prstGeom prst="roundRect">
          <a:avLst/>
        </a:prstGeom>
        <a:solidFill>
          <a:schemeClr val="accent2">
            <a:hueOff val="6043017"/>
            <a:satOff val="-19810"/>
            <a:lumOff val="-4314"/>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As societies grapple with the complexities of these issues, ongoing debates, and legal frameworks strive to strike a delicate balance between safeguarding individual rights(Radbruch et al., 2016).</a:t>
          </a:r>
        </a:p>
      </dsp:txBody>
      <dsp:txXfrm>
        <a:off x="72227" y="3761494"/>
        <a:ext cx="6524977" cy="133512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3263DC-61F1-D74B-9597-7E7AF9859ECD}" type="datetimeFigureOut">
              <a:rPr lang="en-BG" smtClean="0"/>
              <a:t>06/23/2023</a:t>
            </a:fld>
            <a:endParaRPr lang="en-B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1F2974-FA81-AD41-A74A-BD0375DFD0D8}" type="slidenum">
              <a:rPr lang="en-BG" smtClean="0"/>
              <a:t>‹#›</a:t>
            </a:fld>
            <a:endParaRPr lang="en-BG"/>
          </a:p>
        </p:txBody>
      </p:sp>
    </p:spTree>
    <p:extLst>
      <p:ext uri="{BB962C8B-B14F-4D97-AF65-F5344CB8AC3E}">
        <p14:creationId xmlns:p14="http://schemas.microsoft.com/office/powerpoint/2010/main" val="123990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just">
              <a:buAutoNum type="alphaLcPeriod"/>
            </a:pPr>
            <a:r>
              <a:rPr lang="en-KE" sz="1200" b="1" kern="1200">
                <a:solidFill>
                  <a:schemeClr val="tx1"/>
                </a:solidFill>
                <a:effectLst/>
                <a:latin typeface="Arial" panose="020B0604020202020204" pitchFamily="34" charset="0"/>
                <a:ea typeface="+mn-ea"/>
                <a:cs typeface="Arial" panose="020B0604020202020204" pitchFamily="34" charset="0"/>
              </a:rPr>
              <a:t>Autonomy and self-determination:</a:t>
            </a:r>
            <a:r>
              <a:rPr lang="en-US" sz="1200" b="1" kern="1200">
                <a:solidFill>
                  <a:schemeClr val="tx1"/>
                </a:solidFill>
                <a:effectLst/>
                <a:latin typeface="Arial" panose="020B0604020202020204" pitchFamily="34" charset="0"/>
                <a:ea typeface="+mn-ea"/>
                <a:cs typeface="Arial" panose="020B0604020202020204" pitchFamily="34" charset="0"/>
              </a:rPr>
              <a:t> </a:t>
            </a:r>
            <a:r>
              <a:rPr lang="en-US" sz="1200" kern="1200">
                <a:solidFill>
                  <a:schemeClr val="tx1"/>
                </a:solidFill>
                <a:effectLst/>
                <a:latin typeface="Arial" panose="020B0604020202020204" pitchFamily="34" charset="0"/>
                <a:ea typeface="+mn-ea"/>
                <a:cs typeface="Arial" panose="020B0604020202020204" pitchFamily="34" charset="0"/>
              </a:rPr>
              <a:t>According to Young, Burgess, and Philip (2019), proponents of autonomy and self-determination in end-of-life decision-making argue that individuals should have the freedom to make choices about ending their lives, especially when faced with unbearable suffering. They emphasize the importance of respecting an individual's values, beliefs, and dignity when making such a profound decision. It is believed that granting individuals the authority to make decisions about their own lives and deaths can provide a sense of control and comfort, allowing them to minimize unnecessary agony.</a:t>
            </a:r>
          </a:p>
          <a:p>
            <a:pPr marL="228600" indent="-228600" algn="just">
              <a:buAutoNum type="alphaLcPeriod"/>
            </a:pPr>
            <a:r>
              <a:rPr lang="en-KE" sz="1200" b="1" kern="1200">
                <a:solidFill>
                  <a:schemeClr val="tx1"/>
                </a:solidFill>
                <a:effectLst/>
                <a:latin typeface="Arial" panose="020B0604020202020204" pitchFamily="34" charset="0"/>
                <a:ea typeface="+mn-ea"/>
                <a:cs typeface="Arial" panose="020B0604020202020204" pitchFamily="34" charset="0"/>
              </a:rPr>
              <a:t>b. Mercy and compassion</a:t>
            </a:r>
            <a:r>
              <a:rPr lang="en-US" sz="1200" b="1" kern="1200">
                <a:solidFill>
                  <a:schemeClr val="tx1"/>
                </a:solidFill>
                <a:effectLst/>
                <a:latin typeface="Arial" panose="020B0604020202020204" pitchFamily="34" charset="0"/>
                <a:ea typeface="+mn-ea"/>
                <a:cs typeface="Arial" panose="020B0604020202020204" pitchFamily="34" charset="0"/>
              </a:rPr>
              <a:t>: </a:t>
            </a:r>
            <a:r>
              <a:rPr lang="en-US" sz="1200" kern="1200" err="1">
                <a:solidFill>
                  <a:schemeClr val="tx1"/>
                </a:solidFill>
                <a:effectLst/>
                <a:latin typeface="Arial" panose="020B0604020202020204" pitchFamily="34" charset="0"/>
                <a:ea typeface="+mn-ea"/>
                <a:cs typeface="Arial" panose="020B0604020202020204" pitchFamily="34" charset="0"/>
              </a:rPr>
              <a:t>Haverkate</a:t>
            </a:r>
            <a:r>
              <a:rPr lang="en-US" sz="1200" kern="1200">
                <a:solidFill>
                  <a:schemeClr val="tx1"/>
                </a:solidFill>
                <a:effectLst/>
                <a:latin typeface="Arial" panose="020B0604020202020204" pitchFamily="34" charset="0"/>
                <a:ea typeface="+mn-ea"/>
                <a:cs typeface="Arial" panose="020B0604020202020204" pitchFamily="34" charset="0"/>
              </a:rPr>
              <a:t> et al. (2018) argued that it is believed that euthanasia and assisted suicide have the potential to alleviate the pain and distress experienced by terminally ill patients, enabling them to pass away peacefully and with dignity. Advocates further argue that legalizing these practices can establish necessary safeguards and regulations to ensure their ethical and responsible implementation, thereby protecting vulnerable individuals from potential abuse or coercion. They assert that by recognizing and respecting an individual's right to a self-determined death, society can foster compassion, empathy, and uphold the principles of autonomy and human rights.</a:t>
            </a:r>
            <a:endParaRPr lang="en-KE" sz="1200" kern="1200">
              <a:solidFill>
                <a:schemeClr val="tx1"/>
              </a:solidFill>
              <a:effectLst/>
              <a:latin typeface="Arial" panose="020B0604020202020204" pitchFamily="34" charset="0"/>
              <a:ea typeface="+mn-ea"/>
              <a:cs typeface="Arial" panose="020B0604020202020204" pitchFamily="34" charset="0"/>
            </a:endParaRPr>
          </a:p>
          <a:p>
            <a:pPr algn="just"/>
            <a:r>
              <a:rPr lang="en-KE" sz="1200" b="1" kern="1200">
                <a:solidFill>
                  <a:schemeClr val="tx1"/>
                </a:solidFill>
                <a:effectLst/>
                <a:latin typeface="Arial" panose="020B0604020202020204" pitchFamily="34" charset="0"/>
                <a:ea typeface="+mn-ea"/>
                <a:cs typeface="Arial" panose="020B0604020202020204" pitchFamily="34" charset="0"/>
              </a:rPr>
              <a:t>c. Patient-centred care:</a:t>
            </a:r>
            <a:r>
              <a:rPr lang="en-KE" sz="1200" kern="1200">
                <a:solidFill>
                  <a:schemeClr val="tx1"/>
                </a:solidFill>
                <a:effectLst/>
                <a:latin typeface="Arial" panose="020B0604020202020204" pitchFamily="34" charset="0"/>
                <a:ea typeface="+mn-ea"/>
                <a:cs typeface="Arial" panose="020B0604020202020204" pitchFamily="34" charset="0"/>
              </a:rPr>
              <a:t> </a:t>
            </a:r>
            <a:r>
              <a:rPr lang="en-US" sz="1200" kern="1200">
                <a:solidFill>
                  <a:schemeClr val="tx1"/>
                </a:solidFill>
                <a:effectLst/>
                <a:latin typeface="Arial" panose="020B0604020202020204" pitchFamily="34" charset="0"/>
                <a:ea typeface="+mn-ea"/>
                <a:cs typeface="Arial" panose="020B0604020202020204" pitchFamily="34" charset="0"/>
              </a:rPr>
              <a:t>it is</a:t>
            </a:r>
            <a:r>
              <a:rPr lang="en-KE" sz="1200" kern="1200">
                <a:solidFill>
                  <a:schemeClr val="tx1"/>
                </a:solidFill>
                <a:effectLst/>
                <a:latin typeface="Arial" panose="020B0604020202020204" pitchFamily="34" charset="0"/>
                <a:ea typeface="+mn-ea"/>
                <a:cs typeface="Arial" panose="020B0604020202020204" pitchFamily="34" charset="0"/>
              </a:rPr>
              <a:t> argue</a:t>
            </a:r>
            <a:r>
              <a:rPr lang="en-US" sz="1200" kern="1200">
                <a:solidFill>
                  <a:schemeClr val="tx1"/>
                </a:solidFill>
                <a:effectLst/>
                <a:latin typeface="Arial" panose="020B0604020202020204" pitchFamily="34" charset="0"/>
                <a:ea typeface="+mn-ea"/>
                <a:cs typeface="Arial" panose="020B0604020202020204" pitchFamily="34" charset="0"/>
              </a:rPr>
              <a:t>d</a:t>
            </a:r>
            <a:r>
              <a:rPr lang="en-KE" sz="1200" kern="1200">
                <a:solidFill>
                  <a:schemeClr val="tx1"/>
                </a:solidFill>
                <a:effectLst/>
                <a:latin typeface="Arial" panose="020B0604020202020204" pitchFamily="34" charset="0"/>
                <a:ea typeface="+mn-ea"/>
                <a:cs typeface="Arial" panose="020B0604020202020204" pitchFamily="34" charset="0"/>
              </a:rPr>
              <a:t> that respecting patient autonomy and providing options for a hastened death can extend quality end-of-life care. Supporters of patient-centered care argue that allowing patients to have a say in their end-of-life choices, including the option of a hastened death, honors their values, preferences, and personal experiences. They contend that by prioritizing patient autonomy and tailoring care to their unique needs and desires, healthcare professionals can offer a comprehensive approach that encompasses physical, emotional, and spiritual well-being, ultimately enhancing the overall quality of end-of-life care.</a:t>
            </a:r>
          </a:p>
          <a:p>
            <a:endParaRPr lang="en-BG"/>
          </a:p>
        </p:txBody>
      </p:sp>
      <p:sp>
        <p:nvSpPr>
          <p:cNvPr id="4" name="Slide Number Placeholder 3"/>
          <p:cNvSpPr>
            <a:spLocks noGrp="1"/>
          </p:cNvSpPr>
          <p:nvPr>
            <p:ph type="sldNum" sz="quarter" idx="5"/>
          </p:nvPr>
        </p:nvSpPr>
        <p:spPr/>
        <p:txBody>
          <a:bodyPr/>
          <a:lstStyle/>
          <a:p>
            <a:fld id="{831F2974-FA81-AD41-A74A-BD0375DFD0D8}" type="slidenum">
              <a:rPr lang="en-BG" smtClean="0"/>
              <a:t>7</a:t>
            </a:fld>
            <a:endParaRPr lang="en-BG"/>
          </a:p>
        </p:txBody>
      </p:sp>
    </p:spTree>
    <p:extLst>
      <p:ext uri="{BB962C8B-B14F-4D97-AF65-F5344CB8AC3E}">
        <p14:creationId xmlns:p14="http://schemas.microsoft.com/office/powerpoint/2010/main" val="2957349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KE" sz="1200" b="1" kern="1200">
                <a:solidFill>
                  <a:schemeClr val="tx1"/>
                </a:solidFill>
                <a:effectLst/>
                <a:latin typeface="Arial" panose="020B0604020202020204" pitchFamily="34" charset="0"/>
                <a:ea typeface="+mn-ea"/>
                <a:cs typeface="Arial" panose="020B0604020202020204" pitchFamily="34" charset="0"/>
              </a:rPr>
              <a:t>Arguments against euthanasia and assisted suicide</a:t>
            </a:r>
            <a:endParaRPr lang="en-KE" sz="1200" kern="1200">
              <a:solidFill>
                <a:schemeClr val="tx1"/>
              </a:solidFill>
              <a:effectLst/>
              <a:latin typeface="Arial" panose="020B0604020202020204" pitchFamily="34" charset="0"/>
              <a:ea typeface="+mn-ea"/>
              <a:cs typeface="Arial" panose="020B0604020202020204" pitchFamily="34" charset="0"/>
            </a:endParaRPr>
          </a:p>
          <a:p>
            <a:pPr marL="228600" indent="-228600" algn="just">
              <a:buAutoNum type="alphaLcPeriod"/>
            </a:pPr>
            <a:r>
              <a:rPr lang="en-KE" sz="1200" b="1" kern="1200">
                <a:solidFill>
                  <a:schemeClr val="tx1"/>
                </a:solidFill>
                <a:effectLst/>
                <a:latin typeface="Arial" panose="020B0604020202020204" pitchFamily="34" charset="0"/>
                <a:ea typeface="+mn-ea"/>
                <a:cs typeface="Arial" panose="020B0604020202020204" pitchFamily="34" charset="0"/>
              </a:rPr>
              <a:t>Sanctity of life:</a:t>
            </a:r>
            <a:r>
              <a:rPr lang="en-KE" sz="1200" kern="1200">
                <a:solidFill>
                  <a:schemeClr val="tx1"/>
                </a:solidFill>
                <a:effectLst/>
                <a:latin typeface="Arial" panose="020B0604020202020204" pitchFamily="34" charset="0"/>
                <a:ea typeface="+mn-ea"/>
                <a:cs typeface="Arial" panose="020B0604020202020204" pitchFamily="34" charset="0"/>
              </a:rPr>
              <a:t> </a:t>
            </a:r>
            <a:r>
              <a:rPr lang="en-US" sz="1200" kern="1200">
                <a:solidFill>
                  <a:schemeClr val="tx1"/>
                </a:solidFill>
                <a:effectLst/>
                <a:latin typeface="Arial" panose="020B0604020202020204" pitchFamily="34" charset="0"/>
                <a:ea typeface="+mn-ea"/>
                <a:cs typeface="Arial" panose="020B0604020202020204" pitchFamily="34" charset="0"/>
              </a:rPr>
              <a:t>According to </a:t>
            </a:r>
            <a:r>
              <a:rPr lang="en-US" sz="1200" kern="1200" err="1">
                <a:solidFill>
                  <a:schemeClr val="tx1"/>
                </a:solidFill>
                <a:effectLst/>
                <a:latin typeface="Arial" panose="020B0604020202020204" pitchFamily="34" charset="0"/>
                <a:ea typeface="+mn-ea"/>
                <a:cs typeface="Arial" panose="020B0604020202020204" pitchFamily="34" charset="0"/>
              </a:rPr>
              <a:t>Chambaere</a:t>
            </a:r>
            <a:r>
              <a:rPr lang="en-US" sz="1200" kern="1200">
                <a:solidFill>
                  <a:schemeClr val="tx1"/>
                </a:solidFill>
                <a:effectLst/>
                <a:latin typeface="Arial" panose="020B0604020202020204" pitchFamily="34" charset="0"/>
                <a:ea typeface="+mn-ea"/>
                <a:cs typeface="Arial" panose="020B0604020202020204" pitchFamily="34" charset="0"/>
              </a:rPr>
              <a:t> et al. (2015), opponents of hastened death emphasize the inherent value and sanctity of human life, regarding it as inviolable irrespective of the circumstances. They argue that the sanctity of life is a universal and intrinsic principle that must be upheld to safeguard the inherent dignity and worth of every individual. Opponents believe that intentionally ending a human life, even in the presence of suffering, undermines the fundamental value of human existence and establishes a dangerous precedent that could potentially erode the sanctity of life in other contexts. Additionally, opponents advocate for prioritizing palliative care and enhancing pain management to meet the needs of terminally ill patients, with a focus on providing comfort, support, and compassionate care until natural death occurs.</a:t>
            </a:r>
          </a:p>
          <a:p>
            <a:pPr marL="228600" indent="-228600" algn="just">
              <a:buAutoNum type="alphaLcPeriod"/>
            </a:pPr>
            <a:r>
              <a:rPr lang="en-KE" sz="1200" b="1" kern="1200">
                <a:solidFill>
                  <a:schemeClr val="tx1"/>
                </a:solidFill>
                <a:effectLst/>
                <a:latin typeface="Arial" panose="020B0604020202020204" pitchFamily="34" charset="0"/>
                <a:ea typeface="+mn-ea"/>
                <a:cs typeface="Arial" panose="020B0604020202020204" pitchFamily="34" charset="0"/>
              </a:rPr>
              <a:t>b. Slippery slope:</a:t>
            </a:r>
            <a:r>
              <a:rPr lang="en-KE" sz="1200" kern="1200">
                <a:solidFill>
                  <a:schemeClr val="tx1"/>
                </a:solidFill>
                <a:effectLst/>
                <a:latin typeface="Arial" panose="020B0604020202020204" pitchFamily="34" charset="0"/>
                <a:ea typeface="+mn-ea"/>
                <a:cs typeface="Arial" panose="020B0604020202020204" pitchFamily="34" charset="0"/>
              </a:rPr>
              <a:t> Critics express concerns about the potential for abuse and the erosion of safeguards once euthanasia and assisted suicide are legalized, potentially endangering vulnerable populations. Critics argue that legalizing euthanasia and assisted suicide could lead to a slippery slope, where the criteria for eligibility may gradually expand beyond the terminally ill, such as individuals with chronic illnesses or even those experiencing mental health challenges. They raise concerns about the potential for devaluing human life and the risk of vulnerable populations, such as the elderly or disabled individuals, facing coercion, neglect, or pressure to choose death over life due to societal and economic factors.</a:t>
            </a:r>
          </a:p>
          <a:p>
            <a:pPr algn="just"/>
            <a:r>
              <a:rPr lang="en-KE" sz="1200" b="1" kern="1200">
                <a:solidFill>
                  <a:schemeClr val="tx1"/>
                </a:solidFill>
                <a:effectLst/>
                <a:latin typeface="Arial" panose="020B0604020202020204" pitchFamily="34" charset="0"/>
                <a:ea typeface="+mn-ea"/>
                <a:cs typeface="Arial" panose="020B0604020202020204" pitchFamily="34" charset="0"/>
              </a:rPr>
              <a:t>c. Palliative care alternatives:</a:t>
            </a:r>
            <a:r>
              <a:rPr lang="en-KE" sz="1200" kern="1200">
                <a:solidFill>
                  <a:schemeClr val="tx1"/>
                </a:solidFill>
                <a:effectLst/>
                <a:latin typeface="Arial" panose="020B0604020202020204" pitchFamily="34" charset="0"/>
                <a:ea typeface="+mn-ea"/>
                <a:cs typeface="Arial" panose="020B0604020202020204" pitchFamily="34" charset="0"/>
              </a:rPr>
              <a:t> </a:t>
            </a:r>
            <a:r>
              <a:rPr lang="en-US" sz="1200" kern="1200">
                <a:solidFill>
                  <a:schemeClr val="tx1"/>
                </a:solidFill>
                <a:effectLst/>
                <a:latin typeface="Arial" panose="020B0604020202020204" pitchFamily="34" charset="0"/>
                <a:ea typeface="+mn-ea"/>
                <a:cs typeface="Arial" panose="020B0604020202020204" pitchFamily="34" charset="0"/>
              </a:rPr>
              <a:t>According to </a:t>
            </a:r>
            <a:r>
              <a:rPr lang="en-US" sz="1200" kern="1200" err="1">
                <a:solidFill>
                  <a:schemeClr val="tx1"/>
                </a:solidFill>
                <a:effectLst/>
                <a:latin typeface="Arial" panose="020B0604020202020204" pitchFamily="34" charset="0"/>
                <a:ea typeface="+mn-ea"/>
                <a:cs typeface="Arial" panose="020B0604020202020204" pitchFamily="34" charset="0"/>
              </a:rPr>
              <a:t>Quaghebeur</a:t>
            </a:r>
            <a:r>
              <a:rPr lang="en-US" sz="1200" kern="1200">
                <a:solidFill>
                  <a:schemeClr val="tx1"/>
                </a:solidFill>
                <a:effectLst/>
                <a:latin typeface="Arial" panose="020B0604020202020204" pitchFamily="34" charset="0"/>
                <a:ea typeface="+mn-ea"/>
                <a:cs typeface="Arial" panose="020B0604020202020204" pitchFamily="34" charset="0"/>
              </a:rPr>
              <a:t> et al. (2017 enhancing access to high-quality palliative care and pain management can effectively address the suffering experienced by terminally ill patients, eliminating the need for euthanasia or assisted suicide. Supporters of palliative care alternatives emphasize that by investing in comprehensive palliative care services, encompassing physical, emotional, and psychological support, patients can experience a significant reduction in pain and an improved quality of life. They underscore the importance of adopting a holistic approach that provides comfort, preserves dignity, and delivers compassionate care throughout the end-of-life journey. By prioritizing optimal support, patients can live their remaining days with dignity and support, rendering the option of hastened death unnecessary.</a:t>
            </a:r>
            <a:endParaRPr lang="en-KE">
              <a:latin typeface="Arial" panose="020B0604020202020204" pitchFamily="34" charset="0"/>
              <a:cs typeface="Arial" panose="020B0604020202020204" pitchFamily="34" charset="0"/>
            </a:endParaRPr>
          </a:p>
          <a:p>
            <a:endParaRPr lang="en-BG"/>
          </a:p>
        </p:txBody>
      </p:sp>
      <p:sp>
        <p:nvSpPr>
          <p:cNvPr id="4" name="Slide Number Placeholder 3"/>
          <p:cNvSpPr>
            <a:spLocks noGrp="1"/>
          </p:cNvSpPr>
          <p:nvPr>
            <p:ph type="sldNum" sz="quarter" idx="5"/>
          </p:nvPr>
        </p:nvSpPr>
        <p:spPr/>
        <p:txBody>
          <a:bodyPr/>
          <a:lstStyle/>
          <a:p>
            <a:fld id="{831F2974-FA81-AD41-A74A-BD0375DFD0D8}" type="slidenum">
              <a:rPr lang="en-BG" smtClean="0"/>
              <a:t>8</a:t>
            </a:fld>
            <a:endParaRPr lang="en-BG"/>
          </a:p>
        </p:txBody>
      </p:sp>
    </p:spTree>
    <p:extLst>
      <p:ext uri="{BB962C8B-B14F-4D97-AF65-F5344CB8AC3E}">
        <p14:creationId xmlns:p14="http://schemas.microsoft.com/office/powerpoint/2010/main" val="1625994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0" i="0" kern="1200">
                <a:solidFill>
                  <a:schemeClr val="tx1"/>
                </a:solidFill>
                <a:effectLst/>
                <a:latin typeface="Arial" panose="020B0604020202020204" pitchFamily="34" charset="0"/>
                <a:ea typeface="+mn-ea"/>
                <a:cs typeface="Arial" panose="020B0604020202020204" pitchFamily="34" charset="0"/>
              </a:rPr>
              <a:t>According to Trachtenberg, </a:t>
            </a:r>
            <a:r>
              <a:rPr lang="en-US" sz="1200" b="0" i="0" kern="1200" err="1">
                <a:solidFill>
                  <a:schemeClr val="tx1"/>
                </a:solidFill>
                <a:effectLst/>
                <a:latin typeface="Arial" panose="020B0604020202020204" pitchFamily="34" charset="0"/>
                <a:ea typeface="+mn-ea"/>
                <a:cs typeface="Arial" panose="020B0604020202020204" pitchFamily="34" charset="0"/>
              </a:rPr>
              <a:t>Manns</a:t>
            </a:r>
            <a:r>
              <a:rPr lang="en-US" sz="1200" b="0" i="0" kern="1200">
                <a:solidFill>
                  <a:schemeClr val="tx1"/>
                </a:solidFill>
                <a:effectLst/>
                <a:latin typeface="Arial" panose="020B0604020202020204" pitchFamily="34" charset="0"/>
                <a:ea typeface="+mn-ea"/>
                <a:cs typeface="Arial" panose="020B0604020202020204" pitchFamily="34" charset="0"/>
              </a:rPr>
              <a:t>, and Cuthbertson (2019), euthanasia and assisted suicide have a lengthy historical background that can be traced back to ancient civilizations. However, it was during the 19th and 20th centuries that debates surrounding these practices gained prominence, leading to extensive legal and ethical discussions that continue to shape contemporary discourse. </a:t>
            </a:r>
          </a:p>
          <a:p>
            <a:pPr algn="just"/>
            <a:r>
              <a:rPr lang="en-US" sz="1200" b="0" i="0" kern="1200">
                <a:solidFill>
                  <a:schemeClr val="tx1"/>
                </a:solidFill>
                <a:effectLst/>
                <a:latin typeface="Arial" panose="020B0604020202020204" pitchFamily="34" charset="0"/>
                <a:ea typeface="+mn-ea"/>
                <a:cs typeface="Arial" panose="020B0604020202020204" pitchFamily="34" charset="0"/>
              </a:rPr>
              <a:t>The advent of modern medical technologies and advancements in end-of-life care have further complicated these discussions, raising important questions about the limits of medical intervention, patient autonomy, and the responsibilities of healthcare professionals. </a:t>
            </a:r>
          </a:p>
          <a:p>
            <a:pPr algn="just"/>
            <a:r>
              <a:rPr lang="en-US" sz="1200" b="0" i="0" kern="1200">
                <a:solidFill>
                  <a:schemeClr val="tx1"/>
                </a:solidFill>
                <a:effectLst/>
                <a:latin typeface="Arial" panose="020B0604020202020204" pitchFamily="34" charset="0"/>
                <a:ea typeface="+mn-ea"/>
                <a:cs typeface="Arial" panose="020B0604020202020204" pitchFamily="34" charset="0"/>
              </a:rPr>
              <a:t>As societies grapple with the complexities of euthanasia and assisted suicide, ongoing debates and evolving legal frameworks aim to strike a delicate balance between protecting individual rights, ensuring ethical practices, and upholding the core principles of medical </a:t>
            </a:r>
            <a:r>
              <a:rPr lang="en-US">
                <a:latin typeface="Arial" panose="020B0604020202020204" pitchFamily="34" charset="0"/>
                <a:cs typeface="Arial" panose="020B0604020202020204" pitchFamily="34" charset="0"/>
              </a:rPr>
              <a:t>(</a:t>
            </a:r>
            <a:r>
              <a:rPr lang="en-US" err="1">
                <a:latin typeface="Arial" panose="020B0604020202020204" pitchFamily="34" charset="0"/>
                <a:cs typeface="Arial" panose="020B0604020202020204" pitchFamily="34" charset="0"/>
              </a:rPr>
              <a:t>Radbruch</a:t>
            </a:r>
            <a:r>
              <a:rPr lang="en-US">
                <a:latin typeface="Arial" panose="020B0604020202020204" pitchFamily="34" charset="0"/>
                <a:cs typeface="Arial" panose="020B0604020202020204" pitchFamily="34" charset="0"/>
              </a:rPr>
              <a:t> et al., 2016).</a:t>
            </a:r>
            <a:endParaRPr lang="en-KE">
              <a:latin typeface="Arial" panose="020B0604020202020204" pitchFamily="34" charset="0"/>
              <a:cs typeface="Arial" panose="020B0604020202020204" pitchFamily="34" charset="0"/>
            </a:endParaRPr>
          </a:p>
          <a:p>
            <a:endParaRPr lang="en-BG"/>
          </a:p>
        </p:txBody>
      </p:sp>
      <p:sp>
        <p:nvSpPr>
          <p:cNvPr id="4" name="Slide Number Placeholder 3"/>
          <p:cNvSpPr>
            <a:spLocks noGrp="1"/>
          </p:cNvSpPr>
          <p:nvPr>
            <p:ph type="sldNum" sz="quarter" idx="5"/>
          </p:nvPr>
        </p:nvSpPr>
        <p:spPr/>
        <p:txBody>
          <a:bodyPr/>
          <a:lstStyle/>
          <a:p>
            <a:fld id="{831F2974-FA81-AD41-A74A-BD0375DFD0D8}" type="slidenum">
              <a:rPr lang="en-BG" smtClean="0"/>
              <a:t>9</a:t>
            </a:fld>
            <a:endParaRPr lang="en-BG"/>
          </a:p>
        </p:txBody>
      </p:sp>
    </p:spTree>
    <p:extLst>
      <p:ext uri="{BB962C8B-B14F-4D97-AF65-F5344CB8AC3E}">
        <p14:creationId xmlns:p14="http://schemas.microsoft.com/office/powerpoint/2010/main" val="210130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effectLst/>
                <a:latin typeface="Arial" panose="020B0604020202020204" pitchFamily="34" charset="0"/>
                <a:cs typeface="Arial" panose="020B0604020202020204" pitchFamily="34" charset="0"/>
              </a:rPr>
              <a:t>Base on our research and analysis, we recommend the following changes for future practice, policy, or research: </a:t>
            </a:r>
          </a:p>
          <a:p>
            <a:pPr marL="342900" indent="-342900">
              <a:buAutoNum type="arabicPeriod"/>
            </a:pPr>
            <a:r>
              <a:rPr lang="en-GB" sz="1200">
                <a:effectLst/>
                <a:latin typeface="Arial" panose="020B0604020202020204" pitchFamily="34" charset="0"/>
                <a:cs typeface="Arial" panose="020B0604020202020204" pitchFamily="34" charset="0"/>
              </a:rPr>
              <a:t>Enhance public awareness and education: there is a need for greater public awareness on the importance of end-of-life care and options available ,such as living wills and advance directives. Healthcare providers can play a vital role</a:t>
            </a:r>
            <a:br>
              <a:rPr lang="en-GB" sz="1200">
                <a:effectLst/>
                <a:latin typeface="Arial" panose="020B0604020202020204" pitchFamily="34" charset="0"/>
                <a:cs typeface="Arial" panose="020B0604020202020204" pitchFamily="34" charset="0"/>
              </a:rPr>
            </a:br>
            <a:r>
              <a:rPr lang="en-GB" sz="1200">
                <a:effectLst/>
                <a:latin typeface="Arial" panose="020B0604020202020204" pitchFamily="34" charset="0"/>
                <a:cs typeface="Arial" panose="020B0604020202020204" pitchFamily="34" charset="0"/>
              </a:rPr>
              <a:t>in educating empowering patients and their families to make informed decisions. </a:t>
            </a:r>
          </a:p>
          <a:p>
            <a:pPr marL="342900" indent="-342900">
              <a:buAutoNum type="arabicPeriod"/>
            </a:pPr>
            <a:r>
              <a:rPr lang="en-GB" sz="1200">
                <a:effectLst/>
                <a:latin typeface="Arial" panose="020B0604020202020204" pitchFamily="34" charset="0"/>
                <a:cs typeface="Arial" panose="020B0604020202020204" pitchFamily="34" charset="0"/>
              </a:rPr>
              <a:t>Increase access to palliative care: more resources and funding should be made available to expand palliative care services, particularly in underprivileged and rural areas </a:t>
            </a:r>
          </a:p>
          <a:p>
            <a:pPr marL="342900" indent="-342900">
              <a:buAutoNum type="arabicPeriod"/>
            </a:pPr>
            <a:r>
              <a:rPr lang="en-GB" sz="1200">
                <a:effectLst/>
                <a:latin typeface="Arial" panose="020B0604020202020204" pitchFamily="34" charset="0"/>
                <a:cs typeface="Arial" panose="020B0604020202020204" pitchFamily="34" charset="0"/>
              </a:rPr>
              <a:t>Development guidelines for the ethnical use of euthanasia and assisted suicide: there is a need for comprehensive guidelines on the ethnical use of euthanasia and assisted suicide. Such guidelines could help to ensure that these practices are only used where appropriate and in line with legal and ethnical standards. </a:t>
            </a:r>
          </a:p>
          <a:p>
            <a:pPr marL="342900" indent="-342900">
              <a:buAutoNum type="arabicPeriod"/>
            </a:pPr>
            <a:r>
              <a:rPr lang="en-GB" sz="1200">
                <a:effectLst/>
                <a:latin typeface="Arial"/>
                <a:cs typeface="Arial"/>
              </a:rPr>
              <a:t>Promote and support research: further research should be conducted to better understand the needs and experiences of patients and families at the end of life.</a:t>
            </a:r>
            <a:r>
              <a:rPr lang="en-GB">
                <a:latin typeface="Arial"/>
                <a:cs typeface="Arial"/>
              </a:rPr>
              <a:t>  </a:t>
            </a:r>
            <a:endParaRPr lang="en-GB" sz="1200">
              <a:effectLst/>
              <a:latin typeface="Arial" panose="020B0604020202020204" pitchFamily="34" charset="0"/>
              <a:cs typeface="Arial" panose="020B0604020202020204" pitchFamily="34" charset="0"/>
            </a:endParaRPr>
          </a:p>
          <a:p>
            <a:pPr marL="342900" indent="-342900">
              <a:buAutoNum type="arabicPeriod"/>
            </a:pPr>
            <a:r>
              <a:rPr lang="en-GB" sz="1200">
                <a:effectLst/>
                <a:latin typeface="Arial" panose="020B0604020202020204" pitchFamily="34" charset="0"/>
                <a:cs typeface="Arial" panose="020B0604020202020204" pitchFamily="34" charset="0"/>
              </a:rPr>
              <a:t>This can help to inform the development of more effective care policies and practices. </a:t>
            </a:r>
          </a:p>
          <a:p>
            <a:pPr marL="342900" indent="-342900">
              <a:buAutoNum type="arabicPeriod"/>
            </a:pPr>
            <a:r>
              <a:rPr lang="en-GB" sz="1200">
                <a:effectLst/>
                <a:latin typeface="Arial"/>
                <a:cs typeface="Arial"/>
              </a:rPr>
              <a:t> Encourage culturally- sensitive care : healthcare providers need to acknowledge that different cultures, religions, and beliefs may influences end –of –life decisions. Hence, there is a need to pay special attention to provide culturally- sensitive care to those approach in the end of their life.</a:t>
            </a:r>
            <a:r>
              <a:rPr lang="en-GB">
                <a:latin typeface="Arial"/>
                <a:cs typeface="Arial"/>
              </a:rPr>
              <a:t> </a:t>
            </a:r>
            <a:endParaRPr lang="en-GB" sz="1200">
              <a:effectLst/>
              <a:latin typeface="Arial" panose="020B0604020202020204" pitchFamily="34" charset="0"/>
              <a:cs typeface="Arial" panose="020B0604020202020204" pitchFamily="34" charset="0"/>
            </a:endParaRPr>
          </a:p>
          <a:p>
            <a:pPr marL="342900" indent="-342900">
              <a:buAutoNum type="arabicPeriod"/>
            </a:pPr>
            <a:endParaRPr lang="en-BG">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831F2974-FA81-AD41-A74A-BD0375DFD0D8}" type="slidenum">
              <a:rPr lang="en-BG" smtClean="0"/>
              <a:t>10</a:t>
            </a:fld>
            <a:endParaRPr lang="en-BG"/>
          </a:p>
        </p:txBody>
      </p:sp>
    </p:spTree>
    <p:extLst>
      <p:ext uri="{BB962C8B-B14F-4D97-AF65-F5344CB8AC3E}">
        <p14:creationId xmlns:p14="http://schemas.microsoft.com/office/powerpoint/2010/main" val="1100329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defRPr/>
            </a:pPr>
            <a:r>
              <a:rPr lang="en-GB" sz="1200">
                <a:effectLst/>
                <a:latin typeface="Arial"/>
                <a:cs typeface="Arial"/>
              </a:rPr>
              <a:t>In conclusion, end- of –life care is a crucial aspect of healthcare that aims to provide comfort and support for individuals and their families during the final stages of life. Palliative care is often used as a means of providing end-of-life care in a variety of settings such as hospitals, hospices, and care homes. However, the availability of end-</a:t>
            </a:r>
            <a:r>
              <a:rPr lang="en-GB" sz="1200" err="1">
                <a:effectLst/>
                <a:latin typeface="Arial"/>
                <a:cs typeface="Arial"/>
              </a:rPr>
              <a:t>oflifecaremaynotalwaysmeetthedemand,highlighting</a:t>
            </a:r>
            <a:r>
              <a:rPr lang="en-GB" sz="1200">
                <a:effectLst/>
                <a:latin typeface="Arial"/>
                <a:cs typeface="Arial"/>
              </a:rPr>
              <a:t> </a:t>
            </a:r>
            <a:r>
              <a:rPr lang="en-GB" sz="1200" err="1">
                <a:effectLst/>
                <a:latin typeface="Arial"/>
                <a:cs typeface="Arial"/>
              </a:rPr>
              <a:t>theneedfor</a:t>
            </a:r>
            <a:r>
              <a:rPr lang="en-GB" sz="1200">
                <a:effectLst/>
                <a:latin typeface="Arial"/>
                <a:cs typeface="Arial"/>
              </a:rPr>
              <a:t> improved planning and resources. In our presentation, we explored the controversial topic of euthanasia and assisted suicide. We provided definition and examined the current laws governing these practices in the UK. Additionally, we presented arguments for and against euthanasia and assisted suicide, drawn from extensive independent research. We have </a:t>
            </a:r>
            <a:r>
              <a:rPr lang="en-GB">
                <a:latin typeface="Arial"/>
                <a:cs typeface="Arial"/>
              </a:rPr>
              <a:t>endeavoured </a:t>
            </a:r>
            <a:r>
              <a:rPr lang="en-GB" sz="1200">
                <a:effectLst/>
                <a:latin typeface="Arial"/>
                <a:cs typeface="Arial"/>
              </a:rPr>
              <a:t>to present a balanced perspective by remaining objective and critical in our research and presentation. We recognize the sensitive nature of this topic and have taken care to remain respectful throughout. In view of the complex and multifaceted nature of the topic, we recommend further research, discussion, and ethical considerations .this will be essential for informing future policies and practices related to end-of- life care ,euthanasia, and assisted suicide. Furthermore, we recognize that there may be potential barriers to implementing our recommendations and suggest possible solutions to these, encouraging ongoing critical thinking and analysis.</a:t>
            </a:r>
            <a:r>
              <a:rPr lang="en-GB">
                <a:latin typeface="Arial"/>
                <a:cs typeface="Arial"/>
              </a:rPr>
              <a:t> </a:t>
            </a:r>
            <a:endParaRPr lang="en-US"/>
          </a:p>
          <a:p>
            <a:endParaRPr lang="en-BG"/>
          </a:p>
        </p:txBody>
      </p:sp>
      <p:sp>
        <p:nvSpPr>
          <p:cNvPr id="4" name="Slide Number Placeholder 3"/>
          <p:cNvSpPr>
            <a:spLocks noGrp="1"/>
          </p:cNvSpPr>
          <p:nvPr>
            <p:ph type="sldNum" sz="quarter" idx="5"/>
          </p:nvPr>
        </p:nvSpPr>
        <p:spPr/>
        <p:txBody>
          <a:bodyPr/>
          <a:lstStyle/>
          <a:p>
            <a:fld id="{831F2974-FA81-AD41-A74A-BD0375DFD0D8}" type="slidenum">
              <a:rPr lang="en-BG" smtClean="0"/>
              <a:t>11</a:t>
            </a:fld>
            <a:endParaRPr lang="en-BG"/>
          </a:p>
        </p:txBody>
      </p:sp>
    </p:spTree>
    <p:extLst>
      <p:ext uri="{BB962C8B-B14F-4D97-AF65-F5344CB8AC3E}">
        <p14:creationId xmlns:p14="http://schemas.microsoft.com/office/powerpoint/2010/main" val="2634835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G"/>
          </a:p>
        </p:txBody>
      </p:sp>
      <p:sp>
        <p:nvSpPr>
          <p:cNvPr id="4" name="Slide Number Placeholder 3"/>
          <p:cNvSpPr>
            <a:spLocks noGrp="1"/>
          </p:cNvSpPr>
          <p:nvPr>
            <p:ph type="sldNum" sz="quarter" idx="5"/>
          </p:nvPr>
        </p:nvSpPr>
        <p:spPr/>
        <p:txBody>
          <a:bodyPr/>
          <a:lstStyle/>
          <a:p>
            <a:fld id="{831F2974-FA81-AD41-A74A-BD0375DFD0D8}" type="slidenum">
              <a:rPr lang="en-BG" smtClean="0"/>
              <a:t>12</a:t>
            </a:fld>
            <a:endParaRPr lang="en-BG"/>
          </a:p>
        </p:txBody>
      </p:sp>
    </p:spTree>
    <p:extLst>
      <p:ext uri="{BB962C8B-B14F-4D97-AF65-F5344CB8AC3E}">
        <p14:creationId xmlns:p14="http://schemas.microsoft.com/office/powerpoint/2010/main" val="2227411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197100" y="1079500"/>
            <a:ext cx="7797799" cy="2138400"/>
          </a:xfrm>
        </p:spPr>
        <p:txBody>
          <a:bodyPr anchor="b">
            <a:normAutofit/>
          </a:bodyPr>
          <a:lstStyle>
            <a:lvl1pPr algn="ctr">
              <a:defRPr sz="2800"/>
            </a:lvl1pPr>
          </a:lstStyle>
          <a:p>
            <a:r>
              <a:rPr lang="en-US"/>
              <a:t>Click to edit Master title style</a:t>
            </a:r>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308350" y="4113213"/>
            <a:ext cx="5575300" cy="1655762"/>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9728046" y="4869342"/>
            <a:ext cx="1623711" cy="630920"/>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075218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108243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079500" y="2252663"/>
            <a:ext cx="4457700" cy="2349500"/>
          </a:xfrm>
        </p:spPr>
        <p:txBody>
          <a:bodyPr anchor="ctr" anchorCtr="0">
            <a:normAutofit/>
          </a:bodyPr>
          <a:lstStyle>
            <a:lvl1pPr algn="ctr">
              <a:defRPr sz="2800"/>
            </a:lvl1pPr>
          </a:lstStyle>
          <a:p>
            <a:r>
              <a:rPr lang="en-US"/>
              <a:t>Click to edit Master title style</a:t>
            </a:r>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6654800" y="2252664"/>
            <a:ext cx="4451348" cy="2349500"/>
          </a:xfrm>
        </p:spPr>
        <p:txBody>
          <a:bodyPr anchor="ctr" anchorCtr="0"/>
          <a:lstStyle>
            <a:lvl1pPr marL="0" indent="0">
              <a:buNone/>
              <a:defRPr sz="2400" i="1">
                <a:solidFill>
                  <a:schemeClr val="tx1">
                    <a:alpha val="7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999771" y="932104"/>
            <a:ext cx="913428" cy="1032464"/>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437136" y="649304"/>
            <a:ext cx="388541" cy="388541"/>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5826000" y="342900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8513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08585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636600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542704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079500" y="1011238"/>
            <a:ext cx="10026650" cy="655637"/>
          </a:xfrm>
        </p:spPr>
        <p:txBody>
          <a:bodyPr>
            <a:normAutofit/>
          </a:bodyPr>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07950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079500" y="2525561"/>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636495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6364950" y="2525560"/>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081019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079500" y="1079500"/>
            <a:ext cx="10026650" cy="4689475"/>
          </a:xfrm>
        </p:spPr>
        <p:txBody>
          <a:bodyPr anchor="ctr"/>
          <a:lstStyle>
            <a:lvl1pPr algn="ctr">
              <a:defRPr/>
            </a:lvl1pPr>
          </a:lstStyle>
          <a:p>
            <a:r>
              <a:rPr lang="en-US"/>
              <a:t>Click to edit Master title style</a:t>
            </a:r>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48217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455924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071607" y="1011238"/>
            <a:ext cx="3906000" cy="1292400"/>
          </a:xfrm>
        </p:spPr>
        <p:txBody>
          <a:bodyPr anchor="t" anchorCtr="0">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5537200" y="955230"/>
            <a:ext cx="5583193" cy="4813745"/>
          </a:xfrm>
        </p:spPr>
        <p:txBody>
          <a:bodyPr/>
          <a:lstStyle>
            <a:lvl1pPr marL="0" indent="0">
              <a:lnSpc>
                <a:spcPct val="100000"/>
              </a:lnSpc>
              <a:buFontTx/>
              <a:buNone/>
              <a:defRPr sz="4800"/>
            </a:lvl1pPr>
            <a:lvl2pPr marL="0">
              <a:lnSpc>
                <a:spcPct val="100000"/>
              </a:lnSpc>
              <a:defRPr sz="4800"/>
            </a:lvl2pPr>
            <a:lvl3pPr marL="0" indent="0">
              <a:buNone/>
              <a:defRPr sz="2000"/>
            </a:lvl3pPr>
            <a:lvl4pPr marL="0">
              <a:defRPr sz="2000"/>
            </a:lvl4pPr>
            <a:lvl5pPr marL="360000">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079499" y="2664000"/>
            <a:ext cx="3905999" cy="3106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565398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079501" y="1011238"/>
            <a:ext cx="3905250" cy="1292662"/>
          </a:xfrm>
        </p:spPr>
        <p:txBody>
          <a:bodyPr anchor="t" anchorCtr="0">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5537200" y="531813"/>
            <a:ext cx="6113812" cy="57848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079500" y="2663825"/>
            <a:ext cx="3905250" cy="310515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914462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079500" y="1790700"/>
            <a:ext cx="10026650" cy="3978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90407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9899079" y="1079500"/>
            <a:ext cx="1292662" cy="4689476"/>
          </a:xfrm>
        </p:spPr>
        <p:txBody>
          <a:bodyPr vert="eaVert">
            <a:normAutofit/>
          </a:bodyPr>
          <a:lstStyle/>
          <a:p>
            <a:r>
              <a:rPr lang="en-US"/>
              <a:t>Click to edit Master title style</a:t>
            </a:r>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079499" y="1079500"/>
            <a:ext cx="8495943" cy="46894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6/23/2023</a:t>
            </a:fld>
            <a:endParaRPr lang="en-US"/>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834403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fld id="{64F0E216-BA48-4F04-AC4F-645AA0DD6AC6}" type="datetimeFigureOut">
              <a:rPr lang="en-US" smtClean="0"/>
              <a:pPr/>
              <a:t>6/23/2023</a:t>
            </a:fld>
            <a:endParaRPr lang="en-US"/>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endParaRPr lang="en-US"/>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pPr/>
              <a:t>‹#›</a:t>
            </a:fld>
            <a:endParaRPr lang="en-US"/>
          </a:p>
        </p:txBody>
      </p:sp>
    </p:spTree>
    <p:extLst>
      <p:ext uri="{BB962C8B-B14F-4D97-AF65-F5344CB8AC3E}">
        <p14:creationId xmlns:p14="http://schemas.microsoft.com/office/powerpoint/2010/main" val="3047867488"/>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8" Type="http://schemas.openxmlformats.org/officeDocument/2006/relationships/hyperlink" Target="https://www.nice.org.uk/guideline/ng142." TargetMode="External"/><Relationship Id="rId3" Type="http://schemas.openxmlformats.org/officeDocument/2006/relationships/image" Target="../media/image10.jpeg"/><Relationship Id="rId7" Type="http://schemas.openxmlformats.org/officeDocument/2006/relationships/hyperlink" Target="https://www.macmillian.org.uk/information-and"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hospiceuk.org/what-we-offer/care-and" TargetMode="External"/><Relationship Id="rId5" Type="http://schemas.openxmlformats.org/officeDocument/2006/relationships/hyperlink" Target="https://www.dignityindying.org.uk/" TargetMode="External"/><Relationship Id="rId4" Type="http://schemas.openxmlformats.org/officeDocument/2006/relationships/hyperlink" Target="https://www.gov.uk/government/publications/end-of-care--2"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medicalnewstoday.com/articles/323159"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ww.theguardian.com/society/2016/jun/05/beware-mission-creep-of-euthanasia-laws" TargetMode="External"/><Relationship Id="rId5" Type="http://schemas.openxmlformats.org/officeDocument/2006/relationships/hyperlink" Target="https://www.gov.uk/government/collections/palliative-and-end-of-life-care" TargetMode="External"/><Relationship Id="rId4" Type="http://schemas.openxmlformats.org/officeDocument/2006/relationships/hyperlink" Target="https://www.pinterest.com/pin/27127157752715090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A8874E-4FE5-8744-ADB2-FDAB75156297}"/>
              </a:ext>
            </a:extLst>
          </p:cNvPr>
          <p:cNvSpPr>
            <a:spLocks noGrp="1"/>
          </p:cNvSpPr>
          <p:nvPr>
            <p:ph type="ctrTitle"/>
          </p:nvPr>
        </p:nvSpPr>
        <p:spPr>
          <a:xfrm>
            <a:off x="6663910" y="540033"/>
            <a:ext cx="4426782" cy="1331604"/>
          </a:xfrm>
        </p:spPr>
        <p:txBody>
          <a:bodyPr vert="horz" lIns="0" tIns="0" rIns="0" bIns="0" rtlCol="0" anchor="b" anchorCtr="0">
            <a:normAutofit/>
          </a:bodyPr>
          <a:lstStyle/>
          <a:p>
            <a:r>
              <a:rPr lang="en-US"/>
              <a:t>BMHP6009 Assessment 1</a:t>
            </a:r>
            <a:br>
              <a:rPr lang="en-US"/>
            </a:br>
            <a:r>
              <a:rPr lang="en-US"/>
              <a:t>May 2023 </a:t>
            </a:r>
          </a:p>
        </p:txBody>
      </p:sp>
      <p:pic>
        <p:nvPicPr>
          <p:cNvPr id="6" name="Picture 2" descr="Image result for euthanasia pictures">
            <a:extLst>
              <a:ext uri="{FF2B5EF4-FFF2-40B4-BE49-F238E27FC236}">
                <a16:creationId xmlns:a16="http://schemas.microsoft.com/office/drawing/2014/main" id="{554E6A15-90BA-FB4C-921A-67B5B2FD1A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478" r="30251" b="1"/>
          <a:stretch/>
        </p:blipFill>
        <p:spPr bwMode="auto">
          <a:xfrm rot="21600000">
            <a:off x="540989" y="540033"/>
            <a:ext cx="4996212" cy="5775279"/>
          </a:xfrm>
          <a:prstGeom prst="rect">
            <a:avLst/>
          </a:prstGeom>
          <a:noFill/>
          <a:extLst>
            <a:ext uri="{909E8E84-426E-40DD-AFC4-6F175D3DCCD1}">
              <a14:hiddenFill xmlns:a14="http://schemas.microsoft.com/office/drawing/2010/main">
                <a:solidFill>
                  <a:srgbClr val="FFFFFF"/>
                </a:solidFill>
              </a14:hiddenFill>
            </a:ext>
          </a:extLst>
        </p:spPr>
      </p:pic>
      <p:cxnSp>
        <p:nvCxnSpPr>
          <p:cNvPr id="54" name="Straight Connector 53">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073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180D3E85-78DA-9448-BCF3-2567588D8FF9}"/>
              </a:ext>
            </a:extLst>
          </p:cNvPr>
          <p:cNvSpPr>
            <a:spLocks noGrp="1"/>
          </p:cNvSpPr>
          <p:nvPr>
            <p:ph type="subTitle" idx="1"/>
          </p:nvPr>
        </p:nvSpPr>
        <p:spPr>
          <a:xfrm>
            <a:off x="6645276" y="2759076"/>
            <a:ext cx="4460874" cy="3009899"/>
          </a:xfrm>
        </p:spPr>
        <p:txBody>
          <a:bodyPr vert="horz" lIns="0" tIns="0" rIns="0" bIns="0" rtlCol="0" anchor="t" anchorCtr="0">
            <a:normAutofit/>
          </a:bodyPr>
          <a:lstStyle/>
          <a:p>
            <a:pPr algn="l"/>
            <a:r>
              <a:rPr lang="en-US" sz="2000" dirty="0"/>
              <a:t>Euthanasia and End of Life </a:t>
            </a:r>
          </a:p>
          <a:p>
            <a:pPr algn="l"/>
            <a:r>
              <a:rPr lang="en-US" sz="2000" dirty="0"/>
              <a:t>Presentation by</a:t>
            </a:r>
            <a:endParaRPr lang="en-US" sz="2000" dirty="0">
              <a:solidFill>
                <a:srgbClr val="FFFFFF">
                  <a:alpha val="70000"/>
                </a:srgbClr>
              </a:solidFill>
            </a:endParaRPr>
          </a:p>
          <a:p>
            <a:pPr algn="l"/>
            <a:r>
              <a:rPr lang="en-US" sz="2000" dirty="0"/>
              <a:t> Carrie Jelfs -1912214</a:t>
            </a:r>
            <a:endParaRPr lang="en-US" sz="2000">
              <a:solidFill>
                <a:srgbClr val="FFFFFF">
                  <a:alpha val="70000"/>
                </a:srgbClr>
              </a:solidFill>
            </a:endParaRPr>
          </a:p>
          <a:p>
            <a:pPr algn="l"/>
            <a:r>
              <a:rPr lang="en-US" sz="2000" dirty="0"/>
              <a:t> Isatou Jadama - 2014844</a:t>
            </a:r>
            <a:endParaRPr lang="en-US" sz="2000" dirty="0">
              <a:solidFill>
                <a:srgbClr val="FFFFFF">
                  <a:alpha val="70000"/>
                </a:srgbClr>
              </a:solidFill>
            </a:endParaRPr>
          </a:p>
          <a:p>
            <a:pPr algn="l"/>
            <a:r>
              <a:rPr lang="en-US" sz="2000" dirty="0"/>
              <a:t>Zhasmina Georgieva - 2026746</a:t>
            </a:r>
            <a:endParaRPr lang="en-US" sz="2000" dirty="0">
              <a:solidFill>
                <a:srgbClr val="FFFFFF">
                  <a:alpha val="70000"/>
                </a:srgbClr>
              </a:solidFill>
            </a:endParaRPr>
          </a:p>
          <a:p>
            <a:pPr algn="l"/>
            <a:endParaRPr lang="en-US" sz="2000"/>
          </a:p>
        </p:txBody>
      </p:sp>
    </p:spTree>
    <p:extLst>
      <p:ext uri="{BB962C8B-B14F-4D97-AF65-F5344CB8AC3E}">
        <p14:creationId xmlns:p14="http://schemas.microsoft.com/office/powerpoint/2010/main" val="26073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500"/>
                                  </p:stCondLst>
                                  <p:iterate>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7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1500"/>
                                  </p:stCondLst>
                                  <p:iterate>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7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1500"/>
                                  </p:stCondLst>
                                  <p:iterate>
                                    <p:tmPct val="10000"/>
                                  </p:iterate>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700"/>
                                        <p:tgtEl>
                                          <p:spTgt spid="3">
                                            <p:txEl>
                                              <p:pRg st="4" end="4"/>
                                            </p:txEl>
                                          </p:spTgt>
                                        </p:tgtEl>
                                      </p:cBhvr>
                                    </p:animEffect>
                                  </p:childTnLst>
                                </p:cTn>
                              </p:par>
                              <p:par>
                                <p:cTn id="28" presetID="10" presetClass="entr" presetSubtype="0" fill="hold" grpId="0" nodeType="withEffect">
                                  <p:stCondLst>
                                    <p:cond delay="1000"/>
                                  </p:stCondLst>
                                  <p:iterate>
                                    <p:tmPct val="10000"/>
                                  </p:iterate>
                                  <p:childTnLst>
                                    <p:set>
                                      <p:cBhvr>
                                        <p:cTn id="29" dur="1" fill="hold">
                                          <p:stCondLst>
                                            <p:cond delay="0"/>
                                          </p:stCondLst>
                                        </p:cTn>
                                        <p:tgtEl>
                                          <p:spTgt spid="2"/>
                                        </p:tgtEl>
                                        <p:attrNameLst>
                                          <p:attrName>style.visibility</p:attrName>
                                        </p:attrNameLst>
                                      </p:cBhvr>
                                      <p:to>
                                        <p:strVal val="visible"/>
                                      </p:to>
                                    </p:set>
                                    <p:animEffect transition="in" filter="fade">
                                      <p:cBhvr>
                                        <p:cTn id="3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E337FD-FBC4-7D49-8FBC-21E3C8183058}"/>
              </a:ext>
            </a:extLst>
          </p:cNvPr>
          <p:cNvSpPr>
            <a:spLocks noGrp="1"/>
          </p:cNvSpPr>
          <p:nvPr>
            <p:ph type="title"/>
          </p:nvPr>
        </p:nvSpPr>
        <p:spPr>
          <a:xfrm>
            <a:off x="540988" y="540033"/>
            <a:ext cx="3884962" cy="1331604"/>
          </a:xfrm>
        </p:spPr>
        <p:txBody>
          <a:bodyPr anchor="b">
            <a:normAutofit/>
          </a:bodyPr>
          <a:lstStyle/>
          <a:p>
            <a:pPr algn="ctr"/>
            <a:r>
              <a:rPr lang="en-GB"/>
              <a:t>Hello and Good Morning </a:t>
            </a:r>
            <a:endParaRPr lang="en-BG"/>
          </a:p>
        </p:txBody>
      </p:sp>
      <p:cxnSp>
        <p:nvCxnSpPr>
          <p:cNvPr id="16" name="Straight Connector 15">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BD250E-7FAF-AB4B-944F-5833C9F24B49}"/>
              </a:ext>
            </a:extLst>
          </p:cNvPr>
          <p:cNvSpPr>
            <a:spLocks noGrp="1"/>
          </p:cNvSpPr>
          <p:nvPr>
            <p:ph idx="1"/>
          </p:nvPr>
        </p:nvSpPr>
        <p:spPr>
          <a:xfrm>
            <a:off x="540988" y="2759076"/>
            <a:ext cx="3884962" cy="3009899"/>
          </a:xfrm>
        </p:spPr>
        <p:txBody>
          <a:bodyPr>
            <a:normAutofit/>
          </a:bodyPr>
          <a:lstStyle/>
          <a:p>
            <a:pPr marL="359410" indent="-359410">
              <a:lnSpc>
                <a:spcPct val="115000"/>
              </a:lnSpc>
            </a:pPr>
            <a:r>
              <a:rPr lang="en-GB" sz="1100" dirty="0"/>
              <a:t> </a:t>
            </a:r>
            <a:r>
              <a:rPr lang="en-GB" sz="1100" dirty="0">
                <a:latin typeface="Arial"/>
                <a:cs typeface="Arial"/>
              </a:rPr>
              <a:t>I am Carrie and these are my colleagues Zhasmina and Isatou. Today we are presenting some key facts on Euthanasia and End of life care, the purpose it serves and the rights of euthanasia for some patients who are at the end of their lives. </a:t>
            </a:r>
            <a:endParaRPr lang="en-US" sz="1100" dirty="0"/>
          </a:p>
          <a:p>
            <a:pPr marL="359410" indent="-359410">
              <a:lnSpc>
                <a:spcPct val="115000"/>
              </a:lnSpc>
              <a:buClr>
                <a:srgbClr val="EF8C6A"/>
              </a:buClr>
            </a:pPr>
            <a:endParaRPr lang="en-GB" sz="1100">
              <a:latin typeface="Arial"/>
              <a:cs typeface="Arial"/>
            </a:endParaRPr>
          </a:p>
          <a:p>
            <a:pPr marL="359410" indent="-359410">
              <a:lnSpc>
                <a:spcPct val="115000"/>
              </a:lnSpc>
            </a:pPr>
            <a:r>
              <a:rPr lang="en-GB" sz="1100" dirty="0">
                <a:latin typeface="Arial"/>
                <a:cs typeface="Arial"/>
              </a:rPr>
              <a:t>Many patients come to  stage in their lives where they will need palliative care and sometimes what is in the best interest for the patient is not always the case for legal reason. According to the NHS assisted suicide is an illegal act of purposely ending a person's life NHS (2020).</a:t>
            </a:r>
            <a:endParaRPr lang="en-GB" sz="1100" dirty="0">
              <a:latin typeface="Arial" panose="020B0604020202020204" pitchFamily="34" charset="0"/>
              <a:cs typeface="Arial" panose="020B0604020202020204" pitchFamily="34" charset="0"/>
            </a:endParaRPr>
          </a:p>
          <a:p>
            <a:pPr marL="359410" indent="-359410">
              <a:lnSpc>
                <a:spcPct val="115000"/>
              </a:lnSpc>
            </a:pPr>
            <a:endParaRPr lang="en-BG" sz="1100"/>
          </a:p>
        </p:txBody>
      </p:sp>
      <p:sp>
        <p:nvSpPr>
          <p:cNvPr id="18" name="Rectangle 17">
            <a:extLst>
              <a:ext uri="{FF2B5EF4-FFF2-40B4-BE49-F238E27FC236}">
                <a16:creationId xmlns:a16="http://schemas.microsoft.com/office/drawing/2014/main" id="{DAD9000E-708C-464D-A86F-4ABE391B6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6337" y="0"/>
            <a:ext cx="7205663"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5" name="Picture 5">
            <a:extLst>
              <a:ext uri="{FF2B5EF4-FFF2-40B4-BE49-F238E27FC236}">
                <a16:creationId xmlns:a16="http://schemas.microsoft.com/office/drawing/2014/main" id="{58AA7C9E-47D7-784D-2BF3-28BF9EE94F5F}"/>
              </a:ext>
            </a:extLst>
          </p:cNvPr>
          <p:cNvPicPr>
            <a:picLocks noChangeAspect="1"/>
          </p:cNvPicPr>
          <p:nvPr/>
        </p:nvPicPr>
        <p:blipFill>
          <a:blip r:embed="rId2"/>
          <a:stretch>
            <a:fillRect/>
          </a:stretch>
        </p:blipFill>
        <p:spPr>
          <a:xfrm>
            <a:off x="5537200" y="1822797"/>
            <a:ext cx="6113812" cy="3209750"/>
          </a:xfrm>
          <a:prstGeom prst="rect">
            <a:avLst/>
          </a:prstGeom>
        </p:spPr>
      </p:pic>
      <p:sp>
        <p:nvSpPr>
          <p:cNvPr id="6" name="TextBox 5">
            <a:extLst>
              <a:ext uri="{FF2B5EF4-FFF2-40B4-BE49-F238E27FC236}">
                <a16:creationId xmlns:a16="http://schemas.microsoft.com/office/drawing/2014/main" id="{E3984887-C354-FE39-0194-C11B3A503836}"/>
              </a:ext>
            </a:extLst>
          </p:cNvPr>
          <p:cNvSpPr txBox="1"/>
          <p:nvPr/>
        </p:nvSpPr>
        <p:spPr>
          <a:xfrm>
            <a:off x="9984153" y="5627076"/>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Guardian (2023).</a:t>
            </a:r>
          </a:p>
        </p:txBody>
      </p:sp>
    </p:spTree>
    <p:extLst>
      <p:ext uri="{BB962C8B-B14F-4D97-AF65-F5344CB8AC3E}">
        <p14:creationId xmlns:p14="http://schemas.microsoft.com/office/powerpoint/2010/main" val="14735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25967A-DEE1-7B4F-A266-BFA6ED7AD08A}"/>
              </a:ext>
            </a:extLst>
          </p:cNvPr>
          <p:cNvSpPr>
            <a:spLocks noGrp="1"/>
          </p:cNvSpPr>
          <p:nvPr>
            <p:ph type="title"/>
          </p:nvPr>
        </p:nvSpPr>
        <p:spPr>
          <a:xfrm>
            <a:off x="1080000" y="540032"/>
            <a:ext cx="4426782" cy="1331605"/>
          </a:xfrm>
        </p:spPr>
        <p:txBody>
          <a:bodyPr anchor="b">
            <a:normAutofit/>
          </a:bodyPr>
          <a:lstStyle/>
          <a:p>
            <a:pPr algn="ctr"/>
            <a:r>
              <a:rPr lang="en-US"/>
              <a:t>Care Settings</a:t>
            </a:r>
            <a:endParaRPr lang="en-US" err="1"/>
          </a:p>
        </p:txBody>
      </p:sp>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23391"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AA43330-F367-7A4A-90ED-8711A9B384CB}"/>
              </a:ext>
            </a:extLst>
          </p:cNvPr>
          <p:cNvSpPr>
            <a:spLocks noGrp="1"/>
          </p:cNvSpPr>
          <p:nvPr>
            <p:ph idx="1"/>
          </p:nvPr>
        </p:nvSpPr>
        <p:spPr>
          <a:xfrm>
            <a:off x="1080000" y="2759076"/>
            <a:ext cx="4460874" cy="3009899"/>
          </a:xfrm>
        </p:spPr>
        <p:txBody>
          <a:bodyPr>
            <a:normAutofit/>
          </a:bodyPr>
          <a:lstStyle/>
          <a:p>
            <a:pPr marL="359410" indent="-359410"/>
            <a:r>
              <a:rPr lang="en-GB" dirty="0">
                <a:latin typeface="Arial"/>
                <a:cs typeface="Arial"/>
              </a:rPr>
              <a:t>As we take through this presentation you will be able to Briefly imagine care settings for a patient at end of life. Some end-of-life patients can receive this at home, care home or hospital GOV (2019).</a:t>
            </a:r>
            <a:endParaRPr lang="en-BG" dirty="0">
              <a:solidFill>
                <a:srgbClr val="FFFFFF">
                  <a:alpha val="70000"/>
                </a:srgbClr>
              </a:solidFill>
              <a:latin typeface="Arial"/>
              <a:cs typeface="Arial"/>
            </a:endParaRPr>
          </a:p>
        </p:txBody>
      </p:sp>
      <p:sp>
        <p:nvSpPr>
          <p:cNvPr id="13" name="Rectangle 12">
            <a:extLst>
              <a:ext uri="{FF2B5EF4-FFF2-40B4-BE49-F238E27FC236}">
                <a16:creationId xmlns:a16="http://schemas.microsoft.com/office/drawing/2014/main" id="{AA11AC2B-E0EE-4BB9-8BC1-EC5DA9DBE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54794" y="0"/>
            <a:ext cx="5537206"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4" name="Picture 3" descr="Diagram, timeline&#10;&#10;Description automatically generated">
            <a:extLst>
              <a:ext uri="{FF2B5EF4-FFF2-40B4-BE49-F238E27FC236}">
                <a16:creationId xmlns:a16="http://schemas.microsoft.com/office/drawing/2014/main" id="{B21B1A49-A3D6-9616-DA9A-112DD546048F}"/>
              </a:ext>
            </a:extLst>
          </p:cNvPr>
          <p:cNvPicPr>
            <a:picLocks noChangeAspect="1"/>
          </p:cNvPicPr>
          <p:nvPr/>
        </p:nvPicPr>
        <p:blipFill>
          <a:blip r:embed="rId2"/>
          <a:stretch>
            <a:fillRect/>
          </a:stretch>
        </p:blipFill>
        <p:spPr>
          <a:xfrm>
            <a:off x="7198864" y="1815804"/>
            <a:ext cx="4452148" cy="3226455"/>
          </a:xfrm>
          <a:prstGeom prst="rect">
            <a:avLst/>
          </a:prstGeom>
        </p:spPr>
      </p:pic>
      <p:sp>
        <p:nvSpPr>
          <p:cNvPr id="5" name="TextBox 4">
            <a:extLst>
              <a:ext uri="{FF2B5EF4-FFF2-40B4-BE49-F238E27FC236}">
                <a16:creationId xmlns:a16="http://schemas.microsoft.com/office/drawing/2014/main" id="{2435F392-14F1-6C14-D2F7-C3EB29EAD991}"/>
              </a:ext>
            </a:extLst>
          </p:cNvPr>
          <p:cNvSpPr txBox="1"/>
          <p:nvPr/>
        </p:nvSpPr>
        <p:spPr>
          <a:xfrm>
            <a:off x="10083209" y="5147930"/>
            <a:ext cx="17862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Palliative Care (2023).</a:t>
            </a:r>
          </a:p>
        </p:txBody>
      </p:sp>
    </p:spTree>
    <p:extLst>
      <p:ext uri="{BB962C8B-B14F-4D97-AF65-F5344CB8AC3E}">
        <p14:creationId xmlns:p14="http://schemas.microsoft.com/office/powerpoint/2010/main" val="1425399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6968CB-1E3C-6043-869D-A7D622A29A7D}"/>
              </a:ext>
            </a:extLst>
          </p:cNvPr>
          <p:cNvSpPr>
            <a:spLocks noGrp="1"/>
          </p:cNvSpPr>
          <p:nvPr>
            <p:ph type="ctrTitle"/>
          </p:nvPr>
        </p:nvSpPr>
        <p:spPr>
          <a:xfrm>
            <a:off x="4983900" y="1079500"/>
            <a:ext cx="6119131" cy="2138400"/>
          </a:xfrm>
        </p:spPr>
        <p:txBody>
          <a:bodyPr>
            <a:normAutofit/>
          </a:bodyPr>
          <a:lstStyle/>
          <a:p>
            <a:r>
              <a:rPr lang="en-GB"/>
              <a:t>End of life Defined</a:t>
            </a:r>
            <a:endParaRPr lang="en-BG"/>
          </a:p>
        </p:txBody>
      </p:sp>
      <p:sp>
        <p:nvSpPr>
          <p:cNvPr id="3" name="Subtitle 2">
            <a:extLst>
              <a:ext uri="{FF2B5EF4-FFF2-40B4-BE49-F238E27FC236}">
                <a16:creationId xmlns:a16="http://schemas.microsoft.com/office/drawing/2014/main" id="{632F9537-4A49-B14F-AF69-CFB77E842B3A}"/>
              </a:ext>
            </a:extLst>
          </p:cNvPr>
          <p:cNvSpPr>
            <a:spLocks noGrp="1"/>
          </p:cNvSpPr>
          <p:nvPr>
            <p:ph type="subTitle" idx="1"/>
          </p:nvPr>
        </p:nvSpPr>
        <p:spPr>
          <a:xfrm>
            <a:off x="4980779" y="4113213"/>
            <a:ext cx="6125372" cy="1655762"/>
          </a:xfrm>
        </p:spPr>
        <p:txBody>
          <a:bodyPr>
            <a:normAutofit/>
          </a:bodyPr>
          <a:lstStyle/>
          <a:p>
            <a:pPr>
              <a:lnSpc>
                <a:spcPct val="115000"/>
              </a:lnSpc>
            </a:pPr>
            <a:r>
              <a:rPr lang="en-BG"/>
              <a:t>This define by ethic value and end of life experience, social values and most importantly the relationship with cardiac arrest - Haworth Press (2005).</a:t>
            </a:r>
            <a:endParaRPr lang="en-US"/>
          </a:p>
        </p:txBody>
      </p:sp>
      <p:pic>
        <p:nvPicPr>
          <p:cNvPr id="5" name="Picture 4" descr="Close-up of shoots growing in stone cracks">
            <a:extLst>
              <a:ext uri="{FF2B5EF4-FFF2-40B4-BE49-F238E27FC236}">
                <a16:creationId xmlns:a16="http://schemas.microsoft.com/office/drawing/2014/main" id="{A6EDD752-5ACC-18DD-F796-FDCA041B48CE}"/>
              </a:ext>
            </a:extLst>
          </p:cNvPr>
          <p:cNvPicPr>
            <a:picLocks noChangeAspect="1"/>
          </p:cNvPicPr>
          <p:nvPr/>
        </p:nvPicPr>
        <p:blipFill rotWithShape="1">
          <a:blip r:embed="rId2"/>
          <a:srcRect l="33444" r="29002" b="-3"/>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1960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7" name="Rectangle 22">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3ABFE3-CB53-CB4F-BF91-EF2AE7C64E80}"/>
              </a:ext>
            </a:extLst>
          </p:cNvPr>
          <p:cNvSpPr>
            <a:spLocks noGrp="1"/>
          </p:cNvSpPr>
          <p:nvPr>
            <p:ph type="ctrTitle"/>
          </p:nvPr>
        </p:nvSpPr>
        <p:spPr>
          <a:xfrm>
            <a:off x="7766050" y="1079500"/>
            <a:ext cx="3884962" cy="2138400"/>
          </a:xfrm>
        </p:spPr>
        <p:txBody>
          <a:bodyPr>
            <a:normAutofit/>
          </a:bodyPr>
          <a:lstStyle/>
          <a:p>
            <a:r>
              <a:rPr lang="en-GB"/>
              <a:t>Palliative Care </a:t>
            </a:r>
            <a:endParaRPr lang="en-BG"/>
          </a:p>
        </p:txBody>
      </p:sp>
      <p:sp>
        <p:nvSpPr>
          <p:cNvPr id="3" name="Subtitle 2">
            <a:extLst>
              <a:ext uri="{FF2B5EF4-FFF2-40B4-BE49-F238E27FC236}">
                <a16:creationId xmlns:a16="http://schemas.microsoft.com/office/drawing/2014/main" id="{63DD4563-3658-0A48-85D2-4995AA81CE46}"/>
              </a:ext>
            </a:extLst>
          </p:cNvPr>
          <p:cNvSpPr>
            <a:spLocks noGrp="1"/>
          </p:cNvSpPr>
          <p:nvPr>
            <p:ph type="subTitle" idx="1"/>
          </p:nvPr>
        </p:nvSpPr>
        <p:spPr>
          <a:xfrm>
            <a:off x="7766051" y="4113213"/>
            <a:ext cx="3884961" cy="1655762"/>
          </a:xfrm>
        </p:spPr>
        <p:txBody>
          <a:bodyPr>
            <a:normAutofit/>
          </a:bodyPr>
          <a:lstStyle/>
          <a:p>
            <a:pPr>
              <a:lnSpc>
                <a:spcPct val="115000"/>
              </a:lnSpc>
            </a:pPr>
            <a:r>
              <a:rPr lang="en-GB" sz="1700">
                <a:latin typeface="Arial" panose="020B0604020202020204" pitchFamily="34" charset="0"/>
                <a:cs typeface="Arial" panose="020B0604020202020204" pitchFamily="34" charset="0"/>
              </a:rPr>
              <a:t>This is a particular type of care given in nursing, residential care homes and hospitals. In some cases, it can be delivered at home with family () </a:t>
            </a:r>
          </a:p>
          <a:p>
            <a:pPr>
              <a:lnSpc>
                <a:spcPct val="115000"/>
              </a:lnSpc>
            </a:pPr>
            <a:endParaRPr lang="en-BG" sz="1700"/>
          </a:p>
        </p:txBody>
      </p:sp>
      <p:pic>
        <p:nvPicPr>
          <p:cNvPr id="16" name="Picture 4" descr="People holding hands">
            <a:extLst>
              <a:ext uri="{FF2B5EF4-FFF2-40B4-BE49-F238E27FC236}">
                <a16:creationId xmlns:a16="http://schemas.microsoft.com/office/drawing/2014/main" id="{AF9F1D30-E199-255B-A019-73EE64A134BD}"/>
              </a:ext>
            </a:extLst>
          </p:cNvPr>
          <p:cNvPicPr>
            <a:picLocks noChangeAspect="1"/>
          </p:cNvPicPr>
          <p:nvPr/>
        </p:nvPicPr>
        <p:blipFill rotWithShape="1">
          <a:blip r:embed="rId2"/>
          <a:srcRect l="11467" r="11465" b="-2"/>
          <a:stretch/>
        </p:blipFill>
        <p:spPr>
          <a:xfrm>
            <a:off x="540988" y="540000"/>
            <a:ext cx="6671025" cy="5778000"/>
          </a:xfrm>
          <a:prstGeom prst="rect">
            <a:avLst/>
          </a:prstGeom>
        </p:spPr>
      </p:pic>
      <p:cxnSp>
        <p:nvCxnSpPr>
          <p:cNvPr id="38" name="Straight Connector 24">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8531"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7273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4" name="Rectangle 1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025FDF-ED20-3848-8A90-7BEC64CBFE86}"/>
              </a:ext>
            </a:extLst>
          </p:cNvPr>
          <p:cNvSpPr>
            <a:spLocks noGrp="1"/>
          </p:cNvSpPr>
          <p:nvPr>
            <p:ph type="title"/>
          </p:nvPr>
        </p:nvSpPr>
        <p:spPr>
          <a:xfrm>
            <a:off x="1078100" y="542671"/>
            <a:ext cx="10026650" cy="1124202"/>
          </a:xfrm>
        </p:spPr>
        <p:txBody>
          <a:bodyPr wrap="square" anchor="ctr">
            <a:normAutofit/>
          </a:bodyPr>
          <a:lstStyle/>
          <a:p>
            <a:pPr algn="ctr"/>
            <a:r>
              <a:rPr lang="en-GB" dirty="0"/>
              <a:t>Is End of life care for everyone? </a:t>
            </a:r>
            <a:endParaRPr lang="en-BG" dirty="0"/>
          </a:p>
        </p:txBody>
      </p:sp>
      <p:sp useBgFill="1">
        <p:nvSpPr>
          <p:cNvPr id="25" name="Rectangle 21">
            <a:extLst>
              <a:ext uri="{FF2B5EF4-FFF2-40B4-BE49-F238E27FC236}">
                <a16:creationId xmlns:a16="http://schemas.microsoft.com/office/drawing/2014/main" id="{F883A8D1-ED1B-47A1-AA44-289C080ED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graphicFrame>
        <p:nvGraphicFramePr>
          <p:cNvPr id="15" name="Content Placeholder 2">
            <a:extLst>
              <a:ext uri="{FF2B5EF4-FFF2-40B4-BE49-F238E27FC236}">
                <a16:creationId xmlns:a16="http://schemas.microsoft.com/office/drawing/2014/main" id="{0149531B-5DCD-8FAD-8551-E9BCA15745DC}"/>
              </a:ext>
            </a:extLst>
          </p:cNvPr>
          <p:cNvGraphicFramePr>
            <a:graphicFrameLocks noGrp="1"/>
          </p:cNvGraphicFramePr>
          <p:nvPr>
            <p:ph idx="1"/>
            <p:extLst>
              <p:ext uri="{D42A27DB-BD31-4B8C-83A1-F6EECF244321}">
                <p14:modId xmlns:p14="http://schemas.microsoft.com/office/powerpoint/2010/main" val="1781370324"/>
              </p:ext>
            </p:extLst>
          </p:nvPr>
        </p:nvGraphicFramePr>
        <p:xfrm>
          <a:off x="541338" y="2843212"/>
          <a:ext cx="11109674" cy="34721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 name="TextBox 29">
            <a:extLst>
              <a:ext uri="{FF2B5EF4-FFF2-40B4-BE49-F238E27FC236}">
                <a16:creationId xmlns:a16="http://schemas.microsoft.com/office/drawing/2014/main" id="{82D26742-320D-17FD-8580-EDEEA8D82F09}"/>
              </a:ext>
            </a:extLst>
          </p:cNvPr>
          <p:cNvSpPr txBox="1"/>
          <p:nvPr/>
        </p:nvSpPr>
        <p:spPr>
          <a:xfrm>
            <a:off x="3487615" y="3985845"/>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400" dirty="0">
                <a:solidFill>
                  <a:srgbClr val="FFFFFF"/>
                </a:solidFill>
                <a:latin typeface="Arial"/>
              </a:rPr>
              <a:t>Hurst, &amp; Mauron, A. (2017). </a:t>
            </a:r>
            <a:endParaRPr lang="en-US" sz="1400" dirty="0"/>
          </a:p>
        </p:txBody>
      </p:sp>
      <p:sp>
        <p:nvSpPr>
          <p:cNvPr id="31" name="TextBox 30">
            <a:extLst>
              <a:ext uri="{FF2B5EF4-FFF2-40B4-BE49-F238E27FC236}">
                <a16:creationId xmlns:a16="http://schemas.microsoft.com/office/drawing/2014/main" id="{71E22320-4D14-82AB-EEBF-A97714FA37F3}"/>
              </a:ext>
            </a:extLst>
          </p:cNvPr>
          <p:cNvSpPr txBox="1"/>
          <p:nvPr/>
        </p:nvSpPr>
        <p:spPr>
          <a:xfrm>
            <a:off x="8802077" y="5617308"/>
            <a:ext cx="279204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400" dirty="0">
                <a:solidFill>
                  <a:srgbClr val="FFFFFF"/>
                </a:solidFill>
                <a:latin typeface="Arial"/>
              </a:rPr>
              <a:t>Hurst, &amp; Mauron, A. (2017). </a:t>
            </a:r>
            <a:r>
              <a:rPr lang="en-US" sz="1400" dirty="0">
                <a:solidFill>
                  <a:srgbClr val="FFFFFF"/>
                </a:solidFill>
                <a:latin typeface="Arial"/>
                <a:ea typeface="Arial"/>
                <a:cs typeface="Arial"/>
              </a:rPr>
              <a:t>​</a:t>
            </a:r>
            <a:endParaRPr lang="en-US" dirty="0"/>
          </a:p>
        </p:txBody>
      </p:sp>
    </p:spTree>
    <p:extLst>
      <p:ext uri="{BB962C8B-B14F-4D97-AF65-F5344CB8AC3E}">
        <p14:creationId xmlns:p14="http://schemas.microsoft.com/office/powerpoint/2010/main" val="1566455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8C9266-D3A2-4342-9657-8B6A78D086E2}"/>
              </a:ext>
            </a:extLst>
          </p:cNvPr>
          <p:cNvSpPr>
            <a:spLocks noGrp="1"/>
          </p:cNvSpPr>
          <p:nvPr>
            <p:ph type="title"/>
          </p:nvPr>
        </p:nvSpPr>
        <p:spPr>
          <a:xfrm>
            <a:off x="4984750" y="1011237"/>
            <a:ext cx="6120000" cy="860400"/>
          </a:xfrm>
        </p:spPr>
        <p:txBody>
          <a:bodyPr anchor="b">
            <a:normAutofit/>
          </a:bodyPr>
          <a:lstStyle/>
          <a:p>
            <a:pPr algn="ctr">
              <a:lnSpc>
                <a:spcPct val="90000"/>
              </a:lnSpc>
            </a:pPr>
            <a:r>
              <a:rPr lang="en-US" sz="2400" b="1"/>
              <a:t>Arguments for euthanasia and assisted suicide</a:t>
            </a:r>
            <a:endParaRPr lang="en-BG" sz="2400"/>
          </a:p>
        </p:txBody>
      </p:sp>
      <p:pic>
        <p:nvPicPr>
          <p:cNvPr id="5" name="Picture 4" descr="Large skydiving group mid-air">
            <a:extLst>
              <a:ext uri="{FF2B5EF4-FFF2-40B4-BE49-F238E27FC236}">
                <a16:creationId xmlns:a16="http://schemas.microsoft.com/office/drawing/2014/main" id="{6902F330-9982-52F4-E634-0A7926802CDA}"/>
              </a:ext>
            </a:extLst>
          </p:cNvPr>
          <p:cNvPicPr>
            <a:picLocks noChangeAspect="1"/>
          </p:cNvPicPr>
          <p:nvPr/>
        </p:nvPicPr>
        <p:blipFill rotWithShape="1">
          <a:blip r:embed="rId3"/>
          <a:srcRect l="32043" r="30365" b="3"/>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742D7E6-F0B8-5448-8837-A7FA1B4C58A2}"/>
              </a:ext>
            </a:extLst>
          </p:cNvPr>
          <p:cNvSpPr>
            <a:spLocks noGrp="1"/>
          </p:cNvSpPr>
          <p:nvPr>
            <p:ph idx="1"/>
          </p:nvPr>
        </p:nvSpPr>
        <p:spPr>
          <a:xfrm>
            <a:off x="4984750" y="2759076"/>
            <a:ext cx="6121400" cy="3009899"/>
          </a:xfrm>
        </p:spPr>
        <p:txBody>
          <a:bodyPr>
            <a:normAutofit/>
          </a:bodyPr>
          <a:lstStyle/>
          <a:p>
            <a:pPr>
              <a:lnSpc>
                <a:spcPct val="115000"/>
              </a:lnSpc>
            </a:pPr>
            <a:r>
              <a:rPr lang="en-US" sz="1400" b="1">
                <a:latin typeface="Arial" panose="020B0604020202020204" pitchFamily="34" charset="0"/>
                <a:cs typeface="Arial" panose="020B0604020202020204" pitchFamily="34" charset="0"/>
              </a:rPr>
              <a:t>Autonomy and self-determination: </a:t>
            </a:r>
            <a:r>
              <a:rPr lang="en-US" sz="1400">
                <a:latin typeface="Arial" panose="020B0604020202020204" pitchFamily="34" charset="0"/>
                <a:cs typeface="Arial" panose="020B0604020202020204" pitchFamily="34" charset="0"/>
              </a:rPr>
              <a:t>it is contended that the Autonomy of individuals should encompass the ability to make choices regarding the termination of their lives (Young, Burgess, &amp; Philip, 2019).</a:t>
            </a:r>
          </a:p>
          <a:p>
            <a:pPr>
              <a:lnSpc>
                <a:spcPct val="115000"/>
              </a:lnSpc>
            </a:pPr>
            <a:r>
              <a:rPr lang="en-US" sz="1400" b="1">
                <a:latin typeface="Arial" panose="020B0604020202020204" pitchFamily="34" charset="0"/>
                <a:cs typeface="Arial" panose="020B0604020202020204" pitchFamily="34" charset="0"/>
              </a:rPr>
              <a:t>Mercy and compassion: </a:t>
            </a:r>
            <a:r>
              <a:rPr lang="en-US" sz="1400">
                <a:latin typeface="Arial" panose="020B0604020202020204" pitchFamily="34" charset="0"/>
                <a:cs typeface="Arial" panose="020B0604020202020204" pitchFamily="34" charset="0"/>
              </a:rPr>
              <a:t>it is believed that euthanasia and assisted suicide can alleviate the pain and distress (</a:t>
            </a:r>
            <a:r>
              <a:rPr lang="en-US" sz="1400" err="1">
                <a:latin typeface="Arial" panose="020B0604020202020204" pitchFamily="34" charset="0"/>
                <a:cs typeface="Arial" panose="020B0604020202020204" pitchFamily="34" charset="0"/>
              </a:rPr>
              <a:t>Haverkate</a:t>
            </a:r>
            <a:r>
              <a:rPr lang="en-US" sz="1400">
                <a:latin typeface="Arial" panose="020B0604020202020204" pitchFamily="34" charset="0"/>
                <a:cs typeface="Arial" panose="020B0604020202020204" pitchFamily="34" charset="0"/>
              </a:rPr>
              <a:t> et al., 2018)</a:t>
            </a:r>
          </a:p>
          <a:p>
            <a:pPr>
              <a:lnSpc>
                <a:spcPct val="115000"/>
              </a:lnSpc>
            </a:pPr>
            <a:r>
              <a:rPr lang="en-US" sz="1400" b="1">
                <a:latin typeface="Arial" panose="020B0604020202020204" pitchFamily="34" charset="0"/>
                <a:cs typeface="Arial" panose="020B0604020202020204" pitchFamily="34" charset="0"/>
              </a:rPr>
              <a:t>Patient-</a:t>
            </a:r>
            <a:r>
              <a:rPr lang="en-US" sz="1400" b="1" err="1">
                <a:latin typeface="Arial" panose="020B0604020202020204" pitchFamily="34" charset="0"/>
                <a:cs typeface="Arial" panose="020B0604020202020204" pitchFamily="34" charset="0"/>
              </a:rPr>
              <a:t>centred</a:t>
            </a:r>
            <a:r>
              <a:rPr lang="en-US" sz="1400" b="1">
                <a:latin typeface="Arial" panose="020B0604020202020204" pitchFamily="34" charset="0"/>
                <a:cs typeface="Arial" panose="020B0604020202020204" pitchFamily="34" charset="0"/>
              </a:rPr>
              <a:t> care: </a:t>
            </a:r>
            <a:r>
              <a:rPr lang="en-US" sz="1400">
                <a:latin typeface="Arial" panose="020B0604020202020204" pitchFamily="34" charset="0"/>
                <a:cs typeface="Arial" panose="020B0604020202020204" pitchFamily="34" charset="0"/>
              </a:rPr>
              <a:t>it is argued that respecting patient autonomy and providing options for a hastened death can extend quality end-of-life care. </a:t>
            </a:r>
          </a:p>
          <a:p>
            <a:pPr>
              <a:lnSpc>
                <a:spcPct val="115000"/>
              </a:lnSpc>
            </a:pPr>
            <a:endParaRPr lang="en-BG" sz="1400"/>
          </a:p>
        </p:txBody>
      </p:sp>
    </p:spTree>
    <p:extLst>
      <p:ext uri="{BB962C8B-B14F-4D97-AF65-F5344CB8AC3E}">
        <p14:creationId xmlns:p14="http://schemas.microsoft.com/office/powerpoint/2010/main" val="2748859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A680A-F376-8D42-8A20-17F5273B617F}"/>
              </a:ext>
            </a:extLst>
          </p:cNvPr>
          <p:cNvSpPr>
            <a:spLocks noGrp="1"/>
          </p:cNvSpPr>
          <p:nvPr>
            <p:ph type="title"/>
          </p:nvPr>
        </p:nvSpPr>
        <p:spPr>
          <a:xfrm>
            <a:off x="541338" y="1079500"/>
            <a:ext cx="3322637" cy="4689475"/>
          </a:xfrm>
        </p:spPr>
        <p:txBody>
          <a:bodyPr anchor="ctr">
            <a:normAutofit/>
          </a:bodyPr>
          <a:lstStyle/>
          <a:p>
            <a:pPr algn="ctr"/>
            <a:r>
              <a:rPr lang="en-US" b="1"/>
              <a:t>Arguments for euthanasia and assisted suicide</a:t>
            </a:r>
            <a:endParaRPr lang="en-BG"/>
          </a:p>
        </p:txBody>
      </p:sp>
      <p:sp>
        <p:nvSpPr>
          <p:cNvPr id="11" name="Rectangle 10">
            <a:extLst>
              <a:ext uri="{FF2B5EF4-FFF2-40B4-BE49-F238E27FC236}">
                <a16:creationId xmlns:a16="http://schemas.microsoft.com/office/drawing/2014/main" id="{8576A6EA-4B09-480F-BB03-96160272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5950" y="-1"/>
            <a:ext cx="7766050" cy="6857993"/>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AC60602A-632B-E417-6C0C-00B10B6A5D57}"/>
              </a:ext>
            </a:extLst>
          </p:cNvPr>
          <p:cNvGraphicFramePr>
            <a:graphicFrameLocks noGrp="1"/>
          </p:cNvGraphicFramePr>
          <p:nvPr>
            <p:ph idx="1"/>
            <p:extLst>
              <p:ext uri="{D42A27DB-BD31-4B8C-83A1-F6EECF244321}">
                <p14:modId xmlns:p14="http://schemas.microsoft.com/office/powerpoint/2010/main" val="1105220105"/>
              </p:ext>
            </p:extLst>
          </p:nvPr>
        </p:nvGraphicFramePr>
        <p:xfrm>
          <a:off x="4981575" y="540000"/>
          <a:ext cx="6669431"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4625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C84CD7-4B0A-4E48-A8C8-C09944561D55}"/>
              </a:ext>
            </a:extLst>
          </p:cNvPr>
          <p:cNvSpPr>
            <a:spLocks noGrp="1"/>
          </p:cNvSpPr>
          <p:nvPr>
            <p:ph type="title"/>
          </p:nvPr>
        </p:nvSpPr>
        <p:spPr>
          <a:xfrm>
            <a:off x="541338" y="1079500"/>
            <a:ext cx="3322637" cy="4689475"/>
          </a:xfrm>
        </p:spPr>
        <p:txBody>
          <a:bodyPr anchor="ctr">
            <a:normAutofit/>
          </a:bodyPr>
          <a:lstStyle/>
          <a:p>
            <a:pPr algn="ctr"/>
            <a:r>
              <a:rPr lang="en-GB"/>
              <a:t>H</a:t>
            </a:r>
            <a:r>
              <a:rPr lang="en-BG"/>
              <a:t>istory of euthanasia and assisted suicide</a:t>
            </a:r>
          </a:p>
        </p:txBody>
      </p:sp>
      <p:sp>
        <p:nvSpPr>
          <p:cNvPr id="11" name="Rectangle 10">
            <a:extLst>
              <a:ext uri="{FF2B5EF4-FFF2-40B4-BE49-F238E27FC236}">
                <a16:creationId xmlns:a16="http://schemas.microsoft.com/office/drawing/2014/main" id="{8576A6EA-4B09-480F-BB03-96160272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5950" y="-1"/>
            <a:ext cx="7766050" cy="6857993"/>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D18C46CD-EBCC-183A-EA47-E2CF47DD4A93}"/>
              </a:ext>
            </a:extLst>
          </p:cNvPr>
          <p:cNvGraphicFramePr>
            <a:graphicFrameLocks noGrp="1"/>
          </p:cNvGraphicFramePr>
          <p:nvPr>
            <p:ph idx="1"/>
            <p:extLst>
              <p:ext uri="{D42A27DB-BD31-4B8C-83A1-F6EECF244321}">
                <p14:modId xmlns:p14="http://schemas.microsoft.com/office/powerpoint/2010/main" val="1093262130"/>
              </p:ext>
            </p:extLst>
          </p:nvPr>
        </p:nvGraphicFramePr>
        <p:xfrm>
          <a:off x="4981575" y="540000"/>
          <a:ext cx="6669431"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5352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2" name="Rectangle 131">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256828-845A-B74C-9998-A1DF2C08F637}"/>
              </a:ext>
            </a:extLst>
          </p:cNvPr>
          <p:cNvSpPr>
            <a:spLocks noGrp="1"/>
          </p:cNvSpPr>
          <p:nvPr>
            <p:ph type="title"/>
          </p:nvPr>
        </p:nvSpPr>
        <p:spPr>
          <a:xfrm>
            <a:off x="1080000" y="862151"/>
            <a:ext cx="6120000" cy="1009486"/>
          </a:xfrm>
        </p:spPr>
        <p:txBody>
          <a:bodyPr vert="horz" lIns="0" tIns="0" rIns="0" bIns="0" rtlCol="0" anchor="b" anchorCtr="0">
            <a:normAutofit/>
          </a:bodyPr>
          <a:lstStyle/>
          <a:p>
            <a:pPr algn="ctr"/>
            <a:r>
              <a:rPr lang="en-US"/>
              <a:t>Recommendations for future</a:t>
            </a:r>
          </a:p>
        </p:txBody>
      </p:sp>
      <p:cxnSp>
        <p:nvCxnSpPr>
          <p:cNvPr id="134" name="Straight Connector 133">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FE6066B-A0A0-D74D-ADA6-365C391F7D7D}"/>
              </a:ext>
            </a:extLst>
          </p:cNvPr>
          <p:cNvSpPr>
            <a:spLocks noGrp="1"/>
          </p:cNvSpPr>
          <p:nvPr>
            <p:ph idx="1"/>
          </p:nvPr>
        </p:nvSpPr>
        <p:spPr>
          <a:xfrm>
            <a:off x="1080000" y="2759076"/>
            <a:ext cx="6121400" cy="3009899"/>
          </a:xfrm>
        </p:spPr>
        <p:txBody>
          <a:bodyPr vert="horz" lIns="0" tIns="0" rIns="0" bIns="0" rtlCol="0" anchorCtr="0">
            <a:normAutofit/>
          </a:bodyPr>
          <a:lstStyle/>
          <a:p>
            <a:pPr marL="0" indent="0">
              <a:lnSpc>
                <a:spcPct val="115000"/>
              </a:lnSpc>
              <a:buNone/>
            </a:pPr>
            <a:r>
              <a:rPr lang="en-US" sz="1100" i="1" dirty="0"/>
              <a:t>PRACTICE, POLICY OR </a:t>
            </a:r>
            <a:r>
              <a:rPr lang="en-US" sz="1100" i="1" dirty="0" err="1"/>
              <a:t>RBa</a:t>
            </a:r>
            <a:r>
              <a:rPr lang="en-US" sz="1100" dirty="0" err="1">
                <a:ea typeface="+mn-lt"/>
                <a:cs typeface="+mn-lt"/>
              </a:rPr>
              <a:t>Base</a:t>
            </a:r>
            <a:r>
              <a:rPr lang="en-US" sz="1100" dirty="0">
                <a:ea typeface="+mn-lt"/>
                <a:cs typeface="+mn-lt"/>
              </a:rPr>
              <a:t> on our research and analysis, we recommend the following changes for future practice, policy, or research: 1. Enhance public awareness and education: there is a need for greater public awareness on the importance of end-of-life care and options available ,such as living wills and advance directives. Healthcare providers can play a vital role in educating empowering patients and their families to make informed decisions. 2. Increase access to palliative care: more resources and funding should be made available to expand palliative care services, particularly in underprivileged and rural areas 3. Development guidelines for the ethnical use of euthanasia and assisted suicide: there is a need for comprehensive guidelines on the ethnical use of euthanasia and assisted suicide. Such guidelines could help to ensure that these practices are only used where appropriate and in line with legal and ethical standards. 4. Promote and support research: further research should be conducted to better understand the needs and experiences of patients and families at the end-of-life research.</a:t>
            </a:r>
            <a:endParaRPr lang="en-US" sz="1100" i="1" dirty="0"/>
          </a:p>
        </p:txBody>
      </p:sp>
      <p:pic>
        <p:nvPicPr>
          <p:cNvPr id="128" name="Picture 127" descr="Graph on document with pen">
            <a:extLst>
              <a:ext uri="{FF2B5EF4-FFF2-40B4-BE49-F238E27FC236}">
                <a16:creationId xmlns:a16="http://schemas.microsoft.com/office/drawing/2014/main" id="{ACE8A41A-F817-263D-88D2-1FCE5DB21331}"/>
              </a:ext>
            </a:extLst>
          </p:cNvPr>
          <p:cNvPicPr>
            <a:picLocks noChangeAspect="1"/>
          </p:cNvPicPr>
          <p:nvPr/>
        </p:nvPicPr>
        <p:blipFill rotWithShape="1">
          <a:blip r:embed="rId3"/>
          <a:srcRect l="38215" r="24163" b="-3"/>
          <a:stretch/>
        </p:blipFill>
        <p:spPr>
          <a:xfrm>
            <a:off x="8321011" y="10"/>
            <a:ext cx="3870989" cy="6857990"/>
          </a:xfrm>
          <a:prstGeom prst="rect">
            <a:avLst/>
          </a:prstGeom>
        </p:spPr>
      </p:pic>
    </p:spTree>
    <p:extLst>
      <p:ext uri="{BB962C8B-B14F-4D97-AF65-F5344CB8AC3E}">
        <p14:creationId xmlns:p14="http://schemas.microsoft.com/office/powerpoint/2010/main" val="4285259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39" name="Straight Connector 38">
            <a:extLst>
              <a:ext uri="{FF2B5EF4-FFF2-40B4-BE49-F238E27FC236}">
                <a16:creationId xmlns:a16="http://schemas.microsoft.com/office/drawing/2014/main" id="{701C0CAB-6A03-4C6A-9FAA-2198477536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 name="Group 40">
            <a:extLst>
              <a:ext uri="{FF2B5EF4-FFF2-40B4-BE49-F238E27FC236}">
                <a16:creationId xmlns:a16="http://schemas.microsoft.com/office/drawing/2014/main" id="{F982E0B2-AA9C-441C-A08E-A9DF9CF12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28046" y="4869342"/>
            <a:ext cx="1623711" cy="630920"/>
            <a:chOff x="9588346" y="4824892"/>
            <a:chExt cx="1623711" cy="630920"/>
          </a:xfrm>
        </p:grpSpPr>
        <p:sp>
          <p:nvSpPr>
            <p:cNvPr id="42" name="Freeform: Shape 41">
              <a:extLst>
                <a:ext uri="{FF2B5EF4-FFF2-40B4-BE49-F238E27FC236}">
                  <a16:creationId xmlns:a16="http://schemas.microsoft.com/office/drawing/2014/main" id="{A4A2E074-C10D-4C57-AB72-B631E4D7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a:extLst>
                <a:ext uri="{FF2B5EF4-FFF2-40B4-BE49-F238E27FC236}">
                  <a16:creationId xmlns:a16="http://schemas.microsoft.com/office/drawing/2014/main" id="{0B037EB3-1772-4BA8-A95A-E5DBDFEA32B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flipH="1">
              <a:off x="10112436" y="4359902"/>
              <a:ext cx="571820" cy="1620000"/>
              <a:chOff x="8482785" y="4330454"/>
              <a:chExt cx="571820" cy="1620000"/>
            </a:xfrm>
          </p:grpSpPr>
          <p:sp>
            <p:nvSpPr>
              <p:cNvPr id="44" name="Freeform: Shape 43">
                <a:extLst>
                  <a:ext uri="{FF2B5EF4-FFF2-40B4-BE49-F238E27FC236}">
                    <a16:creationId xmlns:a16="http://schemas.microsoft.com/office/drawing/2014/main" id="{A1F47AC1-63D0-47F3-9728-1A0A05434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5" name="Straight Connector 44">
                <a:extLst>
                  <a:ext uri="{FF2B5EF4-FFF2-40B4-BE49-F238E27FC236}">
                    <a16:creationId xmlns:a16="http://schemas.microsoft.com/office/drawing/2014/main" id="{803A57D6-0C36-4560-A08A-16768551EF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useBgFill="1">
        <p:nvSpPr>
          <p:cNvPr id="47" name="Rectangle 46">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954FB5-888A-5D45-9A9A-4371FFEFF9EA}"/>
              </a:ext>
            </a:extLst>
          </p:cNvPr>
          <p:cNvSpPr>
            <a:spLocks noGrp="1"/>
          </p:cNvSpPr>
          <p:nvPr>
            <p:ph type="title"/>
          </p:nvPr>
        </p:nvSpPr>
        <p:spPr>
          <a:xfrm>
            <a:off x="4808054" y="1020885"/>
            <a:ext cx="6119131" cy="5342707"/>
          </a:xfrm>
        </p:spPr>
        <p:txBody>
          <a:bodyPr vert="horz" lIns="0" tIns="0" rIns="0" bIns="0" rtlCol="0" anchor="b" anchorCtr="0">
            <a:noAutofit/>
          </a:bodyPr>
          <a:lstStyle/>
          <a:p>
            <a:pPr algn="just"/>
            <a:r>
              <a:rPr lang="en-US" sz="1400" b="1" dirty="0">
                <a:latin typeface="Calibri"/>
                <a:ea typeface="Calibri"/>
                <a:cs typeface="Calibri"/>
              </a:rPr>
              <a:t>Conclusion</a:t>
            </a:r>
            <a:br>
              <a:rPr lang="en-US" sz="1200" dirty="0"/>
            </a:br>
            <a:br>
              <a:rPr lang="en-US" sz="1200" dirty="0"/>
            </a:br>
            <a:r>
              <a:rPr lang="en-US" sz="1200" dirty="0">
                <a:latin typeface="Calibri"/>
                <a:ea typeface="Calibri"/>
                <a:cs typeface="Calibri"/>
              </a:rPr>
              <a:t>In conclusion, end- of –life care is a crucial aspect of healthcare that aims to provide comfort and support for individuals and their families during the final stages of life. Palliative care is often used as a means of providing end-of-life care in a variety of settings such as hospitals, hospices, and care homes. However, the availability of end-of life care may not always meet the demand ,highlighting the need for improved planning and resources. In our presentation, we explored the controversial topic of euthanasia and assisted suicide. We provided definition and examined the current laws governing these practices in the UK. Additionally, we presented arguments for and against euthanasia and assisted suicide, drawn from extensive independent research. We have endeavored to present a balanced perspective by remaining objective and critical in our research and presentation. We recognize the sensitive nature of this topic and have taken care to remain respectful throughout. In view of the complex and multifaceted nature of the topic, we recommend further research, discussion, and ethical considerations .this will be essential for informing future policies and practices related to end-of- life care ,euthanasia, and assisted suicide. Furthermore, we recognize that there may be potential barriers to implementing our recommendations and suggest possible solutions to these, encouraging ongoing critical thinking and analysis.</a:t>
            </a:r>
            <a:endParaRPr lang="en-US"/>
          </a:p>
        </p:txBody>
      </p:sp>
      <p:pic>
        <p:nvPicPr>
          <p:cNvPr id="6" name="Graphic 5" descr="Tick">
            <a:extLst>
              <a:ext uri="{FF2B5EF4-FFF2-40B4-BE49-F238E27FC236}">
                <a16:creationId xmlns:a16="http://schemas.microsoft.com/office/drawing/2014/main" id="{9F4C471B-4846-74A6-7965-1294AA2164C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0989" y="1764000"/>
            <a:ext cx="3330000" cy="3330000"/>
          </a:xfrm>
          <a:prstGeom prst="rect">
            <a:avLst/>
          </a:prstGeom>
        </p:spPr>
      </p:pic>
      <p:cxnSp>
        <p:nvCxnSpPr>
          <p:cNvPr id="49" name="Straight Connector 48">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29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5CEED9-F6AB-6D43-82C9-42E8A7F2BDC1}"/>
              </a:ext>
            </a:extLst>
          </p:cNvPr>
          <p:cNvSpPr>
            <a:spLocks noGrp="1"/>
          </p:cNvSpPr>
          <p:nvPr>
            <p:ph type="title"/>
          </p:nvPr>
        </p:nvSpPr>
        <p:spPr>
          <a:xfrm>
            <a:off x="4984750" y="1011237"/>
            <a:ext cx="6120000" cy="860400"/>
          </a:xfrm>
        </p:spPr>
        <p:txBody>
          <a:bodyPr anchor="b">
            <a:normAutofit/>
          </a:bodyPr>
          <a:lstStyle/>
          <a:p>
            <a:pPr algn="ctr"/>
            <a:r>
              <a:rPr lang="en-GB"/>
              <a:t>R</a:t>
            </a:r>
            <a:r>
              <a:rPr lang="en-BG"/>
              <a:t>eferences list</a:t>
            </a:r>
          </a:p>
        </p:txBody>
      </p:sp>
      <p:pic>
        <p:nvPicPr>
          <p:cNvPr id="5" name="Picture 4" descr="Desk with stethoscope and computer keyboard">
            <a:extLst>
              <a:ext uri="{FF2B5EF4-FFF2-40B4-BE49-F238E27FC236}">
                <a16:creationId xmlns:a16="http://schemas.microsoft.com/office/drawing/2014/main" id="{E61AFADC-CFC6-D8D3-206F-08C3B25DE6F7}"/>
              </a:ext>
            </a:extLst>
          </p:cNvPr>
          <p:cNvPicPr>
            <a:picLocks noChangeAspect="1"/>
          </p:cNvPicPr>
          <p:nvPr/>
        </p:nvPicPr>
        <p:blipFill rotWithShape="1">
          <a:blip r:embed="rId3"/>
          <a:srcRect l="55580" r="6746" b="4"/>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8DA516C-C1AD-1A44-B3DC-988CCEB4CFD9}"/>
              </a:ext>
            </a:extLst>
          </p:cNvPr>
          <p:cNvSpPr>
            <a:spLocks noGrp="1"/>
          </p:cNvSpPr>
          <p:nvPr>
            <p:ph idx="1"/>
          </p:nvPr>
        </p:nvSpPr>
        <p:spPr>
          <a:xfrm>
            <a:off x="4984750" y="2759076"/>
            <a:ext cx="6121400" cy="3009899"/>
          </a:xfrm>
        </p:spPr>
        <p:txBody>
          <a:bodyPr>
            <a:normAutofit/>
          </a:bodyPr>
          <a:lstStyle/>
          <a:p>
            <a:pPr marL="742950" indent="-742950">
              <a:lnSpc>
                <a:spcPct val="115000"/>
              </a:lnSpc>
              <a:buAutoNum type="arabicPeriod"/>
            </a:pPr>
            <a:r>
              <a:rPr lang="en-US" sz="500">
                <a:latin typeface="Arial" panose="020B0604020202020204" pitchFamily="34" charset="0"/>
                <a:cs typeface="Arial" panose="020B0604020202020204" pitchFamily="34" charset="0"/>
              </a:rPr>
              <a:t>Beauchamp, T. L., &amp; Davidson, J. E. (2020). Euthanasia and assisted suicide: Comparing legal frameworks in the United States, Canada, the Netherlands, and Belgium. Journal of Law, Medicine &amp; Ethics, 48(3), 634-648.</a:t>
            </a:r>
            <a:endParaRPr lang="en-US" sz="500"/>
          </a:p>
          <a:p>
            <a:pPr marL="742950" indent="-742950">
              <a:lnSpc>
                <a:spcPct val="115000"/>
              </a:lnSpc>
              <a:buAutoNum type="arabicPeriod"/>
            </a:pPr>
            <a:r>
              <a:rPr lang="en-US" sz="500" err="1">
                <a:latin typeface="Arial"/>
                <a:cs typeface="Arial"/>
              </a:rPr>
              <a:t>Chambaere</a:t>
            </a:r>
            <a:r>
              <a:rPr lang="en-US" sz="500">
                <a:latin typeface="Arial"/>
                <a:cs typeface="Arial"/>
              </a:rPr>
              <a:t>, K., Vander </a:t>
            </a:r>
            <a:r>
              <a:rPr lang="en-US" sz="500" err="1">
                <a:latin typeface="Arial"/>
                <a:cs typeface="Arial"/>
              </a:rPr>
              <a:t>Stichele</a:t>
            </a:r>
            <a:r>
              <a:rPr lang="en-US" sz="500">
                <a:latin typeface="Arial"/>
                <a:cs typeface="Arial"/>
              </a:rPr>
              <a:t>, R., Mortier, F., Cohen, J., </a:t>
            </a:r>
            <a:r>
              <a:rPr lang="en-US" sz="500" err="1">
                <a:latin typeface="Arial"/>
                <a:cs typeface="Arial"/>
              </a:rPr>
              <a:t>Deliens</a:t>
            </a:r>
            <a:r>
              <a:rPr lang="en-US" sz="500">
                <a:latin typeface="Arial"/>
                <a:cs typeface="Arial"/>
              </a:rPr>
              <a:t>, L., &amp; </a:t>
            </a:r>
            <a:r>
              <a:rPr lang="en-US" sz="500" err="1">
                <a:latin typeface="Arial"/>
                <a:cs typeface="Arial"/>
              </a:rPr>
              <a:t>Bernheim</a:t>
            </a:r>
            <a:r>
              <a:rPr lang="en-US" sz="500">
                <a:latin typeface="Arial"/>
                <a:cs typeface="Arial"/>
              </a:rPr>
              <a:t>, J. L. (2015). Recent trends in euthanasia and other end-of-life practices in Belgium. New England Journal of Medicine, 372(12), 1179-1181.</a:t>
            </a:r>
            <a:endParaRPr lang="en-GB" sz="500">
              <a:latin typeface="Arial"/>
              <a:ea typeface="Calibri"/>
              <a:cs typeface="Arial"/>
            </a:endParaRP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Department of health and social care.(2018). End of life care. retrieved from </a:t>
            </a:r>
            <a:r>
              <a:rPr lang="en-GB" sz="500">
                <a:latin typeface="Arial" panose="020B0604020202020204" pitchFamily="34" charset="0"/>
                <a:ea typeface="Calibri"/>
                <a:cs typeface="Arial" panose="020B0604020202020204" pitchFamily="34" charset="0"/>
                <a:hlinkClick r:id="rId4"/>
              </a:rPr>
              <a:t>https://www.gov.uk/government/publications/end-of-care--2</a:t>
            </a:r>
            <a:r>
              <a:rPr lang="en-GB" sz="500">
                <a:latin typeface="Arial" panose="020B0604020202020204" pitchFamily="34" charset="0"/>
                <a:ea typeface="Calibri"/>
                <a:cs typeface="Arial" panose="020B0604020202020204" pitchFamily="34" charset="0"/>
              </a:rPr>
              <a:t>.</a:t>
            </a: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Dignity in dying.(2021).campaigning for the right to die with dignity. Retrieved from </a:t>
            </a:r>
            <a:r>
              <a:rPr lang="en-GB" sz="500">
                <a:latin typeface="Arial" panose="020B0604020202020204" pitchFamily="34" charset="0"/>
                <a:ea typeface="Calibri"/>
                <a:cs typeface="Arial" panose="020B0604020202020204" pitchFamily="34" charset="0"/>
                <a:hlinkClick r:id="rId5"/>
              </a:rPr>
              <a:t>https://www.dignityindying.org.uk/</a:t>
            </a:r>
            <a:r>
              <a:rPr lang="en-GB" sz="500">
                <a:latin typeface="Arial" panose="020B0604020202020204" pitchFamily="34" charset="0"/>
                <a:ea typeface="Calibri"/>
                <a:cs typeface="Arial" panose="020B0604020202020204" pitchFamily="34" charset="0"/>
              </a:rPr>
              <a:t>.</a:t>
            </a:r>
          </a:p>
          <a:p>
            <a:pPr marL="742950" indent="-742950">
              <a:lnSpc>
                <a:spcPct val="115000"/>
              </a:lnSpc>
              <a:buAutoNum type="arabicPeriod"/>
            </a:pPr>
            <a:r>
              <a:rPr lang="en-US" sz="500" err="1">
                <a:latin typeface="Arial"/>
                <a:cs typeface="Arial"/>
              </a:rPr>
              <a:t>Haverkate</a:t>
            </a:r>
            <a:r>
              <a:rPr lang="en-US" sz="500">
                <a:latin typeface="Arial"/>
                <a:cs typeface="Arial"/>
              </a:rPr>
              <a:t>, I., </a:t>
            </a:r>
            <a:r>
              <a:rPr lang="en-US" sz="500" err="1">
                <a:latin typeface="Arial"/>
                <a:cs typeface="Arial"/>
              </a:rPr>
              <a:t>Onwuteaka-Philipsen</a:t>
            </a:r>
            <a:r>
              <a:rPr lang="en-US" sz="500">
                <a:latin typeface="Arial"/>
                <a:cs typeface="Arial"/>
              </a:rPr>
              <a:t>, B. D., &amp; van der Heide, A. (2018). Dutch criteria for physician-assisted dying in medical practice: A physician perspective. Journal of Medical Ethics, 44(9), 599-606.</a:t>
            </a: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Hospice UK.(2018).palliative care explained. Retrieved from </a:t>
            </a:r>
            <a:r>
              <a:rPr lang="en-GB" sz="500">
                <a:latin typeface="Arial" panose="020B0604020202020204" pitchFamily="34" charset="0"/>
                <a:ea typeface="Calibri"/>
                <a:cs typeface="Arial" panose="020B0604020202020204" pitchFamily="34" charset="0"/>
                <a:hlinkClick r:id="rId6"/>
              </a:rPr>
              <a:t>https://www.hospiceuk.org/what-we-offer/care-and</a:t>
            </a:r>
            <a:r>
              <a:rPr lang="en-GB" sz="500">
                <a:latin typeface="Arial" panose="020B0604020202020204" pitchFamily="34" charset="0"/>
                <a:ea typeface="Calibri"/>
                <a:cs typeface="Arial" panose="020B0604020202020204" pitchFamily="34" charset="0"/>
              </a:rPr>
              <a:t> support/palliative-care-explained.</a:t>
            </a: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House of commons library.(2019). Assisted dying bill. Retrieved from https://</a:t>
            </a:r>
            <a:r>
              <a:rPr lang="en-GB" sz="500" err="1">
                <a:latin typeface="Arial" panose="020B0604020202020204" pitchFamily="34" charset="0"/>
                <a:ea typeface="Calibri"/>
                <a:cs typeface="Arial" panose="020B0604020202020204" pitchFamily="34" charset="0"/>
              </a:rPr>
              <a:t>commonslibrary.parliament.uk</a:t>
            </a:r>
            <a:r>
              <a:rPr lang="en-GB" sz="500">
                <a:latin typeface="Arial" panose="020B0604020202020204" pitchFamily="34" charset="0"/>
                <a:ea typeface="Calibri"/>
                <a:cs typeface="Arial" panose="020B0604020202020204" pitchFamily="34" charset="0"/>
              </a:rPr>
              <a:t>/research-briefings/sn07015/.</a:t>
            </a:r>
          </a:p>
          <a:p>
            <a:pPr marL="742950" indent="-742950">
              <a:lnSpc>
                <a:spcPct val="115000"/>
              </a:lnSpc>
              <a:buAutoNum type="arabicPeriod"/>
            </a:pPr>
            <a:r>
              <a:rPr lang="en-GB" sz="500" err="1">
                <a:latin typeface="Arial"/>
                <a:ea typeface="Calibri"/>
                <a:cs typeface="Arial"/>
              </a:rPr>
              <a:t>Macmillian</a:t>
            </a:r>
            <a:r>
              <a:rPr lang="en-GB" sz="500">
                <a:latin typeface="Arial"/>
                <a:ea typeface="Calibri"/>
                <a:cs typeface="Arial"/>
              </a:rPr>
              <a:t> Cancer Support.(2018). Palliative care and end of life. Retrieved from </a:t>
            </a:r>
            <a:r>
              <a:rPr lang="en-GB" sz="500">
                <a:latin typeface="Arial"/>
                <a:ea typeface="Calibri"/>
                <a:cs typeface="Arial"/>
                <a:hlinkClick r:id="rId7"/>
              </a:rPr>
              <a:t>https://www.macmillian.org.uk/information-and</a:t>
            </a:r>
            <a:r>
              <a:rPr lang="en-GB" sz="500">
                <a:latin typeface="Arial"/>
                <a:ea typeface="Calibri"/>
                <a:cs typeface="Arial"/>
              </a:rPr>
              <a:t> -support/coping/at-the-end-of-life /palliative-care-and end-of –</a:t>
            </a:r>
            <a:r>
              <a:rPr lang="en-GB" sz="500" err="1">
                <a:latin typeface="Arial"/>
                <a:ea typeface="Calibri"/>
                <a:cs typeface="Arial"/>
              </a:rPr>
              <a:t>care.html</a:t>
            </a:r>
            <a:r>
              <a:rPr lang="en-GB" sz="500">
                <a:latin typeface="Arial"/>
                <a:ea typeface="Calibri"/>
                <a:cs typeface="Arial"/>
              </a:rPr>
              <a:t>.</a:t>
            </a: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National council for palliative care.(2019). Hospices and hospice care. Retrieved from https://</a:t>
            </a:r>
            <a:r>
              <a:rPr lang="en-GB" sz="500" err="1">
                <a:latin typeface="Arial" panose="020B0604020202020204" pitchFamily="34" charset="0"/>
                <a:ea typeface="Calibri"/>
                <a:cs typeface="Arial" panose="020B0604020202020204" pitchFamily="34" charset="0"/>
              </a:rPr>
              <a:t>www.ncpc.org.uk</a:t>
            </a:r>
            <a:r>
              <a:rPr lang="en-GB" sz="500">
                <a:latin typeface="Arial" panose="020B0604020202020204" pitchFamily="34" charset="0"/>
                <a:ea typeface="Calibri"/>
                <a:cs typeface="Arial" panose="020B0604020202020204" pitchFamily="34" charset="0"/>
              </a:rPr>
              <a:t>/about-us/hospices-and-hospice-care/.</a:t>
            </a:r>
          </a:p>
          <a:p>
            <a:pPr marL="742950" indent="-742950">
              <a:lnSpc>
                <a:spcPct val="115000"/>
              </a:lnSpc>
              <a:buAutoNum type="arabicPeriod"/>
            </a:pPr>
            <a:r>
              <a:rPr lang="en-GB" sz="500">
                <a:latin typeface="Arial" panose="020B0604020202020204" pitchFamily="34" charset="0"/>
                <a:ea typeface="Calibri"/>
                <a:cs typeface="Arial" panose="020B0604020202020204" pitchFamily="34" charset="0"/>
              </a:rPr>
              <a:t>National institute for health and care excellence (NICE).(2019). End of life care for adults. Retrieved from </a:t>
            </a:r>
            <a:r>
              <a:rPr lang="en-GB" sz="500">
                <a:latin typeface="Arial" panose="020B0604020202020204" pitchFamily="34" charset="0"/>
                <a:ea typeface="Calibri"/>
                <a:cs typeface="Arial" panose="020B0604020202020204" pitchFamily="34" charset="0"/>
                <a:hlinkClick r:id="rId8"/>
              </a:rPr>
              <a:t>https://www.nice.org.uk/guideline/ng142.</a:t>
            </a:r>
            <a:endParaRPr lang="en-GB" sz="500">
              <a:latin typeface="Arial" panose="020B0604020202020204" pitchFamily="34" charset="0"/>
              <a:ea typeface="Calibri"/>
              <a:cs typeface="Arial" panose="020B0604020202020204" pitchFamily="34" charset="0"/>
            </a:endParaRPr>
          </a:p>
          <a:p>
            <a:pPr marL="742950" indent="-742950">
              <a:lnSpc>
                <a:spcPct val="115000"/>
              </a:lnSpc>
              <a:buFont typeface="Wingdings" panose="05000000000000000000" pitchFamily="2" charset="2"/>
              <a:buAutoNum type="arabicPeriod"/>
            </a:pPr>
            <a:endParaRPr lang="en-US" sz="500">
              <a:latin typeface="Arial" panose="020B0604020202020204" pitchFamily="34" charset="0"/>
              <a:cs typeface="Arial" panose="020B0604020202020204" pitchFamily="34" charset="0"/>
            </a:endParaRPr>
          </a:p>
          <a:p>
            <a:pPr marL="514350" indent="-514350">
              <a:lnSpc>
                <a:spcPct val="115000"/>
              </a:lnSpc>
              <a:buFont typeface="Wingdings" panose="05000000000000000000" pitchFamily="2" charset="2"/>
              <a:buAutoNum type="arabicPeriod"/>
            </a:pPr>
            <a:endParaRPr lang="en-US" sz="500">
              <a:latin typeface="Arial" panose="020B0604020202020204" pitchFamily="34" charset="0"/>
              <a:cs typeface="Arial" panose="020B0604020202020204" pitchFamily="34" charset="0"/>
            </a:endParaRPr>
          </a:p>
          <a:p>
            <a:pPr marL="457200" indent="-457200">
              <a:lnSpc>
                <a:spcPct val="115000"/>
              </a:lnSpc>
              <a:buAutoNum type="arabicPeriod"/>
            </a:pPr>
            <a:endParaRPr lang="en-GB" sz="500">
              <a:latin typeface="Arial" panose="020B0604020202020204" pitchFamily="34" charset="0"/>
              <a:ea typeface="Calibri"/>
              <a:cs typeface="Arial" panose="020B0604020202020204" pitchFamily="34" charset="0"/>
            </a:endParaRPr>
          </a:p>
          <a:p>
            <a:pPr marL="457200" indent="-457200">
              <a:lnSpc>
                <a:spcPct val="115000"/>
              </a:lnSpc>
              <a:buAutoNum type="arabicPeriod"/>
            </a:pPr>
            <a:endParaRPr lang="en-BG" sz="500"/>
          </a:p>
        </p:txBody>
      </p:sp>
    </p:spTree>
    <p:extLst>
      <p:ext uri="{BB962C8B-B14F-4D97-AF65-F5344CB8AC3E}">
        <p14:creationId xmlns:p14="http://schemas.microsoft.com/office/powerpoint/2010/main" val="603289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5928C0-9BF8-4F4B-BB17-BDF2EC21FFDC}"/>
              </a:ext>
            </a:extLst>
          </p:cNvPr>
          <p:cNvSpPr>
            <a:spLocks noGrp="1"/>
          </p:cNvSpPr>
          <p:nvPr>
            <p:ph type="title"/>
          </p:nvPr>
        </p:nvSpPr>
        <p:spPr>
          <a:xfrm>
            <a:off x="4984750" y="1011237"/>
            <a:ext cx="6120000" cy="860400"/>
          </a:xfrm>
        </p:spPr>
        <p:txBody>
          <a:bodyPr anchor="b">
            <a:normAutofit/>
          </a:bodyPr>
          <a:lstStyle/>
          <a:p>
            <a:pPr algn="ctr"/>
            <a:r>
              <a:rPr lang="en-GB"/>
              <a:t>R</a:t>
            </a:r>
            <a:r>
              <a:rPr lang="en-BG"/>
              <a:t>eferences list</a:t>
            </a:r>
          </a:p>
        </p:txBody>
      </p:sp>
      <p:pic>
        <p:nvPicPr>
          <p:cNvPr id="5" name="Picture 4" descr="Desk with stethoscope and computer keyboard">
            <a:extLst>
              <a:ext uri="{FF2B5EF4-FFF2-40B4-BE49-F238E27FC236}">
                <a16:creationId xmlns:a16="http://schemas.microsoft.com/office/drawing/2014/main" id="{4B22A452-8048-3AC2-4388-36B56AE313C9}"/>
              </a:ext>
            </a:extLst>
          </p:cNvPr>
          <p:cNvPicPr>
            <a:picLocks noChangeAspect="1"/>
          </p:cNvPicPr>
          <p:nvPr/>
        </p:nvPicPr>
        <p:blipFill rotWithShape="1">
          <a:blip r:embed="rId2"/>
          <a:srcRect l="55580" r="6746" b="4"/>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1A67A09-8297-E44B-9FA6-31E86E2C28B4}"/>
              </a:ext>
            </a:extLst>
          </p:cNvPr>
          <p:cNvSpPr>
            <a:spLocks noGrp="1"/>
          </p:cNvSpPr>
          <p:nvPr>
            <p:ph idx="1"/>
          </p:nvPr>
        </p:nvSpPr>
        <p:spPr>
          <a:xfrm>
            <a:off x="4984750" y="2759076"/>
            <a:ext cx="6121400" cy="3009899"/>
          </a:xfrm>
        </p:spPr>
        <p:txBody>
          <a:bodyPr>
            <a:normAutofit/>
          </a:bodyPr>
          <a:lstStyle/>
          <a:p>
            <a:pPr marL="0" indent="0">
              <a:lnSpc>
                <a:spcPct val="115000"/>
              </a:lnSpc>
              <a:buNone/>
            </a:pPr>
            <a:endParaRPr lang="en-US" sz="800"/>
          </a:p>
          <a:p>
            <a:pPr marL="342900" indent="-342900">
              <a:lnSpc>
                <a:spcPct val="115000"/>
              </a:lnSpc>
              <a:buAutoNum type="arabicPeriod"/>
            </a:pPr>
            <a:r>
              <a:rPr lang="en-US" sz="800" err="1">
                <a:latin typeface="Arial"/>
                <a:cs typeface="Arial"/>
              </a:rPr>
              <a:t>Quaghebeur</a:t>
            </a:r>
            <a:r>
              <a:rPr lang="en-US" sz="800">
                <a:latin typeface="Arial"/>
                <a:cs typeface="Arial"/>
              </a:rPr>
              <a:t>, T., Dierickx, S., </a:t>
            </a:r>
            <a:r>
              <a:rPr lang="en-US" sz="800" err="1">
                <a:latin typeface="Arial"/>
                <a:cs typeface="Arial"/>
              </a:rPr>
              <a:t>Deliens</a:t>
            </a:r>
            <a:r>
              <a:rPr lang="en-US" sz="800">
                <a:latin typeface="Arial"/>
                <a:cs typeface="Arial"/>
              </a:rPr>
              <a:t>, L., &amp; Cohen, J. (2017). Palliative care physicians' perspectives on euthanasia and physician-assisted suicide. Journal of Pain and Symptom Management, 54(3), 361-369.</a:t>
            </a:r>
            <a:endParaRPr lang="en-GB" sz="800">
              <a:latin typeface="Arial"/>
              <a:ea typeface="Calibri"/>
              <a:cs typeface="Arial"/>
            </a:endParaRPr>
          </a:p>
          <a:p>
            <a:pPr marL="342900" indent="-342900">
              <a:lnSpc>
                <a:spcPct val="115000"/>
              </a:lnSpc>
              <a:buAutoNum type="arabicPeriod"/>
            </a:pPr>
            <a:r>
              <a:rPr lang="en-US" sz="800" err="1">
                <a:latin typeface="Arial"/>
                <a:cs typeface="Arial"/>
              </a:rPr>
              <a:t>Radbruch</a:t>
            </a:r>
            <a:r>
              <a:rPr lang="en-US" sz="800">
                <a:latin typeface="Arial"/>
                <a:cs typeface="Arial"/>
              </a:rPr>
              <a:t>, L., </a:t>
            </a:r>
            <a:r>
              <a:rPr lang="en-US" sz="800" err="1">
                <a:latin typeface="Arial"/>
                <a:cs typeface="Arial"/>
              </a:rPr>
              <a:t>Leget</a:t>
            </a:r>
            <a:r>
              <a:rPr lang="en-US" sz="800">
                <a:latin typeface="Arial"/>
                <a:cs typeface="Arial"/>
              </a:rPr>
              <a:t>, C., Bahr, P., Müller-Busch, C., </a:t>
            </a:r>
            <a:r>
              <a:rPr lang="en-US" sz="800" err="1">
                <a:latin typeface="Arial"/>
                <a:cs typeface="Arial"/>
              </a:rPr>
              <a:t>Ellershaw</a:t>
            </a:r>
            <a:r>
              <a:rPr lang="en-US" sz="800">
                <a:latin typeface="Arial"/>
                <a:cs typeface="Arial"/>
              </a:rPr>
              <a:t>, J., de </a:t>
            </a:r>
            <a:r>
              <a:rPr lang="en-US" sz="800" err="1">
                <a:latin typeface="Arial"/>
                <a:cs typeface="Arial"/>
              </a:rPr>
              <a:t>Conno</a:t>
            </a:r>
            <a:r>
              <a:rPr lang="en-US" sz="800">
                <a:latin typeface="Arial"/>
                <a:cs typeface="Arial"/>
              </a:rPr>
              <a:t>, F., &amp; Vanden </a:t>
            </a:r>
            <a:r>
              <a:rPr lang="en-US" sz="800" err="1">
                <a:latin typeface="Arial"/>
                <a:cs typeface="Arial"/>
              </a:rPr>
              <a:t>Berghe</a:t>
            </a:r>
            <a:r>
              <a:rPr lang="en-US" sz="800">
                <a:latin typeface="Arial"/>
                <a:cs typeface="Arial"/>
              </a:rPr>
              <a:t>, P. (2016). Euthanasia and physician-assisted suicide: A white paper from the European Association for Palliative Care. Palliative Medicine, 30(2), 104-116.</a:t>
            </a:r>
          </a:p>
          <a:p>
            <a:pPr marL="342900" indent="-342900">
              <a:lnSpc>
                <a:spcPct val="115000"/>
              </a:lnSpc>
              <a:buAutoNum type="arabicPeriod"/>
            </a:pPr>
            <a:r>
              <a:rPr lang="en-US" sz="800">
                <a:latin typeface="Arial"/>
                <a:cs typeface="Arial"/>
              </a:rPr>
              <a:t>Trachtenberg, A. J., </a:t>
            </a:r>
            <a:r>
              <a:rPr lang="en-US" sz="800" err="1">
                <a:latin typeface="Arial"/>
                <a:cs typeface="Arial"/>
              </a:rPr>
              <a:t>Manns</a:t>
            </a:r>
            <a:r>
              <a:rPr lang="en-US" sz="800">
                <a:latin typeface="Arial"/>
                <a:cs typeface="Arial"/>
              </a:rPr>
              <a:t>, B., &amp; Cuthbertson, B. H. (2019). Euthanasia and assisted dying practices around the world: A systematic review. Social Science &amp; Medicine, 240, 112546.</a:t>
            </a:r>
            <a:endParaRPr lang="en-GB" sz="800">
              <a:latin typeface="Arial"/>
              <a:ea typeface="Calibri"/>
              <a:cs typeface="Arial"/>
            </a:endParaRPr>
          </a:p>
          <a:p>
            <a:pPr marL="342900" indent="-342900">
              <a:lnSpc>
                <a:spcPct val="115000"/>
              </a:lnSpc>
              <a:buAutoNum type="arabicPeriod"/>
            </a:pPr>
            <a:r>
              <a:rPr lang="en-GB" sz="800" err="1">
                <a:latin typeface="Arial"/>
                <a:ea typeface="Calibri"/>
                <a:cs typeface="Arial"/>
              </a:rPr>
              <a:t>Scalon</a:t>
            </a:r>
            <a:r>
              <a:rPr lang="en-GB" sz="800">
                <a:latin typeface="Arial"/>
                <a:ea typeface="Calibri"/>
                <a:cs typeface="Arial"/>
              </a:rPr>
              <a:t>, C.(2019). End-of-life care: what it is and who  provides it. Medical News today, retrieved from </a:t>
            </a:r>
            <a:r>
              <a:rPr lang="en-GB" sz="800">
                <a:latin typeface="Arial"/>
                <a:ea typeface="Calibri"/>
                <a:cs typeface="Arial"/>
                <a:hlinkClick r:id="rId3"/>
              </a:rPr>
              <a:t>https://www.medicalnewstoday.com/articles/323159</a:t>
            </a:r>
            <a:r>
              <a:rPr lang="en-GB" sz="800">
                <a:latin typeface="Arial"/>
                <a:ea typeface="Calibri"/>
                <a:cs typeface="Arial"/>
              </a:rPr>
              <a:t>.</a:t>
            </a:r>
          </a:p>
          <a:p>
            <a:pPr marL="342900" indent="-342900">
              <a:lnSpc>
                <a:spcPct val="115000"/>
              </a:lnSpc>
              <a:buAutoNum type="arabicPeriod"/>
            </a:pPr>
            <a:r>
              <a:rPr lang="en-US" sz="800">
                <a:latin typeface="Arial" panose="020B0604020202020204" pitchFamily="34" charset="0"/>
                <a:cs typeface="Arial" panose="020B0604020202020204" pitchFamily="34" charset="0"/>
              </a:rPr>
              <a:t>Somerville, M. (2020). Death talk: The case against euthanasia and physician-assisted suicide. McGill-Queen's Press-MQUP.</a:t>
            </a:r>
            <a:endParaRPr lang="en-GB" sz="800">
              <a:latin typeface="Arial" panose="020B0604020202020204" pitchFamily="34" charset="0"/>
              <a:ea typeface="Calibri"/>
              <a:cs typeface="Arial" panose="020B0604020202020204" pitchFamily="34" charset="0"/>
            </a:endParaRPr>
          </a:p>
          <a:p>
            <a:pPr marL="342900" indent="-342900">
              <a:lnSpc>
                <a:spcPct val="115000"/>
              </a:lnSpc>
              <a:buAutoNum type="arabicPeriod"/>
            </a:pPr>
            <a:r>
              <a:rPr lang="en-US" sz="800">
                <a:latin typeface="Arial"/>
                <a:cs typeface="Arial"/>
              </a:rPr>
              <a:t>Young, R., Burgess, M., &amp; Philip, J. (2019). </a:t>
            </a:r>
            <a:r>
              <a:rPr lang="en-US" sz="800" err="1">
                <a:latin typeface="Arial"/>
                <a:cs typeface="Arial"/>
              </a:rPr>
              <a:t>Legalising</a:t>
            </a:r>
            <a:r>
              <a:rPr lang="en-US" sz="800">
                <a:latin typeface="Arial"/>
                <a:cs typeface="Arial"/>
              </a:rPr>
              <a:t> assisted dying: How implementation models impact outcomes. BMJ Supportive &amp; Palliative Care, 9(3), 244-253.</a:t>
            </a:r>
          </a:p>
          <a:p>
            <a:pPr marL="359410" indent="-359410">
              <a:lnSpc>
                <a:spcPct val="115000"/>
              </a:lnSpc>
            </a:pPr>
            <a:endParaRPr lang="en-KE" sz="800"/>
          </a:p>
          <a:p>
            <a:pPr marL="359410" indent="-359410">
              <a:lnSpc>
                <a:spcPct val="115000"/>
              </a:lnSpc>
            </a:pPr>
            <a:endParaRPr lang="en-KE" sz="800">
              <a:latin typeface="Arial" panose="020B0604020202020204" pitchFamily="34" charset="0"/>
              <a:cs typeface="Arial" panose="020B0604020202020204" pitchFamily="34" charset="0"/>
            </a:endParaRPr>
          </a:p>
          <a:p>
            <a:pPr marL="359410" indent="-359410">
              <a:lnSpc>
                <a:spcPct val="115000"/>
              </a:lnSpc>
            </a:pPr>
            <a:endParaRPr lang="en-BG" sz="800"/>
          </a:p>
        </p:txBody>
      </p:sp>
    </p:spTree>
    <p:extLst>
      <p:ext uri="{BB962C8B-B14F-4D97-AF65-F5344CB8AC3E}">
        <p14:creationId xmlns:p14="http://schemas.microsoft.com/office/powerpoint/2010/main" val="2545430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15">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7C3A91-DD25-33CE-DB34-A5A12A61DD4F}"/>
              </a:ext>
            </a:extLst>
          </p:cNvPr>
          <p:cNvSpPr>
            <a:spLocks noGrp="1"/>
          </p:cNvSpPr>
          <p:nvPr>
            <p:ph type="title"/>
          </p:nvPr>
        </p:nvSpPr>
        <p:spPr>
          <a:xfrm>
            <a:off x="4984750" y="405545"/>
            <a:ext cx="6120000" cy="645477"/>
          </a:xfrm>
        </p:spPr>
        <p:txBody>
          <a:bodyPr anchor="b">
            <a:normAutofit/>
          </a:bodyPr>
          <a:lstStyle/>
          <a:p>
            <a:pPr algn="ctr"/>
            <a:r>
              <a:rPr lang="en-US"/>
              <a:t>Reference List </a:t>
            </a:r>
          </a:p>
        </p:txBody>
      </p:sp>
      <p:pic>
        <p:nvPicPr>
          <p:cNvPr id="5" name="Picture 4" descr="Desk with stethoscope and computer keyboard">
            <a:extLst>
              <a:ext uri="{FF2B5EF4-FFF2-40B4-BE49-F238E27FC236}">
                <a16:creationId xmlns:a16="http://schemas.microsoft.com/office/drawing/2014/main" id="{A26186DF-C0F1-3467-1F94-1FE3478E0AD9}"/>
              </a:ext>
            </a:extLst>
          </p:cNvPr>
          <p:cNvPicPr>
            <a:picLocks noChangeAspect="1"/>
          </p:cNvPicPr>
          <p:nvPr/>
        </p:nvPicPr>
        <p:blipFill rotWithShape="1">
          <a:blip r:embed="rId2"/>
          <a:srcRect l="58497" r="3825" b="-1"/>
          <a:stretch/>
        </p:blipFill>
        <p:spPr>
          <a:xfrm>
            <a:off x="20" y="10"/>
            <a:ext cx="3870969" cy="6857990"/>
          </a:xfrm>
          <a:prstGeom prst="rect">
            <a:avLst/>
          </a:prstGeom>
        </p:spPr>
      </p:pic>
      <p:cxnSp>
        <p:nvCxnSpPr>
          <p:cNvPr id="30" name="Straight Connector 17">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7F95EDF-9DC7-D1D5-61A2-18CC7BED791D}"/>
              </a:ext>
            </a:extLst>
          </p:cNvPr>
          <p:cNvSpPr>
            <a:spLocks noGrp="1"/>
          </p:cNvSpPr>
          <p:nvPr>
            <p:ph idx="1"/>
          </p:nvPr>
        </p:nvSpPr>
        <p:spPr>
          <a:xfrm>
            <a:off x="4984750" y="1225308"/>
            <a:ext cx="6121400" cy="5452205"/>
          </a:xfrm>
        </p:spPr>
        <p:txBody>
          <a:bodyPr>
            <a:normAutofit/>
          </a:bodyPr>
          <a:lstStyle/>
          <a:p>
            <a:pPr marL="0" indent="0">
              <a:lnSpc>
                <a:spcPct val="115000"/>
              </a:lnSpc>
              <a:buNone/>
            </a:pPr>
            <a:r>
              <a:rPr lang="en-US" sz="1200" dirty="0"/>
              <a:t>NHS (2020) </a:t>
            </a:r>
            <a:r>
              <a:rPr lang="en-US" sz="1200" i="1" dirty="0"/>
              <a:t>Euthanasia and assisted suicide.</a:t>
            </a:r>
            <a:endParaRPr lang="en-US" sz="1200" dirty="0"/>
          </a:p>
          <a:p>
            <a:pPr marL="0" indent="0">
              <a:lnSpc>
                <a:spcPct val="114999"/>
              </a:lnSpc>
              <a:buNone/>
            </a:pPr>
            <a:r>
              <a:rPr lang="en-US" sz="1200" i="1" dirty="0"/>
              <a:t> Available at: </a:t>
            </a:r>
            <a:r>
              <a:rPr lang="en-US" sz="1200" dirty="0">
                <a:ea typeface="+mn-lt"/>
                <a:cs typeface="+mn-lt"/>
              </a:rPr>
              <a:t>Euthanasia and assisted suicide  (</a:t>
            </a:r>
            <a:r>
              <a:rPr lang="en-US" sz="1200" dirty="0">
                <a:ea typeface="+mn-lt"/>
                <a:cs typeface="+mn-lt"/>
                <a:hlinkClick r:id="rId3"/>
              </a:rPr>
              <a:t>www.nhs.uk.</a:t>
            </a:r>
            <a:endParaRPr lang="en-US" sz="1200" dirty="0">
              <a:solidFill>
                <a:srgbClr val="FFFFFF">
                  <a:alpha val="70000"/>
                </a:srgbClr>
              </a:solidFill>
              <a:ea typeface="+mn-lt"/>
              <a:cs typeface="+mn-lt"/>
            </a:endParaRPr>
          </a:p>
          <a:p>
            <a:pPr marL="0" indent="0">
              <a:lnSpc>
                <a:spcPct val="115000"/>
              </a:lnSpc>
              <a:buNone/>
            </a:pPr>
            <a:r>
              <a:rPr lang="en-US" sz="1200" dirty="0">
                <a:ea typeface="+mn-lt"/>
                <a:cs typeface="+mn-lt"/>
              </a:rPr>
              <a:t>(Accessed 22nd June 2023).</a:t>
            </a:r>
          </a:p>
          <a:p>
            <a:pPr marL="0" indent="0">
              <a:lnSpc>
                <a:spcPct val="114999"/>
              </a:lnSpc>
              <a:buNone/>
            </a:pPr>
            <a:endParaRPr lang="en-US" sz="1200" dirty="0">
              <a:ea typeface="+mn-lt"/>
              <a:cs typeface="+mn-lt"/>
            </a:endParaRPr>
          </a:p>
          <a:p>
            <a:pPr marL="0" indent="0">
              <a:lnSpc>
                <a:spcPct val="114999"/>
              </a:lnSpc>
              <a:buNone/>
            </a:pPr>
            <a:r>
              <a:rPr lang="en-US" sz="1200" dirty="0">
                <a:ea typeface="+mn-lt"/>
                <a:cs typeface="+mn-lt"/>
              </a:rPr>
              <a:t>Palliative Care Nursing (2023) </a:t>
            </a:r>
            <a:r>
              <a:rPr lang="en-US" sz="1200" i="1" dirty="0">
                <a:ea typeface="+mn-lt"/>
                <a:cs typeface="+mn-lt"/>
              </a:rPr>
              <a:t>Palliative</a:t>
            </a:r>
            <a:r>
              <a:rPr lang="en-US" sz="1200" dirty="0">
                <a:ea typeface="+mn-lt"/>
                <a:cs typeface="+mn-lt"/>
              </a:rPr>
              <a:t> Care.</a:t>
            </a:r>
            <a:endParaRPr lang="en-US" sz="1200">
              <a:solidFill>
                <a:srgbClr val="FFFFFF">
                  <a:alpha val="70000"/>
                </a:srgbClr>
              </a:solidFill>
              <a:ea typeface="+mn-lt"/>
              <a:cs typeface="+mn-lt"/>
            </a:endParaRPr>
          </a:p>
          <a:p>
            <a:pPr marL="0" indent="0">
              <a:lnSpc>
                <a:spcPct val="114999"/>
              </a:lnSpc>
              <a:buNone/>
            </a:pPr>
            <a:r>
              <a:rPr lang="en-US" sz="1200" dirty="0">
                <a:ea typeface="+mn-lt"/>
                <a:cs typeface="+mn-lt"/>
              </a:rPr>
              <a:t> Available </a:t>
            </a:r>
            <a:r>
              <a:rPr lang="en-US" sz="1200" dirty="0">
                <a:ea typeface="+mn-lt"/>
                <a:cs typeface="+mn-lt"/>
                <a:hlinkClick r:id="rId4"/>
              </a:rPr>
              <a:t>https://www.pinterest.com/pin/271271577527150900/</a:t>
            </a:r>
            <a:r>
              <a:rPr lang="en-US" sz="1200" dirty="0">
                <a:ea typeface="+mn-lt"/>
                <a:cs typeface="+mn-lt"/>
              </a:rPr>
              <a:t>. </a:t>
            </a:r>
            <a:endParaRPr lang="en-US" sz="1200">
              <a:solidFill>
                <a:srgbClr val="FFFFFF">
                  <a:alpha val="70000"/>
                </a:srgbClr>
              </a:solidFill>
              <a:ea typeface="+mn-lt"/>
              <a:cs typeface="+mn-lt"/>
            </a:endParaRPr>
          </a:p>
          <a:p>
            <a:pPr marL="0" indent="0">
              <a:lnSpc>
                <a:spcPct val="115000"/>
              </a:lnSpc>
              <a:buNone/>
            </a:pPr>
            <a:r>
              <a:rPr lang="en-US" sz="1200" dirty="0">
                <a:ea typeface="+mn-lt"/>
                <a:cs typeface="+mn-lt"/>
              </a:rPr>
              <a:t>(Accessed 22nd June 2023).</a:t>
            </a:r>
            <a:endParaRPr lang="en-US" sz="1200" dirty="0">
              <a:solidFill>
                <a:srgbClr val="FFFFFF">
                  <a:alpha val="70000"/>
                </a:srgbClr>
              </a:solidFill>
            </a:endParaRPr>
          </a:p>
          <a:p>
            <a:pPr marL="0" indent="0">
              <a:lnSpc>
                <a:spcPct val="115000"/>
              </a:lnSpc>
              <a:buNone/>
            </a:pPr>
            <a:endParaRPr lang="en-US" sz="1200" dirty="0">
              <a:solidFill>
                <a:srgbClr val="FFFFFF">
                  <a:alpha val="70000"/>
                </a:srgbClr>
              </a:solidFill>
            </a:endParaRPr>
          </a:p>
          <a:p>
            <a:pPr marL="0" indent="0">
              <a:lnSpc>
                <a:spcPct val="115000"/>
              </a:lnSpc>
              <a:buNone/>
            </a:pPr>
            <a:r>
              <a:rPr lang="en-US" sz="1200" dirty="0"/>
              <a:t>GOV (2019) </a:t>
            </a:r>
            <a:r>
              <a:rPr lang="en-US" sz="1200" i="1" dirty="0"/>
              <a:t>Palliative and end of life Care.</a:t>
            </a:r>
            <a:endParaRPr lang="en-US" sz="1200" dirty="0"/>
          </a:p>
          <a:p>
            <a:pPr marL="0" indent="0">
              <a:lnSpc>
                <a:spcPct val="114999"/>
              </a:lnSpc>
              <a:buNone/>
            </a:pPr>
            <a:r>
              <a:rPr lang="en-US" sz="1200" i="1" dirty="0"/>
              <a:t> Available  at: </a:t>
            </a:r>
            <a:r>
              <a:rPr lang="en-US" sz="1200" i="1" dirty="0">
                <a:hlinkClick r:id="rId5"/>
              </a:rPr>
              <a:t>https://</a:t>
            </a:r>
            <a:r>
              <a:rPr lang="en-US" sz="1200" dirty="0">
                <a:ea typeface="+mn-lt"/>
                <a:cs typeface="+mn-lt"/>
                <a:hlinkClick r:id="rId5"/>
              </a:rPr>
              <a:t>www.gov.uk/government/collections/palliative-and-end-of-life-care.</a:t>
            </a:r>
            <a:r>
              <a:rPr lang="en-US" sz="1200" dirty="0">
                <a:ea typeface="+mn-lt"/>
                <a:cs typeface="+mn-lt"/>
              </a:rPr>
              <a:t>  </a:t>
            </a:r>
            <a:endParaRPr lang="en-US" sz="1200">
              <a:solidFill>
                <a:srgbClr val="FFFFFF">
                  <a:alpha val="70000"/>
                </a:srgbClr>
              </a:solidFill>
              <a:ea typeface="+mn-lt"/>
              <a:cs typeface="+mn-lt"/>
            </a:endParaRPr>
          </a:p>
          <a:p>
            <a:pPr marL="0" indent="0">
              <a:lnSpc>
                <a:spcPct val="115000"/>
              </a:lnSpc>
              <a:buClr>
                <a:srgbClr val="EF8C6A"/>
              </a:buClr>
              <a:buNone/>
            </a:pPr>
            <a:r>
              <a:rPr lang="en-US" sz="1200" dirty="0">
                <a:ea typeface="+mn-lt"/>
                <a:cs typeface="+mn-lt"/>
              </a:rPr>
              <a:t> Accessed 23rd June 2023).</a:t>
            </a:r>
            <a:endParaRPr lang="en-US" sz="1200" dirty="0">
              <a:solidFill>
                <a:srgbClr val="FFFFFF">
                  <a:alpha val="70000"/>
                </a:srgbClr>
              </a:solidFill>
              <a:ea typeface="+mn-lt"/>
              <a:cs typeface="+mn-lt"/>
            </a:endParaRPr>
          </a:p>
          <a:p>
            <a:pPr marL="0" indent="0">
              <a:lnSpc>
                <a:spcPct val="115000"/>
              </a:lnSpc>
              <a:buNone/>
            </a:pPr>
            <a:endParaRPr lang="en-US" sz="1200" dirty="0">
              <a:ea typeface="+mn-lt"/>
              <a:cs typeface="+mn-lt"/>
            </a:endParaRPr>
          </a:p>
          <a:p>
            <a:pPr marL="0" indent="0">
              <a:lnSpc>
                <a:spcPct val="114999"/>
              </a:lnSpc>
              <a:buNone/>
            </a:pPr>
            <a:r>
              <a:rPr lang="en-US" sz="1200" dirty="0">
                <a:ea typeface="+mn-lt"/>
                <a:cs typeface="+mn-lt"/>
              </a:rPr>
              <a:t>The Guardian (2023) Beware </a:t>
            </a:r>
            <a:r>
              <a:rPr lang="en-US" sz="1200" i="1" dirty="0">
                <a:ea typeface="+mn-lt"/>
                <a:cs typeface="+mn-lt"/>
              </a:rPr>
              <a:t>Mission creep Euthanasia laws.</a:t>
            </a:r>
            <a:endParaRPr lang="en-US" sz="1200" dirty="0">
              <a:solidFill>
                <a:srgbClr val="FFFFFF">
                  <a:alpha val="70000"/>
                </a:srgbClr>
              </a:solidFill>
              <a:ea typeface="+mn-lt"/>
              <a:cs typeface="+mn-lt"/>
            </a:endParaRPr>
          </a:p>
          <a:p>
            <a:pPr marL="0" indent="0">
              <a:lnSpc>
                <a:spcPct val="114999"/>
              </a:lnSpc>
              <a:buNone/>
            </a:pPr>
            <a:r>
              <a:rPr lang="en-US" sz="1200" dirty="0">
                <a:ea typeface="+mn-lt"/>
                <a:cs typeface="+mn-lt"/>
              </a:rPr>
              <a:t> Available at: </a:t>
            </a:r>
            <a:r>
              <a:rPr lang="en-US" sz="1200" dirty="0">
                <a:ea typeface="+mn-lt"/>
                <a:cs typeface="+mn-lt"/>
                <a:hlinkClick r:id="rId6"/>
              </a:rPr>
              <a:t>https://www.theguardian.com/society/2016/jun/05/beware-mission-creep-of-euthanasia-laws</a:t>
            </a:r>
            <a:r>
              <a:rPr lang="en-US" sz="1200" dirty="0">
                <a:ea typeface="+mn-lt"/>
                <a:cs typeface="+mn-lt"/>
              </a:rPr>
              <a:t>. </a:t>
            </a:r>
            <a:endParaRPr lang="en-US" sz="1200">
              <a:solidFill>
                <a:srgbClr val="FFFFFF">
                  <a:alpha val="70000"/>
                </a:srgbClr>
              </a:solidFill>
              <a:ea typeface="+mn-lt"/>
              <a:cs typeface="+mn-lt"/>
            </a:endParaRPr>
          </a:p>
          <a:p>
            <a:pPr marL="0" indent="0">
              <a:lnSpc>
                <a:spcPct val="115000"/>
              </a:lnSpc>
              <a:buNone/>
            </a:pPr>
            <a:r>
              <a:rPr lang="en-US" sz="1200" dirty="0">
                <a:ea typeface="+mn-lt"/>
                <a:cs typeface="+mn-lt"/>
              </a:rPr>
              <a:t>(Accessed 22nd June 2023).</a:t>
            </a:r>
            <a:endParaRPr lang="en-US" sz="1200" dirty="0">
              <a:solidFill>
                <a:srgbClr val="FFFFFF">
                  <a:alpha val="70000"/>
                </a:srgbClr>
              </a:solidFill>
            </a:endParaRPr>
          </a:p>
          <a:p>
            <a:pPr marL="359410" indent="-359410">
              <a:lnSpc>
                <a:spcPct val="115000"/>
              </a:lnSpc>
              <a:buClr>
                <a:srgbClr val="EF8C6A"/>
              </a:buClr>
            </a:pPr>
            <a:endParaRPr lang="en-US" sz="1200" i="1" dirty="0">
              <a:solidFill>
                <a:srgbClr val="FFFFFF">
                  <a:alpha val="70000"/>
                </a:srgbClr>
              </a:solidFill>
            </a:endParaRPr>
          </a:p>
        </p:txBody>
      </p:sp>
    </p:spTree>
    <p:extLst>
      <p:ext uri="{BB962C8B-B14F-4D97-AF65-F5344CB8AC3E}">
        <p14:creationId xmlns:p14="http://schemas.microsoft.com/office/powerpoint/2010/main" val="4199330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312735-18FD-EB15-1034-5C626CDAF6E6}"/>
              </a:ext>
            </a:extLst>
          </p:cNvPr>
          <p:cNvSpPr>
            <a:spLocks noGrp="1"/>
          </p:cNvSpPr>
          <p:nvPr>
            <p:ph type="title"/>
          </p:nvPr>
        </p:nvSpPr>
        <p:spPr>
          <a:xfrm>
            <a:off x="4984750" y="1011237"/>
            <a:ext cx="6120000" cy="860400"/>
          </a:xfrm>
        </p:spPr>
        <p:txBody>
          <a:bodyPr anchor="b">
            <a:normAutofit/>
          </a:bodyPr>
          <a:lstStyle/>
          <a:p>
            <a:pPr algn="ctr"/>
            <a:r>
              <a:rPr lang="en-US" dirty="0"/>
              <a:t>References </a:t>
            </a:r>
            <a:endParaRPr lang="en-US"/>
          </a:p>
        </p:txBody>
      </p:sp>
      <p:pic>
        <p:nvPicPr>
          <p:cNvPr id="5" name="Picture 4" descr="Plant growing in a concrete crack">
            <a:extLst>
              <a:ext uri="{FF2B5EF4-FFF2-40B4-BE49-F238E27FC236}">
                <a16:creationId xmlns:a16="http://schemas.microsoft.com/office/drawing/2014/main" id="{4AC349DF-6703-0042-AB21-1229B03C84DD}"/>
              </a:ext>
            </a:extLst>
          </p:cNvPr>
          <p:cNvPicPr>
            <a:picLocks noChangeAspect="1"/>
          </p:cNvPicPr>
          <p:nvPr/>
        </p:nvPicPr>
        <p:blipFill rotWithShape="1">
          <a:blip r:embed="rId2"/>
          <a:srcRect l="22091" r="40287" b="-3"/>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DE15B0E-502B-CE51-6670-013D0A07AA5A}"/>
              </a:ext>
            </a:extLst>
          </p:cNvPr>
          <p:cNvSpPr>
            <a:spLocks noGrp="1"/>
          </p:cNvSpPr>
          <p:nvPr>
            <p:ph idx="1"/>
          </p:nvPr>
        </p:nvSpPr>
        <p:spPr>
          <a:xfrm>
            <a:off x="4984750" y="2759076"/>
            <a:ext cx="6121400" cy="3009899"/>
          </a:xfrm>
        </p:spPr>
        <p:txBody>
          <a:bodyPr>
            <a:normAutofit/>
          </a:bodyPr>
          <a:lstStyle/>
          <a:p>
            <a:pPr marL="359410" indent="-359410"/>
            <a:r>
              <a:rPr lang="en-US" sz="1200" b="1" i="1" dirty="0">
                <a:latin typeface="Arial"/>
                <a:ea typeface="+mn-lt"/>
                <a:cs typeface="+mn-lt"/>
              </a:rPr>
              <a:t>Journal of social work in end-of-life &amp; palliative care.</a:t>
            </a:r>
            <a:r>
              <a:rPr lang="en-US" sz="1200" b="1" dirty="0">
                <a:latin typeface="Arial"/>
                <a:ea typeface="+mn-lt"/>
                <a:cs typeface="+mn-lt"/>
              </a:rPr>
              <a:t> (2005). Haworth Pres</a:t>
            </a:r>
            <a:r>
              <a:rPr lang="en-US" sz="1200" dirty="0">
                <a:latin typeface="Arial"/>
                <a:ea typeface="+mn-lt"/>
                <a:cs typeface="+mn-lt"/>
              </a:rPr>
              <a:t>s. 1(1).</a:t>
            </a:r>
            <a:endParaRPr lang="en-US" sz="1200" dirty="0">
              <a:solidFill>
                <a:srgbClr val="FFFFFF">
                  <a:alpha val="70000"/>
                </a:srgbClr>
              </a:solidFill>
              <a:latin typeface="Arial"/>
              <a:ea typeface="+mn-lt"/>
              <a:cs typeface="+mn-lt"/>
            </a:endParaRPr>
          </a:p>
          <a:p>
            <a:pPr marL="359410" indent="-359410">
              <a:buClr>
                <a:srgbClr val="EF8C6A"/>
              </a:buClr>
            </a:pPr>
            <a:endParaRPr lang="en-US" sz="1200" dirty="0">
              <a:solidFill>
                <a:srgbClr val="FFFFFF">
                  <a:alpha val="70000"/>
                </a:srgbClr>
              </a:solidFill>
              <a:latin typeface="Arial"/>
              <a:cs typeface="Arial"/>
            </a:endParaRPr>
          </a:p>
          <a:p>
            <a:pPr marL="359410" indent="-359410">
              <a:buClr>
                <a:srgbClr val="EF8C6A"/>
              </a:buClr>
            </a:pPr>
            <a:r>
              <a:rPr lang="en-US" sz="1100" dirty="0">
                <a:solidFill>
                  <a:schemeClr val="tx1"/>
                </a:solidFill>
                <a:latin typeface="Arial"/>
                <a:ea typeface="+mn-lt"/>
                <a:cs typeface="+mn-lt"/>
              </a:rPr>
              <a:t>Hurst, &amp; Mauron, A. (2017). Assisted Suicide in Switzerland: Clarifying Liberties and Claims. </a:t>
            </a:r>
            <a:r>
              <a:rPr lang="en-US" sz="1100" i="1" dirty="0">
                <a:solidFill>
                  <a:schemeClr val="tx1"/>
                </a:solidFill>
                <a:latin typeface="Arial"/>
                <a:ea typeface="+mn-lt"/>
                <a:cs typeface="+mn-lt"/>
              </a:rPr>
              <a:t>Bioethics</a:t>
            </a:r>
            <a:r>
              <a:rPr lang="en-US" sz="1100" dirty="0">
                <a:solidFill>
                  <a:schemeClr val="tx1"/>
                </a:solidFill>
                <a:latin typeface="Arial"/>
                <a:ea typeface="+mn-lt"/>
                <a:cs typeface="+mn-lt"/>
              </a:rPr>
              <a:t>, </a:t>
            </a:r>
            <a:r>
              <a:rPr lang="en-US" sz="1100" i="1" dirty="0">
                <a:solidFill>
                  <a:schemeClr val="tx1"/>
                </a:solidFill>
                <a:latin typeface="Arial"/>
                <a:ea typeface="+mn-lt"/>
                <a:cs typeface="+mn-lt"/>
              </a:rPr>
              <a:t>31</a:t>
            </a:r>
            <a:r>
              <a:rPr lang="en-US" sz="1100" dirty="0">
                <a:solidFill>
                  <a:schemeClr val="tx1"/>
                </a:solidFill>
                <a:latin typeface="Arial"/>
                <a:ea typeface="+mn-lt"/>
                <a:cs typeface="+mn-lt"/>
              </a:rPr>
              <a:t>(3), 199–208. https://doi.org/10.1111/bioe.12304.</a:t>
            </a:r>
            <a:endParaRPr lang="en-US" sz="1200" dirty="0">
              <a:solidFill>
                <a:schemeClr val="tx1"/>
              </a:solidFill>
              <a:latin typeface="Arial"/>
              <a:cs typeface="Arial"/>
            </a:endParaRPr>
          </a:p>
        </p:txBody>
      </p:sp>
    </p:spTree>
    <p:extLst>
      <p:ext uri="{BB962C8B-B14F-4D97-AF65-F5344CB8AC3E}">
        <p14:creationId xmlns:p14="http://schemas.microsoft.com/office/powerpoint/2010/main" val="43381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LeafVTI">
  <a:themeElements>
    <a:clrScheme name="Leaf">
      <a:dk1>
        <a:sysClr val="windowText" lastClr="000000"/>
      </a:dk1>
      <a:lt1>
        <a:sysClr val="window" lastClr="FFFFFF"/>
      </a:lt1>
      <a:dk2>
        <a:srgbClr val="732124"/>
      </a:dk2>
      <a:lt2>
        <a:srgbClr val="F0EDE5"/>
      </a:lt2>
      <a:accent1>
        <a:srgbClr val="D34817"/>
      </a:accent1>
      <a:accent2>
        <a:srgbClr val="A68D65"/>
      </a:accent2>
      <a:accent3>
        <a:srgbClr val="728377"/>
      </a:accent3>
      <a:accent4>
        <a:srgbClr val="B4797B"/>
      </a:accent4>
      <a:accent5>
        <a:srgbClr val="CE8439"/>
      </a:accent5>
      <a:accent6>
        <a:srgbClr val="CF3A2A"/>
      </a:accent6>
      <a:hlink>
        <a:srgbClr val="D06853"/>
      </a:hlink>
      <a:folHlink>
        <a:srgbClr val="B67779"/>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6</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LeafVTI</vt:lpstr>
      <vt:lpstr>BMHP6009 Assessment 1 May 2023 </vt:lpstr>
      <vt:lpstr>Hello and Good Morning </vt:lpstr>
      <vt:lpstr>Care Settings</vt:lpstr>
      <vt:lpstr>End of life Defined</vt:lpstr>
      <vt:lpstr>Palliative Care </vt:lpstr>
      <vt:lpstr>Is End of life care for everyone? </vt:lpstr>
      <vt:lpstr>Arguments for euthanasia and assisted suicide</vt:lpstr>
      <vt:lpstr>Arguments for euthanasia and assisted suicide</vt:lpstr>
      <vt:lpstr>History of euthanasia and assisted suicide</vt:lpstr>
      <vt:lpstr>Recommendations for future</vt:lpstr>
      <vt:lpstr>Conclusion  In conclusion, end- of –life care is a crucial aspect of healthcare that aims to provide comfort and support for individuals and their families during the final stages of life. Palliative care is often used as a means of providing end-of-life care in a variety of settings such as hospitals, hospices, and care homes. However, the availability of end-of life care may not always meet the demand ,highlighting the need for improved planning and resources. In our presentation, we explored the controversial topic of euthanasia and assisted suicide. We provided definition and examined the current laws governing these practices in the UK. Additionally, we presented arguments for and against euthanasia and assisted suicide, drawn from extensive independent research. We have endeavored to present a balanced perspective by remaining objective and critical in our research and presentation. We recognize the sensitive nature of this topic and have taken care to remain respectful throughout. In view of the complex and multifaceted nature of the topic, we recommend further research, discussion, and ethical considerations .this will be essential for informing future policies and practices related to end-of- life care ,euthanasia, and assisted suicide. Furthermore, we recognize that there may be potential barriers to implementing our recommendations and suggest possible solutions to these, encouraging ongoing critical thinking and analysis.</vt:lpstr>
      <vt:lpstr>References list</vt:lpstr>
      <vt:lpstr>References list</vt:lpstr>
      <vt:lpstr>Reference List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BMHP6009 Assessment 1 May 2023 </dc:title>
  <dc:creator>Zhasmina Krumova Georgieva (2026746)</dc:creator>
  <cp:revision>197</cp:revision>
  <dcterms:created xsi:type="dcterms:W3CDTF">2023-06-22T21:47:41Z</dcterms:created>
  <dcterms:modified xsi:type="dcterms:W3CDTF">2023-06-23T09:06:50Z</dcterms:modified>
</cp:coreProperties>
</file>