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sldIdLst>
    <p:sldId id="265" r:id="rId2"/>
    <p:sldId id="257" r:id="rId3"/>
    <p:sldId id="261" r:id="rId4"/>
    <p:sldId id="262" r:id="rId5"/>
    <p:sldId id="264" r:id="rId6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F7BC0E-0381-4069-81C6-BB2861EB9FD4}" v="3" dt="2022-07-18T16:28:03.9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5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38646" y="1447802"/>
            <a:ext cx="7172715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8646" y="4777380"/>
            <a:ext cx="7172715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53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000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647" y="2861735"/>
            <a:ext cx="7172714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8646" y="4777381"/>
            <a:ext cx="7172715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964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6675" y="2060577"/>
            <a:ext cx="3572956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5473" y="2056093"/>
            <a:ext cx="3572958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7/18/2022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31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6675" y="1905000"/>
            <a:ext cx="357295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6675" y="2514600"/>
            <a:ext cx="3572956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95474" y="1905000"/>
            <a:ext cx="357295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5474" y="2514600"/>
            <a:ext cx="3572956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7/18/2022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015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214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110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644" y="1447800"/>
            <a:ext cx="276408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8514" y="1447800"/>
            <a:ext cx="422284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38644" y="3129282"/>
            <a:ext cx="2764084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529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7794" y="1854192"/>
            <a:ext cx="413906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7977" y="1143000"/>
            <a:ext cx="260100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38644" y="3657600"/>
            <a:ext cx="4132622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7/18/2022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38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647" y="4800587"/>
            <a:ext cx="7172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38646" y="685800"/>
            <a:ext cx="7172715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38647" y="5367325"/>
            <a:ext cx="7172713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08936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646" y="1447800"/>
            <a:ext cx="7172715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938646" y="3657600"/>
            <a:ext cx="7172715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08250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9861" y="1447800"/>
            <a:ext cx="6501136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568859" y="3771174"/>
            <a:ext cx="5916256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938646" y="4350657"/>
            <a:ext cx="7172715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730055" y="971253"/>
            <a:ext cx="651724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582998" y="2613787"/>
            <a:ext cx="651724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027501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645" y="3124201"/>
            <a:ext cx="7172716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8646" y="4777381"/>
            <a:ext cx="7172715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67905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404" y="1981200"/>
            <a:ext cx="239495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0265" y="2667000"/>
            <a:ext cx="237909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56296" y="1981200"/>
            <a:ext cx="238631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147719" y="2667000"/>
            <a:ext cx="23948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790327" y="1981200"/>
            <a:ext cx="238296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790327" y="2667000"/>
            <a:ext cx="238296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028279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658283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7/18/2022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479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265" y="4250949"/>
            <a:ext cx="23894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0265" y="2209800"/>
            <a:ext cx="23894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0265" y="4827213"/>
            <a:ext cx="2389413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60941" y="4250949"/>
            <a:ext cx="2381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160940" y="2209800"/>
            <a:ext cx="238167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159841" y="4827212"/>
            <a:ext cx="238482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790327" y="4250949"/>
            <a:ext cx="238296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790326" y="2209800"/>
            <a:ext cx="238296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790226" y="4827210"/>
            <a:ext cx="2386119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028279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658283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7/18/2022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32401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7/18/2022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79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8931" y="430215"/>
            <a:ext cx="1424359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0264" y="773205"/>
            <a:ext cx="6032880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096C-64ED-4153-A483-5C02E44AD5C3}" type="datetime1">
              <a:rPr lang="en-US" smtClean="0"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80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824385" y="1676400"/>
            <a:ext cx="30543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6163985" y="-457200"/>
            <a:ext cx="173355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824385" y="6096000"/>
            <a:ext cx="107315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66820" y="2667000"/>
            <a:ext cx="454025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909770" y="2895600"/>
            <a:ext cx="255905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8391114" y="0"/>
            <a:ext cx="74295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5103" y="452718"/>
            <a:ext cx="7643328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6675" y="2052925"/>
            <a:ext cx="7270959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8160847" y="1819244"/>
            <a:ext cx="990599" cy="24771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7/18/2022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913605" y="3253844"/>
            <a:ext cx="3859795" cy="24771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8413634" y="295737"/>
            <a:ext cx="681214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9689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</p:sldLayoutIdLst>
  <p:hf sldNum="0" hdr="0" ft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The-central-nervous-system-CNS-and-peripheral-nervous-system-PNS-source_fig1_317485174" TargetMode="External"/><Relationship Id="rId2" Type="http://schemas.openxmlformats.org/officeDocument/2006/relationships/hyperlink" Target="https://www.nhs.uk/conditions/epilepsy/living-with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conditions/epilepsy/symptoms/" TargetMode="External"/><Relationship Id="rId4" Type="http://schemas.openxmlformats.org/officeDocument/2006/relationships/hyperlink" Target="https://www.nhs.uk/conditions/epilepsy/treat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89A9F1-A486-B88B-D42F-20E539D283E0}"/>
              </a:ext>
            </a:extLst>
          </p:cNvPr>
          <p:cNvSpPr/>
          <p:nvPr/>
        </p:nvSpPr>
        <p:spPr>
          <a:xfrm>
            <a:off x="6187440" y="4409440"/>
            <a:ext cx="3647440" cy="22352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Faiza Hersi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1913455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Model: Introduction to Physiology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code: BMHP5003_BIRM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Lecture: Muhammad Humza Saeed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Academic Poster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5BB4EE-F850-CDB9-7BD8-92E9F58C10D7}"/>
              </a:ext>
            </a:extLst>
          </p:cNvPr>
          <p:cNvSpPr/>
          <p:nvPr/>
        </p:nvSpPr>
        <p:spPr>
          <a:xfrm>
            <a:off x="0" y="0"/>
            <a:ext cx="9906000" cy="1757679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poster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B890B66-1587-A5C3-4667-2F1928AEC85E}"/>
              </a:ext>
            </a:extLst>
          </p:cNvPr>
          <p:cNvSpPr/>
          <p:nvPr/>
        </p:nvSpPr>
        <p:spPr>
          <a:xfrm>
            <a:off x="371476" y="2052320"/>
            <a:ext cx="4210684" cy="4683760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explore the nervous system, its parts as well as its functions in this poster. Epilepsy is a condition linked to the nervous system. We will discuss the types of seizures and how they impact the nervous system. We can control epilepsy in a patient who has seizures by providing them with a care plan.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1F95872-6287-5CAE-DE6D-8C5D8F53EF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8960" y="1898052"/>
            <a:ext cx="4210684" cy="2371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549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C377E-B953-3E68-6E41-8659CE4FC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37" y="16544"/>
            <a:ext cx="9292730" cy="626390"/>
          </a:xfrm>
        </p:spPr>
        <p:txBody>
          <a:bodyPr vert="horz" lIns="74295" tIns="37148" rIns="74295" bIns="37148" rtlCol="0" anchor="ctr">
            <a:normAutofit fontScale="90000"/>
          </a:bodyPr>
          <a:lstStyle/>
          <a:p>
            <a:r>
              <a:rPr lang="en-US" sz="3900" dirty="0">
                <a:solidFill>
                  <a:schemeClr val="tx2"/>
                </a:solidFill>
              </a:rPr>
              <a:t>Organization of the Nervous System 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F45A967-A63E-4D53-78DB-1B4B789D008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3597" y="642937"/>
            <a:ext cx="9919500" cy="619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86812156-3FC3-7452-21B0-FBC4EDD01C7D}"/>
              </a:ext>
            </a:extLst>
          </p:cNvPr>
          <p:cNvSpPr/>
          <p:nvPr/>
        </p:nvSpPr>
        <p:spPr>
          <a:xfrm>
            <a:off x="9611837" y="6528262"/>
            <a:ext cx="307661" cy="30894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562176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1AD084C-77B3-B93A-AE5A-3B13FD1A983D}"/>
              </a:ext>
            </a:extLst>
          </p:cNvPr>
          <p:cNvSpPr/>
          <p:nvPr/>
        </p:nvSpPr>
        <p:spPr>
          <a:xfrm>
            <a:off x="170119" y="53161"/>
            <a:ext cx="3051545" cy="658155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Epilepsy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 healthy brain neurons send action potential at different times.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But during a seizure, these neurons send signals at the same time.</a:t>
            </a:r>
            <a:endParaRPr lang="en-GB" sz="20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(Wu, Liu and Song, 2015)</a:t>
            </a:r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4319F4-E345-2CFC-0827-25FE1CE9AF26}"/>
              </a:ext>
            </a:extLst>
          </p:cNvPr>
          <p:cNvSpPr/>
          <p:nvPr/>
        </p:nvSpPr>
        <p:spPr>
          <a:xfrm>
            <a:off x="3551274" y="53160"/>
            <a:ext cx="3249552" cy="658155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Focal seizure starts in a specific region or cell on one side of the brain. </a:t>
            </a:r>
          </a:p>
          <a:p>
            <a:pPr lvl="0">
              <a:lnSpc>
                <a:spcPct val="107000"/>
              </a:lnSpc>
            </a:pPr>
            <a:endParaRPr lang="en-GB" sz="20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Focal aware seizures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Focal impaired awareness seizures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Focal motor seizures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Focal non-motor seizures (epilepsysociety.org.uk, 2021)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77BFE5-AF58-727B-AEB9-13FCF0AA6E51}"/>
              </a:ext>
            </a:extLst>
          </p:cNvPr>
          <p:cNvSpPr/>
          <p:nvPr/>
        </p:nvSpPr>
        <p:spPr>
          <a:xfrm>
            <a:off x="6863316" y="53161"/>
            <a:ext cx="2950536" cy="658155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a generalised seizure, both sides of the hemisphere are involved. 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is five forms of genialised seizure: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Tonic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Clonic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Absence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Myoclonic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Atonic       </a:t>
            </a:r>
          </a:p>
          <a:p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(epilepsysociety.org.uk, 2021)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2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FB86B72F-C5D7-2990-E928-C666A0AF31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0385" y="89211"/>
            <a:ext cx="3049921" cy="1893594"/>
          </a:xfrm>
          <a:prstGeom prst="rect">
            <a:avLst/>
          </a:prstGeom>
        </p:spPr>
      </p:pic>
      <p:pic>
        <p:nvPicPr>
          <p:cNvPr id="14" name="Picture 13" descr="Diagram&#10;&#10;Description automatically generated">
            <a:extLst>
              <a:ext uri="{FF2B5EF4-FFF2-40B4-BE49-F238E27FC236}">
                <a16:creationId xmlns:a16="http://schemas.microsoft.com/office/drawing/2014/main" id="{2536427F-21EF-0BF5-7880-437DF4B018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0560" y="53160"/>
            <a:ext cx="2881425" cy="1893594"/>
          </a:xfrm>
          <a:prstGeom prst="rect">
            <a:avLst/>
          </a:prstGeom>
        </p:spPr>
      </p:pic>
      <p:pic>
        <p:nvPicPr>
          <p:cNvPr id="16" name="Picture 15" descr="A picture containing invertebrate&#10;&#10;Description automatically generated">
            <a:extLst>
              <a:ext uri="{FF2B5EF4-FFF2-40B4-BE49-F238E27FC236}">
                <a16:creationId xmlns:a16="http://schemas.microsoft.com/office/drawing/2014/main" id="{A832AFE4-B380-F8A0-6DC0-CF4726BD5F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120" y="60747"/>
            <a:ext cx="3051543" cy="1922057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BBAF8741-CCB0-8385-A6A4-F9AF89ED4E54}"/>
              </a:ext>
            </a:extLst>
          </p:cNvPr>
          <p:cNvSpPr/>
          <p:nvPr/>
        </p:nvSpPr>
        <p:spPr>
          <a:xfrm>
            <a:off x="3020276" y="1694046"/>
            <a:ext cx="160830" cy="2887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420CF4C-7833-5A09-3EAC-1A5EBD58CF06}"/>
              </a:ext>
            </a:extLst>
          </p:cNvPr>
          <p:cNvSpPr/>
          <p:nvPr/>
        </p:nvSpPr>
        <p:spPr>
          <a:xfrm>
            <a:off x="6496963" y="1637916"/>
            <a:ext cx="159069" cy="3101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E0E9204-91AC-5988-188B-577C1BC99FB0}"/>
              </a:ext>
            </a:extLst>
          </p:cNvPr>
          <p:cNvSpPr/>
          <p:nvPr/>
        </p:nvSpPr>
        <p:spPr>
          <a:xfrm>
            <a:off x="9591649" y="1636559"/>
            <a:ext cx="222203" cy="31019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242395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390A8CA-6AEA-12C6-FD99-430B302953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5280" y="97429"/>
            <a:ext cx="3078002" cy="66081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6C0E3AD-8F6A-4500-9249-A843A369896C}"/>
              </a:ext>
            </a:extLst>
          </p:cNvPr>
          <p:cNvSpPr/>
          <p:nvPr/>
        </p:nvSpPr>
        <p:spPr>
          <a:xfrm>
            <a:off x="68930" y="185154"/>
            <a:ext cx="3844359" cy="663474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Time: time the duration of the seizure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Hazard: keep the individual away from harm.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Movement: do not restrict or hold them down.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Stay with them: till they gain their consciousness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Record: write down what happened before and after the seizures.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Call 999 if: they never had seizures before a seizure is more than 5mints.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Medication: anti-seizure medication decreases the electrical activity in the brain </a:t>
            </a:r>
            <a:r>
              <a:rPr lang="en-GB" sz="2000" dirty="0">
                <a:solidFill>
                  <a:schemeClr val="tx1"/>
                </a:solidFill>
              </a:rPr>
              <a:t>(NHS Choices, 2019)</a:t>
            </a:r>
          </a:p>
          <a:p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7843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B87D8-E983-308A-9A90-B76BC403C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222" y="1"/>
            <a:ext cx="9645857" cy="6718300"/>
          </a:xfrm>
        </p:spPr>
        <p:txBody>
          <a:bodyPr>
            <a:noAutofit/>
          </a:bodyPr>
          <a:lstStyle/>
          <a:p>
            <a:pPr marL="0" lvl="0" indent="0" algn="ctr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Reference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 err="1">
                <a:solidFill>
                  <a:srgbClr val="BE98DB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Belaoucha</a:t>
            </a:r>
            <a:r>
              <a:rPr lang="en-GB" sz="1400" dirty="0">
                <a:solidFill>
                  <a:srgbClr val="BE98DB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</a:t>
            </a:r>
            <a:r>
              <a:rPr lang="en-GB" sz="1400" dirty="0" err="1">
                <a:solidFill>
                  <a:srgbClr val="BE98DB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Brahim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(2017). Using diffusion MR information to reconstruct networks of brain activations from MEG and EEG measurements. Available at: 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1: The central nervous system (CNS) and peripheral nervous system... | Download Scientific Diagram (researchgate.net)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 Accessed 6Jun 2022) (Picture 1)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Christina (2022). What are focal onset seizures? [online] Seer Medical UK. Available at: https://seermedical.com/uk/blog/what-are-focal-onset-seizures/ [Accessed 10 Jun. 2022]. (Pictures 5 and 6).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McCorry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L.K. (2007). Physiology of the Autonomic Nervous System. American Journal of Pharmaceutical Education, [online] 71(4), p.78. doi:10.5688/aj710478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Choices (2019). Treatment - Epilepsy. [online] NHS. Available at: 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https://www.nhs.uk/conditions/epilepsy/treatment/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(Accedes 2 July 2022).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NHS, (2022). </a:t>
            </a:r>
            <a:r>
              <a:rPr lang="en-GB" sz="14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Epilepsy - Symptoms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nhs.uk. Available at: 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https://www.nhs.uk/conditions/epilepsy/symptoms/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10 June 2022)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pilepsysociety.org.uk. (2017). Seizure types | Epilepsy Society. [online] Available at: https://epilepsysociety.org.uk/about-epilepsy/epileptic-seizures/seizure-types?gclid=Cj0KCQjw8O-VBhCpARIsACMvVLOVQQL4sy5Lk0QvIa4-EbR7gbdMQ3ZoBD3AdmCDAuA1sBe3gcaMNXMaAkSgEALw_wcB [Accessed 29 Jun. 2022].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Sarabia</a:t>
            </a: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(2016). Ten Facts on Epilepsy in Developing Countries. [online] Available at: https://borgenproject.org/epilepsy-in-developing-countries/ [Accessed 10 Jun. 2022]. ( Picture 4)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Meath Epilepsy Charity. (2021.). About Epilepsy &amp; Us. [online] Available at: https://www.meath.org.uk/about-us/about-epilepsy-us/ [Accessed 10 Jun. 2022]. ( Picture 7).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Wu, Y., Liu, D. and Song, Z. (2015). Neuronal networks and energy bursts in epilepsy. Neuroscience, [online] 287, pp.175–186. doi:10.1016/j.neuroscience.2014.06.046.</a:t>
            </a:r>
          </a:p>
          <a:p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7025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39605</TotalTime>
  <Words>684</Words>
  <Application>Microsoft Office PowerPoint</Application>
  <PresentationFormat>A4 Paper (210x297 mm)</PresentationFormat>
  <Paragraphs>86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PowerPoint Presentation</vt:lpstr>
      <vt:lpstr>Organization of the Nervous System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Human Nervous System</dc:title>
  <dc:creator>faiza hersi</dc:creator>
  <cp:lastModifiedBy>faiza hersi</cp:lastModifiedBy>
  <cp:revision>3</cp:revision>
  <dcterms:created xsi:type="dcterms:W3CDTF">2022-06-03T14:11:01Z</dcterms:created>
  <dcterms:modified xsi:type="dcterms:W3CDTF">2022-07-18T16:29:33Z</dcterms:modified>
</cp:coreProperties>
</file>