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theme/themeOverride3.xml" ContentType="application/vnd.openxmlformats-officedocument.themeOverride+xml"/>
  <Override PartName="/ppt/notesSlides/notesSlide3.xml" ContentType="application/vnd.openxmlformats-officedocument.presentationml.notesSlide+xml"/>
  <Override PartName="/ppt/theme/themeOverride4.xml" ContentType="application/vnd.openxmlformats-officedocument.themeOverride+xml"/>
  <Override PartName="/ppt/notesSlides/notesSlide4.xml" ContentType="application/vnd.openxmlformats-officedocument.presentationml.notesSlide+xml"/>
  <Override PartName="/ppt/theme/themeOverride5.xml" ContentType="application/vnd.openxmlformats-officedocument.themeOverride+xml"/>
  <Override PartName="/ppt/notesSlides/notesSlide5.xml" ContentType="application/vnd.openxmlformats-officedocument.presentationml.notesSlide+xml"/>
  <Override PartName="/ppt/theme/themeOverride6.xml" ContentType="application/vnd.openxmlformats-officedocument.themeOverride+xml"/>
  <Override PartName="/ppt/notesSlides/notesSlide6.xml" ContentType="application/vnd.openxmlformats-officedocument.presentationml.notesSlide+xml"/>
  <Override PartName="/ppt/theme/themeOverride7.xml" ContentType="application/vnd.openxmlformats-officedocument.themeOverride+xml"/>
  <Override PartName="/ppt/notesSlides/notesSlide7.xml" ContentType="application/vnd.openxmlformats-officedocument.presentationml.notesSlide+xml"/>
  <Override PartName="/ppt/theme/themeOverride8.xml" ContentType="application/vnd.openxmlformats-officedocument.themeOverride+xml"/>
  <Override PartName="/ppt/notesSlides/notesSlide8.xml" ContentType="application/vnd.openxmlformats-officedocument.presentationml.notesSlide+xml"/>
  <Override PartName="/ppt/theme/themeOverride9.xml" ContentType="application/vnd.openxmlformats-officedocument.themeOverride+xml"/>
  <Override PartName="/ppt/notesSlides/notesSlide9.xml" ContentType="application/vnd.openxmlformats-officedocument.presentationml.notesSlide+xml"/>
  <Override PartName="/ppt/theme/themeOverride10.xml" ContentType="application/vnd.openxmlformats-officedocument.themeOverride+xml"/>
  <Override PartName="/ppt/notesSlides/notesSlide10.xml" ContentType="application/vnd.openxmlformats-officedocument.presentationml.notesSlide+xml"/>
  <Override PartName="/ppt/theme/themeOverride11.xml" ContentType="application/vnd.openxmlformats-officedocument.themeOverride+xml"/>
  <Override PartName="/ppt/notesSlides/notesSlide11.xml" ContentType="application/vnd.openxmlformats-officedocument.presentationml.notesSlide+xml"/>
  <Override PartName="/ppt/theme/themeOverride12.xml" ContentType="application/vnd.openxmlformats-officedocument.themeOverride+xml"/>
  <Override PartName="/ppt/notesSlides/notesSlide12.xml" ContentType="application/vnd.openxmlformats-officedocument.presentationml.notesSlide+xml"/>
  <Override PartName="/ppt/theme/themeOverride13.xml" ContentType="application/vnd.openxmlformats-officedocument.themeOverride+xml"/>
  <Override PartName="/ppt/notesSlides/notesSlide13.xml" ContentType="application/vnd.openxmlformats-officedocument.presentationml.notesSlide+xml"/>
  <Override PartName="/ppt/theme/themeOverride14.xml" ContentType="application/vnd.openxmlformats-officedocument.themeOverride+xml"/>
  <Override PartName="/ppt/theme/themeOverride15.xml" ContentType="application/vnd.openxmlformats-officedocument.themeOverr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0"/>
  </p:notesMasterIdLst>
  <p:sldIdLst>
    <p:sldId id="268" r:id="rId5"/>
    <p:sldId id="310" r:id="rId6"/>
    <p:sldId id="323" r:id="rId7"/>
    <p:sldId id="322" r:id="rId8"/>
    <p:sldId id="321" r:id="rId9"/>
    <p:sldId id="320" r:id="rId10"/>
    <p:sldId id="319" r:id="rId11"/>
    <p:sldId id="318" r:id="rId12"/>
    <p:sldId id="317" r:id="rId13"/>
    <p:sldId id="316" r:id="rId14"/>
    <p:sldId id="315" r:id="rId15"/>
    <p:sldId id="314" r:id="rId16"/>
    <p:sldId id="313" r:id="rId17"/>
    <p:sldId id="312" r:id="rId18"/>
    <p:sldId id="31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0780" autoAdjust="0"/>
  </p:normalViewPr>
  <p:slideViewPr>
    <p:cSldViewPr snapToGrid="0">
      <p:cViewPr varScale="1">
        <p:scale>
          <a:sx n="60" d="100"/>
          <a:sy n="60" d="100"/>
        </p:scale>
        <p:origin x="114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3" Type="http://schemas.openxmlformats.org/officeDocument/2006/relationships/customXml" Target="../customXml/item3.xml" /><Relationship Id="rId21" Type="http://schemas.openxmlformats.org/officeDocument/2006/relationships/presProps" Target="presProp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notesMaster" Target="notesMasters/notesMaster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tableStyles" Target="tableStyles.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theme" Target="theme/theme1.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082454-51A3-4F78-99CB-E04E93B0A4F5}" type="datetimeFigureOut">
              <a:rPr lang="en-IN" smtClean="0"/>
              <a:t>23-11-2023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907C74-CE66-4DC9-A699-86627897F354}" type="slidenum">
              <a:rPr lang="en-IN" smtClean="0"/>
              <a:t>‹#›</a:t>
            </a:fld>
            <a:endParaRPr lang="en-IN"/>
          </a:p>
        </p:txBody>
      </p:sp>
    </p:spTree>
    <p:extLst>
      <p:ext uri="{BB962C8B-B14F-4D97-AF65-F5344CB8AC3E}">
        <p14:creationId xmlns:p14="http://schemas.microsoft.com/office/powerpoint/2010/main" val="25381537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Irina </a:t>
            </a:r>
            <a:r>
              <a:rPr lang="en-GB" dirty="0" err="1"/>
              <a:t>Caraus</a:t>
            </a:r>
            <a:r>
              <a:rPr lang="en-GB" dirty="0"/>
              <a:t> </a:t>
            </a:r>
          </a:p>
          <a:p>
            <a:r>
              <a:rPr lang="en-GB" dirty="0"/>
              <a:t>Student ID 2114611</a:t>
            </a:r>
            <a:endParaRPr lang="en-IN" dirty="0"/>
          </a:p>
        </p:txBody>
      </p:sp>
      <p:sp>
        <p:nvSpPr>
          <p:cNvPr id="4" name="Slide Number Placeholder 3"/>
          <p:cNvSpPr>
            <a:spLocks noGrp="1"/>
          </p:cNvSpPr>
          <p:nvPr>
            <p:ph type="sldNum" sz="quarter" idx="5"/>
          </p:nvPr>
        </p:nvSpPr>
        <p:spPr/>
        <p:txBody>
          <a:bodyPr/>
          <a:lstStyle/>
          <a:p>
            <a:fld id="{FA907C74-CE66-4DC9-A699-86627897F354}" type="slidenum">
              <a:rPr lang="en-IN" smtClean="0"/>
              <a:t>1</a:t>
            </a:fld>
            <a:endParaRPr lang="en-IN"/>
          </a:p>
        </p:txBody>
      </p:sp>
    </p:spTree>
    <p:extLst>
      <p:ext uri="{BB962C8B-B14F-4D97-AF65-F5344CB8AC3E}">
        <p14:creationId xmlns:p14="http://schemas.microsoft.com/office/powerpoint/2010/main" val="33156825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Evaluating cultural differences is required to manage the business successfully and provide opportunities to open a new office in a foreign country. In this case, Primark, which is a British MNC intends to establish its management office in Germany to increase its trade. </a:t>
            </a:r>
            <a:r>
              <a:rPr lang="en-IN"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It has more than 72000 employees and has headquarters in Dublin.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A907C74-CE66-4DC9-A699-86627897F354}" type="slidenum">
              <a:rPr lang="en-IN" smtClean="0"/>
              <a:t>2</a:t>
            </a:fld>
            <a:endParaRPr lang="en-IN"/>
          </a:p>
        </p:txBody>
      </p:sp>
    </p:spTree>
    <p:extLst>
      <p:ext uri="{BB962C8B-B14F-4D97-AF65-F5344CB8AC3E}">
        <p14:creationId xmlns:p14="http://schemas.microsoft.com/office/powerpoint/2010/main" val="8624226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It is found that the language barrier influences the business between Germany and the UK. The fashion styles of these countries are also different, which has affected the development of fashion brands in Germany.</a:t>
            </a:r>
          </a:p>
          <a:p>
            <a:endParaRPr lang="en-IN" dirty="0"/>
          </a:p>
        </p:txBody>
      </p:sp>
      <p:sp>
        <p:nvSpPr>
          <p:cNvPr id="4" name="Slide Number Placeholder 3"/>
          <p:cNvSpPr>
            <a:spLocks noGrp="1"/>
          </p:cNvSpPr>
          <p:nvPr>
            <p:ph type="sldNum" sz="quarter" idx="5"/>
          </p:nvPr>
        </p:nvSpPr>
        <p:spPr/>
        <p:txBody>
          <a:bodyPr/>
          <a:lstStyle/>
          <a:p>
            <a:fld id="{FA907C74-CE66-4DC9-A699-86627897F354}" type="slidenum">
              <a:rPr lang="en-IN" smtClean="0"/>
              <a:t>3</a:t>
            </a:fld>
            <a:endParaRPr lang="en-IN"/>
          </a:p>
        </p:txBody>
      </p:sp>
    </p:spTree>
    <p:extLst>
      <p:ext uri="{BB962C8B-B14F-4D97-AF65-F5344CB8AC3E}">
        <p14:creationId xmlns:p14="http://schemas.microsoft.com/office/powerpoint/2010/main" val="27871928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Focusing on working culture while developing business in a foreign country is essential. It has been found that the employees in Germany have fewer working hours compared to the UK. </a:t>
            </a:r>
          </a:p>
          <a:p>
            <a:endParaRPr lang="en-IN" dirty="0"/>
          </a:p>
        </p:txBody>
      </p:sp>
      <p:sp>
        <p:nvSpPr>
          <p:cNvPr id="4" name="Slide Number Placeholder 3"/>
          <p:cNvSpPr>
            <a:spLocks noGrp="1"/>
          </p:cNvSpPr>
          <p:nvPr>
            <p:ph type="sldNum" sz="quarter" idx="5"/>
          </p:nvPr>
        </p:nvSpPr>
        <p:spPr/>
        <p:txBody>
          <a:bodyPr/>
          <a:lstStyle/>
          <a:p>
            <a:fld id="{FA907C74-CE66-4DC9-A699-86627897F354}" type="slidenum">
              <a:rPr lang="en-IN" smtClean="0"/>
              <a:t>4</a:t>
            </a:fld>
            <a:endParaRPr lang="en-IN"/>
          </a:p>
        </p:txBody>
      </p:sp>
    </p:spTree>
    <p:extLst>
      <p:ext uri="{BB962C8B-B14F-4D97-AF65-F5344CB8AC3E}">
        <p14:creationId xmlns:p14="http://schemas.microsoft.com/office/powerpoint/2010/main" val="8496128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In both countries, Christianity is the official religion, and where majority of the population follow this religion. On the other hand, the UK and Germany both are leading in commercial and financial sectors.</a:t>
            </a:r>
          </a:p>
          <a:p>
            <a:endParaRPr lang="en-IN" dirty="0"/>
          </a:p>
        </p:txBody>
      </p:sp>
      <p:sp>
        <p:nvSpPr>
          <p:cNvPr id="4" name="Slide Number Placeholder 3"/>
          <p:cNvSpPr>
            <a:spLocks noGrp="1"/>
          </p:cNvSpPr>
          <p:nvPr>
            <p:ph type="sldNum" sz="quarter" idx="5"/>
          </p:nvPr>
        </p:nvSpPr>
        <p:spPr/>
        <p:txBody>
          <a:bodyPr/>
          <a:lstStyle/>
          <a:p>
            <a:fld id="{FA907C74-CE66-4DC9-A699-86627897F354}" type="slidenum">
              <a:rPr lang="en-IN" smtClean="0"/>
              <a:t>5</a:t>
            </a:fld>
            <a:endParaRPr lang="en-IN"/>
          </a:p>
        </p:txBody>
      </p:sp>
    </p:spTree>
    <p:extLst>
      <p:ext uri="{BB962C8B-B14F-4D97-AF65-F5344CB8AC3E}">
        <p14:creationId xmlns:p14="http://schemas.microsoft.com/office/powerpoint/2010/main" val="32578779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There are various similarities shown between these two countries in terms of their cultural perspective. The people of these countries focus on their traditions and ensure the growth of the community. </a:t>
            </a:r>
          </a:p>
          <a:p>
            <a:endParaRPr lang="en-IN" dirty="0"/>
          </a:p>
        </p:txBody>
      </p:sp>
      <p:sp>
        <p:nvSpPr>
          <p:cNvPr id="4" name="Slide Number Placeholder 3"/>
          <p:cNvSpPr>
            <a:spLocks noGrp="1"/>
          </p:cNvSpPr>
          <p:nvPr>
            <p:ph type="sldNum" sz="quarter" idx="5"/>
          </p:nvPr>
        </p:nvSpPr>
        <p:spPr/>
        <p:txBody>
          <a:bodyPr/>
          <a:lstStyle/>
          <a:p>
            <a:fld id="{FA907C74-CE66-4DC9-A699-86627897F354}" type="slidenum">
              <a:rPr lang="en-IN" smtClean="0"/>
              <a:t>6</a:t>
            </a:fld>
            <a:endParaRPr lang="en-IN"/>
          </a:p>
        </p:txBody>
      </p:sp>
    </p:spTree>
    <p:extLst>
      <p:ext uri="{BB962C8B-B14F-4D97-AF65-F5344CB8AC3E}">
        <p14:creationId xmlns:p14="http://schemas.microsoft.com/office/powerpoint/2010/main" val="19114745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society of these two countries believes in inequalities and it is divided into working classes. Participative communication style is managed in Germany, whereas, British culture focuses on limiting the power. </a:t>
            </a:r>
          </a:p>
          <a:p>
            <a:endParaRPr lang="en-IN" dirty="0"/>
          </a:p>
        </p:txBody>
      </p:sp>
      <p:sp>
        <p:nvSpPr>
          <p:cNvPr id="4" name="Slide Number Placeholder 3"/>
          <p:cNvSpPr>
            <a:spLocks noGrp="1"/>
          </p:cNvSpPr>
          <p:nvPr>
            <p:ph type="sldNum" sz="quarter" idx="5"/>
          </p:nvPr>
        </p:nvSpPr>
        <p:spPr/>
        <p:txBody>
          <a:bodyPr/>
          <a:lstStyle/>
          <a:p>
            <a:fld id="{FA907C74-CE66-4DC9-A699-86627897F354}" type="slidenum">
              <a:rPr lang="en-IN" smtClean="0"/>
              <a:t>7</a:t>
            </a:fld>
            <a:endParaRPr lang="en-IN"/>
          </a:p>
        </p:txBody>
      </p:sp>
    </p:spTree>
    <p:extLst>
      <p:ext uri="{BB962C8B-B14F-4D97-AF65-F5344CB8AC3E}">
        <p14:creationId xmlns:p14="http://schemas.microsoft.com/office/powerpoint/2010/main" val="317874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societies of both countries are individualist in finding out their unique purpose and fulfilling their needs. They have a strong belief in managing personal preferences. </a:t>
            </a:r>
            <a:r>
              <a:rPr lang="en-IN"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The loyalty of Germany is based on meeting their personal preferences.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A907C74-CE66-4DC9-A699-86627897F354}" type="slidenum">
              <a:rPr lang="en-IN" smtClean="0"/>
              <a:t>8</a:t>
            </a:fld>
            <a:endParaRPr lang="en-IN"/>
          </a:p>
        </p:txBody>
      </p:sp>
    </p:spTree>
    <p:extLst>
      <p:ext uri="{BB962C8B-B14F-4D97-AF65-F5344CB8AC3E}">
        <p14:creationId xmlns:p14="http://schemas.microsoft.com/office/powerpoint/2010/main" val="2961052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rPr>
              <a:t>Germany and the UK have the same score in motivation towards achievement and success and have the ability to increase competition. A high score in the long-term orientation of the UK shows the believe of the people depends on situation</a:t>
            </a:r>
            <a:endParaRPr lang="en-IN" dirty="0"/>
          </a:p>
        </p:txBody>
      </p:sp>
      <p:sp>
        <p:nvSpPr>
          <p:cNvPr id="4" name="Slide Number Placeholder 3"/>
          <p:cNvSpPr>
            <a:spLocks noGrp="1"/>
          </p:cNvSpPr>
          <p:nvPr>
            <p:ph type="sldNum" sz="quarter" idx="5"/>
          </p:nvPr>
        </p:nvSpPr>
        <p:spPr/>
        <p:txBody>
          <a:bodyPr/>
          <a:lstStyle/>
          <a:p>
            <a:fld id="{FA907C74-CE66-4DC9-A699-86627897F354}" type="slidenum">
              <a:rPr lang="en-IN" smtClean="0"/>
              <a:t>9</a:t>
            </a:fld>
            <a:endParaRPr lang="en-IN"/>
          </a:p>
        </p:txBody>
      </p:sp>
    </p:spTree>
    <p:extLst>
      <p:ext uri="{BB962C8B-B14F-4D97-AF65-F5344CB8AC3E}">
        <p14:creationId xmlns:p14="http://schemas.microsoft.com/office/powerpoint/2010/main" val="30365507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Germany focuses on planning a systematic approach, whereas, the UK shows its belief in developing positive attitude. </a:t>
            </a:r>
          </a:p>
          <a:p>
            <a:endParaRPr lang="en-IN" dirty="0"/>
          </a:p>
        </p:txBody>
      </p:sp>
      <p:sp>
        <p:nvSpPr>
          <p:cNvPr id="4" name="Slide Number Placeholder 3"/>
          <p:cNvSpPr>
            <a:spLocks noGrp="1"/>
          </p:cNvSpPr>
          <p:nvPr>
            <p:ph type="sldNum" sz="quarter" idx="5"/>
          </p:nvPr>
        </p:nvSpPr>
        <p:spPr/>
        <p:txBody>
          <a:bodyPr/>
          <a:lstStyle/>
          <a:p>
            <a:fld id="{FA907C74-CE66-4DC9-A699-86627897F354}" type="slidenum">
              <a:rPr lang="en-IN" smtClean="0"/>
              <a:t>10</a:t>
            </a:fld>
            <a:endParaRPr lang="en-IN"/>
          </a:p>
        </p:txBody>
      </p:sp>
    </p:spTree>
    <p:extLst>
      <p:ext uri="{BB962C8B-B14F-4D97-AF65-F5344CB8AC3E}">
        <p14:creationId xmlns:p14="http://schemas.microsoft.com/office/powerpoint/2010/main" val="42239494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Cultural barriers can be the main challenge face by the company, besides that, the low indulgence score showed that its culture is restrained in nature. This might affects the business growth.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A907C74-CE66-4DC9-A699-86627897F354}" type="slidenum">
              <a:rPr lang="en-IN" smtClean="0"/>
              <a:t>11</a:t>
            </a:fld>
            <a:endParaRPr lang="en-IN"/>
          </a:p>
        </p:txBody>
      </p:sp>
    </p:spTree>
    <p:extLst>
      <p:ext uri="{BB962C8B-B14F-4D97-AF65-F5344CB8AC3E}">
        <p14:creationId xmlns:p14="http://schemas.microsoft.com/office/powerpoint/2010/main" val="18372670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company should focus on hiring German employees in terms of managing the communication barrier and analysing the local needs of the market. </a:t>
            </a:r>
          </a:p>
          <a:p>
            <a:endParaRPr lang="en-IN" dirty="0"/>
          </a:p>
        </p:txBody>
      </p:sp>
      <p:sp>
        <p:nvSpPr>
          <p:cNvPr id="4" name="Slide Number Placeholder 3"/>
          <p:cNvSpPr>
            <a:spLocks noGrp="1"/>
          </p:cNvSpPr>
          <p:nvPr>
            <p:ph type="sldNum" sz="quarter" idx="5"/>
          </p:nvPr>
        </p:nvSpPr>
        <p:spPr/>
        <p:txBody>
          <a:bodyPr/>
          <a:lstStyle/>
          <a:p>
            <a:fld id="{FA907C74-CE66-4DC9-A699-86627897F354}" type="slidenum">
              <a:rPr lang="en-IN" smtClean="0"/>
              <a:t>12</a:t>
            </a:fld>
            <a:endParaRPr lang="en-IN"/>
          </a:p>
        </p:txBody>
      </p:sp>
    </p:spTree>
    <p:extLst>
      <p:ext uri="{BB962C8B-B14F-4D97-AF65-F5344CB8AC3E}">
        <p14:creationId xmlns:p14="http://schemas.microsoft.com/office/powerpoint/2010/main" val="24573849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It is concluded that focusing on cultural differences and adopting strategies will help Primark to establish its management office in Germany. </a:t>
            </a:r>
          </a:p>
          <a:p>
            <a:endParaRPr lang="en-IN" dirty="0"/>
          </a:p>
        </p:txBody>
      </p:sp>
      <p:sp>
        <p:nvSpPr>
          <p:cNvPr id="4" name="Slide Number Placeholder 3"/>
          <p:cNvSpPr>
            <a:spLocks noGrp="1"/>
          </p:cNvSpPr>
          <p:nvPr>
            <p:ph type="sldNum" sz="quarter" idx="5"/>
          </p:nvPr>
        </p:nvSpPr>
        <p:spPr/>
        <p:txBody>
          <a:bodyPr/>
          <a:lstStyle/>
          <a:p>
            <a:fld id="{FA907C74-CE66-4DC9-A699-86627897F354}" type="slidenum">
              <a:rPr lang="en-IN" smtClean="0"/>
              <a:t>13</a:t>
            </a:fld>
            <a:endParaRPr lang="en-IN"/>
          </a:p>
        </p:txBody>
      </p:sp>
    </p:spTree>
    <p:extLst>
      <p:ext uri="{BB962C8B-B14F-4D97-AF65-F5344CB8AC3E}">
        <p14:creationId xmlns:p14="http://schemas.microsoft.com/office/powerpoint/2010/main" val="11132504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A907C74-CE66-4DC9-A699-86627897F354}" type="slidenum">
              <a:rPr lang="en-IN" smtClean="0"/>
              <a:t>15</a:t>
            </a:fld>
            <a:endParaRPr lang="en-IN"/>
          </a:p>
        </p:txBody>
      </p:sp>
    </p:spTree>
    <p:extLst>
      <p:ext uri="{BB962C8B-B14F-4D97-AF65-F5344CB8AC3E}">
        <p14:creationId xmlns:p14="http://schemas.microsoft.com/office/powerpoint/2010/main" val="3150541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11/23/2023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225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11/23/2023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52010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11/23/2023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70401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11/23/2023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2231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11/23/2023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16775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11/23/2023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42260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11/23/2023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40723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11/23/2023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411850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11/23/2023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4398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10"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75000"/>
              </a:schemeClr>
            </a:gs>
          </a:gsLst>
          <a:lin ang="5400000" scaled="1"/>
          <a:tileRect/>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11/23/2023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90708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 /><Relationship Id="rId2" Type="http://schemas.openxmlformats.org/officeDocument/2006/relationships/slideLayout" Target="../slideLayouts/slideLayout1.xml" /><Relationship Id="rId1" Type="http://schemas.openxmlformats.org/officeDocument/2006/relationships/themeOverride" Target="../theme/themeOverride1.xml" /><Relationship Id="rId4" Type="http://schemas.openxmlformats.org/officeDocument/2006/relationships/image" Target="../media/image1.jpeg" /></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 /><Relationship Id="rId2" Type="http://schemas.openxmlformats.org/officeDocument/2006/relationships/slideLayout" Target="../slideLayouts/slideLayout2.xml" /><Relationship Id="rId1" Type="http://schemas.openxmlformats.org/officeDocument/2006/relationships/themeOverride" Target="../theme/themeOverride2.xml" /><Relationship Id="rId4" Type="http://schemas.openxmlformats.org/officeDocument/2006/relationships/image" Target="../media/image2.jpeg" /></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 /><Relationship Id="rId2" Type="http://schemas.openxmlformats.org/officeDocument/2006/relationships/slideLayout" Target="../slideLayouts/slideLayout2.xml" /><Relationship Id="rId1" Type="http://schemas.openxmlformats.org/officeDocument/2006/relationships/themeOverride" Target="../theme/themeOverride3.xml" /><Relationship Id="rId4" Type="http://schemas.openxmlformats.org/officeDocument/2006/relationships/image" Target="../media/image3.png" /></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 /><Relationship Id="rId2" Type="http://schemas.openxmlformats.org/officeDocument/2006/relationships/slideLayout" Target="../slideLayouts/slideLayout2.xml" /><Relationship Id="rId1" Type="http://schemas.openxmlformats.org/officeDocument/2006/relationships/themeOverride" Target="../theme/themeOverride4.xml" /></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 /><Relationship Id="rId2" Type="http://schemas.openxmlformats.org/officeDocument/2006/relationships/slideLayout" Target="../slideLayouts/slideLayout2.xml" /><Relationship Id="rId1" Type="http://schemas.openxmlformats.org/officeDocument/2006/relationships/themeOverride" Target="../theme/themeOverride5.xml" /></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 /><Relationship Id="rId2" Type="http://schemas.openxmlformats.org/officeDocument/2006/relationships/slideLayout" Target="../slideLayouts/slideLayout2.xml" /><Relationship Id="rId1" Type="http://schemas.openxmlformats.org/officeDocument/2006/relationships/themeOverride" Target="../theme/themeOverride6.xml" /><Relationship Id="rId4" Type="http://schemas.openxmlformats.org/officeDocument/2006/relationships/image" Target="../media/image4.png" /></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 /><Relationship Id="rId2" Type="http://schemas.openxmlformats.org/officeDocument/2006/relationships/slideLayout" Target="../slideLayouts/slideLayout2.xml" /><Relationship Id="rId1" Type="http://schemas.openxmlformats.org/officeDocument/2006/relationships/themeOverride" Target="../theme/themeOverride7.xml" /><Relationship Id="rId5" Type="http://schemas.openxmlformats.org/officeDocument/2006/relationships/image" Target="../media/image6.png" /><Relationship Id="rId4" Type="http://schemas.openxmlformats.org/officeDocument/2006/relationships/image" Target="../media/image5.png" /></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 /><Relationship Id="rId2" Type="http://schemas.openxmlformats.org/officeDocument/2006/relationships/slideLayout" Target="../slideLayouts/slideLayout2.xml" /><Relationship Id="rId1" Type="http://schemas.openxmlformats.org/officeDocument/2006/relationships/themeOverride" Target="../theme/themeOverride8.xml" /><Relationship Id="rId5" Type="http://schemas.openxmlformats.org/officeDocument/2006/relationships/image" Target="../media/image6.png" /><Relationship Id="rId4" Type="http://schemas.openxmlformats.org/officeDocument/2006/relationships/image" Target="../media/image7.png" /></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 /><Relationship Id="rId2" Type="http://schemas.openxmlformats.org/officeDocument/2006/relationships/slideLayout" Target="../slideLayouts/slideLayout2.xml" /><Relationship Id="rId1" Type="http://schemas.openxmlformats.org/officeDocument/2006/relationships/themeOverride" Target="../theme/themeOverride9.xml" /><Relationship Id="rId6" Type="http://schemas.openxmlformats.org/officeDocument/2006/relationships/image" Target="../media/image6.png" /><Relationship Id="rId5" Type="http://schemas.openxmlformats.org/officeDocument/2006/relationships/image" Target="../media/image9.png" /><Relationship Id="rId4" Type="http://schemas.openxmlformats.org/officeDocument/2006/relationships/image" Target="../media/image8.png" /></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 /><Relationship Id="rId2" Type="http://schemas.openxmlformats.org/officeDocument/2006/relationships/slideLayout" Target="../slideLayouts/slideLayout2.xml" /><Relationship Id="rId1" Type="http://schemas.openxmlformats.org/officeDocument/2006/relationships/themeOverride" Target="../theme/themeOverride10.xml" /><Relationship Id="rId6" Type="http://schemas.openxmlformats.org/officeDocument/2006/relationships/image" Target="../media/image6.png" /><Relationship Id="rId5" Type="http://schemas.openxmlformats.org/officeDocument/2006/relationships/image" Target="../media/image11.png" /><Relationship Id="rId4" Type="http://schemas.openxmlformats.org/officeDocument/2006/relationships/image" Target="../media/image10.png" /></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 /><Relationship Id="rId2" Type="http://schemas.openxmlformats.org/officeDocument/2006/relationships/slideLayout" Target="../slideLayouts/slideLayout2.xml" /><Relationship Id="rId1" Type="http://schemas.openxmlformats.org/officeDocument/2006/relationships/themeOverride" Target="../theme/themeOverride11.xml" /></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 /><Relationship Id="rId2" Type="http://schemas.openxmlformats.org/officeDocument/2006/relationships/slideLayout" Target="../slideLayouts/slideLayout2.xml" /><Relationship Id="rId1" Type="http://schemas.openxmlformats.org/officeDocument/2006/relationships/themeOverride" Target="../theme/themeOverride12.xml" /></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 /><Relationship Id="rId2" Type="http://schemas.openxmlformats.org/officeDocument/2006/relationships/slideLayout" Target="../slideLayouts/slideLayout2.xml" /><Relationship Id="rId1" Type="http://schemas.openxmlformats.org/officeDocument/2006/relationships/themeOverride" Target="../theme/themeOverride13.xml" /></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 /><Relationship Id="rId1" Type="http://schemas.openxmlformats.org/officeDocument/2006/relationships/themeOverride" Target="../theme/themeOverride14.xml" /></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 /><Relationship Id="rId2" Type="http://schemas.openxmlformats.org/officeDocument/2006/relationships/slideLayout" Target="../slideLayouts/slideLayout2.xml" /><Relationship Id="rId1" Type="http://schemas.openxmlformats.org/officeDocument/2006/relationships/themeOverride" Target="../theme/themeOverride15.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648929" y="2169994"/>
            <a:ext cx="6253317" cy="2155118"/>
          </a:xfrm>
        </p:spPr>
        <p:txBody>
          <a:bodyPr>
            <a:noAutofit/>
          </a:bodyPr>
          <a:lstStyle/>
          <a:p>
            <a:r>
              <a:rPr lang="en-US" sz="5400" dirty="0">
                <a:solidFill>
                  <a:schemeClr val="tx1"/>
                </a:solidFill>
              </a:rPr>
              <a:t>International Business Communications</a:t>
            </a:r>
          </a:p>
        </p:txBody>
      </p:sp>
      <p:cxnSp>
        <p:nvCxnSpPr>
          <p:cNvPr id="29" name="Straight Connector 28">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308AC96E-AA33-4309-B51D-072F59E6EC0B}"/>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7556686" y="1"/>
            <a:ext cx="4635315" cy="6857999"/>
          </a:xfrm>
          <a:prstGeom prst="rect">
            <a:avLst/>
          </a:prstGeom>
        </p:spPr>
      </p:pic>
      <p:sp>
        <p:nvSpPr>
          <p:cNvPr id="5" name="Subtitle 4">
            <a:extLst>
              <a:ext uri="{FF2B5EF4-FFF2-40B4-BE49-F238E27FC236}">
                <a16:creationId xmlns:a16="http://schemas.microsoft.com/office/drawing/2014/main" id="{F50FEC5E-70DF-E2FD-8538-1DB482A5A1DC}"/>
              </a:ext>
            </a:extLst>
          </p:cNvPr>
          <p:cNvSpPr>
            <a:spLocks noGrp="1"/>
          </p:cNvSpPr>
          <p:nvPr>
            <p:ph type="subTitle" idx="1"/>
          </p:nvPr>
        </p:nvSpPr>
        <p:spPr/>
        <p:txBody>
          <a:bodyPr/>
          <a:lstStyle/>
          <a:p>
            <a:r>
              <a:rPr lang="en-GB" b="1" u="sng" dirty="0"/>
              <a:t>Irina </a:t>
            </a:r>
            <a:r>
              <a:rPr lang="en-GB" b="1" u="sng" dirty="0" err="1"/>
              <a:t>Caraus</a:t>
            </a:r>
            <a:r>
              <a:rPr lang="en-GB" b="1" u="sng" dirty="0"/>
              <a:t> </a:t>
            </a:r>
          </a:p>
          <a:p>
            <a:r>
              <a:rPr lang="en-GB" b="1" u="sng" dirty="0"/>
              <a:t>Student ID 2114611</a:t>
            </a:r>
            <a:endParaRPr lang="en-US" b="1" u="sng" dirty="0"/>
          </a:p>
        </p:txBody>
      </p:sp>
    </p:spTree>
    <p:extLst>
      <p:ext uri="{BB962C8B-B14F-4D97-AF65-F5344CB8AC3E}">
        <p14:creationId xmlns:p14="http://schemas.microsoft.com/office/powerpoint/2010/main" val="391274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1097280" y="286603"/>
            <a:ext cx="10058400" cy="1450757"/>
          </a:xfrm>
        </p:spPr>
        <p:txBody>
          <a:bodyPr>
            <a:normAutofit/>
          </a:bodyPr>
          <a:lstStyle/>
          <a:p>
            <a:pPr algn="ctr"/>
            <a:r>
              <a:rPr lang="en-US" dirty="0"/>
              <a:t>Introduction</a:t>
            </a:r>
          </a:p>
        </p:txBody>
      </p:sp>
      <p:sp>
        <p:nvSpPr>
          <p:cNvPr id="4" name="Content Placeholder 3">
            <a:extLst>
              <a:ext uri="{FF2B5EF4-FFF2-40B4-BE49-F238E27FC236}">
                <a16:creationId xmlns:a16="http://schemas.microsoft.com/office/drawing/2014/main" id="{920C962B-CAED-187E-5B92-E48ECEA9DB37}"/>
              </a:ext>
            </a:extLst>
          </p:cNvPr>
          <p:cNvSpPr>
            <a:spLocks noGrp="1"/>
          </p:cNvSpPr>
          <p:nvPr>
            <p:ph idx="1"/>
          </p:nvPr>
        </p:nvSpPr>
        <p:spPr>
          <a:xfrm>
            <a:off x="1097280" y="2108201"/>
            <a:ext cx="6643589" cy="3760891"/>
          </a:xfrm>
        </p:spPr>
        <p:txBody>
          <a:bodyPr>
            <a:normAutofit/>
          </a:bodyPr>
          <a:lstStyle/>
          <a:p>
            <a:pPr marL="342900" lvl="0" indent="-342900" algn="just">
              <a:lnSpc>
                <a:spcPct val="150000"/>
              </a:lnSpc>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This presentation is based on establishing cultural differences between the UK and Germany to develop business</a:t>
            </a:r>
          </a:p>
          <a:p>
            <a:pPr marL="342900" lvl="0" indent="-342900" algn="just">
              <a:lnSpc>
                <a:spcPct val="150000"/>
              </a:lnSpc>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Primark is the chosen MNC for this presentation</a:t>
            </a:r>
          </a:p>
          <a:p>
            <a:pPr marL="342900" lvl="0" indent="-342900" algn="just">
              <a:lnSpc>
                <a:spcPct val="150000"/>
              </a:lnSpc>
              <a:buFont typeface="Symbol" panose="05050102010706020507" pitchFamily="18" charset="2"/>
              <a:buChar char=""/>
            </a:pPr>
            <a:r>
              <a:rPr lang="en-IN" sz="200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Primark is a leading retailer clothing chain in the UK</a:t>
            </a:r>
          </a:p>
          <a:p>
            <a:pPr marL="342900" lvl="0" indent="-342900" algn="just">
              <a:lnSpc>
                <a:spcPct val="150000"/>
              </a:lnSpc>
              <a:buFont typeface="Symbol" panose="05050102010706020507" pitchFamily="18" charset="2"/>
              <a:buChar char=""/>
            </a:pPr>
            <a:r>
              <a:rPr lang="en-IN" sz="200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Dublin is the headquarters of Primark</a:t>
            </a:r>
          </a:p>
          <a:p>
            <a:pPr marL="342900" lvl="0" indent="-342900" algn="just">
              <a:lnSpc>
                <a:spcPct val="150000"/>
              </a:lnSpc>
              <a:buFont typeface="Symbol" panose="05050102010706020507" pitchFamily="18" charset="2"/>
              <a:buChar char=""/>
            </a:pPr>
            <a:r>
              <a:rPr lang="en-IN" sz="200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It has more than 72000 employees </a:t>
            </a:r>
          </a:p>
          <a:p>
            <a:pPr marL="342900" lvl="0" indent="-342900" algn="just">
              <a:lnSpc>
                <a:spcPct val="150000"/>
              </a:lnSpc>
              <a:buFont typeface="Symbol" panose="05050102010706020507" pitchFamily="18" charset="2"/>
              <a:buChar char=""/>
            </a:pPr>
            <a:endPar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2000" dirty="0">
              <a:solidFill>
                <a:srgbClr val="FF0000"/>
              </a:solidFill>
            </a:endParaRPr>
          </a:p>
        </p:txBody>
      </p:sp>
      <p:pic>
        <p:nvPicPr>
          <p:cNvPr id="5" name="Picture 4" descr="Is it better to live in Germany or UK on the long term? Why?">
            <a:extLst>
              <a:ext uri="{FF2B5EF4-FFF2-40B4-BE49-F238E27FC236}">
                <a16:creationId xmlns:a16="http://schemas.microsoft.com/office/drawing/2014/main" id="{5C5A7201-5370-AC15-A137-75AF134DF18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400393" y="2403686"/>
            <a:ext cx="2895600" cy="1584960"/>
          </a:xfrm>
          <a:prstGeom prst="rect">
            <a:avLst/>
          </a:prstGeom>
          <a:noFill/>
          <a:ln>
            <a:noFill/>
          </a:ln>
        </p:spPr>
      </p:pic>
    </p:spTree>
    <p:extLst>
      <p:ext uri="{BB962C8B-B14F-4D97-AF65-F5344CB8AC3E}">
        <p14:creationId xmlns:p14="http://schemas.microsoft.com/office/powerpoint/2010/main" val="2482546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1097280" y="286603"/>
            <a:ext cx="10058400" cy="1450757"/>
          </a:xfrm>
        </p:spPr>
        <p:txBody>
          <a:bodyPr>
            <a:normAutofit/>
          </a:bodyPr>
          <a:lstStyle/>
          <a:p>
            <a:pPr algn="ctr"/>
            <a:r>
              <a:rPr lang="en-US" dirty="0"/>
              <a:t>Evaluating cultural differences</a:t>
            </a:r>
          </a:p>
        </p:txBody>
      </p:sp>
      <p:sp>
        <p:nvSpPr>
          <p:cNvPr id="4" name="Content Placeholder 3">
            <a:extLst>
              <a:ext uri="{FF2B5EF4-FFF2-40B4-BE49-F238E27FC236}">
                <a16:creationId xmlns:a16="http://schemas.microsoft.com/office/drawing/2014/main" id="{4197A297-8735-813B-6998-D92D5560DCA8}"/>
              </a:ext>
            </a:extLst>
          </p:cNvPr>
          <p:cNvSpPr>
            <a:spLocks noGrp="1"/>
          </p:cNvSpPr>
          <p:nvPr>
            <p:ph idx="1"/>
          </p:nvPr>
        </p:nvSpPr>
        <p:spPr>
          <a:xfrm>
            <a:off x="1097280" y="2108201"/>
            <a:ext cx="5913120" cy="3760891"/>
          </a:xfrm>
        </p:spPr>
        <p:txBody>
          <a:bodyPr>
            <a:normAutofit/>
          </a:bodyPr>
          <a:lstStyle/>
          <a:p>
            <a:pPr marL="342900" lvl="0" indent="-342900" algn="just">
              <a:lnSpc>
                <a:spcPct val="150000"/>
              </a:lnSpc>
              <a:buFont typeface="Symbol" panose="05050102010706020507" pitchFamily="18" charset="2"/>
              <a:buChar char=""/>
            </a:pPr>
            <a:r>
              <a:rPr lang="en-IN"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main language in the UK is English, whereas, German is the main language in Germany </a:t>
            </a:r>
          </a:p>
          <a:p>
            <a:pPr marL="342900" lvl="0" indent="-342900" algn="just">
              <a:lnSpc>
                <a:spcPct val="150000"/>
              </a:lnSpc>
              <a:buFont typeface="Symbol" panose="05050102010706020507" pitchFamily="18" charset="2"/>
              <a:buChar char=""/>
            </a:pPr>
            <a:r>
              <a:rPr lang="en-IN"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majority of an ethnic group is Germans in Germany, whereas, British is the main ethnicity in the UK (Uk.britishcouncil.org, 2023)</a:t>
            </a:r>
          </a:p>
          <a:p>
            <a:pPr marL="342900" lvl="0" indent="-342900" algn="just">
              <a:lnSpc>
                <a:spcPct val="150000"/>
              </a:lnSpc>
              <a:spcAft>
                <a:spcPts val="800"/>
              </a:spcAft>
              <a:buFont typeface="Symbol" panose="05050102010706020507" pitchFamily="18" charset="2"/>
              <a:buChar char=""/>
            </a:pPr>
            <a:r>
              <a:rPr lang="en-IN"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People in Germany prefer traditional clothing, whereas, people in the UK adopt creative fashion style  </a:t>
            </a:r>
          </a:p>
          <a:p>
            <a:endParaRPr lang="en-IN" dirty="0">
              <a:solidFill>
                <a:schemeClr val="tx1"/>
              </a:solidFill>
            </a:endParaRPr>
          </a:p>
        </p:txBody>
      </p:sp>
      <p:pic>
        <p:nvPicPr>
          <p:cNvPr id="3" name="Picture 2"/>
          <p:cNvPicPr>
            <a:picLocks noChangeAspect="1"/>
          </p:cNvPicPr>
          <p:nvPr/>
        </p:nvPicPr>
        <p:blipFill>
          <a:blip r:embed="rId4"/>
          <a:stretch>
            <a:fillRect/>
          </a:stretch>
        </p:blipFill>
        <p:spPr>
          <a:xfrm>
            <a:off x="7342496" y="2793500"/>
            <a:ext cx="3704230" cy="217314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7291413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1097280" y="286603"/>
            <a:ext cx="10058400" cy="1450757"/>
          </a:xfrm>
        </p:spPr>
        <p:txBody>
          <a:bodyPr>
            <a:normAutofit/>
          </a:bodyPr>
          <a:lstStyle/>
          <a:p>
            <a:pPr algn="ctr"/>
            <a:r>
              <a:rPr lang="en-US" dirty="0"/>
              <a:t>Evaluating cultural differences</a:t>
            </a:r>
          </a:p>
        </p:txBody>
      </p:sp>
      <p:sp>
        <p:nvSpPr>
          <p:cNvPr id="4" name="Content Placeholder 3">
            <a:extLst>
              <a:ext uri="{FF2B5EF4-FFF2-40B4-BE49-F238E27FC236}">
                <a16:creationId xmlns:a16="http://schemas.microsoft.com/office/drawing/2014/main" id="{5FD30ECC-9BCF-09EB-974A-C1EF1F26346D}"/>
              </a:ext>
            </a:extLst>
          </p:cNvPr>
          <p:cNvSpPr>
            <a:spLocks noGrp="1"/>
          </p:cNvSpPr>
          <p:nvPr>
            <p:ph idx="1"/>
          </p:nvPr>
        </p:nvSpPr>
        <p:spPr>
          <a:xfrm>
            <a:off x="1669069" y="2380917"/>
            <a:ext cx="8914821" cy="3818037"/>
          </a:xfrm>
        </p:spPr>
        <p:txBody>
          <a:bodyPr>
            <a:normAutofit/>
          </a:bodyPr>
          <a:lstStyle/>
          <a:p>
            <a:pPr marL="342900" lvl="0" indent="-342900" algn="just">
              <a:lnSpc>
                <a:spcPct val="150000"/>
              </a:lnSpc>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working culture is different in the UK and Germany (</a:t>
            </a:r>
            <a:r>
              <a:rPr lang="en-IN" sz="20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Šimunjak</a:t>
            </a:r>
            <a:r>
              <a:rPr lang="en-IN" sz="20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a:t>
            </a: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and Menke, 2022)</a:t>
            </a:r>
          </a:p>
          <a:p>
            <a:pPr marL="342900" lvl="0" indent="-342900" algn="just">
              <a:lnSpc>
                <a:spcPct val="150000"/>
              </a:lnSpc>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 Germany the average working hours is 36 to 40 hours per week (Eures.ec.europa.eu. 2023)</a:t>
            </a:r>
          </a:p>
          <a:p>
            <a:pPr marL="342900" lvl="0" indent="-342900" algn="just">
              <a:lnSpc>
                <a:spcPct val="150000"/>
              </a:lnSpc>
              <a:spcAft>
                <a:spcPts val="800"/>
              </a:spcAft>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 the UK, the working hours of the employees is more than 50 hours per week </a:t>
            </a:r>
          </a:p>
          <a:p>
            <a:pPr algn="just"/>
            <a:endParaRPr lang="en-IN" sz="2000" dirty="0">
              <a:solidFill>
                <a:schemeClr val="tx1"/>
              </a:solidFill>
            </a:endParaRPr>
          </a:p>
        </p:txBody>
      </p:sp>
    </p:spTree>
    <p:extLst>
      <p:ext uri="{BB962C8B-B14F-4D97-AF65-F5344CB8AC3E}">
        <p14:creationId xmlns:p14="http://schemas.microsoft.com/office/powerpoint/2010/main" val="1889712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1097280" y="286603"/>
            <a:ext cx="10058400" cy="1450757"/>
          </a:xfrm>
        </p:spPr>
        <p:txBody>
          <a:bodyPr>
            <a:normAutofit/>
          </a:bodyPr>
          <a:lstStyle/>
          <a:p>
            <a:pPr algn="ctr"/>
            <a:r>
              <a:rPr lang="en-US" dirty="0"/>
              <a:t>Similarities between the UK and Germany</a:t>
            </a:r>
          </a:p>
        </p:txBody>
      </p:sp>
      <p:sp>
        <p:nvSpPr>
          <p:cNvPr id="4" name="Content Placeholder 3">
            <a:extLst>
              <a:ext uri="{FF2B5EF4-FFF2-40B4-BE49-F238E27FC236}">
                <a16:creationId xmlns:a16="http://schemas.microsoft.com/office/drawing/2014/main" id="{A75CB459-2F4E-B2DC-4FEF-355F29F2DF31}"/>
              </a:ext>
            </a:extLst>
          </p:cNvPr>
          <p:cNvSpPr>
            <a:spLocks noGrp="1"/>
          </p:cNvSpPr>
          <p:nvPr>
            <p:ph idx="1"/>
          </p:nvPr>
        </p:nvSpPr>
        <p:spPr/>
        <p:txBody>
          <a:bodyPr>
            <a:normAutofit/>
          </a:bodyPr>
          <a:lstStyle/>
          <a:p>
            <a:pPr marL="342900" lvl="0" indent="-342900" algn="just">
              <a:lnSpc>
                <a:spcPct val="150000"/>
              </a:lnSpc>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Christianity is the official religion of the UK, which holds 46.3% of the total population (Uk.britishcouncil.org, 2023)</a:t>
            </a:r>
          </a:p>
          <a:p>
            <a:pPr marL="342900" lvl="0" indent="-342900" algn="just">
              <a:lnSpc>
                <a:spcPct val="150000"/>
              </a:lnSpc>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 Germany, Christianity is also the main religion (Petzke, 2023)</a:t>
            </a:r>
          </a:p>
          <a:p>
            <a:pPr marL="342900" lvl="0" indent="-342900" algn="just">
              <a:lnSpc>
                <a:spcPct val="150000"/>
              </a:lnSpc>
              <a:spcAft>
                <a:spcPts val="800"/>
              </a:spcAft>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Both countries are leading in financial and commercial sectors </a:t>
            </a:r>
          </a:p>
          <a:p>
            <a:endParaRPr lang="en-IN" sz="2000" dirty="0">
              <a:solidFill>
                <a:schemeClr val="tx1"/>
              </a:solidFill>
            </a:endParaRPr>
          </a:p>
        </p:txBody>
      </p:sp>
    </p:spTree>
    <p:extLst>
      <p:ext uri="{BB962C8B-B14F-4D97-AF65-F5344CB8AC3E}">
        <p14:creationId xmlns:p14="http://schemas.microsoft.com/office/powerpoint/2010/main" val="3214959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1097280" y="286603"/>
            <a:ext cx="10058400" cy="1450757"/>
          </a:xfrm>
        </p:spPr>
        <p:txBody>
          <a:bodyPr>
            <a:normAutofit/>
          </a:bodyPr>
          <a:lstStyle/>
          <a:p>
            <a:pPr algn="ctr"/>
            <a:r>
              <a:rPr lang="en-US" dirty="0"/>
              <a:t>Similarities between the UK and Germany</a:t>
            </a:r>
          </a:p>
        </p:txBody>
      </p:sp>
      <p:sp>
        <p:nvSpPr>
          <p:cNvPr id="4" name="Content Placeholder 3">
            <a:extLst>
              <a:ext uri="{FF2B5EF4-FFF2-40B4-BE49-F238E27FC236}">
                <a16:creationId xmlns:a16="http://schemas.microsoft.com/office/drawing/2014/main" id="{079BADCC-5FB4-8D17-0AA5-4A038C6C8A6E}"/>
              </a:ext>
            </a:extLst>
          </p:cNvPr>
          <p:cNvSpPr>
            <a:spLocks noGrp="1"/>
          </p:cNvSpPr>
          <p:nvPr>
            <p:ph idx="1"/>
          </p:nvPr>
        </p:nvSpPr>
        <p:spPr>
          <a:xfrm>
            <a:off x="1097280" y="2108201"/>
            <a:ext cx="6009373" cy="3760891"/>
          </a:xfrm>
        </p:spPr>
        <p:txBody>
          <a:bodyPr>
            <a:normAutofit/>
          </a:bodyPr>
          <a:lstStyle/>
          <a:p>
            <a:pPr marL="342900" lvl="0" indent="-342900" algn="just">
              <a:lnSpc>
                <a:spcPct val="150000"/>
              </a:lnSpc>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Both countries like to hold their traditions</a:t>
            </a:r>
          </a:p>
          <a:p>
            <a:pPr marL="342900" lvl="0" indent="-342900" algn="just">
              <a:lnSpc>
                <a:spcPct val="150000"/>
              </a:lnSpc>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people of these countries focus on the quality of the products (</a:t>
            </a:r>
            <a:r>
              <a:rPr lang="en-IN" sz="20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Burda</a:t>
            </a: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IN" sz="20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Seele</a:t>
            </a: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2020)</a:t>
            </a:r>
          </a:p>
          <a:p>
            <a:pPr marL="342900" lvl="0" indent="-342900" algn="just">
              <a:lnSpc>
                <a:spcPct val="150000"/>
              </a:lnSpc>
              <a:spcAft>
                <a:spcPts val="800"/>
              </a:spcAft>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society of these countries motivates people to achieve business goals </a:t>
            </a:r>
          </a:p>
          <a:p>
            <a:endParaRPr lang="en-IN" sz="2000" dirty="0">
              <a:solidFill>
                <a:schemeClr val="tx1"/>
              </a:solidFill>
            </a:endParaRPr>
          </a:p>
        </p:txBody>
      </p:sp>
      <p:pic>
        <p:nvPicPr>
          <p:cNvPr id="3" name="Picture 2"/>
          <p:cNvPicPr>
            <a:picLocks noChangeAspect="1"/>
          </p:cNvPicPr>
          <p:nvPr/>
        </p:nvPicPr>
        <p:blipFill>
          <a:blip r:embed="rId4"/>
          <a:stretch>
            <a:fillRect/>
          </a:stretch>
        </p:blipFill>
        <p:spPr>
          <a:xfrm>
            <a:off x="7284319" y="2306471"/>
            <a:ext cx="3768945" cy="274583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517754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1097280" y="286603"/>
            <a:ext cx="10058400" cy="1450757"/>
          </a:xfrm>
        </p:spPr>
        <p:txBody>
          <a:bodyPr>
            <a:normAutofit fontScale="90000"/>
          </a:bodyPr>
          <a:lstStyle/>
          <a:p>
            <a:pPr algn="ctr"/>
            <a:r>
              <a:rPr lang="en-US" dirty="0"/>
              <a:t>Analysis of culture between Germany and the UK by using Hofstede’s model</a:t>
            </a:r>
          </a:p>
        </p:txBody>
      </p:sp>
      <p:sp>
        <p:nvSpPr>
          <p:cNvPr id="4" name="Content Placeholder 3">
            <a:extLst>
              <a:ext uri="{FF2B5EF4-FFF2-40B4-BE49-F238E27FC236}">
                <a16:creationId xmlns:a16="http://schemas.microsoft.com/office/drawing/2014/main" id="{2DB58D19-D093-38D1-750C-A8631C4EA616}"/>
              </a:ext>
            </a:extLst>
          </p:cNvPr>
          <p:cNvSpPr>
            <a:spLocks noGrp="1"/>
          </p:cNvSpPr>
          <p:nvPr>
            <p:ph idx="1"/>
          </p:nvPr>
        </p:nvSpPr>
        <p:spPr>
          <a:xfrm>
            <a:off x="1097280" y="2108201"/>
            <a:ext cx="7526458" cy="3760891"/>
          </a:xfrm>
        </p:spPr>
        <p:txBody>
          <a:bodyPr>
            <a:normAutofit/>
          </a:bodyPr>
          <a:lstStyle/>
          <a:p>
            <a:pPr marL="342900" lvl="0" indent="-342900" algn="just">
              <a:lnSpc>
                <a:spcPct val="150000"/>
              </a:lnSpc>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Power distance is the first dimension of this model, where both countries score equal</a:t>
            </a:r>
          </a:p>
          <a:p>
            <a:pPr marL="342900" lvl="0" indent="-342900" algn="just">
              <a:lnSpc>
                <a:spcPct val="150000"/>
              </a:lnSpc>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They are highly decentralised countries </a:t>
            </a:r>
          </a:p>
          <a:p>
            <a:pPr marL="342900" lvl="0" indent="-342900" algn="just">
              <a:lnSpc>
                <a:spcPct val="150000"/>
              </a:lnSpc>
              <a:spcAft>
                <a:spcPts val="800"/>
              </a:spcAft>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cultural values of these countries are preserved </a:t>
            </a:r>
            <a:r>
              <a:rPr lang="en-IN" sz="24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by</a:t>
            </a: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the society </a:t>
            </a:r>
          </a:p>
          <a:p>
            <a:endParaRPr lang="en-IN" sz="2000" dirty="0">
              <a:solidFill>
                <a:schemeClr val="tx1"/>
              </a:solidFill>
            </a:endParaRPr>
          </a:p>
        </p:txBody>
      </p:sp>
      <p:pic>
        <p:nvPicPr>
          <p:cNvPr id="5" name="Picture 4">
            <a:extLst>
              <a:ext uri="{FF2B5EF4-FFF2-40B4-BE49-F238E27FC236}">
                <a16:creationId xmlns:a16="http://schemas.microsoft.com/office/drawing/2014/main" id="{A803A14B-E90E-E3A8-2651-95DE90E4C814}"/>
              </a:ext>
            </a:extLst>
          </p:cNvPr>
          <p:cNvPicPr>
            <a:picLocks noChangeAspect="1"/>
          </p:cNvPicPr>
          <p:nvPr/>
        </p:nvPicPr>
        <p:blipFill>
          <a:blip r:embed="rId4"/>
          <a:stretch>
            <a:fillRect/>
          </a:stretch>
        </p:blipFill>
        <p:spPr>
          <a:xfrm>
            <a:off x="9730854" y="2108201"/>
            <a:ext cx="1097280" cy="2918460"/>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08FC8EE8-5548-29AF-801F-BA06F66E031F}"/>
              </a:ext>
            </a:extLst>
          </p:cNvPr>
          <p:cNvPicPr>
            <a:picLocks noChangeAspect="1"/>
          </p:cNvPicPr>
          <p:nvPr/>
        </p:nvPicPr>
        <p:blipFill>
          <a:blip r:embed="rId5"/>
          <a:stretch>
            <a:fillRect/>
          </a:stretch>
        </p:blipFill>
        <p:spPr>
          <a:xfrm>
            <a:off x="8831568" y="5283823"/>
            <a:ext cx="2895851" cy="457240"/>
          </a:xfrm>
          <a:prstGeom prst="rect">
            <a:avLst/>
          </a:prstGeom>
        </p:spPr>
      </p:pic>
    </p:spTree>
    <p:extLst>
      <p:ext uri="{BB962C8B-B14F-4D97-AF65-F5344CB8AC3E}">
        <p14:creationId xmlns:p14="http://schemas.microsoft.com/office/powerpoint/2010/main" val="111486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1097280" y="286603"/>
            <a:ext cx="10058400" cy="1450757"/>
          </a:xfrm>
        </p:spPr>
        <p:txBody>
          <a:bodyPr>
            <a:normAutofit fontScale="90000"/>
          </a:bodyPr>
          <a:lstStyle/>
          <a:p>
            <a:pPr algn="ctr"/>
            <a:r>
              <a:rPr lang="en-US" dirty="0"/>
              <a:t>Analysis of culture between Germany and the UK by using Hofstede’s model</a:t>
            </a:r>
          </a:p>
        </p:txBody>
      </p:sp>
      <p:sp>
        <p:nvSpPr>
          <p:cNvPr id="4" name="Content Placeholder 3">
            <a:extLst>
              <a:ext uri="{FF2B5EF4-FFF2-40B4-BE49-F238E27FC236}">
                <a16:creationId xmlns:a16="http://schemas.microsoft.com/office/drawing/2014/main" id="{D36D84BE-47EB-B406-537D-E55356578CD3}"/>
              </a:ext>
            </a:extLst>
          </p:cNvPr>
          <p:cNvSpPr>
            <a:spLocks noGrp="1"/>
          </p:cNvSpPr>
          <p:nvPr>
            <p:ph idx="1"/>
          </p:nvPr>
        </p:nvSpPr>
        <p:spPr>
          <a:xfrm>
            <a:off x="1097279" y="2108201"/>
            <a:ext cx="7003983" cy="3760891"/>
          </a:xfrm>
        </p:spPr>
        <p:txBody>
          <a:bodyPr>
            <a:noAutofit/>
          </a:bodyPr>
          <a:lstStyle/>
          <a:p>
            <a:pPr marL="342900" lvl="0" indent="-342900" algn="just">
              <a:lnSpc>
                <a:spcPct val="150000"/>
              </a:lnSpc>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individualism rate is higher in Germany</a:t>
            </a:r>
          </a:p>
          <a:p>
            <a:pPr marL="342900" lvl="0" indent="-342900" algn="just">
              <a:lnSpc>
                <a:spcPct val="150000"/>
              </a:lnSpc>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society is an individualist in Germany (Hofstede-insights.com, 2023)</a:t>
            </a:r>
          </a:p>
          <a:p>
            <a:pPr marL="342900" lvl="0" indent="-342900" algn="just">
              <a:lnSpc>
                <a:spcPct val="150000"/>
              </a:lnSpc>
              <a:spcAft>
                <a:spcPts val="800"/>
              </a:spcAft>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British are highly individualist and contribute to societal fulfilment </a:t>
            </a:r>
          </a:p>
          <a:p>
            <a:pPr marL="342900" lvl="0" indent="-342900" algn="just">
              <a:lnSpc>
                <a:spcPct val="150000"/>
              </a:lnSpc>
              <a:spcAft>
                <a:spcPts val="800"/>
              </a:spcAft>
              <a:buFont typeface="Symbol" panose="05050102010706020507" pitchFamily="18" charset="2"/>
              <a:buChar char=""/>
            </a:pPr>
            <a:r>
              <a:rPr lang="en-IN" sz="200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Germany focuses on meeting personal preferences to show their loyalty</a:t>
            </a:r>
            <a:endParaRPr lang="en-IN" sz="20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endParaRPr lang="en-IN" sz="20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2000" dirty="0">
              <a:solidFill>
                <a:schemeClr val="tx1"/>
              </a:solidFill>
            </a:endParaRPr>
          </a:p>
        </p:txBody>
      </p:sp>
      <p:pic>
        <p:nvPicPr>
          <p:cNvPr id="5" name="Picture 4">
            <a:extLst>
              <a:ext uri="{FF2B5EF4-FFF2-40B4-BE49-F238E27FC236}">
                <a16:creationId xmlns:a16="http://schemas.microsoft.com/office/drawing/2014/main" id="{3D7FB207-C1D4-2C67-EBCB-4E7BEBC7D73A}"/>
              </a:ext>
            </a:extLst>
          </p:cNvPr>
          <p:cNvPicPr>
            <a:picLocks noChangeAspect="1"/>
          </p:cNvPicPr>
          <p:nvPr/>
        </p:nvPicPr>
        <p:blipFill>
          <a:blip r:embed="rId4"/>
          <a:stretch>
            <a:fillRect/>
          </a:stretch>
        </p:blipFill>
        <p:spPr>
          <a:xfrm>
            <a:off x="9039900" y="2210939"/>
            <a:ext cx="1279596" cy="2634017"/>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286F8EE6-3FF7-6B31-BC4A-701CCE7A97D4}"/>
              </a:ext>
            </a:extLst>
          </p:cNvPr>
          <p:cNvPicPr>
            <a:picLocks noChangeAspect="1"/>
          </p:cNvPicPr>
          <p:nvPr/>
        </p:nvPicPr>
        <p:blipFill>
          <a:blip r:embed="rId5"/>
          <a:stretch>
            <a:fillRect/>
          </a:stretch>
        </p:blipFill>
        <p:spPr>
          <a:xfrm>
            <a:off x="8231772" y="5225949"/>
            <a:ext cx="2895851" cy="457240"/>
          </a:xfrm>
          <a:prstGeom prst="rect">
            <a:avLst/>
          </a:prstGeom>
        </p:spPr>
      </p:pic>
    </p:spTree>
    <p:extLst>
      <p:ext uri="{BB962C8B-B14F-4D97-AF65-F5344CB8AC3E}">
        <p14:creationId xmlns:p14="http://schemas.microsoft.com/office/powerpoint/2010/main" val="1389274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1097280" y="286603"/>
            <a:ext cx="10058400" cy="1450757"/>
          </a:xfrm>
        </p:spPr>
        <p:txBody>
          <a:bodyPr>
            <a:normAutofit fontScale="90000"/>
          </a:bodyPr>
          <a:lstStyle/>
          <a:p>
            <a:pPr algn="ctr"/>
            <a:r>
              <a:rPr lang="en-US" dirty="0"/>
              <a:t>Analysis of culture between Germany and the UK by using Hofstede’s model</a:t>
            </a:r>
          </a:p>
        </p:txBody>
      </p:sp>
      <p:sp>
        <p:nvSpPr>
          <p:cNvPr id="4" name="Content Placeholder 3">
            <a:extLst>
              <a:ext uri="{FF2B5EF4-FFF2-40B4-BE49-F238E27FC236}">
                <a16:creationId xmlns:a16="http://schemas.microsoft.com/office/drawing/2014/main" id="{8093FB1E-DEA9-7E23-ACF5-80F05E69B18F}"/>
              </a:ext>
            </a:extLst>
          </p:cNvPr>
          <p:cNvSpPr>
            <a:spLocks noGrp="1"/>
          </p:cNvSpPr>
          <p:nvPr>
            <p:ph idx="1"/>
          </p:nvPr>
        </p:nvSpPr>
        <p:spPr>
          <a:xfrm>
            <a:off x="1097279" y="2108201"/>
            <a:ext cx="6651057" cy="3760891"/>
          </a:xfrm>
        </p:spPr>
        <p:txBody>
          <a:bodyPr>
            <a:normAutofit/>
          </a:bodyPr>
          <a:lstStyle/>
          <a:p>
            <a:pPr marL="342900" lvl="0" indent="-342900" algn="just">
              <a:lnSpc>
                <a:spcPct val="150000"/>
              </a:lnSpc>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Both countries score the same in motivation towards success and achievement</a:t>
            </a:r>
          </a:p>
          <a:p>
            <a:pPr marL="342900" lvl="0" indent="-342900" algn="just">
              <a:lnSpc>
                <a:spcPct val="150000"/>
              </a:lnSpc>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They are highly success and oriented countries (Hofstede-insights.com, 2023)</a:t>
            </a:r>
          </a:p>
          <a:p>
            <a:pPr marL="342900" lvl="0" indent="-342900" algn="just">
              <a:lnSpc>
                <a:spcPct val="150000"/>
              </a:lnSpc>
              <a:spcAft>
                <a:spcPts val="800"/>
              </a:spcAft>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Germany has a low score in long-term orientation compared to the UK</a:t>
            </a:r>
          </a:p>
          <a:p>
            <a:endParaRPr lang="en-IN" sz="2000" dirty="0">
              <a:solidFill>
                <a:schemeClr val="tx1"/>
              </a:solidFill>
            </a:endParaRPr>
          </a:p>
        </p:txBody>
      </p:sp>
      <p:pic>
        <p:nvPicPr>
          <p:cNvPr id="5" name="Picture 4">
            <a:extLst>
              <a:ext uri="{FF2B5EF4-FFF2-40B4-BE49-F238E27FC236}">
                <a16:creationId xmlns:a16="http://schemas.microsoft.com/office/drawing/2014/main" id="{56853A71-9784-83F1-1B32-7A59CEDAA24B}"/>
              </a:ext>
            </a:extLst>
          </p:cNvPr>
          <p:cNvPicPr>
            <a:picLocks noChangeAspect="1"/>
          </p:cNvPicPr>
          <p:nvPr/>
        </p:nvPicPr>
        <p:blipFill>
          <a:blip r:embed="rId4"/>
          <a:stretch>
            <a:fillRect/>
          </a:stretch>
        </p:blipFill>
        <p:spPr>
          <a:xfrm>
            <a:off x="8609115" y="1923422"/>
            <a:ext cx="1143000" cy="3291840"/>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62737E67-2F43-3795-8E1E-1EDF5EFC9378}"/>
              </a:ext>
            </a:extLst>
          </p:cNvPr>
          <p:cNvPicPr>
            <a:picLocks noChangeAspect="1"/>
          </p:cNvPicPr>
          <p:nvPr/>
        </p:nvPicPr>
        <p:blipFill>
          <a:blip r:embed="rId5"/>
          <a:stretch>
            <a:fillRect/>
          </a:stretch>
        </p:blipFill>
        <p:spPr>
          <a:xfrm>
            <a:off x="10275904" y="1923422"/>
            <a:ext cx="1143000" cy="3291840"/>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53C2FD8B-953F-096D-40DB-0C29F34E7032}"/>
              </a:ext>
            </a:extLst>
          </p:cNvPr>
          <p:cNvPicPr>
            <a:picLocks noChangeAspect="1"/>
          </p:cNvPicPr>
          <p:nvPr/>
        </p:nvPicPr>
        <p:blipFill>
          <a:blip r:embed="rId6"/>
          <a:stretch>
            <a:fillRect/>
          </a:stretch>
        </p:blipFill>
        <p:spPr>
          <a:xfrm>
            <a:off x="8386697" y="5401324"/>
            <a:ext cx="2895851" cy="457240"/>
          </a:xfrm>
          <a:prstGeom prst="rect">
            <a:avLst/>
          </a:prstGeom>
        </p:spPr>
      </p:pic>
    </p:spTree>
    <p:extLst>
      <p:ext uri="{BB962C8B-B14F-4D97-AF65-F5344CB8AC3E}">
        <p14:creationId xmlns:p14="http://schemas.microsoft.com/office/powerpoint/2010/main" val="389412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1097280" y="286603"/>
            <a:ext cx="10058400" cy="1450757"/>
          </a:xfrm>
        </p:spPr>
        <p:txBody>
          <a:bodyPr>
            <a:normAutofit fontScale="90000"/>
          </a:bodyPr>
          <a:lstStyle/>
          <a:p>
            <a:pPr algn="ctr"/>
            <a:r>
              <a:rPr lang="en-US" dirty="0"/>
              <a:t>Analysis of culture between Germany and the UK by using Hofstede’s model</a:t>
            </a:r>
          </a:p>
        </p:txBody>
      </p:sp>
      <p:sp>
        <p:nvSpPr>
          <p:cNvPr id="4" name="Content Placeholder 3">
            <a:extLst>
              <a:ext uri="{FF2B5EF4-FFF2-40B4-BE49-F238E27FC236}">
                <a16:creationId xmlns:a16="http://schemas.microsoft.com/office/drawing/2014/main" id="{65110F26-C0B4-1400-C25C-38A7C25206CA}"/>
              </a:ext>
            </a:extLst>
          </p:cNvPr>
          <p:cNvSpPr>
            <a:spLocks noGrp="1"/>
          </p:cNvSpPr>
          <p:nvPr>
            <p:ph idx="1"/>
          </p:nvPr>
        </p:nvSpPr>
        <p:spPr>
          <a:xfrm>
            <a:off x="1097280" y="2108201"/>
            <a:ext cx="6564761" cy="3760891"/>
          </a:xfrm>
        </p:spPr>
        <p:txBody>
          <a:bodyPr>
            <a:normAutofit/>
          </a:bodyPr>
          <a:lstStyle/>
          <a:p>
            <a:pPr marL="342900" lvl="0" indent="-342900" algn="just">
              <a:lnSpc>
                <a:spcPct val="150000"/>
              </a:lnSpc>
              <a:buFont typeface="Symbol" panose="05050102010706020507" pitchFamily="18" charset="2"/>
              <a:buChar char=""/>
            </a:pPr>
            <a:r>
              <a:rPr lang="en-IN"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Germany has a higher score in uncertainty avoidance (Hofstede-insights.com, 2023)</a:t>
            </a:r>
          </a:p>
          <a:p>
            <a:pPr marL="342900" lvl="0" indent="-342900" algn="just">
              <a:lnSpc>
                <a:spcPct val="150000"/>
              </a:lnSpc>
              <a:buFont typeface="Symbol" panose="05050102010706020507" pitchFamily="18" charset="2"/>
              <a:buChar char=""/>
            </a:pPr>
            <a:r>
              <a:rPr lang="en-IN"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It focuses on a deductive approach and plan for the systematic overview</a:t>
            </a:r>
          </a:p>
          <a:p>
            <a:pPr marL="342900" lvl="0" indent="-342900" algn="just">
              <a:lnSpc>
                <a:spcPct val="150000"/>
              </a:lnSpc>
              <a:spcAft>
                <a:spcPts val="800"/>
              </a:spcAft>
              <a:buFont typeface="Symbol" panose="05050102010706020507" pitchFamily="18" charset="2"/>
              <a:buChar char=""/>
            </a:pPr>
            <a:r>
              <a:rPr lang="en-IN"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 high score in indulgence of the UK shows its willingness to deliver a positive attitude </a:t>
            </a:r>
          </a:p>
          <a:p>
            <a:pPr marL="342900" lvl="0" indent="-342900" algn="just">
              <a:lnSpc>
                <a:spcPct val="150000"/>
              </a:lnSpc>
              <a:spcAft>
                <a:spcPts val="800"/>
              </a:spcAft>
              <a:buFont typeface="Symbol" panose="05050102010706020507" pitchFamily="18" charset="2"/>
              <a:buChar char=""/>
            </a:pPr>
            <a:r>
              <a:rPr lang="en-IN" sz="180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Germans have less willingness to adopt new cultures </a:t>
            </a:r>
            <a:endParaRPr lang="en-IN"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solidFill>
                <a:schemeClr val="tx1"/>
              </a:solidFill>
            </a:endParaRPr>
          </a:p>
        </p:txBody>
      </p:sp>
      <p:pic>
        <p:nvPicPr>
          <p:cNvPr id="5" name="Picture 4">
            <a:extLst>
              <a:ext uri="{FF2B5EF4-FFF2-40B4-BE49-F238E27FC236}">
                <a16:creationId xmlns:a16="http://schemas.microsoft.com/office/drawing/2014/main" id="{87F2C36A-0B2E-BE94-C0D5-823B57272C76}"/>
              </a:ext>
            </a:extLst>
          </p:cNvPr>
          <p:cNvPicPr>
            <a:picLocks noChangeAspect="1"/>
          </p:cNvPicPr>
          <p:nvPr/>
        </p:nvPicPr>
        <p:blipFill>
          <a:blip r:embed="rId4"/>
          <a:stretch>
            <a:fillRect/>
          </a:stretch>
        </p:blipFill>
        <p:spPr>
          <a:xfrm>
            <a:off x="8513706" y="2260601"/>
            <a:ext cx="1043940" cy="3139440"/>
          </a:xfrm>
          <a:prstGeom prst="rect">
            <a:avLst/>
          </a:prstGeom>
        </p:spPr>
      </p:pic>
      <p:pic>
        <p:nvPicPr>
          <p:cNvPr id="6" name="Picture 5">
            <a:extLst>
              <a:ext uri="{FF2B5EF4-FFF2-40B4-BE49-F238E27FC236}">
                <a16:creationId xmlns:a16="http://schemas.microsoft.com/office/drawing/2014/main" id="{F7CC45AD-45BF-D2A7-4D6F-872DA4EC2EA1}"/>
              </a:ext>
            </a:extLst>
          </p:cNvPr>
          <p:cNvPicPr>
            <a:picLocks noChangeAspect="1"/>
          </p:cNvPicPr>
          <p:nvPr/>
        </p:nvPicPr>
        <p:blipFill>
          <a:blip r:embed="rId5"/>
          <a:stretch>
            <a:fillRect/>
          </a:stretch>
        </p:blipFill>
        <p:spPr>
          <a:xfrm>
            <a:off x="10242163" y="2108201"/>
            <a:ext cx="1104900" cy="3291840"/>
          </a:xfrm>
          <a:prstGeom prst="rect">
            <a:avLst/>
          </a:prstGeom>
        </p:spPr>
      </p:pic>
      <p:pic>
        <p:nvPicPr>
          <p:cNvPr id="7" name="Picture 6">
            <a:extLst>
              <a:ext uri="{FF2B5EF4-FFF2-40B4-BE49-F238E27FC236}">
                <a16:creationId xmlns:a16="http://schemas.microsoft.com/office/drawing/2014/main" id="{674230FE-1BBB-A79E-DFB4-91C3FE86AD0C}"/>
              </a:ext>
            </a:extLst>
          </p:cNvPr>
          <p:cNvPicPr>
            <a:picLocks noChangeAspect="1"/>
          </p:cNvPicPr>
          <p:nvPr/>
        </p:nvPicPr>
        <p:blipFill>
          <a:blip r:embed="rId6"/>
          <a:stretch>
            <a:fillRect/>
          </a:stretch>
        </p:blipFill>
        <p:spPr>
          <a:xfrm>
            <a:off x="8451212" y="5640472"/>
            <a:ext cx="2895851" cy="457240"/>
          </a:xfrm>
          <a:prstGeom prst="rect">
            <a:avLst/>
          </a:prstGeom>
        </p:spPr>
      </p:pic>
    </p:spTree>
    <p:extLst>
      <p:ext uri="{BB962C8B-B14F-4D97-AF65-F5344CB8AC3E}">
        <p14:creationId xmlns:p14="http://schemas.microsoft.com/office/powerpoint/2010/main" val="16386057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1097280" y="286603"/>
            <a:ext cx="10058400" cy="1450757"/>
          </a:xfrm>
        </p:spPr>
        <p:txBody>
          <a:bodyPr>
            <a:normAutofit/>
          </a:bodyPr>
          <a:lstStyle/>
          <a:p>
            <a:pPr algn="ctr"/>
            <a:r>
              <a:rPr lang="en-US" dirty="0">
                <a:solidFill>
                  <a:srgbClr val="FF0000"/>
                </a:solidFill>
              </a:rPr>
              <a:t>Cultural challenges can be faced by Primark in Germany </a:t>
            </a:r>
          </a:p>
        </p:txBody>
      </p:sp>
      <p:sp>
        <p:nvSpPr>
          <p:cNvPr id="4" name="Content Placeholder 3">
            <a:extLst>
              <a:ext uri="{FF2B5EF4-FFF2-40B4-BE49-F238E27FC236}">
                <a16:creationId xmlns:a16="http://schemas.microsoft.com/office/drawing/2014/main" id="{46231F14-D186-73A4-6983-65D137DADF67}"/>
              </a:ext>
            </a:extLst>
          </p:cNvPr>
          <p:cNvSpPr>
            <a:spLocks noGrp="1"/>
          </p:cNvSpPr>
          <p:nvPr>
            <p:ph idx="1"/>
          </p:nvPr>
        </p:nvSpPr>
        <p:spPr>
          <a:xfrm>
            <a:off x="1748590" y="2390274"/>
            <a:ext cx="8494654" cy="3029639"/>
          </a:xfrm>
        </p:spPr>
        <p:txBody>
          <a:bodyPr anchor="ctr">
            <a:noAutofit/>
          </a:bodyPr>
          <a:lstStyle/>
          <a:p>
            <a:pPr marL="342900" lvl="0" indent="-342900" algn="just">
              <a:lnSpc>
                <a:spcPct val="150000"/>
              </a:lnSpc>
              <a:buFont typeface="Symbol" panose="05050102010706020507" pitchFamily="18" charset="2"/>
              <a:buChar char=""/>
            </a:pPr>
            <a:r>
              <a:rPr lang="en-IN" sz="24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Cultural barriers such as language and ethnicity can influence  can be faced by it</a:t>
            </a:r>
          </a:p>
          <a:p>
            <a:pPr marL="342900" lvl="0" indent="-342900" algn="just">
              <a:lnSpc>
                <a:spcPct val="150000"/>
              </a:lnSpc>
              <a:buFont typeface="Symbol" panose="05050102010706020507" pitchFamily="18" charset="2"/>
              <a:buChar char=""/>
            </a:pPr>
            <a:r>
              <a:rPr lang="en-IN" sz="240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Germany and the UK have different working culture</a:t>
            </a:r>
          </a:p>
          <a:p>
            <a:pPr marL="342900" lvl="0" indent="-342900" algn="just">
              <a:lnSpc>
                <a:spcPct val="150000"/>
              </a:lnSpc>
              <a:buFont typeface="Symbol" panose="05050102010706020507" pitchFamily="18" charset="2"/>
              <a:buChar char=""/>
            </a:pPr>
            <a:r>
              <a:rPr lang="en-IN" sz="240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Low willingness of German to adopt new culture can influence the business growth </a:t>
            </a:r>
            <a:endParaRPr lang="en-IN" sz="24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IN" sz="2400" dirty="0">
              <a:solidFill>
                <a:schemeClr val="tx1"/>
              </a:solidFill>
            </a:endParaRPr>
          </a:p>
        </p:txBody>
      </p:sp>
    </p:spTree>
    <p:extLst>
      <p:ext uri="{BB962C8B-B14F-4D97-AF65-F5344CB8AC3E}">
        <p14:creationId xmlns:p14="http://schemas.microsoft.com/office/powerpoint/2010/main" val="590402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1097280" y="286603"/>
            <a:ext cx="10058400" cy="1450757"/>
          </a:xfrm>
        </p:spPr>
        <p:txBody>
          <a:bodyPr>
            <a:normAutofit/>
          </a:bodyPr>
          <a:lstStyle/>
          <a:p>
            <a:pPr algn="ctr"/>
            <a:r>
              <a:rPr lang="en-US" dirty="0"/>
              <a:t>Recommendation for the success of Primark in Germany </a:t>
            </a:r>
          </a:p>
        </p:txBody>
      </p:sp>
      <p:sp>
        <p:nvSpPr>
          <p:cNvPr id="4" name="Content Placeholder 3">
            <a:extLst>
              <a:ext uri="{FF2B5EF4-FFF2-40B4-BE49-F238E27FC236}">
                <a16:creationId xmlns:a16="http://schemas.microsoft.com/office/drawing/2014/main" id="{7470CF08-B5BE-02BA-779B-5B5F637A808A}"/>
              </a:ext>
            </a:extLst>
          </p:cNvPr>
          <p:cNvSpPr>
            <a:spLocks noGrp="1"/>
          </p:cNvSpPr>
          <p:nvPr>
            <p:ph idx="1"/>
          </p:nvPr>
        </p:nvSpPr>
        <p:spPr>
          <a:xfrm>
            <a:off x="1097280" y="2108201"/>
            <a:ext cx="10058400" cy="3760891"/>
          </a:xfrm>
        </p:spPr>
        <p:txBody>
          <a:bodyPr anchor="ctr">
            <a:normAutofit/>
          </a:bodyPr>
          <a:lstStyle/>
          <a:p>
            <a:pPr marL="342900" lvl="0" indent="-342900" algn="ctr">
              <a:lnSpc>
                <a:spcPct val="150000"/>
              </a:lnSpc>
              <a:buFont typeface="Symbol" panose="05050102010706020507" pitchFamily="18" charset="2"/>
              <a:buChar char=""/>
            </a:pPr>
            <a:r>
              <a:rPr lang="en-IN" sz="24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Should focus on cultural barriers such as language</a:t>
            </a:r>
          </a:p>
          <a:p>
            <a:pPr marL="342900" lvl="0" indent="-342900" algn="ctr">
              <a:lnSpc>
                <a:spcPct val="150000"/>
              </a:lnSpc>
              <a:buFont typeface="Symbol" panose="05050102010706020507" pitchFamily="18" charset="2"/>
              <a:buChar char=""/>
            </a:pPr>
            <a:r>
              <a:rPr lang="en-IN" sz="24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Should evaluate cultural needs to manage local demands </a:t>
            </a:r>
          </a:p>
          <a:p>
            <a:pPr marL="342900" lvl="0" indent="-342900" algn="ctr">
              <a:lnSpc>
                <a:spcPct val="150000"/>
              </a:lnSpc>
              <a:spcAft>
                <a:spcPts val="800"/>
              </a:spcAft>
              <a:buFont typeface="Symbol" panose="05050102010706020507" pitchFamily="18" charset="2"/>
              <a:buChar char=""/>
            </a:pPr>
            <a:r>
              <a:rPr lang="en-IN" sz="24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Should hire German employees to manage the communication barrier </a:t>
            </a:r>
          </a:p>
          <a:p>
            <a:pPr algn="ctr"/>
            <a:endParaRPr lang="en-IN" sz="2400" dirty="0">
              <a:solidFill>
                <a:schemeClr val="tx1"/>
              </a:solidFill>
            </a:endParaRPr>
          </a:p>
        </p:txBody>
      </p:sp>
    </p:spTree>
    <p:extLst>
      <p:ext uri="{BB962C8B-B14F-4D97-AF65-F5344CB8AC3E}">
        <p14:creationId xmlns:p14="http://schemas.microsoft.com/office/powerpoint/2010/main" val="1006001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1097280" y="286603"/>
            <a:ext cx="10058400" cy="1450757"/>
          </a:xfrm>
        </p:spPr>
        <p:txBody>
          <a:bodyPr>
            <a:normAutofit/>
          </a:bodyPr>
          <a:lstStyle/>
          <a:p>
            <a:pPr algn="ctr"/>
            <a:r>
              <a:rPr lang="en-US" dirty="0"/>
              <a:t>Conclusion </a:t>
            </a:r>
          </a:p>
        </p:txBody>
      </p:sp>
      <p:sp>
        <p:nvSpPr>
          <p:cNvPr id="4" name="Content Placeholder 3">
            <a:extLst>
              <a:ext uri="{FF2B5EF4-FFF2-40B4-BE49-F238E27FC236}">
                <a16:creationId xmlns:a16="http://schemas.microsoft.com/office/drawing/2014/main" id="{09F70BCC-D2C8-88F1-583F-547CDBA62B6F}"/>
              </a:ext>
            </a:extLst>
          </p:cNvPr>
          <p:cNvSpPr>
            <a:spLocks noGrp="1"/>
          </p:cNvSpPr>
          <p:nvPr>
            <p:ph idx="1"/>
          </p:nvPr>
        </p:nvSpPr>
        <p:spPr>
          <a:xfrm>
            <a:off x="1097280" y="2108201"/>
            <a:ext cx="10058400" cy="3760891"/>
          </a:xfrm>
        </p:spPr>
        <p:txBody>
          <a:bodyPr anchor="ctr">
            <a:normAutofit/>
          </a:bodyPr>
          <a:lstStyle/>
          <a:p>
            <a:pPr marL="342900" lvl="0" indent="-342900" algn="ctr">
              <a:lnSpc>
                <a:spcPct val="150000"/>
              </a:lnSpc>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Primark has opportunity to develop its business in Germany</a:t>
            </a:r>
          </a:p>
          <a:p>
            <a:pPr marL="342900" lvl="0" indent="-342900" algn="ctr">
              <a:lnSpc>
                <a:spcPct val="150000"/>
              </a:lnSpc>
              <a:spcAft>
                <a:spcPts val="800"/>
              </a:spcAft>
              <a:buFont typeface="Symbol" panose="05050102010706020507" pitchFamily="18" charset="2"/>
              <a:buChar char=""/>
            </a:pP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Communication barrier and cultural differences need to be analysed</a:t>
            </a:r>
          </a:p>
          <a:p>
            <a:pPr marL="342900" lvl="0" indent="-342900" algn="ctr">
              <a:lnSpc>
                <a:spcPct val="150000"/>
              </a:lnSpc>
              <a:spcAft>
                <a:spcPts val="800"/>
              </a:spcAft>
              <a:buFont typeface="Symbol" panose="05050102010706020507" pitchFamily="18" charset="2"/>
              <a:buChar char=""/>
            </a:pPr>
            <a:r>
              <a:rPr lang="en-US" sz="20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Primark should focus on reducing communication barriers by hiring German employees, which will help to strengthen its relationship with the country.</a:t>
            </a:r>
            <a:r>
              <a:rPr lang="en-IN"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p>
          <a:p>
            <a:pPr algn="ctr"/>
            <a:endParaRPr lang="en-IN" sz="2000" dirty="0">
              <a:solidFill>
                <a:schemeClr val="tx1"/>
              </a:solidFill>
            </a:endParaRPr>
          </a:p>
        </p:txBody>
      </p:sp>
    </p:spTree>
    <p:extLst>
      <p:ext uri="{BB962C8B-B14F-4D97-AF65-F5344CB8AC3E}">
        <p14:creationId xmlns:p14="http://schemas.microsoft.com/office/powerpoint/2010/main" val="35416344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1097280" y="286603"/>
            <a:ext cx="10058400" cy="1450757"/>
          </a:xfrm>
        </p:spPr>
        <p:txBody>
          <a:bodyPr>
            <a:normAutofit/>
          </a:bodyPr>
          <a:lstStyle/>
          <a:p>
            <a:pPr algn="ctr"/>
            <a:r>
              <a:rPr lang="en-US" dirty="0"/>
              <a:t>References</a:t>
            </a:r>
          </a:p>
        </p:txBody>
      </p:sp>
      <p:sp>
        <p:nvSpPr>
          <p:cNvPr id="4" name="Content Placeholder 3">
            <a:extLst>
              <a:ext uri="{FF2B5EF4-FFF2-40B4-BE49-F238E27FC236}">
                <a16:creationId xmlns:a16="http://schemas.microsoft.com/office/drawing/2014/main" id="{E2D8DE8A-C129-845E-D3F1-92143869638E}"/>
              </a:ext>
            </a:extLst>
          </p:cNvPr>
          <p:cNvSpPr>
            <a:spLocks noGrp="1"/>
          </p:cNvSpPr>
          <p:nvPr>
            <p:ph idx="1"/>
          </p:nvPr>
        </p:nvSpPr>
        <p:spPr>
          <a:xfrm>
            <a:off x="679795" y="1923006"/>
            <a:ext cx="11273051" cy="4327323"/>
          </a:xfrm>
        </p:spPr>
        <p:txBody>
          <a:bodyPr>
            <a:noAutofit/>
          </a:bodyPr>
          <a:lstStyle/>
          <a:p>
            <a:pPr algn="just">
              <a:lnSpc>
                <a:spcPct val="150000"/>
              </a:lnSpc>
              <a:spcAft>
                <a:spcPts val="800"/>
              </a:spcAft>
            </a:pPr>
            <a:r>
              <a:rPr lang="en-IN" sz="1200" kern="100" dirty="0" err="1">
                <a:effectLst/>
                <a:latin typeface="Times New Roman" panose="02020603050405020304" pitchFamily="18" charset="0"/>
                <a:ea typeface="Calibri" panose="020F0502020204030204" pitchFamily="34" charset="0"/>
                <a:cs typeface="Times New Roman" panose="02020603050405020304" pitchFamily="18" charset="0"/>
              </a:rPr>
              <a:t>Burda</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M. C., and </a:t>
            </a:r>
            <a:r>
              <a:rPr lang="en-IN" sz="1200" kern="100" dirty="0" err="1">
                <a:effectLst/>
                <a:latin typeface="Times New Roman" panose="02020603050405020304" pitchFamily="18" charset="0"/>
                <a:ea typeface="Calibri" panose="020F0502020204030204" pitchFamily="34" charset="0"/>
                <a:cs typeface="Times New Roman" panose="02020603050405020304" pitchFamily="18" charset="0"/>
              </a:rPr>
              <a:t>Seele</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S. (2020). Reevaluating the German </a:t>
            </a:r>
            <a:r>
              <a:rPr lang="en-IN" sz="1200" kern="100" dirty="0" err="1">
                <a:effectLst/>
                <a:latin typeface="Times New Roman" panose="02020603050405020304" pitchFamily="18" charset="0"/>
                <a:ea typeface="Calibri" panose="020F0502020204030204" pitchFamily="34" charset="0"/>
                <a:cs typeface="Times New Roman" panose="02020603050405020304" pitchFamily="18" charset="0"/>
              </a:rPr>
              <a:t>labor</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market miracle. German Economic Review, 21(2), 139-179 DOI:10.1515/ger-054-19</a:t>
            </a:r>
          </a:p>
          <a:p>
            <a:pPr algn="just">
              <a:lnSpc>
                <a:spcPct val="150000"/>
              </a:lnSpc>
              <a:spcAft>
                <a:spcPts val="800"/>
              </a:spcAft>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Eures.ec.europa.eu. (2023). Labour market information: Germany. Available at: https://eures.ec.europa.eu/living-and-working/labour-market-information/labour-market-information-germany_en [Accessed on: 02.11.2023]</a:t>
            </a:r>
          </a:p>
          <a:p>
            <a:pPr algn="just">
              <a:lnSpc>
                <a:spcPct val="150000"/>
              </a:lnSpc>
              <a:spcAft>
                <a:spcPts val="800"/>
              </a:spcAft>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Hofstede-insights.com. (2023). COUNTRY COMPARISON TOOL. Available at: https://www.hofstede-insights.com/country-comparison-tool?countries=germany%2Cunited+kingdom [Accessed on: 02.11.2023]</a:t>
            </a:r>
          </a:p>
          <a:p>
            <a:pPr algn="just">
              <a:lnSpc>
                <a:spcPct val="150000"/>
              </a:lnSpc>
              <a:spcAft>
                <a:spcPts val="800"/>
              </a:spcAft>
            </a:pPr>
            <a:r>
              <a:rPr lang="en-IN" sz="12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Petzke, M. (2023). The culture of official statistics. Symbolic domination and “bourgeois” assimilation in quantitative measurements of immigrant integration in Germany. </a:t>
            </a:r>
            <a:r>
              <a:rPr lang="en-IN" sz="1200" i="1"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Theory and Society</a:t>
            </a:r>
            <a:r>
              <a:rPr lang="en-IN" sz="12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200" i="1"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52</a:t>
            </a:r>
            <a:r>
              <a:rPr lang="en-IN" sz="12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(2), 213-242, DOI: 10.1007/s11186-022-09503-2</a:t>
            </a:r>
          </a:p>
          <a:p>
            <a:pPr algn="just">
              <a:lnSpc>
                <a:spcPct val="150000"/>
              </a:lnSpc>
              <a:spcAft>
                <a:spcPts val="800"/>
              </a:spcAft>
            </a:pPr>
            <a:r>
              <a:rPr lang="en-IN" sz="1200" kern="1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Šimunjak</a:t>
            </a:r>
            <a:r>
              <a:rPr lang="en-IN" sz="12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M., and Menke, M. (2022). Workplace well-being and support systems in journalism: Comparative analysis of Germany and the United Kingdom. </a:t>
            </a:r>
            <a:r>
              <a:rPr lang="en-IN" sz="1200" i="1"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Journalism</a:t>
            </a:r>
            <a:r>
              <a:rPr lang="en-IN" sz="12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14648849221115205, DOI: 10.1177/14648849221115205</a:t>
            </a:r>
          </a:p>
          <a:p>
            <a:pPr algn="just">
              <a:lnSpc>
                <a:spcPct val="150000"/>
              </a:lnSpc>
              <a:spcAft>
                <a:spcPts val="800"/>
              </a:spcAft>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Uk.britishcouncil.org. (2023). Religion in the UK - practising your faith. (2023). Available at: https://study-uk.britishcouncil.org/why-study/about-uk/religion [Accessed on: 02.11.2023]</a:t>
            </a:r>
          </a:p>
          <a:p>
            <a:pPr algn="just">
              <a:lnSpc>
                <a:spcPct val="150000"/>
              </a:lnSpc>
              <a:spcAft>
                <a:spcPts val="800"/>
              </a:spcAft>
            </a:pPr>
            <a:endParaRPr lang="en-IN"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56895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776FAC25-A697-800D-E73C-BE71F7A33004}"/>
              </a:ext>
            </a:extLst>
          </p:cNvPr>
          <p:cNvSpPr>
            <a:spLocks noGrp="1"/>
          </p:cNvSpPr>
          <p:nvPr>
            <p:ph idx="1"/>
          </p:nvPr>
        </p:nvSpPr>
        <p:spPr>
          <a:xfrm>
            <a:off x="1083633" y="1651379"/>
            <a:ext cx="10058400" cy="1883946"/>
          </a:xfrm>
          <a:solidFill>
            <a:schemeClr val="accent6">
              <a:lumMod val="60000"/>
              <a:lumOff val="40000"/>
            </a:schemeClr>
          </a:solidFill>
        </p:spPr>
        <p:txBody>
          <a:bodyPr>
            <a:normAutofit lnSpcReduction="10000"/>
          </a:bodyPr>
          <a:lstStyle/>
          <a:p>
            <a:pPr algn="ctr"/>
            <a:r>
              <a:rPr lang="en-US" sz="11500" b="1" dirty="0">
                <a:latin typeface="Algerian" panose="04020705040A02060702" pitchFamily="82" charset="0"/>
              </a:rPr>
              <a:t>THANK </a:t>
            </a:r>
            <a:r>
              <a:rPr lang="en-US" b="1" dirty="0">
                <a:latin typeface="Algerian" panose="04020705040A02060702" pitchFamily="82" charset="0"/>
              </a:rPr>
              <a:t> </a:t>
            </a:r>
            <a:r>
              <a:rPr lang="en-US" sz="11500" b="1" dirty="0">
                <a:latin typeface="Algerian" panose="04020705040A02060702" pitchFamily="82" charset="0"/>
              </a:rPr>
              <a:t>YOU</a:t>
            </a:r>
            <a:endParaRPr lang="en-IN" b="1" dirty="0">
              <a:latin typeface="Algerian" panose="04020705040A02060702" pitchFamily="82" charset="0"/>
            </a:endParaRPr>
          </a:p>
        </p:txBody>
      </p:sp>
    </p:spTree>
    <p:extLst>
      <p:ext uri="{BB962C8B-B14F-4D97-AF65-F5344CB8AC3E}">
        <p14:creationId xmlns:p14="http://schemas.microsoft.com/office/powerpoint/2010/main" val="2131626175"/>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ppt/theme/themeOverride2.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ppt/theme/themeOverride3.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ppt/theme/themeOverride4.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ppt/theme/themeOverride5.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ppt/theme/themeOverride6.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ppt/theme/themeOverride7.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ppt/theme/themeOverride8.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ppt/theme/themeOverride9.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ppt/theme/themeOverride10.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ppt/theme/themeOverride11.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ppt/theme/themeOverride12.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ppt/theme/themeOverride13.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ppt/theme/themeOverride14.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ppt/theme/themeOverride15.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638A3B04-B0F3-4C12-A722-52B5CF6D9723}">
  <ds:schemaRefs>
    <ds:schemaRef ds:uri="http://schemas.microsoft.com/sharepoint/v3/contenttype/forms"/>
  </ds:schemaRefs>
</ds:datastoreItem>
</file>

<file path=customXml/itemProps2.xml><?xml version="1.0" encoding="utf-8"?>
<ds:datastoreItem xmlns:ds="http://schemas.openxmlformats.org/officeDocument/2006/customXml" ds:itemID="{1747A963-53E0-44AF-AF13-963FE676C682}">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3.xml><?xml version="1.0" encoding="utf-8"?>
<ds:datastoreItem xmlns:ds="http://schemas.openxmlformats.org/officeDocument/2006/customXml" ds:itemID="{4F5B1FD9-3BB6-4DA9-A089-3B68C2323D4F}">
  <ds:schemaRefs>
    <ds:schemaRef ds:uri="http://schemas.microsoft.com/office/2006/metadata/properties"/>
    <ds:schemaRef ds:uri="http://www.w3.org/2000/xmlns/"/>
    <ds:schemaRef ds:uri="71af3243-3dd4-4a8d-8c0d-dd76da1f02a5"/>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{64928E98-4D5A-4CA4-A576-CFC143BED054}tf33845126_win32</Template>
  <TotalTime>69</TotalTime>
  <Words>1043</Words>
  <Application>Microsoft Office PowerPoint</Application>
  <PresentationFormat>Widescreen</PresentationFormat>
  <Paragraphs>89</Paragraphs>
  <Slides>15</Slides>
  <Notes>14</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1_RetrospectVTI</vt:lpstr>
      <vt:lpstr>International Business Communications</vt:lpstr>
      <vt:lpstr>Introduction</vt:lpstr>
      <vt:lpstr>Evaluating cultural differences</vt:lpstr>
      <vt:lpstr>Evaluating cultural differences</vt:lpstr>
      <vt:lpstr>Similarities between the UK and Germany</vt:lpstr>
      <vt:lpstr>Similarities between the UK and Germany</vt:lpstr>
      <vt:lpstr>Analysis of culture between Germany and the UK by using Hofstede’s model</vt:lpstr>
      <vt:lpstr>Analysis of culture between Germany and the UK by using Hofstede’s model</vt:lpstr>
      <vt:lpstr>Analysis of culture between Germany and the UK by using Hofstede’s model</vt:lpstr>
      <vt:lpstr>Analysis of culture between Germany and the UK by using Hofstede’s model</vt:lpstr>
      <vt:lpstr>Cultural challenges can be faced by Primark in Germany </vt:lpstr>
      <vt:lpstr>Recommendation for the success of Primark in Germany </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Communications</dc:title>
  <dc:creator>Dipanwita Kar</dc:creator>
  <cp:lastModifiedBy>Irina Caraus</cp:lastModifiedBy>
  <cp:revision>13</cp:revision>
  <dcterms:created xsi:type="dcterms:W3CDTF">2023-11-02T14:10:09Z</dcterms:created>
  <dcterms:modified xsi:type="dcterms:W3CDTF">2023-11-23T14:59:39Z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