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4"/>
  </p:notesMasterIdLst>
  <p:sldIdLst>
    <p:sldId id="719" r:id="rId24"/>
    <p:sldId id="301" r:id="rId25"/>
    <p:sldId id="302" r:id="rId26"/>
    <p:sldId id="348" r:id="rId27"/>
    <p:sldId id="349" r:id="rId28"/>
    <p:sldId id="350" r:id="rId29"/>
    <p:sldId id="351" r:id="rId30"/>
    <p:sldId id="354" r:id="rId31"/>
    <p:sldId id="353" r:id="rId32"/>
    <p:sldId id="352" r:id="rId33"/>
    <p:sldId id="750" r:id="rId34"/>
    <p:sldId id="748" r:id="rId35"/>
    <p:sldId id="749" r:id="rId36"/>
    <p:sldId id="276" r:id="rId37"/>
    <p:sldId id="257" r:id="rId38"/>
    <p:sldId id="277" r:id="rId39"/>
    <p:sldId id="259" r:id="rId40"/>
    <p:sldId id="263" r:id="rId41"/>
    <p:sldId id="264" r:id="rId42"/>
    <p:sldId id="265" r:id="rId43"/>
    <p:sldId id="267" r:id="rId44"/>
    <p:sldId id="268" r:id="rId45"/>
    <p:sldId id="273" r:id="rId46"/>
    <p:sldId id="751" r:id="rId47"/>
    <p:sldId id="752" r:id="rId48"/>
    <p:sldId id="754" r:id="rId49"/>
    <p:sldId id="755" r:id="rId50"/>
    <p:sldId id="756" r:id="rId51"/>
    <p:sldId id="760" r:id="rId52"/>
    <p:sldId id="757" r:id="rId53"/>
    <p:sldId id="759" r:id="rId54"/>
    <p:sldId id="758" r:id="rId55"/>
    <p:sldId id="761" r:id="rId56"/>
    <p:sldId id="762" r:id="rId57"/>
    <p:sldId id="763" r:id="rId58"/>
    <p:sldId id="341" r:id="rId59"/>
    <p:sldId id="736" r:id="rId60"/>
    <p:sldId id="737" r:id="rId61"/>
    <p:sldId id="738" r:id="rId62"/>
    <p:sldId id="721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slide" Target="slides/slide40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000" units="cm"/>
          <inkml:channel name="Y" type="integer" max="2000" units="cm"/>
          <inkml:channel name="T" type="integer" max="2.14748E9" units="dev"/>
        </inkml:traceFormat>
        <inkml:channelProperties>
          <inkml:channelProperty channel="X" name="resolution" value="105.26316" units="1/cm"/>
          <inkml:channelProperty channel="Y" name="resolution" value="105.26316" units="1/cm"/>
          <inkml:channelProperty channel="T" name="resolution" value="1" units="1/dev"/>
        </inkml:channelProperties>
      </inkml:inkSource>
      <inkml:timestamp xml:id="ts0" timeString="2022-10-18T10:52:46.878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4154 6840 0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19/10/2022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49CD704-2F8A-4654-AAAE-F5B90413A2E5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FBC917-FC82-49D1-B6D3-22C8F767AC31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509EFB7-EE71-4713-A27E-7A9F865E7728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1EEFA37-FCFB-4485-B93E-C92BA9B26523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B54A3-F626-4E35-9173-5F4A8D0467C4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E28146F-1F7B-405C-851A-7DCE97C31130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F48B0D5-384D-4F8F-B209-EF5D131C6C21}" type="datetime1">
              <a:rPr lang="en-GB" noProof="0" smtClean="0"/>
              <a:t>19/10/2022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31DBA7D-224B-46F5-8EE2-BA16D85C538E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FAEB3-C36A-4BF3-A27B-74DBCF9B72CA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34D893C-7DC2-4142-AC94-1589151134A9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4D165FB-5BBB-4282-85D9-5939B43CAB82}" type="datetime1">
              <a:rPr lang="en-GB" noProof="0" smtClean="0"/>
              <a:t>19/10/2022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4F662F-D0EB-4DEA-A238-6653D9EDE127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66DC25-9921-4914-91C4-673BDBB28D99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7EF0045-FF62-4A7E-9C04-57E06DA6195D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0264B-5C5D-4047-AAFB-6F50E2799E45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78BE6F-AF6C-452E-9C9D-C8C22CDAB81A}" type="datetime1">
              <a:rPr lang="en-GB" smtClean="0"/>
              <a:t>19/10/2022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74984F2-BBAA-46CE-BF8D-D7D4DF6B38FF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66135-A1C9-41F0-AA46-023BF504F44B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6604931-DC9E-4672-9261-8AC0ABE52B7F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0FC24D2-B519-41B2-8CE5-C65E8DE9F25F}" type="datetime1">
              <a:rPr lang="en-GB" noProof="0" smtClean="0"/>
              <a:t>19/10/2022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078F56-A13E-4CDE-B63D-D1DC86E74B71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59060-ED90-4CB9-9F68-209193FDE777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249929-D202-423C-A5DB-88ED029B94B9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D6B21DA-6D33-47B4-8B1F-A3CDDEB2D388}" type="datetime1">
              <a:rPr lang="en-GB" noProof="0" smtClean="0"/>
              <a:t>19/10/2022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90E989D-48FF-4472-9A91-BB994D2AEE09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C6BA5-37BD-4116-9B08-0B768CEF6970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2CAE80-3ADA-4BAD-A89B-154187A12ED2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AABBAF7-5048-44C1-B5B2-008BBA552D3B}" type="datetime1">
              <a:rPr lang="en-GB" noProof="0" smtClean="0"/>
              <a:t>19/10/2022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FA4390F-CDA6-4F01-83A5-FA26356C782D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AC26C-4407-4329-ABAE-4CEB1AE2D4E5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C95441A-D5CA-49DF-BD8D-542A337252AB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F2104BA-B523-4DE6-9AB6-43D277634A30}" type="datetime1">
              <a:rPr lang="en-GB" noProof="0" smtClean="0"/>
              <a:t>19/10/2022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A2AB961-5983-4F32-ADFF-8E0F4472E019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8FD559-AB68-4126-ABE0-2FC87AF1EE41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012E436-0E26-4FC9-B01F-E0ECF519145E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17F2FE4-FB1D-4AB1-96F2-883B4E39CACE}" type="datetime1">
              <a:rPr lang="en-GB" noProof="0" smtClean="0"/>
              <a:t>19/10/2022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Principles and Concepts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8F58B4D-4B3D-4BF3-9B35-27D6C7184863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B2A8D-80EE-4D70-9098-89C96C0AFA48}" type="datetime1">
              <a:rPr lang="en-GB" smtClean="0"/>
              <a:t>19/10/2022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CABAFA3-22DA-480D-8226-00CB9B2824DD}" type="datetime1">
              <a:rPr lang="en-GB" smtClean="0"/>
              <a:t>19/10/2022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gif"/><Relationship Id="rId7" Type="http://schemas.openxmlformats.org/officeDocument/2006/relationships/image" Target="../media/image33.gi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2.png"/><Relationship Id="rId5" Type="http://schemas.openxmlformats.org/officeDocument/2006/relationships/image" Target="../media/image31.gif"/><Relationship Id="rId4" Type="http://schemas.openxmlformats.org/officeDocument/2006/relationships/image" Target="../media/image30.png"/><Relationship Id="rId9" Type="http://schemas.openxmlformats.org/officeDocument/2006/relationships/image" Target="../media/image3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customXml" Target="../ink/ink1.xml"/><Relationship Id="rId7" Type="http://schemas.openxmlformats.org/officeDocument/2006/relationships/image" Target="../media/image52.jpeg"/><Relationship Id="rId2" Type="http://schemas.openxmlformats.org/officeDocument/2006/relationships/image" Target="../media/image50.emf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7.png"/><Relationship Id="rId10" Type="http://schemas.openxmlformats.org/officeDocument/2006/relationships/image" Target="../media/image55.png"/><Relationship Id="rId9" Type="http://schemas.openxmlformats.org/officeDocument/2006/relationships/image" Target="../media/image54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emf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emf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7" Type="http://schemas.openxmlformats.org/officeDocument/2006/relationships/image" Target="../media/image64.jpeg"/><Relationship Id="rId2" Type="http://schemas.openxmlformats.org/officeDocument/2006/relationships/image" Target="../media/image59.emf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3.png"/><Relationship Id="rId5" Type="http://schemas.openxmlformats.org/officeDocument/2006/relationships/image" Target="../media/image62.png"/><Relationship Id="rId4" Type="http://schemas.openxmlformats.org/officeDocument/2006/relationships/image" Target="../media/image61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emf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2.png"/><Relationship Id="rId3" Type="http://schemas.openxmlformats.org/officeDocument/2006/relationships/image" Target="../media/image67.png"/><Relationship Id="rId7" Type="http://schemas.openxmlformats.org/officeDocument/2006/relationships/image" Target="../media/image71.png"/><Relationship Id="rId2" Type="http://schemas.openxmlformats.org/officeDocument/2006/relationships/image" Target="../media/image66.emf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70.png"/><Relationship Id="rId5" Type="http://schemas.openxmlformats.org/officeDocument/2006/relationships/image" Target="../media/image69.png"/><Relationship Id="rId10" Type="http://schemas.openxmlformats.org/officeDocument/2006/relationships/image" Target="../media/image74.png"/><Relationship Id="rId4" Type="http://schemas.openxmlformats.org/officeDocument/2006/relationships/image" Target="../media/image68.jpeg"/><Relationship Id="rId9" Type="http://schemas.openxmlformats.org/officeDocument/2006/relationships/image" Target="../media/image7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emf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emf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emf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emf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emf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91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image" Target="../media/image92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95.jpeg"/><Relationship Id="rId4" Type="http://schemas.openxmlformats.org/officeDocument/2006/relationships/image" Target="../media/image94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3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Electronics Principles </a:t>
            </a:r>
          </a:p>
          <a:p>
            <a:r>
              <a:rPr lang="en-GB" sz="4800" dirty="0"/>
              <a:t>and Concepts</a:t>
            </a:r>
          </a:p>
          <a:p>
            <a:r>
              <a:rPr lang="en-GB" sz="4800" dirty="0"/>
              <a:t>(ACDA4015)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Circuit Diagram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Circuit Element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Symbols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Active and Passive Devices 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Principles and Concepts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a Circuit Diagram, Circuit Element, active and passive devices</a:t>
            </a:r>
          </a:p>
          <a:p>
            <a:r>
              <a:rPr lang="en-IN" sz="3200" dirty="0"/>
              <a:t>Differentiate active and Passive Devices. </a:t>
            </a:r>
          </a:p>
          <a:p>
            <a:r>
              <a:rPr lang="en-IN" sz="3200" dirty="0"/>
              <a:t>List out the symbols of various electronic devices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Electronics Principles and Concepts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/>
            <a:r>
              <a:rPr lang="en-US" b="1"/>
              <a:t>What is a circuit diagram?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A circuit diagram is a </a:t>
            </a:r>
            <a:r>
              <a:rPr lang="en-US" sz="3200" b="1" dirty="0"/>
              <a:t>visual display of an electrical circuit </a:t>
            </a:r>
            <a:r>
              <a:rPr lang="en-US" sz="3200" dirty="0"/>
              <a:t>using </a:t>
            </a:r>
            <a:r>
              <a:rPr lang="en-US" sz="3200" b="1" dirty="0"/>
              <a:t>either basic images of components</a:t>
            </a:r>
            <a:r>
              <a:rPr lang="en-US" sz="3200" dirty="0"/>
              <a:t> or </a:t>
            </a:r>
            <a:r>
              <a:rPr lang="en-US" sz="3200" b="1" dirty="0"/>
              <a:t>industry standard symbols. </a:t>
            </a:r>
          </a:p>
          <a:p>
            <a:pPr marL="0" indent="0">
              <a:buNone/>
            </a:pPr>
            <a:r>
              <a:rPr lang="en-US" sz="3200" b="1" dirty="0"/>
              <a:t>Symbol usage depends on the audience viewing </a:t>
            </a:r>
            <a:r>
              <a:rPr lang="en-US" sz="3200" dirty="0"/>
              <a:t>the diagram. </a:t>
            </a:r>
          </a:p>
          <a:p>
            <a:pPr marL="0"/>
            <a:endParaRPr lang="en-US" sz="2000" b="1" dirty="0"/>
          </a:p>
        </p:txBody>
      </p:sp>
      <p:pic>
        <p:nvPicPr>
          <p:cNvPr id="7" name="Picture 6" descr="Electronics protoboard">
            <a:extLst>
              <a:ext uri="{FF2B5EF4-FFF2-40B4-BE49-F238E27FC236}">
                <a16:creationId xmlns:a16="http://schemas.microsoft.com/office/drawing/2014/main" id="{423DF21E-B8A5-487E-9120-9EAB19479A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78286"/>
            <a:ext cx="4635571" cy="5679713"/>
          </a:xfrm>
          <a:prstGeom prst="rect">
            <a:avLst/>
          </a:prstGeom>
          <a:effectLst/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D0ADBB-DC76-4298-A4E1-EB8AD039DBBA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15245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505" y="61017"/>
            <a:ext cx="6586491" cy="92950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Types of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65431" y="1564914"/>
            <a:ext cx="6872674" cy="465890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3200" dirty="0"/>
              <a:t>There are two different types of circuit diagrams </a:t>
            </a:r>
          </a:p>
          <a:p>
            <a:pPr lvl="1"/>
            <a:r>
              <a:rPr lang="en-US" sz="3200" b="1" dirty="0"/>
              <a:t>Schematic circuit diagram</a:t>
            </a:r>
            <a:r>
              <a:rPr lang="en-US" sz="3200" dirty="0"/>
              <a:t> (using industry standard symbols). </a:t>
            </a:r>
          </a:p>
          <a:p>
            <a:pPr lvl="1"/>
            <a:r>
              <a:rPr lang="en-US" sz="3200" b="1" dirty="0"/>
              <a:t>Pictorial circuit diagram</a:t>
            </a:r>
            <a:r>
              <a:rPr lang="en-US" sz="3200" dirty="0"/>
              <a:t> (using basic images) </a:t>
            </a:r>
          </a:p>
          <a:p>
            <a:pPr marL="0"/>
            <a:endParaRPr lang="en-US" sz="2000" dirty="0"/>
          </a:p>
        </p:txBody>
      </p:sp>
      <p:pic>
        <p:nvPicPr>
          <p:cNvPr id="8" name="Picture 7" descr="Microchips on a circuit board">
            <a:extLst>
              <a:ext uri="{FF2B5EF4-FFF2-40B4-BE49-F238E27FC236}">
                <a16:creationId xmlns:a16="http://schemas.microsoft.com/office/drawing/2014/main" id="{5E827BB0-6156-4441-AC67-BFD05244E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18" r="26386"/>
          <a:stretch/>
        </p:blipFill>
        <p:spPr>
          <a:xfrm>
            <a:off x="0" y="1123056"/>
            <a:ext cx="4635571" cy="5734944"/>
          </a:xfrm>
          <a:prstGeom prst="rect">
            <a:avLst/>
          </a:prstGeom>
          <a:effectLst/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l" defTabSz="914400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  <a:defRPr/>
            </a:pPr>
            <a:fld id="{A465DFF1-0632-DC41-8079-D9882AFED7B7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 defTabSz="914400">
                <a:spcAft>
                  <a:spcPts val="600"/>
                </a:spcAft>
                <a:defRPr/>
              </a:pPr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09A471D-7F95-4478-A15A-E56F6687E2D3}"/>
              </a:ext>
            </a:extLst>
          </p:cNvPr>
          <p:cNvSpPr txBox="1"/>
          <p:nvPr/>
        </p:nvSpPr>
        <p:spPr>
          <a:xfrm>
            <a:off x="9514425" y="6169580"/>
            <a:ext cx="2037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Mistral" panose="03090702030407020403" pitchFamily="66" charset="0"/>
              </a:rPr>
              <a:t>WSJ lecture</a:t>
            </a:r>
          </a:p>
        </p:txBody>
      </p:sp>
    </p:spTree>
    <p:extLst>
      <p:ext uri="{BB962C8B-B14F-4D97-AF65-F5344CB8AC3E}">
        <p14:creationId xmlns:p14="http://schemas.microsoft.com/office/powerpoint/2010/main" val="2664565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0098" y="222770"/>
            <a:ext cx="7664268" cy="65480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indent="0"/>
            <a:r>
              <a:rPr lang="en-US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Steps to design a circuit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9656" y="1309004"/>
            <a:ext cx="9647227" cy="5257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z="3200" dirty="0"/>
              <a:t>Gather the details of the </a:t>
            </a:r>
            <a:r>
              <a:rPr lang="en-US" sz="3200" b="1" dirty="0"/>
              <a:t>application for which the circuit is to be designed.</a:t>
            </a:r>
          </a:p>
          <a:p>
            <a:pPr lvl="0"/>
            <a:r>
              <a:rPr lang="en-US" sz="3200" dirty="0"/>
              <a:t>Draw the </a:t>
            </a:r>
            <a:r>
              <a:rPr lang="en-US" sz="3200" b="1" dirty="0"/>
              <a:t>symbols or pictures </a:t>
            </a:r>
            <a:r>
              <a:rPr lang="en-US" sz="3200" dirty="0"/>
              <a:t>of the </a:t>
            </a:r>
            <a:r>
              <a:rPr lang="en-US" sz="3200" b="1" dirty="0"/>
              <a:t>electrical components</a:t>
            </a:r>
            <a:r>
              <a:rPr lang="en-US" sz="3200" dirty="0"/>
              <a:t> in the appropriate place.</a:t>
            </a:r>
          </a:p>
          <a:p>
            <a:pPr lvl="0"/>
            <a:r>
              <a:rPr lang="en-US" sz="3200" dirty="0"/>
              <a:t>Connect the </a:t>
            </a:r>
            <a:r>
              <a:rPr lang="en-US" sz="3200" b="1" dirty="0"/>
              <a:t>electrical components by wire</a:t>
            </a:r>
            <a:r>
              <a:rPr lang="en-US" sz="3200" dirty="0"/>
              <a:t> accordingly (Series and parallel)</a:t>
            </a:r>
          </a:p>
          <a:p>
            <a:pPr lvl="0"/>
            <a:r>
              <a:rPr lang="en-US" sz="3200" dirty="0"/>
              <a:t>Connect with the </a:t>
            </a:r>
            <a:r>
              <a:rPr lang="en-US" sz="3200" b="1" dirty="0"/>
              <a:t>appropriate power supply</a:t>
            </a:r>
            <a:r>
              <a:rPr lang="en-US" sz="3200" dirty="0"/>
              <a:t>.</a:t>
            </a:r>
          </a:p>
          <a:p>
            <a:pPr lvl="0"/>
            <a:r>
              <a:rPr lang="en-US" sz="3200" dirty="0"/>
              <a:t>Check the </a:t>
            </a:r>
            <a:r>
              <a:rPr lang="en-US" sz="3200" b="1" dirty="0"/>
              <a:t>phase (+) and neutral (-) </a:t>
            </a:r>
            <a:r>
              <a:rPr lang="en-US" sz="3200" dirty="0"/>
              <a:t>connection.</a:t>
            </a:r>
          </a:p>
          <a:p>
            <a:pPr lvl="0"/>
            <a:r>
              <a:rPr lang="en-US" sz="3200" dirty="0"/>
              <a:t>Connect to the </a:t>
            </a:r>
            <a:r>
              <a:rPr lang="en-US" sz="3200" b="1" dirty="0"/>
              <a:t>Ground /Earth </a:t>
            </a:r>
            <a:r>
              <a:rPr lang="en-US" sz="3200" dirty="0"/>
              <a:t>the circuit.</a:t>
            </a:r>
          </a:p>
          <a:p>
            <a:pPr marL="0"/>
            <a:endParaRPr lang="en-US" sz="2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1370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366" y="28355"/>
            <a:ext cx="6796119" cy="109575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Connecting a Battery to lamp</a:t>
            </a: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0C7A7D31-7042-4DA1-A803-E9AA9BD59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842343"/>
              </p:ext>
            </p:extLst>
          </p:nvPr>
        </p:nvGraphicFramePr>
        <p:xfrm>
          <a:off x="3007366" y="1460876"/>
          <a:ext cx="5575852" cy="477793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58239">
                  <a:extLst>
                    <a:ext uri="{9D8B030D-6E8A-4147-A177-3AD203B41FA5}">
                      <a16:colId xmlns:a16="http://schemas.microsoft.com/office/drawing/2014/main" val="2552736690"/>
                    </a:ext>
                  </a:extLst>
                </a:gridCol>
                <a:gridCol w="1900088">
                  <a:extLst>
                    <a:ext uri="{9D8B030D-6E8A-4147-A177-3AD203B41FA5}">
                      <a16:colId xmlns:a16="http://schemas.microsoft.com/office/drawing/2014/main" val="2449805780"/>
                    </a:ext>
                  </a:extLst>
                </a:gridCol>
                <a:gridCol w="1417525">
                  <a:extLst>
                    <a:ext uri="{9D8B030D-6E8A-4147-A177-3AD203B41FA5}">
                      <a16:colId xmlns:a16="http://schemas.microsoft.com/office/drawing/2014/main" val="2412447515"/>
                    </a:ext>
                  </a:extLst>
                </a:gridCol>
              </a:tblGrid>
              <a:tr h="467002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Images of Electrical Equipments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Symbol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91066999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Bulb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08378770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Battery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7017544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Wire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782932"/>
                  </a:ext>
                </a:extLst>
              </a:tr>
              <a:tr h="103446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  <a:p>
                      <a:pPr algn="ctr"/>
                      <a:r>
                        <a:rPr lang="en-US" dirty="0"/>
                        <a:t>Switch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64310401"/>
                  </a:ext>
                </a:extLst>
              </a:tr>
            </a:tbl>
          </a:graphicData>
        </a:graphic>
      </p:graphicFrame>
      <p:pic>
        <p:nvPicPr>
          <p:cNvPr id="15" name="Picture 14" descr="A light bulb with a light bulb&#10;&#10;Description automatically generated with low confidence">
            <a:extLst>
              <a:ext uri="{FF2B5EF4-FFF2-40B4-BE49-F238E27FC236}">
                <a16:creationId xmlns:a16="http://schemas.microsoft.com/office/drawing/2014/main" id="{5EFB7C9D-6550-42DA-B395-D98F63C20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0506" y="2154473"/>
            <a:ext cx="637580" cy="8770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6D35899-CFFA-4E61-A038-39B15349DA45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2228854"/>
            <a:ext cx="992672" cy="6585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17" descr="A picture containing text&#10;&#10;Description automatically generated">
            <a:extLst>
              <a:ext uri="{FF2B5EF4-FFF2-40B4-BE49-F238E27FC236}">
                <a16:creationId xmlns:a16="http://schemas.microsoft.com/office/drawing/2014/main" id="{D260648F-39A5-4689-A6DA-B6BCBFFC56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3675" y="3228369"/>
            <a:ext cx="291242" cy="886816"/>
          </a:xfrm>
          <a:prstGeom prst="rect">
            <a:avLst/>
          </a:prstGeom>
        </p:spPr>
      </p:pic>
      <p:pic>
        <p:nvPicPr>
          <p:cNvPr id="19" name="Picture 18" descr="battery cell symbol">
            <a:extLst>
              <a:ext uri="{FF2B5EF4-FFF2-40B4-BE49-F238E27FC236}">
                <a16:creationId xmlns:a16="http://schemas.microsoft.com/office/drawing/2014/main" id="{4CCBCD69-AA27-403F-908F-D87354FC1108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2468" y="3266351"/>
            <a:ext cx="992672" cy="88681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2221911-8047-466F-95D2-C2BE54B4BB4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5440" y="4310292"/>
            <a:ext cx="793345" cy="793345"/>
          </a:xfrm>
          <a:prstGeom prst="rect">
            <a:avLst/>
          </a:prstGeom>
        </p:spPr>
      </p:pic>
      <p:pic>
        <p:nvPicPr>
          <p:cNvPr id="21" name="Picture 20" descr="electrical wire symbol">
            <a:extLst>
              <a:ext uri="{FF2B5EF4-FFF2-40B4-BE49-F238E27FC236}">
                <a16:creationId xmlns:a16="http://schemas.microsoft.com/office/drawing/2014/main" id="{2C8780CF-F28B-4CCC-863A-94299D1CDE03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4478365"/>
            <a:ext cx="457200" cy="457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2" descr="A picture containing jack, indoor, electronics, white&#10;&#10;Description automatically generated">
            <a:extLst>
              <a:ext uri="{FF2B5EF4-FFF2-40B4-BE49-F238E27FC236}">
                <a16:creationId xmlns:a16="http://schemas.microsoft.com/office/drawing/2014/main" id="{0F09566D-3114-400F-8ED0-76BA244B841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6513" y="5298744"/>
            <a:ext cx="502272" cy="835300"/>
          </a:xfrm>
          <a:prstGeom prst="rect">
            <a:avLst/>
          </a:prstGeom>
        </p:spPr>
      </p:pic>
      <p:pic>
        <p:nvPicPr>
          <p:cNvPr id="24" name="Picture 23" descr="SPST switch symbol">
            <a:extLst>
              <a:ext uri="{FF2B5EF4-FFF2-40B4-BE49-F238E27FC236}">
                <a16:creationId xmlns:a16="http://schemas.microsoft.com/office/drawing/2014/main" id="{52C38520-188E-4C92-993F-3E1E3A4E156B}"/>
              </a:ext>
            </a:extLst>
          </p:cNvPr>
          <p:cNvPicPr/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0204" y="5487794"/>
            <a:ext cx="457200" cy="4572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Footer Placeholder 25">
            <a:extLst>
              <a:ext uri="{FF2B5EF4-FFF2-40B4-BE49-F238E27FC236}">
                <a16:creationId xmlns:a16="http://schemas.microsoft.com/office/drawing/2014/main" id="{CA57D898-479D-4A5C-89C0-FFC7FF51F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75079" y="6000221"/>
            <a:ext cx="3860800" cy="365125"/>
          </a:xfrm>
        </p:spPr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64E75653-5C56-4881-9581-A29E3AD26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844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9062" y="31094"/>
            <a:ext cx="7069558" cy="93044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</a:rPr>
              <a:t>Connecting a Battery to a lamp</a:t>
            </a:r>
          </a:p>
        </p:txBody>
      </p:sp>
      <p:pic>
        <p:nvPicPr>
          <p:cNvPr id="13" name="Picture 12" descr="Text, whiteboard&#10;&#10;Description automatically generated">
            <a:extLst>
              <a:ext uri="{FF2B5EF4-FFF2-40B4-BE49-F238E27FC236}">
                <a16:creationId xmlns:a16="http://schemas.microsoft.com/office/drawing/2014/main" id="{46DBCFE7-885A-4B97-B0E0-933F23B02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7653" y="1770168"/>
            <a:ext cx="3912838" cy="3997637"/>
          </a:xfrm>
          <a:prstGeom prst="rect">
            <a:avLst/>
          </a:prstGeom>
        </p:spPr>
      </p:pic>
      <p:pic>
        <p:nvPicPr>
          <p:cNvPr id="15" name="Picture 14" descr="Diagram&#10;&#10;Description automatically generated">
            <a:extLst>
              <a:ext uri="{FF2B5EF4-FFF2-40B4-BE49-F238E27FC236}">
                <a16:creationId xmlns:a16="http://schemas.microsoft.com/office/drawing/2014/main" id="{7E372CCA-3888-4B0B-A548-452F09EF57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986" y="1770167"/>
            <a:ext cx="4215995" cy="3997637"/>
          </a:xfrm>
          <a:prstGeom prst="rect">
            <a:avLst/>
          </a:prstGeom>
        </p:spPr>
      </p:pic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AEC5376D-C0DA-4C97-AD9A-EDB8C086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64D6034-11A5-4AAE-B372-F288F16A0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363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>
                <a:solidFill>
                  <a:srgbClr val="FFFFFF"/>
                </a:solidFill>
              </a:rPr>
              <a:t>Connecting a battery to a lamp through a switch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16F77AB-DF02-4EC8-8DF0-570725C16F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9662" y="1755724"/>
            <a:ext cx="3934928" cy="3997637"/>
          </a:xfrm>
          <a:prstGeom prst="rect">
            <a:avLst/>
          </a:prstGeom>
        </p:spPr>
      </p:pic>
      <p:pic>
        <p:nvPicPr>
          <p:cNvPr id="3" name="Content Placeholder 2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A1FC7CD8-C611-460A-9662-46FC921AAD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4074" y="1755725"/>
            <a:ext cx="4818266" cy="3997637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B3CD493-5C35-4071-A271-CB8BF8E05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978F3C3-7EEF-4FC2-A9C5-7B264472E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9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949100-E288-49F3-47BD-D65AC2FBC16B}"/>
              </a:ext>
            </a:extLst>
          </p:cNvPr>
          <p:cNvSpPr txBox="1"/>
          <p:nvPr/>
        </p:nvSpPr>
        <p:spPr>
          <a:xfrm>
            <a:off x="3298591" y="275602"/>
            <a:ext cx="707892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1" dirty="0">
                <a:solidFill>
                  <a:srgbClr val="FFFFFF"/>
                </a:solidFill>
              </a:rPr>
              <a:t>Connecting a Battery to a lamp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2899695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5309" y="311553"/>
            <a:ext cx="5203435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Electrical circuit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1626282"/>
            <a:ext cx="6586489" cy="4597537"/>
          </a:xfrm>
        </p:spPr>
        <p:txBody>
          <a:bodyPr>
            <a:normAutofit/>
          </a:bodyPr>
          <a:lstStyle/>
          <a:p>
            <a:r>
              <a:rPr lang="en-US" b="0" i="0" dirty="0">
                <a:effectLst/>
              </a:rPr>
              <a:t>Circuit diagrams are used constructing circuit in PCB (Printed Circuit Board) or Bread Board.</a:t>
            </a:r>
          </a:p>
          <a:p>
            <a:r>
              <a:rPr lang="en-US" dirty="0"/>
              <a:t>It is used by engineers to get an idea about the physical electrical circuit.</a:t>
            </a:r>
          </a:p>
        </p:txBody>
      </p:sp>
      <p:pic>
        <p:nvPicPr>
          <p:cNvPr id="8" name="Picture 7" descr="Electronics protoboard">
            <a:extLst>
              <a:ext uri="{FF2B5EF4-FFF2-40B4-BE49-F238E27FC236}">
                <a16:creationId xmlns:a16="http://schemas.microsoft.com/office/drawing/2014/main" id="{62209DB9-7DCB-42EC-93BF-D13447B222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38" r="44442" b="-1"/>
          <a:stretch/>
        </p:blipFill>
        <p:spPr>
          <a:xfrm>
            <a:off x="20" y="1153740"/>
            <a:ext cx="4635571" cy="5704260"/>
          </a:xfrm>
          <a:prstGeom prst="rect">
            <a:avLst/>
          </a:prstGeom>
          <a:effectLst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3997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6654" y="287005"/>
            <a:ext cx="5884632" cy="524473"/>
          </a:xfrm>
        </p:spPr>
        <p:txBody>
          <a:bodyPr anchor="b"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a Circuit element?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F4A2A36-3A07-473B-97E3-C0084037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525" y="1626282"/>
            <a:ext cx="10766395" cy="4597537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Each Component 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in a circuit is called a </a:t>
            </a:r>
            <a:r>
              <a:rPr lang="en-GB" b="1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Circuit Element.</a:t>
            </a:r>
          </a:p>
          <a:p>
            <a:r>
              <a:rPr lang="en-GB" dirty="0">
                <a:solidFill>
                  <a:srgbClr val="4D5156"/>
                </a:solidFill>
                <a:latin typeface="arial" panose="020B0604020202020204" pitchFamily="34" charset="0"/>
              </a:rPr>
              <a:t>Resistor, capacitors, Inductors, Capacitors, Battery, Ammeter, etc</a:t>
            </a: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7F0A00-0025-4C77-8B5B-C04FA5A7CC17}" type="slidenum">
              <a:rPr lang="en-US" smtClean="0"/>
              <a:t>11</a:t>
            </a:fld>
            <a:endParaRPr lang="en-US"/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772C99C8-B59E-E79B-59E7-CEE0D70CCF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043" y="3144056"/>
            <a:ext cx="6467046" cy="298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5770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lank PCB Board at Rs 35 in Gandhinagar | ID: 17033684788">
            <a:extLst>
              <a:ext uri="{FF2B5EF4-FFF2-40B4-BE49-F238E27FC236}">
                <a16:creationId xmlns:a16="http://schemas.microsoft.com/office/drawing/2014/main" id="{26D60DA2-E5B7-3C46-869D-C57D8B4133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801" y="1275885"/>
            <a:ext cx="3460214" cy="34602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Y PCB fr4 Universal Prototyping Board (5 x 7cm): Buy Online at Best Price  in Egypt - Souq is now Amazon.eg">
            <a:extLst>
              <a:ext uri="{FF2B5EF4-FFF2-40B4-BE49-F238E27FC236}">
                <a16:creationId xmlns:a16="http://schemas.microsoft.com/office/drawing/2014/main" id="{7273041D-2FE0-1E89-5424-5E27920601A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381" y="1741410"/>
            <a:ext cx="3472004" cy="31196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ow to Use a Breadboard - SparkFun Learn">
            <a:extLst>
              <a:ext uri="{FF2B5EF4-FFF2-40B4-BE49-F238E27FC236}">
                <a16:creationId xmlns:a16="http://schemas.microsoft.com/office/drawing/2014/main" id="{11465BE0-B8B7-FDE7-28DE-9761AC6D93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280117" y="2573951"/>
            <a:ext cx="5192500" cy="211699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ingle Side Pcb Board Thickness: 1.6 at Best Price in Mumbai | Shree  Circuitronics">
            <a:extLst>
              <a:ext uri="{FF2B5EF4-FFF2-40B4-BE49-F238E27FC236}">
                <a16:creationId xmlns:a16="http://schemas.microsoft.com/office/drawing/2014/main" id="{E3BD334C-3FF9-8C44-3CE5-C0CDA959F1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8541" y="3970435"/>
            <a:ext cx="2752354" cy="275104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846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PCB Board – DLA Group Product">
            <a:extLst>
              <a:ext uri="{FF2B5EF4-FFF2-40B4-BE49-F238E27FC236}">
                <a16:creationId xmlns:a16="http://schemas.microsoft.com/office/drawing/2014/main" id="{3D220CBB-8585-0FA1-C637-0F39571F5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5434" y="1215871"/>
            <a:ext cx="3013141" cy="301314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Building Circuits: the Beauty of Breadboards : 4 Steps - Instructables">
            <a:extLst>
              <a:ext uri="{FF2B5EF4-FFF2-40B4-BE49-F238E27FC236}">
                <a16:creationId xmlns:a16="http://schemas.microsoft.com/office/drawing/2014/main" id="{4C04635E-679C-95F9-4DE7-9671F1A856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187" y="3428999"/>
            <a:ext cx="4345356" cy="32300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PCB Design Singapore | Circuit Schematic Layout Tips">
            <a:extLst>
              <a:ext uri="{FF2B5EF4-FFF2-40B4-BE49-F238E27FC236}">
                <a16:creationId xmlns:a16="http://schemas.microsoft.com/office/drawing/2014/main" id="{85043FC3-B516-CAB5-E345-B4240D47A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7943" y="4446178"/>
            <a:ext cx="3199601" cy="20927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CB Basics - SparkFun Learn">
            <a:extLst>
              <a:ext uri="{FF2B5EF4-FFF2-40B4-BE49-F238E27FC236}">
                <a16:creationId xmlns:a16="http://schemas.microsoft.com/office/drawing/2014/main" id="{CD512E1B-3A19-4A28-4BD3-129C6C9F43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433" y="1282785"/>
            <a:ext cx="1885501" cy="269905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4A647E69-3750-423E-A7CF-AAB2FE41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2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do you design circuits?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00C872-D98D-4AF0-BDF6-D00193A0B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  <a:endParaRPr lang="en-US" sz="1200" kern="1200" dirty="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E8014-C206-4F78-A383-356865ACF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87F0A00-0025-4C77-8B5B-C04FA5A7CC17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33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asic Electrical and Electronic Symbols">
            <a:extLst>
              <a:ext uri="{FF2B5EF4-FFF2-40B4-BE49-F238E27FC236}">
                <a16:creationId xmlns:a16="http://schemas.microsoft.com/office/drawing/2014/main" id="{32AB013F-F53D-4A43-9FB3-19656EAD6E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09" b="-1"/>
          <a:stretch/>
        </p:blipFill>
        <p:spPr bwMode="auto">
          <a:xfrm>
            <a:off x="-7366" y="1239656"/>
            <a:ext cx="4855591" cy="5618344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EA00B1-D77A-4F08-8444-C1C247520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C356A-EE6B-4D48-B3F7-2BE933BFE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To design </a:t>
            </a:r>
            <a:r>
              <a:rPr lang="en-US" sz="3200" b="1" dirty="0"/>
              <a:t>electrical and Electronic circuit</a:t>
            </a:r>
            <a:r>
              <a:rPr lang="en-US" sz="3200" dirty="0"/>
              <a:t>, it is </a:t>
            </a:r>
            <a:r>
              <a:rPr lang="en-US" sz="3200" b="1" dirty="0"/>
              <a:t>necessary to know the symbol of all electrical and electronic </a:t>
            </a:r>
            <a:r>
              <a:rPr lang="en-US" sz="3200" dirty="0"/>
              <a:t>components.</a:t>
            </a:r>
          </a:p>
          <a:p>
            <a:pPr marL="0" indent="0">
              <a:buNone/>
            </a:pPr>
            <a:r>
              <a:rPr lang="en-US" sz="3200" dirty="0"/>
              <a:t>The symbol of </a:t>
            </a:r>
            <a:r>
              <a:rPr lang="en-US" sz="3200" b="1" dirty="0"/>
              <a:t>Electrical and Electronic components </a:t>
            </a:r>
            <a:r>
              <a:rPr lang="en-US" sz="3200" dirty="0"/>
              <a:t>are listed below.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3C8E90-3F0D-4F66-921A-B8A5B54A5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27047" y="6356350"/>
            <a:ext cx="3944913" cy="365125"/>
          </a:xfrm>
        </p:spPr>
        <p:txBody>
          <a:bodyPr>
            <a:normAutofit lnSpcReduction="10000"/>
          </a:bodyPr>
          <a:lstStyle/>
          <a:p>
            <a:pPr algn="l">
              <a:spcAft>
                <a:spcPts val="600"/>
              </a:spcAft>
            </a:pPr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9959F-8699-4850-AEE4-03A0AD059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47382" y="6356350"/>
            <a:ext cx="1306417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5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60C744-935F-4686-8FF9-75EE0A89E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C08E0-8ABD-48A2-8BF8-B7450F165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15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23F58-320D-238E-C368-E42794A95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3260" y="0"/>
            <a:ext cx="5721484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01DE2-3211-BD8B-4B8F-75892BD1FE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AEAA66B-BA83-98BA-1FE4-D0FDDDBBFA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9599" y="1255541"/>
            <a:ext cx="6677580" cy="538880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14:cNvPr>
              <p14:cNvContentPartPr/>
              <p14:nvPr/>
            </p14:nvContentPartPr>
            <p14:xfrm>
              <a:off x="1495440" y="2462400"/>
              <a:ext cx="360" cy="3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B625401E-71C1-B1D6-EC30-CBC70CF6D66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86080" y="2453040"/>
                <a:ext cx="19080" cy="19080"/>
              </a:xfrm>
              <a:prstGeom prst="rect">
                <a:avLst/>
              </a:prstGeom>
            </p:spPr>
          </p:pic>
        </mc:Fallback>
      </mc:AlternateContent>
      <p:pic>
        <p:nvPicPr>
          <p:cNvPr id="3086" name="Picture 6" descr="electrical wire symbol">
            <a:extLst>
              <a:ext uri="{FF2B5EF4-FFF2-40B4-BE49-F238E27FC236}">
                <a16:creationId xmlns:a16="http://schemas.microsoft.com/office/drawing/2014/main" id="{FC3C561C-63AA-6BAA-0EAB-C553BECD64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9" descr="3050 RD001 Alpha Wire | Cables, Wires | DigiKey">
            <a:extLst>
              <a:ext uri="{FF2B5EF4-FFF2-40B4-BE49-F238E27FC236}">
                <a16:creationId xmlns:a16="http://schemas.microsoft.com/office/drawing/2014/main" id="{366F7A62-3471-9DB4-FB5B-67511CEFF7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297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7" descr="connected wires symbol">
            <a:extLst>
              <a:ext uri="{FF2B5EF4-FFF2-40B4-BE49-F238E27FC236}">
                <a16:creationId xmlns:a16="http://schemas.microsoft.com/office/drawing/2014/main" id="{4F336DFF-BFD4-EA50-1D01-A8D8159ED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2" descr="Wire Connectors - Low Voltage T Tap Wire Connectors, 3 Way Wire Connector,  T Type 2 Pin Solderless No Wire Stripping Required for LED Strip,  Automotive Connection Fits 24-20 AWG 12 Pack - - Amazon.com">
            <a:extLst>
              <a:ext uri="{FF2B5EF4-FFF2-40B4-BE49-F238E27FC236}">
                <a16:creationId xmlns:a16="http://schemas.microsoft.com/office/drawing/2014/main" id="{60EF6D27-08F3-8F6B-437F-74F7909B4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09688" cy="106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8" descr="unconnected wires symbol">
            <a:extLst>
              <a:ext uri="{FF2B5EF4-FFF2-40B4-BE49-F238E27FC236}">
                <a16:creationId xmlns:a16="http://schemas.microsoft.com/office/drawing/2014/main" id="{E8972636-1214-1B27-D271-D9AE96C3D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>
            <a:extLst>
              <a:ext uri="{FF2B5EF4-FFF2-40B4-BE49-F238E27FC236}">
                <a16:creationId xmlns:a16="http://schemas.microsoft.com/office/drawing/2014/main" id="{135A602F-02F6-03C6-0059-8A579175C8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23938" cy="55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520386"/>
      </p:ext>
    </p:extLst>
  </p:cSld>
  <p:clrMapOvr>
    <a:masterClrMapping/>
  </p:clrMapOvr>
  <p:extLst>
    <p:ext uri="{E180D4A7-C9FB-4DFB-919C-405C955672EB}">
      <p14:showEvtLst xmlns:p14="http://schemas.microsoft.com/office/powerpoint/2010/main">
        <p14:playEvt time="0" objId="9"/>
      </p14:showEvtLst>
    </p:ext>
  </p:extLs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74197-EFAE-4A6A-9EAE-8722CAE94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D0620C-CE5C-4D84-B932-40F0DE7D5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spcAft>
                <a:spcPts val="600"/>
              </a:spcAft>
            </a:pPr>
            <a:fld id="{9FC5267A-85E6-4ECD-885F-EF905A6DB9C9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08F888-E55C-37AF-0929-AE482A779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B98D9E-3430-987C-C2A5-E7BC74777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630" y="1203224"/>
            <a:ext cx="7536739" cy="5464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936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2C96C1-96D6-45CE-BCEA-B3BEA55A7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7F95A-9037-4F37-B9AE-5EF1C86A3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17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C7806F3B-5CC6-51B4-27EE-CDB829947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400C7EB-ED3C-E573-5B26-A8973D69E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1" y="1202733"/>
            <a:ext cx="7538090" cy="527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573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D7E388-CC09-497E-93EF-A2902253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5DF66-5ECC-49A8-B7D2-884F7407B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18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6D78A-AB5B-1459-E903-08CC99A3B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9420F8-B5AE-EF9A-E278-81DCC17E48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639" y="1340767"/>
            <a:ext cx="7746123" cy="5017076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D55788B9-EE2C-C273-BDC0-285B9CBB4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4104" name="Picture 23" descr="http://www.rapidtables.com/electric/symbols/capacitor.GIF">
            <a:extLst>
              <a:ext uri="{FF2B5EF4-FFF2-40B4-BE49-F238E27FC236}">
                <a16:creationId xmlns:a16="http://schemas.microsoft.com/office/drawing/2014/main" id="{DD30A430-DF82-C77F-9CB3-4043514EA6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26">
            <a:extLst>
              <a:ext uri="{FF2B5EF4-FFF2-40B4-BE49-F238E27FC236}">
                <a16:creationId xmlns:a16="http://schemas.microsoft.com/office/drawing/2014/main" id="{5969BBDE-E29A-B97E-BAD8-A2F6E77BD4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428750" cy="80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24" descr="capacitor symbol">
            <a:extLst>
              <a:ext uri="{FF2B5EF4-FFF2-40B4-BE49-F238E27FC236}">
                <a16:creationId xmlns:a16="http://schemas.microsoft.com/office/drawing/2014/main" id="{ABEB66A2-A03F-9F5D-2AF5-A4FD9A353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25" descr="variable capacitor symbol">
            <a:extLst>
              <a:ext uri="{FF2B5EF4-FFF2-40B4-BE49-F238E27FC236}">
                <a16:creationId xmlns:a16="http://schemas.microsoft.com/office/drawing/2014/main" id="{D04C28AF-34CF-A2B0-26A4-1C6CF043D4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27">
            <a:extLst>
              <a:ext uri="{FF2B5EF4-FFF2-40B4-BE49-F238E27FC236}">
                <a16:creationId xmlns:a16="http://schemas.microsoft.com/office/drawing/2014/main" id="{7603C995-3054-6CE8-7F8F-D38B395460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90625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151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67287D0-FBE2-4613-8AC3-81BB13C45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C71D447-2F43-4913-93A3-79AA56146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19</a:t>
            </a:fld>
            <a:endParaRPr lang="en-US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20B4BD7-95E7-E943-FA5C-40315FF5B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8264D2-4D9E-75F6-55D7-C965449847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1190" y="1378953"/>
            <a:ext cx="8535715" cy="4543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3086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EA9269C-ED3D-4E8F-87BC-6905D23A5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7D52E53-DDF7-43FC-AD1D-CA73CE5384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20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330693-424B-B665-BDF1-C788E793D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6ACCD5-47F5-4C7B-AD88-B396AE296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4425"/>
            <a:ext cx="6873961" cy="5343144"/>
          </a:xfrm>
          <a:prstGeom prst="rect">
            <a:avLst/>
          </a:prstGeom>
        </p:spPr>
      </p:pic>
      <p:pic>
        <p:nvPicPr>
          <p:cNvPr id="6152" name="Picture 38" descr="voltage source symbol">
            <a:extLst>
              <a:ext uri="{FF2B5EF4-FFF2-40B4-BE49-F238E27FC236}">
                <a16:creationId xmlns:a16="http://schemas.microsoft.com/office/drawing/2014/main" id="{00D9BD1E-D067-2323-19E7-A4CAE801F2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38163" cy="53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43">
            <a:extLst>
              <a:ext uri="{FF2B5EF4-FFF2-40B4-BE49-F238E27FC236}">
                <a16:creationId xmlns:a16="http://schemas.microsoft.com/office/drawing/2014/main" id="{806FB3E0-72E2-0613-E016-873F6851DA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533525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39" descr="current source symbol">
            <a:extLst>
              <a:ext uri="{FF2B5EF4-FFF2-40B4-BE49-F238E27FC236}">
                <a16:creationId xmlns:a16="http://schemas.microsoft.com/office/drawing/2014/main" id="{ADF12656-6EF3-4842-4F3C-E976CFBB4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33400" cy="53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40" descr="ac power source symbol">
            <a:extLst>
              <a:ext uri="{FF2B5EF4-FFF2-40B4-BE49-F238E27FC236}">
                <a16:creationId xmlns:a16="http://schemas.microsoft.com/office/drawing/2014/main" id="{40EE8568-1A9E-BAE1-59A2-B5B43C32E2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9588" cy="509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>
            <a:extLst>
              <a:ext uri="{FF2B5EF4-FFF2-40B4-BE49-F238E27FC236}">
                <a16:creationId xmlns:a16="http://schemas.microsoft.com/office/drawing/2014/main" id="{F038B820-1970-7C9E-D9C9-E8BA3A8BFC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09600" cy="40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41" descr="battery cell symbol">
            <a:extLst>
              <a:ext uri="{FF2B5EF4-FFF2-40B4-BE49-F238E27FC236}">
                <a16:creationId xmlns:a16="http://schemas.microsoft.com/office/drawing/2014/main" id="{988302E6-1FEE-C10D-CD1A-7848DCCB90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44">
            <a:extLst>
              <a:ext uri="{FF2B5EF4-FFF2-40B4-BE49-F238E27FC236}">
                <a16:creationId xmlns:a16="http://schemas.microsoft.com/office/drawing/2014/main" id="{926870E3-3E2F-02EB-53C6-53E750202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144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5" name="Picture 42" descr="battery symbol">
            <a:extLst>
              <a:ext uri="{FF2B5EF4-FFF2-40B4-BE49-F238E27FC236}">
                <a16:creationId xmlns:a16="http://schemas.microsoft.com/office/drawing/2014/main" id="{0CE5B7C1-E223-D6E1-5E3D-2E61F5787D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964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52591E2-31BB-4576-96BA-D24973E9C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C3C27DB-CC9C-43E8-AA8B-983E27C49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21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EF6CB-4ECD-17E5-3EE3-BC8954907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99B9DAB-7326-B72A-C3A1-6C0C177A3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A0E61E4-AC36-CE66-464C-4D9ECE6F9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088" y="887418"/>
            <a:ext cx="5835396" cy="6038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634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40A6ECE-F251-4496-8AF5-7FF97C81C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B456348-96F8-40DD-858E-CAC1A3D1D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22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38FB7-4293-08C7-505C-E2519832B0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C27DB3-31BF-F551-14AB-44A9157876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735" y="1487172"/>
            <a:ext cx="7771594" cy="415878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16BAEBB8-50D8-22BB-2D2E-322695FD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8314259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23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44608DC-D2FF-F8BD-4C33-6B410F51CA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838" y="1110699"/>
            <a:ext cx="6315502" cy="5533644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42937975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24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CA9D47-8151-85C3-2DEA-7B216FF07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2801" y="1308531"/>
            <a:ext cx="6554841" cy="505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4177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25</a:t>
            </a:fld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DF260D02-98DB-40E7-A5EC-83CD98E00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908669-70A4-AADB-FE51-2E900D2E0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9794" y="990621"/>
            <a:ext cx="6489877" cy="5707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6704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26</a:t>
            </a:fld>
            <a:endParaRPr lang="en-US"/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8CD2A41C-851B-C4A8-FCA1-B6C28DDC45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5793379"/>
              </p:ext>
            </p:extLst>
          </p:nvPr>
        </p:nvGraphicFramePr>
        <p:xfrm>
          <a:off x="2156102" y="1854115"/>
          <a:ext cx="8466894" cy="31497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3447">
                  <a:extLst>
                    <a:ext uri="{9D8B030D-6E8A-4147-A177-3AD203B41FA5}">
                      <a16:colId xmlns:a16="http://schemas.microsoft.com/office/drawing/2014/main" val="1841600189"/>
                    </a:ext>
                  </a:extLst>
                </a:gridCol>
                <a:gridCol w="4233447">
                  <a:extLst>
                    <a:ext uri="{9D8B030D-6E8A-4147-A177-3AD203B41FA5}">
                      <a16:colId xmlns:a16="http://schemas.microsoft.com/office/drawing/2014/main" val="3040351085"/>
                    </a:ext>
                  </a:extLst>
                </a:gridCol>
              </a:tblGrid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73376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Voltage across a circuit is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3120567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Current across a circuit is 2.5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2.5A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918708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the resistor is 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  <a:r>
                        <a:rPr lang="el-GR" dirty="0"/>
                        <a:t>Ω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22660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inductance is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7529922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Value of Capacitor is 300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4309754"/>
                  </a:ext>
                </a:extLst>
              </a:tr>
              <a:tr h="449967">
                <a:tc>
                  <a:txBody>
                    <a:bodyPr/>
                    <a:lstStyle/>
                    <a:p>
                      <a:r>
                        <a:rPr lang="en-GB" dirty="0"/>
                        <a:t>Power of the machine is 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256383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33515002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27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−3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−6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p>
                                  <m:sSup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10</m:t>
                                    </m:r>
                                  </m:e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−12</m:t>
                                    </m:r>
                                  </m:sup>
                                </m:sSup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639128783"/>
                  </p:ext>
                </p:extLst>
              </p:nvPr>
            </p:nvGraphicFramePr>
            <p:xfrm>
              <a:off x="2910943" y="1520420"/>
              <a:ext cx="5883255" cy="3599736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2231790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3079">
                      <a:extLst>
                        <a:ext uri="{9D8B030D-6E8A-4147-A177-3AD203B41FA5}">
                          <a16:colId xmlns:a16="http://schemas.microsoft.com/office/drawing/2014/main" val="1138292609"/>
                        </a:ext>
                      </a:extLst>
                    </a:gridCol>
                    <a:gridCol w="2258386">
                      <a:extLst>
                        <a:ext uri="{9D8B030D-6E8A-4147-A177-3AD203B41FA5}">
                          <a16:colId xmlns:a16="http://schemas.microsoft.com/office/drawing/2014/main" val="3040351085"/>
                        </a:ext>
                      </a:extLst>
                    </a:gridCol>
                  </a:tblGrid>
                  <a:tr h="449967"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Notations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106757" r="-163755" b="-6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K (Kilo)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206757" r="-163755" b="-5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(Mega) 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1,000,000,000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306757" r="-163755" b="-40270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G (Giga)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412329" r="-163755" b="-3082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m (Milli)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505405" r="-163755" b="-2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µ(Micro)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605405" r="-163755" b="-10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(Nano 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4996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0.000,000,000,001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60262" t="-705405" r="-163755" b="-40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 (Pico)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14923190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28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6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−6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1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𝐻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20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m:rPr>
                                  <m:sty m:val="p"/>
                                </m:rPr>
                                <a:rPr lang="el-GR" b="0" i="1" smtClean="0"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5×10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−12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F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3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6</m:t>
                                  </m:r>
                                </m:sup>
                              </m:sSup>
                              <m:r>
                                <m:rPr>
                                  <m:nor/>
                                </m:rPr>
                                <a:rPr lang="el-GR" dirty="0" smtClean="0"/>
                                <m:t>Ω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b="0" i="0" dirty="0">
                              <a:latin typeface="+mn-lt"/>
                            </a:rPr>
                            <a:t>5</a:t>
                          </a:r>
                          <a14:m>
                            <m:oMath xmlns:m="http://schemas.openxmlformats.org/officeDocument/2006/math"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</m:t>
                                  </m:r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9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𝐹</m:t>
                              </m:r>
                            </m:oMath>
                          </a14:m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p>
                                <m:sSupPr>
                                  <m:ctrlPr>
                                    <a:rPr lang="en-GB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4.4×10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−3</m:t>
                                  </m:r>
                                </m:sup>
                              </m:sSup>
                            </m:oMath>
                          </a14:m>
                          <a:r>
                            <a:rPr lang="en-GB" dirty="0"/>
                            <a:t>A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5">
                <a:extLst>
                  <a:ext uri="{FF2B5EF4-FFF2-40B4-BE49-F238E27FC236}">
                    <a16:creationId xmlns:a16="http://schemas.microsoft.com/office/drawing/2014/main" id="{8CD2A41C-851B-C4A8-FCA1-B6C28DDC459B}"/>
                  </a:ext>
                </a:extLst>
              </p:cNvPr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211992883"/>
                  </p:ext>
                </p:extLst>
              </p:nvPr>
            </p:nvGraphicFramePr>
            <p:xfrm>
              <a:off x="1687648" y="1251920"/>
              <a:ext cx="8560996" cy="47622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799038">
                      <a:extLst>
                        <a:ext uri="{9D8B030D-6E8A-4147-A177-3AD203B41FA5}">
                          <a16:colId xmlns:a16="http://schemas.microsoft.com/office/drawing/2014/main" val="1841600189"/>
                        </a:ext>
                      </a:extLst>
                    </a:gridCol>
                    <a:gridCol w="1396834">
                      <a:extLst>
                        <a:ext uri="{9D8B030D-6E8A-4147-A177-3AD203B41FA5}">
                          <a16:colId xmlns:a16="http://schemas.microsoft.com/office/drawing/2014/main" val="959542621"/>
                        </a:ext>
                      </a:extLst>
                    </a:gridCol>
                    <a:gridCol w="2365124">
                      <a:extLst>
                        <a:ext uri="{9D8B030D-6E8A-4147-A177-3AD203B41FA5}">
                          <a16:colId xmlns:a16="http://schemas.microsoft.com/office/drawing/2014/main" val="909858709"/>
                        </a:ext>
                      </a:extLst>
                    </a:gridCol>
                  </a:tblGrid>
                  <a:tr h="413996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Description</a:t>
                          </a:r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Notation</a:t>
                          </a:r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09273376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value of Voltage is 1,000V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KV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107353" r="-1031" b="-9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993120567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0.000,006A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6 µA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207353" r="-1031" b="-8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12918708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 1,000,000,000W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GW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307353" r="-1031" b="-7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24822660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The inductance is 0.003H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</a:t>
                          </a:r>
                          <a:r>
                            <a:rPr lang="en-GB" dirty="0" err="1"/>
                            <a:t>mH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407353" r="-1031" b="-6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817529922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Resistance is 20,000 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20K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507353" r="-1031" b="-5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604309754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power is5,000,000 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MW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607353" r="-1031" b="-4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419256383"/>
                      </a:ext>
                    </a:extLst>
                  </a:tr>
                  <a:tr h="41399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is0.000,000,000,001 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1 pF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07353" r="-1031" b="-3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2392871860"/>
                      </a:ext>
                    </a:extLst>
                  </a:tr>
                  <a:tr h="417328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value of resistance is 3,000,000 ohm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3 M</a:t>
                          </a:r>
                          <a:r>
                            <a:rPr lang="el-GR" dirty="0"/>
                            <a:t>Ω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07353" r="-1031" b="-252941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107812132"/>
                      </a:ext>
                    </a:extLst>
                  </a:tr>
                  <a:tr h="444046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Capacitance is 0.000,000,005F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5 </a:t>
                          </a:r>
                          <a:r>
                            <a:rPr lang="en-GB" dirty="0" err="1"/>
                            <a:t>nF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845205" r="-1031" b="-135616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426369783"/>
                      </a:ext>
                    </a:extLst>
                  </a:tr>
                  <a:tr h="588911"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The current is 0.0044A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4.4 mA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262629" t="-711340" r="-1031" b="-2062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3503423074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Symbols</a:t>
            </a:r>
          </a:p>
        </p:txBody>
      </p:sp>
    </p:spTree>
    <p:extLst>
      <p:ext uri="{BB962C8B-B14F-4D97-AF65-F5344CB8AC3E}">
        <p14:creationId xmlns:p14="http://schemas.microsoft.com/office/powerpoint/2010/main" val="22219450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29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B5B21746-5DF6-90B5-9A1C-C3CB6DB727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26122" y="2075823"/>
            <a:ext cx="5513354" cy="2706353"/>
          </a:xfrm>
        </p:spPr>
      </p:pic>
    </p:spTree>
    <p:extLst>
      <p:ext uri="{BB962C8B-B14F-4D97-AF65-F5344CB8AC3E}">
        <p14:creationId xmlns:p14="http://schemas.microsoft.com/office/powerpoint/2010/main" val="38644800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30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pic>
        <p:nvPicPr>
          <p:cNvPr id="11" name="Content Placeholder 10" descr="Diagram, schematic&#10;&#10;Description automatically generated">
            <a:extLst>
              <a:ext uri="{FF2B5EF4-FFF2-40B4-BE49-F238E27FC236}">
                <a16:creationId xmlns:a16="http://schemas.microsoft.com/office/drawing/2014/main" id="{70293494-A49A-7E39-CBBA-48B987DA16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44286" y="1613469"/>
            <a:ext cx="5567612" cy="3806308"/>
          </a:xfrm>
        </p:spPr>
      </p:pic>
    </p:spTree>
    <p:extLst>
      <p:ext uri="{BB962C8B-B14F-4D97-AF65-F5344CB8AC3E}">
        <p14:creationId xmlns:p14="http://schemas.microsoft.com/office/powerpoint/2010/main" val="9266907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31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pic>
        <p:nvPicPr>
          <p:cNvPr id="7" name="Content Placeholder 6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3C1BF6CE-E464-A914-5614-32E033D443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40686" y="2226869"/>
            <a:ext cx="4815269" cy="2604027"/>
          </a:xfrm>
        </p:spPr>
      </p:pic>
    </p:spTree>
    <p:extLst>
      <p:ext uri="{BB962C8B-B14F-4D97-AF65-F5344CB8AC3E}">
        <p14:creationId xmlns:p14="http://schemas.microsoft.com/office/powerpoint/2010/main" val="1643182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32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69B1735F-6DAD-29D9-3E23-66D314761E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35235" y="1993329"/>
            <a:ext cx="4572316" cy="3132882"/>
          </a:xfrm>
        </p:spPr>
      </p:pic>
    </p:spTree>
    <p:extLst>
      <p:ext uri="{BB962C8B-B14F-4D97-AF65-F5344CB8AC3E}">
        <p14:creationId xmlns:p14="http://schemas.microsoft.com/office/powerpoint/2010/main" val="15944034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33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77C25E-892C-39A4-F37C-C70D3852C7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1787" y="2015667"/>
            <a:ext cx="7115175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5425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34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19F340-29B2-5CC4-1A1E-DC75A3FD7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1533525"/>
            <a:ext cx="6610350" cy="37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5656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DFB8FB-B96A-4D2F-98C7-B05733C29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Electronics Principles and Concepts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31EF5984-4DDD-4C66-A23A-ED94A8EF4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5267A-85E6-4ECD-885F-EF905A6DB9C9}" type="slidenum">
              <a:rPr lang="en-US" smtClean="0"/>
              <a:t>35</a:t>
            </a:fld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7DC7FA4-2EB2-769D-7159-66D8E326B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082" y="0"/>
            <a:ext cx="5368661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C77D2-0C00-3992-B361-AF64052DC3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000C00-849C-50F8-5E12-C30999B1B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469" y="1684742"/>
            <a:ext cx="6972300" cy="364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5480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5326" y="167032"/>
            <a:ext cx="5737370" cy="741232"/>
          </a:xfrm>
        </p:spPr>
        <p:txBody>
          <a:bodyPr>
            <a:normAutofit/>
          </a:bodyPr>
          <a:lstStyle/>
          <a:p>
            <a:r>
              <a:rPr lang="en-IN" sz="4400" b="1" dirty="0">
                <a:solidFill>
                  <a:srgbClr val="FFFFFF"/>
                </a:solidFill>
              </a:rPr>
              <a:t>Active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1626282"/>
            <a:ext cx="5977938" cy="4262690"/>
          </a:xfrm>
        </p:spPr>
        <p:txBody>
          <a:bodyPr>
            <a:normAutofit lnSpcReduction="10000"/>
          </a:bodyPr>
          <a:lstStyle/>
          <a:p>
            <a:r>
              <a:rPr lang="en-IN" sz="3200" dirty="0"/>
              <a:t>An </a:t>
            </a:r>
            <a:r>
              <a:rPr lang="en-IN" sz="3200" i="1" dirty="0"/>
              <a:t>active</a:t>
            </a:r>
            <a:r>
              <a:rPr lang="en-IN" sz="3200" dirty="0"/>
              <a:t> device is a type of circuit elements with the ability to </a:t>
            </a:r>
            <a:r>
              <a:rPr lang="en-IN" sz="3200" b="1" dirty="0"/>
              <a:t>electrically control the </a:t>
            </a:r>
            <a:r>
              <a:rPr lang="en-IN" sz="3200" dirty="0"/>
              <a:t>flow of electricity. </a:t>
            </a:r>
          </a:p>
          <a:p>
            <a:r>
              <a:rPr lang="en-IN" sz="3200" dirty="0"/>
              <a:t>In order for a </a:t>
            </a:r>
            <a:r>
              <a:rPr lang="en-IN" sz="3200" b="1" dirty="0"/>
              <a:t>circui</a:t>
            </a:r>
            <a:r>
              <a:rPr lang="en-IN" sz="3200" dirty="0"/>
              <a:t>t to be called </a:t>
            </a:r>
            <a:r>
              <a:rPr lang="en-IN" sz="3200" b="1" i="1" dirty="0"/>
              <a:t>active circuit</a:t>
            </a:r>
            <a:r>
              <a:rPr lang="en-IN" sz="3200" dirty="0"/>
              <a:t>, it must contain at least </a:t>
            </a:r>
            <a:r>
              <a:rPr lang="en-IN" sz="3200" b="1" dirty="0"/>
              <a:t>one active device</a:t>
            </a:r>
            <a:endParaRPr lang="en-IN" sz="3200" dirty="0"/>
          </a:p>
          <a:p>
            <a:r>
              <a:rPr lang="en-IN" sz="3200" dirty="0" err="1"/>
              <a:t>Eg</a:t>
            </a:r>
            <a:r>
              <a:rPr lang="en-IN" sz="3200" dirty="0"/>
              <a:t>:  Power supplies, transistors, amplifiers and transmitters</a:t>
            </a:r>
          </a:p>
          <a:p>
            <a:pPr marL="0" indent="0">
              <a:buNone/>
            </a:pPr>
            <a:endParaRPr lang="en-IN" sz="1800" b="1" dirty="0">
              <a:solidFill>
                <a:srgbClr val="FFFFFF"/>
              </a:solidFill>
            </a:endParaRPr>
          </a:p>
        </p:txBody>
      </p:sp>
      <p:pic>
        <p:nvPicPr>
          <p:cNvPr id="2050" name="Picture 2" descr="NPN Transistor: Application and Circuit Working Principles">
            <a:extLst>
              <a:ext uri="{FF2B5EF4-FFF2-40B4-BE49-F238E27FC236}">
                <a16:creationId xmlns:a16="http://schemas.microsoft.com/office/drawing/2014/main" id="{141A3F54-BCA7-4AC4-B49F-97D2B32933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47096"/>
          <a:stretch/>
        </p:blipFill>
        <p:spPr bwMode="auto">
          <a:xfrm>
            <a:off x="9326945" y="1356257"/>
            <a:ext cx="2736180" cy="1366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9175" y="6459785"/>
            <a:ext cx="3757243" cy="365125"/>
          </a:xfrm>
        </p:spPr>
        <p:txBody>
          <a:bodyPr>
            <a:normAutofit lnSpcReduction="10000"/>
          </a:bodyPr>
          <a:lstStyle/>
          <a:p>
            <a:pPr algn="l">
              <a:spcAft>
                <a:spcPts val="600"/>
              </a:spcAft>
            </a:pPr>
            <a:r>
              <a:rPr lang="en-IN" dirty="0"/>
              <a:t>Electronics Principles and Concepts</a:t>
            </a:r>
            <a:endParaRPr lang="en-US" dirty="0"/>
          </a:p>
        </p:txBody>
      </p:sp>
      <p:pic>
        <p:nvPicPr>
          <p:cNvPr id="7" name="Picture 6" descr="A picture containing electronics, circuit&#10;&#10;Description automatically generated">
            <a:extLst>
              <a:ext uri="{FF2B5EF4-FFF2-40B4-BE49-F238E27FC236}">
                <a16:creationId xmlns:a16="http://schemas.microsoft.com/office/drawing/2014/main" id="{1B0768E1-0E3D-4158-80C1-AC240F6A3D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71" r="65" b="3"/>
          <a:stretch/>
        </p:blipFill>
        <p:spPr>
          <a:xfrm>
            <a:off x="7611903" y="4934078"/>
            <a:ext cx="4580097" cy="1948470"/>
          </a:xfrm>
          <a:prstGeom prst="rect">
            <a:avLst/>
          </a:prstGeom>
        </p:spPr>
      </p:pic>
      <p:pic>
        <p:nvPicPr>
          <p:cNvPr id="2054" name="Picture 6" descr="E36100 Series Bench Power Supply | Keysight">
            <a:extLst>
              <a:ext uri="{FF2B5EF4-FFF2-40B4-BE49-F238E27FC236}">
                <a16:creationId xmlns:a16="http://schemas.microsoft.com/office/drawing/2014/main" id="{2F7D7AD8-AD12-4E60-B7F5-D9D0A0097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872"/>
          <a:stretch/>
        </p:blipFill>
        <p:spPr bwMode="auto">
          <a:xfrm>
            <a:off x="7611902" y="2780021"/>
            <a:ext cx="4580098" cy="1793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13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8328" y="1"/>
            <a:ext cx="4088411" cy="1184424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Passive devices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845733"/>
            <a:ext cx="5075227" cy="4088341"/>
          </a:xfrm>
        </p:spPr>
        <p:txBody>
          <a:bodyPr>
            <a:normAutofit/>
          </a:bodyPr>
          <a:lstStyle/>
          <a:p>
            <a:r>
              <a:rPr lang="en-IN" sz="3200" dirty="0"/>
              <a:t>Components which </a:t>
            </a:r>
            <a:r>
              <a:rPr lang="en-IN" sz="3200" b="1" dirty="0"/>
              <a:t>does not require electricity to control the flow of current </a:t>
            </a:r>
            <a:r>
              <a:rPr lang="en-IN" sz="3200" dirty="0"/>
              <a:t>are called passive devices. </a:t>
            </a:r>
          </a:p>
          <a:p>
            <a:r>
              <a:rPr lang="en-IN" sz="3200" b="1" dirty="0" err="1"/>
              <a:t>Eg</a:t>
            </a:r>
            <a:r>
              <a:rPr lang="en-IN" sz="3200" b="1" dirty="0"/>
              <a:t>: </a:t>
            </a:r>
            <a:r>
              <a:rPr lang="en-IN" sz="3200" dirty="0"/>
              <a:t>Resistors, capacitors, inductors, transformers, diodes, etc..</a:t>
            </a:r>
          </a:p>
          <a:p>
            <a:pPr marL="0" indent="0">
              <a:buNone/>
            </a:pPr>
            <a:endParaRPr lang="en-IN" sz="1800" b="1" dirty="0"/>
          </a:p>
        </p:txBody>
      </p:sp>
      <p:pic>
        <p:nvPicPr>
          <p:cNvPr id="3074" name="Picture 2" descr="Deepak Enterprise 100k ohm 1/4w 5% carbon film resistor - Set of 100 :  Amazon.in: Electronics">
            <a:extLst>
              <a:ext uri="{FF2B5EF4-FFF2-40B4-BE49-F238E27FC236}">
                <a16:creationId xmlns:a16="http://schemas.microsoft.com/office/drawing/2014/main" id="{D4892341-94C3-41C9-88F7-AA88C87F61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20" r="17712" b="3"/>
          <a:stretch/>
        </p:blipFill>
        <p:spPr bwMode="auto">
          <a:xfrm>
            <a:off x="5811783" y="2067902"/>
            <a:ext cx="2395870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ntroduction to Inductors - What is Inductor, Basics, Types and Working of  Inductors">
            <a:extLst>
              <a:ext uri="{FF2B5EF4-FFF2-40B4-BE49-F238E27FC236}">
                <a16:creationId xmlns:a16="http://schemas.microsoft.com/office/drawing/2014/main" id="{A2A4E555-F6F7-42E6-A209-DEF6C51CE6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" r="2" b="31222"/>
          <a:stretch/>
        </p:blipFill>
        <p:spPr bwMode="auto">
          <a:xfrm>
            <a:off x="8424362" y="1668975"/>
            <a:ext cx="3720651" cy="222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B9219E-F14D-40A2-80F3-AA5C4C6CC7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410" r="-6" b="-6"/>
          <a:stretch/>
        </p:blipFill>
        <p:spPr>
          <a:xfrm>
            <a:off x="7526292" y="4309467"/>
            <a:ext cx="1249403" cy="1476987"/>
          </a:xfrm>
          <a:prstGeom prst="rect">
            <a:avLst/>
          </a:prstGeom>
        </p:spPr>
      </p:pic>
      <p:pic>
        <p:nvPicPr>
          <p:cNvPr id="3078" name="Picture 6" descr="PoiLee 30Pcs 1N5408 Rectifier Diode 3A 1000V DO-27 Axial 5408 IN5408 3 Amp  1000 Volt Electronic Silicon Diodes: Amazon.com: Industrial &amp; Scientific">
            <a:extLst>
              <a:ext uri="{FF2B5EF4-FFF2-40B4-BE49-F238E27FC236}">
                <a16:creationId xmlns:a16="http://schemas.microsoft.com/office/drawing/2014/main" id="{91202303-C7E6-46DF-AC0D-D3BB05EBDB1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67" b="17631"/>
          <a:stretch/>
        </p:blipFill>
        <p:spPr bwMode="auto">
          <a:xfrm>
            <a:off x="8941518" y="4309989"/>
            <a:ext cx="2299716" cy="1476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IN"/>
              <a:t>Electronics Principles and Concepts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22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7332" y="-24686"/>
            <a:ext cx="6327157" cy="8284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38</a:t>
            </a:fld>
            <a:endParaRPr lang="en-US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04B134D-3EEA-4AD9-A1D6-5DCFBA6334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7493222"/>
              </p:ext>
            </p:extLst>
          </p:nvPr>
        </p:nvGraphicFramePr>
        <p:xfrm>
          <a:off x="834620" y="1324257"/>
          <a:ext cx="10377863" cy="44063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7542">
                  <a:extLst>
                    <a:ext uri="{9D8B030D-6E8A-4147-A177-3AD203B41FA5}">
                      <a16:colId xmlns:a16="http://schemas.microsoft.com/office/drawing/2014/main" val="2149984540"/>
                    </a:ext>
                  </a:extLst>
                </a:gridCol>
                <a:gridCol w="4606031">
                  <a:extLst>
                    <a:ext uri="{9D8B030D-6E8A-4147-A177-3AD203B41FA5}">
                      <a16:colId xmlns:a16="http://schemas.microsoft.com/office/drawing/2014/main" val="2054599848"/>
                    </a:ext>
                  </a:extLst>
                </a:gridCol>
                <a:gridCol w="4794290">
                  <a:extLst>
                    <a:ext uri="{9D8B030D-6E8A-4147-A177-3AD203B41FA5}">
                      <a16:colId xmlns:a16="http://schemas.microsoft.com/office/drawing/2014/main" val="217379919"/>
                    </a:ext>
                  </a:extLst>
                </a:gridCol>
              </a:tblGrid>
              <a:tr h="347396">
                <a:tc>
                  <a:txBody>
                    <a:bodyPr/>
                    <a:lstStyle/>
                    <a:p>
                      <a:r>
                        <a:rPr lang="en-US" sz="1600"/>
                        <a:t>Sl.No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Active Devices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1600"/>
                        <a:t>Passive Devices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58868080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1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Active devices need an external source of energy. 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Passive components does not need extra source of energy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3387146420"/>
                  </a:ext>
                </a:extLst>
              </a:tr>
              <a:tr h="807821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2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They </a:t>
                      </a:r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create energy in the form of voltage or current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Certain passive components stores energy in the form of Magnetic field or Electric field.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1100437813"/>
                  </a:ext>
                </a:extLst>
              </a:tr>
              <a:tr h="987078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3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Need an extra source to monitor and manage their operations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There is no requirement for an additional source monitor or manage their operations.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387374264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4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An active component regulate the current flow</a:t>
                      </a:r>
                      <a:endParaRPr lang="en-US" sz="20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</a:endParaRP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Does not regulate the current flow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069668536"/>
                  </a:ext>
                </a:extLst>
              </a:tr>
              <a:tr h="754679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5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Eg</a:t>
                      </a:r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</a:rPr>
                        <a:t>: </a:t>
                      </a:r>
                      <a:r>
                        <a:rPr lang="en-IN" sz="2000" dirty="0"/>
                        <a:t>power supplies, transistors, amplifiers and transmitters</a:t>
                      </a:r>
                    </a:p>
                  </a:txBody>
                  <a:tcPr marL="68138" marR="68138" marT="34069" marB="34069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2000" b="0" dirty="0" err="1"/>
                        <a:t>Eg</a:t>
                      </a:r>
                      <a:r>
                        <a:rPr lang="en-IN" sz="2000" b="0" dirty="0"/>
                        <a:t>: Resistors, capacitors, inductors, transformers, diodes, etc..</a:t>
                      </a:r>
                    </a:p>
                  </a:txBody>
                  <a:tcPr marL="68138" marR="68138" marT="34069" marB="34069"/>
                </a:tc>
                <a:extLst>
                  <a:ext uri="{0D108BD9-81ED-4DB2-BD59-A6C34878D82A}">
                    <a16:rowId xmlns:a16="http://schemas.microsoft.com/office/drawing/2014/main" val="2903915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5525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9282" y="99049"/>
            <a:ext cx="8213762" cy="79102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Differentiate Active and Passive devices</a:t>
            </a:r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14098C1-6573-4723-AC3D-F66400291D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33" b="-2"/>
          <a:stretch/>
        </p:blipFill>
        <p:spPr>
          <a:xfrm>
            <a:off x="409340" y="1288752"/>
            <a:ext cx="7283101" cy="4679177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686185" y="6459785"/>
            <a:ext cx="4822804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r>
              <a:rPr lang="en-US" kern="1200" cap="all" baseline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9900458" y="6459785"/>
            <a:ext cx="1312025" cy="36512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defTabSz="914400">
              <a:spcAft>
                <a:spcPts val="600"/>
              </a:spcAft>
            </a:pPr>
            <a:fld id="{A465DFF1-0632-DC41-8079-D9882AFED7B7}" type="slidenum">
              <a:rPr lang="en-US" smtClean="0"/>
              <a:pPr defTabSz="914400">
                <a:spcAft>
                  <a:spcPts val="600"/>
                </a:spcAft>
              </a:pPr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4081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US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Electronics Principles and Concepts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983</Words>
  <Application>Microsoft Office PowerPoint</Application>
  <PresentationFormat>Widescreen</PresentationFormat>
  <Paragraphs>255</Paragraphs>
  <Slides>40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40</vt:i4>
      </vt:variant>
    </vt:vector>
  </HeadingPairs>
  <TitlesOfParts>
    <vt:vector size="66" baseType="lpstr">
      <vt:lpstr>arial</vt:lpstr>
      <vt:lpstr>arial</vt:lpstr>
      <vt:lpstr>Calibri</vt:lpstr>
      <vt:lpstr>Calibri Light</vt:lpstr>
      <vt:lpstr>Cambria Math</vt:lpstr>
      <vt:lpstr>Mistral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What is a circuit diagram?</vt:lpstr>
      <vt:lpstr>Types of circuit diagram</vt:lpstr>
      <vt:lpstr>Steps to design a circuit diagram</vt:lpstr>
      <vt:lpstr>Connecting a Battery to lamp</vt:lpstr>
      <vt:lpstr>Connecting a Battery to a lamp</vt:lpstr>
      <vt:lpstr>Connecting a battery to a lamp through a switch</vt:lpstr>
      <vt:lpstr>Uses of Electrical circuit</vt:lpstr>
      <vt:lpstr>What is a Circuit element?</vt:lpstr>
      <vt:lpstr>Where do you design circuits?</vt:lpstr>
      <vt:lpstr>Where do you design circuits?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Symbols</vt:lpstr>
      <vt:lpstr>Circuits</vt:lpstr>
      <vt:lpstr>Circuits</vt:lpstr>
      <vt:lpstr>Circuits</vt:lpstr>
      <vt:lpstr>Circuits</vt:lpstr>
      <vt:lpstr>Circuits</vt:lpstr>
      <vt:lpstr>Circuits</vt:lpstr>
      <vt:lpstr>Circuits</vt:lpstr>
      <vt:lpstr>Active devices</vt:lpstr>
      <vt:lpstr>Passive devices</vt:lpstr>
      <vt:lpstr>Differentiate Active and Passive devices</vt:lpstr>
      <vt:lpstr>Differentiate Active and Passive devices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121</cp:revision>
  <dcterms:created xsi:type="dcterms:W3CDTF">2021-03-09T15:35:42Z</dcterms:created>
  <dcterms:modified xsi:type="dcterms:W3CDTF">2022-10-19T19:59:37Z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