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2"/>
  </p:notesMasterIdLst>
  <p:handoutMasterIdLst>
    <p:handoutMasterId r:id="rId33"/>
  </p:handoutMasterIdLst>
  <p:sldIdLst>
    <p:sldId id="324" r:id="rId2"/>
    <p:sldId id="325" r:id="rId3"/>
    <p:sldId id="257" r:id="rId4"/>
    <p:sldId id="283" r:id="rId5"/>
    <p:sldId id="287" r:id="rId6"/>
    <p:sldId id="259" r:id="rId7"/>
    <p:sldId id="260" r:id="rId8"/>
    <p:sldId id="293" r:id="rId9"/>
    <p:sldId id="264" r:id="rId10"/>
    <p:sldId id="265" r:id="rId11"/>
    <p:sldId id="289" r:id="rId12"/>
    <p:sldId id="291" r:id="rId13"/>
    <p:sldId id="270" r:id="rId14"/>
    <p:sldId id="292" r:id="rId15"/>
    <p:sldId id="294" r:id="rId16"/>
    <p:sldId id="351" r:id="rId17"/>
    <p:sldId id="266" r:id="rId18"/>
    <p:sldId id="273" r:id="rId19"/>
    <p:sldId id="349" r:id="rId20"/>
    <p:sldId id="327" r:id="rId21"/>
    <p:sldId id="346" r:id="rId22"/>
    <p:sldId id="328" r:id="rId23"/>
    <p:sldId id="347" r:id="rId24"/>
    <p:sldId id="348" r:id="rId25"/>
    <p:sldId id="329" r:id="rId26"/>
    <p:sldId id="330" r:id="rId27"/>
    <p:sldId id="331" r:id="rId28"/>
    <p:sldId id="350" r:id="rId29"/>
    <p:sldId id="295" r:id="rId30"/>
    <p:sldId id="280" r:id="rId3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80C1D7E-F77B-6453-A14E-BA2920DB3E38}" v="10" dt="2025-04-16T10:56:14.083"/>
    <p1510:client id="{DA21E99F-6CDE-B18C-328D-8CED226B8D5A}" v="18" dt="2025-04-16T10:57:21.49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3072"/>
        <p:guide pos="210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5/10/relationships/revisionInfo" Target="revisionInfo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handoutMaster" Target="handoutMasters/handoutMaster1.xml"/><Relationship Id="rId38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ila Maazouz" userId="78f83201-ce9e-46c5-9371-8a0736bf557c" providerId="ADAL" clId="{50F17A1E-6342-4342-BA79-B12407844320}"/>
    <pc:docChg chg="modSld">
      <pc:chgData name="Laila Maazouz" userId="78f83201-ce9e-46c5-9371-8a0736bf557c" providerId="ADAL" clId="{50F17A1E-6342-4342-BA79-B12407844320}" dt="2025-04-14T10:52:20.205" v="19" actId="20577"/>
      <pc:docMkLst>
        <pc:docMk/>
      </pc:docMkLst>
      <pc:sldChg chg="modSp">
        <pc:chgData name="Laila Maazouz" userId="78f83201-ce9e-46c5-9371-8a0736bf557c" providerId="ADAL" clId="{50F17A1E-6342-4342-BA79-B12407844320}" dt="2025-04-14T10:50:08.374" v="8" actId="1035"/>
        <pc:sldMkLst>
          <pc:docMk/>
          <pc:sldMk cId="2941608216" sldId="287"/>
        </pc:sldMkLst>
        <pc:picChg chg="mod">
          <ac:chgData name="Laila Maazouz" userId="78f83201-ce9e-46c5-9371-8a0736bf557c" providerId="ADAL" clId="{50F17A1E-6342-4342-BA79-B12407844320}" dt="2025-04-14T10:50:08.374" v="8" actId="1035"/>
          <ac:picMkLst>
            <pc:docMk/>
            <pc:sldMk cId="2941608216" sldId="287"/>
            <ac:picMk id="7" creationId="{E3AEB554-DF85-4942-5BBB-33E6D9A6E13D}"/>
          </ac:picMkLst>
        </pc:picChg>
      </pc:sldChg>
      <pc:sldChg chg="modSp mod">
        <pc:chgData name="Laila Maazouz" userId="78f83201-ce9e-46c5-9371-8a0736bf557c" providerId="ADAL" clId="{50F17A1E-6342-4342-BA79-B12407844320}" dt="2025-04-14T10:51:23.568" v="11" actId="2711"/>
        <pc:sldMkLst>
          <pc:docMk/>
          <pc:sldMk cId="2323005242" sldId="288"/>
        </pc:sldMkLst>
        <pc:spChg chg="mod">
          <ac:chgData name="Laila Maazouz" userId="78f83201-ce9e-46c5-9371-8a0736bf557c" providerId="ADAL" clId="{50F17A1E-6342-4342-BA79-B12407844320}" dt="2025-04-14T10:51:08.952" v="10" actId="2711"/>
          <ac:spMkLst>
            <pc:docMk/>
            <pc:sldMk cId="2323005242" sldId="288"/>
            <ac:spMk id="3" creationId="{AFE3ABAF-AA59-C9C1-BD11-75212E5C4C71}"/>
          </ac:spMkLst>
        </pc:spChg>
        <pc:spChg chg="mod">
          <ac:chgData name="Laila Maazouz" userId="78f83201-ce9e-46c5-9371-8a0736bf557c" providerId="ADAL" clId="{50F17A1E-6342-4342-BA79-B12407844320}" dt="2025-04-14T10:51:23.568" v="11" actId="2711"/>
          <ac:spMkLst>
            <pc:docMk/>
            <pc:sldMk cId="2323005242" sldId="288"/>
            <ac:spMk id="6" creationId="{B4A8695E-323D-63FE-573B-D204F540499B}"/>
          </ac:spMkLst>
        </pc:spChg>
      </pc:sldChg>
      <pc:sldChg chg="modSp mod">
        <pc:chgData name="Laila Maazouz" userId="78f83201-ce9e-46c5-9371-8a0736bf557c" providerId="ADAL" clId="{50F17A1E-6342-4342-BA79-B12407844320}" dt="2025-04-14T10:47:18.258" v="6" actId="11"/>
        <pc:sldMkLst>
          <pc:docMk/>
          <pc:sldMk cId="2249294868" sldId="325"/>
        </pc:sldMkLst>
        <pc:spChg chg="mod">
          <ac:chgData name="Laila Maazouz" userId="78f83201-ce9e-46c5-9371-8a0736bf557c" providerId="ADAL" clId="{50F17A1E-6342-4342-BA79-B12407844320}" dt="2025-04-14T10:46:42.049" v="2"/>
          <ac:spMkLst>
            <pc:docMk/>
            <pc:sldMk cId="2249294868" sldId="325"/>
            <ac:spMk id="3" creationId="{9E385284-A872-0EBC-6C98-B25F97294F3A}"/>
          </ac:spMkLst>
        </pc:spChg>
        <pc:spChg chg="mod">
          <ac:chgData name="Laila Maazouz" userId="78f83201-ce9e-46c5-9371-8a0736bf557c" providerId="ADAL" clId="{50F17A1E-6342-4342-BA79-B12407844320}" dt="2025-04-14T10:47:18.258" v="6" actId="11"/>
          <ac:spMkLst>
            <pc:docMk/>
            <pc:sldMk cId="2249294868" sldId="325"/>
            <ac:spMk id="4" creationId="{1A2F9022-6D74-BF19-E431-1935656E603B}"/>
          </ac:spMkLst>
        </pc:spChg>
      </pc:sldChg>
      <pc:sldChg chg="modSp mod">
        <pc:chgData name="Laila Maazouz" userId="78f83201-ce9e-46c5-9371-8a0736bf557c" providerId="ADAL" clId="{50F17A1E-6342-4342-BA79-B12407844320}" dt="2025-04-14T10:52:13.700" v="15" actId="20577"/>
        <pc:sldMkLst>
          <pc:docMk/>
          <pc:sldMk cId="1059520386" sldId="327"/>
        </pc:sldMkLst>
        <pc:spChg chg="mod">
          <ac:chgData name="Laila Maazouz" userId="78f83201-ce9e-46c5-9371-8a0736bf557c" providerId="ADAL" clId="{50F17A1E-6342-4342-BA79-B12407844320}" dt="2025-04-14T10:52:13.700" v="15" actId="20577"/>
          <ac:spMkLst>
            <pc:docMk/>
            <pc:sldMk cId="1059520386" sldId="327"/>
            <ac:spMk id="2" creationId="{05F458E5-7BEF-DDF6-18B6-92792FACB61D}"/>
          </ac:spMkLst>
        </pc:spChg>
      </pc:sldChg>
      <pc:sldChg chg="modSp mod">
        <pc:chgData name="Laila Maazouz" userId="78f83201-ce9e-46c5-9371-8a0736bf557c" providerId="ADAL" clId="{50F17A1E-6342-4342-BA79-B12407844320}" dt="2025-04-14T10:52:20.205" v="19" actId="20577"/>
        <pc:sldMkLst>
          <pc:docMk/>
          <pc:sldMk cId="1868018264" sldId="346"/>
        </pc:sldMkLst>
        <pc:spChg chg="mod">
          <ac:chgData name="Laila Maazouz" userId="78f83201-ce9e-46c5-9371-8a0736bf557c" providerId="ADAL" clId="{50F17A1E-6342-4342-BA79-B12407844320}" dt="2025-04-14T10:52:20.205" v="19" actId="20577"/>
          <ac:spMkLst>
            <pc:docMk/>
            <pc:sldMk cId="1868018264" sldId="346"/>
            <ac:spMk id="2" creationId="{BA83F3B1-1E14-AE84-7773-8D40DC0DFFE3}"/>
          </ac:spMkLst>
        </pc:spChg>
      </pc:sldChg>
      <pc:sldChg chg="modSp mod">
        <pc:chgData name="Laila Maazouz" userId="78f83201-ce9e-46c5-9371-8a0736bf557c" providerId="ADAL" clId="{50F17A1E-6342-4342-BA79-B12407844320}" dt="2025-04-14T10:51:45.717" v="13" actId="404"/>
        <pc:sldMkLst>
          <pc:docMk/>
          <pc:sldMk cId="743829849" sldId="349"/>
        </pc:sldMkLst>
        <pc:spChg chg="mod">
          <ac:chgData name="Laila Maazouz" userId="78f83201-ce9e-46c5-9371-8a0736bf557c" providerId="ADAL" clId="{50F17A1E-6342-4342-BA79-B12407844320}" dt="2025-04-14T10:51:45.717" v="13" actId="404"/>
          <ac:spMkLst>
            <pc:docMk/>
            <pc:sldMk cId="743829849" sldId="349"/>
            <ac:spMk id="2" creationId="{1E2960F2-57BD-5C00-B10C-07E86C4AA5AA}"/>
          </ac:spMkLst>
        </pc:spChg>
      </pc:sldChg>
    </pc:docChg>
  </pc:docChgLst>
  <pc:docChgLst>
    <pc:chgData name="Laila Maazouz" userId="S::l.maazouz@uwtsd.ac.uk::78f83201-ce9e-46c5-9371-8a0736bf557c" providerId="AD" clId="Web-{C80C1D7E-F77B-6453-A14E-BA2920DB3E38}"/>
    <pc:docChg chg="modSld">
      <pc:chgData name="Laila Maazouz" userId="S::l.maazouz@uwtsd.ac.uk::78f83201-ce9e-46c5-9371-8a0736bf557c" providerId="AD" clId="Web-{C80C1D7E-F77B-6453-A14E-BA2920DB3E38}" dt="2025-04-16T10:56:11.848" v="8" actId="20577"/>
      <pc:docMkLst>
        <pc:docMk/>
      </pc:docMkLst>
      <pc:sldChg chg="modSp">
        <pc:chgData name="Laila Maazouz" userId="S::l.maazouz@uwtsd.ac.uk::78f83201-ce9e-46c5-9371-8a0736bf557c" providerId="AD" clId="Web-{C80C1D7E-F77B-6453-A14E-BA2920DB3E38}" dt="2025-04-16T10:56:11.848" v="8" actId="20577"/>
        <pc:sldMkLst>
          <pc:docMk/>
          <pc:sldMk cId="0" sldId="324"/>
        </pc:sldMkLst>
        <pc:spChg chg="mod">
          <ac:chgData name="Laila Maazouz" userId="S::l.maazouz@uwtsd.ac.uk::78f83201-ce9e-46c5-9371-8a0736bf557c" providerId="AD" clId="Web-{C80C1D7E-F77B-6453-A14E-BA2920DB3E38}" dt="2025-04-16T10:56:11.848" v="8" actId="20577"/>
          <ac:spMkLst>
            <pc:docMk/>
            <pc:sldMk cId="0" sldId="324"/>
            <ac:spMk id="6148" creationId="{D36477E7-0C1C-41E8-F58D-80BC578BB896}"/>
          </ac:spMkLst>
        </pc:spChg>
      </pc:sldChg>
    </pc:docChg>
  </pc:docChgLst>
  <pc:docChgLst>
    <pc:chgData name="Laila Maazouz" userId="S::l.maazouz@uwtsd.ac.uk::78f83201-ce9e-46c5-9371-8a0736bf557c" providerId="AD" clId="Web-{DA21E99F-6CDE-B18C-328D-8CED226B8D5A}"/>
    <pc:docChg chg="modSld">
      <pc:chgData name="Laila Maazouz" userId="S::l.maazouz@uwtsd.ac.uk::78f83201-ce9e-46c5-9371-8a0736bf557c" providerId="AD" clId="Web-{DA21E99F-6CDE-B18C-328D-8CED226B8D5A}" dt="2025-04-16T10:57:21.224" v="16" actId="20577"/>
      <pc:docMkLst>
        <pc:docMk/>
      </pc:docMkLst>
      <pc:sldChg chg="modSp">
        <pc:chgData name="Laila Maazouz" userId="S::l.maazouz@uwtsd.ac.uk::78f83201-ce9e-46c5-9371-8a0736bf557c" providerId="AD" clId="Web-{DA21E99F-6CDE-B18C-328D-8CED226B8D5A}" dt="2025-04-16T10:57:21.224" v="16" actId="20577"/>
        <pc:sldMkLst>
          <pc:docMk/>
          <pc:sldMk cId="0" sldId="324"/>
        </pc:sldMkLst>
        <pc:spChg chg="mod">
          <ac:chgData name="Laila Maazouz" userId="S::l.maazouz@uwtsd.ac.uk::78f83201-ce9e-46c5-9371-8a0736bf557c" providerId="AD" clId="Web-{DA21E99F-6CDE-B18C-328D-8CED226B8D5A}" dt="2025-04-16T10:57:21.224" v="16" actId="20577"/>
          <ac:spMkLst>
            <pc:docMk/>
            <pc:sldMk cId="0" sldId="324"/>
            <ac:spMk id="6148" creationId="{D36477E7-0C1C-41E8-F58D-80BC578BB896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u="none" strike="noStrike">
                <a:solidFill>
                  <a:srgbClr val="000000"/>
                </a:solidFill>
                <a:effectLst/>
              </a:rPr>
              <a:t>This figure represents the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Communication Process Model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, which explains how communication occurs between a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sender 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and a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receiver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in marketing or general communication.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Sender: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This is the source of the message, such as a company or marketer trying to communicate a message (e.g., Quick fast-food company).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Encoding: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The sender converts their thoughts, ideas, or information into a message (e.g., an advertising slogan, a social media post, or a TV ad).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Message (Media):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The actual content of communication that is delivered through a chosen medium (e.g., social media, TV, billboard, etc.).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Decoding: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The receiver interprets and understands the message. This is where perception plays a crucial role.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Receiver: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The target audience (e.g., customers) who receive and interpret the message.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Response: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The receiver’s reaction after decoding the message. This could be purchasing a product, visiting a website, or sharing feedback.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Feedback: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The response that the receiver sends back to the sender, indicating whether the message was understood and effective.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Noise: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Any interference that may distort the message, such as technical issues, language barriers, competing messages from competitors, or lack of clarity.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Fields of Experience: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This refers to the background, culture, or knowledge of both the sender and receiver, which can impact how the message is encoded, interpreted, and responded to.</a:t>
            </a:r>
          </a:p>
          <a:p>
            <a:pPr algn="l"/>
            <a:endParaRPr lang="en-GB" b="0" i="0" u="none" strike="noStrike">
              <a:solidFill>
                <a:srgbClr val="000000"/>
              </a:solidFill>
              <a:effectLst/>
            </a:endParaRPr>
          </a:p>
          <a:p>
            <a:pPr algn="l"/>
            <a:r>
              <a:rPr lang="en-GB" b="0" i="0" u="none" strike="noStrike">
                <a:solidFill>
                  <a:srgbClr val="000000"/>
                </a:solidFill>
                <a:effectLst/>
              </a:rPr>
              <a:t>For effective communication, the sender must ensure that the message is clear, relevant, and resonates with the receiver's experience. Additionally, reducing noise and encouraging feedback helps improve the communication process.</a:t>
            </a:r>
          </a:p>
          <a:p>
            <a:pPr marL="0" indent="0">
              <a:buNone/>
            </a:pPr>
            <a:r>
              <a:rPr lang="en-GB" sz="1200" i="0" u="none" strike="noStrike">
                <a:solidFill>
                  <a:srgbClr val="000000"/>
                </a:solidFill>
                <a:effectLst/>
              </a:rPr>
              <a:t>Communication decisions involve developing a strategy by addressing the following questions:</a:t>
            </a:r>
          </a:p>
          <a:p>
            <a:r>
              <a:rPr lang="en-GB" sz="1200" b="1"/>
              <a:t>What message to convey?</a:t>
            </a:r>
          </a:p>
          <a:p>
            <a:r>
              <a:rPr lang="en-GB" sz="1200" b="1"/>
              <a:t>What communication tools to use?</a:t>
            </a:r>
          </a:p>
          <a:p>
            <a:r>
              <a:rPr lang="en-GB" sz="1200" b="1"/>
              <a:t>How to translate the message in copy?</a:t>
            </a:r>
          </a:p>
          <a:p>
            <a:r>
              <a:rPr lang="en-GB" sz="1200" b="1"/>
              <a:t>Which media to use?</a:t>
            </a:r>
          </a:p>
          <a:p>
            <a:r>
              <a:rPr lang="en-GB" sz="1200" b="1"/>
              <a:t>How much to spend in communication?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111021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i="0" u="none" strike="noStrike">
                <a:solidFill>
                  <a:srgbClr val="000000"/>
                </a:solidFill>
                <a:effectLst/>
              </a:rPr>
              <a:t>Integrated Marketing Communications (IMC)</a:t>
            </a:r>
            <a:r>
              <a:rPr lang="en-GB" b="0" i="0" u="none" strike="noStrike">
                <a:solidFill>
                  <a:srgbClr val="000000"/>
                </a:solidFill>
                <a:effectLst/>
                <a:latin typeface="-webkit-standard"/>
              </a:rPr>
              <a:t> ensures all marketing messages and tools work together cohesively for a unified brand message.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90923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200" i="0" u="none" strike="noStrike">
                <a:solidFill>
                  <a:srgbClr val="000000"/>
                </a:solidFill>
                <a:effectLst/>
              </a:rPr>
              <a:t>However, these large-scale advertising efforts come at a large cost. For example, a one-minute Super Bowl commercial, such as the "Clash of Clans: Revenge" ad, cost $47.7 million for media time alone, plus $420,000 per tick of the clock to produce.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803319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28289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Informative Advertising Video: https://</a:t>
            </a:r>
            <a:r>
              <a:rPr lang="en-GB" err="1"/>
              <a:t>www.youtube.com</a:t>
            </a:r>
            <a:r>
              <a:rPr lang="en-GB"/>
              <a:t>/</a:t>
            </a:r>
            <a:r>
              <a:rPr lang="en-GB" err="1"/>
              <a:t>watch?v</a:t>
            </a:r>
            <a:r>
              <a:rPr lang="en-GB"/>
              <a:t>=XB2g7-HgE_g</a:t>
            </a:r>
          </a:p>
          <a:p>
            <a:r>
              <a:rPr lang="en-GB"/>
              <a:t>Persuasive Advertising Video: https://</a:t>
            </a:r>
            <a:r>
              <a:rPr lang="en-GB" err="1"/>
              <a:t>www.youtube.com</a:t>
            </a:r>
            <a:r>
              <a:rPr lang="en-GB"/>
              <a:t>/</a:t>
            </a:r>
            <a:r>
              <a:rPr lang="en-GB" err="1"/>
              <a:t>watch?v</a:t>
            </a:r>
            <a:r>
              <a:rPr lang="en-GB"/>
              <a:t>=ElJZvBA6JxE</a:t>
            </a:r>
          </a:p>
          <a:p>
            <a:r>
              <a:rPr lang="en-GB"/>
              <a:t>Reminder Advertising Video: https://</a:t>
            </a:r>
            <a:r>
              <a:rPr lang="en-GB" err="1"/>
              <a:t>www.youtube.com</a:t>
            </a:r>
            <a:r>
              <a:rPr lang="en-GB"/>
              <a:t>/</a:t>
            </a:r>
            <a:r>
              <a:rPr lang="en-GB" err="1"/>
              <a:t>watch?v</a:t>
            </a:r>
            <a:r>
              <a:rPr lang="en-GB"/>
              <a:t>=lWPwm1p2-TI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504164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>
                <a:effectLst/>
                <a:latin typeface="fkGroteskNeue"/>
              </a:rPr>
              <a:t>Sales promotions utilize short-term incentives to stimulate quicker consumer responses. These include a wide range of tactics like coupons, contests, discounts, and premiums, which attract consumer attention and offer strong incentives to purchase. Sales promotion effects can be observed instantly.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7923260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>
                <a:effectLst/>
                <a:latin typeface="fkGroteskNeue"/>
              </a:rPr>
              <a:t> Public relations (PR) focuses on building and maintaining a positive public image through news stories, features, sponsorships, and events. A well-thought-out public relations campaign, used with other promotion mix elements, can be very effective and economical.</a:t>
            </a:r>
          </a:p>
          <a:p>
            <a:pPr algn="l"/>
            <a:r>
              <a:rPr lang="en-GB" b="1" i="0" u="none" strike="noStrike">
                <a:solidFill>
                  <a:srgbClr val="000000"/>
                </a:solidFill>
                <a:effectLst/>
              </a:rPr>
              <a:t>Popular PR Media Formats: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Publications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– Annual reports, brochures, newsletters, magazines, and audiovisual content.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Events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– Conferences, trade shows, exhibits, competitions, and anniversary celebrations.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News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– Generating positive press coverage and arranging media interactions.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Speeches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– Executives addressing media, trade associations, or sales meetings to reinforce brand image.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Public Service Activities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– Supporting social causes to build goodwill.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Identity Media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– Creating a strong brand identity through logos, stationery, signage, uniforms, and business cards.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1580277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/>
              <a:t>Media coverage </a:t>
            </a:r>
            <a:r>
              <a:rPr lang="en-GB"/>
              <a:t>example: </a:t>
            </a:r>
            <a:r>
              <a:rPr lang="en-GB" b="0" i="0" u="none" strike="noStrike">
                <a:solidFill>
                  <a:srgbClr val="000000"/>
                </a:solidFill>
                <a:effectLst/>
                <a:latin typeface="-webkit-standard"/>
              </a:rPr>
              <a:t>Apple launches a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new iPhone</a:t>
            </a:r>
            <a:r>
              <a:rPr lang="en-GB" b="0" i="0" u="none" strike="noStrike">
                <a:solidFill>
                  <a:srgbClr val="000000"/>
                </a:solidFill>
                <a:effectLst/>
                <a:latin typeface="-webkit-standard"/>
              </a:rPr>
              <a:t>, and major news outlets like BBC, CNN, and Forbes cover it.</a:t>
            </a:r>
          </a:p>
          <a:p>
            <a:pPr algn="l"/>
            <a:r>
              <a:rPr lang="en-GB" b="1" i="0" u="none" strike="noStrike">
                <a:solidFill>
                  <a:srgbClr val="000000"/>
                </a:solidFill>
                <a:effectLst/>
              </a:rPr>
              <a:t>Corporate communication 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example: During the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COVID-19 pandemic (2020)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,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Microsoft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effectively used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corporate communication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to: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Support remote work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by promoting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Microsoft Teams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(a communication platform).</a:t>
            </a:r>
          </a:p>
          <a:p>
            <a:pPr algn="l">
              <a:buFont typeface="+mj-lt"/>
              <a:buAutoNum type="arabicPeriod"/>
            </a:pPr>
            <a:r>
              <a:rPr lang="en-GB" b="0" i="0" u="none" strike="noStrike">
                <a:solidFill>
                  <a:srgbClr val="000000"/>
                </a:solidFill>
                <a:effectLst/>
              </a:rPr>
              <a:t>Reassure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employees, customers, and partners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about business continuity.</a:t>
            </a:r>
          </a:p>
          <a:p>
            <a:pPr algn="l">
              <a:buFont typeface="+mj-lt"/>
              <a:buAutoNum type="arabicPeriod"/>
            </a:pPr>
            <a:r>
              <a:rPr lang="en-GB" b="0" i="0" u="none" strike="noStrike">
                <a:solidFill>
                  <a:srgbClr val="000000"/>
                </a:solidFill>
                <a:effectLst/>
              </a:rPr>
              <a:t>Communicate the company’s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commitment to employee well-being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, data privacy, and remote collaboration.</a:t>
            </a:r>
          </a:p>
          <a:p>
            <a:r>
              <a:rPr lang="en-GB" b="1" i="0" u="none" strike="noStrike">
                <a:solidFill>
                  <a:srgbClr val="000000"/>
                </a:solidFill>
                <a:effectLst/>
              </a:rPr>
              <a:t>Lobbying example: Tesla lobbied for electric vehicle subsidies</a:t>
            </a:r>
            <a:r>
              <a:rPr lang="en-GB" b="0" i="0" u="none" strike="noStrike">
                <a:solidFill>
                  <a:srgbClr val="000000"/>
                </a:solidFill>
                <a:effectLst/>
                <a:latin typeface="-webkit-standard"/>
              </a:rPr>
              <a:t> and government support for clean energy infrastructure.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219700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u="none" strike="noStrike">
                <a:solidFill>
                  <a:srgbClr val="000000"/>
                </a:solidFill>
                <a:effectLst/>
              </a:rPr>
              <a:t>Companies like </a:t>
            </a:r>
            <a:r>
              <a:rPr lang="en-GB" sz="1200" b="1" i="0" u="none" strike="noStrike">
                <a:solidFill>
                  <a:srgbClr val="000000"/>
                </a:solidFill>
                <a:effectLst/>
              </a:rPr>
              <a:t>Avon, Electrolux, Tupperware, and Mary Kay</a:t>
            </a:r>
            <a:r>
              <a:rPr lang="en-GB" sz="1200" b="0" i="0" u="none" strike="noStrike">
                <a:solidFill>
                  <a:srgbClr val="000000"/>
                </a:solidFill>
                <a:effectLst/>
              </a:rPr>
              <a:t> use personal selling, often through a multilevel marketing approach where independent distributors earn commissions on both personal and recruited sales.</a:t>
            </a:r>
          </a:p>
          <a:p>
            <a:pPr algn="l"/>
            <a:r>
              <a:rPr lang="en-GB" b="0" i="0" u="none" strike="noStrike">
                <a:solidFill>
                  <a:srgbClr val="000000"/>
                </a:solidFill>
                <a:effectLst/>
              </a:rPr>
              <a:t>Personal selling has three key qualities: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Customized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– Messages are tailored to individual buyers.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Relationship-oriented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– It fosters relationships, from casual to deep friendships.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Response-oriented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– Buyers actively engage and make choices.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>
                <a:effectLst/>
                <a:latin typeface="fkGroteskNeue"/>
              </a:rPr>
              <a:t>However, personal selling is notably expensive; the cost can average $350 or more per sales call, depending on the industry.</a:t>
            </a:r>
            <a:endParaRPr lang="en-GB" sz="1200" b="0" i="0" u="none" strike="noStrike">
              <a:solidFill>
                <a:srgbClr val="000000"/>
              </a:solidFill>
              <a:effectLst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8646147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200"/>
              <a:t>It is often </a:t>
            </a:r>
            <a:r>
              <a:rPr lang="en-GB" sz="1200" b="1"/>
              <a:t>more cost-effective</a:t>
            </a:r>
            <a:r>
              <a:rPr lang="en-GB" sz="1200"/>
              <a:t> than traditional marketing and allows companies to </a:t>
            </a:r>
            <a:r>
              <a:rPr lang="en-GB" sz="1200" b="1"/>
              <a:t>gather customer insights</a:t>
            </a:r>
            <a:r>
              <a:rPr lang="en-GB" sz="1200"/>
              <a:t>, build relationships, and strengthen brand loyalty.</a:t>
            </a:r>
          </a:p>
          <a:p>
            <a:pPr algn="l"/>
            <a:r>
              <a:rPr lang="en-GB" b="1" i="0" u="none" strike="noStrike">
                <a:solidFill>
                  <a:srgbClr val="000000"/>
                </a:solidFill>
                <a:effectLst/>
              </a:rPr>
              <a:t>Direct Marketing Overview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>
                <a:solidFill>
                  <a:srgbClr val="000000"/>
                </a:solidFill>
                <a:effectLst/>
              </a:rPr>
              <a:t>Direct marketing involves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using consumer-direct channels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(e.g., mail, telemarketing, email, websites) to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reach customers without intermediaries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>
                <a:solidFill>
                  <a:srgbClr val="000000"/>
                </a:solidFill>
                <a:effectLst/>
              </a:rPr>
              <a:t>It is often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more cost-effective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than traditional marketing and allows companies to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gather customer insights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, build relationships, and strengthen brand loyalty.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>
                <a:solidFill>
                  <a:srgbClr val="000000"/>
                </a:solidFill>
                <a:effectLst/>
              </a:rPr>
              <a:t>Direct marketing strategies include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reward programs, club memberships, and personalized offers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.</a:t>
            </a:r>
          </a:p>
          <a:p>
            <a:pPr algn="l"/>
            <a:r>
              <a:rPr lang="en-GB" b="1" i="0" u="none" strike="noStrike">
                <a:solidFill>
                  <a:srgbClr val="000000"/>
                </a:solidFill>
                <a:effectLst/>
              </a:rPr>
              <a:t>Example: Ambit Energy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>
                <a:solidFill>
                  <a:srgbClr val="000000"/>
                </a:solidFill>
                <a:effectLst/>
              </a:rPr>
              <a:t>Ambit Energy, founded in 2006, used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direct sales through independent consultants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to grow its customer base.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>
                <a:solidFill>
                  <a:srgbClr val="000000"/>
                </a:solidFill>
                <a:effectLst/>
              </a:rPr>
              <a:t>The strategy was effective but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controversial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, as customers were often encouraged to become salespeople.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>
                <a:solidFill>
                  <a:srgbClr val="000000"/>
                </a:solidFill>
                <a:effectLst/>
              </a:rPr>
              <a:t>Ambit faced legal issues due to misleading pricing and refund policies.</a:t>
            </a:r>
          </a:p>
          <a:p>
            <a:pPr algn="l"/>
            <a:r>
              <a:rPr lang="en-GB" b="1" i="0" u="none" strike="noStrike">
                <a:solidFill>
                  <a:srgbClr val="000000"/>
                </a:solidFill>
                <a:effectLst/>
              </a:rPr>
              <a:t>Direct Marketing Channels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Direct Mail</a:t>
            </a:r>
            <a:endParaRPr lang="en-GB" b="0" i="0" u="none" strike="noStrike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u="none" strike="noStrike">
                <a:solidFill>
                  <a:srgbClr val="000000"/>
                </a:solidFill>
                <a:effectLst/>
              </a:rPr>
              <a:t>Includes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letters, flyers, </a:t>
            </a:r>
            <a:r>
              <a:rPr lang="en-GB" b="1" i="0" u="none" strike="noStrike" err="1">
                <a:solidFill>
                  <a:srgbClr val="000000"/>
                </a:solidFill>
                <a:effectLst/>
              </a:rPr>
              <a:t>catalogs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, and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email marketing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u="none" strike="noStrike">
                <a:solidFill>
                  <a:srgbClr val="000000"/>
                </a:solidFill>
                <a:effectLst/>
              </a:rPr>
              <a:t>Allows for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targeted, measurable campaigns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, but faces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privacy concerns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and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consumer resistance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due to spam.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 err="1">
                <a:solidFill>
                  <a:srgbClr val="000000"/>
                </a:solidFill>
                <a:effectLst/>
              </a:rPr>
              <a:t>Catalog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 Marketing</a:t>
            </a:r>
            <a:endParaRPr lang="en-GB" b="0" i="0" u="none" strike="noStrike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u="none" strike="noStrike">
                <a:solidFill>
                  <a:srgbClr val="000000"/>
                </a:solidFill>
                <a:effectLst/>
              </a:rPr>
              <a:t>Companies use printed or digital </a:t>
            </a:r>
            <a:r>
              <a:rPr lang="en-GB" b="1" i="0" u="none" strike="noStrike" err="1">
                <a:solidFill>
                  <a:srgbClr val="000000"/>
                </a:solidFill>
                <a:effectLst/>
              </a:rPr>
              <a:t>catalogs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 to showcase products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u="none" strike="noStrike">
                <a:solidFill>
                  <a:srgbClr val="000000"/>
                </a:solidFill>
                <a:effectLst/>
              </a:rPr>
              <a:t>Large businesses and niche brands benefit from this, but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managing customer lists and inventory is crucial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Telemarketing</a:t>
            </a:r>
            <a:endParaRPr lang="en-GB" b="0" i="0" u="none" strike="noStrike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u="none" strike="noStrike">
                <a:solidFill>
                  <a:srgbClr val="000000"/>
                </a:solidFill>
                <a:effectLst/>
              </a:rPr>
              <a:t>Uses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phone calls and call </a:t>
            </a:r>
            <a:r>
              <a:rPr lang="en-GB" b="1" i="0" u="none" strike="noStrike" err="1">
                <a:solidFill>
                  <a:srgbClr val="000000"/>
                </a:solidFill>
                <a:effectLst/>
              </a:rPr>
              <a:t>centers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to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attract and retain customers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u="none" strike="noStrike">
                <a:solidFill>
                  <a:srgbClr val="000000"/>
                </a:solidFill>
                <a:effectLst/>
              </a:rPr>
              <a:t>Can be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cost-effective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but has declined due to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customer resistance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and legal restrictions (e.g., robocall regulations).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Infomercials &amp; TV Shopping</a:t>
            </a:r>
            <a:endParaRPr lang="en-GB" b="0" i="0" u="none" strike="noStrike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u="none" strike="noStrike">
                <a:solidFill>
                  <a:srgbClr val="000000"/>
                </a:solidFill>
                <a:effectLst/>
              </a:rPr>
              <a:t>Combines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advertising and entertainment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for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complex or high-value products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(e.g.,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George Foreman Grill, P90X workout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).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u="none" strike="noStrike">
                <a:solidFill>
                  <a:srgbClr val="000000"/>
                </a:solidFill>
                <a:effectLst/>
              </a:rPr>
              <a:t>Effective in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creating demand and urgency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for immediate purchase.</a:t>
            </a:r>
          </a:p>
          <a:p>
            <a:pPr algn="l"/>
            <a:r>
              <a:rPr lang="en-GB" b="1" i="0" u="none" strike="noStrike">
                <a:solidFill>
                  <a:srgbClr val="000000"/>
                </a:solidFill>
                <a:effectLst/>
              </a:rPr>
              <a:t>Future of Direct Marketing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Growing digital trends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: Consumers prefer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online shopping, personalized offers, and next-day delivery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Data-driven targeting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: Companies use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customer lists, purchase history, and browsing data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to tailor promotions.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Integrated marketing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: Brands like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Eddie Bauer and Lands' End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combine direct mail with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online and in-store sales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Challenges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: Rising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privacy concerns, ad fatigue, and competition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require brands to be more innovative and customer-centric.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sz="120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sz="1200"/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203121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u="none" strike="noStrike">
                <a:solidFill>
                  <a:srgbClr val="000000"/>
                </a:solidFill>
                <a:effectLst/>
              </a:rPr>
              <a:t>Marketers are shifting budgets from traditional media (TV, radio, newspapers) to </a:t>
            </a:r>
            <a:r>
              <a:rPr lang="en-GB" sz="1200" b="1" i="0" u="none" strike="noStrike">
                <a:solidFill>
                  <a:srgbClr val="000000"/>
                </a:solidFill>
                <a:effectLst/>
              </a:rPr>
              <a:t>online, social, mobile, and other digital platforms</a:t>
            </a:r>
            <a:r>
              <a:rPr lang="en-GB" sz="1200" b="0" i="0" u="none" strike="noStrike">
                <a:solidFill>
                  <a:srgbClr val="000000"/>
                </a:solidFill>
                <a:effectLst/>
              </a:rPr>
              <a:t>. Digital ad spending is growing rapidly, expected to surpass TV spending. Companies like </a:t>
            </a:r>
            <a:r>
              <a:rPr lang="en-GB" sz="1200" b="1" i="0" u="none" strike="noStrike">
                <a:solidFill>
                  <a:srgbClr val="000000"/>
                </a:solidFill>
                <a:effectLst/>
              </a:rPr>
              <a:t>Unilever and IKEA</a:t>
            </a:r>
            <a:r>
              <a:rPr lang="en-GB" sz="1200" b="0" i="0" u="none" strike="noStrike">
                <a:solidFill>
                  <a:srgbClr val="000000"/>
                </a:solidFill>
                <a:effectLst/>
              </a:rPr>
              <a:t> are successfully adapting by integrating online and offline engagement strategies to connect with consumers in real time.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481440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/>
              <a:t>The </a:t>
            </a:r>
            <a:r>
              <a:rPr lang="en-GB" sz="1200" b="1"/>
              <a:t>Push Strategy</a:t>
            </a:r>
            <a:r>
              <a:rPr lang="en-GB" sz="1200"/>
              <a:t> involves promoting products to intermediaries (wholesalers and retailers) to "push" them towards consumers. </a:t>
            </a:r>
          </a:p>
          <a:p>
            <a:r>
              <a:rPr lang="en-GB" sz="1200"/>
              <a:t>The </a:t>
            </a:r>
            <a:r>
              <a:rPr lang="en-GB" sz="1200" b="1"/>
              <a:t>Pull Strategy</a:t>
            </a:r>
            <a:r>
              <a:rPr lang="en-GB" sz="1200"/>
              <a:t> focuses on stimulating consumer demand through advertising and promotions so that consumers "pull" the product through the distribution channel by requesting it from retailers.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3509119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361007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Product, Price, Promotion, Place, People, Process, Physical Evidence.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706987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Business Use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: Helps acquire and retain customers by tracking interactions.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Public Sector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: Universities use CRM for student lifecycle management (from inquiry to alumni engagement).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Targeted Marketing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: CRM tracks customer interests and purchases to personalize recommendations.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Product Lifecycle Tracking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: Helps businesses monitor and guide customers through product changes (e.g., baby products adapting to child growth stages).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Automation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: Some CRM systems trigger automated actions like birthday cards or product updates.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025475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blog.hubspot.com/marketing/push-vs-pull-marketing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43991AB9-5B72-53E6-5078-741F4FF647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051C3F-9BA8-3440-A8B4-B475D33F9A8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D36477E7-0C1C-41E8-F58D-80BC578BB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5" y="1158875"/>
            <a:ext cx="9128125" cy="4540250"/>
          </a:xfrm>
        </p:spPr>
        <p:txBody>
          <a:bodyPr/>
          <a:lstStyle/>
          <a:p>
            <a:pPr>
              <a:defRPr/>
            </a:pPr>
            <a:r>
              <a:rPr lang="en-GB" altLang="en-US" b="1"/>
              <a:t>The Promotion Mix</a:t>
            </a:r>
            <a:br>
              <a:rPr lang="en-GB" altLang="en-US" b="1"/>
            </a:br>
            <a:r>
              <a:rPr lang="en-GB" altLang="en-US" b="1"/>
              <a:t>“Integrated Marketing Communications” and Extended Marketing Mix</a:t>
            </a:r>
            <a:br>
              <a:rPr lang="en-GB" altLang="en-US"/>
            </a:br>
            <a:br>
              <a:rPr lang="en-GB" altLang="en-US"/>
            </a:br>
            <a:br>
              <a:rPr lang="en-GB" altLang="en-US" sz="3600"/>
            </a:br>
            <a:br>
              <a:rPr lang="en-GB" altLang="en-US" sz="3600"/>
            </a:br>
            <a:r>
              <a:rPr lang="en-GB" altLang="en-US" sz="3600"/>
              <a:t>						    </a:t>
            </a:r>
            <a:r>
              <a:rPr lang="en-GB" altLang="en-US" sz="2400" b="1"/>
              <a:t>Week 5 – Session 2</a:t>
            </a:r>
            <a:br>
              <a:rPr lang="en-GB" altLang="en-US" sz="3600"/>
            </a:br>
            <a:endParaRPr lang="en-GB" altLang="en-US" sz="36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A74EFC-E4A1-99BF-D99A-7A3B93CC43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/>
              <a:t>Content of the Session</a:t>
            </a:r>
            <a:endParaRPr lang="en-GB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385284-A872-0EBC-6C98-B25F97294F3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484784"/>
            <a:ext cx="4038600" cy="3989040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sz="2000"/>
              <a:t>Communication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/>
              <a:t>Communication Model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/>
              <a:t>Marketing Communication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/>
              <a:t>Communication Decisions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/>
              <a:t>Integrated Marketing Communication</a:t>
            </a:r>
          </a:p>
          <a:p>
            <a:pPr lvl="1"/>
            <a:r>
              <a:rPr lang="en-GB" sz="2000"/>
              <a:t>Advertising</a:t>
            </a:r>
          </a:p>
          <a:p>
            <a:pPr lvl="1"/>
            <a:r>
              <a:rPr lang="en-GB" sz="2000"/>
              <a:t>Sales Promotion</a:t>
            </a:r>
          </a:p>
          <a:p>
            <a:pPr lvl="1"/>
            <a:r>
              <a:rPr lang="en-GB" sz="2000"/>
              <a:t>Direct Marketing</a:t>
            </a:r>
          </a:p>
          <a:p>
            <a:pPr lvl="1"/>
            <a:r>
              <a:rPr lang="en-GB" sz="2000"/>
              <a:t>Public Relations</a:t>
            </a:r>
          </a:p>
          <a:p>
            <a:pPr lvl="1"/>
            <a:r>
              <a:rPr lang="en-GB" sz="2000"/>
              <a:t>Personal Selling</a:t>
            </a:r>
          </a:p>
          <a:p>
            <a:endParaRPr lang="en-GB" sz="2400"/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2F9022-6D74-BF19-E431-1935656E60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484784"/>
            <a:ext cx="4038600" cy="3989040"/>
          </a:xfrm>
        </p:spPr>
        <p:txBody>
          <a:bodyPr/>
          <a:lstStyle/>
          <a:p>
            <a:pPr marL="457200" indent="-457200">
              <a:buFont typeface="+mj-lt"/>
              <a:buAutoNum type="arabicPeriod" startAt="6"/>
            </a:pPr>
            <a:r>
              <a:rPr lang="en-GB" sz="2000"/>
              <a:t>The New Marketing Communication Model</a:t>
            </a:r>
          </a:p>
          <a:p>
            <a:pPr marL="457200" indent="-457200">
              <a:buFont typeface="+mj-lt"/>
              <a:buAutoNum type="arabicPeriod" startAt="6"/>
            </a:pPr>
            <a:r>
              <a:rPr lang="en-GB" sz="2000"/>
              <a:t>Stages of IMC Campaign</a:t>
            </a:r>
          </a:p>
          <a:p>
            <a:pPr marL="457200" indent="-457200">
              <a:buFont typeface="+mj-lt"/>
              <a:buAutoNum type="arabicPeriod" startAt="6"/>
            </a:pPr>
            <a:r>
              <a:rPr lang="en-GB" sz="2000"/>
              <a:t>The extending Marketing – (People, Process, Physical Evidence)</a:t>
            </a:r>
          </a:p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673F16-6977-E013-C650-8873506C44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EF67B9-0F05-4A16-976B-15A18999B46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492948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/>
              <a:t>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/>
              <a:t>Communication involves </a:t>
            </a:r>
            <a:r>
              <a:rPr lang="en-GB" sz="2800" b="1"/>
              <a:t>transmitting information</a:t>
            </a:r>
            <a:r>
              <a:rPr lang="en-GB" sz="2800"/>
              <a:t> from </a:t>
            </a:r>
            <a:r>
              <a:rPr lang="en-GB" sz="2800" b="1"/>
              <a:t>one party to another</a:t>
            </a:r>
            <a:r>
              <a:rPr lang="en-GB" sz="2800"/>
              <a:t>.</a:t>
            </a:r>
          </a:p>
          <a:p>
            <a:r>
              <a:rPr lang="en-GB" sz="2800"/>
              <a:t>It also focuses on creating shared meaning, allowing both parties to connect and interpret the message similarly.</a:t>
            </a:r>
          </a:p>
        </p:txBody>
      </p:sp>
      <p:pic>
        <p:nvPicPr>
          <p:cNvPr id="1026" name="Picture 2" descr="Team Communication icon SVG Vector &amp; PNG Free Download | UXWing">
            <a:extLst>
              <a:ext uri="{FF2B5EF4-FFF2-40B4-BE49-F238E27FC236}">
                <a16:creationId xmlns:a16="http://schemas.microsoft.com/office/drawing/2014/main" id="{CA873BFC-71EF-ADB4-A447-3452A094CA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628884"/>
            <a:ext cx="1879600" cy="187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91600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693E24-905F-4FF6-08D6-41D2FFC874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/>
              <a:t>Communication Model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22529F-4741-BBF1-F574-981EA3BB58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46C076-F588-516E-7EAA-281BF1499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97D008A-9B71-0475-6E8F-9C41B0E1DABB}"/>
              </a:ext>
            </a:extLst>
          </p:cNvPr>
          <p:cNvSpPr txBox="1"/>
          <p:nvPr/>
        </p:nvSpPr>
        <p:spPr>
          <a:xfrm>
            <a:off x="3590465" y="5384774"/>
            <a:ext cx="19896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0" i="0" u="none" strike="noStrike">
                <a:effectLst/>
              </a:rPr>
              <a:t>(Kotler </a:t>
            </a:r>
            <a:r>
              <a:rPr lang="en-GB" sz="1600" b="0" i="1" u="none" strike="noStrike">
                <a:effectLst/>
              </a:rPr>
              <a:t>et al.,</a:t>
            </a:r>
            <a:r>
              <a:rPr lang="en-GB" sz="1600" b="0" i="0" u="none" strike="noStrike">
                <a:effectLst/>
              </a:rPr>
              <a:t> 2020) </a:t>
            </a:r>
            <a:endParaRPr lang="en-GB" sz="1600"/>
          </a:p>
        </p:txBody>
      </p:sp>
      <p:pic>
        <p:nvPicPr>
          <p:cNvPr id="9" name="Content Placeholder 8" descr="A diagram of a message">
            <a:extLst>
              <a:ext uri="{FF2B5EF4-FFF2-40B4-BE49-F238E27FC236}">
                <a16:creationId xmlns:a16="http://schemas.microsoft.com/office/drawing/2014/main" id="{E8BA506C-E083-B5E6-EC01-871244307E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862" y="1700808"/>
            <a:ext cx="8905634" cy="3453025"/>
          </a:xfrm>
        </p:spPr>
      </p:pic>
    </p:spTree>
    <p:extLst>
      <p:ext uri="{BB962C8B-B14F-4D97-AF65-F5344CB8AC3E}">
        <p14:creationId xmlns:p14="http://schemas.microsoft.com/office/powerpoint/2010/main" val="22500809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6E7BE-AB61-A838-9092-D5749B3A58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/>
              <a:t>Integrated Marketing Communication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AE3B20-B15C-B02B-128E-255DCFE2B2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05999B9-C652-80D2-E0BA-9DBC181F91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AF57B1E-C6E7-8118-AA69-36A06D456328}"/>
              </a:ext>
            </a:extLst>
          </p:cNvPr>
          <p:cNvSpPr txBox="1"/>
          <p:nvPr/>
        </p:nvSpPr>
        <p:spPr>
          <a:xfrm>
            <a:off x="5724128" y="5370279"/>
            <a:ext cx="19896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0" i="0" u="none" strike="noStrike">
                <a:effectLst/>
              </a:rPr>
              <a:t>(Kotler </a:t>
            </a:r>
            <a:r>
              <a:rPr lang="en-GB" sz="1600" b="0" i="1" u="none" strike="noStrike">
                <a:effectLst/>
              </a:rPr>
              <a:t>et al.,</a:t>
            </a:r>
            <a:r>
              <a:rPr lang="en-GB" sz="1600" b="0" i="0" u="none" strike="noStrike">
                <a:effectLst/>
              </a:rPr>
              <a:t> 2020) </a:t>
            </a:r>
            <a:endParaRPr lang="en-GB" sz="1600"/>
          </a:p>
        </p:txBody>
      </p:sp>
      <p:pic>
        <p:nvPicPr>
          <p:cNvPr id="9" name="Content Placeholder 8" descr="A diagram of a company mix of marketing&#10;&#10;AI-generated content may be incorrect.">
            <a:extLst>
              <a:ext uri="{FF2B5EF4-FFF2-40B4-BE49-F238E27FC236}">
                <a16:creationId xmlns:a16="http://schemas.microsoft.com/office/drawing/2014/main" id="{382484AC-EFBE-2092-1BC4-01A189E531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1417638"/>
            <a:ext cx="4258815" cy="3943399"/>
          </a:xfrm>
        </p:spPr>
      </p:pic>
      <p:sp>
        <p:nvSpPr>
          <p:cNvPr id="16" name="Call-out: Line 15">
            <a:extLst>
              <a:ext uri="{FF2B5EF4-FFF2-40B4-BE49-F238E27FC236}">
                <a16:creationId xmlns:a16="http://schemas.microsoft.com/office/drawing/2014/main" id="{3D17B164-1EAA-5FB8-F64C-1271F00F57FA}"/>
              </a:ext>
            </a:extLst>
          </p:cNvPr>
          <p:cNvSpPr/>
          <p:nvPr/>
        </p:nvSpPr>
        <p:spPr>
          <a:xfrm>
            <a:off x="427872" y="1808820"/>
            <a:ext cx="3096344" cy="3240360"/>
          </a:xfrm>
          <a:prstGeom prst="borderCallout1">
            <a:avLst>
              <a:gd name="adj1" fmla="val 49564"/>
              <a:gd name="adj2" fmla="val 99949"/>
              <a:gd name="adj3" fmla="val 67739"/>
              <a:gd name="adj4" fmla="val 131049"/>
            </a:avLst>
          </a:prstGeom>
          <a:ln w="28575"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en-GB"/>
              <a:t>Today’s customers are bombarded by company messages from all directions. For example, think about all the ways you interact with companies such as Nike, Apple or Coca-Cola. IMC means that companies must carefully coordinate all the customer touch points to ensure clear brand messages</a:t>
            </a:r>
          </a:p>
        </p:txBody>
      </p:sp>
    </p:spTree>
    <p:extLst>
      <p:ext uri="{BB962C8B-B14F-4D97-AF65-F5344CB8AC3E}">
        <p14:creationId xmlns:p14="http://schemas.microsoft.com/office/powerpoint/2010/main" val="29416082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/>
              <a:t>Advertising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i="0" u="none" strike="noStrike">
                <a:solidFill>
                  <a:srgbClr val="000000"/>
                </a:solidFill>
                <a:effectLst/>
              </a:rPr>
              <a:t> Advertising employs </a:t>
            </a:r>
            <a:r>
              <a:rPr lang="en-GB" sz="2800" b="1" i="0" u="none" strike="noStrike">
                <a:solidFill>
                  <a:srgbClr val="000000"/>
                </a:solidFill>
                <a:effectLst/>
              </a:rPr>
              <a:t>paid</a:t>
            </a:r>
            <a:r>
              <a:rPr lang="en-GB" sz="2800" i="0" u="none" strike="noStrike">
                <a:solidFill>
                  <a:srgbClr val="000000"/>
                </a:solidFill>
                <a:effectLst/>
              </a:rPr>
              <a:t>, </a:t>
            </a:r>
            <a:r>
              <a:rPr lang="en-GB" sz="2800" b="1" i="0" u="none" strike="noStrike">
                <a:solidFill>
                  <a:srgbClr val="000000"/>
                </a:solidFill>
                <a:effectLst/>
              </a:rPr>
              <a:t>non-personal communication</a:t>
            </a:r>
            <a:r>
              <a:rPr lang="en-GB" sz="2800" i="0" u="none" strike="noStrike">
                <a:solidFill>
                  <a:srgbClr val="000000"/>
                </a:solidFill>
                <a:effectLst/>
              </a:rPr>
              <a:t> through various media to reach geographically dispersed buyers and create brand awareness. </a:t>
            </a:r>
          </a:p>
          <a:p>
            <a:r>
              <a:rPr lang="en-GB" sz="2800" i="0" u="none" strike="noStrike">
                <a:solidFill>
                  <a:srgbClr val="000000"/>
                </a:solidFill>
                <a:effectLst/>
              </a:rPr>
              <a:t>Television advertising, for instance, can capture vast audiences; the last Cricket World Cup Final drew an estimated 380 million viewers globally.</a:t>
            </a:r>
          </a:p>
        </p:txBody>
      </p:sp>
    </p:spTree>
    <p:extLst>
      <p:ext uri="{BB962C8B-B14F-4D97-AF65-F5344CB8AC3E}">
        <p14:creationId xmlns:p14="http://schemas.microsoft.com/office/powerpoint/2010/main" val="9797083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sz="3600" b="1"/>
              <a:t>Advertising Tools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258816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/>
              <a:t>Television</a:t>
            </a:r>
          </a:p>
          <a:p>
            <a:pPr>
              <a:lnSpc>
                <a:spcPct val="90000"/>
              </a:lnSpc>
            </a:pPr>
            <a:r>
              <a:rPr lang="en-GB" sz="2400"/>
              <a:t>Radio</a:t>
            </a:r>
          </a:p>
          <a:p>
            <a:pPr>
              <a:lnSpc>
                <a:spcPct val="90000"/>
              </a:lnSpc>
            </a:pPr>
            <a:r>
              <a:rPr lang="en-GB" sz="2400"/>
              <a:t>Outdoor Advertising </a:t>
            </a:r>
          </a:p>
          <a:p>
            <a:pPr>
              <a:lnSpc>
                <a:spcPct val="90000"/>
              </a:lnSpc>
            </a:pPr>
            <a:r>
              <a:rPr lang="en-GB" sz="2400"/>
              <a:t>Online advertising</a:t>
            </a:r>
          </a:p>
          <a:p>
            <a:pPr>
              <a:lnSpc>
                <a:spcPct val="90000"/>
              </a:lnSpc>
            </a:pPr>
            <a:r>
              <a:rPr lang="en-GB" sz="2400"/>
              <a:t>Public space (ex: Cinema, Airplane, Fitness)</a:t>
            </a:r>
          </a:p>
          <a:p>
            <a:pPr>
              <a:lnSpc>
                <a:spcPct val="90000"/>
              </a:lnSpc>
            </a:pPr>
            <a:r>
              <a:rPr lang="en-GB" sz="2400"/>
              <a:t>Product placement </a:t>
            </a:r>
          </a:p>
          <a:p>
            <a:pPr>
              <a:lnSpc>
                <a:spcPct val="90000"/>
              </a:lnSpc>
            </a:pPr>
            <a:r>
              <a:rPr lang="en-GB" sz="2400"/>
              <a:t>Point of purchase</a:t>
            </a:r>
          </a:p>
          <a:p>
            <a:pPr>
              <a:lnSpc>
                <a:spcPct val="90000"/>
              </a:lnSpc>
            </a:pPr>
            <a:r>
              <a:rPr lang="en-GB" sz="2400"/>
              <a:t>Print Media (ex: Magazines and Newspapers)</a:t>
            </a:r>
          </a:p>
          <a:p>
            <a:pPr>
              <a:lnSpc>
                <a:spcPct val="90000"/>
              </a:lnSpc>
            </a:pPr>
            <a:endParaRPr lang="en-GB" sz="2400"/>
          </a:p>
        </p:txBody>
      </p:sp>
      <p:pic>
        <p:nvPicPr>
          <p:cNvPr id="2050" name="Picture 2" descr="Ads, Branding, Promotion, Outreach ...">
            <a:extLst>
              <a:ext uri="{FF2B5EF4-FFF2-40B4-BE49-F238E27FC236}">
                <a16:creationId xmlns:a16="http://schemas.microsoft.com/office/drawing/2014/main" id="{2FE705E7-BF88-2C0F-EA23-D8056EABEC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80112" y="3315855"/>
            <a:ext cx="2448272" cy="2287108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2055" name="Date Placeholder 4">
            <a:extLst>
              <a:ext uri="{FF2B5EF4-FFF2-40B4-BE49-F238E27FC236}">
                <a16:creationId xmlns:a16="http://schemas.microsoft.com/office/drawing/2014/main" id="{9FA193E4-CC38-25B2-28F7-913BB5F8E08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F7614AD2-EBEE-4B9C-B8EB-7B45076136C4}" type="datetime1">
              <a:rPr lang="en-GB" altLang="en-US"/>
              <a:pPr>
                <a:spcAft>
                  <a:spcPts val="600"/>
                </a:spcAft>
                <a:defRPr/>
              </a:pPr>
              <a:t>16/04/2025</a:t>
            </a:fld>
            <a:endParaRPr lang="en-GB" altLang="en-US"/>
          </a:p>
        </p:txBody>
      </p:sp>
      <p:sp>
        <p:nvSpPr>
          <p:cNvPr id="2057" name="Slide Number Placeholder 5">
            <a:extLst>
              <a:ext uri="{FF2B5EF4-FFF2-40B4-BE49-F238E27FC236}">
                <a16:creationId xmlns:a16="http://schemas.microsoft.com/office/drawing/2014/main" id="{CF1FD5CE-EEB2-2D53-30AC-21B2A54F3F2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/>
              <a:pPr>
                <a:spcAft>
                  <a:spcPts val="600"/>
                </a:spcAft>
                <a:defRPr/>
              </a:pPr>
              <a:t>7</a:t>
            </a:fld>
            <a:endParaRPr lang="en-GB" altLang="en-US"/>
          </a:p>
        </p:txBody>
      </p:sp>
      <p:sp>
        <p:nvSpPr>
          <p:cNvPr id="4" name="Thought Bubble: Cloud 3">
            <a:extLst>
              <a:ext uri="{FF2B5EF4-FFF2-40B4-BE49-F238E27FC236}">
                <a16:creationId xmlns:a16="http://schemas.microsoft.com/office/drawing/2014/main" id="{B364E0BD-EBD7-A4FF-ECA8-DF9228342A2A}"/>
              </a:ext>
            </a:extLst>
          </p:cNvPr>
          <p:cNvSpPr/>
          <p:nvPr/>
        </p:nvSpPr>
        <p:spPr>
          <a:xfrm>
            <a:off x="3851920" y="1255037"/>
            <a:ext cx="5184576" cy="1813923"/>
          </a:xfrm>
          <a:prstGeom prst="cloudCallou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b="1"/>
              <a:t>Which advertising method do you believe is most effective nowadays for reaching Gen Z, and why?</a:t>
            </a:r>
          </a:p>
        </p:txBody>
      </p:sp>
    </p:spTree>
    <p:extLst>
      <p:ext uri="{BB962C8B-B14F-4D97-AF65-F5344CB8AC3E}">
        <p14:creationId xmlns:p14="http://schemas.microsoft.com/office/powerpoint/2010/main" val="6695219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78BC6-57EE-5C7F-B5EF-6B1BE3E20D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/>
              <a:t>Advertising Objectives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D5CE12-C1D6-14CC-5466-B9617C0C1A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C5EAD1-2794-4B9E-1008-643B96B891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pic>
        <p:nvPicPr>
          <p:cNvPr id="6" name="Content Placeholder 5" descr="A list of marketing words&#10;&#10;Description automatically generated with medium confidence">
            <a:extLst>
              <a:ext uri="{FF2B5EF4-FFF2-40B4-BE49-F238E27FC236}">
                <a16:creationId xmlns:a16="http://schemas.microsoft.com/office/drawing/2014/main" id="{DB440F30-F4D8-5674-2529-1B1DF18D308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268760"/>
            <a:ext cx="7776864" cy="424780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8D6293D-8E8E-FB26-7F3D-1D333C596C44}"/>
              </a:ext>
            </a:extLst>
          </p:cNvPr>
          <p:cNvSpPr txBox="1"/>
          <p:nvPr/>
        </p:nvSpPr>
        <p:spPr>
          <a:xfrm>
            <a:off x="3590465" y="5384774"/>
            <a:ext cx="19896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0" i="0" u="none" strike="noStrike">
                <a:effectLst/>
              </a:rPr>
              <a:t>(Kotler </a:t>
            </a:r>
            <a:r>
              <a:rPr lang="en-GB" sz="1600" b="0" i="1" u="none" strike="noStrike">
                <a:effectLst/>
              </a:rPr>
              <a:t>et al.,</a:t>
            </a:r>
            <a:r>
              <a:rPr lang="en-GB" sz="1600" b="0" i="0" u="none" strike="noStrike">
                <a:effectLst/>
              </a:rPr>
              <a:t> 2020) </a:t>
            </a:r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34883377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/>
              <a:t>Sales Promotion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i="0" u="none" strike="noStrike">
                <a:solidFill>
                  <a:srgbClr val="000000"/>
                </a:solidFill>
                <a:effectLst/>
              </a:rPr>
              <a:t>Sales promotion</a:t>
            </a: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 is a type of marketing strategy aimed at either consumers or distribution channels through </a:t>
            </a:r>
            <a:r>
              <a:rPr lang="en-GB" sz="2800" b="1" i="0" u="none" strike="noStrike">
                <a:solidFill>
                  <a:srgbClr val="000000"/>
                </a:solidFill>
                <a:effectLst/>
              </a:rPr>
              <a:t>sales incentives</a:t>
            </a: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. </a:t>
            </a:r>
          </a:p>
          <a:p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It is commonly used to </a:t>
            </a:r>
            <a:r>
              <a:rPr lang="en-GB" sz="2800" b="1" i="0" u="none" strike="noStrike">
                <a:solidFill>
                  <a:srgbClr val="000000"/>
                </a:solidFill>
                <a:effectLst/>
              </a:rPr>
              <a:t>introduce new products, clear out inventory, or temporarily boost sales.</a:t>
            </a:r>
            <a:endParaRPr lang="en-GB" sz="2800"/>
          </a:p>
        </p:txBody>
      </p:sp>
      <p:pic>
        <p:nvPicPr>
          <p:cNvPr id="1026" name="Picture 2" descr="Promotional Price PNG">
            <a:extLst>
              <a:ext uri="{FF2B5EF4-FFF2-40B4-BE49-F238E27FC236}">
                <a16:creationId xmlns:a16="http://schemas.microsoft.com/office/drawing/2014/main" id="{B1847724-2642-4422-C77D-A5C0920025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7255" y="4124340"/>
            <a:ext cx="3171825" cy="1438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Discount, Savings, Markdown, Promotion ...">
            <a:extLst>
              <a:ext uri="{FF2B5EF4-FFF2-40B4-BE49-F238E27FC236}">
                <a16:creationId xmlns:a16="http://schemas.microsoft.com/office/drawing/2014/main" id="{3BFC388B-840A-1095-1D3C-9AFB213085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2289" y="4377695"/>
            <a:ext cx="1593527" cy="1193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Buy 2 Get 1 Free Vector Images (over 210)">
            <a:extLst>
              <a:ext uri="{FF2B5EF4-FFF2-40B4-BE49-F238E27FC236}">
                <a16:creationId xmlns:a16="http://schemas.microsoft.com/office/drawing/2014/main" id="{4EB7E458-98FA-3D80-8FFF-E66FE246C5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6746" y="4005064"/>
            <a:ext cx="2466975" cy="1649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09133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/>
              <a:t>Public Relations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Public relations (PR) is about managing a </a:t>
            </a:r>
            <a:r>
              <a:rPr lang="en-GB" sz="2800" b="1" i="0" u="none" strike="noStrike">
                <a:solidFill>
                  <a:srgbClr val="000000"/>
                </a:solidFill>
                <a:effectLst/>
              </a:rPr>
              <a:t>company's image </a:t>
            </a: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and </a:t>
            </a:r>
            <a:r>
              <a:rPr lang="en-GB" sz="2800" b="1" i="0" u="none" strike="noStrike">
                <a:solidFill>
                  <a:srgbClr val="000000"/>
                </a:solidFill>
                <a:effectLst/>
              </a:rPr>
              <a:t>relationships</a:t>
            </a: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 with </a:t>
            </a:r>
            <a:r>
              <a:rPr lang="en-GB" sz="2800" b="1" i="0" u="none" strike="noStrike">
                <a:solidFill>
                  <a:srgbClr val="000000"/>
                </a:solidFill>
                <a:effectLst/>
              </a:rPr>
              <a:t>key stakeholders</a:t>
            </a: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, including customers, suppliers, dealers, and the broader public. </a:t>
            </a:r>
          </a:p>
          <a:p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It involves strategies to promote goodwill and prevent negative publicity.</a:t>
            </a:r>
            <a:endParaRPr lang="en-GB"/>
          </a:p>
        </p:txBody>
      </p:sp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D9BD6FDC-BE6A-6326-C2D6-CE2ECC443ADF}"/>
              </a:ext>
            </a:extLst>
          </p:cNvPr>
          <p:cNvSpPr/>
          <p:nvPr/>
        </p:nvSpPr>
        <p:spPr>
          <a:xfrm>
            <a:off x="5281736" y="4256511"/>
            <a:ext cx="3538736" cy="1332729"/>
          </a:xfrm>
          <a:prstGeom prst="wedgeRoundRectCallout">
            <a:avLst>
              <a:gd name="adj1" fmla="val 18889"/>
              <a:gd name="adj2" fmla="val -70303"/>
              <a:gd name="adj3" fmla="val 16667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800" b="1"/>
              <a:t>PR Media Format</a:t>
            </a:r>
            <a:r>
              <a:rPr lang="en-GB" sz="1800"/>
              <a:t>: </a:t>
            </a:r>
            <a:r>
              <a:rPr lang="en-GB" sz="1800" b="1">
                <a:solidFill>
                  <a:srgbClr val="FF0000"/>
                </a:solidFill>
              </a:rPr>
              <a:t>Publications – Events </a:t>
            </a:r>
            <a:r>
              <a:rPr lang="en-GB" b="1">
                <a:solidFill>
                  <a:srgbClr val="FF0000"/>
                </a:solidFill>
              </a:rPr>
              <a:t>– </a:t>
            </a:r>
            <a:r>
              <a:rPr lang="en-GB" sz="1800" b="1">
                <a:solidFill>
                  <a:srgbClr val="FF0000"/>
                </a:solidFill>
              </a:rPr>
              <a:t>News – Speeches - Public Service Activities - Identity Media</a:t>
            </a:r>
          </a:p>
        </p:txBody>
      </p:sp>
      <p:pic>
        <p:nvPicPr>
          <p:cNvPr id="6" name="Picture 4" descr="B2B Event Marketing: Your Best Bet to ...">
            <a:extLst>
              <a:ext uri="{FF2B5EF4-FFF2-40B4-BE49-F238E27FC236}">
                <a16:creationId xmlns:a16="http://schemas.microsoft.com/office/drawing/2014/main" id="{F6063E2A-1EDC-0541-B4ED-015BC06833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1104" y="44624"/>
            <a:ext cx="2016224" cy="1685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96283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3C004A-E8C5-12B8-15EB-288CB20030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>
                <a:solidFill>
                  <a:srgbClr val="000000"/>
                </a:solidFill>
                <a:effectLst/>
              </a:rPr>
              <a:t>Key Functions of PR</a:t>
            </a:r>
            <a:endParaRPr lang="en-GB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BC1F82-0C57-8DAC-C801-334A46EA48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+mj-lt"/>
              <a:buAutoNum type="arabicPeriod"/>
            </a:pPr>
            <a:r>
              <a:rPr lang="en-GB" sz="2800" b="1" i="0" u="none" strike="noStrike">
                <a:solidFill>
                  <a:srgbClr val="000000"/>
                </a:solidFill>
                <a:effectLst/>
              </a:rPr>
              <a:t> Media Coverage</a:t>
            </a: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 - Presenting news and information about the company in a positive light.</a:t>
            </a:r>
          </a:p>
          <a:p>
            <a:pPr algn="l">
              <a:buFont typeface="+mj-lt"/>
              <a:buAutoNum type="arabicPeriod"/>
            </a:pPr>
            <a:r>
              <a:rPr lang="en-GB" sz="2800" b="1" i="0" u="none" strike="noStrike">
                <a:solidFill>
                  <a:srgbClr val="000000"/>
                </a:solidFill>
                <a:effectLst/>
              </a:rPr>
              <a:t> Corporate Communications</a:t>
            </a: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 - Promoting understanding of the company through internal and external messaging.</a:t>
            </a:r>
          </a:p>
          <a:p>
            <a:pPr algn="l">
              <a:buFont typeface="+mj-lt"/>
              <a:buAutoNum type="arabicPeriod"/>
            </a:pPr>
            <a:r>
              <a:rPr lang="en-GB" sz="2800" b="1" i="0" u="none" strike="noStrike">
                <a:solidFill>
                  <a:srgbClr val="000000"/>
                </a:solidFill>
                <a:effectLst/>
              </a:rPr>
              <a:t> Lobbying</a:t>
            </a: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 - Working with government officials to influence legislation and regulations.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CF3572-6899-3449-8BA2-108BA713C9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857FE1-1072-D300-7B79-5360FED328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8306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E27B7-F537-7F8B-A1CA-C898105BAC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/>
              <a:t>Personal Selling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84BC2-32A8-B5FE-D5EE-C1C3800B1B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sz="2800" b="1" i="0" u="none" strike="noStrike">
                <a:solidFill>
                  <a:srgbClr val="000000"/>
                </a:solidFill>
                <a:effectLst/>
              </a:rPr>
              <a:t>Personal selling</a:t>
            </a: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 is a direct interaction between salespeople and potential buyers to present products, answer questions, and close sales.</a:t>
            </a:r>
          </a:p>
          <a:p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Personal selling has three key qualities:</a:t>
            </a:r>
            <a:r>
              <a:rPr lang="en-GB" sz="2800">
                <a:solidFill>
                  <a:srgbClr val="000000"/>
                </a:solidFill>
              </a:rPr>
              <a:t> </a:t>
            </a:r>
            <a:r>
              <a:rPr lang="en-GB" sz="2800" b="1" i="0" u="none" strike="noStrike">
                <a:solidFill>
                  <a:srgbClr val="000000"/>
                </a:solidFill>
                <a:effectLst/>
              </a:rPr>
              <a:t>Customised, Relationship-oriented, Response-oriented</a:t>
            </a: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. </a:t>
            </a:r>
          </a:p>
          <a:p>
            <a:pPr algn="l"/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Companies like </a:t>
            </a:r>
            <a:r>
              <a:rPr lang="en-GB" sz="2800" b="1" i="0" u="none" strike="noStrike">
                <a:solidFill>
                  <a:srgbClr val="000000"/>
                </a:solidFill>
                <a:effectLst/>
              </a:rPr>
              <a:t>Avon, Electrolux, Tupperware, and Mary Kay</a:t>
            </a: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 use personal selling. 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BC2585-D2B3-0B8C-3EF2-F7E3F61220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49DF85-CA83-81EB-CBAB-EF65A7B2B5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  <p:pic>
        <p:nvPicPr>
          <p:cNvPr id="2050" name="Picture 2" descr="How to Sell Avon 2025 (Best Ultimate ...">
            <a:extLst>
              <a:ext uri="{FF2B5EF4-FFF2-40B4-BE49-F238E27FC236}">
                <a16:creationId xmlns:a16="http://schemas.microsoft.com/office/drawing/2014/main" id="{D09CCB63-A5B2-5778-1E34-D7773898A4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9188" y="101143"/>
            <a:ext cx="2350884" cy="1316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61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/>
              <a:t>Direct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/>
              <a:t>Direct marketing involves </a:t>
            </a:r>
            <a:r>
              <a:rPr lang="en-GB" sz="2800" b="1"/>
              <a:t>using consumer-direct channels</a:t>
            </a:r>
            <a:r>
              <a:rPr lang="en-GB" sz="2800"/>
              <a:t> (e.g., mail, telemarketing, email, websites) to </a:t>
            </a:r>
            <a:r>
              <a:rPr lang="en-GB" sz="2800" b="1"/>
              <a:t>reach customers without intermediaries</a:t>
            </a:r>
            <a:r>
              <a:rPr lang="en-GB" sz="2800"/>
              <a:t>.</a:t>
            </a:r>
          </a:p>
          <a:p>
            <a:r>
              <a:rPr lang="en-GB" sz="2800"/>
              <a:t>Direct marketing strategies include </a:t>
            </a:r>
            <a:r>
              <a:rPr lang="en-GB" sz="2800" b="1"/>
              <a:t>reward programs, club memberships, and personalised offers</a:t>
            </a:r>
            <a:r>
              <a:rPr lang="en-GB" sz="2800"/>
              <a:t>.</a:t>
            </a:r>
          </a:p>
        </p:txBody>
      </p:sp>
      <p:sp>
        <p:nvSpPr>
          <p:cNvPr id="4" name="Speech Bubble: Rectangle with Corners Rounded 3">
            <a:extLst>
              <a:ext uri="{FF2B5EF4-FFF2-40B4-BE49-F238E27FC236}">
                <a16:creationId xmlns:a16="http://schemas.microsoft.com/office/drawing/2014/main" id="{522F0827-6688-75EC-BB41-7A93B4A688EA}"/>
              </a:ext>
            </a:extLst>
          </p:cNvPr>
          <p:cNvSpPr/>
          <p:nvPr/>
        </p:nvSpPr>
        <p:spPr>
          <a:xfrm>
            <a:off x="5281736" y="4328519"/>
            <a:ext cx="3538736" cy="1332729"/>
          </a:xfrm>
          <a:prstGeom prst="wedgeRoundRectCallout">
            <a:avLst>
              <a:gd name="adj1" fmla="val 18889"/>
              <a:gd name="adj2" fmla="val -70303"/>
              <a:gd name="adj3" fmla="val 16667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800" b="1"/>
              <a:t>Digital Marketing Channels</a:t>
            </a:r>
            <a:r>
              <a:rPr lang="en-GB" sz="1800"/>
              <a:t>: </a:t>
            </a:r>
            <a:r>
              <a:rPr lang="en-GB" sz="1800" b="1" i="0" u="none" strike="noStrike">
                <a:solidFill>
                  <a:srgbClr val="FF0000"/>
                </a:solidFill>
                <a:effectLst/>
              </a:rPr>
              <a:t>Direct Mail - </a:t>
            </a:r>
            <a:r>
              <a:rPr lang="en-GB" sz="1800" b="1">
                <a:solidFill>
                  <a:srgbClr val="FF0000"/>
                </a:solidFill>
              </a:rPr>
              <a:t>Catalogue Marketing - Telemarketing </a:t>
            </a:r>
          </a:p>
          <a:p>
            <a:r>
              <a:rPr lang="en-GB" sz="1800" b="1" i="0" u="none" strike="noStrike">
                <a:solidFill>
                  <a:srgbClr val="FF0000"/>
                </a:solidFill>
                <a:effectLst/>
              </a:rPr>
              <a:t>Infomercials &amp; TV Shopping</a:t>
            </a:r>
            <a:endParaRPr lang="en-GB" sz="1800" b="1">
              <a:solidFill>
                <a:srgbClr val="FF0000"/>
              </a:solidFill>
            </a:endParaRPr>
          </a:p>
        </p:txBody>
      </p:sp>
      <p:pic>
        <p:nvPicPr>
          <p:cNvPr id="5" name="Picture 2" descr="Direct Marketing icon vector image ...">
            <a:extLst>
              <a:ext uri="{FF2B5EF4-FFF2-40B4-BE49-F238E27FC236}">
                <a16:creationId xmlns:a16="http://schemas.microsoft.com/office/drawing/2014/main" id="{9402702D-C1CF-282E-BDA0-13881BE6F1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71451"/>
            <a:ext cx="142875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1,100+ Infomercial Stock Photos ...">
            <a:extLst>
              <a:ext uri="{FF2B5EF4-FFF2-40B4-BE49-F238E27FC236}">
                <a16:creationId xmlns:a16="http://schemas.microsoft.com/office/drawing/2014/main" id="{7E11F5BB-5DE7-AE3C-3AD3-5B7801B45F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922" y="275364"/>
            <a:ext cx="1332729" cy="1332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atalog PNG, Vector, PSD, and Clipart ...">
            <a:extLst>
              <a:ext uri="{FF2B5EF4-FFF2-40B4-BE49-F238E27FC236}">
                <a16:creationId xmlns:a16="http://schemas.microsoft.com/office/drawing/2014/main" id="{282A12A3-8F1E-7BA3-3375-9C2ED367DC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8754" y="4496353"/>
            <a:ext cx="1052982" cy="1052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17790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717F83-9845-86D2-F5FF-DFDE03BAC2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>
                <a:solidFill>
                  <a:srgbClr val="000000"/>
                </a:solidFill>
                <a:effectLst/>
              </a:rPr>
              <a:t>The New </a:t>
            </a:r>
            <a:br>
              <a:rPr lang="en-GB" sz="3600" b="1" i="0" u="none" strike="noStrike">
                <a:solidFill>
                  <a:srgbClr val="000000"/>
                </a:solidFill>
                <a:effectLst/>
              </a:rPr>
            </a:br>
            <a:r>
              <a:rPr lang="en-GB" sz="3600" b="1" i="0" u="none" strike="noStrike">
                <a:solidFill>
                  <a:srgbClr val="000000"/>
                </a:solidFill>
                <a:effectLst/>
              </a:rPr>
              <a:t>Marketing </a:t>
            </a:r>
            <a:r>
              <a:rPr lang="en-GB" sz="3600" b="1">
                <a:solidFill>
                  <a:srgbClr val="000000"/>
                </a:solidFill>
              </a:rPr>
              <a:t>C</a:t>
            </a:r>
            <a:r>
              <a:rPr lang="en-GB" sz="3600" b="1" i="0" u="none" strike="noStrike">
                <a:solidFill>
                  <a:srgbClr val="000000"/>
                </a:solidFill>
                <a:effectLst/>
              </a:rPr>
              <a:t>ommunications Model</a:t>
            </a:r>
            <a:r>
              <a:rPr lang="en-GB" sz="3600" b="0" i="0" u="none" strike="noStrike">
                <a:solidFill>
                  <a:srgbClr val="000000"/>
                </a:solidFill>
                <a:effectLst/>
              </a:rPr>
              <a:t> </a:t>
            </a:r>
            <a:endParaRPr lang="en-GB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FC1FAA-7688-23A9-43C3-618523C8C0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sz="2800" b="1"/>
              <a:t>Growth of Internet Users</a:t>
            </a:r>
            <a:endParaRPr lang="en-GB" sz="2800"/>
          </a:p>
          <a:p>
            <a:pPr>
              <a:buFont typeface="Arial" panose="020B0604020202020204" pitchFamily="34" charset="0"/>
              <a:buChar char="•"/>
            </a:pPr>
            <a:r>
              <a:rPr lang="en-GB" sz="2800"/>
              <a:t>As of the data presented: </a:t>
            </a:r>
            <a:r>
              <a:rPr lang="en-GB" sz="2800" b="1"/>
              <a:t>More than 4.5 billion internet users globally</a:t>
            </a:r>
            <a:r>
              <a:rPr lang="en-GB" sz="2800"/>
              <a:t>, which represents a massive audience for digital marketing </a:t>
            </a:r>
            <a:r>
              <a:rPr lang="en-GB" sz="2800" b="0" i="0" u="none" strike="noStrike">
                <a:effectLst/>
              </a:rPr>
              <a:t>(Kotler </a:t>
            </a:r>
            <a:r>
              <a:rPr lang="en-GB" sz="2800" b="0" i="1" u="none" strike="noStrike">
                <a:effectLst/>
              </a:rPr>
              <a:t>et al.,</a:t>
            </a:r>
            <a:r>
              <a:rPr lang="en-GB" sz="2800" b="0" i="0" u="none" strike="noStrike">
                <a:effectLst/>
              </a:rPr>
              <a:t> 2020)</a:t>
            </a:r>
            <a:r>
              <a:rPr lang="en-GB" sz="280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The </a:t>
            </a:r>
            <a:r>
              <a:rPr lang="en-GB" sz="2800" b="1" i="0" u="none" strike="noStrike">
                <a:solidFill>
                  <a:srgbClr val="000000"/>
                </a:solidFill>
                <a:effectLst/>
              </a:rPr>
              <a:t>new marketing communications model</a:t>
            </a: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 is evolving due to changes in consumer behaviour, market fragmentation, and digital advancements</a:t>
            </a:r>
            <a:endParaRPr lang="en-GB" sz="2800"/>
          </a:p>
          <a:p>
            <a:pPr marL="0" indent="0">
              <a:buNone/>
            </a:pP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684F0D-20F3-AE78-E421-17712D1D47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140901-ADF4-653D-3B1D-B2110503E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26575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6197F6-612F-081F-D488-457C31EEEA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/>
              <a:t>Digital Marketing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EE1DA7-DCFB-1136-221A-8CB73924D0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/>
              <a:t>90% of consumers use the internet to research products before making a purchase decision </a:t>
            </a:r>
            <a:r>
              <a:rPr lang="en-GB" sz="2800" b="0" i="0" u="none" strike="noStrike">
                <a:effectLst/>
              </a:rPr>
              <a:t>(Kotler </a:t>
            </a:r>
            <a:r>
              <a:rPr lang="en-GB" sz="2800" b="0" i="1" u="none" strike="noStrike">
                <a:effectLst/>
              </a:rPr>
              <a:t>et al.,</a:t>
            </a:r>
            <a:r>
              <a:rPr lang="en-GB" sz="2800" b="0" i="0" u="none" strike="noStrike">
                <a:effectLst/>
              </a:rPr>
              <a:t> 2020)</a:t>
            </a:r>
            <a:r>
              <a:rPr lang="en-GB" sz="2800" b="1"/>
              <a:t>.</a:t>
            </a:r>
          </a:p>
          <a:p>
            <a:r>
              <a:rPr lang="en-GB" sz="2800" b="1"/>
              <a:t>Digital marketing</a:t>
            </a:r>
            <a:r>
              <a:rPr lang="en-GB" sz="2800"/>
              <a:t> uses online channels like social media, search engines (SEO and SEM), email, and websites to promote products and engage with customers.</a:t>
            </a:r>
          </a:p>
          <a:p>
            <a:pPr marL="0" indent="0">
              <a:buNone/>
            </a:pPr>
            <a:endParaRPr lang="en-GB" sz="28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9A56BF-229F-DD7E-B889-DFCC0A05AC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12C204-0C64-F6CF-5725-F7ECC9D83B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  <p:pic>
        <p:nvPicPr>
          <p:cNvPr id="5122" name="Picture 2" descr="Marketing PNG Transparent Images">
            <a:extLst>
              <a:ext uri="{FF2B5EF4-FFF2-40B4-BE49-F238E27FC236}">
                <a16:creationId xmlns:a16="http://schemas.microsoft.com/office/drawing/2014/main" id="{5FFC7579-0C36-1AB5-0CED-791829F121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3617"/>
            <a:ext cx="1692548" cy="1467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48204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22400A-BEEC-E718-FC5E-69715CC392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/>
              <a:t>Forms of Direct and Digital Marketing</a:t>
            </a:r>
          </a:p>
        </p:txBody>
      </p:sp>
      <p:pic>
        <p:nvPicPr>
          <p:cNvPr id="7" name="Content Placeholder 6" descr="A close-up of a red circle">
            <a:extLst>
              <a:ext uri="{FF2B5EF4-FFF2-40B4-BE49-F238E27FC236}">
                <a16:creationId xmlns:a16="http://schemas.microsoft.com/office/drawing/2014/main" id="{96E7EFDE-989F-28A1-AEF3-05890AFD67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348880"/>
            <a:ext cx="8964488" cy="1948802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5C47A-65AA-6C11-45F1-A56DB484A0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B8D8CBB-9A4A-7402-E8E8-2A3570265A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AE13A9C-E967-73CA-1F7F-620C43CB946D}"/>
              </a:ext>
            </a:extLst>
          </p:cNvPr>
          <p:cNvSpPr txBox="1"/>
          <p:nvPr/>
        </p:nvSpPr>
        <p:spPr>
          <a:xfrm>
            <a:off x="3806489" y="5301208"/>
            <a:ext cx="19896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0" i="0" u="none" strike="noStrike">
                <a:effectLst/>
              </a:rPr>
              <a:t>(Kotler </a:t>
            </a:r>
            <a:r>
              <a:rPr lang="en-GB" sz="1600" b="0" i="1" u="none" strike="noStrike">
                <a:effectLst/>
              </a:rPr>
              <a:t>et al.,</a:t>
            </a:r>
            <a:r>
              <a:rPr lang="en-GB" sz="1600" b="0" i="0" u="none" strike="noStrike">
                <a:effectLst/>
              </a:rPr>
              <a:t> 2020) </a:t>
            </a:r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8210791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/>
              <a:t>Push and Pull Strategy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485676D-F1EA-9FED-1163-54A0DA4CECEF}"/>
              </a:ext>
            </a:extLst>
          </p:cNvPr>
          <p:cNvSpPr txBox="1"/>
          <p:nvPr/>
        </p:nvSpPr>
        <p:spPr>
          <a:xfrm>
            <a:off x="3590465" y="5301208"/>
            <a:ext cx="19896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0" i="0" u="none" strike="noStrike">
                <a:effectLst/>
              </a:rPr>
              <a:t>(Kotler </a:t>
            </a:r>
            <a:r>
              <a:rPr lang="en-GB" sz="1600" b="0" i="1" u="none" strike="noStrike">
                <a:effectLst/>
              </a:rPr>
              <a:t>et al.,</a:t>
            </a:r>
            <a:r>
              <a:rPr lang="en-GB" sz="1600" b="0" i="0" u="none" strike="noStrike">
                <a:effectLst/>
              </a:rPr>
              <a:t> 2020) </a:t>
            </a:r>
            <a:endParaRPr lang="en-GB" sz="1600"/>
          </a:p>
        </p:txBody>
      </p:sp>
      <p:pic>
        <p:nvPicPr>
          <p:cNvPr id="5" name="Content Placeholder 4" descr="A diagram of a retail strategy&#10;&#10;AI-generated content may be incorrect.">
            <a:extLst>
              <a:ext uri="{FF2B5EF4-FFF2-40B4-BE49-F238E27FC236}">
                <a16:creationId xmlns:a16="http://schemas.microsoft.com/office/drawing/2014/main" id="{3777D6D9-BFD8-2EDE-C224-1B893B2685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556792"/>
            <a:ext cx="7715200" cy="3221486"/>
          </a:xfrm>
        </p:spPr>
      </p:pic>
      <p:sp>
        <p:nvSpPr>
          <p:cNvPr id="8" name="Flowchart: Alternative Process 7">
            <a:extLst>
              <a:ext uri="{FF2B5EF4-FFF2-40B4-BE49-F238E27FC236}">
                <a16:creationId xmlns:a16="http://schemas.microsoft.com/office/drawing/2014/main" id="{36C2DDDD-5A2E-499D-0460-428D39547CE0}"/>
              </a:ext>
            </a:extLst>
          </p:cNvPr>
          <p:cNvSpPr/>
          <p:nvPr/>
        </p:nvSpPr>
        <p:spPr>
          <a:xfrm>
            <a:off x="6913177" y="4725144"/>
            <a:ext cx="1989647" cy="1008112"/>
          </a:xfrm>
          <a:prstGeom prst="flowChartAlternateProcess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050"/>
              <a:t>In a pull strategy, the company promotes directly to final consumers, creating a demand vacuum that “pulls” the product through the channels.</a:t>
            </a:r>
          </a:p>
        </p:txBody>
      </p:sp>
      <p:sp>
        <p:nvSpPr>
          <p:cNvPr id="9" name="Flowchart: Alternative Process 8">
            <a:extLst>
              <a:ext uri="{FF2B5EF4-FFF2-40B4-BE49-F238E27FC236}">
                <a16:creationId xmlns:a16="http://schemas.microsoft.com/office/drawing/2014/main" id="{07EB04F6-9249-00F8-FDAD-67D4A56CD735}"/>
              </a:ext>
            </a:extLst>
          </p:cNvPr>
          <p:cNvSpPr/>
          <p:nvPr/>
        </p:nvSpPr>
        <p:spPr>
          <a:xfrm>
            <a:off x="35496" y="2564904"/>
            <a:ext cx="1187624" cy="1512168"/>
          </a:xfrm>
          <a:prstGeom prst="flowChartAlternateProcess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100"/>
              <a:t>In a push strategy, the company “pushes” the product to resellers who then push it to customers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0996FF5-BB3E-AE04-1E81-B2221FFD19F0}"/>
              </a:ext>
            </a:extLst>
          </p:cNvPr>
          <p:cNvSpPr txBox="1"/>
          <p:nvPr/>
        </p:nvSpPr>
        <p:spPr>
          <a:xfrm>
            <a:off x="23908" y="4766213"/>
            <a:ext cx="50922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>
                <a:hlinkClick r:id="rId4"/>
              </a:rPr>
              <a:t>Click on the following link to explore this further:</a:t>
            </a:r>
            <a:br>
              <a:rPr lang="en-GB" sz="1400">
                <a:hlinkClick r:id="rId4"/>
              </a:rPr>
            </a:br>
            <a:r>
              <a:rPr lang="en-GB" sz="1400">
                <a:hlinkClick r:id="rId4"/>
              </a:rPr>
              <a:t>Push vs. Pull Marketing: Top Differences &amp; How to Use Them</a:t>
            </a:r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6719912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sz="3600" b="1"/>
              <a:t>Stages of IMC Campaign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1180190"/>
            <a:ext cx="6192688" cy="4297726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886E987-294E-3780-0736-590591C4D6B5}"/>
              </a:ext>
            </a:extLst>
          </p:cNvPr>
          <p:cNvSpPr txBox="1"/>
          <p:nvPr/>
        </p:nvSpPr>
        <p:spPr>
          <a:xfrm>
            <a:off x="3590465" y="5445224"/>
            <a:ext cx="19896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0" i="0" u="none" strike="noStrike">
                <a:effectLst/>
              </a:rPr>
              <a:t>(Kotler </a:t>
            </a:r>
            <a:r>
              <a:rPr lang="en-GB" sz="1600" b="0" i="1" u="none" strike="noStrike">
                <a:effectLst/>
              </a:rPr>
              <a:t>et al.,</a:t>
            </a:r>
            <a:r>
              <a:rPr lang="en-GB" sz="1600" b="0" i="0" u="none" strike="noStrike">
                <a:effectLst/>
              </a:rPr>
              <a:t> 2020) </a:t>
            </a:r>
            <a:endParaRPr lang="en-GB" sz="1600"/>
          </a:p>
        </p:txBody>
      </p:sp>
      <p:sp>
        <p:nvSpPr>
          <p:cNvPr id="5" name="Call-out: Line 4">
            <a:extLst>
              <a:ext uri="{FF2B5EF4-FFF2-40B4-BE49-F238E27FC236}">
                <a16:creationId xmlns:a16="http://schemas.microsoft.com/office/drawing/2014/main" id="{50D07EE9-3DDC-F0F6-6E9A-86088F34A2B5}"/>
              </a:ext>
            </a:extLst>
          </p:cNvPr>
          <p:cNvSpPr/>
          <p:nvPr/>
        </p:nvSpPr>
        <p:spPr>
          <a:xfrm>
            <a:off x="125200" y="3886309"/>
            <a:ext cx="2664296" cy="1728192"/>
          </a:xfrm>
          <a:prstGeom prst="borderCallout1">
            <a:avLst>
              <a:gd name="adj1" fmla="val 48626"/>
              <a:gd name="adj2" fmla="val 100649"/>
              <a:gd name="adj3" fmla="val -124686"/>
              <a:gd name="adj4" fmla="val 128141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400"/>
              <a:t>A marketing communicator starts with a </a:t>
            </a:r>
            <a:r>
              <a:rPr lang="en-GB" sz="1400" b="1"/>
              <a:t>clear target audience</a:t>
            </a:r>
            <a:r>
              <a:rPr lang="en-GB" sz="1400"/>
              <a:t> in mind. This may be the </a:t>
            </a:r>
            <a:r>
              <a:rPr lang="en-GB" sz="1400" b="1"/>
              <a:t>current users and potential buyers</a:t>
            </a:r>
            <a:r>
              <a:rPr lang="en-GB" sz="1400"/>
              <a:t>. What will be said, when, and where and to who is linked to the target audience.</a:t>
            </a:r>
          </a:p>
        </p:txBody>
      </p:sp>
      <p:sp>
        <p:nvSpPr>
          <p:cNvPr id="6" name="Call-out: Line 5">
            <a:extLst>
              <a:ext uri="{FF2B5EF4-FFF2-40B4-BE49-F238E27FC236}">
                <a16:creationId xmlns:a16="http://schemas.microsoft.com/office/drawing/2014/main" id="{8E6365FA-771F-0016-E7B8-83952C960A6D}"/>
              </a:ext>
            </a:extLst>
          </p:cNvPr>
          <p:cNvSpPr/>
          <p:nvPr/>
        </p:nvSpPr>
        <p:spPr>
          <a:xfrm>
            <a:off x="6450962" y="2780928"/>
            <a:ext cx="2513526" cy="864096"/>
          </a:xfrm>
          <a:prstGeom prst="borderCallout1">
            <a:avLst>
              <a:gd name="adj1" fmla="val 53309"/>
              <a:gd name="adj2" fmla="val -110"/>
              <a:gd name="adj3" fmla="val -34737"/>
              <a:gd name="adj4" fmla="val -17151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400" b="1"/>
              <a:t>Awareness</a:t>
            </a:r>
            <a:r>
              <a:rPr lang="en-GB" sz="1400"/>
              <a:t> -&gt; </a:t>
            </a:r>
            <a:r>
              <a:rPr lang="en-GB" sz="1400" b="1"/>
              <a:t>Knowledge</a:t>
            </a:r>
            <a:r>
              <a:rPr lang="en-GB" sz="1400"/>
              <a:t> </a:t>
            </a:r>
          </a:p>
          <a:p>
            <a:r>
              <a:rPr lang="en-GB" sz="1400"/>
              <a:t>-&gt; </a:t>
            </a:r>
            <a:r>
              <a:rPr lang="en-GB" sz="1400" b="1"/>
              <a:t>Liking</a:t>
            </a:r>
            <a:r>
              <a:rPr lang="en-GB" sz="1400"/>
              <a:t> -&gt; </a:t>
            </a:r>
            <a:r>
              <a:rPr lang="en-GB" sz="1400" b="1"/>
              <a:t>Conviction</a:t>
            </a:r>
            <a:r>
              <a:rPr lang="en-GB" sz="1400"/>
              <a:t> -&gt; </a:t>
            </a:r>
            <a:r>
              <a:rPr lang="en-GB" sz="1400" b="1">
                <a:solidFill>
                  <a:srgbClr val="C00000"/>
                </a:solidFill>
              </a:rPr>
              <a:t>Purchase</a:t>
            </a:r>
          </a:p>
        </p:txBody>
      </p:sp>
      <p:sp>
        <p:nvSpPr>
          <p:cNvPr id="7" name="Call-out: Line 6">
            <a:extLst>
              <a:ext uri="{FF2B5EF4-FFF2-40B4-BE49-F238E27FC236}">
                <a16:creationId xmlns:a16="http://schemas.microsoft.com/office/drawing/2014/main" id="{14642746-60F1-264F-5351-86911E2C5099}"/>
              </a:ext>
            </a:extLst>
          </p:cNvPr>
          <p:cNvSpPr/>
          <p:nvPr/>
        </p:nvSpPr>
        <p:spPr>
          <a:xfrm>
            <a:off x="107504" y="1124744"/>
            <a:ext cx="2664296" cy="936104"/>
          </a:xfrm>
          <a:prstGeom prst="borderCallout1">
            <a:avLst>
              <a:gd name="adj1" fmla="val 51170"/>
              <a:gd name="adj2" fmla="val 101078"/>
              <a:gd name="adj3" fmla="val 144090"/>
              <a:gd name="adj4" fmla="val 127712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400" b="1"/>
              <a:t>Affordable Method</a:t>
            </a:r>
          </a:p>
          <a:p>
            <a:r>
              <a:rPr lang="en-GB" sz="1400" b="1"/>
              <a:t>Percentage-of-Sales Method</a:t>
            </a:r>
          </a:p>
          <a:p>
            <a:r>
              <a:rPr lang="en-GB" sz="1400" b="1"/>
              <a:t>Competitive-Parity Method</a:t>
            </a:r>
          </a:p>
          <a:p>
            <a:r>
              <a:rPr lang="en-GB" sz="1400" b="1"/>
              <a:t>Objective-and-Task Method</a:t>
            </a:r>
          </a:p>
        </p:txBody>
      </p:sp>
      <p:sp>
        <p:nvSpPr>
          <p:cNvPr id="8" name="Call-out: Line 7">
            <a:extLst>
              <a:ext uri="{FF2B5EF4-FFF2-40B4-BE49-F238E27FC236}">
                <a16:creationId xmlns:a16="http://schemas.microsoft.com/office/drawing/2014/main" id="{F443D413-1FB9-0B51-BC8E-B129DD0AAFDD}"/>
              </a:ext>
            </a:extLst>
          </p:cNvPr>
          <p:cNvSpPr/>
          <p:nvPr/>
        </p:nvSpPr>
        <p:spPr>
          <a:xfrm>
            <a:off x="6522970" y="1355828"/>
            <a:ext cx="2513526" cy="1119237"/>
          </a:xfrm>
          <a:prstGeom prst="borderCallout1">
            <a:avLst>
              <a:gd name="adj1" fmla="val 57277"/>
              <a:gd name="adj2" fmla="val -564"/>
              <a:gd name="adj3" fmla="val 245585"/>
              <a:gd name="adj4" fmla="val -18970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400" b="1"/>
              <a:t>Advertising</a:t>
            </a:r>
          </a:p>
          <a:p>
            <a:r>
              <a:rPr lang="en-GB" sz="1400" b="1"/>
              <a:t>Personal selling</a:t>
            </a:r>
          </a:p>
          <a:p>
            <a:r>
              <a:rPr lang="en-GB" sz="1400" b="1"/>
              <a:t>Public relations</a:t>
            </a:r>
          </a:p>
          <a:p>
            <a:r>
              <a:rPr lang="en-GB" sz="1400" b="1"/>
              <a:t>Direct Marketing</a:t>
            </a:r>
          </a:p>
          <a:p>
            <a:r>
              <a:rPr lang="en-GB" sz="1400" b="1"/>
              <a:t>Sales promotion</a:t>
            </a:r>
          </a:p>
        </p:txBody>
      </p:sp>
      <p:sp>
        <p:nvSpPr>
          <p:cNvPr id="9" name="Call-out: Line 8">
            <a:extLst>
              <a:ext uri="{FF2B5EF4-FFF2-40B4-BE49-F238E27FC236}">
                <a16:creationId xmlns:a16="http://schemas.microsoft.com/office/drawing/2014/main" id="{E66FE8DA-6D3B-F780-798F-2455714A3192}"/>
              </a:ext>
            </a:extLst>
          </p:cNvPr>
          <p:cNvSpPr/>
          <p:nvPr/>
        </p:nvSpPr>
        <p:spPr>
          <a:xfrm>
            <a:off x="6574937" y="3950888"/>
            <a:ext cx="2513526" cy="864096"/>
          </a:xfrm>
          <a:prstGeom prst="borderCallout1">
            <a:avLst>
              <a:gd name="adj1" fmla="val 53309"/>
              <a:gd name="adj2" fmla="val -110"/>
              <a:gd name="adj3" fmla="val 120027"/>
              <a:gd name="adj4" fmla="val -21698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400" b="1">
                <a:solidFill>
                  <a:schemeClr val="tx1"/>
                </a:solidFill>
              </a:rPr>
              <a:t>Collecting and evaluating feedback</a:t>
            </a:r>
          </a:p>
        </p:txBody>
      </p:sp>
    </p:spTree>
    <p:extLst>
      <p:ext uri="{BB962C8B-B14F-4D97-AF65-F5344CB8AC3E}">
        <p14:creationId xmlns:p14="http://schemas.microsoft.com/office/powerpoint/2010/main" val="73565971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2960F2-57BD-5C00-B10C-07E86C4AA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sz="3600" b="1"/>
              <a:t>Marketing Mix 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566E6F07-A126-C50D-CA01-C225BB6327B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/>
          <a:p>
            <a:r>
              <a:rPr lang="en-US"/>
              <a:t>So far, we’ve looked at the </a:t>
            </a:r>
            <a:r>
              <a:rPr lang="en-US" b="1"/>
              <a:t>marketing mix </a:t>
            </a:r>
            <a:r>
              <a:rPr lang="en-US"/>
              <a:t>using the </a:t>
            </a:r>
            <a:r>
              <a:rPr lang="en-US" b="1"/>
              <a:t>4Ps</a:t>
            </a:r>
            <a:r>
              <a:rPr lang="en-US"/>
              <a:t>. However, there are </a:t>
            </a:r>
            <a:r>
              <a:rPr lang="en-US" b="1"/>
              <a:t>3 additional Ps</a:t>
            </a:r>
            <a:r>
              <a:rPr lang="en-US"/>
              <a:t> that extend the mix to account for the </a:t>
            </a:r>
            <a:r>
              <a:rPr lang="en-US" b="1"/>
              <a:t>service</a:t>
            </a:r>
            <a:r>
              <a:rPr lang="en-US"/>
              <a:t> aspect of an </a:t>
            </a:r>
            <a:r>
              <a:rPr lang="en-US" err="1"/>
              <a:t>organisation</a:t>
            </a:r>
            <a:r>
              <a:rPr lang="en-US"/>
              <a:t>.</a:t>
            </a:r>
          </a:p>
        </p:txBody>
      </p:sp>
      <p:pic>
        <p:nvPicPr>
          <p:cNvPr id="7" name="Content Placeholder 9" descr="A diagram of a customer relationship&#10;&#10;Description automatically generated">
            <a:extLst>
              <a:ext uri="{FF2B5EF4-FFF2-40B4-BE49-F238E27FC236}">
                <a16:creationId xmlns:a16="http://schemas.microsoft.com/office/drawing/2014/main" id="{B88AC5BC-8364-3E8E-344F-7C206AEBDCC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55" r="32917" b="3"/>
          <a:stretch/>
        </p:blipFill>
        <p:spPr>
          <a:xfrm>
            <a:off x="4495800" y="1600201"/>
            <a:ext cx="4540696" cy="3989040"/>
          </a:xfr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DE87D8-AD97-0579-8437-9C06EDD1C67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16/04/2025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24E50FD-87EA-D2A7-E8F0-00E5BD7ED1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382984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F458E5-7BEF-DDF6-18B6-92792FACB6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/>
              <a:t>People </a:t>
            </a:r>
            <a:r>
              <a:rPr lang="en-GB" sz="2000"/>
              <a:t>(1 of 2)</a:t>
            </a:r>
            <a:endParaRPr lang="en-GB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A11733-1C17-8657-5ADE-DB792CD0EA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sz="2800" b="1" i="0" u="none" strike="noStrike">
                <a:solidFill>
                  <a:srgbClr val="000000"/>
                </a:solidFill>
                <a:effectLst/>
              </a:rPr>
              <a:t>Staffing Strategy in Service Businesses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1" i="0" u="none" strike="noStrike">
                <a:solidFill>
                  <a:srgbClr val="000000"/>
                </a:solidFill>
                <a:effectLst/>
              </a:rPr>
              <a:t>Importance of People</a:t>
            </a: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: Skilled, motivated, and enthusiastic staff are crucial for customer satisfaction and business success.</a:t>
            </a:r>
          </a:p>
          <a:p>
            <a:pPr marL="0" indent="0" algn="l">
              <a:buNone/>
            </a:pPr>
            <a:r>
              <a:rPr lang="en-GB" sz="2800" b="1" i="0" u="none" strike="noStrike">
                <a:solidFill>
                  <a:srgbClr val="000000"/>
                </a:solidFill>
                <a:effectLst/>
              </a:rPr>
              <a:t>Key Factors in Staffing Strategy</a:t>
            </a:r>
            <a:r>
              <a:rPr lang="en-GB" sz="2800" b="0" i="0" u="none" strike="noStrike">
                <a:solidFill>
                  <a:srgbClr val="000000"/>
                </a:solidFill>
                <a:effectLst/>
                <a:latin typeface="-webkit-standard"/>
              </a:rPr>
              <a:t>:</a:t>
            </a:r>
          </a:p>
          <a:p>
            <a:pPr lvl="2"/>
            <a:r>
              <a:rPr lang="en-GB" i="0" u="none" strike="noStrike">
                <a:solidFill>
                  <a:srgbClr val="000000"/>
                </a:solidFill>
                <a:effectLst/>
              </a:rPr>
              <a:t>Job Design &amp; Description</a:t>
            </a:r>
            <a:endParaRPr lang="en-GB">
              <a:solidFill>
                <a:srgbClr val="000000"/>
              </a:solidFill>
            </a:endParaRPr>
          </a:p>
          <a:p>
            <a:pPr lvl="2"/>
            <a:r>
              <a:rPr lang="en-GB" i="0" u="none" strike="noStrike">
                <a:solidFill>
                  <a:srgbClr val="000000"/>
                </a:solidFill>
                <a:effectLst/>
              </a:rPr>
              <a:t>Selection</a:t>
            </a:r>
          </a:p>
          <a:p>
            <a:pPr lvl="2"/>
            <a:r>
              <a:rPr lang="en-GB" i="0" u="none" strike="noStrike">
                <a:solidFill>
                  <a:srgbClr val="000000"/>
                </a:solidFill>
                <a:effectLst/>
              </a:rPr>
              <a:t>Training</a:t>
            </a:r>
          </a:p>
          <a:p>
            <a:pPr lvl="2"/>
            <a:r>
              <a:rPr lang="en-GB" i="0" u="none" strike="noStrike">
                <a:solidFill>
                  <a:srgbClr val="000000"/>
                </a:solidFill>
                <a:effectLst/>
              </a:rPr>
              <a:t>Appraisal</a:t>
            </a:r>
            <a:endParaRPr lang="en-GB"/>
          </a:p>
          <a:p>
            <a:pPr algn="l">
              <a:buFont typeface="Arial" panose="020B0604020202020204" pitchFamily="34" charset="0"/>
              <a:buChar char="•"/>
            </a:pPr>
            <a:endParaRPr lang="en-GB" sz="2800" b="0" i="0" u="none" strike="noStrike">
              <a:solidFill>
                <a:srgbClr val="000000"/>
              </a:solidFill>
              <a:effectLst/>
            </a:endParaRP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0F11A3-DE0E-1CD7-D578-5A295E1AA9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2D018F-B473-838F-5534-94A07BAFE7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  <p:pic>
        <p:nvPicPr>
          <p:cNvPr id="1026" name="Picture 2" descr="Staff PNGs for Free Download">
            <a:extLst>
              <a:ext uri="{FF2B5EF4-FFF2-40B4-BE49-F238E27FC236}">
                <a16:creationId xmlns:a16="http://schemas.microsoft.com/office/drawing/2014/main" id="{6231194F-FB48-5488-74FE-8D65418EC1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717032"/>
            <a:ext cx="2952328" cy="1974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95203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3F3B1-1E14-AE84-7773-8D40DC0DFF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>
                <a:solidFill>
                  <a:srgbClr val="000000"/>
                </a:solidFill>
                <a:effectLst/>
              </a:rPr>
              <a:t>Managing Staff Turnover</a:t>
            </a:r>
            <a:br>
              <a:rPr lang="en-GB" sz="3600" b="1" i="0" u="none" strike="noStrike">
                <a:solidFill>
                  <a:srgbClr val="000000"/>
                </a:solidFill>
                <a:effectLst/>
              </a:rPr>
            </a:br>
            <a:r>
              <a:rPr lang="en-GB" sz="2000"/>
              <a:t>(2 of 2)</a:t>
            </a:r>
            <a:endParaRPr lang="en-GB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6DBA59-B3C8-44FF-4929-72CC418404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Staff turnover can disrupt customer relationships. Employees may take key clients with them when they leave.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Strategies to mitigate this include: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Rotating customer-facing staff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Team-based service approaches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‘Golden handcuffs’ (incentives to retain valuable employees)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FB0004-FC90-7529-14AB-F6002C35F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1A2B7F-3788-0610-3CE1-FC031F5F98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801826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E00EFE-5112-D340-DFFA-7DA627DF33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/>
              <a:t>Process </a:t>
            </a:r>
            <a:r>
              <a:rPr lang="en-GB" sz="2000"/>
              <a:t>(1 of 3)</a:t>
            </a:r>
            <a:endParaRPr lang="en-GB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762DB5-1892-B5CE-D16D-B8C80DCACC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Systems and processes impact staff efficiency and customer service quality.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Staff must be equipped with tools, such as ICT systems, to perform effectively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5B13BA-8E9A-235E-F0A4-C834101BF8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C8E9118-7AEE-09D9-562B-90D203B14B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  <p:pic>
        <p:nvPicPr>
          <p:cNvPr id="2052" name="Picture 4" descr="Kiosk Self Service - Till Point">
            <a:extLst>
              <a:ext uri="{FF2B5EF4-FFF2-40B4-BE49-F238E27FC236}">
                <a16:creationId xmlns:a16="http://schemas.microsoft.com/office/drawing/2014/main" id="{28B1543B-0A22-C340-06D2-FDE2124C63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339059"/>
            <a:ext cx="2148830" cy="2148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Withdrawal PNGs for Free Download">
            <a:extLst>
              <a:ext uri="{FF2B5EF4-FFF2-40B4-BE49-F238E27FC236}">
                <a16:creationId xmlns:a16="http://schemas.microsoft.com/office/drawing/2014/main" id="{FEEF699C-081A-3725-C94A-13C06FA516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717032"/>
            <a:ext cx="3112244" cy="1915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A person loading boxes into a locker&#10;&#10;Description automatically generated with medium confidence">
            <a:extLst>
              <a:ext uri="{FF2B5EF4-FFF2-40B4-BE49-F238E27FC236}">
                <a16:creationId xmlns:a16="http://schemas.microsoft.com/office/drawing/2014/main" id="{E8AE7473-AF62-FA2A-573C-2F3DA239287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610260"/>
            <a:ext cx="2803748" cy="1970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72914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91624-6BA4-9E8B-E392-3CBEFF0E60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>
                <a:solidFill>
                  <a:srgbClr val="000000"/>
                </a:solidFill>
                <a:effectLst/>
              </a:rPr>
              <a:t>Customer Relationship Management (CRM) </a:t>
            </a:r>
            <a:r>
              <a:rPr lang="en-GB" sz="2000"/>
              <a:t>(2 of 3)</a:t>
            </a:r>
            <a:endParaRPr lang="en-GB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A046E-7BD7-4934-E417-83FD2B5351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sz="2800" b="1" i="0" u="none" strike="noStrike">
                <a:solidFill>
                  <a:srgbClr val="000000"/>
                </a:solidFill>
                <a:effectLst/>
              </a:rPr>
              <a:t>Customer Relationship Management (CRM):</a:t>
            </a:r>
            <a:endParaRPr lang="en-GB" sz="2800" b="0" i="0" u="none" strike="noStrike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CRM helps manage customer relationships using data analysis.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Automated CRM, like Amazon's, provides personalised marketing based on customer data.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Used to enhance customer experience and maintain long-term relationships.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CA74D2-B054-1017-DE77-CF189F5C07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81BC27-83C8-FEF9-ED8A-6D3E4C70A9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2113269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3C48B-0043-B10A-A29E-5BC8ED822C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>
                <a:solidFill>
                  <a:srgbClr val="000000"/>
                </a:solidFill>
                <a:effectLst/>
              </a:rPr>
              <a:t>Applications of CRM </a:t>
            </a:r>
            <a:r>
              <a:rPr lang="en-GB" sz="2000"/>
              <a:t>(3 of 3)</a:t>
            </a:r>
            <a:endParaRPr lang="en-GB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DDE9D5-D17C-1AF5-1C45-4BB187A1CC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800" i="0" u="none" strike="noStrike">
                <a:solidFill>
                  <a:srgbClr val="000000"/>
                </a:solidFill>
                <a:effectLst/>
              </a:rPr>
              <a:t>Business Use</a:t>
            </a:r>
            <a:endParaRPr lang="en-GB" sz="2800">
              <a:solidFill>
                <a:srgbClr val="000000"/>
              </a:solidFill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i="0" u="none" strike="noStrike">
                <a:solidFill>
                  <a:srgbClr val="000000"/>
                </a:solidFill>
                <a:effectLst/>
              </a:rPr>
              <a:t>Public Sector</a:t>
            </a:r>
            <a:endParaRPr lang="en-GB" sz="2800">
              <a:solidFill>
                <a:srgbClr val="000000"/>
              </a:solidFill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i="0" u="none" strike="noStrike">
                <a:solidFill>
                  <a:srgbClr val="000000"/>
                </a:solidFill>
                <a:effectLst/>
              </a:rPr>
              <a:t>Targeted Marketing</a:t>
            </a:r>
            <a:endParaRPr lang="en-GB" sz="2800">
              <a:solidFill>
                <a:srgbClr val="000000"/>
              </a:solidFill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i="0" u="none" strike="noStrike">
                <a:solidFill>
                  <a:srgbClr val="000000"/>
                </a:solidFill>
                <a:effectLst/>
              </a:rPr>
              <a:t>Product Lifecycle Tracking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i="0" u="none" strike="noStrike">
                <a:solidFill>
                  <a:srgbClr val="000000"/>
                </a:solidFill>
                <a:effectLst/>
              </a:rPr>
              <a:t>Automation</a:t>
            </a:r>
            <a:endParaRPr lang="en-GB" sz="28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CC46C5-3127-BCB3-8A60-8B383D33FE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CF1FAB0-5051-504E-9631-416A6D111C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7279150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4F4E4F-9FDB-CA22-17D1-F77B5D11A5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/>
              <a:t>Physical Evidence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95F35F-D2BB-1AC2-376C-A1D2292615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/>
              <a:t>Physical evidence refers to tangible elements that accompany a service or product, influencing customer perception.</a:t>
            </a:r>
          </a:p>
          <a:p>
            <a:r>
              <a:rPr lang="en-GB" sz="2800"/>
              <a:t>Physical evidence considerations should include:</a:t>
            </a:r>
          </a:p>
          <a:p>
            <a:pPr lvl="1"/>
            <a:r>
              <a:rPr lang="en-GB" sz="2400" b="1"/>
              <a:t>Marketing and Retail Design</a:t>
            </a:r>
          </a:p>
          <a:p>
            <a:pPr lvl="1"/>
            <a:r>
              <a:rPr lang="en-GB" sz="2400" b="1"/>
              <a:t>Service Encounters</a:t>
            </a:r>
          </a:p>
          <a:p>
            <a:pPr lvl="1"/>
            <a:r>
              <a:rPr lang="en-GB" sz="2400" b="1"/>
              <a:t>Packaging as a Quality Cue</a:t>
            </a:r>
          </a:p>
          <a:p>
            <a:endParaRPr lang="en-GB" sz="28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EF4FEB-6FD3-A691-905F-F995590272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C60EB7-6BDD-208D-C6A2-9283107CD6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8042736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D646DA-4E0A-5BD3-4241-3E13ED131F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/>
              <a:t>Segmentation and Marketing Mix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401077-0242-1408-E302-C223800137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sz="2800" b="1" i="0" u="none" strike="noStrike">
                <a:solidFill>
                  <a:srgbClr val="000000"/>
                </a:solidFill>
                <a:effectLst/>
              </a:rPr>
              <a:t>Market Segmentation as the Foundation for the Marketing Mix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Segmentation divides the market into distinct groups based on characteristics such as demographics, behaviour, needs, and geographic location.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Once segments are identified, the </a:t>
            </a:r>
            <a:r>
              <a:rPr lang="en-GB" sz="2800" b="1" i="0" u="none" strike="noStrike">
                <a:solidFill>
                  <a:srgbClr val="000000"/>
                </a:solidFill>
                <a:effectLst/>
              </a:rPr>
              <a:t>marketing mix</a:t>
            </a: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 is adapted to effectively target each segment.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B7A377-E322-1652-AFC3-31E1493004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6C292B-3157-FB28-1978-A5D857E7DE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3818747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0E15FE-A499-5907-96B2-BB049F33E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>
                <a:solidFill>
                  <a:srgbClr val="000000"/>
                </a:solidFill>
                <a:effectLst/>
              </a:rPr>
              <a:t>Market Segmentation Approaches</a:t>
            </a:r>
            <a:endParaRPr lang="en-GB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EC1A79-C490-D635-3C9F-186B078CF2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800" b="1" i="0" u="none" strike="noStrike">
                <a:solidFill>
                  <a:srgbClr val="000000"/>
                </a:solidFill>
                <a:effectLst/>
              </a:rPr>
              <a:t>Products or Services Offered:</a:t>
            </a: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 Segmentation based on product or service differentiation. </a:t>
            </a:r>
            <a:r>
              <a:rPr lang="en-GB" sz="2800" b="1" i="0" u="none" strike="noStrike">
                <a:solidFill>
                  <a:srgbClr val="000000"/>
                </a:solidFill>
                <a:effectLst/>
              </a:rPr>
              <a:t>Market or Markets Served:</a:t>
            </a: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 Customer-based segmentation that focuses on demographics, socio-economic factors, or needs.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1" i="0" u="none" strike="noStrike">
                <a:solidFill>
                  <a:srgbClr val="000000"/>
                </a:solidFill>
                <a:effectLst/>
              </a:rPr>
              <a:t>Marketing to Communities:</a:t>
            </a: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 A shift from traditional segmentation to community-based marketing, where digital media fosters customer engagement (Kotler et al., 2017).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CC3D78-2AFB-1110-1682-D6BF5C35E1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5C16DE-E771-8650-1681-D71C06E254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474798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3AF5A-4C31-D1D8-7249-942FBF055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134C18-FA5D-D12C-3D0B-A9EED5C6FF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435280" cy="3917032"/>
          </a:xfrm>
        </p:spPr>
        <p:txBody>
          <a:bodyPr/>
          <a:lstStyle/>
          <a:p>
            <a:r>
              <a:rPr lang="en-GB" sz="2000" b="1"/>
              <a:t>Integrated Marketing Communications (IMC):</a:t>
            </a:r>
            <a:r>
              <a:rPr lang="en-GB" sz="2000"/>
              <a:t> The promotional mix includes key elements such as advertising, sales promotion, direct marketing, public relations, and personal selling. </a:t>
            </a:r>
          </a:p>
          <a:p>
            <a:r>
              <a:rPr lang="en-GB" sz="2000" b="1"/>
              <a:t>Evolving Communication Models:</a:t>
            </a:r>
            <a:r>
              <a:rPr lang="en-GB" sz="2000"/>
              <a:t> Traditional mass marketing is being replaced by a digital, targeted, and interactive communication model due to changes in consumer behaviour and technological advancements.</a:t>
            </a:r>
          </a:p>
          <a:p>
            <a:r>
              <a:rPr lang="en-GB" sz="2000" b="1"/>
              <a:t>Extended Marketing Mix for Services (7Ps):</a:t>
            </a:r>
            <a:r>
              <a:rPr lang="en-GB" sz="2000"/>
              <a:t> Beyond the original 4Ps (Product, Price, Place, Promotion), services marketing includes </a:t>
            </a:r>
            <a:r>
              <a:rPr lang="en-GB" sz="2000" b="1"/>
              <a:t>People, Process, and Physical Evidence</a:t>
            </a:r>
            <a:r>
              <a:rPr lang="en-GB" sz="2000"/>
              <a:t> to address service delivery and customer experience.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04A71B-7307-6E6F-7487-042977DE4C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DDFDEE-6E6E-E45D-371D-22BF42060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242855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AE3FB-3569-F8BE-B274-76431153EEFF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en-GB" sz="3600" b="1"/>
              <a:t>Group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166A12-C7DD-6F78-513E-354E222567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/>
              <a:t>In groups of 3-4, and using the strategies covered in this session and the previous sessions, develop a </a:t>
            </a:r>
            <a:r>
              <a:rPr lang="en-GB" sz="2400" b="1"/>
              <a:t>7Ps marketing mix</a:t>
            </a:r>
            <a:r>
              <a:rPr lang="en-GB" sz="2400"/>
              <a:t> for a new product or service that you create and add to an existing brand’s product/service line. </a:t>
            </a:r>
          </a:p>
          <a:p>
            <a:r>
              <a:rPr lang="en-GB" sz="2400"/>
              <a:t>Make sure to apply the strategies discussed in class to each of the 7Ps elements and provide justification for your choices. </a:t>
            </a:r>
          </a:p>
          <a:p>
            <a:r>
              <a:rPr lang="en-GB" sz="2400"/>
              <a:t>Be prepared to present your ideas.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96941-7828-ECDC-B226-75ED4CD02B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D5E000-B350-E31C-D249-BE7505C8F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9950369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6E6FD-1163-1416-2AEE-478953A898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7DEE4B-7D95-F758-C49C-937AC67669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>
                <a:effectLst/>
                <a:cs typeface="Arial" panose="020B0604020202020204" pitchFamily="34" charset="0"/>
              </a:rPr>
              <a:t>Hooley, G.J. et al. (2020) Marketing strategy and competitive positioning. Seventh edition. Harlow, England ; Pearson.</a:t>
            </a:r>
          </a:p>
          <a:p>
            <a:pPr marL="0" indent="0">
              <a:buNone/>
            </a:pPr>
            <a:r>
              <a:rPr lang="en-GB" sz="2400">
                <a:effectLst/>
                <a:cs typeface="Arial" panose="020B0604020202020204" pitchFamily="34" charset="0"/>
              </a:rPr>
              <a:t>Kotler, P. et al. (2020) Principles of marketing. Eighth European Edition. Harlow ; Pearson.</a:t>
            </a:r>
          </a:p>
          <a:p>
            <a:pPr marL="0" indent="0">
              <a:buNone/>
            </a:pPr>
            <a:r>
              <a:rPr lang="en-GB" sz="2400">
                <a:effectLst/>
                <a:cs typeface="Arial" panose="020B0604020202020204" pitchFamily="34" charset="0"/>
              </a:rPr>
              <a:t>Kotler, P., Keller, K. and </a:t>
            </a:r>
            <a:r>
              <a:rPr lang="en-GB" sz="2400" err="1">
                <a:effectLst/>
                <a:cs typeface="Arial" panose="020B0604020202020204" pitchFamily="34" charset="0"/>
              </a:rPr>
              <a:t>Chernev</a:t>
            </a:r>
            <a:r>
              <a:rPr lang="en-GB" sz="2400">
                <a:effectLst/>
                <a:cs typeface="Arial" panose="020B0604020202020204" pitchFamily="34" charset="0"/>
              </a:rPr>
              <a:t>, A. (2021) Marketing management. 16th ed..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31319A-FB25-CE51-271E-A93A65F2F4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27305A-CE14-EB2A-F169-CEAB1E44BC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1893463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Application>Microsoft Office PowerPoint</Application>
  <PresentationFormat>On-screen Show (4:3)</PresentationFormat>
  <Slides>30</Slides>
  <Notes>15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1" baseType="lpstr">
      <vt:lpstr>20140311PresentationUWTSDTemplate</vt:lpstr>
      <vt:lpstr>The Promotion Mix “Integrated Marketing Communications” and Extended Marketing Mix              Week 5 – Session 2 </vt:lpstr>
      <vt:lpstr>Content of the Session</vt:lpstr>
      <vt:lpstr>Communication</vt:lpstr>
      <vt:lpstr>Communication Model</vt:lpstr>
      <vt:lpstr>Integrated Marketing Communication</vt:lpstr>
      <vt:lpstr>Advertising</vt:lpstr>
      <vt:lpstr>Advertising Tools</vt:lpstr>
      <vt:lpstr>Advertising Objectives</vt:lpstr>
      <vt:lpstr>Sales Promotion</vt:lpstr>
      <vt:lpstr>Public Relations</vt:lpstr>
      <vt:lpstr>Key Functions of PR</vt:lpstr>
      <vt:lpstr>Personal Selling</vt:lpstr>
      <vt:lpstr>Direct Marketing</vt:lpstr>
      <vt:lpstr>The New  Marketing Communications Model </vt:lpstr>
      <vt:lpstr>Digital Marketing </vt:lpstr>
      <vt:lpstr>Forms of Direct and Digital Marketing</vt:lpstr>
      <vt:lpstr>Push and Pull Strategy</vt:lpstr>
      <vt:lpstr>Stages of IMC Campaign</vt:lpstr>
      <vt:lpstr>Marketing Mix </vt:lpstr>
      <vt:lpstr>People (1 of 2)</vt:lpstr>
      <vt:lpstr>Managing Staff Turnover (2 of 2)</vt:lpstr>
      <vt:lpstr>Process (1 of 3)</vt:lpstr>
      <vt:lpstr>Customer Relationship Management (CRM) (2 of 3)</vt:lpstr>
      <vt:lpstr>Applications of CRM (3 of 3)</vt:lpstr>
      <vt:lpstr>Physical Evidence</vt:lpstr>
      <vt:lpstr>Segmentation and Marketing Mix</vt:lpstr>
      <vt:lpstr>Market Segmentation Approaches</vt:lpstr>
      <vt:lpstr>Summary</vt:lpstr>
      <vt:lpstr>Group Activity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revision>1</cp:revision>
  <cp:lastPrinted>2018-07-09T15:27:01Z</cp:lastPrinted>
  <dcterms:created xsi:type="dcterms:W3CDTF">2002-10-07T19:43:58Z</dcterms:created>
  <dcterms:modified xsi:type="dcterms:W3CDTF">2025-04-16T10:57:57Z</dcterms:modified>
</cp:coreProperties>
</file>