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8"/>
  </p:notesMasterIdLst>
  <p:sldIdLst>
    <p:sldId id="293" r:id="rId2"/>
    <p:sldId id="280" r:id="rId3"/>
    <p:sldId id="4411" r:id="rId4"/>
    <p:sldId id="259" r:id="rId5"/>
    <p:sldId id="266" r:id="rId6"/>
    <p:sldId id="258" r:id="rId7"/>
    <p:sldId id="263" r:id="rId8"/>
    <p:sldId id="294" r:id="rId9"/>
    <p:sldId id="283" r:id="rId10"/>
    <p:sldId id="297" r:id="rId11"/>
    <p:sldId id="295" r:id="rId12"/>
    <p:sldId id="284" r:id="rId13"/>
    <p:sldId id="4424" r:id="rId14"/>
    <p:sldId id="4430" r:id="rId15"/>
    <p:sldId id="260" r:id="rId16"/>
    <p:sldId id="257"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18B5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8255" autoAdjust="0"/>
    <p:restoredTop sz="94660"/>
  </p:normalViewPr>
  <p:slideViewPr>
    <p:cSldViewPr snapToGrid="0">
      <p:cViewPr varScale="1">
        <p:scale>
          <a:sx n="63" d="100"/>
          <a:sy n="63" d="100"/>
        </p:scale>
        <p:origin x="106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0CC37B-E2E8-4961-9151-86ABA3FFE376}"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907C2-C607-4E6A-AF5C-D3B5793E7AFF}" type="slidenum">
              <a:rPr lang="en-GB" smtClean="0"/>
              <a:t>‹#›</a:t>
            </a:fld>
            <a:endParaRPr lang="en-GB"/>
          </a:p>
        </p:txBody>
      </p:sp>
    </p:spTree>
    <p:extLst>
      <p:ext uri="{BB962C8B-B14F-4D97-AF65-F5344CB8AC3E}">
        <p14:creationId xmlns:p14="http://schemas.microsoft.com/office/powerpoint/2010/main" val="237877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689714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596728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9878256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429860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ABD7B7-E254-4303-ABAD-1A713F7F1257}"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2336631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85977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769146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5440868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5954272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ABD7B7-E254-4303-ABAD-1A713F7F1257}"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2237546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110905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869018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4792853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689008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586574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318422616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ABD7B7-E254-4303-ABAD-1A713F7F1257}"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12D9A6-DC2B-4A02-B89E-C498C321EEBC}" type="slidenum">
              <a:rPr lang="en-GB" smtClean="0"/>
              <a:t>‹#›</a:t>
            </a:fld>
            <a:endParaRPr lang="en-GB"/>
          </a:p>
        </p:txBody>
      </p:sp>
    </p:spTree>
    <p:extLst>
      <p:ext uri="{BB962C8B-B14F-4D97-AF65-F5344CB8AC3E}">
        <p14:creationId xmlns:p14="http://schemas.microsoft.com/office/powerpoint/2010/main" val="2156239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BABD7B7-E254-4303-ABAD-1A713F7F1257}" type="datetimeFigureOut">
              <a:rPr lang="en-GB" smtClean="0"/>
              <a:t>27/02/2022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A12D9A6-DC2B-4A02-B89E-C498C321EEBC}" type="slidenum">
              <a:rPr lang="en-GB" smtClean="0"/>
              <a:t>‹#›</a:t>
            </a:fld>
            <a:endParaRPr lang="en-GB"/>
          </a:p>
        </p:txBody>
      </p:sp>
    </p:spTree>
    <p:extLst>
      <p:ext uri="{BB962C8B-B14F-4D97-AF65-F5344CB8AC3E}">
        <p14:creationId xmlns:p14="http://schemas.microsoft.com/office/powerpoint/2010/main" val="1531751856"/>
      </p:ext>
    </p:extLst>
  </p:cSld>
  <p:clrMap bg1="dk1" tx1="lt1" bg2="dk2" tx2="lt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apergo.2021.103381" TargetMode="External"/><Relationship Id="rId2" Type="http://schemas.openxmlformats.org/officeDocument/2006/relationships/hyperlink" Target="https://www.ncbi.nlm.nih.gov/pmc/articles/PMC7226038/" TargetMode="External"/><Relationship Id="rId1" Type="http://schemas.openxmlformats.org/officeDocument/2006/relationships/slideLayout" Target="../slideLayouts/slideLayout2.xml"/><Relationship Id="rId5" Type="http://schemas.openxmlformats.org/officeDocument/2006/relationships/hyperlink" Target="https://doi.org/10.1515/9783110678666" TargetMode="External"/><Relationship Id="rId4" Type="http://schemas.openxmlformats.org/officeDocument/2006/relationships/hyperlink" Target="https://doi.org/10.1016/j.chb.2021.1071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10">
            <a:extLst>
              <a:ext uri="{FF2B5EF4-FFF2-40B4-BE49-F238E27FC236}">
                <a16:creationId xmlns:a16="http://schemas.microsoft.com/office/drawing/2014/main" id="{E2FAE502-DD19-4CE8-9C6C-4C33C50A0BD5}"/>
              </a:ext>
            </a:extLst>
          </p:cNvPr>
          <p:cNvGraphicFramePr>
            <a:graphicFrameLocks noGrp="1"/>
          </p:cNvGraphicFramePr>
          <p:nvPr>
            <p:extLst>
              <p:ext uri="{D42A27DB-BD31-4B8C-83A1-F6EECF244321}">
                <p14:modId xmlns:p14="http://schemas.microsoft.com/office/powerpoint/2010/main" val="2855734427"/>
              </p:ext>
            </p:extLst>
          </p:nvPr>
        </p:nvGraphicFramePr>
        <p:xfrm>
          <a:off x="321565" y="1406106"/>
          <a:ext cx="6320775" cy="5091345"/>
        </p:xfrm>
        <a:graphic>
          <a:graphicData uri="http://schemas.openxmlformats.org/drawingml/2006/table">
            <a:tbl>
              <a:tblPr firstRow="1" bandRow="1">
                <a:tableStyleId>{5C22544A-7EE6-4342-B048-85BDC9FD1C3A}</a:tableStyleId>
              </a:tblPr>
              <a:tblGrid>
                <a:gridCol w="3804790">
                  <a:extLst>
                    <a:ext uri="{9D8B030D-6E8A-4147-A177-3AD203B41FA5}">
                      <a16:colId xmlns:a16="http://schemas.microsoft.com/office/drawing/2014/main" val="2790724950"/>
                    </a:ext>
                  </a:extLst>
                </a:gridCol>
                <a:gridCol w="2515985">
                  <a:extLst>
                    <a:ext uri="{9D8B030D-6E8A-4147-A177-3AD203B41FA5}">
                      <a16:colId xmlns:a16="http://schemas.microsoft.com/office/drawing/2014/main" val="4131527871"/>
                    </a:ext>
                  </a:extLst>
                </a:gridCol>
              </a:tblGrid>
              <a:tr h="664234">
                <a:tc>
                  <a:txBody>
                    <a:bodyPr/>
                    <a:lstStyle/>
                    <a:p>
                      <a:r>
                        <a:rPr lang="en-GB" sz="1800" b="1" kern="1200" dirty="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Student’s Full Name &amp; Student’s ID Number</a:t>
                      </a:r>
                    </a:p>
                  </a:txBody>
                  <a:tcPr>
                    <a:solidFill>
                      <a:schemeClr val="bg2">
                        <a:lumMod val="40000"/>
                        <a:lumOff val="60000"/>
                      </a:schemeClr>
                    </a:solidFill>
                  </a:tcPr>
                </a:tc>
                <a:tc>
                  <a:txBody>
                    <a:bodyPr/>
                    <a:lstStyle/>
                    <a:p>
                      <a:pPr marL="0" algn="l" defTabSz="457200" rtl="0" eaLnBrk="1" latinLnBrk="0" hangingPunct="1"/>
                      <a:r>
                        <a:rPr lang="en-GB" sz="1800" b="1" kern="1200" dirty="0">
                          <a:solidFill>
                            <a:schemeClr val="bg1"/>
                          </a:solidFill>
                          <a:effectLst>
                            <a:outerShdw blurRad="38100" dist="38100" dir="2700000" algn="tl">
                              <a:srgbClr val="000000">
                                <a:alpha val="43137"/>
                              </a:srgbClr>
                            </a:outerShdw>
                          </a:effectLst>
                          <a:latin typeface="Arial" panose="020B0604020202020204" pitchFamily="34" charset="0"/>
                          <a:ea typeface="+mn-ea"/>
                          <a:cs typeface="Arial" panose="020B0604020202020204" pitchFamily="34" charset="0"/>
                        </a:rPr>
                        <a:t>Picture</a:t>
                      </a:r>
                    </a:p>
                  </a:txBody>
                  <a:tcPr>
                    <a:solidFill>
                      <a:schemeClr val="bg2">
                        <a:lumMod val="40000"/>
                        <a:lumOff val="60000"/>
                      </a:schemeClr>
                    </a:solidFill>
                  </a:tcPr>
                </a:tc>
                <a:extLst>
                  <a:ext uri="{0D108BD9-81ED-4DB2-BD59-A6C34878D82A}">
                    <a16:rowId xmlns:a16="http://schemas.microsoft.com/office/drawing/2014/main" val="4125106225"/>
                  </a:ext>
                </a:extLst>
              </a:tr>
              <a:tr h="1492369">
                <a:tc>
                  <a:txBody>
                    <a:bodyPr/>
                    <a:lstStyle/>
                    <a:p>
                      <a:r>
                        <a:rPr lang="en-GB" dirty="0">
                          <a:latin typeface="Arial" panose="020B0604020202020204" pitchFamily="34" charset="0"/>
                          <a:cs typeface="Arial" panose="020B0604020202020204" pitchFamily="34" charset="0"/>
                        </a:rPr>
                        <a:t>Full Name: Theresa Folake Bakare</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2121312</a:t>
                      </a:r>
                    </a:p>
                    <a:p>
                      <a:endParaRPr lang="en-GB" dirty="0">
                        <a:latin typeface="Arial" panose="020B0604020202020204" pitchFamily="34" charset="0"/>
                        <a:cs typeface="Arial" panose="020B0604020202020204" pitchFamily="34" charset="0"/>
                      </a:endParaRPr>
                    </a:p>
                  </a:txBody>
                  <a:tcPr/>
                </a:tc>
                <a:tc>
                  <a:txBody>
                    <a:bodyPr/>
                    <a:lstStyle/>
                    <a:p>
                      <a:endParaRPr lang="en-GB" dirty="0"/>
                    </a:p>
                  </a:txBody>
                  <a:tcPr/>
                </a:tc>
                <a:extLst>
                  <a:ext uri="{0D108BD9-81ED-4DB2-BD59-A6C34878D82A}">
                    <a16:rowId xmlns:a16="http://schemas.microsoft.com/office/drawing/2014/main" val="325515688"/>
                  </a:ext>
                </a:extLst>
              </a:tr>
              <a:tr h="1595887">
                <a:tc>
                  <a:txBody>
                    <a:bodyPr/>
                    <a:lstStyle/>
                    <a:p>
                      <a:r>
                        <a:rPr lang="en-GB" dirty="0">
                          <a:latin typeface="Arial" panose="020B0604020202020204" pitchFamily="34" charset="0"/>
                          <a:cs typeface="Arial" panose="020B0604020202020204" pitchFamily="34" charset="0"/>
                        </a:rPr>
                        <a:t>Full Name: Aamiraha Hussain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2123227</a:t>
                      </a:r>
                    </a:p>
                    <a:p>
                      <a:endParaRPr lang="en-GB" dirty="0"/>
                    </a:p>
                  </a:txBody>
                  <a:tcPr/>
                </a:tc>
                <a:tc>
                  <a:txBody>
                    <a:bodyPr/>
                    <a:lstStyle/>
                    <a:p>
                      <a:r>
                        <a:rPr lang="en-GB" dirty="0">
                          <a:latin typeface="Arial" panose="020B0604020202020204" pitchFamily="34" charset="0"/>
                          <a:cs typeface="Arial" panose="020B0604020202020204" pitchFamily="34" charset="0"/>
                        </a:rPr>
                        <a:t>Put your picture here</a:t>
                      </a:r>
                    </a:p>
                  </a:txBody>
                  <a:tcPr/>
                </a:tc>
                <a:extLst>
                  <a:ext uri="{0D108BD9-81ED-4DB2-BD59-A6C34878D82A}">
                    <a16:rowId xmlns:a16="http://schemas.microsoft.com/office/drawing/2014/main" val="3588007161"/>
                  </a:ext>
                </a:extLst>
              </a:tr>
              <a:tr h="1338855">
                <a:tc>
                  <a:txBody>
                    <a:bodyPr/>
                    <a:lstStyle/>
                    <a:p>
                      <a:r>
                        <a:rPr lang="en-GB" dirty="0">
                          <a:latin typeface="Arial" panose="020B0604020202020204" pitchFamily="34" charset="0"/>
                          <a:cs typeface="Arial" panose="020B0604020202020204" pitchFamily="34" charset="0"/>
                        </a:rPr>
                        <a:t>Full Name: Mohammad </a:t>
                      </a:r>
                      <a:r>
                        <a:rPr lang="en-GB" dirty="0" err="1">
                          <a:latin typeface="Arial" panose="020B0604020202020204" pitchFamily="34" charset="0"/>
                          <a:cs typeface="Arial" panose="020B0604020202020204" pitchFamily="34" charset="0"/>
                        </a:rPr>
                        <a:t>Samiul</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Student ID Number: 2113059</a:t>
                      </a:r>
                    </a:p>
                    <a:p>
                      <a:endParaRPr lang="en-GB" dirty="0"/>
                    </a:p>
                  </a:txBody>
                  <a:tcPr/>
                </a:tc>
                <a:tc>
                  <a:txBody>
                    <a:bodyPr/>
                    <a:lstStyle/>
                    <a:p>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684241382"/>
                  </a:ext>
                </a:extLst>
              </a:tr>
            </a:tbl>
          </a:graphicData>
        </a:graphic>
      </p:graphicFrame>
      <p:sp>
        <p:nvSpPr>
          <p:cNvPr id="4" name="Subtitle 2">
            <a:extLst>
              <a:ext uri="{FF2B5EF4-FFF2-40B4-BE49-F238E27FC236}">
                <a16:creationId xmlns:a16="http://schemas.microsoft.com/office/drawing/2014/main" id="{99D57E3B-8450-419C-BE46-0E80CD44DB55}"/>
              </a:ext>
            </a:extLst>
          </p:cNvPr>
          <p:cNvSpPr txBox="1">
            <a:spLocks/>
          </p:cNvSpPr>
          <p:nvPr/>
        </p:nvSpPr>
        <p:spPr>
          <a:xfrm>
            <a:off x="321564" y="26535"/>
            <a:ext cx="9511663" cy="1301934"/>
          </a:xfrm>
          <a:prstGeom prst="rect">
            <a:avLst/>
          </a:prstGeom>
          <a:ln w="38100">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Digital Skills and Research Methods (BMSW 4003)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Title: Research Proposal on Using Technology To Collaborate at UWTSD – How? </a:t>
            </a:r>
            <a:endPar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1800" b="1" i="1"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6" name="Rectangle 5">
            <a:extLst>
              <a:ext uri="{FF2B5EF4-FFF2-40B4-BE49-F238E27FC236}">
                <a16:creationId xmlns:a16="http://schemas.microsoft.com/office/drawing/2014/main" id="{23914767-AD5D-4963-82BD-886A695E1137}"/>
              </a:ext>
            </a:extLst>
          </p:cNvPr>
          <p:cNvSpPr/>
          <p:nvPr/>
        </p:nvSpPr>
        <p:spPr>
          <a:xfrm>
            <a:off x="10360325" y="18114"/>
            <a:ext cx="1510111" cy="1143067"/>
          </a:xfrm>
          <a:prstGeom prst="rect">
            <a:avLst/>
          </a:prstGeom>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7" name="TextBox 6">
            <a:extLst>
              <a:ext uri="{FF2B5EF4-FFF2-40B4-BE49-F238E27FC236}">
                <a16:creationId xmlns:a16="http://schemas.microsoft.com/office/drawing/2014/main" id="{B00BA564-DA06-48FF-A702-B7019BD10B1A}"/>
              </a:ext>
            </a:extLst>
          </p:cNvPr>
          <p:cNvSpPr txBox="1"/>
          <p:nvPr/>
        </p:nvSpPr>
        <p:spPr>
          <a:xfrm>
            <a:off x="7466406" y="4671282"/>
            <a:ext cx="3648974" cy="369332"/>
          </a:xfrm>
          <a:prstGeom prst="rect">
            <a:avLst/>
          </a:prstGeom>
          <a:noFill/>
          <a:ln w="38100">
            <a:solidFill>
              <a:srgbClr val="FFC000"/>
            </a:solidFill>
          </a:ln>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Group 7 Presentation – AS1</a:t>
            </a:r>
          </a:p>
        </p:txBody>
      </p:sp>
      <p:pic>
        <p:nvPicPr>
          <p:cNvPr id="8" name="Picture 7">
            <a:extLst>
              <a:ext uri="{FF2B5EF4-FFF2-40B4-BE49-F238E27FC236}">
                <a16:creationId xmlns:a16="http://schemas.microsoft.com/office/drawing/2014/main" id="{0DFCC0D1-C91B-428B-AA34-EEBFADAF7EAA}"/>
              </a:ext>
            </a:extLst>
          </p:cNvPr>
          <p:cNvPicPr>
            <a:picLocks noChangeAspect="1"/>
          </p:cNvPicPr>
          <p:nvPr/>
        </p:nvPicPr>
        <p:blipFill>
          <a:blip r:embed="rId2"/>
          <a:stretch>
            <a:fillRect/>
          </a:stretch>
        </p:blipFill>
        <p:spPr>
          <a:xfrm>
            <a:off x="10379908" y="26535"/>
            <a:ext cx="1473276" cy="1134646"/>
          </a:xfrm>
          <a:prstGeom prst="rect">
            <a:avLst/>
          </a:prstGeom>
        </p:spPr>
      </p:pic>
      <p:sp>
        <p:nvSpPr>
          <p:cNvPr id="9" name="Subtitle 2">
            <a:extLst>
              <a:ext uri="{FF2B5EF4-FFF2-40B4-BE49-F238E27FC236}">
                <a16:creationId xmlns:a16="http://schemas.microsoft.com/office/drawing/2014/main" id="{7FEAE0FD-885B-49B2-A3DD-A3F6BAEAA1C9}"/>
              </a:ext>
            </a:extLst>
          </p:cNvPr>
          <p:cNvSpPr txBox="1">
            <a:spLocks/>
          </p:cNvSpPr>
          <p:nvPr/>
        </p:nvSpPr>
        <p:spPr>
          <a:xfrm>
            <a:off x="6771737" y="2803584"/>
            <a:ext cx="5348376" cy="1700409"/>
          </a:xfrm>
          <a:prstGeom prst="rect">
            <a:avLst/>
          </a:prstGeom>
          <a:ln w="28575">
            <a:solidFill>
              <a:srgbClr val="FFC000"/>
            </a:solidFill>
          </a:ln>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800" b="1"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panose="020B0604020202020204" pitchFamily="34" charset="0"/>
                <a:cs typeface="Arial" panose="020B0604020202020204" pitchFamily="34" charset="0"/>
              </a:rPr>
              <a:t>Date &amp; Time of your presentation:</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US" sz="5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Date: 03</a:t>
            </a:r>
            <a:r>
              <a:rPr kumimoji="0" lang="en-US" sz="2000" b="1" i="0" u="none" strike="noStrike" kern="1200" cap="none" spc="0" normalizeH="0" baseline="30000" noProof="0" dirty="0">
                <a:ln>
                  <a:noFill/>
                </a:ln>
                <a:solidFill>
                  <a:prstClr val="white"/>
                </a:solidFill>
                <a:effectLst/>
                <a:uLnTx/>
                <a:uFillTx/>
                <a:latin typeface="Arial" panose="020B0604020202020204" pitchFamily="34" charset="0"/>
                <a:ea typeface="+mn-ea"/>
                <a:cs typeface="Arial" panose="020B0604020202020204" pitchFamily="34" charset="0"/>
              </a:rPr>
              <a:t>rd</a:t>
            </a: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March,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Time: 12:10pm</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Tutor’s Name – Dr. </a:t>
            </a:r>
            <a:r>
              <a:rPr kumimoji="0" lang="en-US" sz="20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Seyed</a:t>
            </a:r>
            <a:r>
              <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US" sz="2000" b="1" i="0" u="none" strike="noStrike" kern="1200" cap="none" spc="0" normalizeH="0" baseline="0" noProof="0" dirty="0" err="1">
                <a:ln>
                  <a:noFill/>
                </a:ln>
                <a:solidFill>
                  <a:prstClr val="white"/>
                </a:solidFill>
                <a:effectLst/>
                <a:uLnTx/>
                <a:uFillTx/>
                <a:latin typeface="Arial" panose="020B0604020202020204" pitchFamily="34" charset="0"/>
                <a:ea typeface="+mn-ea"/>
                <a:cs typeface="Arial" panose="020B0604020202020204" pitchFamily="34" charset="0"/>
              </a:rPr>
              <a:t>Nasirpourosgoei</a:t>
            </a:r>
            <a:endParaRPr kumimoji="0" lang="en-US" sz="20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p:txBody>
      </p:sp>
      <p:pic>
        <p:nvPicPr>
          <p:cNvPr id="10" name="Picture 9" descr="A person in a red shirt&#10;&#10;Description automatically generated with low confidence">
            <a:extLst>
              <a:ext uri="{FF2B5EF4-FFF2-40B4-BE49-F238E27FC236}">
                <a16:creationId xmlns:a16="http://schemas.microsoft.com/office/drawing/2014/main" id="{A6EFD552-C0BA-47E1-BF1A-C38BB001A75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67532" y="2122098"/>
            <a:ext cx="1328468" cy="1380228"/>
          </a:xfrm>
          <a:prstGeom prst="rect">
            <a:avLst/>
          </a:prstGeom>
        </p:spPr>
      </p:pic>
      <p:pic>
        <p:nvPicPr>
          <p:cNvPr id="11" name="Picture 10">
            <a:extLst>
              <a:ext uri="{FF2B5EF4-FFF2-40B4-BE49-F238E27FC236}">
                <a16:creationId xmlns:a16="http://schemas.microsoft.com/office/drawing/2014/main" id="{9133FF7E-1F65-45CC-B647-4428BE88F30C}"/>
              </a:ext>
            </a:extLst>
          </p:cNvPr>
          <p:cNvPicPr>
            <a:picLocks noChangeAspect="1"/>
          </p:cNvPicPr>
          <p:nvPr/>
        </p:nvPicPr>
        <p:blipFill rotWithShape="1">
          <a:blip r:embed="rId4">
            <a:extLst>
              <a:ext uri="{28A0092B-C50C-407E-A947-70E740481C1C}">
                <a14:useLocalDpi xmlns:a14="http://schemas.microsoft.com/office/drawing/2010/main" val="0"/>
              </a:ext>
            </a:extLst>
          </a:blip>
          <a:srcRect t="7325"/>
          <a:stretch/>
        </p:blipFill>
        <p:spPr>
          <a:xfrm>
            <a:off x="4177565" y="5232400"/>
            <a:ext cx="2406802" cy="1241088"/>
          </a:xfrm>
          <a:prstGeom prst="rect">
            <a:avLst/>
          </a:prstGeom>
        </p:spPr>
      </p:pic>
    </p:spTree>
    <p:extLst>
      <p:ext uri="{BB962C8B-B14F-4D97-AF65-F5344CB8AC3E}">
        <p14:creationId xmlns:p14="http://schemas.microsoft.com/office/powerpoint/2010/main" val="807833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2266144200"/>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dirty="0">
                          <a:latin typeface="Arial" panose="020B0604020202020204" pitchFamily="34" charset="0"/>
                          <a:cs typeface="Arial" panose="020B0604020202020204" pitchFamily="34" charset="0"/>
                        </a:rPr>
                        <a:t>1</a:t>
                      </a:r>
                      <a:r>
                        <a:rPr lang="en-GB" sz="2400" baseline="30000" dirty="0">
                          <a:latin typeface="Arial" panose="020B0604020202020204" pitchFamily="34" charset="0"/>
                          <a:cs typeface="Arial" panose="020B0604020202020204" pitchFamily="34" charset="0"/>
                        </a:rPr>
                        <a:t>st</a:t>
                      </a:r>
                      <a:r>
                        <a:rPr lang="en-GB" sz="2400" dirty="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dirty="0"/>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dirty="0"/>
                    </a:p>
                    <a:p>
                      <a:pPr algn="l"/>
                      <a:endParaRPr lang="en-GB" dirty="0"/>
                    </a:p>
                    <a:p>
                      <a:pPr algn="l"/>
                      <a:r>
                        <a:rPr lang="en-GB" sz="2000" b="1" dirty="0">
                          <a:latin typeface="Arial" panose="020B0604020202020204" pitchFamily="34" charset="0"/>
                          <a:cs typeface="Arial" panose="020B0604020202020204" pitchFamily="34" charset="0"/>
                        </a:rPr>
                        <a:t>Student Name: Theresa Folake Bakare</a:t>
                      </a:r>
                    </a:p>
                  </a:txBody>
                  <a:tcPr/>
                </a:tc>
                <a:tc vMerge="1">
                  <a:txBody>
                    <a:bodyPr/>
                    <a:lstStyle/>
                    <a:p>
                      <a:endParaRPr lang="en-GB" dirty="0"/>
                    </a:p>
                  </a:txBody>
                  <a:tcPr/>
                </a:tc>
                <a:extLst>
                  <a:ext uri="{0D108BD9-81ED-4DB2-BD59-A6C34878D82A}">
                    <a16:rowId xmlns:a16="http://schemas.microsoft.com/office/drawing/2014/main" val="907388983"/>
                  </a:ext>
                </a:extLst>
              </a:tr>
              <a:tr h="1317160">
                <a:tc>
                  <a:txBody>
                    <a:bodyPr/>
                    <a:lstStyle/>
                    <a:p>
                      <a:endParaRPr lang="en-GB" dirty="0"/>
                    </a:p>
                    <a:p>
                      <a:endParaRPr lang="en-GB" dirty="0"/>
                    </a:p>
                    <a:p>
                      <a:r>
                        <a:rPr lang="en-GB" sz="2000" b="1" dirty="0">
                          <a:latin typeface="Arial" panose="020B0604020202020204" pitchFamily="34" charset="0"/>
                          <a:cs typeface="Arial" panose="020B0604020202020204" pitchFamily="34" charset="0"/>
                        </a:rPr>
                        <a:t>Student’s ID Number: 2121312</a:t>
                      </a:r>
                    </a:p>
                  </a:txBody>
                  <a:tcPr/>
                </a:tc>
                <a:tc vMerge="1">
                  <a:txBody>
                    <a:bodyPr/>
                    <a:lstStyle/>
                    <a:p>
                      <a:endParaRPr lang="en-GB" dirty="0"/>
                    </a:p>
                  </a:txBody>
                  <a:tcPr/>
                </a:tc>
                <a:extLst>
                  <a:ext uri="{0D108BD9-81ED-4DB2-BD59-A6C34878D82A}">
                    <a16:rowId xmlns:a16="http://schemas.microsoft.com/office/drawing/2014/main" val="1032948349"/>
                  </a:ext>
                </a:extLst>
              </a:tr>
            </a:tbl>
          </a:graphicData>
        </a:graphic>
      </p:graphicFrame>
      <p:pic>
        <p:nvPicPr>
          <p:cNvPr id="9" name="Picture 8" descr="A person in a red shirt&#10;&#10;Description automatically generated with low confidence">
            <a:extLst>
              <a:ext uri="{FF2B5EF4-FFF2-40B4-BE49-F238E27FC236}">
                <a16:creationId xmlns:a16="http://schemas.microsoft.com/office/drawing/2014/main" id="{E8E28AB3-DFA1-4077-BB0E-5E6F5EACE0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9540" y="1809149"/>
            <a:ext cx="3039374" cy="3373225"/>
          </a:xfrm>
          <a:prstGeom prst="rect">
            <a:avLst/>
          </a:prstGeom>
        </p:spPr>
      </p:pic>
    </p:spTree>
    <p:extLst>
      <p:ext uri="{BB962C8B-B14F-4D97-AF65-F5344CB8AC3E}">
        <p14:creationId xmlns:p14="http://schemas.microsoft.com/office/powerpoint/2010/main" val="1846339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CuadroTexto 350">
            <a:extLst>
              <a:ext uri="{FF2B5EF4-FFF2-40B4-BE49-F238E27FC236}">
                <a16:creationId xmlns:a16="http://schemas.microsoft.com/office/drawing/2014/main" id="{26E95D21-7E4C-224C-8CC9-BAB8D0025E8B}"/>
              </a:ext>
            </a:extLst>
          </p:cNvPr>
          <p:cNvSpPr txBox="1"/>
          <p:nvPr/>
        </p:nvSpPr>
        <p:spPr>
          <a:xfrm>
            <a:off x="5064335" y="511095"/>
            <a:ext cx="2063385" cy="707886"/>
          </a:xfrm>
          <a:prstGeom prst="rect">
            <a:avLst/>
          </a:prstGeom>
          <a:noFill/>
        </p:spPr>
        <p:txBody>
          <a:bodyPr wrap="none" rtlCol="0">
            <a:spAutoFit/>
          </a:bodyPr>
          <a:lstStyle/>
          <a:p>
            <a:pPr algn="ctr"/>
            <a:r>
              <a:rPr lang="en-US" sz="4000" b="1" dirty="0">
                <a:solidFill>
                  <a:schemeClr val="tx2"/>
                </a:solidFill>
                <a:latin typeface="Arial" panose="020B0604020202020204" pitchFamily="34" charset="0"/>
                <a:ea typeface="Lato Heavy" charset="0"/>
                <a:cs typeface="Arial" panose="020B0604020202020204" pitchFamily="34" charset="0"/>
              </a:rPr>
              <a:t>Agenda</a:t>
            </a:r>
          </a:p>
        </p:txBody>
      </p:sp>
      <p:grpSp>
        <p:nvGrpSpPr>
          <p:cNvPr id="11" name="Group 10">
            <a:extLst>
              <a:ext uri="{FF2B5EF4-FFF2-40B4-BE49-F238E27FC236}">
                <a16:creationId xmlns:a16="http://schemas.microsoft.com/office/drawing/2014/main" id="{D58675D5-B4B1-49ED-B1E3-79F9BC89B04E}"/>
              </a:ext>
            </a:extLst>
          </p:cNvPr>
          <p:cNvGrpSpPr/>
          <p:nvPr/>
        </p:nvGrpSpPr>
        <p:grpSpPr>
          <a:xfrm>
            <a:off x="1743739" y="1446030"/>
            <a:ext cx="8995145" cy="1575823"/>
            <a:chOff x="1743739" y="1446030"/>
            <a:chExt cx="8995145" cy="1575823"/>
          </a:xfrm>
        </p:grpSpPr>
        <p:grpSp>
          <p:nvGrpSpPr>
            <p:cNvPr id="8" name="Group 7">
              <a:extLst>
                <a:ext uri="{FF2B5EF4-FFF2-40B4-BE49-F238E27FC236}">
                  <a16:creationId xmlns:a16="http://schemas.microsoft.com/office/drawing/2014/main" id="{19CAB80F-91AC-4FD1-98F3-4AFF1524782A}"/>
                </a:ext>
              </a:extLst>
            </p:cNvPr>
            <p:cNvGrpSpPr/>
            <p:nvPr/>
          </p:nvGrpSpPr>
          <p:grpSpPr>
            <a:xfrm>
              <a:off x="1743739" y="1765332"/>
              <a:ext cx="7516262" cy="1079864"/>
              <a:chOff x="1743739" y="1765332"/>
              <a:chExt cx="7516262" cy="1079864"/>
            </a:xfrm>
          </p:grpSpPr>
          <p:sp>
            <p:nvSpPr>
              <p:cNvPr id="2" name="Chevron 1">
                <a:extLst>
                  <a:ext uri="{FF2B5EF4-FFF2-40B4-BE49-F238E27FC236}">
                    <a16:creationId xmlns:a16="http://schemas.microsoft.com/office/drawing/2014/main" id="{EEC5BB87-704D-CC47-9A9A-10F636D3F9EB}"/>
                  </a:ext>
                </a:extLst>
              </p:cNvPr>
              <p:cNvSpPr/>
              <p:nvPr/>
            </p:nvSpPr>
            <p:spPr>
              <a:xfrm>
                <a:off x="1743739" y="1797081"/>
                <a:ext cx="3007756" cy="995099"/>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600">
                  <a:solidFill>
                    <a:schemeClr val="tx1"/>
                  </a:solidFill>
                </a:endParaRPr>
              </a:p>
            </p:txBody>
          </p:sp>
          <p:sp>
            <p:nvSpPr>
              <p:cNvPr id="40" name="TextBox 39">
                <a:extLst>
                  <a:ext uri="{FF2B5EF4-FFF2-40B4-BE49-F238E27FC236}">
                    <a16:creationId xmlns:a16="http://schemas.microsoft.com/office/drawing/2014/main" id="{EF848ACC-C45F-7440-B128-39311BFA2CFD}"/>
                  </a:ext>
                </a:extLst>
              </p:cNvPr>
              <p:cNvSpPr txBox="1"/>
              <p:nvPr/>
            </p:nvSpPr>
            <p:spPr>
              <a:xfrm>
                <a:off x="2350214" y="2035845"/>
                <a:ext cx="1672303" cy="523220"/>
              </a:xfrm>
              <a:prstGeom prst="rect">
                <a:avLst/>
              </a:prstGeom>
              <a:noFill/>
              <a:ln>
                <a:noFill/>
              </a:ln>
            </p:spPr>
            <p:txBody>
              <a:bodyPr wrap="square" rtlCol="0">
                <a:spAutoFit/>
              </a:bodyPr>
              <a:lstStyle/>
              <a:p>
                <a:pPr algn="ctr"/>
                <a:r>
                  <a:rPr lang="en-US" sz="2800" b="1" dirty="0">
                    <a:solidFill>
                      <a:schemeClr val="bg1"/>
                    </a:solidFill>
                    <a:latin typeface="Arial" panose="020B0604020202020204" pitchFamily="34" charset="0"/>
                    <a:ea typeface="Roboto Medium" panose="02000000000000000000" pitchFamily="2" charset="0"/>
                    <a:cs typeface="Arial" panose="020B0604020202020204" pitchFamily="34" charset="0"/>
                  </a:rPr>
                  <a:t>Theresa</a:t>
                </a:r>
              </a:p>
            </p:txBody>
          </p:sp>
          <p:grpSp>
            <p:nvGrpSpPr>
              <p:cNvPr id="7" name="Group 6">
                <a:extLst>
                  <a:ext uri="{FF2B5EF4-FFF2-40B4-BE49-F238E27FC236}">
                    <a16:creationId xmlns:a16="http://schemas.microsoft.com/office/drawing/2014/main" id="{B0157410-9DFC-4B27-8E0B-E6CCE1EDF84C}"/>
                  </a:ext>
                </a:extLst>
              </p:cNvPr>
              <p:cNvGrpSpPr/>
              <p:nvPr/>
            </p:nvGrpSpPr>
            <p:grpSpPr>
              <a:xfrm>
                <a:off x="5693020" y="1765332"/>
                <a:ext cx="3566981" cy="1079864"/>
                <a:chOff x="5693020" y="1765332"/>
                <a:chExt cx="3566981" cy="1079864"/>
              </a:xfrm>
            </p:grpSpPr>
            <p:sp>
              <p:nvSpPr>
                <p:cNvPr id="32" name="CuadroTexto 395">
                  <a:extLst>
                    <a:ext uri="{FF2B5EF4-FFF2-40B4-BE49-F238E27FC236}">
                      <a16:creationId xmlns:a16="http://schemas.microsoft.com/office/drawing/2014/main" id="{11A95F07-B06F-C54A-A982-54ABBE1B41F3}"/>
                    </a:ext>
                  </a:extLst>
                </p:cNvPr>
                <p:cNvSpPr txBox="1"/>
                <p:nvPr/>
              </p:nvSpPr>
              <p:spPr>
                <a:xfrm>
                  <a:off x="5693020" y="1765332"/>
                  <a:ext cx="3566981"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Introduction</a:t>
                  </a:r>
                </a:p>
              </p:txBody>
            </p:sp>
            <p:sp>
              <p:nvSpPr>
                <p:cNvPr id="21" name="CuadroTexto 395">
                  <a:extLst>
                    <a:ext uri="{FF2B5EF4-FFF2-40B4-BE49-F238E27FC236}">
                      <a16:creationId xmlns:a16="http://schemas.microsoft.com/office/drawing/2014/main" id="{365131CE-7453-473B-8FF0-477B4A7B7CD2}"/>
                    </a:ext>
                  </a:extLst>
                </p:cNvPr>
                <p:cNvSpPr txBox="1"/>
                <p:nvPr/>
              </p:nvSpPr>
              <p:spPr>
                <a:xfrm>
                  <a:off x="5699072" y="2383531"/>
                  <a:ext cx="2904364"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Literature Review</a:t>
                  </a:r>
                </a:p>
              </p:txBody>
            </p:sp>
          </p:grpSp>
        </p:grpSp>
        <p:sp>
          <p:nvSpPr>
            <p:cNvPr id="6" name="Rectangle 5">
              <a:extLst>
                <a:ext uri="{FF2B5EF4-FFF2-40B4-BE49-F238E27FC236}">
                  <a16:creationId xmlns:a16="http://schemas.microsoft.com/office/drawing/2014/main" id="{8F18F45D-7CBA-421B-88D9-9568E2F56DFE}"/>
                </a:ext>
              </a:extLst>
            </p:cNvPr>
            <p:cNvSpPr/>
            <p:nvPr/>
          </p:nvSpPr>
          <p:spPr>
            <a:xfrm>
              <a:off x="1743740" y="144603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0" name="Group 9">
            <a:extLst>
              <a:ext uri="{FF2B5EF4-FFF2-40B4-BE49-F238E27FC236}">
                <a16:creationId xmlns:a16="http://schemas.microsoft.com/office/drawing/2014/main" id="{F676E63A-3D22-47A7-A91E-C807E1E4FC9F}"/>
              </a:ext>
            </a:extLst>
          </p:cNvPr>
          <p:cNvGrpSpPr/>
          <p:nvPr/>
        </p:nvGrpSpPr>
        <p:grpSpPr>
          <a:xfrm>
            <a:off x="1743739" y="3031940"/>
            <a:ext cx="8998684" cy="1575823"/>
            <a:chOff x="1743739" y="3031940"/>
            <a:chExt cx="8998684" cy="1575823"/>
          </a:xfrm>
        </p:grpSpPr>
        <p:grpSp>
          <p:nvGrpSpPr>
            <p:cNvPr id="9" name="Group 8">
              <a:extLst>
                <a:ext uri="{FF2B5EF4-FFF2-40B4-BE49-F238E27FC236}">
                  <a16:creationId xmlns:a16="http://schemas.microsoft.com/office/drawing/2014/main" id="{EC75C1B7-6E4F-402E-8AFD-07D1CF359434}"/>
                </a:ext>
              </a:extLst>
            </p:cNvPr>
            <p:cNvGrpSpPr/>
            <p:nvPr/>
          </p:nvGrpSpPr>
          <p:grpSpPr>
            <a:xfrm>
              <a:off x="1743739" y="3273923"/>
              <a:ext cx="8149561" cy="1095634"/>
              <a:chOff x="1743739" y="3273923"/>
              <a:chExt cx="8149561" cy="1095634"/>
            </a:xfrm>
          </p:grpSpPr>
          <p:sp>
            <p:nvSpPr>
              <p:cNvPr id="23" name="Chevron 22">
                <a:extLst>
                  <a:ext uri="{FF2B5EF4-FFF2-40B4-BE49-F238E27FC236}">
                    <a16:creationId xmlns:a16="http://schemas.microsoft.com/office/drawing/2014/main" id="{DD4AEE1C-D258-1246-8CCD-C146CB890282}"/>
                  </a:ext>
                </a:extLst>
              </p:cNvPr>
              <p:cNvSpPr/>
              <p:nvPr/>
            </p:nvSpPr>
            <p:spPr>
              <a:xfrm>
                <a:off x="1743739" y="3374457"/>
                <a:ext cx="3007756" cy="9951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000">
                  <a:solidFill>
                    <a:schemeClr val="tx1"/>
                  </a:solidFill>
                </a:endParaRPr>
              </a:p>
            </p:txBody>
          </p:sp>
          <p:sp>
            <p:nvSpPr>
              <p:cNvPr id="42" name="TextBox 41">
                <a:extLst>
                  <a:ext uri="{FF2B5EF4-FFF2-40B4-BE49-F238E27FC236}">
                    <a16:creationId xmlns:a16="http://schemas.microsoft.com/office/drawing/2014/main" id="{416C2672-6D7C-3A44-B67A-899D5B3D43F3}"/>
                  </a:ext>
                </a:extLst>
              </p:cNvPr>
              <p:cNvSpPr txBox="1"/>
              <p:nvPr/>
            </p:nvSpPr>
            <p:spPr>
              <a:xfrm>
                <a:off x="2290756" y="3623103"/>
                <a:ext cx="1923151" cy="523220"/>
              </a:xfrm>
              <a:prstGeom prst="rect">
                <a:avLst/>
              </a:prstGeom>
              <a:noFill/>
              <a:ln>
                <a:noFill/>
              </a:ln>
            </p:spPr>
            <p:txBody>
              <a:bodyPr wrap="square" rtlCol="0">
                <a:spAutoFit/>
              </a:bodyPr>
              <a:lstStyle/>
              <a:p>
                <a:pPr algn="ctr"/>
                <a:r>
                  <a:rPr lang="en-US" sz="2800" b="1" dirty="0" err="1">
                    <a:solidFill>
                      <a:schemeClr val="bg1"/>
                    </a:solidFill>
                    <a:latin typeface="Arial" panose="020B0604020202020204" pitchFamily="34" charset="0"/>
                    <a:ea typeface="Roboto Medium" panose="02000000000000000000" pitchFamily="2" charset="0"/>
                    <a:cs typeface="Arial" panose="020B0604020202020204" pitchFamily="34" charset="0"/>
                  </a:rPr>
                  <a:t>Aamiraha</a:t>
                </a:r>
                <a:endParaRPr lang="en-US" sz="2800" b="1" dirty="0">
                  <a:solidFill>
                    <a:schemeClr val="bg1"/>
                  </a:solidFill>
                  <a:latin typeface="Arial" panose="020B0604020202020204" pitchFamily="34" charset="0"/>
                  <a:ea typeface="Roboto Medium" panose="02000000000000000000" pitchFamily="2" charset="0"/>
                  <a:cs typeface="Arial" panose="020B0604020202020204" pitchFamily="34" charset="0"/>
                </a:endParaRPr>
              </a:p>
            </p:txBody>
          </p:sp>
          <p:grpSp>
            <p:nvGrpSpPr>
              <p:cNvPr id="5" name="Group 4">
                <a:extLst>
                  <a:ext uri="{FF2B5EF4-FFF2-40B4-BE49-F238E27FC236}">
                    <a16:creationId xmlns:a16="http://schemas.microsoft.com/office/drawing/2014/main" id="{A6905CAF-BE05-4DDD-B495-0C1E158FB497}"/>
                  </a:ext>
                </a:extLst>
              </p:cNvPr>
              <p:cNvGrpSpPr/>
              <p:nvPr/>
            </p:nvGrpSpPr>
            <p:grpSpPr>
              <a:xfrm>
                <a:off x="5827183" y="3273923"/>
                <a:ext cx="4066117" cy="1091737"/>
                <a:chOff x="5827183" y="3273923"/>
                <a:chExt cx="4066117" cy="1091737"/>
              </a:xfrm>
            </p:grpSpPr>
            <p:sp>
              <p:nvSpPr>
                <p:cNvPr id="51" name="CuadroTexto 395">
                  <a:extLst>
                    <a:ext uri="{FF2B5EF4-FFF2-40B4-BE49-F238E27FC236}">
                      <a16:creationId xmlns:a16="http://schemas.microsoft.com/office/drawing/2014/main" id="{11C667AA-A7C1-427D-A34E-821EF8853826}"/>
                    </a:ext>
                  </a:extLst>
                </p:cNvPr>
                <p:cNvSpPr txBox="1"/>
                <p:nvPr/>
              </p:nvSpPr>
              <p:spPr>
                <a:xfrm>
                  <a:off x="5827183" y="3273923"/>
                  <a:ext cx="4066117"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Proposed</a:t>
                  </a:r>
                  <a:r>
                    <a:rPr lang="en-US" sz="2400" b="1" dirty="0">
                      <a:solidFill>
                        <a:schemeClr val="tx2"/>
                      </a:solidFill>
                      <a:latin typeface="Roboto Medium" panose="02000000000000000000" pitchFamily="2" charset="0"/>
                      <a:ea typeface="Roboto Medium" panose="02000000000000000000" pitchFamily="2" charset="0"/>
                      <a:cs typeface="Lato Semibold" panose="020F0502020204030203" pitchFamily="34" charset="0"/>
                    </a:rPr>
                    <a:t> Research Method</a:t>
                  </a:r>
                </a:p>
              </p:txBody>
            </p:sp>
            <p:sp>
              <p:nvSpPr>
                <p:cNvPr id="52" name="CuadroTexto 395">
                  <a:extLst>
                    <a:ext uri="{FF2B5EF4-FFF2-40B4-BE49-F238E27FC236}">
                      <a16:creationId xmlns:a16="http://schemas.microsoft.com/office/drawing/2014/main" id="{8B087C06-FD5D-45A5-BFE5-A4E727BA3B1C}"/>
                    </a:ext>
                  </a:extLst>
                </p:cNvPr>
                <p:cNvSpPr txBox="1"/>
                <p:nvPr/>
              </p:nvSpPr>
              <p:spPr>
                <a:xfrm>
                  <a:off x="5827184" y="3903995"/>
                  <a:ext cx="3996266"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Ethical Considerations</a:t>
                  </a:r>
                </a:p>
              </p:txBody>
            </p:sp>
          </p:grpSp>
        </p:grpSp>
        <p:sp>
          <p:nvSpPr>
            <p:cNvPr id="55" name="Rectangle 54">
              <a:extLst>
                <a:ext uri="{FF2B5EF4-FFF2-40B4-BE49-F238E27FC236}">
                  <a16:creationId xmlns:a16="http://schemas.microsoft.com/office/drawing/2014/main" id="{FB36D6AC-C0BB-4AA1-B20E-6F29E492547F}"/>
                </a:ext>
              </a:extLst>
            </p:cNvPr>
            <p:cNvSpPr/>
            <p:nvPr/>
          </p:nvSpPr>
          <p:spPr>
            <a:xfrm>
              <a:off x="1747279" y="3031940"/>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2" name="Group 11">
            <a:extLst>
              <a:ext uri="{FF2B5EF4-FFF2-40B4-BE49-F238E27FC236}">
                <a16:creationId xmlns:a16="http://schemas.microsoft.com/office/drawing/2014/main" id="{4CA6AF16-165E-4502-A8FB-6FB50DA005D1}"/>
              </a:ext>
            </a:extLst>
          </p:cNvPr>
          <p:cNvGrpSpPr/>
          <p:nvPr/>
        </p:nvGrpSpPr>
        <p:grpSpPr>
          <a:xfrm>
            <a:off x="1743738" y="4609135"/>
            <a:ext cx="8998687" cy="1575823"/>
            <a:chOff x="1743738" y="4609135"/>
            <a:chExt cx="8998687" cy="1575823"/>
          </a:xfrm>
        </p:grpSpPr>
        <p:sp>
          <p:nvSpPr>
            <p:cNvPr id="24" name="Chevron 23">
              <a:extLst>
                <a:ext uri="{FF2B5EF4-FFF2-40B4-BE49-F238E27FC236}">
                  <a16:creationId xmlns:a16="http://schemas.microsoft.com/office/drawing/2014/main" id="{73057DB0-D738-4945-8316-83C30EA8A060}"/>
                </a:ext>
              </a:extLst>
            </p:cNvPr>
            <p:cNvSpPr/>
            <p:nvPr/>
          </p:nvSpPr>
          <p:spPr>
            <a:xfrm>
              <a:off x="1743738" y="4870557"/>
              <a:ext cx="3007757" cy="9951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tx1"/>
                </a:solidFill>
              </a:endParaRPr>
            </a:p>
          </p:txBody>
        </p:sp>
        <p:sp>
          <p:nvSpPr>
            <p:cNvPr id="44" name="TextBox 43">
              <a:extLst>
                <a:ext uri="{FF2B5EF4-FFF2-40B4-BE49-F238E27FC236}">
                  <a16:creationId xmlns:a16="http://schemas.microsoft.com/office/drawing/2014/main" id="{DDB43FE3-9A71-E644-8E40-A0FCA39D344A}"/>
                </a:ext>
              </a:extLst>
            </p:cNvPr>
            <p:cNvSpPr txBox="1"/>
            <p:nvPr/>
          </p:nvSpPr>
          <p:spPr>
            <a:xfrm>
              <a:off x="2099368" y="5095024"/>
              <a:ext cx="2400755" cy="523220"/>
            </a:xfrm>
            <a:prstGeom prst="rect">
              <a:avLst/>
            </a:prstGeom>
            <a:noFill/>
            <a:ln>
              <a:noFill/>
            </a:ln>
          </p:spPr>
          <p:txBody>
            <a:bodyPr wrap="square" rtlCol="0">
              <a:spAutoFit/>
            </a:bodyPr>
            <a:lstStyle/>
            <a:p>
              <a:pPr algn="ctr"/>
              <a:r>
                <a:rPr lang="en-US" sz="2800" b="1" dirty="0">
                  <a:solidFill>
                    <a:schemeClr val="bg1"/>
                  </a:solidFill>
                  <a:latin typeface="Arial" panose="020B0604020202020204" pitchFamily="34" charset="0"/>
                  <a:ea typeface="Roboto Medium" panose="02000000000000000000" pitchFamily="2" charset="0"/>
                  <a:cs typeface="Arial" panose="020B0604020202020204" pitchFamily="34" charset="0"/>
                </a:rPr>
                <a:t>Mohammed</a:t>
              </a:r>
            </a:p>
          </p:txBody>
        </p:sp>
        <p:grpSp>
          <p:nvGrpSpPr>
            <p:cNvPr id="4" name="Group 3">
              <a:extLst>
                <a:ext uri="{FF2B5EF4-FFF2-40B4-BE49-F238E27FC236}">
                  <a16:creationId xmlns:a16="http://schemas.microsoft.com/office/drawing/2014/main" id="{71095900-5DE8-42FE-89C9-E33A80EFD84A}"/>
                </a:ext>
              </a:extLst>
            </p:cNvPr>
            <p:cNvGrpSpPr/>
            <p:nvPr/>
          </p:nvGrpSpPr>
          <p:grpSpPr>
            <a:xfrm>
              <a:off x="5776086" y="4746925"/>
              <a:ext cx="2955462" cy="1231703"/>
              <a:chOff x="5776086" y="4746925"/>
              <a:chExt cx="2955462" cy="1231703"/>
            </a:xfrm>
          </p:grpSpPr>
          <p:sp>
            <p:nvSpPr>
              <p:cNvPr id="53" name="CuadroTexto 395">
                <a:extLst>
                  <a:ext uri="{FF2B5EF4-FFF2-40B4-BE49-F238E27FC236}">
                    <a16:creationId xmlns:a16="http://schemas.microsoft.com/office/drawing/2014/main" id="{BC941297-3D9D-48B7-BFC7-0FAFF31EAA7B}"/>
                  </a:ext>
                </a:extLst>
              </p:cNvPr>
              <p:cNvSpPr txBox="1"/>
              <p:nvPr/>
            </p:nvSpPr>
            <p:spPr>
              <a:xfrm>
                <a:off x="5776086" y="4746925"/>
                <a:ext cx="2904364"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Research Timeline</a:t>
                </a:r>
              </a:p>
            </p:txBody>
          </p:sp>
          <p:sp>
            <p:nvSpPr>
              <p:cNvPr id="54" name="CuadroTexto 395">
                <a:extLst>
                  <a:ext uri="{FF2B5EF4-FFF2-40B4-BE49-F238E27FC236}">
                    <a16:creationId xmlns:a16="http://schemas.microsoft.com/office/drawing/2014/main" id="{1E117023-A9B0-4548-8CEC-1E9F9CC8288C}"/>
                  </a:ext>
                </a:extLst>
              </p:cNvPr>
              <p:cNvSpPr txBox="1"/>
              <p:nvPr/>
            </p:nvSpPr>
            <p:spPr>
              <a:xfrm>
                <a:off x="5827184" y="5516963"/>
                <a:ext cx="2904364" cy="461665"/>
              </a:xfrm>
              <a:prstGeom prst="rect">
                <a:avLst/>
              </a:prstGeom>
              <a:noFill/>
            </p:spPr>
            <p:txBody>
              <a:bodyPr wrap="square" rtlCol="0">
                <a:spAutoFit/>
              </a:bodyPr>
              <a:lstStyle/>
              <a:p>
                <a:r>
                  <a:rPr lang="en-US" sz="2400" b="1" dirty="0">
                    <a:solidFill>
                      <a:schemeClr val="tx2"/>
                    </a:solidFill>
                    <a:latin typeface="Arial" panose="020B0604020202020204" pitchFamily="34" charset="0"/>
                    <a:ea typeface="Roboto Medium" panose="02000000000000000000" pitchFamily="2" charset="0"/>
                    <a:cs typeface="Arial" panose="020B0604020202020204" pitchFamily="34" charset="0"/>
                  </a:rPr>
                  <a:t>Hypothesis</a:t>
                </a:r>
              </a:p>
            </p:txBody>
          </p:sp>
        </p:grpSp>
        <p:sp>
          <p:nvSpPr>
            <p:cNvPr id="56" name="Rectangle 55">
              <a:extLst>
                <a:ext uri="{FF2B5EF4-FFF2-40B4-BE49-F238E27FC236}">
                  <a16:creationId xmlns:a16="http://schemas.microsoft.com/office/drawing/2014/main" id="{57C19341-FBD2-4BF4-BDC7-5C288EDA2A3B}"/>
                </a:ext>
              </a:extLst>
            </p:cNvPr>
            <p:cNvSpPr/>
            <p:nvPr/>
          </p:nvSpPr>
          <p:spPr>
            <a:xfrm>
              <a:off x="1747281" y="4609135"/>
              <a:ext cx="8995144" cy="1575823"/>
            </a:xfrm>
            <a:prstGeom prst="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242984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503DD-CB6F-4ADF-8087-DE924E79D9F2}"/>
              </a:ext>
            </a:extLst>
          </p:cNvPr>
          <p:cNvSpPr>
            <a:spLocks noGrp="1"/>
          </p:cNvSpPr>
          <p:nvPr>
            <p:ph type="title"/>
          </p:nvPr>
        </p:nvSpPr>
        <p:spPr/>
        <p:txBody>
          <a:bodyPr/>
          <a:lstStyle/>
          <a:p>
            <a:r>
              <a:rPr lang="en-GB" b="1" u="sng"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2A4F34D1-C85C-437E-B7DE-9FDC623E8341}"/>
              </a:ext>
            </a:extLst>
          </p:cNvPr>
          <p:cNvSpPr>
            <a:spLocks noGrp="1"/>
          </p:cNvSpPr>
          <p:nvPr>
            <p:ph idx="1"/>
          </p:nvPr>
        </p:nvSpPr>
        <p:spPr/>
        <p:txBody>
          <a:bodyPr>
            <a:normAutofit fontScale="92500" lnSpcReduction="20000"/>
          </a:bodyPr>
          <a:lstStyle/>
          <a:p>
            <a:r>
              <a:rPr lang="en-GB" sz="2800" dirty="0">
                <a:latin typeface="Arial" panose="020B0604020202020204" pitchFamily="34" charset="0"/>
                <a:cs typeface="Arial" panose="020B0604020202020204" pitchFamily="34" charset="0"/>
              </a:rPr>
              <a:t>Research Proposal on How Do We Use Technology To Collaborate at UWTSD?</a:t>
            </a:r>
          </a:p>
          <a:p>
            <a:pPr lvl="1"/>
            <a:endParaRPr lang="en-GB" sz="2400" dirty="0">
              <a:latin typeface="Arial" panose="020B0604020202020204" pitchFamily="34" charset="0"/>
              <a:cs typeface="Arial" panose="020B0604020202020204" pitchFamily="34" charset="0"/>
            </a:endParaRPr>
          </a:p>
          <a:p>
            <a:pPr lvl="1"/>
            <a:r>
              <a:rPr lang="en-GB" sz="2400" i="1" dirty="0">
                <a:latin typeface="Arial" panose="020B0604020202020204" pitchFamily="34" charset="0"/>
                <a:cs typeface="Arial" panose="020B0604020202020204" pitchFamily="34" charset="0"/>
              </a:rPr>
              <a:t>Are staff and students confident in using technology to collaborate?</a:t>
            </a:r>
          </a:p>
          <a:p>
            <a:pPr marL="457200" lvl="1" indent="0">
              <a:buNone/>
            </a:pPr>
            <a:endParaRPr lang="en-GB" sz="2400" i="1" dirty="0">
              <a:latin typeface="Arial" panose="020B0604020202020204" pitchFamily="34" charset="0"/>
              <a:cs typeface="Arial" panose="020B0604020202020204" pitchFamily="34" charset="0"/>
            </a:endParaRPr>
          </a:p>
          <a:p>
            <a:pPr lvl="1"/>
            <a:r>
              <a:rPr lang="en-GB" sz="2400" i="1" dirty="0">
                <a:latin typeface="Arial" panose="020B0604020202020204" pitchFamily="34" charset="0"/>
                <a:cs typeface="Arial" panose="020B0604020202020204" pitchFamily="34" charset="0"/>
              </a:rPr>
              <a:t>Which digital tool is most commonly used for collaboration at UWTSD?</a:t>
            </a:r>
          </a:p>
          <a:p>
            <a:pPr marL="457200" lvl="1" indent="0">
              <a:buNone/>
            </a:pPr>
            <a:endParaRPr lang="en-GB" sz="3000" dirty="0">
              <a:latin typeface="Arial" panose="020B0604020202020204" pitchFamily="34" charset="0"/>
              <a:cs typeface="Arial" panose="020B0604020202020204" pitchFamily="34" charset="0"/>
            </a:endParaRPr>
          </a:p>
          <a:p>
            <a:pPr lvl="1"/>
            <a:r>
              <a:rPr lang="en-GB" sz="2400" i="1" dirty="0">
                <a:latin typeface="Arial" panose="020B0604020202020204" pitchFamily="34" charset="0"/>
                <a:cs typeface="Arial" panose="020B0604020202020204" pitchFamily="34" charset="0"/>
              </a:rPr>
              <a:t>Is There a Need To Provide Training on How To Use Technology To Collaborate at UWTSD?</a:t>
            </a:r>
          </a:p>
          <a:p>
            <a:pPr marL="457200" lvl="1" indent="0">
              <a:buNone/>
            </a:pPr>
            <a:endParaRPr lang="en-GB" sz="2400" dirty="0"/>
          </a:p>
          <a:p>
            <a:endParaRPr lang="en-GB" sz="2800" dirty="0"/>
          </a:p>
        </p:txBody>
      </p:sp>
      <p:sp>
        <p:nvSpPr>
          <p:cNvPr id="4" name="Rectangle 3">
            <a:extLst>
              <a:ext uri="{FF2B5EF4-FFF2-40B4-BE49-F238E27FC236}">
                <a16:creationId xmlns:a16="http://schemas.microsoft.com/office/drawing/2014/main" id="{7A95BC4E-4387-404C-BD3E-98B1BB627EEF}"/>
              </a:ext>
            </a:extLst>
          </p:cNvPr>
          <p:cNvSpPr/>
          <p:nvPr/>
        </p:nvSpPr>
        <p:spPr>
          <a:xfrm>
            <a:off x="760562" y="5050939"/>
            <a:ext cx="10205049" cy="1197460"/>
          </a:xfrm>
          <a:prstGeom prst="rect">
            <a:avLst/>
          </a:prstGeom>
          <a:noFill/>
          <a:ln w="5715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22016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807A3-6023-45CC-8FB2-547C3AB25CDB}"/>
              </a:ext>
            </a:extLst>
          </p:cNvPr>
          <p:cNvSpPr>
            <a:spLocks noGrp="1"/>
          </p:cNvSpPr>
          <p:nvPr>
            <p:ph type="title"/>
          </p:nvPr>
        </p:nvSpPr>
        <p:spPr/>
        <p:txBody>
          <a:bodyPr/>
          <a:lstStyle/>
          <a:p>
            <a:r>
              <a:rPr lang="en-GB" sz="4000" b="1" u="sng" dirty="0">
                <a:latin typeface="Arial" panose="020B0604020202020204" pitchFamily="34" charset="0"/>
                <a:cs typeface="Arial" panose="020B0604020202020204" pitchFamily="34" charset="0"/>
              </a:rPr>
              <a:t>Introduction – Some Definitions</a:t>
            </a:r>
          </a:p>
        </p:txBody>
      </p:sp>
      <p:sp>
        <p:nvSpPr>
          <p:cNvPr id="3" name="Content Placeholder 2">
            <a:extLst>
              <a:ext uri="{FF2B5EF4-FFF2-40B4-BE49-F238E27FC236}">
                <a16:creationId xmlns:a16="http://schemas.microsoft.com/office/drawing/2014/main" id="{77139C34-D696-4FE0-B2C4-0AA5037DDF3B}"/>
              </a:ext>
            </a:extLst>
          </p:cNvPr>
          <p:cNvSpPr>
            <a:spLocks noGrp="1"/>
          </p:cNvSpPr>
          <p:nvPr>
            <p:ph idx="1"/>
          </p:nvPr>
        </p:nvSpPr>
        <p:spPr>
          <a:xfrm>
            <a:off x="396815" y="1388853"/>
            <a:ext cx="11291977" cy="983411"/>
          </a:xfrm>
        </p:spPr>
        <p:txBody>
          <a:bodyPr>
            <a:normAutofit/>
          </a:bodyPr>
          <a:lstStyle/>
          <a:p>
            <a:r>
              <a:rPr lang="en-GB" sz="2800" dirty="0">
                <a:latin typeface="Arial" panose="020B0604020202020204" pitchFamily="34" charset="0"/>
                <a:cs typeface="Arial" panose="020B0604020202020204" pitchFamily="34" charset="0"/>
              </a:rPr>
              <a:t>Technology – Can be digital, electrical or mechanical tools that helps to accomplish work tasks (Beer and Mulder, 2020).</a:t>
            </a:r>
          </a:p>
        </p:txBody>
      </p:sp>
      <p:sp>
        <p:nvSpPr>
          <p:cNvPr id="4" name="Content Placeholder 2">
            <a:extLst>
              <a:ext uri="{FF2B5EF4-FFF2-40B4-BE49-F238E27FC236}">
                <a16:creationId xmlns:a16="http://schemas.microsoft.com/office/drawing/2014/main" id="{91F55F53-9B83-4C3C-829E-1E5DF6C1BEDE}"/>
              </a:ext>
            </a:extLst>
          </p:cNvPr>
          <p:cNvSpPr txBox="1">
            <a:spLocks/>
          </p:cNvSpPr>
          <p:nvPr/>
        </p:nvSpPr>
        <p:spPr>
          <a:xfrm>
            <a:off x="396815" y="2576424"/>
            <a:ext cx="11291977" cy="983412"/>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800" dirty="0">
                <a:latin typeface="Arial" panose="020B0604020202020204" pitchFamily="34" charset="0"/>
                <a:cs typeface="Arial" panose="020B0604020202020204" pitchFamily="34" charset="0"/>
              </a:rPr>
              <a:t>Training – These are activities (theoretical or practical knowledge) acquired to help carry out a task more effectively and efficiently.</a:t>
            </a:r>
          </a:p>
        </p:txBody>
      </p:sp>
      <p:sp>
        <p:nvSpPr>
          <p:cNvPr id="5" name="Content Placeholder 2">
            <a:extLst>
              <a:ext uri="{FF2B5EF4-FFF2-40B4-BE49-F238E27FC236}">
                <a16:creationId xmlns:a16="http://schemas.microsoft.com/office/drawing/2014/main" id="{C03513B5-6372-4538-9E5F-E35D2423D774}"/>
              </a:ext>
            </a:extLst>
          </p:cNvPr>
          <p:cNvSpPr txBox="1">
            <a:spLocks/>
          </p:cNvSpPr>
          <p:nvPr/>
        </p:nvSpPr>
        <p:spPr>
          <a:xfrm>
            <a:off x="396815" y="3686356"/>
            <a:ext cx="11291977" cy="98341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800" dirty="0">
                <a:latin typeface="Arial" panose="020B0604020202020204" pitchFamily="34" charset="0"/>
                <a:cs typeface="Arial" panose="020B0604020202020204" pitchFamily="34" charset="0"/>
              </a:rPr>
              <a:t>Collaboration – This is a process where more than one person or group work together to achieve common goal.</a:t>
            </a:r>
          </a:p>
        </p:txBody>
      </p:sp>
      <p:sp>
        <p:nvSpPr>
          <p:cNvPr id="6" name="Content Placeholder 2">
            <a:extLst>
              <a:ext uri="{FF2B5EF4-FFF2-40B4-BE49-F238E27FC236}">
                <a16:creationId xmlns:a16="http://schemas.microsoft.com/office/drawing/2014/main" id="{41DDFE71-448A-4276-9BD3-1C702F6C7936}"/>
              </a:ext>
            </a:extLst>
          </p:cNvPr>
          <p:cNvSpPr txBox="1">
            <a:spLocks/>
          </p:cNvSpPr>
          <p:nvPr/>
        </p:nvSpPr>
        <p:spPr>
          <a:xfrm>
            <a:off x="396815" y="4977443"/>
            <a:ext cx="11291977" cy="142784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800" dirty="0">
                <a:latin typeface="Arial" panose="020B0604020202020204" pitchFamily="34" charset="0"/>
                <a:cs typeface="Arial" panose="020B0604020202020204" pitchFamily="34" charset="0"/>
              </a:rPr>
              <a:t>Data – These are information gathered together about a subject or topic that required examination and analysis. This in turn helps to make useful decision.</a:t>
            </a:r>
          </a:p>
        </p:txBody>
      </p:sp>
    </p:spTree>
    <p:extLst>
      <p:ext uri="{BB962C8B-B14F-4D97-AF65-F5344CB8AC3E}">
        <p14:creationId xmlns:p14="http://schemas.microsoft.com/office/powerpoint/2010/main" val="137561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A655-D95A-40DF-86E6-14D7DE551704}"/>
              </a:ext>
            </a:extLst>
          </p:cNvPr>
          <p:cNvSpPr>
            <a:spLocks noGrp="1"/>
          </p:cNvSpPr>
          <p:nvPr>
            <p:ph type="title"/>
          </p:nvPr>
        </p:nvSpPr>
        <p:spPr>
          <a:xfrm>
            <a:off x="838200" y="209851"/>
            <a:ext cx="10515600" cy="583780"/>
          </a:xfrm>
        </p:spPr>
        <p:txBody>
          <a:bodyPr>
            <a:normAutofit fontScale="90000"/>
          </a:bodyPr>
          <a:lstStyle/>
          <a:p>
            <a:r>
              <a:rPr lang="en-GB" b="1" u="sng" dirty="0">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965B82DE-30DD-46EE-A958-659EA89EAC2E}"/>
              </a:ext>
            </a:extLst>
          </p:cNvPr>
          <p:cNvSpPr>
            <a:spLocks noGrp="1"/>
          </p:cNvSpPr>
          <p:nvPr>
            <p:ph idx="1"/>
          </p:nvPr>
        </p:nvSpPr>
        <p:spPr>
          <a:xfrm>
            <a:off x="293298" y="1026541"/>
            <a:ext cx="11731925" cy="802259"/>
          </a:xfrm>
        </p:spPr>
        <p:txBody>
          <a:bodyPr>
            <a:noAutofit/>
          </a:body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Advancement of technology has continued to change the way organisations and their employees need to accomplish their daily tasks. (Beer and Mulder, 2020).</a:t>
            </a:r>
          </a:p>
          <a:p>
            <a:pPr marL="0" indent="0">
              <a:buNone/>
            </a:pPr>
            <a:endParaRPr lang="en-GB" sz="2300" u="sng"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3786AC8C-CF82-4A9F-8346-0EC463B86792}"/>
              </a:ext>
            </a:extLst>
          </p:cNvPr>
          <p:cNvSpPr txBox="1">
            <a:spLocks/>
          </p:cNvSpPr>
          <p:nvPr/>
        </p:nvSpPr>
        <p:spPr>
          <a:xfrm>
            <a:off x="264541" y="2009956"/>
            <a:ext cx="11731925" cy="114731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Also recently, the outbreak of COVID-19 pandemic has further re-shaped the way organisations work as many has turned to digital work environment such as online lectures. (Marsh et. al., 2022).</a:t>
            </a: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7" name="Content Placeholder 2">
            <a:extLst>
              <a:ext uri="{FF2B5EF4-FFF2-40B4-BE49-F238E27FC236}">
                <a16:creationId xmlns:a16="http://schemas.microsoft.com/office/drawing/2014/main" id="{9C361C87-DDDF-412A-BB3F-F2A1ECC982CC}"/>
              </a:ext>
            </a:extLst>
          </p:cNvPr>
          <p:cNvSpPr txBox="1">
            <a:spLocks/>
          </p:cNvSpPr>
          <p:nvPr/>
        </p:nvSpPr>
        <p:spPr>
          <a:xfrm>
            <a:off x="230035" y="3338425"/>
            <a:ext cx="11731925" cy="452887"/>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The use of technology is helping UWTSD to admit students for online studies</a:t>
            </a: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8" name="Content Placeholder 2">
            <a:extLst>
              <a:ext uri="{FF2B5EF4-FFF2-40B4-BE49-F238E27FC236}">
                <a16:creationId xmlns:a16="http://schemas.microsoft.com/office/drawing/2014/main" id="{40EBAE30-437D-4046-96AD-CADFC05F4FB2}"/>
              </a:ext>
            </a:extLst>
          </p:cNvPr>
          <p:cNvSpPr txBox="1">
            <a:spLocks/>
          </p:cNvSpPr>
          <p:nvPr/>
        </p:nvSpPr>
        <p:spPr>
          <a:xfrm>
            <a:off x="230036" y="3941855"/>
            <a:ext cx="11731925" cy="856053"/>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Also, there is constant upgrade in the technology such as Microsoft office upgrade, so level of competency will vary among both student and staff.</a:t>
            </a: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9" name="Content Placeholder 2">
            <a:extLst>
              <a:ext uri="{FF2B5EF4-FFF2-40B4-BE49-F238E27FC236}">
                <a16:creationId xmlns:a16="http://schemas.microsoft.com/office/drawing/2014/main" id="{5D4F4414-2B5A-4050-A05C-5489429ABAC6}"/>
              </a:ext>
            </a:extLst>
          </p:cNvPr>
          <p:cNvSpPr txBox="1">
            <a:spLocks/>
          </p:cNvSpPr>
          <p:nvPr/>
        </p:nvSpPr>
        <p:spPr>
          <a:xfrm>
            <a:off x="230036" y="4845589"/>
            <a:ext cx="11731925" cy="856054"/>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It is therefore important to ensure effective training on the technology available to both students and staff to ensure collaboration at UWTSD.</a:t>
            </a:r>
            <a:endParaRPr lang="en-GB" sz="2300" u="sng" dirty="0">
              <a:latin typeface="Arial" panose="020B0604020202020204" pitchFamily="34" charset="0"/>
              <a:cs typeface="Arial" panose="020B0604020202020204" pitchFamily="34" charset="0"/>
            </a:endParaRPr>
          </a:p>
          <a:p>
            <a:pPr marL="0" indent="0">
              <a:buFont typeface="Wingdings 3" charset="2"/>
              <a:buNone/>
            </a:pPr>
            <a:endParaRPr lang="en-GB" sz="2300" u="sng" dirty="0">
              <a:latin typeface="Arial" panose="020B0604020202020204" pitchFamily="34" charset="0"/>
              <a:cs typeface="Arial" panose="020B0604020202020204" pitchFamily="34" charset="0"/>
            </a:endParaRP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
        <p:nvSpPr>
          <p:cNvPr id="10" name="Content Placeholder 2">
            <a:extLst>
              <a:ext uri="{FF2B5EF4-FFF2-40B4-BE49-F238E27FC236}">
                <a16:creationId xmlns:a16="http://schemas.microsoft.com/office/drawing/2014/main" id="{709A121D-6F02-40D9-BF7E-B6CCD2F2CDD0}"/>
              </a:ext>
            </a:extLst>
          </p:cNvPr>
          <p:cNvSpPr txBox="1">
            <a:spLocks/>
          </p:cNvSpPr>
          <p:nvPr/>
        </p:nvSpPr>
        <p:spPr>
          <a:xfrm>
            <a:off x="264541" y="5797004"/>
            <a:ext cx="11731925" cy="85605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buFont typeface="Wingdings" panose="05000000000000000000" pitchFamily="2" charset="2"/>
              <a:buChar char="Ø"/>
            </a:pPr>
            <a:r>
              <a:rPr lang="en-GB" sz="2300" dirty="0">
                <a:latin typeface="Arial" panose="020B0604020202020204" pitchFamily="34" charset="0"/>
                <a:cs typeface="Arial" panose="020B0604020202020204" pitchFamily="34" charset="0"/>
              </a:rPr>
              <a:t>This research proposal will focus on gathering and analysing data to establish the areas where training on these technologies is needed for effective collaboration.</a:t>
            </a:r>
          </a:p>
          <a:p>
            <a:pPr marL="0" indent="0">
              <a:buFont typeface="Wingdings 3" charset="2"/>
              <a:buNone/>
            </a:pPr>
            <a:endParaRPr lang="en-GB" sz="2300" dirty="0">
              <a:latin typeface="Arial" panose="020B0604020202020204" pitchFamily="34" charset="0"/>
              <a:cs typeface="Arial" panose="020B0604020202020204" pitchFamily="34" charset="0"/>
            </a:endParaRPr>
          </a:p>
          <a:p>
            <a:pPr marL="0" indent="0">
              <a:buFont typeface="Wingdings 3" charset="2"/>
              <a:buNone/>
            </a:pPr>
            <a:endParaRPr lang="en-GB" sz="2300" u="sng" dirty="0">
              <a:latin typeface="Arial" panose="020B0604020202020204" pitchFamily="34" charset="0"/>
              <a:cs typeface="Arial" panose="020B0604020202020204" pitchFamily="34" charset="0"/>
            </a:endParaRPr>
          </a:p>
          <a:p>
            <a:pPr marL="0" indent="0">
              <a:buFont typeface="Wingdings 3" charset="2"/>
              <a:buNone/>
            </a:pPr>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1405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P spid="8" grpId="0"/>
      <p:bldP spid="9"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8EE8-DC70-4599-B397-2AC58DB52D05}"/>
              </a:ext>
            </a:extLst>
          </p:cNvPr>
          <p:cNvSpPr>
            <a:spLocks noGrp="1"/>
          </p:cNvSpPr>
          <p:nvPr>
            <p:ph type="title"/>
          </p:nvPr>
        </p:nvSpPr>
        <p:spPr>
          <a:xfrm>
            <a:off x="620231" y="-47611"/>
            <a:ext cx="9404723" cy="798112"/>
          </a:xfrm>
        </p:spPr>
        <p:txBody>
          <a:bodyPr>
            <a:normAutofit/>
          </a:bodyPr>
          <a:lstStyle/>
          <a:p>
            <a:r>
              <a:rPr lang="en-GB" sz="4000" b="1" u="sng" dirty="0">
                <a:latin typeface="Arial" panose="020B0604020202020204" pitchFamily="34" charset="0"/>
                <a:cs typeface="Arial" panose="020B0604020202020204" pitchFamily="34" charset="0"/>
              </a:rPr>
              <a:t>Literature Review</a:t>
            </a:r>
          </a:p>
        </p:txBody>
      </p:sp>
      <p:sp>
        <p:nvSpPr>
          <p:cNvPr id="3" name="Content Placeholder 2">
            <a:extLst>
              <a:ext uri="{FF2B5EF4-FFF2-40B4-BE49-F238E27FC236}">
                <a16:creationId xmlns:a16="http://schemas.microsoft.com/office/drawing/2014/main" id="{86A57DC3-322F-46AA-97FD-06F351BC9ED4}"/>
              </a:ext>
            </a:extLst>
          </p:cNvPr>
          <p:cNvSpPr>
            <a:spLocks noGrp="1"/>
          </p:cNvSpPr>
          <p:nvPr>
            <p:ph idx="1"/>
          </p:nvPr>
        </p:nvSpPr>
        <p:spPr>
          <a:xfrm>
            <a:off x="86264" y="690122"/>
            <a:ext cx="9254329" cy="1154253"/>
          </a:xfrm>
        </p:spPr>
        <p:txBody>
          <a:bodyPr>
            <a:noAutofit/>
          </a:bodyPr>
          <a:lstStyle/>
          <a:p>
            <a:r>
              <a:rPr lang="en-GB" sz="2200" dirty="0">
                <a:latin typeface="Arial" panose="020B0604020202020204" pitchFamily="34" charset="0"/>
                <a:cs typeface="Arial" panose="020B0604020202020204" pitchFamily="34" charset="0"/>
              </a:rPr>
              <a:t>Saville &amp; Foster (2021) remarked that organisation leaders are spending huge amount of money on training and want to ensure  they are providing the most effective learning experience possible.</a:t>
            </a:r>
          </a:p>
        </p:txBody>
      </p:sp>
      <p:grpSp>
        <p:nvGrpSpPr>
          <p:cNvPr id="15" name="Group 14">
            <a:extLst>
              <a:ext uri="{FF2B5EF4-FFF2-40B4-BE49-F238E27FC236}">
                <a16:creationId xmlns:a16="http://schemas.microsoft.com/office/drawing/2014/main" id="{86491763-B0BB-480C-8B05-A9442CAFC4D9}"/>
              </a:ext>
            </a:extLst>
          </p:cNvPr>
          <p:cNvGrpSpPr/>
          <p:nvPr/>
        </p:nvGrpSpPr>
        <p:grpSpPr>
          <a:xfrm>
            <a:off x="9005977" y="1388859"/>
            <a:ext cx="3049060" cy="2887540"/>
            <a:chOff x="9005977" y="1388859"/>
            <a:chExt cx="3049060" cy="2887540"/>
          </a:xfrm>
        </p:grpSpPr>
        <p:grpSp>
          <p:nvGrpSpPr>
            <p:cNvPr id="7" name="Group 6">
              <a:extLst>
                <a:ext uri="{FF2B5EF4-FFF2-40B4-BE49-F238E27FC236}">
                  <a16:creationId xmlns:a16="http://schemas.microsoft.com/office/drawing/2014/main" id="{CA47E711-6E0C-4A9F-B671-FADD32A87BA5}"/>
                </a:ext>
              </a:extLst>
            </p:cNvPr>
            <p:cNvGrpSpPr/>
            <p:nvPr/>
          </p:nvGrpSpPr>
          <p:grpSpPr>
            <a:xfrm>
              <a:off x="9394166" y="1388859"/>
              <a:ext cx="2660871" cy="2887540"/>
              <a:chOff x="8627440" y="2001328"/>
              <a:chExt cx="3427597" cy="3478727"/>
            </a:xfrm>
          </p:grpSpPr>
          <p:sp>
            <p:nvSpPr>
              <p:cNvPr id="6" name="Rectangle 5">
                <a:extLst>
                  <a:ext uri="{FF2B5EF4-FFF2-40B4-BE49-F238E27FC236}">
                    <a16:creationId xmlns:a16="http://schemas.microsoft.com/office/drawing/2014/main" id="{88824E59-5D52-4A6A-A648-1E4C8E87AFC2}"/>
                  </a:ext>
                </a:extLst>
              </p:cNvPr>
              <p:cNvSpPr/>
              <p:nvPr/>
            </p:nvSpPr>
            <p:spPr>
              <a:xfrm>
                <a:off x="8627440" y="2001328"/>
                <a:ext cx="3268386" cy="2700068"/>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8FA438FD-3B2A-4347-AC16-B9860A47F452}"/>
                  </a:ext>
                </a:extLst>
              </p:cNvPr>
              <p:cNvPicPr>
                <a:picLocks noChangeAspect="1"/>
              </p:cNvPicPr>
              <p:nvPr/>
            </p:nvPicPr>
            <p:blipFill rotWithShape="1">
              <a:blip r:embed="rId2"/>
              <a:srcRect l="3327" t="2936" r="4218" b="12892"/>
              <a:stretch/>
            </p:blipFill>
            <p:spPr>
              <a:xfrm>
                <a:off x="8738558" y="2087592"/>
                <a:ext cx="3088257" cy="2510288"/>
              </a:xfrm>
              <a:prstGeom prst="rect">
                <a:avLst/>
              </a:prstGeom>
              <a:ln w="28575">
                <a:solidFill>
                  <a:schemeClr val="tx1"/>
                </a:solidFill>
              </a:ln>
            </p:spPr>
          </p:pic>
          <p:sp>
            <p:nvSpPr>
              <p:cNvPr id="4" name="TextBox 3">
                <a:extLst>
                  <a:ext uri="{FF2B5EF4-FFF2-40B4-BE49-F238E27FC236}">
                    <a16:creationId xmlns:a16="http://schemas.microsoft.com/office/drawing/2014/main" id="{BCBA5D81-933E-4D0C-AA83-DB85F333F5FD}"/>
                  </a:ext>
                </a:extLst>
              </p:cNvPr>
              <p:cNvSpPr txBox="1"/>
              <p:nvPr/>
            </p:nvSpPr>
            <p:spPr>
              <a:xfrm>
                <a:off x="8714765" y="4701396"/>
                <a:ext cx="3340272" cy="778659"/>
              </a:xfrm>
              <a:prstGeom prst="rect">
                <a:avLst/>
              </a:prstGeom>
              <a:noFill/>
            </p:spPr>
            <p:txBody>
              <a:bodyPr wrap="square" rtlCol="0">
                <a:spAutoFit/>
              </a:bodyPr>
              <a:lstStyle/>
              <a:p>
                <a:r>
                  <a:rPr lang="en-GB" sz="1200" i="1" dirty="0">
                    <a:latin typeface="Arial" panose="020B0604020202020204" pitchFamily="34" charset="0"/>
                    <a:cs typeface="Arial" panose="020B0604020202020204" pitchFamily="34" charset="0"/>
                  </a:rPr>
                  <a:t>Figure 1: Components of CVET (Beer and Mulder, 2020) (Adapted from Mulder et.al. 2015)</a:t>
                </a:r>
              </a:p>
            </p:txBody>
          </p:sp>
        </p:grpSp>
        <p:cxnSp>
          <p:nvCxnSpPr>
            <p:cNvPr id="9" name="Straight Arrow Connector 8">
              <a:extLst>
                <a:ext uri="{FF2B5EF4-FFF2-40B4-BE49-F238E27FC236}">
                  <a16:creationId xmlns:a16="http://schemas.microsoft.com/office/drawing/2014/main" id="{F0F807FC-C016-42B2-94CB-097A0A844829}"/>
                </a:ext>
              </a:extLst>
            </p:cNvPr>
            <p:cNvCxnSpPr>
              <a:cxnSpLocks/>
            </p:cNvCxnSpPr>
            <p:nvPr/>
          </p:nvCxnSpPr>
          <p:spPr>
            <a:xfrm>
              <a:off x="9005977" y="2493034"/>
              <a:ext cx="388189" cy="0"/>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grpSp>
      <p:sp>
        <p:nvSpPr>
          <p:cNvPr id="11" name="Content Placeholder 2">
            <a:extLst>
              <a:ext uri="{FF2B5EF4-FFF2-40B4-BE49-F238E27FC236}">
                <a16:creationId xmlns:a16="http://schemas.microsoft.com/office/drawing/2014/main" id="{9BE6BA30-C66B-441A-A8CA-1A17210EEBFD}"/>
              </a:ext>
            </a:extLst>
          </p:cNvPr>
          <p:cNvSpPr txBox="1">
            <a:spLocks/>
          </p:cNvSpPr>
          <p:nvPr/>
        </p:nvSpPr>
        <p:spPr>
          <a:xfrm>
            <a:off x="95798" y="1882195"/>
            <a:ext cx="9254329" cy="1070249"/>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Beer &amp; Mulder (2020) gave an overview of the components of learning environments in figure 1. It was concluded that technology has increased the importance of training in meeting new challenges.</a:t>
            </a:r>
          </a:p>
        </p:txBody>
      </p:sp>
      <p:sp>
        <p:nvSpPr>
          <p:cNvPr id="12" name="Content Placeholder 2">
            <a:extLst>
              <a:ext uri="{FF2B5EF4-FFF2-40B4-BE49-F238E27FC236}">
                <a16:creationId xmlns:a16="http://schemas.microsoft.com/office/drawing/2014/main" id="{52FF4CC8-5D5B-4361-B89F-A125AEF8DB33}"/>
              </a:ext>
            </a:extLst>
          </p:cNvPr>
          <p:cNvSpPr txBox="1">
            <a:spLocks/>
          </p:cNvSpPr>
          <p:nvPr/>
        </p:nvSpPr>
        <p:spPr>
          <a:xfrm>
            <a:off x="112144" y="3082126"/>
            <a:ext cx="9254329" cy="107024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Chen et.al. (2021) carried out a post-usage survey approach on the use of tablet on cognitively impaired older adults and concluded that it helps with capacity building and empowerment.</a:t>
            </a:r>
          </a:p>
        </p:txBody>
      </p:sp>
      <p:sp>
        <p:nvSpPr>
          <p:cNvPr id="13" name="Content Placeholder 2">
            <a:extLst>
              <a:ext uri="{FF2B5EF4-FFF2-40B4-BE49-F238E27FC236}">
                <a16:creationId xmlns:a16="http://schemas.microsoft.com/office/drawing/2014/main" id="{7467F50D-50AA-4A22-B174-D593B7DA4B9E}"/>
              </a:ext>
            </a:extLst>
          </p:cNvPr>
          <p:cNvSpPr txBox="1">
            <a:spLocks/>
          </p:cNvSpPr>
          <p:nvPr/>
        </p:nvSpPr>
        <p:spPr>
          <a:xfrm>
            <a:off x="113959" y="4246313"/>
            <a:ext cx="9254329" cy="1091781"/>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Marsh et al. (2022) has used an integrative review approach to look at digital workplace and its dark side. It was concluded that more insight is needed on the negative use of digital technologies .</a:t>
            </a:r>
          </a:p>
        </p:txBody>
      </p:sp>
      <p:sp>
        <p:nvSpPr>
          <p:cNvPr id="14" name="Content Placeholder 2">
            <a:extLst>
              <a:ext uri="{FF2B5EF4-FFF2-40B4-BE49-F238E27FC236}">
                <a16:creationId xmlns:a16="http://schemas.microsoft.com/office/drawing/2014/main" id="{87CF532B-5940-4E29-AA07-957144240C56}"/>
              </a:ext>
            </a:extLst>
          </p:cNvPr>
          <p:cNvSpPr txBox="1">
            <a:spLocks/>
          </p:cNvSpPr>
          <p:nvPr/>
        </p:nvSpPr>
        <p:spPr>
          <a:xfrm>
            <a:off x="122587" y="5375914"/>
            <a:ext cx="10884719" cy="1188785"/>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200" dirty="0">
                <a:latin typeface="Arial" panose="020B0604020202020204" pitchFamily="34" charset="0"/>
                <a:cs typeface="Arial" panose="020B0604020202020204" pitchFamily="34" charset="0"/>
              </a:rPr>
              <a:t>Za (2019) used Quasi experiment study to look at the use of </a:t>
            </a:r>
            <a:r>
              <a:rPr lang="en-GB" sz="2200" dirty="0" err="1">
                <a:latin typeface="Arial" panose="020B0604020202020204" pitchFamily="34" charset="0"/>
                <a:cs typeface="Arial" panose="020B0604020202020204" pitchFamily="34" charset="0"/>
              </a:rPr>
              <a:t>whatsapp</a:t>
            </a:r>
            <a:r>
              <a:rPr lang="en-GB" sz="2200" dirty="0">
                <a:latin typeface="Arial" panose="020B0604020202020204" pitchFamily="34" charset="0"/>
                <a:cs typeface="Arial" panose="020B0604020202020204" pitchFamily="34" charset="0"/>
              </a:rPr>
              <a:t> versus Instagram for Breast health check (by </a:t>
            </a:r>
            <a:r>
              <a:rPr lang="en-GB" sz="2200" dirty="0" err="1">
                <a:latin typeface="Arial" panose="020B0604020202020204" pitchFamily="34" charset="0"/>
                <a:cs typeface="Arial" panose="020B0604020202020204" pitchFamily="34" charset="0"/>
              </a:rPr>
              <a:t>Andalas</a:t>
            </a:r>
            <a:r>
              <a:rPr lang="en-GB" sz="2200" dirty="0">
                <a:latin typeface="Arial" panose="020B0604020202020204" pitchFamily="34" charset="0"/>
                <a:cs typeface="Arial" panose="020B0604020202020204" pitchFamily="34" charset="0"/>
              </a:rPr>
              <a:t> University female students). It was concluded that </a:t>
            </a:r>
            <a:r>
              <a:rPr lang="en-GB" sz="2200" dirty="0" err="1">
                <a:latin typeface="Arial" panose="020B0604020202020204" pitchFamily="34" charset="0"/>
                <a:cs typeface="Arial" panose="020B0604020202020204" pitchFamily="34" charset="0"/>
              </a:rPr>
              <a:t>whatsapp</a:t>
            </a:r>
            <a:r>
              <a:rPr lang="en-GB" sz="2200" dirty="0">
                <a:latin typeface="Arial" panose="020B0604020202020204" pitchFamily="34" charset="0"/>
                <a:cs typeface="Arial" panose="020B0604020202020204" pitchFamily="34" charset="0"/>
              </a:rPr>
              <a:t> media is more effective than Instagram.</a:t>
            </a:r>
            <a:endParaRPr lang="en-GB" sz="2200" dirty="0"/>
          </a:p>
        </p:txBody>
      </p:sp>
    </p:spTree>
    <p:extLst>
      <p:ext uri="{BB962C8B-B14F-4D97-AF65-F5344CB8AC3E}">
        <p14:creationId xmlns:p14="http://schemas.microsoft.com/office/powerpoint/2010/main" val="212450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1" grpId="0"/>
      <p:bldP spid="12" grpId="0"/>
      <p:bldP spid="13" grpId="0"/>
      <p:bldP spid="1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8EE8-DC70-4599-B397-2AC58DB52D05}"/>
              </a:ext>
            </a:extLst>
          </p:cNvPr>
          <p:cNvSpPr>
            <a:spLocks noGrp="1"/>
          </p:cNvSpPr>
          <p:nvPr>
            <p:ph type="title"/>
          </p:nvPr>
        </p:nvSpPr>
        <p:spPr>
          <a:xfrm>
            <a:off x="646110" y="452718"/>
            <a:ext cx="11068561" cy="703222"/>
          </a:xfrm>
        </p:spPr>
        <p:txBody>
          <a:bodyPr/>
          <a:lstStyle/>
          <a:p>
            <a:r>
              <a:rPr lang="en-GB" sz="3200" b="1" u="sng" dirty="0">
                <a:latin typeface="Arial" panose="020B0604020202020204" pitchFamily="34" charset="0"/>
                <a:cs typeface="Arial" panose="020B0604020202020204" pitchFamily="34" charset="0"/>
              </a:rPr>
              <a:t>Literature Review – Current Technologies For Learning</a:t>
            </a:r>
          </a:p>
        </p:txBody>
      </p:sp>
      <p:sp>
        <p:nvSpPr>
          <p:cNvPr id="3" name="Content Placeholder 2">
            <a:extLst>
              <a:ext uri="{FF2B5EF4-FFF2-40B4-BE49-F238E27FC236}">
                <a16:creationId xmlns:a16="http://schemas.microsoft.com/office/drawing/2014/main" id="{86A57DC3-322F-46AA-97FD-06F351BC9ED4}"/>
              </a:ext>
            </a:extLst>
          </p:cNvPr>
          <p:cNvSpPr>
            <a:spLocks noGrp="1"/>
          </p:cNvSpPr>
          <p:nvPr>
            <p:ph idx="1"/>
          </p:nvPr>
        </p:nvSpPr>
        <p:spPr>
          <a:xfrm>
            <a:off x="896278" y="1217858"/>
            <a:ext cx="8946541" cy="4195481"/>
          </a:xfrm>
        </p:spPr>
        <p:txBody>
          <a:bodyPr>
            <a:normAutofit lnSpcReduction="10000"/>
          </a:bodyPr>
          <a:lstStyle/>
          <a:p>
            <a:r>
              <a:rPr lang="en-GB" sz="2800" dirty="0">
                <a:latin typeface="Arial" panose="020B0604020202020204" pitchFamily="34" charset="0"/>
                <a:cs typeface="Arial" panose="020B0604020202020204" pitchFamily="34" charset="0"/>
              </a:rPr>
              <a:t>Online lectures via Microsoft teams</a:t>
            </a:r>
          </a:p>
          <a:p>
            <a:r>
              <a:rPr lang="en-GB" sz="2800" dirty="0">
                <a:latin typeface="Arial" panose="020B0604020202020204" pitchFamily="34" charset="0"/>
                <a:cs typeface="Arial" panose="020B0604020202020204" pitchFamily="34" charset="0"/>
              </a:rPr>
              <a:t>Microsoft Office applications – MS Word, </a:t>
            </a:r>
            <a:r>
              <a:rPr lang="en-GB" sz="2800" dirty="0" err="1">
                <a:latin typeface="Arial" panose="020B0604020202020204" pitchFamily="34" charset="0"/>
                <a:cs typeface="Arial" panose="020B0604020202020204" pitchFamily="34" charset="0"/>
              </a:rPr>
              <a:t>Powerpoint</a:t>
            </a:r>
            <a:r>
              <a:rPr lang="en-GB" sz="2800" dirty="0">
                <a:latin typeface="Arial" panose="020B0604020202020204" pitchFamily="34" charset="0"/>
                <a:cs typeface="Arial" panose="020B0604020202020204" pitchFamily="34" charset="0"/>
              </a:rPr>
              <a:t>, Outlook, Excel and so on</a:t>
            </a:r>
          </a:p>
          <a:p>
            <a:r>
              <a:rPr lang="en-GB" sz="2800" dirty="0">
                <a:latin typeface="Arial" panose="020B0604020202020204" pitchFamily="34" charset="0"/>
                <a:cs typeface="Arial" panose="020B0604020202020204" pitchFamily="34" charset="0"/>
              </a:rPr>
              <a:t>Online Training such as online videos</a:t>
            </a:r>
          </a:p>
          <a:p>
            <a:r>
              <a:rPr lang="en-GB" sz="2800" dirty="0">
                <a:latin typeface="Arial" panose="020B0604020202020204" pitchFamily="34" charset="0"/>
                <a:cs typeface="Arial" panose="020B0604020202020204" pitchFamily="34" charset="0"/>
              </a:rPr>
              <a:t>Online survey tools</a:t>
            </a:r>
          </a:p>
          <a:p>
            <a:r>
              <a:rPr lang="en-GB" sz="2800" dirty="0">
                <a:latin typeface="Arial" panose="020B0604020202020204" pitchFamily="34" charset="0"/>
                <a:cs typeface="Arial" panose="020B0604020202020204" pitchFamily="34" charset="0"/>
              </a:rPr>
              <a:t>Zoom</a:t>
            </a:r>
          </a:p>
          <a:p>
            <a:r>
              <a:rPr lang="en-GB" sz="2800" dirty="0" err="1">
                <a:latin typeface="Arial" panose="020B0604020202020204" pitchFamily="34" charset="0"/>
                <a:cs typeface="Arial" panose="020B0604020202020204" pitchFamily="34" charset="0"/>
              </a:rPr>
              <a:t>Whatsapp</a:t>
            </a:r>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Online Automated Chat</a:t>
            </a:r>
          </a:p>
          <a:p>
            <a:endParaRPr lang="en-GB" sz="2800" dirty="0"/>
          </a:p>
        </p:txBody>
      </p:sp>
      <p:grpSp>
        <p:nvGrpSpPr>
          <p:cNvPr id="6" name="Group 5">
            <a:extLst>
              <a:ext uri="{FF2B5EF4-FFF2-40B4-BE49-F238E27FC236}">
                <a16:creationId xmlns:a16="http://schemas.microsoft.com/office/drawing/2014/main" id="{74EA6C84-D5BC-4291-84BB-31BDC3F16F5C}"/>
              </a:ext>
            </a:extLst>
          </p:cNvPr>
          <p:cNvGrpSpPr/>
          <p:nvPr/>
        </p:nvGrpSpPr>
        <p:grpSpPr>
          <a:xfrm>
            <a:off x="6096000" y="3152045"/>
            <a:ext cx="5618671" cy="3253237"/>
            <a:chOff x="6096000" y="3152045"/>
            <a:chExt cx="5618671" cy="3253237"/>
          </a:xfrm>
        </p:grpSpPr>
        <p:sp>
          <p:nvSpPr>
            <p:cNvPr id="5" name="Rectangle: Rounded Corners 4">
              <a:extLst>
                <a:ext uri="{FF2B5EF4-FFF2-40B4-BE49-F238E27FC236}">
                  <a16:creationId xmlns:a16="http://schemas.microsoft.com/office/drawing/2014/main" id="{A6F97817-251A-416D-BE48-6AA1DB9FFA0F}"/>
                </a:ext>
              </a:extLst>
            </p:cNvPr>
            <p:cNvSpPr/>
            <p:nvPr/>
          </p:nvSpPr>
          <p:spPr>
            <a:xfrm>
              <a:off x="6096000" y="3152045"/>
              <a:ext cx="5618671" cy="3253237"/>
            </a:xfrm>
            <a:prstGeom prst="roundRect">
              <a:avLst/>
            </a:prstGeom>
            <a:solidFill>
              <a:schemeClr val="tx2"/>
            </a:solidFill>
            <a:ln w="571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DED300EC-3947-4F6A-9E42-F9E710B9DC4C}"/>
                </a:ext>
              </a:extLst>
            </p:cNvPr>
            <p:cNvSpPr txBox="1">
              <a:spLocks/>
            </p:cNvSpPr>
            <p:nvPr/>
          </p:nvSpPr>
          <p:spPr>
            <a:xfrm>
              <a:off x="6328914" y="3315599"/>
              <a:ext cx="4966808" cy="2989951"/>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dirty="0">
                  <a:solidFill>
                    <a:schemeClr val="accent2"/>
                  </a:solidFill>
                  <a:latin typeface="Arial" panose="020B0604020202020204" pitchFamily="34" charset="0"/>
                  <a:cs typeface="Arial" panose="020B0604020202020204" pitchFamily="34" charset="0"/>
                </a:rPr>
                <a:t>The Level of Understanding of these technologies vary from one person to the other</a:t>
              </a:r>
            </a:p>
            <a:p>
              <a:pPr algn="ctr"/>
              <a:endParaRPr lang="en-GB" sz="2400" b="1" dirty="0">
                <a:solidFill>
                  <a:schemeClr val="accent2"/>
                </a:solidFill>
                <a:latin typeface="Arial" panose="020B0604020202020204" pitchFamily="34" charset="0"/>
                <a:cs typeface="Arial" panose="020B0604020202020204" pitchFamily="34" charset="0"/>
              </a:endParaRPr>
            </a:p>
            <a:p>
              <a:pPr algn="ctr"/>
              <a:r>
                <a:rPr lang="en-GB" sz="2400" b="1" dirty="0">
                  <a:solidFill>
                    <a:schemeClr val="accent2"/>
                  </a:solidFill>
                  <a:latin typeface="Arial" panose="020B0604020202020204" pitchFamily="34" charset="0"/>
                  <a:cs typeface="Arial" panose="020B0604020202020204" pitchFamily="34" charset="0"/>
                </a:rPr>
                <a:t>Hence, this research proposal will look into the need for training on using technology for collaboration at UWTSD</a:t>
              </a:r>
            </a:p>
          </p:txBody>
        </p:sp>
      </p:grpSp>
    </p:spTree>
    <p:extLst>
      <p:ext uri="{BB962C8B-B14F-4D97-AF65-F5344CB8AC3E}">
        <p14:creationId xmlns:p14="http://schemas.microsoft.com/office/powerpoint/2010/main" val="2536703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489241969"/>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dirty="0"/>
                        <a:t>2</a:t>
                      </a:r>
                      <a:r>
                        <a:rPr lang="en-GB" sz="2400" baseline="30000" dirty="0"/>
                        <a:t>nd</a:t>
                      </a:r>
                      <a:r>
                        <a:rPr lang="en-GB" sz="2400" dirty="0"/>
                        <a:t> </a:t>
                      </a:r>
                      <a:r>
                        <a:rPr lang="en-GB" sz="2400" dirty="0">
                          <a:latin typeface="Arial" panose="020B0604020202020204" pitchFamily="34" charset="0"/>
                          <a:cs typeface="Arial" panose="020B0604020202020204" pitchFamily="34" charset="0"/>
                        </a:rPr>
                        <a:t>Presenter</a:t>
                      </a:r>
                      <a:r>
                        <a:rPr lang="en-GB" sz="2400" dirty="0"/>
                        <a:t>:</a:t>
                      </a:r>
                    </a:p>
                  </a:txBody>
                  <a:tcPr>
                    <a:solidFill>
                      <a:srgbClr val="618B5B"/>
                    </a:solidFill>
                  </a:tcPr>
                </a:tc>
                <a:tc rowSpan="3">
                  <a:txBody>
                    <a:bodyPr/>
                    <a:lstStyle/>
                    <a:p>
                      <a:endParaRPr lang="en-GB" dirty="0">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dirty="0"/>
                    </a:p>
                    <a:p>
                      <a:pPr algn="l"/>
                      <a:endParaRPr lang="en-GB" dirty="0"/>
                    </a:p>
                    <a:p>
                      <a:pPr algn="l"/>
                      <a:r>
                        <a:rPr lang="en-GB" sz="2000" b="1" dirty="0">
                          <a:latin typeface="Arial" panose="020B0604020202020204" pitchFamily="34" charset="0"/>
                          <a:cs typeface="Arial" panose="020B0604020202020204" pitchFamily="34" charset="0"/>
                        </a:rPr>
                        <a:t>Student Name: Aamiraha Hussain</a:t>
                      </a:r>
                    </a:p>
                  </a:txBody>
                  <a:tcPr/>
                </a:tc>
                <a:tc vMerge="1">
                  <a:txBody>
                    <a:bodyPr/>
                    <a:lstStyle/>
                    <a:p>
                      <a:endParaRPr lang="en-GB" dirty="0"/>
                    </a:p>
                  </a:txBody>
                  <a:tcPr/>
                </a:tc>
                <a:extLst>
                  <a:ext uri="{0D108BD9-81ED-4DB2-BD59-A6C34878D82A}">
                    <a16:rowId xmlns:a16="http://schemas.microsoft.com/office/drawing/2014/main" val="907388983"/>
                  </a:ext>
                </a:extLst>
              </a:tr>
              <a:tr h="1317160">
                <a:tc>
                  <a:txBody>
                    <a:bodyPr/>
                    <a:lstStyle/>
                    <a:p>
                      <a:endParaRPr lang="en-GB" dirty="0"/>
                    </a:p>
                    <a:p>
                      <a:endParaRPr lang="en-GB" dirty="0"/>
                    </a:p>
                    <a:p>
                      <a:r>
                        <a:rPr lang="en-GB" sz="2000" b="1" dirty="0">
                          <a:latin typeface="Arial" panose="020B0604020202020204" pitchFamily="34" charset="0"/>
                          <a:cs typeface="Arial" panose="020B0604020202020204" pitchFamily="34" charset="0"/>
                        </a:rPr>
                        <a:t>Student’s ID Number: 2123227</a:t>
                      </a:r>
                    </a:p>
                  </a:txBody>
                  <a:tcPr/>
                </a:tc>
                <a:tc vMerge="1">
                  <a:txBody>
                    <a:bodyPr/>
                    <a:lstStyle/>
                    <a:p>
                      <a:endParaRPr lang="en-GB" dirty="0"/>
                    </a:p>
                  </a:txBody>
                  <a:tcPr/>
                </a:tc>
                <a:extLst>
                  <a:ext uri="{0D108BD9-81ED-4DB2-BD59-A6C34878D82A}">
                    <a16:rowId xmlns:a16="http://schemas.microsoft.com/office/drawing/2014/main" val="1032948349"/>
                  </a:ext>
                </a:extLst>
              </a:tr>
            </a:tbl>
          </a:graphicData>
        </a:graphic>
      </p:graphicFrame>
    </p:spTree>
    <p:extLst>
      <p:ext uri="{BB962C8B-B14F-4D97-AF65-F5344CB8AC3E}">
        <p14:creationId xmlns:p14="http://schemas.microsoft.com/office/powerpoint/2010/main" val="1167987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8EE8-DC70-4599-B397-2AC58DB52D05}"/>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Research Proposal Survey Questions</a:t>
            </a:r>
          </a:p>
        </p:txBody>
      </p:sp>
      <p:sp>
        <p:nvSpPr>
          <p:cNvPr id="3" name="Content Placeholder 2">
            <a:extLst>
              <a:ext uri="{FF2B5EF4-FFF2-40B4-BE49-F238E27FC236}">
                <a16:creationId xmlns:a16="http://schemas.microsoft.com/office/drawing/2014/main" id="{86A57DC3-322F-46AA-97FD-06F351BC9ED4}"/>
              </a:ext>
            </a:extLst>
          </p:cNvPr>
          <p:cNvSpPr>
            <a:spLocks noGrp="1"/>
          </p:cNvSpPr>
          <p:nvPr>
            <p:ph idx="1"/>
          </p:nvPr>
        </p:nvSpPr>
        <p:spPr>
          <a:xfrm>
            <a:off x="304799" y="1343026"/>
            <a:ext cx="11815313" cy="1296658"/>
          </a:xfrm>
        </p:spPr>
        <p:txBody>
          <a:bodyPr>
            <a:normAutofit fontScale="77500" lnSpcReduction="20000"/>
          </a:bodyPr>
          <a:lstStyle/>
          <a:p>
            <a:r>
              <a:rPr lang="en-GB" sz="3100" dirty="0">
                <a:latin typeface="Arial" panose="020B0604020202020204" pitchFamily="34" charset="0"/>
                <a:cs typeface="Arial" panose="020B0604020202020204" pitchFamily="34" charset="0"/>
              </a:rPr>
              <a:t>Who? </a:t>
            </a:r>
          </a:p>
          <a:p>
            <a:pPr lvl="1"/>
            <a:r>
              <a:rPr lang="en-GB" sz="2300" dirty="0">
                <a:latin typeface="Arial" panose="020B0604020202020204" pitchFamily="34" charset="0"/>
                <a:cs typeface="Arial" panose="020B0604020202020204" pitchFamily="34" charset="0"/>
              </a:rPr>
              <a:t>Survey will target students and staff of UWTSD across all our campuses</a:t>
            </a:r>
          </a:p>
          <a:p>
            <a:pPr lvl="1"/>
            <a:r>
              <a:rPr lang="en-GB" sz="2300" dirty="0">
                <a:latin typeface="Arial" panose="020B0604020202020204" pitchFamily="34" charset="0"/>
                <a:cs typeface="Arial" panose="020B0604020202020204" pitchFamily="34" charset="0"/>
              </a:rPr>
              <a:t>Expected Minimum Participants for the survey analysis will be 20 in total (that is sample size N = 20).</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A578034F-7045-4DFE-BED9-8790ED2217AC}"/>
              </a:ext>
            </a:extLst>
          </p:cNvPr>
          <p:cNvSpPr txBox="1">
            <a:spLocks/>
          </p:cNvSpPr>
          <p:nvPr/>
        </p:nvSpPr>
        <p:spPr>
          <a:xfrm>
            <a:off x="304800" y="2838449"/>
            <a:ext cx="11391900" cy="126772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dirty="0">
                <a:latin typeface="Arial" panose="020B0604020202020204" pitchFamily="34" charset="0"/>
                <a:cs typeface="Arial" panose="020B0604020202020204" pitchFamily="34" charset="0"/>
              </a:rPr>
              <a:t>What </a:t>
            </a:r>
          </a:p>
          <a:p>
            <a:pPr lvl="1"/>
            <a:r>
              <a:rPr lang="en-GB" dirty="0">
                <a:latin typeface="Arial" panose="020B0604020202020204" pitchFamily="34" charset="0"/>
                <a:cs typeface="Arial" panose="020B0604020202020204" pitchFamily="34" charset="0"/>
              </a:rPr>
              <a:t>These are the questions to be included in the survey </a:t>
            </a:r>
          </a:p>
          <a:p>
            <a:endParaRPr lang="en-GB" sz="2400" dirty="0">
              <a:latin typeface="Arial" panose="020B0604020202020204" pitchFamily="34" charset="0"/>
              <a:cs typeface="Arial" panose="020B0604020202020204" pitchFamily="34" charset="0"/>
            </a:endParaRPr>
          </a:p>
        </p:txBody>
      </p:sp>
      <p:sp>
        <p:nvSpPr>
          <p:cNvPr id="5" name="Content Placeholder 2">
            <a:extLst>
              <a:ext uri="{FF2B5EF4-FFF2-40B4-BE49-F238E27FC236}">
                <a16:creationId xmlns:a16="http://schemas.microsoft.com/office/drawing/2014/main" id="{FD6D5312-B9F8-4310-9FD0-980AE1EB8587}"/>
              </a:ext>
            </a:extLst>
          </p:cNvPr>
          <p:cNvSpPr txBox="1">
            <a:spLocks/>
          </p:cNvSpPr>
          <p:nvPr/>
        </p:nvSpPr>
        <p:spPr>
          <a:xfrm>
            <a:off x="304800" y="4106174"/>
            <a:ext cx="11391900" cy="2225616"/>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2400" dirty="0">
                <a:latin typeface="Arial" panose="020B0604020202020204" pitchFamily="34" charset="0"/>
                <a:cs typeface="Arial" panose="020B0604020202020204" pitchFamily="34" charset="0"/>
              </a:rPr>
              <a:t>How </a:t>
            </a:r>
          </a:p>
          <a:p>
            <a:pPr lvl="1"/>
            <a:r>
              <a:rPr lang="en-GB" dirty="0">
                <a:latin typeface="Arial" panose="020B0604020202020204" pitchFamily="34" charset="0"/>
                <a:cs typeface="Arial" panose="020B0604020202020204" pitchFamily="34" charset="0"/>
              </a:rPr>
              <a:t>Survey Questionnaire will be generated using MS Form</a:t>
            </a:r>
          </a:p>
          <a:p>
            <a:pPr lvl="1"/>
            <a:r>
              <a:rPr lang="en-GB" dirty="0">
                <a:latin typeface="Arial" panose="020B0604020202020204" pitchFamily="34" charset="0"/>
                <a:cs typeface="Arial" panose="020B0604020202020204" pitchFamily="34" charset="0"/>
              </a:rPr>
              <a:t>Survey Questionnaire link will be emailed to participant through Email</a:t>
            </a:r>
          </a:p>
          <a:p>
            <a:pPr lvl="1"/>
            <a:r>
              <a:rPr lang="en-GB" dirty="0">
                <a:latin typeface="Arial" panose="020B0604020202020204" pitchFamily="34" charset="0"/>
                <a:cs typeface="Arial" panose="020B0604020202020204" pitchFamily="34" charset="0"/>
              </a:rPr>
              <a:t>Feedback will be received and analysed</a:t>
            </a:r>
          </a:p>
          <a:p>
            <a:pPr lvl="1"/>
            <a:r>
              <a:rPr lang="en-GB" dirty="0">
                <a:latin typeface="Arial" panose="020B0604020202020204" pitchFamily="34" charset="0"/>
                <a:cs typeface="Arial" panose="020B0604020202020204" pitchFamily="34" charset="0"/>
              </a:rPr>
              <a:t>Recommendation will then be made</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6134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81C8E-A082-4519-A595-7204C9FDB3A3}"/>
              </a:ext>
            </a:extLst>
          </p:cNvPr>
          <p:cNvSpPr>
            <a:spLocks noGrp="1"/>
          </p:cNvSpPr>
          <p:nvPr>
            <p:ph type="title"/>
          </p:nvPr>
        </p:nvSpPr>
        <p:spPr>
          <a:xfrm>
            <a:off x="646111" y="452718"/>
            <a:ext cx="9645202" cy="729101"/>
          </a:xfrm>
        </p:spPr>
        <p:txBody>
          <a:bodyPr>
            <a:normAutofit/>
          </a:bodyPr>
          <a:lstStyle/>
          <a:p>
            <a:r>
              <a:rPr lang="en-GB" sz="4000" b="1" u="sng" dirty="0">
                <a:latin typeface="Arial" panose="020B0604020202020204" pitchFamily="34" charset="0"/>
                <a:cs typeface="Arial" panose="020B0604020202020204" pitchFamily="34" charset="0"/>
              </a:rPr>
              <a:t>Ethics Consideration </a:t>
            </a:r>
          </a:p>
        </p:txBody>
      </p:sp>
      <p:sp>
        <p:nvSpPr>
          <p:cNvPr id="3" name="Content Placeholder 2">
            <a:extLst>
              <a:ext uri="{FF2B5EF4-FFF2-40B4-BE49-F238E27FC236}">
                <a16:creationId xmlns:a16="http://schemas.microsoft.com/office/drawing/2014/main" id="{654967E8-632E-4D48-9FB9-36A2EB61615A}"/>
              </a:ext>
            </a:extLst>
          </p:cNvPr>
          <p:cNvSpPr>
            <a:spLocks noGrp="1"/>
          </p:cNvSpPr>
          <p:nvPr>
            <p:ph idx="1"/>
          </p:nvPr>
        </p:nvSpPr>
        <p:spPr>
          <a:xfrm>
            <a:off x="467360" y="1565238"/>
            <a:ext cx="11328400" cy="5099722"/>
          </a:xfrm>
        </p:spPr>
        <p:txBody>
          <a:bodyPr>
            <a:normAutofit/>
          </a:bodyPr>
          <a:lstStyle/>
          <a:p>
            <a:pPr marL="0" indent="0">
              <a:buNone/>
            </a:pPr>
            <a:r>
              <a:rPr lang="en-GB" sz="3200" dirty="0">
                <a:latin typeface="Arial" panose="020B0604020202020204" pitchFamily="34" charset="0"/>
                <a:cs typeface="Arial" panose="020B0604020202020204" pitchFamily="34" charset="0"/>
              </a:rPr>
              <a:t>The following ethics were considered</a:t>
            </a:r>
          </a:p>
          <a:p>
            <a:pPr lvl="1"/>
            <a:r>
              <a:rPr lang="en-GB" sz="2800" b="1" kern="1200" dirty="0">
                <a:solidFill>
                  <a:schemeClr val="tx1"/>
                </a:solidFill>
                <a:latin typeface="Arial" panose="020B0604020202020204" pitchFamily="34" charset="0"/>
                <a:cs typeface="Arial" panose="020B0604020202020204" pitchFamily="34" charset="0"/>
              </a:rPr>
              <a:t>The survey form will be anonymous to ensure privacy of participants</a:t>
            </a:r>
          </a:p>
          <a:p>
            <a:pPr lvl="1"/>
            <a:r>
              <a:rPr lang="en-GB" sz="2800" b="1" dirty="0">
                <a:latin typeface="Arial" panose="020B0604020202020204" pitchFamily="34" charset="0"/>
                <a:cs typeface="Arial" panose="020B0604020202020204" pitchFamily="34" charset="0"/>
              </a:rPr>
              <a:t>The survey form will ensure voluntary participation</a:t>
            </a:r>
          </a:p>
          <a:p>
            <a:pPr lvl="1"/>
            <a:r>
              <a:rPr lang="en-GB" sz="2800" b="1" kern="1200" dirty="0">
                <a:solidFill>
                  <a:schemeClr val="tx1"/>
                </a:solidFill>
                <a:latin typeface="Arial" panose="020B0604020202020204" pitchFamily="34" charset="0"/>
                <a:cs typeface="Arial" panose="020B0604020202020204" pitchFamily="34" charset="0"/>
              </a:rPr>
              <a:t>The questions will be simple and contain some open-minded questions </a:t>
            </a:r>
          </a:p>
          <a:p>
            <a:pPr lvl="1"/>
            <a:r>
              <a:rPr lang="en-GB" sz="2800" b="1" kern="1200" dirty="0">
                <a:solidFill>
                  <a:schemeClr val="tx1"/>
                </a:solidFill>
                <a:latin typeface="Arial" panose="020B0604020202020204" pitchFamily="34" charset="0"/>
                <a:cs typeface="Arial" panose="020B0604020202020204" pitchFamily="34" charset="0"/>
              </a:rPr>
              <a:t>The response time will be less than five minutes</a:t>
            </a:r>
          </a:p>
          <a:p>
            <a:pPr lvl="1"/>
            <a:r>
              <a:rPr lang="en-GB" sz="2800" b="1" kern="1200" dirty="0">
                <a:solidFill>
                  <a:schemeClr val="tx1"/>
                </a:solidFill>
                <a:latin typeface="Arial" panose="020B0604020202020204" pitchFamily="34" charset="0"/>
                <a:ea typeface="Adobe Kaiti Std R" panose="02020400000000000000" pitchFamily="18" charset="-128"/>
                <a:cs typeface="Arial" panose="020B0604020202020204" pitchFamily="34" charset="0"/>
              </a:rPr>
              <a:t>The research will ensure confidentiality of data – survey will be sent to only staff and students of UWTSD</a:t>
            </a:r>
          </a:p>
          <a:p>
            <a:pPr lvl="1"/>
            <a:endParaRPr lang="en-GB" sz="2800" b="1" kern="1200" dirty="0">
              <a:solidFill>
                <a:schemeClr val="tx1"/>
              </a:solidFill>
              <a:latin typeface="Arial" panose="020B0604020202020204" pitchFamily="34" charset="0"/>
              <a:cs typeface="Arial" panose="020B0604020202020204" pitchFamily="34" charset="0"/>
            </a:endParaRPr>
          </a:p>
          <a:p>
            <a:pPr lvl="1"/>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46378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A636CF5C-F94E-42F9-9A4D-B97DC9D08E0F}"/>
              </a:ext>
            </a:extLst>
          </p:cNvPr>
          <p:cNvGraphicFramePr>
            <a:graphicFrameLocks noGrp="1"/>
          </p:cNvGraphicFramePr>
          <p:nvPr>
            <p:extLst>
              <p:ext uri="{D42A27DB-BD31-4B8C-83A1-F6EECF244321}">
                <p14:modId xmlns:p14="http://schemas.microsoft.com/office/powerpoint/2010/main" val="1535024572"/>
              </p:ext>
            </p:extLst>
          </p:nvPr>
        </p:nvGraphicFramePr>
        <p:xfrm>
          <a:off x="1768415" y="1793407"/>
          <a:ext cx="8405003" cy="3425574"/>
        </p:xfrm>
        <a:graphic>
          <a:graphicData uri="http://schemas.openxmlformats.org/drawingml/2006/table">
            <a:tbl>
              <a:tblPr firstRow="1" bandRow="1">
                <a:tableStyleId>{5C22544A-7EE6-4342-B048-85BDC9FD1C3A}</a:tableStyleId>
              </a:tblPr>
              <a:tblGrid>
                <a:gridCol w="5313872">
                  <a:extLst>
                    <a:ext uri="{9D8B030D-6E8A-4147-A177-3AD203B41FA5}">
                      <a16:colId xmlns:a16="http://schemas.microsoft.com/office/drawing/2014/main" val="3008672950"/>
                    </a:ext>
                  </a:extLst>
                </a:gridCol>
                <a:gridCol w="3091131">
                  <a:extLst>
                    <a:ext uri="{9D8B030D-6E8A-4147-A177-3AD203B41FA5}">
                      <a16:colId xmlns:a16="http://schemas.microsoft.com/office/drawing/2014/main" val="3908502099"/>
                    </a:ext>
                  </a:extLst>
                </a:gridCol>
              </a:tblGrid>
              <a:tr h="726280">
                <a:tc>
                  <a:txBody>
                    <a:bodyPr/>
                    <a:lstStyle/>
                    <a:p>
                      <a:r>
                        <a:rPr lang="en-GB" sz="2400" dirty="0">
                          <a:latin typeface="Arial" panose="020B0604020202020204" pitchFamily="34" charset="0"/>
                          <a:cs typeface="Arial" panose="020B0604020202020204" pitchFamily="34" charset="0"/>
                        </a:rPr>
                        <a:t>3</a:t>
                      </a:r>
                      <a:r>
                        <a:rPr lang="en-GB" sz="2400" baseline="30000" dirty="0">
                          <a:latin typeface="Arial" panose="020B0604020202020204" pitchFamily="34" charset="0"/>
                          <a:cs typeface="Arial" panose="020B0604020202020204" pitchFamily="34" charset="0"/>
                        </a:rPr>
                        <a:t>rd</a:t>
                      </a:r>
                      <a:r>
                        <a:rPr lang="en-GB" sz="2400" dirty="0">
                          <a:latin typeface="Arial" panose="020B0604020202020204" pitchFamily="34" charset="0"/>
                          <a:cs typeface="Arial" panose="020B0604020202020204" pitchFamily="34" charset="0"/>
                        </a:rPr>
                        <a:t> Presenter:</a:t>
                      </a:r>
                    </a:p>
                  </a:txBody>
                  <a:tcPr>
                    <a:solidFill>
                      <a:srgbClr val="618B5B"/>
                    </a:solidFill>
                  </a:tcPr>
                </a:tc>
                <a:tc rowSpan="3">
                  <a:txBody>
                    <a:bodyPr/>
                    <a:lstStyle/>
                    <a:p>
                      <a:endParaRPr lang="en-GB" dirty="0">
                        <a:latin typeface="Arial" panose="020B0604020202020204" pitchFamily="34" charset="0"/>
                        <a:cs typeface="Arial" panose="020B0604020202020204" pitchFamily="34" charset="0"/>
                      </a:endParaRPr>
                    </a:p>
                  </a:txBody>
                  <a:tcPr>
                    <a:solidFill>
                      <a:srgbClr val="618B5B"/>
                    </a:solidFill>
                  </a:tcPr>
                </a:tc>
                <a:extLst>
                  <a:ext uri="{0D108BD9-81ED-4DB2-BD59-A6C34878D82A}">
                    <a16:rowId xmlns:a16="http://schemas.microsoft.com/office/drawing/2014/main" val="2491004178"/>
                  </a:ext>
                </a:extLst>
              </a:tr>
              <a:tr h="1382134">
                <a:tc>
                  <a:txBody>
                    <a:bodyPr/>
                    <a:lstStyle/>
                    <a:p>
                      <a:pPr algn="l"/>
                      <a:endParaRPr lang="en-GB" dirty="0"/>
                    </a:p>
                    <a:p>
                      <a:pPr algn="l"/>
                      <a:endParaRPr lang="en-GB" dirty="0"/>
                    </a:p>
                    <a:p>
                      <a:pPr algn="l"/>
                      <a:r>
                        <a:rPr lang="en-GB" sz="2000" b="1" dirty="0">
                          <a:latin typeface="Arial" panose="020B0604020202020204" pitchFamily="34" charset="0"/>
                          <a:cs typeface="Arial" panose="020B0604020202020204" pitchFamily="34" charset="0"/>
                        </a:rPr>
                        <a:t>Student Name: Mohammad </a:t>
                      </a:r>
                      <a:r>
                        <a:rPr lang="en-GB" sz="2000" b="1" dirty="0" err="1">
                          <a:latin typeface="Arial" panose="020B0604020202020204" pitchFamily="34" charset="0"/>
                          <a:cs typeface="Arial" panose="020B0604020202020204" pitchFamily="34" charset="0"/>
                        </a:rPr>
                        <a:t>Samiul</a:t>
                      </a:r>
                      <a:endParaRPr lang="en-GB" sz="2000" b="1" dirty="0">
                        <a:latin typeface="Arial" panose="020B0604020202020204" pitchFamily="34" charset="0"/>
                        <a:cs typeface="Arial" panose="020B0604020202020204" pitchFamily="34" charset="0"/>
                      </a:endParaRPr>
                    </a:p>
                  </a:txBody>
                  <a:tcPr/>
                </a:tc>
                <a:tc vMerge="1">
                  <a:txBody>
                    <a:bodyPr/>
                    <a:lstStyle/>
                    <a:p>
                      <a:endParaRPr lang="en-GB" dirty="0"/>
                    </a:p>
                  </a:txBody>
                  <a:tcPr/>
                </a:tc>
                <a:extLst>
                  <a:ext uri="{0D108BD9-81ED-4DB2-BD59-A6C34878D82A}">
                    <a16:rowId xmlns:a16="http://schemas.microsoft.com/office/drawing/2014/main" val="907388983"/>
                  </a:ext>
                </a:extLst>
              </a:tr>
              <a:tr h="1317160">
                <a:tc>
                  <a:txBody>
                    <a:bodyPr/>
                    <a:lstStyle/>
                    <a:p>
                      <a:endParaRPr lang="en-GB" dirty="0"/>
                    </a:p>
                    <a:p>
                      <a:endParaRPr lang="en-GB" dirty="0"/>
                    </a:p>
                    <a:p>
                      <a:r>
                        <a:rPr lang="en-GB" sz="2000" b="1" dirty="0">
                          <a:latin typeface="Arial" panose="020B0604020202020204" pitchFamily="34" charset="0"/>
                          <a:cs typeface="Arial" panose="020B0604020202020204" pitchFamily="34" charset="0"/>
                        </a:rPr>
                        <a:t>Student’s ID Number: 2113059</a:t>
                      </a:r>
                    </a:p>
                  </a:txBody>
                  <a:tcPr/>
                </a:tc>
                <a:tc vMerge="1">
                  <a:txBody>
                    <a:bodyPr/>
                    <a:lstStyle/>
                    <a:p>
                      <a:endParaRPr lang="en-GB" dirty="0"/>
                    </a:p>
                  </a:txBody>
                  <a:tcPr/>
                </a:tc>
                <a:extLst>
                  <a:ext uri="{0D108BD9-81ED-4DB2-BD59-A6C34878D82A}">
                    <a16:rowId xmlns:a16="http://schemas.microsoft.com/office/drawing/2014/main" val="1032948349"/>
                  </a:ext>
                </a:extLst>
              </a:tr>
            </a:tbl>
          </a:graphicData>
        </a:graphic>
      </p:graphicFrame>
      <p:pic>
        <p:nvPicPr>
          <p:cNvPr id="3" name="Picture 2">
            <a:extLst>
              <a:ext uri="{FF2B5EF4-FFF2-40B4-BE49-F238E27FC236}">
                <a16:creationId xmlns:a16="http://schemas.microsoft.com/office/drawing/2014/main" id="{6FDFB0CB-B902-4F95-8E8E-A8E8F73C4C93}"/>
              </a:ext>
            </a:extLst>
          </p:cNvPr>
          <p:cNvPicPr>
            <a:picLocks noChangeAspect="1"/>
          </p:cNvPicPr>
          <p:nvPr/>
        </p:nvPicPr>
        <p:blipFill rotWithShape="1">
          <a:blip r:embed="rId2">
            <a:extLst>
              <a:ext uri="{28A0092B-C50C-407E-A947-70E740481C1C}">
                <a14:useLocalDpi xmlns:a14="http://schemas.microsoft.com/office/drawing/2010/main" val="0"/>
              </a:ext>
            </a:extLst>
          </a:blip>
          <a:srcRect t="7325"/>
          <a:stretch/>
        </p:blipFill>
        <p:spPr>
          <a:xfrm>
            <a:off x="7134124" y="2504440"/>
            <a:ext cx="3029133" cy="2199640"/>
          </a:xfrm>
          <a:prstGeom prst="rect">
            <a:avLst/>
          </a:prstGeom>
        </p:spPr>
      </p:pic>
    </p:spTree>
    <p:extLst>
      <p:ext uri="{BB962C8B-B14F-4D97-AF65-F5344CB8AC3E}">
        <p14:creationId xmlns:p14="http://schemas.microsoft.com/office/powerpoint/2010/main" val="3973111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CuadroTexto 350">
            <a:extLst>
              <a:ext uri="{FF2B5EF4-FFF2-40B4-BE49-F238E27FC236}">
                <a16:creationId xmlns:a16="http://schemas.microsoft.com/office/drawing/2014/main" id="{EB85846B-B4DD-D346-BE0C-37F878C3F360}"/>
              </a:ext>
            </a:extLst>
          </p:cNvPr>
          <p:cNvSpPr txBox="1"/>
          <p:nvPr/>
        </p:nvSpPr>
        <p:spPr>
          <a:xfrm>
            <a:off x="2471487" y="511095"/>
            <a:ext cx="7249100" cy="707886"/>
          </a:xfrm>
          <a:prstGeom prst="rect">
            <a:avLst/>
          </a:prstGeom>
          <a:noFill/>
        </p:spPr>
        <p:txBody>
          <a:bodyPr wrap="none" rtlCol="0">
            <a:spAutoFit/>
          </a:bodyPr>
          <a:lstStyle/>
          <a:p>
            <a:pPr algn="ctr"/>
            <a:r>
              <a:rPr lang="en-GB" sz="4000" b="1" u="sng" dirty="0">
                <a:latin typeface="Arial" panose="020B0604020202020204" pitchFamily="34" charset="0"/>
                <a:cs typeface="Arial" panose="020B0604020202020204" pitchFamily="34" charset="0"/>
              </a:rPr>
              <a:t>Research Proposal </a:t>
            </a:r>
            <a:r>
              <a:rPr lang="en-US" sz="4000" b="1" u="sng" dirty="0">
                <a:latin typeface="Arial" panose="020B0604020202020204" pitchFamily="34" charset="0"/>
                <a:cs typeface="Arial" panose="020B0604020202020204" pitchFamily="34" charset="0"/>
              </a:rPr>
              <a:t>Timeline</a:t>
            </a:r>
          </a:p>
        </p:txBody>
      </p:sp>
      <p:sp>
        <p:nvSpPr>
          <p:cNvPr id="45" name="CuadroTexto 351">
            <a:extLst>
              <a:ext uri="{FF2B5EF4-FFF2-40B4-BE49-F238E27FC236}">
                <a16:creationId xmlns:a16="http://schemas.microsoft.com/office/drawing/2014/main" id="{14CCF53B-4E8A-804A-9EAC-C1FF6A3EC7E9}"/>
              </a:ext>
            </a:extLst>
          </p:cNvPr>
          <p:cNvSpPr txBox="1"/>
          <p:nvPr/>
        </p:nvSpPr>
        <p:spPr>
          <a:xfrm>
            <a:off x="845080" y="1562757"/>
            <a:ext cx="10514696" cy="307777"/>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SURVEY STUDY TO DETERMINE THE NEED FOR TRAINING ON TECHNOLOGIES FOR COLLABORATION AT UWTSD</a:t>
            </a:r>
          </a:p>
        </p:txBody>
      </p:sp>
      <p:sp>
        <p:nvSpPr>
          <p:cNvPr id="2" name="Rectangle 1">
            <a:extLst>
              <a:ext uri="{FF2B5EF4-FFF2-40B4-BE49-F238E27FC236}">
                <a16:creationId xmlns:a16="http://schemas.microsoft.com/office/drawing/2014/main" id="{ED5540BE-9F68-CE45-8FBA-C7562BD94557}"/>
              </a:ext>
            </a:extLst>
          </p:cNvPr>
          <p:cNvSpPr/>
          <p:nvPr/>
        </p:nvSpPr>
        <p:spPr>
          <a:xfrm>
            <a:off x="845079" y="2252134"/>
            <a:ext cx="2479779" cy="5249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Generation of Survey Questionnaire</a:t>
            </a:r>
          </a:p>
        </p:txBody>
      </p:sp>
      <p:sp>
        <p:nvSpPr>
          <p:cNvPr id="58" name="Rectangle 57">
            <a:extLst>
              <a:ext uri="{FF2B5EF4-FFF2-40B4-BE49-F238E27FC236}">
                <a16:creationId xmlns:a16="http://schemas.microsoft.com/office/drawing/2014/main" id="{D456AA01-B6BA-CB4E-AB75-B7C9FC58C99F}"/>
              </a:ext>
            </a:extLst>
          </p:cNvPr>
          <p:cNvSpPr/>
          <p:nvPr/>
        </p:nvSpPr>
        <p:spPr>
          <a:xfrm>
            <a:off x="3519100" y="2252134"/>
            <a:ext cx="2479779" cy="52493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Sending out of Questionnaire</a:t>
            </a:r>
          </a:p>
        </p:txBody>
      </p:sp>
      <p:sp>
        <p:nvSpPr>
          <p:cNvPr id="59" name="Rectangle 58">
            <a:extLst>
              <a:ext uri="{FF2B5EF4-FFF2-40B4-BE49-F238E27FC236}">
                <a16:creationId xmlns:a16="http://schemas.microsoft.com/office/drawing/2014/main" id="{C5D43C29-EF54-DA49-AC2C-71CDC2648129}"/>
              </a:ext>
            </a:extLst>
          </p:cNvPr>
          <p:cNvSpPr/>
          <p:nvPr/>
        </p:nvSpPr>
        <p:spPr>
          <a:xfrm>
            <a:off x="6193121" y="2252134"/>
            <a:ext cx="2479779" cy="52493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Receiving of Questionnaire</a:t>
            </a:r>
          </a:p>
        </p:txBody>
      </p:sp>
      <p:sp>
        <p:nvSpPr>
          <p:cNvPr id="60" name="Rectangle 59">
            <a:extLst>
              <a:ext uri="{FF2B5EF4-FFF2-40B4-BE49-F238E27FC236}">
                <a16:creationId xmlns:a16="http://schemas.microsoft.com/office/drawing/2014/main" id="{73179C0F-0914-2D45-89EE-F5066691E2EF}"/>
              </a:ext>
            </a:extLst>
          </p:cNvPr>
          <p:cNvSpPr/>
          <p:nvPr/>
        </p:nvSpPr>
        <p:spPr>
          <a:xfrm>
            <a:off x="8879997" y="2262332"/>
            <a:ext cx="2479779" cy="52493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latin typeface="Arial" panose="020B0604020202020204" pitchFamily="34" charset="0"/>
                <a:ea typeface="Roboto Medium" panose="02000000000000000000" pitchFamily="2" charset="0"/>
                <a:cs typeface="Arial" panose="020B0604020202020204" pitchFamily="34" charset="0"/>
              </a:rPr>
              <a:t>Analysis of Results and Recommendation</a:t>
            </a:r>
          </a:p>
        </p:txBody>
      </p:sp>
      <p:sp>
        <p:nvSpPr>
          <p:cNvPr id="73" name="Rectangle 72">
            <a:extLst>
              <a:ext uri="{FF2B5EF4-FFF2-40B4-BE49-F238E27FC236}">
                <a16:creationId xmlns:a16="http://schemas.microsoft.com/office/drawing/2014/main" id="{D270891C-B268-7D4B-A2F4-91F316E101B4}"/>
              </a:ext>
            </a:extLst>
          </p:cNvPr>
          <p:cNvSpPr/>
          <p:nvPr/>
        </p:nvSpPr>
        <p:spPr>
          <a:xfrm>
            <a:off x="845079" y="2880968"/>
            <a:ext cx="2479777" cy="5249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4</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sp>
        <p:nvSpPr>
          <p:cNvPr id="81" name="Rectangle 80">
            <a:extLst>
              <a:ext uri="{FF2B5EF4-FFF2-40B4-BE49-F238E27FC236}">
                <a16:creationId xmlns:a16="http://schemas.microsoft.com/office/drawing/2014/main" id="{88119F27-0F6C-D045-B60E-9FEB4B5C36B0}"/>
              </a:ext>
            </a:extLst>
          </p:cNvPr>
          <p:cNvSpPr/>
          <p:nvPr/>
        </p:nvSpPr>
        <p:spPr>
          <a:xfrm>
            <a:off x="3519099" y="2880968"/>
            <a:ext cx="2463467" cy="5249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6</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sp>
        <p:nvSpPr>
          <p:cNvPr id="83" name="Rectangle 82">
            <a:extLst>
              <a:ext uri="{FF2B5EF4-FFF2-40B4-BE49-F238E27FC236}">
                <a16:creationId xmlns:a16="http://schemas.microsoft.com/office/drawing/2014/main" id="{64D34BBE-8E62-AD49-AEED-6542ACEF8CB9}"/>
              </a:ext>
            </a:extLst>
          </p:cNvPr>
          <p:cNvSpPr/>
          <p:nvPr/>
        </p:nvSpPr>
        <p:spPr>
          <a:xfrm>
            <a:off x="6209430" y="2880968"/>
            <a:ext cx="2463466" cy="524934"/>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18</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sp>
        <p:nvSpPr>
          <p:cNvPr id="103" name="Rectangle 102">
            <a:extLst>
              <a:ext uri="{FF2B5EF4-FFF2-40B4-BE49-F238E27FC236}">
                <a16:creationId xmlns:a16="http://schemas.microsoft.com/office/drawing/2014/main" id="{BAC84EA4-F67E-9E49-BCFB-66D5A899DDCD}"/>
              </a:ext>
            </a:extLst>
          </p:cNvPr>
          <p:cNvSpPr/>
          <p:nvPr/>
        </p:nvSpPr>
        <p:spPr>
          <a:xfrm>
            <a:off x="8879998" y="2855090"/>
            <a:ext cx="2466924" cy="52322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30</a:t>
            </a:r>
            <a:r>
              <a:rPr lang="en-US" sz="1400" baseline="30000" dirty="0">
                <a:solidFill>
                  <a:schemeClr val="tx1"/>
                </a:solidFill>
                <a:latin typeface="Arial" panose="020B0604020202020204" pitchFamily="34" charset="0"/>
                <a:ea typeface="Lato Light" panose="020F0502020204030203" pitchFamily="34" charset="0"/>
                <a:cs typeface="Arial" panose="020B0604020202020204" pitchFamily="34" charset="0"/>
              </a:rPr>
              <a:t>th</a:t>
            </a:r>
            <a:r>
              <a:rPr lang="en-US" sz="1400" dirty="0">
                <a:solidFill>
                  <a:schemeClr val="tx1"/>
                </a:solidFill>
                <a:latin typeface="Arial" panose="020B0604020202020204" pitchFamily="34" charset="0"/>
                <a:ea typeface="Lato Light" panose="020F0502020204030203" pitchFamily="34" charset="0"/>
                <a:cs typeface="Arial" panose="020B0604020202020204" pitchFamily="34" charset="0"/>
              </a:rPr>
              <a:t> Mar 2022</a:t>
            </a:r>
          </a:p>
        </p:txBody>
      </p:sp>
      <p:cxnSp>
        <p:nvCxnSpPr>
          <p:cNvPr id="104" name="Straight Connector 103">
            <a:extLst>
              <a:ext uri="{FF2B5EF4-FFF2-40B4-BE49-F238E27FC236}">
                <a16:creationId xmlns:a16="http://schemas.microsoft.com/office/drawing/2014/main" id="{755AAE54-0E3B-BA4B-81D0-B3159D04F275}"/>
              </a:ext>
            </a:extLst>
          </p:cNvPr>
          <p:cNvCxnSpPr/>
          <p:nvPr/>
        </p:nvCxnSpPr>
        <p:spPr>
          <a:xfrm flipV="1">
            <a:off x="2085117" y="3539165"/>
            <a:ext cx="0" cy="725688"/>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13DC1E47-CB24-C649-8AF1-6E96A22E1B82}"/>
              </a:ext>
            </a:extLst>
          </p:cNvPr>
          <p:cNvCxnSpPr/>
          <p:nvPr/>
        </p:nvCxnSpPr>
        <p:spPr>
          <a:xfrm flipV="1">
            <a:off x="7359903" y="3593793"/>
            <a:ext cx="0" cy="725688"/>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2C9DCB4C-CBFC-7645-85AD-F7D936D95D5A}"/>
              </a:ext>
            </a:extLst>
          </p:cNvPr>
          <p:cNvGrpSpPr/>
          <p:nvPr/>
        </p:nvGrpSpPr>
        <p:grpSpPr>
          <a:xfrm>
            <a:off x="4752117" y="3533171"/>
            <a:ext cx="5284427" cy="1578611"/>
            <a:chOff x="9501059" y="7068134"/>
            <a:chExt cx="10568854" cy="2685466"/>
          </a:xfrm>
        </p:grpSpPr>
        <p:cxnSp>
          <p:nvCxnSpPr>
            <p:cNvPr id="105" name="Straight Connector 104">
              <a:extLst>
                <a:ext uri="{FF2B5EF4-FFF2-40B4-BE49-F238E27FC236}">
                  <a16:creationId xmlns:a16="http://schemas.microsoft.com/office/drawing/2014/main" id="{5C617375-21F7-4547-A15A-2227DCA780DA}"/>
                </a:ext>
              </a:extLst>
            </p:cNvPr>
            <p:cNvCxnSpPr>
              <a:cxnSpLocks/>
            </p:cNvCxnSpPr>
            <p:nvPr/>
          </p:nvCxnSpPr>
          <p:spPr>
            <a:xfrm flipV="1">
              <a:off x="9501059" y="7078331"/>
              <a:ext cx="0" cy="2675269"/>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AE83337F-DD51-C146-911C-3C998B379D17}"/>
                </a:ext>
              </a:extLst>
            </p:cNvPr>
            <p:cNvCxnSpPr>
              <a:cxnSpLocks/>
            </p:cNvCxnSpPr>
            <p:nvPr/>
          </p:nvCxnSpPr>
          <p:spPr>
            <a:xfrm flipV="1">
              <a:off x="20069913" y="7068134"/>
              <a:ext cx="0" cy="2675269"/>
            </a:xfrm>
            <a:prstGeom prst="line">
              <a:avLst/>
            </a:prstGeom>
            <a:ln w="25400">
              <a:solidFill>
                <a:schemeClr val="bg1">
                  <a:lumMod val="85000"/>
                </a:schemeClr>
              </a:solidFill>
              <a:headEnd type="oval"/>
            </a:ln>
          </p:spPr>
          <p:style>
            <a:lnRef idx="1">
              <a:schemeClr val="accent1"/>
            </a:lnRef>
            <a:fillRef idx="0">
              <a:schemeClr val="accent1"/>
            </a:fillRef>
            <a:effectRef idx="0">
              <a:schemeClr val="accent1"/>
            </a:effectRef>
            <a:fontRef idx="minor">
              <a:schemeClr val="tx1"/>
            </a:fontRef>
          </p:style>
        </p:cxnSp>
      </p:grpSp>
      <p:sp>
        <p:nvSpPr>
          <p:cNvPr id="110" name="TextBox 109">
            <a:extLst>
              <a:ext uri="{FF2B5EF4-FFF2-40B4-BE49-F238E27FC236}">
                <a16:creationId xmlns:a16="http://schemas.microsoft.com/office/drawing/2014/main" id="{000CF90A-25A8-0A48-982A-FF1FE9B8D35C}"/>
              </a:ext>
            </a:extLst>
          </p:cNvPr>
          <p:cNvSpPr txBox="1"/>
          <p:nvPr/>
        </p:nvSpPr>
        <p:spPr>
          <a:xfrm>
            <a:off x="1073888" y="4458931"/>
            <a:ext cx="2100476" cy="523220"/>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Survey questions will be completed and agreed.</a:t>
            </a:r>
          </a:p>
        </p:txBody>
      </p:sp>
      <p:sp>
        <p:nvSpPr>
          <p:cNvPr id="113" name="TextBox 112">
            <a:extLst>
              <a:ext uri="{FF2B5EF4-FFF2-40B4-BE49-F238E27FC236}">
                <a16:creationId xmlns:a16="http://schemas.microsoft.com/office/drawing/2014/main" id="{809F1BD8-FD9E-D041-817B-3D635447309F}"/>
              </a:ext>
            </a:extLst>
          </p:cNvPr>
          <p:cNvSpPr txBox="1"/>
          <p:nvPr/>
        </p:nvSpPr>
        <p:spPr>
          <a:xfrm>
            <a:off x="3700594" y="5245583"/>
            <a:ext cx="2100476" cy="738664"/>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Survey questions will be sent out throughout the UWTSD email system</a:t>
            </a:r>
          </a:p>
        </p:txBody>
      </p:sp>
      <p:sp>
        <p:nvSpPr>
          <p:cNvPr id="116" name="TextBox 115">
            <a:extLst>
              <a:ext uri="{FF2B5EF4-FFF2-40B4-BE49-F238E27FC236}">
                <a16:creationId xmlns:a16="http://schemas.microsoft.com/office/drawing/2014/main" id="{DC052B12-9526-2A44-BF4C-A6D313ECBF2C}"/>
              </a:ext>
            </a:extLst>
          </p:cNvPr>
          <p:cNvSpPr txBox="1"/>
          <p:nvPr/>
        </p:nvSpPr>
        <p:spPr>
          <a:xfrm>
            <a:off x="6329871" y="4612986"/>
            <a:ext cx="2100476" cy="738664"/>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Two weeks to allow participants to complete form</a:t>
            </a:r>
          </a:p>
        </p:txBody>
      </p:sp>
      <p:sp>
        <p:nvSpPr>
          <p:cNvPr id="119" name="TextBox 118">
            <a:extLst>
              <a:ext uri="{FF2B5EF4-FFF2-40B4-BE49-F238E27FC236}">
                <a16:creationId xmlns:a16="http://schemas.microsoft.com/office/drawing/2014/main" id="{E2B2AFCA-2E20-D84E-9F2B-2F9A328B640E}"/>
              </a:ext>
            </a:extLst>
          </p:cNvPr>
          <p:cNvSpPr txBox="1"/>
          <p:nvPr/>
        </p:nvSpPr>
        <p:spPr>
          <a:xfrm>
            <a:off x="8986306" y="5295243"/>
            <a:ext cx="2100476" cy="738664"/>
          </a:xfrm>
          <a:prstGeom prst="rect">
            <a:avLst/>
          </a:prstGeom>
          <a:noFill/>
        </p:spPr>
        <p:txBody>
          <a:bodyPr wrap="square" rtlCol="0">
            <a:spAutoFit/>
          </a:bodyPr>
          <a:lstStyle/>
          <a:p>
            <a:pPr algn="ctr"/>
            <a:r>
              <a:rPr lang="en-US" sz="1400" dirty="0">
                <a:latin typeface="Arial" panose="020B0604020202020204" pitchFamily="34" charset="0"/>
                <a:ea typeface="Lato Light" panose="020F0502020204030203" pitchFamily="34" charset="0"/>
                <a:cs typeface="Arial" panose="020B0604020202020204" pitchFamily="34" charset="0"/>
              </a:rPr>
              <a:t>Results will be analysed and recommendation presented</a:t>
            </a:r>
          </a:p>
        </p:txBody>
      </p:sp>
    </p:spTree>
    <p:extLst>
      <p:ext uri="{BB962C8B-B14F-4D97-AF65-F5344CB8AC3E}">
        <p14:creationId xmlns:p14="http://schemas.microsoft.com/office/powerpoint/2010/main" val="498949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6848D-F5F1-1240-ACA7-BBD7790BDCB2}"/>
              </a:ext>
            </a:extLst>
          </p:cNvPr>
          <p:cNvSpPr>
            <a:spLocks noGrp="1"/>
          </p:cNvSpPr>
          <p:nvPr>
            <p:ph type="title"/>
          </p:nvPr>
        </p:nvSpPr>
        <p:spPr>
          <a:xfrm>
            <a:off x="491330" y="297936"/>
            <a:ext cx="9404723" cy="860304"/>
          </a:xfrm>
        </p:spPr>
        <p:txBody>
          <a:bodyPr/>
          <a:lstStyle/>
          <a:p>
            <a:r>
              <a:rPr lang="en-GB" sz="4000" b="1" u="sng" dirty="0">
                <a:latin typeface="Arial" panose="020B0604020202020204" pitchFamily="34" charset="0"/>
                <a:cs typeface="Arial" panose="020B0604020202020204" pitchFamily="34" charset="0"/>
              </a:rPr>
              <a:t>Meaning of hypothesis</a:t>
            </a:r>
            <a:endParaRPr lang="en-US" sz="40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F312D82-3D53-D14F-9270-C1A4F4A3AAD1}"/>
              </a:ext>
            </a:extLst>
          </p:cNvPr>
          <p:cNvSpPr>
            <a:spLocks noGrp="1"/>
          </p:cNvSpPr>
          <p:nvPr>
            <p:ph idx="1"/>
          </p:nvPr>
        </p:nvSpPr>
        <p:spPr>
          <a:xfrm>
            <a:off x="491329" y="1270000"/>
            <a:ext cx="11395871" cy="4781391"/>
          </a:xfrm>
        </p:spPr>
        <p:txBody>
          <a:bodyPr>
            <a:normAutofit lnSpcReduction="10000"/>
          </a:bodyPr>
          <a:lstStyle/>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A hypothesis is a statement that introduces a research question and proposes an expected result.</a:t>
            </a:r>
          </a:p>
          <a:p>
            <a:pPr>
              <a:buFont typeface="Wingdings" panose="05000000000000000000" pitchFamily="2" charset="2"/>
              <a:buChar char="Ø"/>
            </a:pPr>
            <a:endParaRPr lang="en-GB" sz="3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It is an integral part of the scientific method that forms the basis of scientific experiments. </a:t>
            </a:r>
          </a:p>
          <a:p>
            <a:pPr>
              <a:buFont typeface="Wingdings" panose="05000000000000000000" pitchFamily="2" charset="2"/>
              <a:buChar char="Ø"/>
            </a:pPr>
            <a:endParaRPr lang="en-GB" sz="3600" dirty="0">
              <a:latin typeface="Arial" panose="020B0604020202020204" pitchFamily="34" charset="0"/>
              <a:cs typeface="Arial" panose="020B0604020202020204" pitchFamily="34" charset="0"/>
            </a:endParaRPr>
          </a:p>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Therefore, you need to be careful and thorough when building your hypothesis.</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13366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396F9-71F9-4076-A212-F9C5732AF0AB}"/>
              </a:ext>
            </a:extLst>
          </p:cNvPr>
          <p:cNvSpPr>
            <a:spLocks noGrp="1"/>
          </p:cNvSpPr>
          <p:nvPr>
            <p:ph type="title"/>
          </p:nvPr>
        </p:nvSpPr>
        <p:spPr>
          <a:xfrm>
            <a:off x="646111" y="452718"/>
            <a:ext cx="9404723" cy="815367"/>
          </a:xfrm>
        </p:spPr>
        <p:txBody>
          <a:bodyPr>
            <a:normAutofit/>
          </a:bodyPr>
          <a:lstStyle/>
          <a:p>
            <a:r>
              <a:rPr lang="en-GB" sz="4000" b="1" u="sng" dirty="0">
                <a:latin typeface="Arial" panose="020B0604020202020204" pitchFamily="34" charset="0"/>
                <a:cs typeface="Arial" panose="020B0604020202020204" pitchFamily="34" charset="0"/>
              </a:rPr>
              <a:t>Hypothesis</a:t>
            </a:r>
          </a:p>
        </p:txBody>
      </p:sp>
      <p:sp>
        <p:nvSpPr>
          <p:cNvPr id="3" name="Content Placeholder 2">
            <a:extLst>
              <a:ext uri="{FF2B5EF4-FFF2-40B4-BE49-F238E27FC236}">
                <a16:creationId xmlns:a16="http://schemas.microsoft.com/office/drawing/2014/main" id="{F3A011B6-9976-4AD1-87B7-AA2A6EC85C5B}"/>
              </a:ext>
            </a:extLst>
          </p:cNvPr>
          <p:cNvSpPr>
            <a:spLocks noGrp="1"/>
          </p:cNvSpPr>
          <p:nvPr>
            <p:ph idx="1"/>
          </p:nvPr>
        </p:nvSpPr>
        <p:spPr>
          <a:xfrm>
            <a:off x="491706" y="1268085"/>
            <a:ext cx="4813539" cy="585164"/>
          </a:xfrm>
        </p:spPr>
        <p:txBody>
          <a:bodyPr>
            <a:normAutofit/>
          </a:bodyPr>
          <a:lstStyle/>
          <a:p>
            <a:pPr marL="0" indent="0">
              <a:buNone/>
            </a:pPr>
            <a:r>
              <a:rPr lang="en-GB" sz="3200" dirty="0">
                <a:latin typeface="Arial" panose="020B0604020202020204" pitchFamily="34" charset="0"/>
                <a:cs typeface="Arial" panose="020B0604020202020204" pitchFamily="34" charset="0"/>
              </a:rPr>
              <a:t>	Our hypothesis are:</a:t>
            </a:r>
          </a:p>
        </p:txBody>
      </p:sp>
      <p:sp>
        <p:nvSpPr>
          <p:cNvPr id="4" name="Content Placeholder 2">
            <a:extLst>
              <a:ext uri="{FF2B5EF4-FFF2-40B4-BE49-F238E27FC236}">
                <a16:creationId xmlns:a16="http://schemas.microsoft.com/office/drawing/2014/main" id="{41F7DE25-C4E0-4289-9231-528215A6D379}"/>
              </a:ext>
            </a:extLst>
          </p:cNvPr>
          <p:cNvSpPr txBox="1">
            <a:spLocks/>
          </p:cNvSpPr>
          <p:nvPr/>
        </p:nvSpPr>
        <p:spPr>
          <a:xfrm>
            <a:off x="1230702" y="1894936"/>
            <a:ext cx="10509849" cy="1265011"/>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3200" dirty="0">
                <a:latin typeface="Arial" panose="020B0604020202020204" pitchFamily="34" charset="0"/>
                <a:cs typeface="Arial" panose="020B0604020202020204" pitchFamily="34" charset="0"/>
              </a:rPr>
              <a:t>More people will need more training on using online technologies and Microsoft office packages.</a:t>
            </a:r>
          </a:p>
          <a:p>
            <a:endParaRPr lang="en-GB" sz="3200" dirty="0">
              <a:latin typeface="Arial" panose="020B0604020202020204" pitchFamily="34" charset="0"/>
              <a:cs typeface="Arial" panose="020B0604020202020204" pitchFamily="34" charset="0"/>
            </a:endParaRPr>
          </a:p>
          <a:p>
            <a:pPr marL="0" indent="0">
              <a:buFont typeface="Wingdings 3" charset="2"/>
              <a:buNone/>
            </a:pPr>
            <a:endParaRPr lang="en-GB" sz="3200"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BA462B0E-AC7B-4BBC-A898-8637145494D5}"/>
              </a:ext>
            </a:extLst>
          </p:cNvPr>
          <p:cNvSpPr txBox="1">
            <a:spLocks/>
          </p:cNvSpPr>
          <p:nvPr/>
        </p:nvSpPr>
        <p:spPr>
          <a:xfrm>
            <a:off x="1181244" y="3429000"/>
            <a:ext cx="11102196" cy="1565258"/>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r>
              <a:rPr lang="en-GB" sz="3200" dirty="0">
                <a:latin typeface="Arial" panose="020B0604020202020204" pitchFamily="34" charset="0"/>
                <a:cs typeface="Arial" panose="020B0604020202020204" pitchFamily="34" charset="0"/>
              </a:rPr>
              <a:t>Efficiency in the use of these technologies will increase with training and there will be more collaboration at UWTSD. </a:t>
            </a:r>
          </a:p>
        </p:txBody>
      </p:sp>
    </p:spTree>
    <p:extLst>
      <p:ext uri="{BB962C8B-B14F-4D97-AF65-F5344CB8AC3E}">
        <p14:creationId xmlns:p14="http://schemas.microsoft.com/office/powerpoint/2010/main" val="908175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3C7CF-7039-4874-AC03-74E75CF1067E}"/>
              </a:ext>
            </a:extLst>
          </p:cNvPr>
          <p:cNvSpPr>
            <a:spLocks noGrp="1"/>
          </p:cNvSpPr>
          <p:nvPr>
            <p:ph type="title"/>
          </p:nvPr>
        </p:nvSpPr>
        <p:spPr/>
        <p:txBody>
          <a:bodyPr>
            <a:normAutofit/>
          </a:bodyPr>
          <a:lstStyle/>
          <a:p>
            <a:r>
              <a:rPr lang="en-GB" sz="4000" b="1" u="sng" dirty="0">
                <a:latin typeface="Arial" panose="020B0604020202020204" pitchFamily="34" charset="0"/>
                <a:cs typeface="Arial" panose="020B0604020202020204" pitchFamily="34" charset="0"/>
              </a:rPr>
              <a:t>Reference List:</a:t>
            </a:r>
          </a:p>
        </p:txBody>
      </p:sp>
      <p:sp>
        <p:nvSpPr>
          <p:cNvPr id="4" name="Content Placeholder 2">
            <a:extLst>
              <a:ext uri="{FF2B5EF4-FFF2-40B4-BE49-F238E27FC236}">
                <a16:creationId xmlns:a16="http://schemas.microsoft.com/office/drawing/2014/main" id="{A849E391-7997-4FB8-BF97-7B60C23886C3}"/>
              </a:ext>
            </a:extLst>
          </p:cNvPr>
          <p:cNvSpPr txBox="1">
            <a:spLocks/>
          </p:cNvSpPr>
          <p:nvPr/>
        </p:nvSpPr>
        <p:spPr>
          <a:xfrm>
            <a:off x="268857" y="1492368"/>
            <a:ext cx="11654286" cy="4684593"/>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marL="228600" indent="-228600">
              <a:buFont typeface="Wingdings 3" charset="2"/>
              <a:buAutoNum type="arabicPeriod"/>
            </a:pPr>
            <a:r>
              <a:rPr lang="en-GB" sz="1200" dirty="0">
                <a:latin typeface="arial" panose="020B0604020202020204" pitchFamily="34" charset="0"/>
              </a:rPr>
              <a:t>Saville, J. D and Foster, L. L. (2021) Does technology self-efficacy influence the effect of training presentation mode on training self-efficacy. </a:t>
            </a:r>
            <a:r>
              <a:rPr lang="en-GB" sz="1200" i="1" dirty="0">
                <a:latin typeface="arial" panose="020B0604020202020204" pitchFamily="34" charset="0"/>
              </a:rPr>
              <a:t>Journal of Computers in Human Behaviour Reports</a:t>
            </a:r>
            <a:r>
              <a:rPr lang="en-GB" sz="1200" dirty="0">
                <a:latin typeface="arial" panose="020B0604020202020204" pitchFamily="34" charset="0"/>
              </a:rPr>
              <a:t>. Vol 4. https://doi.org/10.1016/j.chbr.2021.100124</a:t>
            </a:r>
          </a:p>
          <a:p>
            <a:pPr marL="228600" indent="-228600">
              <a:buFont typeface="Wingdings 3" charset="2"/>
              <a:buAutoNum type="arabicPeriod"/>
            </a:pPr>
            <a:r>
              <a:rPr lang="en-GB" sz="1200" dirty="0">
                <a:latin typeface="arial" panose="020B0604020202020204" pitchFamily="34" charset="0"/>
              </a:rPr>
              <a:t>Beer, P. and Mulder, R.H. (2020) The effects of technological developments on work and their implications for continuous vocational education and training: A Systematic Review. </a:t>
            </a:r>
            <a:r>
              <a:rPr lang="en-GB" sz="1200" i="1" dirty="0">
                <a:latin typeface="arial" panose="020B0604020202020204" pitchFamily="34" charset="0"/>
              </a:rPr>
              <a:t>Journal of </a:t>
            </a:r>
            <a:r>
              <a:rPr lang="fr-FR" sz="1200" i="1" dirty="0">
                <a:latin typeface="arial" panose="020B0604020202020204" pitchFamily="34" charset="0"/>
              </a:rPr>
              <a:t>Front. </a:t>
            </a:r>
            <a:r>
              <a:rPr lang="fr-FR" sz="1200" i="1" dirty="0" err="1">
                <a:latin typeface="arial" panose="020B0604020202020204" pitchFamily="34" charset="0"/>
              </a:rPr>
              <a:t>Psychol</a:t>
            </a:r>
            <a:r>
              <a:rPr lang="fr-FR" sz="1200" i="1" dirty="0">
                <a:latin typeface="arial" panose="020B0604020202020204" pitchFamily="34" charset="0"/>
              </a:rPr>
              <a:t>.</a:t>
            </a:r>
            <a:r>
              <a:rPr lang="fr-FR" sz="1200" dirty="0">
                <a:latin typeface="arial" panose="020B0604020202020204" pitchFamily="34" charset="0"/>
              </a:rPr>
              <a:t> Vol 11: Article 918</a:t>
            </a:r>
            <a:r>
              <a:rPr lang="en-GB" sz="1200" dirty="0">
                <a:latin typeface="arial" panose="020B0604020202020204" pitchFamily="34" charset="0"/>
              </a:rPr>
              <a:t>. </a:t>
            </a:r>
            <a:r>
              <a:rPr lang="en-GB" sz="1200" dirty="0" err="1">
                <a:latin typeface="arial" panose="020B0604020202020204" pitchFamily="34" charset="0"/>
              </a:rPr>
              <a:t>doi</a:t>
            </a:r>
            <a:r>
              <a:rPr lang="en-GB" sz="1200" dirty="0">
                <a:latin typeface="arial" panose="020B0604020202020204" pitchFamily="34" charset="0"/>
              </a:rPr>
              <a:t>: 10.3389/fp. Available at </a:t>
            </a:r>
            <a:r>
              <a:rPr lang="en-GB" sz="1200" dirty="0">
                <a:solidFill>
                  <a:srgbClr val="58C1BA"/>
                </a:solidFill>
                <a:latin typeface="arial" panose="020B0604020202020204" pitchFamily="34" charset="0"/>
                <a:hlinkClick r:id="rId2">
                  <a:extLst>
                    <a:ext uri="{A12FA001-AC4F-418D-AE19-62706E023703}">
                      <ahyp:hlinkClr xmlns:ahyp="http://schemas.microsoft.com/office/drawing/2018/hyperlinkcolor" val="tx"/>
                    </a:ext>
                  </a:extLst>
                </a:hlinkClick>
              </a:rPr>
              <a:t>https://www.ncbi.nlm.nih.gov/pmc/articles/PMC7226038</a:t>
            </a:r>
            <a:r>
              <a:rPr lang="en-GB" sz="1200" dirty="0">
                <a:latin typeface="arial" panose="020B0604020202020204" pitchFamily="34" charset="0"/>
                <a:hlinkClick r:id="rId2">
                  <a:extLst>
                    <a:ext uri="{A12FA001-AC4F-418D-AE19-62706E023703}">
                      <ahyp:hlinkClr xmlns:ahyp="http://schemas.microsoft.com/office/drawing/2018/hyperlinkcolor" val="tx"/>
                    </a:ext>
                  </a:extLst>
                </a:hlinkClick>
              </a:rPr>
              <a:t>/</a:t>
            </a:r>
            <a:endParaRPr lang="en-GB" sz="1200" dirty="0">
              <a:latin typeface="arial" panose="020B0604020202020204" pitchFamily="34" charset="0"/>
            </a:endParaRPr>
          </a:p>
          <a:p>
            <a:pPr marL="228600" indent="-228600">
              <a:buFont typeface="Wingdings 3" charset="2"/>
              <a:buAutoNum type="arabicPeriod"/>
            </a:pPr>
            <a:r>
              <a:rPr lang="en-GB" sz="1200" dirty="0">
                <a:latin typeface="arial" panose="020B0604020202020204" pitchFamily="34" charset="0"/>
              </a:rPr>
              <a:t>Mulder, R. H., </a:t>
            </a:r>
            <a:r>
              <a:rPr lang="en-GB" sz="1200" dirty="0" err="1">
                <a:latin typeface="arial" panose="020B0604020202020204" pitchFamily="34" charset="0"/>
              </a:rPr>
              <a:t>Messmann</a:t>
            </a:r>
            <a:r>
              <a:rPr lang="en-GB" sz="1200" dirty="0">
                <a:latin typeface="arial" panose="020B0604020202020204" pitchFamily="34" charset="0"/>
              </a:rPr>
              <a:t>, G., and König, C. (2015) Vocational Education and Training: Researching the relationship between school and work. </a:t>
            </a:r>
            <a:r>
              <a:rPr lang="en-GB" sz="1200" i="1" dirty="0">
                <a:latin typeface="arial" panose="020B0604020202020204" pitchFamily="34" charset="0"/>
              </a:rPr>
              <a:t>Eur. J. Educ</a:t>
            </a:r>
            <a:r>
              <a:rPr lang="en-GB" sz="1200" dirty="0">
                <a:latin typeface="arial" panose="020B0604020202020204" pitchFamily="34" charset="0"/>
              </a:rPr>
              <a:t>. Vol 50, P 497–512. </a:t>
            </a:r>
            <a:r>
              <a:rPr lang="en-GB" sz="1200" dirty="0" err="1">
                <a:latin typeface="arial" panose="020B0604020202020204" pitchFamily="34" charset="0"/>
              </a:rPr>
              <a:t>doi</a:t>
            </a:r>
            <a:r>
              <a:rPr lang="en-GB" sz="1200" dirty="0">
                <a:latin typeface="arial" panose="020B0604020202020204" pitchFamily="34" charset="0"/>
              </a:rPr>
              <a:t>: 10.1111/ejed.12147</a:t>
            </a:r>
          </a:p>
          <a:p>
            <a:pPr marL="228600" indent="-228600">
              <a:buFont typeface="Wingdings 3" charset="2"/>
              <a:buAutoNum type="arabicPeriod"/>
            </a:pPr>
            <a:r>
              <a:rPr lang="en-GB" sz="1200" dirty="0">
                <a:latin typeface="arial" panose="020B0604020202020204" pitchFamily="34" charset="0"/>
              </a:rPr>
              <a:t>Chen, K., Lou, V. and Lo, S. (2021) Exploring the acceptance of tablets usage for cognitive training among older people with cognitive impairments: A mixed-methods study. </a:t>
            </a:r>
            <a:r>
              <a:rPr lang="en-GB" sz="1200" i="1" dirty="0">
                <a:latin typeface="arial" panose="020B0604020202020204" pitchFamily="34" charset="0"/>
              </a:rPr>
              <a:t>Journal of Applied Ergonomics</a:t>
            </a:r>
            <a:r>
              <a:rPr lang="en-GB" sz="1200" dirty="0">
                <a:latin typeface="arial" panose="020B0604020202020204" pitchFamily="34" charset="0"/>
              </a:rPr>
              <a:t>. Volume 93. </a:t>
            </a:r>
            <a:r>
              <a:rPr lang="en-GB" sz="1200" dirty="0">
                <a:latin typeface="arial" panose="020B0604020202020204" pitchFamily="34" charset="0"/>
                <a:hlinkClick r:id="rId3"/>
              </a:rPr>
              <a:t>https://doi.org/10.1016/j.apergo.2021.103381</a:t>
            </a:r>
            <a:endParaRPr lang="en-GB" sz="1200" dirty="0">
              <a:latin typeface="arial" panose="020B0604020202020204" pitchFamily="34" charset="0"/>
            </a:endParaRPr>
          </a:p>
          <a:p>
            <a:pPr marL="228600" indent="-228600">
              <a:buFont typeface="Wingdings 3" charset="2"/>
              <a:buAutoNum type="arabicPeriod"/>
            </a:pPr>
            <a:r>
              <a:rPr lang="en-GB" sz="1200" dirty="0">
                <a:latin typeface="arial" panose="020B0604020202020204" pitchFamily="34" charset="0"/>
              </a:rPr>
              <a:t>Marsh, E., </a:t>
            </a:r>
            <a:r>
              <a:rPr lang="en-GB" sz="1200" dirty="0" err="1">
                <a:latin typeface="arial" panose="020B0604020202020204" pitchFamily="34" charset="0"/>
              </a:rPr>
              <a:t>Vallejos</a:t>
            </a:r>
            <a:r>
              <a:rPr lang="en-GB" sz="1200" dirty="0">
                <a:latin typeface="arial" panose="020B0604020202020204" pitchFamily="34" charset="0"/>
              </a:rPr>
              <a:t>, E.P. and Spence, A. (2022) The digital workplace and its dark side: An integrative review. </a:t>
            </a:r>
            <a:r>
              <a:rPr lang="en-GB" sz="1200" i="1" dirty="0">
                <a:latin typeface="arial" panose="020B0604020202020204" pitchFamily="34" charset="0"/>
              </a:rPr>
              <a:t>Journal of Computers in Human Behaviour</a:t>
            </a:r>
            <a:r>
              <a:rPr lang="en-GB" sz="1200" dirty="0">
                <a:latin typeface="arial" panose="020B0604020202020204" pitchFamily="34" charset="0"/>
              </a:rPr>
              <a:t>. Volume 128. </a:t>
            </a:r>
            <a:r>
              <a:rPr lang="en-GB" sz="1200" dirty="0">
                <a:latin typeface="arial" panose="020B0604020202020204" pitchFamily="34" charset="0"/>
                <a:hlinkClick r:id="rId4"/>
              </a:rPr>
              <a:t>https://doi.org/10.1016/j.chb.2021.107118</a:t>
            </a:r>
            <a:endParaRPr lang="en-GB" sz="1200" dirty="0">
              <a:latin typeface="arial" panose="020B0604020202020204" pitchFamily="34" charset="0"/>
            </a:endParaRPr>
          </a:p>
          <a:p>
            <a:pPr marL="228600" indent="-228600">
              <a:buFont typeface="Wingdings 3" charset="2"/>
              <a:buAutoNum type="arabicPeriod"/>
            </a:pPr>
            <a:r>
              <a:rPr lang="en-GB" sz="1200" dirty="0">
                <a:latin typeface="Arial" panose="020B0604020202020204" pitchFamily="34" charset="0"/>
                <a:cs typeface="Arial" panose="020B0604020202020204" pitchFamily="34" charset="0"/>
              </a:rPr>
              <a:t>ZA, A. F.S. (2019); The effectiveness of </a:t>
            </a:r>
            <a:r>
              <a:rPr lang="en-GB" sz="1200" dirty="0" err="1">
                <a:latin typeface="Arial" panose="020B0604020202020204" pitchFamily="34" charset="0"/>
                <a:cs typeface="Arial" panose="020B0604020202020204" pitchFamily="34" charset="0"/>
              </a:rPr>
              <a:t>whatsapp</a:t>
            </a:r>
            <a:r>
              <a:rPr lang="en-GB" sz="1200" dirty="0">
                <a:latin typeface="Arial" panose="020B0604020202020204" pitchFamily="34" charset="0"/>
                <a:cs typeface="Arial" panose="020B0604020202020204" pitchFamily="34" charset="0"/>
              </a:rPr>
              <a:t> and Instagram as breast self examination (BSE) health promotion media to prevent breast cancer. </a:t>
            </a:r>
            <a:r>
              <a:rPr lang="en-GB" sz="1200" i="1" dirty="0">
                <a:latin typeface="Arial" panose="020B0604020202020204" pitchFamily="34" charset="0"/>
                <a:cs typeface="Arial" panose="020B0604020202020204" pitchFamily="34" charset="0"/>
              </a:rPr>
              <a:t>Proceedings of the 1</a:t>
            </a:r>
            <a:r>
              <a:rPr lang="en-GB" sz="1200" i="1" baseline="30000" dirty="0">
                <a:latin typeface="Arial" panose="020B0604020202020204" pitchFamily="34" charset="0"/>
                <a:cs typeface="Arial" panose="020B0604020202020204" pitchFamily="34" charset="0"/>
              </a:rPr>
              <a:t>st</a:t>
            </a:r>
            <a:r>
              <a:rPr lang="en-GB" sz="1200" i="1" dirty="0">
                <a:latin typeface="Arial" panose="020B0604020202020204" pitchFamily="34" charset="0"/>
                <a:cs typeface="Arial" panose="020B0604020202020204" pitchFamily="34" charset="0"/>
              </a:rPr>
              <a:t> International Conference on ASEAN (IC-ASEAN). "Towards a better ASEAN", </a:t>
            </a:r>
            <a:r>
              <a:rPr lang="en-GB" sz="1200" dirty="0">
                <a:latin typeface="Arial" panose="020B0604020202020204" pitchFamily="34" charset="0"/>
                <a:cs typeface="Arial" panose="020B0604020202020204" pitchFamily="34" charset="0"/>
              </a:rPr>
              <a:t>September 5-6, 2019; Padang, West Sumatra, Indonesia. Warsaw: </a:t>
            </a:r>
            <a:r>
              <a:rPr lang="en-GB" sz="1200" dirty="0" err="1">
                <a:latin typeface="Arial" panose="020B0604020202020204" pitchFamily="34" charset="0"/>
                <a:cs typeface="Arial" panose="020B0604020202020204" pitchFamily="34" charset="0"/>
              </a:rPr>
              <a:t>Sciendo</a:t>
            </a:r>
            <a:r>
              <a:rPr lang="en-GB" sz="1200" dirty="0">
                <a:latin typeface="Arial" panose="020B0604020202020204" pitchFamily="34" charset="0"/>
                <a:cs typeface="Arial" panose="020B0604020202020204" pitchFamily="34" charset="0"/>
              </a:rPr>
              <a:t>. Pages 258 – 265. Available at UWTSD online library. </a:t>
            </a:r>
            <a:r>
              <a:rPr lang="en-GB" sz="1100" u="sng" dirty="0">
                <a:solidFill>
                  <a:srgbClr val="0094CA"/>
                </a:solidFill>
                <a:latin typeface="Arial" panose="020B0604020202020204" pitchFamily="34" charset="0"/>
                <a:cs typeface="Arial" panose="020B0604020202020204" pitchFamily="34" charset="0"/>
                <a:hlinkClick r:id="rId5"/>
              </a:rPr>
              <a:t>https://doi.org/10.1515/9783110678666</a:t>
            </a:r>
            <a:endParaRPr lang="en-GB" sz="1200" dirty="0">
              <a:latin typeface="Arial" panose="020B0604020202020204" pitchFamily="34" charset="0"/>
              <a:cs typeface="Arial" panose="020B0604020202020204" pitchFamily="34" charset="0"/>
            </a:endParaRPr>
          </a:p>
          <a:p>
            <a:pPr marL="228600" indent="-228600">
              <a:buFont typeface="Wingdings 3" charset="2"/>
              <a:buAutoNum type="arabicPeriod"/>
            </a:pPr>
            <a:endParaRPr lang="en-GB" sz="1200" dirty="0">
              <a:latin typeface="arial" panose="020B0604020202020204" pitchFamily="34" charset="0"/>
            </a:endParaRPr>
          </a:p>
          <a:p>
            <a:pPr marL="0" indent="0">
              <a:buFont typeface="Wingdings 3" charset="2"/>
              <a:buNone/>
            </a:pPr>
            <a:endParaRPr lang="en-GB" sz="1200" dirty="0">
              <a:latin typeface="arial" panose="020B0604020202020204" pitchFamily="34" charset="0"/>
            </a:endParaRPr>
          </a:p>
        </p:txBody>
      </p:sp>
    </p:spTree>
    <p:extLst>
      <p:ext uri="{BB962C8B-B14F-4D97-AF65-F5344CB8AC3E}">
        <p14:creationId xmlns:p14="http://schemas.microsoft.com/office/powerpoint/2010/main" val="59831763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1270</TotalTime>
  <Words>1418</Words>
  <Application>Microsoft Office PowerPoint</Application>
  <PresentationFormat>Widescreen</PresentationFormat>
  <Paragraphs>139</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Arial</vt:lpstr>
      <vt:lpstr>Calibri</vt:lpstr>
      <vt:lpstr>Century Gothic</vt:lpstr>
      <vt:lpstr>Roboto Medium</vt:lpstr>
      <vt:lpstr>Wingdings</vt:lpstr>
      <vt:lpstr>Wingdings 3</vt:lpstr>
      <vt:lpstr>Ion</vt:lpstr>
      <vt:lpstr>PowerPoint Presentation</vt:lpstr>
      <vt:lpstr>PowerPoint Presentation</vt:lpstr>
      <vt:lpstr>PowerPoint Presentation</vt:lpstr>
      <vt:lpstr>Introduction</vt:lpstr>
      <vt:lpstr>Introduction – Some Definitions</vt:lpstr>
      <vt:lpstr>Introduction  </vt:lpstr>
      <vt:lpstr>Literature Review</vt:lpstr>
      <vt:lpstr>Literature Review – Current Technologies For Learning</vt:lpstr>
      <vt:lpstr>PowerPoint Presentation</vt:lpstr>
      <vt:lpstr>Research Proposal Survey Questions</vt:lpstr>
      <vt:lpstr>Ethics Consideration </vt:lpstr>
      <vt:lpstr>PowerPoint Presentation</vt:lpstr>
      <vt:lpstr>PowerPoint Presentation</vt:lpstr>
      <vt:lpstr>Meaning of hypothesis</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dded</dc:title>
  <dc:creator>Theresa Bakare</dc:creator>
  <cp:lastModifiedBy>Theresa Bakare</cp:lastModifiedBy>
  <cp:revision>42</cp:revision>
  <dcterms:created xsi:type="dcterms:W3CDTF">2022-02-18T14:19:06Z</dcterms:created>
  <dcterms:modified xsi:type="dcterms:W3CDTF">2022-02-27T01:23:10Z</dcterms:modified>
</cp:coreProperties>
</file>