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1" r:id="rId1"/>
  </p:sldMasterIdLst>
  <p:notesMasterIdLst>
    <p:notesMasterId r:id="rId3"/>
  </p:notes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9FDE7"/>
    <a:srgbClr val="FFFF99"/>
    <a:srgbClr val="FF7474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613" autoAdjust="0"/>
    <p:restoredTop sz="94660"/>
  </p:normalViewPr>
  <p:slideViewPr>
    <p:cSldViewPr snapToGrid="0">
      <p:cViewPr>
        <p:scale>
          <a:sx n="150" d="100"/>
          <a:sy n="150" d="100"/>
        </p:scale>
        <p:origin x="907" y="1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19EC74-B9E5-47C9-A269-25E564A4BB4F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344459-C5D0-44B7-A89D-63BAE67A02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543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344459-C5D0-44B7-A89D-63BAE67A029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575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4944" y="1878914"/>
            <a:ext cx="4888112" cy="3624419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4944" y="5613402"/>
            <a:ext cx="4888112" cy="1981199"/>
          </a:xfrm>
        </p:spPr>
        <p:txBody>
          <a:bodyPr>
            <a:normAutofit/>
          </a:bodyPr>
          <a:lstStyle>
            <a:lvl1pPr marL="0" indent="0" algn="ctr">
              <a:buNone/>
              <a:defRPr sz="165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684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3997" y="3419135"/>
            <a:ext cx="5829653" cy="49459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75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8" y="1196815"/>
            <a:ext cx="5822861" cy="3953183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98" y="5282996"/>
            <a:ext cx="5822861" cy="1976264"/>
          </a:xfrm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270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3999" y="893416"/>
            <a:ext cx="5830004" cy="230558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3997" y="3419135"/>
            <a:ext cx="2872140" cy="49459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3471862" y="3419135"/>
            <a:ext cx="2871788" cy="49459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607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3999" y="893416"/>
            <a:ext cx="5830004" cy="230558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4809" y="3424804"/>
            <a:ext cx="2741330" cy="98221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3998" y="4407019"/>
            <a:ext cx="2872140" cy="39580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97988" y="3424804"/>
            <a:ext cx="2746015" cy="98221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3471863" y="4407019"/>
            <a:ext cx="2871788" cy="395804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96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3302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7062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8" y="880533"/>
            <a:ext cx="2213825" cy="2922475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2856410" y="880535"/>
            <a:ext cx="3487592" cy="74845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3803009"/>
            <a:ext cx="2213825" cy="4562058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583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9" y="880533"/>
            <a:ext cx="3097214" cy="2922478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753203" y="880535"/>
            <a:ext cx="2254388" cy="7484533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009" y="3803011"/>
            <a:ext cx="3097203" cy="4562057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622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010" y="6195762"/>
            <a:ext cx="5829993" cy="1172326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66419" y="1008599"/>
            <a:ext cx="5525174" cy="4642641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7379274"/>
            <a:ext cx="5830004" cy="985793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4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9" y="880534"/>
            <a:ext cx="5830004" cy="4950465"/>
          </a:xfrm>
        </p:spPr>
        <p:txBody>
          <a:bodyPr anchor="ctr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6073630"/>
            <a:ext cx="5830004" cy="2291438"/>
          </a:xfrm>
        </p:spPr>
        <p:txBody>
          <a:bodyPr anchor="ctr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38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494" y="1260405"/>
            <a:ext cx="5232798" cy="3943211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67863" y="5214491"/>
            <a:ext cx="4923168" cy="8591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6316263"/>
            <a:ext cx="5830004" cy="205263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53220" y="1282463"/>
            <a:ext cx="410166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87598" y="4506689"/>
            <a:ext cx="415231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884476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9" y="3089266"/>
            <a:ext cx="5830004" cy="3628206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6734484"/>
            <a:ext cx="5830004" cy="1647597"/>
          </a:xfrm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00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3999" y="880533"/>
            <a:ext cx="5830004" cy="231846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3998" y="3419135"/>
            <a:ext cx="1855674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3998" y="4251515"/>
            <a:ext cx="1855674" cy="4113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04469" y="3419135"/>
            <a:ext cx="1851481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498259" y="4251515"/>
            <a:ext cx="1858135" cy="4113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84981" y="3419135"/>
            <a:ext cx="1859022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84981" y="4251515"/>
            <a:ext cx="1859022" cy="4113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48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3999" y="882226"/>
            <a:ext cx="5830004" cy="231677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3999" y="6073629"/>
            <a:ext cx="1854230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3999" y="3419135"/>
            <a:ext cx="1854230" cy="2201333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3999" y="6906008"/>
            <a:ext cx="1854230" cy="1459059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99052" y="6073629"/>
            <a:ext cx="1857278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498258" y="3419135"/>
            <a:ext cx="1858136" cy="220133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498258" y="6906007"/>
            <a:ext cx="1858136" cy="1459061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84981" y="6073629"/>
            <a:ext cx="1856633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484981" y="3419135"/>
            <a:ext cx="1859022" cy="220133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84910" y="6906004"/>
            <a:ext cx="1859093" cy="145906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9952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3999" y="3419137"/>
            <a:ext cx="5830004" cy="49459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36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880537"/>
            <a:ext cx="1436246" cy="7484532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3999" y="880537"/>
            <a:ext cx="4308032" cy="74845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2266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752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6858002" cy="990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3999" y="893416"/>
            <a:ext cx="5830004" cy="23055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99" y="3419137"/>
            <a:ext cx="5830004" cy="49459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319290" y="8498066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1F10AB23-CEA7-4714-8C2F-85A2B24381ED}" type="datetimeFigureOut">
              <a:rPr lang="en-GB" smtClean="0"/>
              <a:t>31/03/2026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3999" y="8498066"/>
            <a:ext cx="3753499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14132" y="8498066"/>
            <a:ext cx="429871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5B92ECAB-4015-436F-B0E4-BD4E078215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960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27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tx1"/>
        </a:buClr>
        <a:buFont typeface="Arial" panose="020B0604020202020204" pitchFamily="34" charset="0"/>
        <a:buChar char="•"/>
        <a:defRPr sz="15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3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2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hyperlink" Target="https://www.nhsinform.scot/illnesses-and-conditions/mental-health/insomn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110000" r="-1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F347F6B-8821-30D3-1459-F8B4988F7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6" y="19716"/>
            <a:ext cx="6847375" cy="395952"/>
          </a:xfrm>
          <a:gradFill flip="none" rotWithShape="1">
            <a:gsLst>
              <a:gs pos="0">
                <a:schemeClr val="accent4">
                  <a:tint val="94000"/>
                  <a:satMod val="100000"/>
                  <a:lumMod val="108000"/>
                </a:schemeClr>
              </a:gs>
              <a:gs pos="50000">
                <a:schemeClr val="bg1"/>
              </a:gs>
              <a:gs pos="100000">
                <a:srgbClr val="FFC000"/>
              </a:gs>
            </a:gsLst>
            <a:lin ang="2700000" scaled="1"/>
            <a:tileRect/>
          </a:gradFill>
          <a:ln/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US" sz="1050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Sleep Smart: Transforming Insomnia Care with Digital Innovation (</a:t>
            </a:r>
            <a:r>
              <a:rPr lang="en-US" sz="1050" dirty="0" err="1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Sleepio</a:t>
            </a:r>
            <a:r>
              <a:rPr lang="en-US" sz="1050" dirty="0">
                <a:solidFill>
                  <a:schemeClr val="accent6">
                    <a:lumMod val="50000"/>
                  </a:schemeClr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App)</a:t>
            </a:r>
            <a:br>
              <a:rPr lang="en-GB" sz="900" b="1" dirty="0">
                <a:solidFill>
                  <a:schemeClr val="tx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6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Student Name: KASHISH BHAGAT    Student </a:t>
            </a:r>
            <a:r>
              <a:rPr lang="en-GB" sz="600" b="1" kern="10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ID: 2438646          </a:t>
            </a:r>
            <a:r>
              <a:rPr lang="en-GB" sz="600" b="1" kern="100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Module Name: Population health and digital health promotion    </a:t>
            </a:r>
            <a:r>
              <a:rPr lang="en-US" sz="600" b="1" dirty="0">
                <a:solidFill>
                  <a:schemeClr val="tx1"/>
                </a:solidFill>
                <a:latin typeface="Arial" panose="020B0604020202020204" pitchFamily="34" charset="0"/>
                <a:ea typeface="ADLaM Display" panose="02010000000000000000" pitchFamily="2" charset="0"/>
                <a:cs typeface="Arial" panose="020B0604020202020204" pitchFamily="34" charset="0"/>
              </a:rPr>
              <a:t>Program: MSc in Public Health and Social Care</a:t>
            </a:r>
            <a:endParaRPr lang="en-GB" sz="900" b="1" kern="100" dirty="0">
              <a:solidFill>
                <a:schemeClr val="accent6">
                  <a:lumMod val="50000"/>
                </a:schemeClr>
              </a:solidFill>
              <a:effectLst/>
              <a:latin typeface="Arial" panose="020B0604020202020204" pitchFamily="34" charset="0"/>
              <a:ea typeface="ADLaM Display" panose="02010000000000000000" pitchFamily="2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E5C15064-6BA1-77A9-83FB-0C85C58EAE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9882917"/>
              </p:ext>
            </p:extLst>
          </p:nvPr>
        </p:nvGraphicFramePr>
        <p:xfrm>
          <a:off x="3048000" y="440998"/>
          <a:ext cx="3810000" cy="215537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10000">
                  <a:extLst>
                    <a:ext uri="{9D8B030D-6E8A-4147-A177-3AD203B41FA5}">
                      <a16:colId xmlns:a16="http://schemas.microsoft.com/office/drawing/2014/main" val="1336231242"/>
                    </a:ext>
                  </a:extLst>
                </a:gridCol>
              </a:tblGrid>
              <a:tr h="166008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900" b="1" u="sng" kern="120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2. HEALTH PROMOTION VALUES AND PRINCIPLES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7580793"/>
                  </a:ext>
                </a:extLst>
              </a:tr>
              <a:tr h="1436914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Empowerment: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Health promotion focuses on enabling individuals to take control of their health and make informed decisions about their well-being (Marrone et al, 2022).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Accessibility: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It ensures equal access to health services and interventions, especially for underserved populations (Saylam et al, 2023).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Prevention: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Emphasis is placed on preventing health issues before they become severe or chronic (Marrone et al, 2022).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Equity: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It aims to reduce health inequalities by addressing social and environmental determinants of health (Saylam et al, 2023).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Application to </a:t>
                      </a:r>
                      <a:r>
                        <a:rPr lang="en-US" sz="900" b="1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aligns with these principles by offering accessible, flexible, and preventive digital therapy that promotes independent self-management of insomnia (Stokes et al, 2022).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chemeClr val="accent2">
                            <a:lumMod val="60000"/>
                            <a:lumOff val="40000"/>
                          </a:schemeClr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494780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FEB4107-19B3-C658-C4B3-50C884BF358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5058218"/>
              </p:ext>
            </p:extLst>
          </p:nvPr>
        </p:nvGraphicFramePr>
        <p:xfrm>
          <a:off x="6996" y="440998"/>
          <a:ext cx="2985245" cy="3283127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85245">
                  <a:extLst>
                    <a:ext uri="{9D8B030D-6E8A-4147-A177-3AD203B41FA5}">
                      <a16:colId xmlns:a16="http://schemas.microsoft.com/office/drawing/2014/main" val="1336231242"/>
                    </a:ext>
                  </a:extLst>
                </a:gridCol>
              </a:tblGrid>
              <a:tr h="181184">
                <a:tc>
                  <a:txBody>
                    <a:bodyPr/>
                    <a:lstStyle/>
                    <a:p>
                      <a:pPr marL="0" marR="0" lvl="0" indent="0" algn="ctr" defTabSz="128016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900" b="1" u="sng" kern="120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1. BACKGROUND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100000">
                          <a:schemeClr val="accent5">
                            <a:lumMod val="60000"/>
                            <a:lumOff val="40000"/>
                          </a:schemeClr>
                        </a:gs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chemeClr val="accent6">
                            <a:lumMod val="20000"/>
                            <a:lumOff val="80000"/>
                          </a:schemeClr>
                        </a:gs>
                        <a:gs pos="11000">
                          <a:schemeClr val="accent5">
                            <a:lumMod val="60000"/>
                            <a:lumOff val="4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7580793"/>
                  </a:ext>
                </a:extLst>
              </a:tr>
              <a:tr h="3096981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Insomnia affects 10–30% of adults globally, with approximately one-third of UK adults experiencing sleep difficulties, making it a significant public health concern that requires timely intervention (Anjanappa and Mehta, 2024; NHS, 2024).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It contributes to mental health issues such as anxiety and depression, reduces productivity, and increases healthcare costs, highlighting the urgent need for effective intervention (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Stolicyn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et al, 2024).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Traditional Treatments: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Common approaches include face-to-face Cognitive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Therapy for Insomnia (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CBTi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 and medication, although access to these treatments can often be limited (Scott et al, 2025; Xu et al, 2021).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Digital Solutions: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Digital technologies such as apps and online therapy platforms have emerged to improve access and provide scalable treatment options (Luik et al, 2017). 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App: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 UK-based digital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CBTi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app, delivers structured, evidence-based online therapy, enhancing accessibility and supporting large-scale health promotion efforts (Stokes et al, 2022).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100000">
                          <a:schemeClr val="accent5">
                            <a:lumMod val="60000"/>
                            <a:lumOff val="40000"/>
                          </a:schemeClr>
                        </a:gs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chemeClr val="accent6">
                            <a:lumMod val="20000"/>
                            <a:lumOff val="80000"/>
                          </a:schemeClr>
                        </a:gs>
                        <a:gs pos="11000">
                          <a:schemeClr val="accent5">
                            <a:lumMod val="60000"/>
                            <a:lumOff val="4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494780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C38642A2-A5A3-D5C4-6E68-7B237D7D98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346537"/>
              </p:ext>
            </p:extLst>
          </p:nvPr>
        </p:nvGraphicFramePr>
        <p:xfrm>
          <a:off x="0" y="3749455"/>
          <a:ext cx="6833948" cy="216243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833948">
                  <a:extLst>
                    <a:ext uri="{9D8B030D-6E8A-4147-A177-3AD203B41FA5}">
                      <a16:colId xmlns:a16="http://schemas.microsoft.com/office/drawing/2014/main" val="1336231242"/>
                    </a:ext>
                  </a:extLst>
                </a:gridCol>
              </a:tblGrid>
              <a:tr h="121818">
                <a:tc>
                  <a:txBody>
                    <a:bodyPr/>
                    <a:lstStyle/>
                    <a:p>
                      <a:pPr marL="0" marR="0" lvl="0" indent="0" algn="ctr" defTabSz="128016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en-GB" sz="900" b="1" u="sng" kern="1200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3. BEHAVIOUR CHANGE THEORY</a:t>
                      </a:r>
                      <a:endParaRPr lang="en-GB" sz="900" b="1" kern="1200" dirty="0">
                        <a:solidFill>
                          <a:srgbClr val="C00000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92308">
                          <a:schemeClr val="bg2">
                            <a:lumMod val="20000"/>
                            <a:lumOff val="80000"/>
                          </a:schemeClr>
                        </a:gs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chemeClr val="accent2">
                            <a:lumMod val="40000"/>
                            <a:lumOff val="60000"/>
                          </a:schemeClr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7580793"/>
                  </a:ext>
                </a:extLst>
              </a:tr>
              <a:tr h="1976290">
                <a:tc>
                  <a:txBody>
                    <a:bodyPr/>
                    <a:lstStyle/>
                    <a:p>
                      <a:pPr marL="0" marR="0" lvl="0" indent="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Health Belief Model explains health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based on individuals’ perceptions of risk, severity, benefits, and barriers to taking action.</a:t>
                      </a:r>
                    </a:p>
                    <a:p>
                      <a:pPr marL="171450" marR="0" lvl="0" indent="-17145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Perceived Susceptibility: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increases awareness of personal risk by helping users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recognise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their vulnerability to insomnia and its consequences (Ahmed et al, 2023).</a:t>
                      </a:r>
                    </a:p>
                    <a:p>
                      <a:pPr marL="171450" marR="0" lvl="0" indent="-17145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Perceived Severity: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 app educates users about the serious impact of insomnia on mental health, productivity, and quality of life (Younis et al, 2024).</a:t>
                      </a:r>
                    </a:p>
                    <a:p>
                      <a:pPr marL="171450" marR="0" lvl="0" indent="-17145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Perceived Benefits: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It highlights the advantages of improving sleep through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changes, such as better well-being and reduced medication use (Harvey, 2022).</a:t>
                      </a:r>
                    </a:p>
                    <a:p>
                      <a:pPr marL="171450" marR="0" lvl="0" indent="-17145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Perceived Barriers: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reduces barriers by providing convenient, low-cost, and easily accessible digital therapy (Ahmed et al, 2023).</a:t>
                      </a:r>
                    </a:p>
                    <a:p>
                      <a:pPr marL="171450" marR="0" lvl="0" indent="-17145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Cues to Action: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Features like reminders, progress tracking, and feedback act as triggers that encourage users to adopt healthier sleep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behaviours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(Younis et al, 2024).</a:t>
                      </a:r>
                    </a:p>
                    <a:p>
                      <a:pPr marL="171450" marR="0" lvl="0" indent="-171450" algn="just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Self-efficacy: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 app builds confidence by guiding users step-by-step, enabling them to take control of their sleep habits and sustain positive changes (Ahmed et al, 2023).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92308">
                          <a:schemeClr val="bg2">
                            <a:lumMod val="20000"/>
                            <a:lumOff val="80000"/>
                          </a:schemeClr>
                        </a:gs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chemeClr val="accent2">
                            <a:lumMod val="40000"/>
                            <a:lumOff val="60000"/>
                          </a:schemeClr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494780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5AA70036-2195-0A47-DAB8-35D669A225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4995371"/>
              </p:ext>
            </p:extLst>
          </p:nvPr>
        </p:nvGraphicFramePr>
        <p:xfrm>
          <a:off x="44472" y="5940831"/>
          <a:ext cx="6809899" cy="121933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6809899">
                  <a:extLst>
                    <a:ext uri="{9D8B030D-6E8A-4147-A177-3AD203B41FA5}">
                      <a16:colId xmlns:a16="http://schemas.microsoft.com/office/drawing/2014/main" val="1336231242"/>
                    </a:ext>
                  </a:extLst>
                </a:gridCol>
              </a:tblGrid>
              <a:tr h="151438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900" u="sng" dirty="0">
                          <a:solidFill>
                            <a:srgbClr val="C0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4. EXPECTED OUTCOMES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4000">
                          <a:schemeClr val="accent3">
                            <a:lumMod val="40000"/>
                            <a:lumOff val="60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7580793"/>
                  </a:ext>
                </a:extLst>
              </a:tr>
              <a:tr h="1033190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Improved Sleep: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 use of HBM-based digital interventions like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is expected to improve sleep quality and reduce insomnia symptoms (Harvey, 2022).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Change: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Increased awareness and motivation can lead to sustained positive sleep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behaviours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(Younis et al, 2024).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Cost Reduction: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Reduced reliance on medication and healthcare services may lower overall healthcare costs (Harvey, 2022).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Limitations: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Outcomes depend on user engagement, meaning effectiveness may vary across individuals (Younis et al, 2024).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Long-term Impact: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When aligned with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theory, the intervention is more likely to produce lasting health improvements (Younis et al, 2024).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4000">
                          <a:schemeClr val="accent3">
                            <a:lumMod val="40000"/>
                            <a:lumOff val="60000"/>
                          </a:schemeClr>
                        </a:gs>
                        <a:gs pos="100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  <a:tileRect r="-100000" b="-100000"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49478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573F7818-4D0C-FE94-A756-860F23BBE4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6026479"/>
              </p:ext>
            </p:extLst>
          </p:nvPr>
        </p:nvGraphicFramePr>
        <p:xfrm>
          <a:off x="44472" y="7183976"/>
          <a:ext cx="2589997" cy="2628671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589997">
                  <a:extLst>
                    <a:ext uri="{9D8B030D-6E8A-4147-A177-3AD203B41FA5}">
                      <a16:colId xmlns:a16="http://schemas.microsoft.com/office/drawing/2014/main" val="1336231242"/>
                    </a:ext>
                  </a:extLst>
                </a:gridCol>
              </a:tblGrid>
              <a:tr h="213439">
                <a:tc>
                  <a:txBody>
                    <a:bodyPr/>
                    <a:lstStyle/>
                    <a:p>
                      <a:pPr algn="ctr"/>
                      <a:r>
                        <a:rPr lang="en-GB" sz="900" u="sng" dirty="0">
                          <a:solidFill>
                            <a:srgbClr val="CC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5. CONCLUSION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rgbClr val="FFFF99"/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7580793"/>
                  </a:ext>
                </a:extLst>
              </a:tr>
              <a:tr h="2415232">
                <a:tc>
                  <a:txBody>
                    <a:bodyPr/>
                    <a:lstStyle/>
                    <a:p>
                      <a:pPr algn="just"/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• 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Policy Impact: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Digital interventions like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support healthcare policies by offering scalable and cost-effective solutions for managing insomnia (Prather et al, 2025).</a:t>
                      </a:r>
                      <a:b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• 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Educational Value: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They promote awareness of sleep health and encourage individuals to adopt self-management strategies (Miller et al, 2025).</a:t>
                      </a:r>
                      <a:b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• 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Research Opportunities: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These technologies provide valuable insights into the effectiveness of </a:t>
                      </a:r>
                      <a:r>
                        <a:rPr lang="en-US" sz="9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models like HBM in digital health interventions (Hames and Miller, 2022).</a:t>
                      </a:r>
                      <a:b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</a:b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• </a:t>
                      </a:r>
                      <a:r>
                        <a:rPr lang="en-US" sz="900" b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Overall Impact:</a:t>
                      </a:r>
                      <a:r>
                        <a:rPr lang="en-US" sz="9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Integrating such innovations into healthcare systems can improve accessibility, enhance outcomes, and transform insomnia management at both individual and population levels.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rgbClr val="FFFF99"/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494780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5A7E4A16-7A6E-703E-DBA7-28D6282B46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1604117"/>
              </p:ext>
            </p:extLst>
          </p:nvPr>
        </p:nvGraphicFramePr>
        <p:xfrm>
          <a:off x="2662146" y="7183976"/>
          <a:ext cx="4171802" cy="271925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171802">
                  <a:extLst>
                    <a:ext uri="{9D8B030D-6E8A-4147-A177-3AD203B41FA5}">
                      <a16:colId xmlns:a16="http://schemas.microsoft.com/office/drawing/2014/main" val="1336231242"/>
                    </a:ext>
                  </a:extLst>
                </a:gridCol>
              </a:tblGrid>
              <a:tr h="107210">
                <a:tc>
                  <a:txBody>
                    <a:bodyPr/>
                    <a:lstStyle/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700" dirty="0">
                          <a:solidFill>
                            <a:srgbClr val="C0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6. References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rgbClr val="D9FDE7"/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757580793"/>
                  </a:ext>
                </a:extLst>
              </a:tr>
              <a:tr h="2009385">
                <a:tc>
                  <a:txBody>
                    <a:bodyPr/>
                    <a:lstStyle/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Anjanappa, J. and MEHTA, K., (2024). Management of insomnia in India: expert consensus insights with a focus on zolpidem.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INTERNATIONAL JOURNAL OF RESEARCH IN MEDICAL SCIENCES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13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(1), pp.484-497.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Ahmed, M.M., Naji, A.B. and Younis, N.M., 2023. Efficacy of an educational program based on health belief model to enhancing weight control behaviors among employees in the University of Mosul: a randomized controlled trial.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Revis </a:t>
                      </a:r>
                      <a:r>
                        <a:rPr lang="en-US" sz="500" i="1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Bionatura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8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(3), p.28.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Harvey, A.G., 2022. Treating sleep and circadian problems to promote mental health: perspectives on comorbidity, implementation science and behavior change.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45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(4), p.zsac026.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Hames, P. and Miller, C.B., 2022. Digital therapeutics for sleep and mental health. In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Digital Therapeutics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(pp. 261-280). Chapman and Hall/CRC.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Luik, A.I., Bostock, S., Chisnall, L., Kyle, S.D.,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Lidbetter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N., Baldwin, N. and Espie, C.A., 2017. Treating depression and anxiety with digital cognitive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therapy for insomnia: a real world NHS evaluation using standardized outcome measures. </a:t>
                      </a:r>
                      <a:r>
                        <a:rPr lang="en-US" sz="500" i="1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and Cognitive Psychotherapy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45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(1), pp.91-96.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Marrone, N.L., Nieman, C.L. and Coco, L., 2022. Community-based participatory research and human-centered design principles to advance hearing health equity.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Ear and hearing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43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(Supplement 1), pp.33S-44S.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Miller, C.B., Bradley, D., Hall, S., Hayes, H., Chowdhury, S. and Sampson, C., 2025. Cost Savings Associated With Fully Automated Digital Cognitive Behavioral Therapy for Insomnia Disorder (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SleepioRx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): A Matched Control Study of US Patients.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Journal of Health Economics and Outcomes Research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(2), p.193.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NHS (2024), </a:t>
                      </a:r>
                      <a:r>
                        <a:rPr lang="en-US" sz="500" u="sng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  <a:hlinkClick r:id="rId4"/>
                        </a:rPr>
                        <a:t>https://www.nhsinform.scot/illnesses-and-conditions/mental-health/insomnia/</a:t>
                      </a:r>
                      <a:endParaRPr lang="en-US" sz="50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Prather, A.A., Krystal, A.D., Emsley, R., Carl, J., Ball, T., Tarnai, K., Aguilera, A., Espie, C.A. and Henry, A.L., 2025. The Effectiveness of Digital Cognitive Behavioral Therapy to Treat Insomnia Disorder in US Adults: Nationwide Decentralized Randomized Controlled Trial.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JMIR Mental Health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p.e84323.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Stolicyn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A., Lyall, L.M., Lyall, D.M., Høier, N.K., Adams, M.J., Shen, X., Cole, J.H., McIntosh, A.M., Whalley, H.C. and Smith, D.J., 2024. Comprehensive assessment of sleep duration, insomnia, and brain structure within the UK Biobank cohort.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47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(2), p.zsad274.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Scott, A.M., Peiris, R., Atkins, T., Cardona, M., Greenwood, H., Clark, J. and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Glasziou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P., 2025. Telehealth versus face-to-face delivery of cognitive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therapy for insomnia: A systematic review and meta-analysis of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randomised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controlled trials.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Journal of Telemedicine and Telecare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31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(5), pp.603-614.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Stokes, E.A., Stott, R., Henry, A.L., Espie, C.A. and Miller, C.B., 2022. Quality-adjusted life years for digital cognitive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behavioural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therapy for insomnia (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Sleepio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): a secondary analysis.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BJGP open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6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(4).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Saylam, S., Duman, N., Yildirim, Y. and </a:t>
                      </a:r>
                      <a:r>
                        <a:rPr lang="en-US" sz="500" kern="1200" dirty="0" err="1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Satsevich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K., 2023. Empowering education with AI: Addressing ethical concerns.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London Journal of Social Sciences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(6), pp.39-48.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Xu, D., Cardell, E., Broadley, S.A. and Sun, J., 2021. Efficacy of face-to-face delivered cognitive behavioral therapy in improving health status of patients with insomnia: A meta-analysis.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Frontiers in psychiatry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12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 p.798453.</a:t>
                      </a:r>
                    </a:p>
                    <a:p>
                      <a:pPr marL="171450" indent="-171450" algn="just">
                        <a:buFont typeface="Arial" panose="020B0604020202020204" pitchFamily="34" charset="0"/>
                        <a:buChar char="•"/>
                      </a:pP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Younis, N.M., Ahmed, M.M. and Ibrahim, R.M., 2024. Health Beliefs Model in Enhancing the Beliefs Concerning Healthy Weight.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Current Clinical and Medical Education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, </a:t>
                      </a:r>
                      <a:r>
                        <a:rPr lang="en-US" sz="500" i="1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2</a:t>
                      </a:r>
                      <a:r>
                        <a:rPr lang="en-US" sz="50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(8), pp.227-235.</a:t>
                      </a:r>
                    </a:p>
                  </a:txBody>
                  <a:tcPr marL="48986" marR="48986" marT="24493" marB="244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40000">
                          <a:schemeClr val="accent1">
                            <a:lumMod val="5000"/>
                            <a:lumOff val="95000"/>
                          </a:schemeClr>
                        </a:gs>
                        <a:gs pos="74000">
                          <a:schemeClr val="accent1">
                            <a:lumMod val="45000"/>
                            <a:lumOff val="55000"/>
                          </a:schemeClr>
                        </a:gs>
                        <a:gs pos="73000">
                          <a:srgbClr val="D9FDE7"/>
                        </a:gs>
                        <a:gs pos="2000">
                          <a:schemeClr val="accent1">
                            <a:lumMod val="30000"/>
                            <a:lumOff val="70000"/>
                          </a:schemeClr>
                        </a:gs>
                      </a:gsLst>
                      <a:path path="circle">
                        <a:fillToRect l="100000" t="100000"/>
                      </a:path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23494780"/>
                  </a:ext>
                </a:extLst>
              </a:tr>
            </a:tbl>
          </a:graphicData>
        </a:graphic>
      </p:graphicFrame>
      <p:pic>
        <p:nvPicPr>
          <p:cNvPr id="1026" name="Picture 2" descr="The Effect of Insomnia on Brain Health - American Brain Foundation">
            <a:extLst>
              <a:ext uri="{FF2B5EF4-FFF2-40B4-BE49-F238E27FC236}">
                <a16:creationId xmlns:a16="http://schemas.microsoft.com/office/drawing/2014/main" id="{7740473D-48C2-E265-D0F8-64C738610F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0" y="2596370"/>
            <a:ext cx="1270000" cy="1124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Kintsugi + Sleepio">
            <a:extLst>
              <a:ext uri="{FF2B5EF4-FFF2-40B4-BE49-F238E27FC236}">
                <a16:creationId xmlns:a16="http://schemas.microsoft.com/office/drawing/2014/main" id="{FF2CF0F2-53BD-21C1-7372-47DBC78142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7997" y="2477370"/>
            <a:ext cx="615951" cy="1232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Health belief model - Wikipedia">
            <a:extLst>
              <a:ext uri="{FF2B5EF4-FFF2-40B4-BE49-F238E27FC236}">
                <a16:creationId xmlns:a16="http://schemas.microsoft.com/office/drawing/2014/main" id="{1BAA67E1-9C8A-BEB4-384F-A5BE82CC24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000" y="2477370"/>
            <a:ext cx="1875945" cy="1230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0626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261</TotalTime>
  <Words>1576</Words>
  <Application>Microsoft Office PowerPoint</Application>
  <PresentationFormat>A4 Paper (210x297 mm)</PresentationFormat>
  <Paragraphs>46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ADLaM Display</vt:lpstr>
      <vt:lpstr>Aptos</vt:lpstr>
      <vt:lpstr>Arial</vt:lpstr>
      <vt:lpstr>Tw Cen MT</vt:lpstr>
      <vt:lpstr>Droplet</vt:lpstr>
      <vt:lpstr>Sleep Smart: Transforming Insomnia Care with Digital Innovation (Sleepio App) Student Name: KASHISH BHAGAT    Student ID: 2438646          Module Name: Population health and digital health promotion    Program: MSc in Public Health and Social Care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GAZALA SHAHJADA</dc:creator>
  <cp:lastModifiedBy>Kashish Bhagat</cp:lastModifiedBy>
  <cp:revision>83</cp:revision>
  <dcterms:created xsi:type="dcterms:W3CDTF">2024-07-08T18:23:20Z</dcterms:created>
  <dcterms:modified xsi:type="dcterms:W3CDTF">2026-03-31T06:41:58Z</dcterms:modified>
</cp:coreProperties>
</file>