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84"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6" r:id="rId11"/>
  </p:sldIdLst>
  <p:sldSz cx="9144000" cy="5143500" type="screen16x9"/>
  <p:notesSz cx="6858000" cy="9144000"/>
  <p:embeddedFontLst>
    <p:embeddedFont>
      <p:font typeface="Abril Fatface" panose="02000503000000020003" pitchFamily="2" charset="0"/>
      <p:regular r:id="rId13"/>
    </p:embeddedFont>
    <p:embeddedFont>
      <p:font typeface="Trebuchet MS" panose="020B0603020202020204" pitchFamily="34" charset="0"/>
      <p:regular r:id="rId14"/>
      <p:bold r:id="rId15"/>
      <p:italic r:id="rId16"/>
      <p:boldItalic r:id="rId17"/>
    </p:embeddedFont>
    <p:embeddedFont>
      <p:font typeface="Wingdings 3" panose="05040102010807070707" pitchFamily="18" charset="2"/>
      <p:regular r:id="rId1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9" roundtripDataSignature="AMtx7mh9RjX81XGVP52dp1ojn5Au3IMTl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107" autoAdjust="0"/>
  </p:normalViewPr>
  <p:slideViewPr>
    <p:cSldViewPr snapToGrid="0">
      <p:cViewPr varScale="1">
        <p:scale>
          <a:sx n="90" d="100"/>
          <a:sy n="90" d="100"/>
        </p:scale>
        <p:origin x="2214" y="9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ableStyles" Target="tableStyles.xml"/><Relationship Id="rId10" Type="http://schemas.openxmlformats.org/officeDocument/2006/relationships/slide" Target="slides/slide9.xml"/><Relationship Id="rId19"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3ab5e00fce7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g3ab5e00fce7_0_5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4" name="Google Shape;64;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bb082bbe5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 name="Google Shape;71;g3bb082bbe5d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b="1"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bb082bbe5d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5" name="Google Shape;85;g3bb082bbe5d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b="1" i="1"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bc79f2191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 name="Google Shape;92;g3bc79f21911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bb082bbe5d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g3bb082bbe5d_0_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b="1"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bb082bbe5d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g3bb082bbe5d_0_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b="1"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a:extLst>
            <a:ext uri="{FF2B5EF4-FFF2-40B4-BE49-F238E27FC236}">
              <a16:creationId xmlns:a16="http://schemas.microsoft.com/office/drawing/2014/main" id="{4C89411A-4E70-C59F-3B5D-E7DFA2D32E93}"/>
            </a:ext>
          </a:extLst>
        </p:cNvPr>
        <p:cNvGrpSpPr/>
        <p:nvPr/>
      </p:nvGrpSpPr>
      <p:grpSpPr>
        <a:xfrm>
          <a:off x="0" y="0"/>
          <a:ext cx="0" cy="0"/>
          <a:chOff x="0" y="0"/>
          <a:chExt cx="0" cy="0"/>
        </a:xfrm>
      </p:grpSpPr>
      <p:sp>
        <p:nvSpPr>
          <p:cNvPr id="112" name="Google Shape;112;p13:notes">
            <a:extLst>
              <a:ext uri="{FF2B5EF4-FFF2-40B4-BE49-F238E27FC236}">
                <a16:creationId xmlns:a16="http://schemas.microsoft.com/office/drawing/2014/main" id="{624B8E9C-3979-7761-7E6B-99600887EFD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p13:notes">
            <a:extLst>
              <a:ext uri="{FF2B5EF4-FFF2-40B4-BE49-F238E27FC236}">
                <a16:creationId xmlns:a16="http://schemas.microsoft.com/office/drawing/2014/main" id="{41699419-2097-C633-B834-7062C0B8B92D}"/>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500" dirty="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458674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7272676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04857195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45717290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01665168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08255766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5521810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49300633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11675550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16349132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5050869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242585047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69124212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0154300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61631099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7873846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05998846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2/24/2026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184545724"/>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unfccc.int/sites/default/files/resource/FIRST%20BIENNIAL%20TRANSPARENCY%20REPORT_TRINIDAD%20AND%20TOBAGO.pdf" TargetMode="External"/><Relationship Id="rId3" Type="http://schemas.openxmlformats.org/officeDocument/2006/relationships/hyperlink" Target="http://dx.doi.org/10.2139/ssrn.5378785" TargetMode="External"/><Relationship Id="rId7" Type="http://schemas.openxmlformats.org/officeDocument/2006/relationships/hyperlink" Target="https://unfccc.int/news/food-loss-and-waste-account-for-8-10-of-annual-global-greenhouse-gas-emissions-cost-usd-1-trillion#:~:text=significant%20environmental%20burden.-,Food%20loss%20and%20waste%20account%20for%208%2D10%25%20of%20annual,of%20the%20world's%20agricultural%20land"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sustainablefoodbusiness.com/hilton-accor-marriott-save-100-million-annually-through-ai-powered-food-waste-reduction/" TargetMode="External"/><Relationship Id="rId5" Type="http://schemas.openxmlformats.org/officeDocument/2006/relationships/hyperlink" Target="https://sustainabilityvoices.co.uk/2022/01/70-of-uk-consumers-assess-sustainability-credentials-before-making-purchasing-decisions" TargetMode="External"/><Relationship Id="rId10" Type="http://schemas.openxmlformats.org/officeDocument/2006/relationships/hyperlink" Target="https://www.wastemanaged.co.uk/our-news/hotel/hotel-waste-guide/" TargetMode="External"/><Relationship Id="rId4" Type="http://schemas.openxmlformats.org/officeDocument/2006/relationships/hyperlink" Target="https://www.premierinn.com/gb/en/why/force-for-good.html" TargetMode="External"/><Relationship Id="rId9" Type="http://schemas.openxmlformats.org/officeDocument/2006/relationships/hyperlink" Target="https://www.epa.gov/sustainable-management-food/united-states-2030-food-loss-and-waste-reduction-go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p:nvPr/>
        </p:nvSpPr>
        <p:spPr>
          <a:xfrm>
            <a:off x="0" y="68036"/>
            <a:ext cx="8941200" cy="5007428"/>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1900"/>
              <a:buFont typeface="Arial"/>
              <a:buNone/>
            </a:pPr>
            <a:r>
              <a:rPr lang="en" sz="2800" b="1" i="0" u="none" strike="noStrike" cap="none" dirty="0">
                <a:solidFill>
                  <a:schemeClr val="dk1"/>
                </a:solidFill>
                <a:latin typeface="Times New Roman"/>
                <a:ea typeface="Times New Roman"/>
                <a:cs typeface="Times New Roman"/>
                <a:sym typeface="Times New Roman"/>
              </a:rPr>
              <a:t>Module Title: Contemporary Themes In the Hotel and Hospitality Sector.</a:t>
            </a:r>
            <a:endParaRPr sz="2800" b="1" i="0" u="none" strike="noStrike" cap="none" dirty="0">
              <a:solidFill>
                <a:schemeClr val="dk1"/>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rgbClr val="000000"/>
              </a:buClr>
              <a:buSzPts val="1900"/>
              <a:buFont typeface="Arial"/>
              <a:buNone/>
            </a:pPr>
            <a:r>
              <a:rPr lang="en" sz="2800" b="1" i="0" u="none" strike="noStrike" cap="none" dirty="0">
                <a:solidFill>
                  <a:schemeClr val="dk1"/>
                </a:solidFill>
                <a:latin typeface="Times New Roman"/>
                <a:ea typeface="Times New Roman"/>
                <a:cs typeface="Times New Roman"/>
                <a:sym typeface="Times New Roman"/>
              </a:rPr>
              <a:t>Module Code:</a:t>
            </a:r>
            <a:r>
              <a:rPr lang="en" sz="2800" b="1" dirty="0">
                <a:solidFill>
                  <a:schemeClr val="dk1"/>
                </a:solidFill>
                <a:latin typeface="Times New Roman"/>
                <a:ea typeface="Times New Roman"/>
                <a:cs typeface="Times New Roman"/>
                <a:sym typeface="Times New Roman"/>
              </a:rPr>
              <a:t> </a:t>
            </a:r>
            <a:r>
              <a:rPr lang="en" sz="2800" b="1" i="0" u="none" strike="noStrike" cap="none" dirty="0">
                <a:solidFill>
                  <a:schemeClr val="dk1"/>
                </a:solidFill>
                <a:latin typeface="Times New Roman"/>
                <a:ea typeface="Times New Roman"/>
                <a:cs typeface="Times New Roman"/>
                <a:sym typeface="Times New Roman"/>
              </a:rPr>
              <a:t>BMIH6001</a:t>
            </a:r>
          </a:p>
          <a:p>
            <a:pPr marL="0" marR="0" lvl="0" indent="0" algn="ctr" rtl="0">
              <a:lnSpc>
                <a:spcPct val="100000"/>
              </a:lnSpc>
              <a:spcBef>
                <a:spcPts val="0"/>
              </a:spcBef>
              <a:spcAft>
                <a:spcPts val="0"/>
              </a:spcAft>
              <a:buClr>
                <a:srgbClr val="000000"/>
              </a:buClr>
              <a:buSzPts val="1900"/>
              <a:buFont typeface="Arial"/>
              <a:buNone/>
            </a:pPr>
            <a:r>
              <a:rPr lang="en" sz="2800" b="1" dirty="0">
                <a:solidFill>
                  <a:schemeClr val="dk1"/>
                </a:solidFill>
                <a:latin typeface="Times New Roman"/>
                <a:ea typeface="Times New Roman"/>
                <a:cs typeface="Times New Roman"/>
                <a:sym typeface="Times New Roman"/>
              </a:rPr>
              <a:t>Student name: Nicusor Florin Mistode</a:t>
            </a:r>
          </a:p>
          <a:p>
            <a:pPr marL="0" marR="0" lvl="0" indent="0" algn="ctr" rtl="0">
              <a:lnSpc>
                <a:spcPct val="100000"/>
              </a:lnSpc>
              <a:spcBef>
                <a:spcPts val="0"/>
              </a:spcBef>
              <a:spcAft>
                <a:spcPts val="0"/>
              </a:spcAft>
              <a:buClr>
                <a:srgbClr val="000000"/>
              </a:buClr>
              <a:buSzPts val="1900"/>
              <a:buFont typeface="Arial"/>
              <a:buNone/>
            </a:pPr>
            <a:r>
              <a:rPr lang="en" sz="2800" b="1" i="0" u="none" strike="noStrike" cap="none" dirty="0">
                <a:solidFill>
                  <a:schemeClr val="dk1"/>
                </a:solidFill>
                <a:latin typeface="Times New Roman"/>
                <a:ea typeface="Times New Roman"/>
                <a:cs typeface="Times New Roman"/>
                <a:sym typeface="Times New Roman"/>
              </a:rPr>
              <a:t>Student </a:t>
            </a:r>
            <a:r>
              <a:rPr lang="en" sz="2800" b="1" dirty="0">
                <a:solidFill>
                  <a:schemeClr val="dk1"/>
                </a:solidFill>
                <a:latin typeface="Times New Roman"/>
                <a:ea typeface="Times New Roman"/>
                <a:cs typeface="Times New Roman"/>
                <a:sym typeface="Times New Roman"/>
              </a:rPr>
              <a:t>ID Nmber</a:t>
            </a:r>
            <a:r>
              <a:rPr lang="en" sz="2800" b="1" i="0" u="none" strike="noStrike" cap="none" dirty="0">
                <a:solidFill>
                  <a:schemeClr val="dk1"/>
                </a:solidFill>
                <a:latin typeface="Times New Roman"/>
                <a:ea typeface="Times New Roman"/>
                <a:cs typeface="Times New Roman"/>
                <a:sym typeface="Times New Roman"/>
              </a:rPr>
              <a:t>: 2246469</a:t>
            </a:r>
          </a:p>
          <a:p>
            <a:pPr marL="0" marR="0" lvl="0" indent="0" algn="ctr" rtl="0">
              <a:lnSpc>
                <a:spcPct val="100000"/>
              </a:lnSpc>
              <a:spcBef>
                <a:spcPts val="0"/>
              </a:spcBef>
              <a:spcAft>
                <a:spcPts val="0"/>
              </a:spcAft>
              <a:buClr>
                <a:srgbClr val="000000"/>
              </a:buClr>
              <a:buSzPts val="1900"/>
              <a:buFont typeface="Arial"/>
              <a:buNone/>
            </a:pPr>
            <a:r>
              <a:rPr lang="en" sz="2800" b="1" dirty="0">
                <a:solidFill>
                  <a:schemeClr val="dk1"/>
                </a:solidFill>
                <a:latin typeface="Times New Roman"/>
                <a:ea typeface="Times New Roman"/>
                <a:cs typeface="Times New Roman"/>
                <a:sym typeface="Times New Roman"/>
              </a:rPr>
              <a:t>Tutor: Natalie Brailsford</a:t>
            </a:r>
            <a:endParaRPr sz="2800" b="1" i="0" u="none" strike="noStrike" cap="none" dirty="0">
              <a:solidFill>
                <a:schemeClr val="dk1"/>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rgbClr val="000000"/>
              </a:buClr>
              <a:buSzPts val="1900"/>
              <a:buFont typeface="Arial"/>
              <a:buNone/>
            </a:pPr>
            <a:endParaRPr sz="2800" b="1" i="0" u="none" strike="noStrike" cap="none" dirty="0">
              <a:solidFill>
                <a:schemeClr val="dk1"/>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rgbClr val="000000"/>
              </a:buClr>
              <a:buSzPts val="1900"/>
              <a:buFont typeface="Arial"/>
              <a:buNone/>
            </a:pPr>
            <a:r>
              <a:rPr lang="en" sz="2800" b="1" i="0" u="none" strike="noStrike" cap="none" dirty="0">
                <a:solidFill>
                  <a:schemeClr val="dk1"/>
                </a:solidFill>
                <a:latin typeface="Times New Roman"/>
                <a:ea typeface="Times New Roman"/>
                <a:cs typeface="Times New Roman"/>
                <a:sym typeface="Times New Roman"/>
              </a:rPr>
              <a:t>Conference Presentation</a:t>
            </a:r>
            <a:endParaRPr sz="2800" b="1" i="0" u="sng" strike="noStrike" cap="none"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 sz="2400" b="1" i="1" dirty="0">
                <a:solidFill>
                  <a:schemeClr val="dk1"/>
                </a:solidFill>
                <a:latin typeface="Times New Roman"/>
                <a:ea typeface="Times New Roman"/>
                <a:cs typeface="Times New Roman"/>
                <a:sym typeface="Times New Roman"/>
              </a:rPr>
              <a:t>Option Two: Sustainability in terms of food waste and its efficacy</a:t>
            </a:r>
            <a:endParaRPr sz="2400" b="1" i="0" u="none" strike="noStrike" cap="none" dirty="0">
              <a:solidFill>
                <a:schemeClr val="dk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g3ab5e00fce7_0_51"/>
          <p:cNvSpPr txBox="1"/>
          <p:nvPr/>
        </p:nvSpPr>
        <p:spPr>
          <a:xfrm>
            <a:off x="355928" y="0"/>
            <a:ext cx="8195100" cy="927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 sz="4000" b="1" i="0" u="none" strike="noStrike" cap="none" dirty="0">
                <a:solidFill>
                  <a:schemeClr val="dk1"/>
                </a:solidFill>
                <a:latin typeface="Times New Roman"/>
                <a:ea typeface="Times New Roman"/>
                <a:cs typeface="Times New Roman"/>
                <a:sym typeface="Times New Roman"/>
              </a:rPr>
              <a:t>Introduction</a:t>
            </a:r>
            <a:endParaRPr sz="4000" b="1" i="0" u="none" strike="noStrike" cap="none" dirty="0">
              <a:solidFill>
                <a:schemeClr val="dk1"/>
              </a:solidFill>
              <a:latin typeface="Times New Roman"/>
              <a:ea typeface="Times New Roman"/>
              <a:cs typeface="Times New Roman"/>
              <a:sym typeface="Times New Roman"/>
            </a:endParaRPr>
          </a:p>
        </p:txBody>
      </p:sp>
      <p:sp>
        <p:nvSpPr>
          <p:cNvPr id="60" name="Google Shape;60;g3ab5e00fce7_0_51"/>
          <p:cNvSpPr txBox="1"/>
          <p:nvPr/>
        </p:nvSpPr>
        <p:spPr>
          <a:xfrm>
            <a:off x="-1" y="844732"/>
            <a:ext cx="6287589" cy="4032068"/>
          </a:xfrm>
          <a:prstGeom prst="rect">
            <a:avLst/>
          </a:prstGeom>
          <a:noFill/>
          <a:ln>
            <a:noFill/>
          </a:ln>
        </p:spPr>
        <p:txBody>
          <a:bodyPr spcFirstLastPara="1" wrap="square" lIns="91425" tIns="91425" rIns="91425" bIns="91425" anchor="t" anchorCtr="0">
            <a:noAutofit/>
          </a:bodyPr>
          <a:lstStyle/>
          <a:p>
            <a:pPr lvl="0" algn="just" rtl="0">
              <a:lnSpc>
                <a:spcPct val="150000"/>
              </a:lnSpc>
              <a:spcBef>
                <a:spcPts val="0"/>
              </a:spcBef>
              <a:spcAft>
                <a:spcPts val="0"/>
              </a:spcAft>
              <a:buSzPts val="1200"/>
              <a:buChar char="•"/>
            </a:pPr>
            <a:r>
              <a:rPr lang="en" sz="1300" dirty="0">
                <a:latin typeface="Times New Roman"/>
                <a:ea typeface="Times New Roman"/>
                <a:cs typeface="Times New Roman"/>
                <a:sym typeface="Times New Roman"/>
              </a:rPr>
              <a:t>Sustainability is a core theme in the hospitality industry, particularly in relation to food waste management and efficiency (Karvounidi, Alexandropoulou and Fousteris, 2024).</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200"/>
              <a:buChar char="•"/>
            </a:pPr>
            <a:r>
              <a:rPr lang="en" sz="1300" dirty="0">
                <a:latin typeface="Times New Roman"/>
                <a:ea typeface="Times New Roman"/>
                <a:cs typeface="Times New Roman"/>
                <a:sym typeface="Times New Roman"/>
              </a:rPr>
              <a:t>The hospitality sector is a major contributor to global food waste due to overproduction, buffet service, poor inventory management, and changing customer preferences; hotels generate over 289,700 tonnes of waste annually (Waste Managed, 2024).</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200"/>
              <a:buChar char="•"/>
            </a:pPr>
            <a:r>
              <a:rPr lang="en" sz="1300" dirty="0">
                <a:latin typeface="Times New Roman"/>
                <a:ea typeface="Times New Roman"/>
                <a:cs typeface="Times New Roman"/>
                <a:sym typeface="Times New Roman"/>
              </a:rPr>
              <a:t>Food waste causes environmental degradation, economic loss, reputational risk, and contributes to greenhouse gas emissions and resource depletion.</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200"/>
              <a:buChar char="•"/>
            </a:pPr>
            <a:r>
              <a:rPr lang="en" sz="1300" dirty="0">
                <a:latin typeface="Times New Roman"/>
                <a:ea typeface="Times New Roman"/>
                <a:cs typeface="Times New Roman"/>
                <a:sym typeface="Times New Roman"/>
              </a:rPr>
              <a:t>Sustainability practices include portion control, menu engineering, partnerships with food redistribution organisations, and waste minimisation strategies (Camilleri, 2021).</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200"/>
              <a:buChar char="•"/>
            </a:pPr>
            <a:r>
              <a:rPr lang="en" sz="1300" dirty="0">
                <a:latin typeface="Times New Roman"/>
                <a:ea typeface="Times New Roman"/>
                <a:cs typeface="Times New Roman"/>
                <a:sym typeface="Times New Roman"/>
              </a:rPr>
              <a:t>The issue is increasingly significant due to regulatory sustainability pressures and growing customer demand for responsible practices</a:t>
            </a:r>
            <a:r>
              <a:rPr lang="en" dirty="0">
                <a:latin typeface="Times New Roman"/>
                <a:ea typeface="Times New Roman"/>
                <a:cs typeface="Times New Roman"/>
                <a:sym typeface="Times New Roman"/>
              </a:rPr>
              <a:t>.</a:t>
            </a:r>
            <a:endParaRPr dirty="0">
              <a:latin typeface="Times New Roman"/>
              <a:ea typeface="Times New Roman"/>
              <a:cs typeface="Times New Roman"/>
              <a:sym typeface="Times New Roman"/>
            </a:endParaRPr>
          </a:p>
        </p:txBody>
      </p:sp>
      <p:pic>
        <p:nvPicPr>
          <p:cNvPr id="61" name="Google Shape;61;g3ab5e00fce7_0_51"/>
          <p:cNvPicPr preferRelativeResize="0"/>
          <p:nvPr/>
        </p:nvPicPr>
        <p:blipFill rotWithShape="1">
          <a:blip r:embed="rId3">
            <a:alphaModFix/>
          </a:blip>
          <a:srcRect/>
          <a:stretch/>
        </p:blipFill>
        <p:spPr>
          <a:xfrm>
            <a:off x="6287588" y="1701750"/>
            <a:ext cx="2856412" cy="200958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2"/>
          <p:cNvSpPr txBox="1"/>
          <p:nvPr/>
        </p:nvSpPr>
        <p:spPr>
          <a:xfrm>
            <a:off x="474450" y="-146558"/>
            <a:ext cx="8195100" cy="927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 sz="4000" b="1" i="0" u="none" strike="noStrike" cap="none" dirty="0">
                <a:solidFill>
                  <a:schemeClr val="dk1"/>
                </a:solidFill>
                <a:latin typeface="Times New Roman"/>
                <a:ea typeface="Times New Roman"/>
                <a:cs typeface="Times New Roman"/>
                <a:sym typeface="Times New Roman"/>
              </a:rPr>
              <a:t>Literature Review</a:t>
            </a:r>
            <a:endParaRPr sz="4000" b="1" i="0" u="none" strike="noStrike" cap="none" dirty="0">
              <a:solidFill>
                <a:schemeClr val="dk1"/>
              </a:solidFill>
              <a:latin typeface="Times New Roman"/>
              <a:ea typeface="Times New Roman"/>
              <a:cs typeface="Times New Roman"/>
              <a:sym typeface="Times New Roman"/>
            </a:endParaRPr>
          </a:p>
        </p:txBody>
      </p:sp>
      <p:sp>
        <p:nvSpPr>
          <p:cNvPr id="67" name="Google Shape;67;p2"/>
          <p:cNvSpPr txBox="1"/>
          <p:nvPr/>
        </p:nvSpPr>
        <p:spPr>
          <a:xfrm>
            <a:off x="-1" y="583474"/>
            <a:ext cx="6078584" cy="4560026"/>
          </a:xfrm>
          <a:prstGeom prst="rect">
            <a:avLst/>
          </a:prstGeom>
          <a:noFill/>
          <a:ln>
            <a:noFill/>
          </a:ln>
        </p:spPr>
        <p:txBody>
          <a:bodyPr spcFirstLastPara="1" wrap="square" lIns="91425" tIns="91425" rIns="91425" bIns="91425" anchor="t" anchorCtr="0">
            <a:noAutofit/>
          </a:bodyPr>
          <a:lstStyle/>
          <a:p>
            <a:pPr lvl="0" algn="just" rtl="0">
              <a:lnSpc>
                <a:spcPct val="150000"/>
              </a:lnSpc>
              <a:spcBef>
                <a:spcPts val="0"/>
              </a:spcBef>
              <a:spcAft>
                <a:spcPts val="0"/>
              </a:spcAft>
              <a:buSzPts val="1200"/>
              <a:buChar char="•"/>
            </a:pPr>
            <a:r>
              <a:rPr lang="en" sz="1300" dirty="0">
                <a:latin typeface="Times New Roman"/>
                <a:ea typeface="Times New Roman"/>
                <a:cs typeface="Times New Roman"/>
                <a:sym typeface="Times New Roman"/>
              </a:rPr>
              <a:t>Sustainability in hospitality is strongly linked to food waste management and operational efficiency (Amicarelli et al., 2022); the industry is a major contributor due to overproduction, poor forecasting, and fluctuating customer preferences (Omar et al., 2024).</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200"/>
              <a:buChar char="•"/>
            </a:pPr>
            <a:r>
              <a:rPr lang="en" sz="1300" dirty="0">
                <a:latin typeface="Times New Roman"/>
                <a:ea typeface="Times New Roman"/>
                <a:cs typeface="Times New Roman"/>
                <a:sym typeface="Times New Roman"/>
              </a:rPr>
              <a:t>Addressing food waste is critical for environmental sustainability, corporate responsibility, and economic performance (Biggi et al., 2024).</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200"/>
              <a:buChar char="•"/>
            </a:pPr>
            <a:r>
              <a:rPr lang="en" sz="1300" dirty="0">
                <a:latin typeface="Times New Roman"/>
                <a:ea typeface="Times New Roman"/>
                <a:cs typeface="Times New Roman"/>
                <a:sym typeface="Times New Roman"/>
              </a:rPr>
              <a:t>Food waste contributes to climate change through greenhouse gas emissions including methane from landfill decomposition and results in loss of energy, labour, and water across the supply chain (Zanoni and Marchi, 2021).</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200"/>
              <a:buChar char="•"/>
            </a:pPr>
            <a:r>
              <a:rPr lang="en" sz="1300" dirty="0">
                <a:latin typeface="Times New Roman"/>
                <a:ea typeface="Times New Roman"/>
                <a:cs typeface="Times New Roman"/>
                <a:sym typeface="Times New Roman"/>
              </a:rPr>
              <a:t>Inefficiencies in transportation, food preparation, and refrigeration contradict global sustainability goals and increase pressure on natural resources (Zanoni and Marchi, 2021).</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200"/>
              <a:buChar char="•"/>
            </a:pPr>
            <a:r>
              <a:rPr lang="en" sz="1300" dirty="0">
                <a:latin typeface="Times New Roman"/>
                <a:ea typeface="Times New Roman"/>
                <a:cs typeface="Times New Roman"/>
                <a:sym typeface="Times New Roman"/>
              </a:rPr>
              <a:t>Food waste negatively affects hotel profitability due to financial losses from unsold meals, waste disposal costs, poor procurement practices, and additional handling fees (Amicarelli et al., 2022; Matheson, 2022).</a:t>
            </a:r>
            <a:endParaRPr sz="1300" dirty="0">
              <a:latin typeface="Times New Roman"/>
              <a:ea typeface="Times New Roman"/>
              <a:cs typeface="Times New Roman"/>
              <a:sym typeface="Times New Roman"/>
            </a:endParaRPr>
          </a:p>
        </p:txBody>
      </p:sp>
      <p:pic>
        <p:nvPicPr>
          <p:cNvPr id="68" name="Google Shape;68;p2"/>
          <p:cNvPicPr preferRelativeResize="0"/>
          <p:nvPr/>
        </p:nvPicPr>
        <p:blipFill rotWithShape="1">
          <a:blip r:embed="rId3">
            <a:alphaModFix/>
          </a:blip>
          <a:srcRect/>
          <a:stretch/>
        </p:blipFill>
        <p:spPr>
          <a:xfrm>
            <a:off x="6078583" y="1624874"/>
            <a:ext cx="2991562" cy="209219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g3bb082bbe5d_0_0"/>
          <p:cNvSpPr txBox="1"/>
          <p:nvPr/>
        </p:nvSpPr>
        <p:spPr>
          <a:xfrm>
            <a:off x="474450" y="0"/>
            <a:ext cx="8195100" cy="927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 sz="4000" b="1" i="0" u="none" strike="noStrike" cap="none">
                <a:solidFill>
                  <a:schemeClr val="dk1"/>
                </a:solidFill>
                <a:latin typeface="Times New Roman"/>
                <a:ea typeface="Times New Roman"/>
                <a:cs typeface="Times New Roman"/>
                <a:sym typeface="Times New Roman"/>
              </a:rPr>
              <a:t>Literature Review</a:t>
            </a:r>
            <a:endParaRPr sz="4000" b="1" i="0" u="none" strike="noStrike" cap="none">
              <a:solidFill>
                <a:schemeClr val="dk1"/>
              </a:solidFill>
              <a:latin typeface="Times New Roman"/>
              <a:ea typeface="Times New Roman"/>
              <a:cs typeface="Times New Roman"/>
              <a:sym typeface="Times New Roman"/>
            </a:endParaRPr>
          </a:p>
        </p:txBody>
      </p:sp>
      <p:sp>
        <p:nvSpPr>
          <p:cNvPr id="74" name="Google Shape;74;g3bb082bbe5d_0_0"/>
          <p:cNvSpPr txBox="1"/>
          <p:nvPr/>
        </p:nvSpPr>
        <p:spPr>
          <a:xfrm>
            <a:off x="95793" y="927300"/>
            <a:ext cx="6052457" cy="3705660"/>
          </a:xfrm>
          <a:prstGeom prst="rect">
            <a:avLst/>
          </a:prstGeom>
          <a:noFill/>
          <a:ln>
            <a:noFill/>
          </a:ln>
        </p:spPr>
        <p:txBody>
          <a:bodyPr spcFirstLastPara="1" wrap="square" lIns="91425" tIns="91425" rIns="91425" bIns="91425" anchor="t" anchorCtr="0">
            <a:noAutofit/>
          </a:bodyPr>
          <a:lstStyle/>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Rising operational costs and tight margins make food waste reduction a cost-saving priority rather than just an ethical obligation (Despoudi et al., 2021).</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Regulatory pressure, SDG goals, and government policies (e.g., landfill taxes and food donation initiatives) require organisations to reduce waste; non-compliance can lead to financial penalties and reputational damage (Un.org, 2025; Gong et al., 2021).</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Growing customer awareness increases demand for sustainable practices, influencing brand image, loyalty, and competitive advantage (Sullivan et al., 2021; Agu et al., 2024).</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Negative publicity from excessive food waste can damage reputation and customer trust.</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Hotels implement sustainable food waste strategies such as portion control, menu engineering, inventory systems, staff training, food waste tracking technology, and partnerships with redistribution organisations (da Costa et al., 2022).</a:t>
            </a:r>
            <a:endParaRPr sz="1300" dirty="0">
              <a:latin typeface="Times New Roman"/>
              <a:ea typeface="Times New Roman"/>
              <a:cs typeface="Times New Roman"/>
              <a:sym typeface="Times New Roman"/>
            </a:endParaRPr>
          </a:p>
        </p:txBody>
      </p:sp>
      <p:pic>
        <p:nvPicPr>
          <p:cNvPr id="75" name="Google Shape;75;g3bb082bbe5d_0_0"/>
          <p:cNvPicPr preferRelativeResize="0"/>
          <p:nvPr/>
        </p:nvPicPr>
        <p:blipFill rotWithShape="1">
          <a:blip r:embed="rId3">
            <a:alphaModFix/>
          </a:blip>
          <a:srcRect/>
          <a:stretch/>
        </p:blipFill>
        <p:spPr>
          <a:xfrm>
            <a:off x="6210300" y="1805060"/>
            <a:ext cx="2837906" cy="189913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3"/>
          <p:cNvSpPr txBox="1"/>
          <p:nvPr/>
        </p:nvSpPr>
        <p:spPr>
          <a:xfrm>
            <a:off x="474450" y="0"/>
            <a:ext cx="8195100" cy="927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 sz="4000" b="1" i="0" u="none" strike="noStrike" cap="none">
                <a:solidFill>
                  <a:schemeClr val="dk1"/>
                </a:solidFill>
                <a:latin typeface="Times New Roman"/>
                <a:ea typeface="Times New Roman"/>
                <a:cs typeface="Times New Roman"/>
                <a:sym typeface="Times New Roman"/>
              </a:rPr>
              <a:t>Method</a:t>
            </a:r>
            <a:endParaRPr sz="4000" b="1" i="0" u="none" strike="noStrike" cap="none">
              <a:solidFill>
                <a:schemeClr val="dk1"/>
              </a:solidFill>
              <a:latin typeface="Times New Roman"/>
              <a:ea typeface="Times New Roman"/>
              <a:cs typeface="Times New Roman"/>
              <a:sym typeface="Times New Roman"/>
            </a:endParaRPr>
          </a:p>
        </p:txBody>
      </p:sp>
      <p:sp>
        <p:nvSpPr>
          <p:cNvPr id="81" name="Google Shape;81;p3"/>
          <p:cNvSpPr txBox="1"/>
          <p:nvPr/>
        </p:nvSpPr>
        <p:spPr>
          <a:xfrm>
            <a:off x="0" y="927299"/>
            <a:ext cx="5794200" cy="4088837"/>
          </a:xfrm>
          <a:prstGeom prst="rect">
            <a:avLst/>
          </a:prstGeom>
          <a:noFill/>
          <a:ln>
            <a:noFill/>
          </a:ln>
        </p:spPr>
        <p:txBody>
          <a:bodyPr spcFirstLastPara="1" wrap="square" lIns="91425" tIns="91425" rIns="91425" bIns="91425" anchor="t" anchorCtr="0">
            <a:noAutofit/>
          </a:bodyPr>
          <a:lstStyle/>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The study uses secondary data collection, drawing on existing published data from organisations, institutions, and researchers (Mazhar et al., 2021).</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Secondary data is appropriate for sustainability research in hospitality as it is cost-effective, reliable, and time-efficient (Ajayi, 2023).</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Data sources include industry reports, government publications, and international organisations such as the United Nations, providing insights into food waste practices, regulations, and industry trends.</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The data is analysed using the PEST framework to examine political, economic, social, and technological factors influencing food waste sustainability (Cox, 2021).</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PEST analysis enables structured evaluation of macro-environmental factors, identifying key opportunities and challenges in food waste management.</a:t>
            </a:r>
            <a:endParaRPr sz="1300" dirty="0">
              <a:latin typeface="Times New Roman"/>
              <a:ea typeface="Times New Roman"/>
              <a:cs typeface="Times New Roman"/>
              <a:sym typeface="Times New Roman"/>
            </a:endParaRPr>
          </a:p>
        </p:txBody>
      </p:sp>
      <p:pic>
        <p:nvPicPr>
          <p:cNvPr id="82" name="Google Shape;82;p3"/>
          <p:cNvPicPr preferRelativeResize="0"/>
          <p:nvPr/>
        </p:nvPicPr>
        <p:blipFill rotWithShape="1">
          <a:blip r:embed="rId3">
            <a:alphaModFix/>
          </a:blip>
          <a:srcRect/>
          <a:stretch/>
        </p:blipFill>
        <p:spPr>
          <a:xfrm>
            <a:off x="6072450" y="1905050"/>
            <a:ext cx="2962601" cy="197458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g3bb082bbe5d_0_10"/>
          <p:cNvSpPr txBox="1"/>
          <p:nvPr/>
        </p:nvSpPr>
        <p:spPr>
          <a:xfrm>
            <a:off x="474450" y="0"/>
            <a:ext cx="8195100" cy="927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 sz="4000" b="1">
                <a:solidFill>
                  <a:schemeClr val="dk1"/>
                </a:solidFill>
                <a:latin typeface="Times New Roman"/>
                <a:ea typeface="Times New Roman"/>
                <a:cs typeface="Times New Roman"/>
                <a:sym typeface="Times New Roman"/>
              </a:rPr>
              <a:t>Theme impact analysis</a:t>
            </a:r>
            <a:endParaRPr sz="4000" b="1" i="0" u="none" strike="noStrike" cap="none">
              <a:solidFill>
                <a:schemeClr val="dk1"/>
              </a:solidFill>
              <a:latin typeface="Times New Roman"/>
              <a:ea typeface="Times New Roman"/>
              <a:cs typeface="Times New Roman"/>
              <a:sym typeface="Times New Roman"/>
            </a:endParaRPr>
          </a:p>
        </p:txBody>
      </p:sp>
      <p:sp>
        <p:nvSpPr>
          <p:cNvPr id="88" name="Google Shape;88;g3bb082bbe5d_0_10"/>
          <p:cNvSpPr txBox="1"/>
          <p:nvPr/>
        </p:nvSpPr>
        <p:spPr>
          <a:xfrm>
            <a:off x="-1" y="696686"/>
            <a:ext cx="6011584" cy="4446813"/>
          </a:xfrm>
          <a:prstGeom prst="rect">
            <a:avLst/>
          </a:prstGeom>
          <a:noFill/>
          <a:ln>
            <a:noFill/>
          </a:ln>
        </p:spPr>
        <p:txBody>
          <a:bodyPr spcFirstLastPara="1" wrap="square" lIns="91425" tIns="91425" rIns="91425" bIns="91425" anchor="t" anchorCtr="0">
            <a:noAutofit/>
          </a:bodyPr>
          <a:lstStyle/>
          <a:p>
            <a:pPr lvl="0" algn="just" rtl="0">
              <a:lnSpc>
                <a:spcPct val="150000"/>
              </a:lnSpc>
              <a:spcBef>
                <a:spcPts val="0"/>
              </a:spcBef>
              <a:spcAft>
                <a:spcPts val="0"/>
              </a:spcAft>
              <a:buSzPts val="1300"/>
              <a:buChar char="•"/>
            </a:pPr>
            <a:r>
              <a:rPr lang="en" sz="1300" b="1" dirty="0">
                <a:solidFill>
                  <a:schemeClr val="dk1"/>
                </a:solidFill>
                <a:latin typeface="Times New Roman"/>
                <a:ea typeface="Times New Roman"/>
                <a:cs typeface="Times New Roman"/>
                <a:sym typeface="Times New Roman"/>
              </a:rPr>
              <a:t>PESTLE analysis</a:t>
            </a:r>
            <a:r>
              <a:rPr lang="en" sz="1300" dirty="0">
                <a:solidFill>
                  <a:schemeClr val="dk1"/>
                </a:solidFill>
                <a:latin typeface="Times New Roman"/>
                <a:ea typeface="Times New Roman"/>
                <a:cs typeface="Times New Roman"/>
                <a:sym typeface="Times New Roman"/>
              </a:rPr>
              <a:t> evaluates external factors influencing business operations (Vartiak, Jaseckova and Capkova, 2022).</a:t>
            </a:r>
            <a:endParaRPr sz="1300" dirty="0">
              <a:solidFill>
                <a:schemeClr val="dk1"/>
              </a:solidFill>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b="1" dirty="0">
                <a:solidFill>
                  <a:schemeClr val="dk1"/>
                </a:solidFill>
                <a:latin typeface="Times New Roman"/>
                <a:ea typeface="Times New Roman"/>
                <a:cs typeface="Times New Roman"/>
                <a:sym typeface="Times New Roman"/>
              </a:rPr>
              <a:t>Political:</a:t>
            </a:r>
            <a:r>
              <a:rPr lang="en" sz="1300" dirty="0">
                <a:solidFill>
                  <a:schemeClr val="dk1"/>
                </a:solidFill>
                <a:latin typeface="Times New Roman"/>
                <a:ea typeface="Times New Roman"/>
                <a:cs typeface="Times New Roman"/>
                <a:sym typeface="Times New Roman"/>
              </a:rPr>
              <a:t> Government policies and SDG 12 aim to reduce global food waste by 50% by 2030 (Lee and Huang, 2023; United States Environmental Protection Agency, 2025); UK examples include Hilton London Metropole and Accor adopting sustainability initiatives (Sustainable Food Business, 2025).</a:t>
            </a:r>
            <a:endParaRPr sz="1300" dirty="0">
              <a:solidFill>
                <a:schemeClr val="dk1"/>
              </a:solidFill>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b="1" dirty="0">
                <a:solidFill>
                  <a:schemeClr val="dk1"/>
                </a:solidFill>
                <a:latin typeface="Times New Roman"/>
                <a:ea typeface="Times New Roman"/>
                <a:cs typeface="Times New Roman"/>
                <a:sym typeface="Times New Roman"/>
              </a:rPr>
              <a:t>Economic:</a:t>
            </a:r>
            <a:r>
              <a:rPr lang="en" sz="1300" dirty="0">
                <a:solidFill>
                  <a:schemeClr val="dk1"/>
                </a:solidFill>
                <a:latin typeface="Times New Roman"/>
                <a:ea typeface="Times New Roman"/>
                <a:cs typeface="Times New Roman"/>
                <a:sym typeface="Times New Roman"/>
              </a:rPr>
              <a:t> Food waste accounts for 8–15% of hotel food purchase costs; reduction improves efficiency and profitability (Singh, Tyagi and Garg, 2024; United Nations Climate Change, 2024; Lee and Huang, 2023), as seen in Premier Inn (Premier Inn, 2026).</a:t>
            </a:r>
            <a:endParaRPr sz="1300" dirty="0">
              <a:solidFill>
                <a:schemeClr val="dk1"/>
              </a:solidFill>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b="1" dirty="0">
                <a:solidFill>
                  <a:schemeClr val="dk1"/>
                </a:solidFill>
                <a:latin typeface="Times New Roman"/>
                <a:ea typeface="Times New Roman"/>
                <a:cs typeface="Times New Roman"/>
                <a:sym typeface="Times New Roman"/>
              </a:rPr>
              <a:t>Social:</a:t>
            </a:r>
            <a:r>
              <a:rPr lang="en" sz="1300" dirty="0">
                <a:solidFill>
                  <a:schemeClr val="dk1"/>
                </a:solidFill>
                <a:latin typeface="Times New Roman"/>
                <a:ea typeface="Times New Roman"/>
                <a:cs typeface="Times New Roman"/>
                <a:sym typeface="Times New Roman"/>
              </a:rPr>
              <a:t> 70% of UK consumers are eco-conscious; employee engagement and ethical sourcing drive waste reduction (Sustainability Voices, 2022), with London Marriott Hotel reducing waste by 67% using AI (Allan, 2024).</a:t>
            </a:r>
            <a:endParaRPr sz="1300" dirty="0">
              <a:latin typeface="Times New Roman"/>
              <a:ea typeface="Times New Roman"/>
              <a:cs typeface="Times New Roman"/>
              <a:sym typeface="Times New Roman"/>
            </a:endParaRPr>
          </a:p>
        </p:txBody>
      </p:sp>
      <p:pic>
        <p:nvPicPr>
          <p:cNvPr id="89" name="Google Shape;89;g3bb082bbe5d_0_10"/>
          <p:cNvPicPr preferRelativeResize="0"/>
          <p:nvPr/>
        </p:nvPicPr>
        <p:blipFill rotWithShape="1">
          <a:blip r:embed="rId3">
            <a:alphaModFix/>
          </a:blip>
          <a:srcRect/>
          <a:stretch/>
        </p:blipFill>
        <p:spPr>
          <a:xfrm>
            <a:off x="6011583" y="1406677"/>
            <a:ext cx="2962600" cy="275957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g3bc79f21911_0_0"/>
          <p:cNvSpPr txBox="1"/>
          <p:nvPr/>
        </p:nvSpPr>
        <p:spPr>
          <a:xfrm>
            <a:off x="474450" y="0"/>
            <a:ext cx="8195100" cy="927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2800"/>
              <a:buFont typeface="Arial"/>
              <a:buNone/>
            </a:pPr>
            <a:r>
              <a:rPr lang="en" sz="4000" b="1">
                <a:solidFill>
                  <a:schemeClr val="dk1"/>
                </a:solidFill>
                <a:latin typeface="Times New Roman"/>
                <a:ea typeface="Times New Roman"/>
                <a:cs typeface="Times New Roman"/>
                <a:sym typeface="Times New Roman"/>
              </a:rPr>
              <a:t>Theme impact analysis</a:t>
            </a:r>
            <a:endParaRPr sz="4000" b="1">
              <a:solidFill>
                <a:schemeClr val="dk1"/>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rgbClr val="000000"/>
              </a:buClr>
              <a:buSzPts val="2800"/>
              <a:buFont typeface="Arial"/>
              <a:buNone/>
            </a:pPr>
            <a:endParaRPr sz="4000">
              <a:solidFill>
                <a:schemeClr val="dk1"/>
              </a:solidFill>
              <a:latin typeface="Abril Fatface"/>
              <a:ea typeface="Abril Fatface"/>
              <a:cs typeface="Abril Fatface"/>
              <a:sym typeface="Abril Fatface"/>
            </a:endParaRPr>
          </a:p>
        </p:txBody>
      </p:sp>
      <p:sp>
        <p:nvSpPr>
          <p:cNvPr id="95" name="Google Shape;95;g3bc79f21911_0_0"/>
          <p:cNvSpPr txBox="1"/>
          <p:nvPr/>
        </p:nvSpPr>
        <p:spPr>
          <a:xfrm>
            <a:off x="82400" y="828200"/>
            <a:ext cx="5794200" cy="3272100"/>
          </a:xfrm>
          <a:prstGeom prst="rect">
            <a:avLst/>
          </a:prstGeom>
          <a:noFill/>
          <a:ln>
            <a:noFill/>
          </a:ln>
        </p:spPr>
        <p:txBody>
          <a:bodyPr spcFirstLastPara="1" wrap="square" lIns="91425" tIns="91425" rIns="91425" bIns="91425" anchor="t" anchorCtr="0">
            <a:noAutofit/>
          </a:bodyPr>
          <a:lstStyle/>
          <a:p>
            <a:pPr lvl="0" algn="just" rtl="0">
              <a:lnSpc>
                <a:spcPct val="150000"/>
              </a:lnSpc>
              <a:spcBef>
                <a:spcPts val="0"/>
              </a:spcBef>
              <a:spcAft>
                <a:spcPts val="0"/>
              </a:spcAft>
              <a:buSzPts val="1300"/>
              <a:buChar char="•"/>
            </a:pPr>
            <a:r>
              <a:rPr lang="en" sz="1300" b="1" dirty="0">
                <a:solidFill>
                  <a:schemeClr val="dk1"/>
                </a:solidFill>
                <a:latin typeface="Times New Roman"/>
                <a:ea typeface="Times New Roman"/>
                <a:cs typeface="Times New Roman"/>
                <a:sym typeface="Times New Roman"/>
              </a:rPr>
              <a:t>Technological:</a:t>
            </a:r>
            <a:r>
              <a:rPr lang="en" sz="1300" dirty="0">
                <a:solidFill>
                  <a:schemeClr val="dk1"/>
                </a:solidFill>
                <a:latin typeface="Times New Roman"/>
                <a:ea typeface="Times New Roman"/>
                <a:cs typeface="Times New Roman"/>
                <a:sym typeface="Times New Roman"/>
              </a:rPr>
              <a:t> Digital tools (food waste tracking software, inventory systems, data analytics, smart bins) improve monitoring and reduce overproduction; hotels using tracking tech can cut waste by over 20% annually (Singh et al., 2024; ‌Chkoniya, 2021).</a:t>
            </a:r>
            <a:endParaRPr sz="1300" dirty="0">
              <a:solidFill>
                <a:schemeClr val="dk1"/>
              </a:solidFill>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b="1" dirty="0">
                <a:solidFill>
                  <a:schemeClr val="dk1"/>
                </a:solidFill>
                <a:latin typeface="Times New Roman"/>
                <a:ea typeface="Times New Roman"/>
                <a:cs typeface="Times New Roman"/>
                <a:sym typeface="Times New Roman"/>
              </a:rPr>
              <a:t>Legal:</a:t>
            </a:r>
            <a:r>
              <a:rPr lang="en" sz="1300" dirty="0">
                <a:solidFill>
                  <a:schemeClr val="dk1"/>
                </a:solidFill>
                <a:latin typeface="Times New Roman"/>
                <a:ea typeface="Times New Roman"/>
                <a:cs typeface="Times New Roman"/>
                <a:sym typeface="Times New Roman"/>
              </a:rPr>
              <a:t> Regulations on landfill tax, food donation, and waste disposal increase compliance pressure; landfill tax has risen disposal costs by over 20% (HM Revenue &amp; Customs, 2024); food safety and traceability laws apply to surplus redistribution (Socaci, 2020). Example: IHG Holiday Inn partners with FareShare to donate surplus food (FareShare, 2020).</a:t>
            </a:r>
            <a:endParaRPr sz="1300" dirty="0">
              <a:solidFill>
                <a:schemeClr val="dk1"/>
              </a:solidFill>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b="1" dirty="0">
                <a:solidFill>
                  <a:schemeClr val="dk1"/>
                </a:solidFill>
                <a:latin typeface="Times New Roman"/>
                <a:ea typeface="Times New Roman"/>
                <a:cs typeface="Times New Roman"/>
                <a:sym typeface="Times New Roman"/>
              </a:rPr>
              <a:t>Environmental:</a:t>
            </a:r>
            <a:r>
              <a:rPr lang="en" sz="1300" dirty="0">
                <a:solidFill>
                  <a:schemeClr val="dk1"/>
                </a:solidFill>
                <a:latin typeface="Times New Roman"/>
                <a:ea typeface="Times New Roman"/>
                <a:cs typeface="Times New Roman"/>
                <a:sym typeface="Times New Roman"/>
              </a:rPr>
              <a:t> Food waste accounts for 8–10% of global greenhouse gas emissions (United Nations Climate Change, 2020); landfill decomposition emits methane, over 25 times more harmful than CO₂ (United States Environmental Protection Agency, 2025). Example: Radisson Blu Edwardian reduced waste by over 50% using AI (World Sustainable Hospitality Alliance, 2023).</a:t>
            </a:r>
            <a:endParaRPr sz="1300" dirty="0">
              <a:latin typeface="Times New Roman"/>
              <a:ea typeface="Times New Roman"/>
              <a:cs typeface="Times New Roman"/>
              <a:sym typeface="Times New Roman"/>
            </a:endParaRPr>
          </a:p>
        </p:txBody>
      </p:sp>
      <p:pic>
        <p:nvPicPr>
          <p:cNvPr id="96" name="Google Shape;96;g3bc79f21911_0_0"/>
          <p:cNvPicPr preferRelativeResize="0"/>
          <p:nvPr/>
        </p:nvPicPr>
        <p:blipFill rotWithShape="1">
          <a:blip r:embed="rId3">
            <a:alphaModFix/>
          </a:blip>
          <a:srcRect/>
          <a:stretch/>
        </p:blipFill>
        <p:spPr>
          <a:xfrm>
            <a:off x="6029000" y="1351750"/>
            <a:ext cx="3115000" cy="22250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g3bb082bbe5d_0_25"/>
          <p:cNvSpPr txBox="1"/>
          <p:nvPr/>
        </p:nvSpPr>
        <p:spPr>
          <a:xfrm>
            <a:off x="474450" y="0"/>
            <a:ext cx="8195100" cy="927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 sz="4000" b="1" i="0" u="none" strike="noStrike" cap="none">
                <a:solidFill>
                  <a:schemeClr val="dk1"/>
                </a:solidFill>
                <a:latin typeface="Times New Roman"/>
                <a:ea typeface="Times New Roman"/>
                <a:cs typeface="Times New Roman"/>
                <a:sym typeface="Times New Roman"/>
              </a:rPr>
              <a:t>Conclusion</a:t>
            </a:r>
            <a:endParaRPr sz="4000" b="1" i="0" u="none" strike="noStrike" cap="none">
              <a:solidFill>
                <a:schemeClr val="dk1"/>
              </a:solidFill>
              <a:latin typeface="Times New Roman"/>
              <a:ea typeface="Times New Roman"/>
              <a:cs typeface="Times New Roman"/>
              <a:sym typeface="Times New Roman"/>
            </a:endParaRPr>
          </a:p>
        </p:txBody>
      </p:sp>
      <p:sp>
        <p:nvSpPr>
          <p:cNvPr id="102" name="Google Shape;102;g3bb082bbe5d_0_25"/>
          <p:cNvSpPr txBox="1"/>
          <p:nvPr/>
        </p:nvSpPr>
        <p:spPr>
          <a:xfrm>
            <a:off x="70625" y="1181300"/>
            <a:ext cx="5794200" cy="3129443"/>
          </a:xfrm>
          <a:prstGeom prst="rect">
            <a:avLst/>
          </a:prstGeom>
          <a:noFill/>
          <a:ln>
            <a:noFill/>
          </a:ln>
        </p:spPr>
        <p:txBody>
          <a:bodyPr spcFirstLastPara="1" wrap="square" lIns="91425" tIns="91425" rIns="91425" bIns="91425" anchor="t" anchorCtr="0">
            <a:noAutofit/>
          </a:bodyPr>
          <a:lstStyle/>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Sustainability in food waste management is a core priority for the hotel industry due to social, economic, and environmental implications.</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Rising operational costs, regulatory pressure, customer expectations, technological advancement, and environmental concerns drive the need for effective food waste reduction.</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Sustainable practices such as improved forecasting, waste monitoring technology, and food redistribution initiatives enhance operational efficiency.</a:t>
            </a:r>
            <a:endParaRPr sz="1300" dirty="0">
              <a:latin typeface="Times New Roman"/>
              <a:ea typeface="Times New Roman"/>
              <a:cs typeface="Times New Roman"/>
              <a:sym typeface="Times New Roman"/>
            </a:endParaRPr>
          </a:p>
          <a:p>
            <a:pPr lvl="0" algn="just" rtl="0">
              <a:lnSpc>
                <a:spcPct val="150000"/>
              </a:lnSpc>
              <a:spcBef>
                <a:spcPts val="0"/>
              </a:spcBef>
              <a:spcAft>
                <a:spcPts val="0"/>
              </a:spcAft>
              <a:buSzPts val="1300"/>
              <a:buChar char="•"/>
            </a:pPr>
            <a:r>
              <a:rPr lang="en" sz="1300" dirty="0">
                <a:latin typeface="Times New Roman"/>
                <a:ea typeface="Times New Roman"/>
                <a:cs typeface="Times New Roman"/>
                <a:sym typeface="Times New Roman"/>
              </a:rPr>
              <a:t>Effective food waste management reduces environmental impact and strengthens long-term competitiveness and corporate social responsibility.</a:t>
            </a:r>
            <a:endParaRPr sz="1300" dirty="0">
              <a:latin typeface="Times New Roman"/>
              <a:ea typeface="Times New Roman"/>
              <a:cs typeface="Times New Roman"/>
              <a:sym typeface="Times New Roman"/>
            </a:endParaRPr>
          </a:p>
        </p:txBody>
      </p:sp>
      <p:pic>
        <p:nvPicPr>
          <p:cNvPr id="103" name="Google Shape;103;g3bb082bbe5d_0_25"/>
          <p:cNvPicPr preferRelativeResize="0"/>
          <p:nvPr/>
        </p:nvPicPr>
        <p:blipFill rotWithShape="1">
          <a:blip r:embed="rId3">
            <a:alphaModFix/>
          </a:blip>
          <a:srcRect/>
          <a:stretch/>
        </p:blipFill>
        <p:spPr>
          <a:xfrm>
            <a:off x="6038950" y="2122250"/>
            <a:ext cx="2974376" cy="198539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g3bb082bbe5d_0_30"/>
          <p:cNvSpPr txBox="1"/>
          <p:nvPr/>
        </p:nvSpPr>
        <p:spPr>
          <a:xfrm>
            <a:off x="474450" y="0"/>
            <a:ext cx="8195100" cy="927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 sz="4000" b="1" i="0" u="none" strike="noStrike" cap="none">
                <a:solidFill>
                  <a:schemeClr val="dk1"/>
                </a:solidFill>
                <a:latin typeface="Times New Roman"/>
                <a:ea typeface="Times New Roman"/>
                <a:cs typeface="Times New Roman"/>
                <a:sym typeface="Times New Roman"/>
              </a:rPr>
              <a:t>Recommendations</a:t>
            </a:r>
            <a:endParaRPr sz="4000" b="1" i="0" u="none" strike="noStrike" cap="none">
              <a:solidFill>
                <a:schemeClr val="dk1"/>
              </a:solidFill>
              <a:latin typeface="Times New Roman"/>
              <a:ea typeface="Times New Roman"/>
              <a:cs typeface="Times New Roman"/>
              <a:sym typeface="Times New Roman"/>
            </a:endParaRPr>
          </a:p>
        </p:txBody>
      </p:sp>
      <p:sp>
        <p:nvSpPr>
          <p:cNvPr id="109" name="Google Shape;109;g3bb082bbe5d_0_30"/>
          <p:cNvSpPr txBox="1"/>
          <p:nvPr/>
        </p:nvSpPr>
        <p:spPr>
          <a:xfrm>
            <a:off x="121920" y="775063"/>
            <a:ext cx="5425440" cy="4284617"/>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300" b="1" dirty="0">
                <a:solidFill>
                  <a:schemeClr val="dk1"/>
                </a:solidFill>
                <a:latin typeface="Times New Roman"/>
                <a:ea typeface="Times New Roman"/>
                <a:cs typeface="Times New Roman"/>
                <a:sym typeface="Times New Roman"/>
              </a:rPr>
              <a:t>Implement digital food waste monitoring systems</a:t>
            </a:r>
            <a:r>
              <a:rPr lang="en" sz="1300" dirty="0">
                <a:solidFill>
                  <a:schemeClr val="dk1"/>
                </a:solidFill>
                <a:latin typeface="Times New Roman"/>
                <a:ea typeface="Times New Roman"/>
                <a:cs typeface="Times New Roman"/>
                <a:sym typeface="Times New Roman"/>
              </a:rPr>
              <a:t> (AI tracking tools, smart bins, integrated inventory software) to improve forecasting and reduce overproduction; assign responsibility to F&amp;B managers and IT teams (Bendesa et al., 2022).</a:t>
            </a:r>
            <a:endParaRPr sz="13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300" b="1" dirty="0">
                <a:solidFill>
                  <a:schemeClr val="dk1"/>
                </a:solidFill>
                <a:latin typeface="Times New Roman"/>
                <a:ea typeface="Times New Roman"/>
                <a:cs typeface="Times New Roman"/>
                <a:sym typeface="Times New Roman"/>
              </a:rPr>
              <a:t>Introduce staff training programmes</a:t>
            </a:r>
            <a:r>
              <a:rPr lang="en" sz="1300" dirty="0">
                <a:solidFill>
                  <a:schemeClr val="dk1"/>
                </a:solidFill>
                <a:latin typeface="Times New Roman"/>
                <a:ea typeface="Times New Roman"/>
                <a:cs typeface="Times New Roman"/>
                <a:sym typeface="Times New Roman"/>
              </a:rPr>
              <a:t> on food waste awareness, inventory control, and sustainable kitchen practices; integrate waste reduction targets into performance appraisals to drive long-term behavioural change (Okumus et al., 2020).</a:t>
            </a:r>
            <a:endParaRPr sz="13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300" b="1" dirty="0">
                <a:solidFill>
                  <a:schemeClr val="dk1"/>
                </a:solidFill>
                <a:latin typeface="Times New Roman"/>
                <a:ea typeface="Times New Roman"/>
                <a:cs typeface="Times New Roman"/>
                <a:sym typeface="Times New Roman"/>
              </a:rPr>
              <a:t>Apply portion control and menu engineering strategies</a:t>
            </a:r>
            <a:r>
              <a:rPr lang="en" sz="1300" dirty="0">
                <a:solidFill>
                  <a:schemeClr val="dk1"/>
                </a:solidFill>
                <a:latin typeface="Times New Roman"/>
                <a:ea typeface="Times New Roman"/>
                <a:cs typeface="Times New Roman"/>
                <a:sym typeface="Times New Roman"/>
              </a:rPr>
              <a:t> by redesigning low-demand items, offering flexible portion sizes, and adjusting buffet formats using sales and waste data to reduce kitchen waste.</a:t>
            </a:r>
            <a:endParaRPr sz="13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300" b="1" dirty="0">
                <a:solidFill>
                  <a:schemeClr val="dk1"/>
                </a:solidFill>
                <a:latin typeface="Times New Roman"/>
                <a:ea typeface="Times New Roman"/>
                <a:cs typeface="Times New Roman"/>
                <a:sym typeface="Times New Roman"/>
              </a:rPr>
              <a:t>Expand partnerships with food redistribution charities and local communities</a:t>
            </a:r>
            <a:r>
              <a:rPr lang="en" sz="1300" dirty="0">
                <a:solidFill>
                  <a:schemeClr val="dk1"/>
                </a:solidFill>
                <a:latin typeface="Times New Roman"/>
                <a:ea typeface="Times New Roman"/>
                <a:cs typeface="Times New Roman"/>
                <a:sym typeface="Times New Roman"/>
              </a:rPr>
              <a:t> to manage surplus food, ensure regulatory compliance, and reduce landfill costs (Ayala et al., 2022).</a:t>
            </a:r>
            <a:endParaRPr sz="1300" dirty="0">
              <a:latin typeface="Times New Roman"/>
              <a:ea typeface="Times New Roman"/>
              <a:cs typeface="Times New Roman"/>
              <a:sym typeface="Times New Roman"/>
            </a:endParaRPr>
          </a:p>
        </p:txBody>
      </p:sp>
      <p:pic>
        <p:nvPicPr>
          <p:cNvPr id="110" name="Google Shape;110;g3bb082bbe5d_0_30"/>
          <p:cNvPicPr preferRelativeResize="0"/>
          <p:nvPr/>
        </p:nvPicPr>
        <p:blipFill rotWithShape="1">
          <a:blip r:embed="rId3">
            <a:alphaModFix/>
          </a:blip>
          <a:srcRect/>
          <a:stretch/>
        </p:blipFill>
        <p:spPr>
          <a:xfrm>
            <a:off x="5715000" y="1153850"/>
            <a:ext cx="3185159" cy="297961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a:extLst>
            <a:ext uri="{FF2B5EF4-FFF2-40B4-BE49-F238E27FC236}">
              <a16:creationId xmlns:a16="http://schemas.microsoft.com/office/drawing/2014/main" id="{1231AF62-576A-32B7-50FC-26D7E121F12D}"/>
            </a:ext>
          </a:extLst>
        </p:cNvPr>
        <p:cNvGrpSpPr/>
        <p:nvPr/>
      </p:nvGrpSpPr>
      <p:grpSpPr>
        <a:xfrm>
          <a:off x="0" y="0"/>
          <a:ext cx="0" cy="0"/>
          <a:chOff x="0" y="0"/>
          <a:chExt cx="0" cy="0"/>
        </a:xfrm>
      </p:grpSpPr>
      <p:sp>
        <p:nvSpPr>
          <p:cNvPr id="115" name="Google Shape;115;p13">
            <a:extLst>
              <a:ext uri="{FF2B5EF4-FFF2-40B4-BE49-F238E27FC236}">
                <a16:creationId xmlns:a16="http://schemas.microsoft.com/office/drawing/2014/main" id="{5AC2DA17-42E2-6E87-F2DE-A2434446416D}"/>
              </a:ext>
            </a:extLst>
          </p:cNvPr>
          <p:cNvSpPr txBox="1"/>
          <p:nvPr/>
        </p:nvSpPr>
        <p:spPr>
          <a:xfrm>
            <a:off x="474450" y="0"/>
            <a:ext cx="8195100" cy="927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800"/>
              <a:buFont typeface="Arial"/>
              <a:buNone/>
            </a:pPr>
            <a:r>
              <a:rPr lang="en" sz="3000" b="1" i="0" u="none" strike="noStrike" cap="none" dirty="0">
                <a:solidFill>
                  <a:schemeClr val="dk1"/>
                </a:solidFill>
                <a:latin typeface="Times New Roman"/>
                <a:ea typeface="Times New Roman"/>
                <a:cs typeface="Times New Roman"/>
                <a:sym typeface="Times New Roman"/>
              </a:rPr>
              <a:t>References</a:t>
            </a:r>
            <a:endParaRPr sz="3000" b="1" i="0" u="none" strike="noStrike" cap="none" dirty="0">
              <a:solidFill>
                <a:schemeClr val="dk1"/>
              </a:solidFill>
              <a:latin typeface="Times New Roman"/>
              <a:ea typeface="Times New Roman"/>
              <a:cs typeface="Times New Roman"/>
              <a:sym typeface="Times New Roman"/>
            </a:endParaRPr>
          </a:p>
        </p:txBody>
      </p:sp>
      <p:sp>
        <p:nvSpPr>
          <p:cNvPr id="116" name="Google Shape;116;p13">
            <a:extLst>
              <a:ext uri="{FF2B5EF4-FFF2-40B4-BE49-F238E27FC236}">
                <a16:creationId xmlns:a16="http://schemas.microsoft.com/office/drawing/2014/main" id="{FDC3C323-4F45-D39F-BD48-D27508C2050F}"/>
              </a:ext>
            </a:extLst>
          </p:cNvPr>
          <p:cNvSpPr txBox="1"/>
          <p:nvPr/>
        </p:nvSpPr>
        <p:spPr>
          <a:xfrm>
            <a:off x="0" y="556764"/>
            <a:ext cx="9144000" cy="4586736"/>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Agu, E.E., Iyelolu, T.V., Idemudia, C. and Ijomah, T.I., (2024). Exploring the relationship between sustainable business practices and increased brand loyalty. </a:t>
            </a:r>
            <a:r>
              <a:rPr lang="en" sz="500" i="1" dirty="0">
                <a:solidFill>
                  <a:schemeClr val="tx1"/>
                </a:solidFill>
                <a:latin typeface="Times New Roman"/>
                <a:ea typeface="Times New Roman"/>
                <a:cs typeface="Times New Roman"/>
                <a:sym typeface="Times New Roman"/>
              </a:rPr>
              <a:t>International Journal of Management &amp; Entrepreneurship Research</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6</a:t>
            </a:r>
            <a:r>
              <a:rPr lang="en" sz="500" dirty="0">
                <a:solidFill>
                  <a:schemeClr val="tx1"/>
                </a:solidFill>
                <a:latin typeface="Times New Roman"/>
                <a:ea typeface="Times New Roman"/>
                <a:cs typeface="Times New Roman"/>
                <a:sym typeface="Times New Roman"/>
              </a:rPr>
              <a:t>(8), pp.2463-2475.</a:t>
            </a:r>
            <a:endParaRPr sz="500" dirty="0">
              <a:solidFill>
                <a:schemeClr val="tx1"/>
              </a:solidFill>
              <a:latin typeface="Times New Roman"/>
              <a:ea typeface="Times New Roman"/>
              <a:cs typeface="Times New Roman"/>
              <a:sym typeface="Times New Roman"/>
            </a:endParaRPr>
          </a:p>
          <a:p>
            <a:pPr lvl="0" algn="just">
              <a:lnSpc>
                <a:spcPct val="150000"/>
              </a:lnSpc>
              <a:buClr>
                <a:schemeClr val="dk1"/>
              </a:buClr>
              <a:buSzPts val="1100"/>
            </a:pPr>
            <a:r>
              <a:rPr lang="en" sz="500" dirty="0">
                <a:solidFill>
                  <a:schemeClr val="tx1"/>
                </a:solidFill>
                <a:latin typeface="Times New Roman"/>
                <a:ea typeface="Times New Roman"/>
                <a:cs typeface="Times New Roman"/>
                <a:sym typeface="Times New Roman"/>
              </a:rPr>
              <a:t>Ajayi, V.O., (2023). A review on primary sources of data and secondary sources of data. </a:t>
            </a:r>
            <a:r>
              <a:rPr lang="en" sz="500" i="1" dirty="0">
                <a:solidFill>
                  <a:schemeClr val="tx1"/>
                </a:solidFill>
                <a:latin typeface="Times New Roman"/>
                <a:ea typeface="Times New Roman"/>
                <a:cs typeface="Times New Roman"/>
                <a:sym typeface="Times New Roman"/>
              </a:rPr>
              <a:t>Available at: </a:t>
            </a:r>
            <a:r>
              <a:rPr lang="en-GB" sz="500" u="sng"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http://dx.doi.org/10.2139/ssrn.5378785</a:t>
            </a:r>
            <a:endParaRPr sz="50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a:p>
            <a:pPr lvl="0" algn="just">
              <a:lnSpc>
                <a:spcPct val="150000"/>
              </a:lnSpc>
              <a:buClr>
                <a:schemeClr val="dk1"/>
              </a:buClr>
              <a:buSzPts val="1100"/>
            </a:pPr>
            <a:r>
              <a:rPr lang="en" sz="500" dirty="0">
                <a:solidFill>
                  <a:schemeClr val="tx1"/>
                </a:solidFill>
                <a:latin typeface="Times New Roman"/>
                <a:ea typeface="Times New Roman"/>
                <a:cs typeface="Times New Roman"/>
                <a:sym typeface="Times New Roman"/>
              </a:rPr>
              <a:t>‌Allan, H. (2024). </a:t>
            </a:r>
            <a:r>
              <a:rPr lang="en" sz="500" i="1" dirty="0">
                <a:solidFill>
                  <a:schemeClr val="tx1"/>
                </a:solidFill>
                <a:latin typeface="Times New Roman"/>
                <a:ea typeface="Times New Roman"/>
                <a:cs typeface="Times New Roman"/>
                <a:sym typeface="Times New Roman"/>
              </a:rPr>
              <a:t>London Marriott Hotel Canary Wharf achieves a 67% Reduction in Food Waste with Winnow in 6 Months</a:t>
            </a:r>
            <a:r>
              <a:rPr lang="en" sz="500" dirty="0">
                <a:solidFill>
                  <a:schemeClr val="tx1"/>
                </a:solidFill>
                <a:latin typeface="Times New Roman"/>
                <a:ea typeface="Times New Roman"/>
                <a:cs typeface="Times New Roman"/>
                <a:sym typeface="Times New Roman"/>
              </a:rPr>
              <a:t>.  Winnowsolutions.com. Available at: </a:t>
            </a:r>
            <a:r>
              <a:rPr lang="en-US" sz="500" dirty="0">
                <a:solidFill>
                  <a:schemeClr val="tx1"/>
                </a:solidFill>
                <a:latin typeface="Times New Roman"/>
                <a:ea typeface="Times New Roman"/>
                <a:cs typeface="Times New Roman"/>
                <a:sym typeface="Times New Roman"/>
              </a:rPr>
              <a:t>https://blog.winnowsolutions.com/marriott-canary-wharf-67-reduction-food-waste</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Amicarelli, V., Aluculesei, A.C., Lagioia, G., Pamfilie, R. and Bux, C., (2022). How to manage and minimize food waste in the hotel industry: An exploratory research. </a:t>
            </a:r>
            <a:r>
              <a:rPr lang="en" sz="500" i="1" dirty="0">
                <a:solidFill>
                  <a:schemeClr val="tx1"/>
                </a:solidFill>
                <a:latin typeface="Times New Roman"/>
                <a:ea typeface="Times New Roman"/>
                <a:cs typeface="Times New Roman"/>
                <a:sym typeface="Times New Roman"/>
              </a:rPr>
              <a:t>International Journal of Culture, Tourism and Hospitality Research</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16</a:t>
            </a:r>
            <a:r>
              <a:rPr lang="en" sz="500" dirty="0">
                <a:solidFill>
                  <a:schemeClr val="tx1"/>
                </a:solidFill>
                <a:latin typeface="Times New Roman"/>
                <a:ea typeface="Times New Roman"/>
                <a:cs typeface="Times New Roman"/>
                <a:sym typeface="Times New Roman"/>
              </a:rPr>
              <a:t>(1), pp.152-167.</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Ayala, V., Caldwell, J.I., Garcia-Silva, B., Shah, D., Garcia, V. and Kuo, T., (2022). Increasing surplus food redistribution to improve food access through a partnership between public health and a technology-based company. </a:t>
            </a:r>
            <a:r>
              <a:rPr lang="en" sz="500" i="1" dirty="0">
                <a:solidFill>
                  <a:schemeClr val="tx1"/>
                </a:solidFill>
                <a:latin typeface="Times New Roman"/>
                <a:ea typeface="Times New Roman"/>
                <a:cs typeface="Times New Roman"/>
                <a:sym typeface="Times New Roman"/>
              </a:rPr>
              <a:t>Journal of Health Care for the Poor and Underserved</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33</a:t>
            </a:r>
            <a:r>
              <a:rPr lang="en" sz="500" dirty="0">
                <a:solidFill>
                  <a:schemeClr val="tx1"/>
                </a:solidFill>
                <a:latin typeface="Times New Roman"/>
                <a:ea typeface="Times New Roman"/>
                <a:cs typeface="Times New Roman"/>
                <a:sym typeface="Times New Roman"/>
              </a:rPr>
              <a:t>(5), pp.7-24.</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Bendesa, A.O., Astuti, N.N.S., Astawa, I.K., Susanto, B. and Sarjana, I.M.B., (2022). Optimizing food costs through menu engineering, portion control, supplier negotiations, waste reduction, and technology integration. </a:t>
            </a:r>
            <a:r>
              <a:rPr lang="en" sz="500" i="1" dirty="0">
                <a:solidFill>
                  <a:schemeClr val="tx1"/>
                </a:solidFill>
                <a:latin typeface="Times New Roman"/>
                <a:ea typeface="Times New Roman"/>
                <a:cs typeface="Times New Roman"/>
                <a:sym typeface="Times New Roman"/>
              </a:rPr>
              <a:t>Journal of Commerce, Management, and Tourism Studies</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1</a:t>
            </a:r>
            <a:r>
              <a:rPr lang="en" sz="500" dirty="0">
                <a:solidFill>
                  <a:schemeClr val="tx1"/>
                </a:solidFill>
                <a:latin typeface="Times New Roman"/>
                <a:ea typeface="Times New Roman"/>
                <a:cs typeface="Times New Roman"/>
                <a:sym typeface="Times New Roman"/>
              </a:rPr>
              <a:t>(1), pp.1-13.</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Biggi, G., Principato, L. and Castellacci, F., (2024). Food waste reduction, corporate responsibility and national policies: evidence from Europe. </a:t>
            </a:r>
            <a:r>
              <a:rPr lang="en" sz="500" i="1" dirty="0">
                <a:solidFill>
                  <a:schemeClr val="tx1"/>
                </a:solidFill>
                <a:latin typeface="Times New Roman"/>
                <a:ea typeface="Times New Roman"/>
                <a:cs typeface="Times New Roman"/>
                <a:sym typeface="Times New Roman"/>
              </a:rPr>
              <a:t>British Food Journal</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126</a:t>
            </a:r>
            <a:r>
              <a:rPr lang="en" sz="500" dirty="0">
                <a:solidFill>
                  <a:schemeClr val="tx1"/>
                </a:solidFill>
                <a:latin typeface="Times New Roman"/>
                <a:ea typeface="Times New Roman"/>
                <a:cs typeface="Times New Roman"/>
                <a:sym typeface="Times New Roman"/>
              </a:rPr>
              <a:t>(13), pp.470-485.</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‌Camilleri, M.A., (2021). Sustainable production and consumption of food. Mise-en-place circular economy policies and waste management practices in tourism cities. </a:t>
            </a:r>
            <a:r>
              <a:rPr lang="en" sz="500" i="1" dirty="0">
                <a:solidFill>
                  <a:schemeClr val="tx1"/>
                </a:solidFill>
                <a:latin typeface="Times New Roman"/>
                <a:ea typeface="Times New Roman"/>
                <a:cs typeface="Times New Roman"/>
                <a:sym typeface="Times New Roman"/>
              </a:rPr>
              <a:t>Sustainability</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13</a:t>
            </a:r>
            <a:r>
              <a:rPr lang="en" sz="500" dirty="0">
                <a:solidFill>
                  <a:schemeClr val="tx1"/>
                </a:solidFill>
                <a:latin typeface="Times New Roman"/>
                <a:ea typeface="Times New Roman"/>
                <a:cs typeface="Times New Roman"/>
                <a:sym typeface="Times New Roman"/>
              </a:rPr>
              <a:t>(17), p.9986.</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‌Chkoniya, V. (ed.) (2021) </a:t>
            </a:r>
            <a:r>
              <a:rPr lang="en" sz="500" i="1" dirty="0">
                <a:solidFill>
                  <a:schemeClr val="tx1"/>
                </a:solidFill>
                <a:latin typeface="Times New Roman"/>
                <a:ea typeface="Times New Roman"/>
                <a:cs typeface="Times New Roman"/>
                <a:sym typeface="Times New Roman"/>
              </a:rPr>
              <a:t>Handbook of research on applied data science and artificial intelligence in business and industry.</a:t>
            </a:r>
            <a:r>
              <a:rPr lang="en" sz="500" dirty="0">
                <a:solidFill>
                  <a:schemeClr val="tx1"/>
                </a:solidFill>
                <a:latin typeface="Times New Roman"/>
                <a:ea typeface="Times New Roman"/>
                <a:cs typeface="Times New Roman"/>
                <a:sym typeface="Times New Roman"/>
              </a:rPr>
              <a:t> Hershey, Pennsylvania: IGI Global.</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Cox, J., (2021). The higher education environment driving academic library strategy: A political, economic, social and technological (PEST) analysis. </a:t>
            </a:r>
            <a:r>
              <a:rPr lang="en" sz="500" i="1" dirty="0">
                <a:solidFill>
                  <a:schemeClr val="tx1"/>
                </a:solidFill>
                <a:latin typeface="Times New Roman"/>
                <a:ea typeface="Times New Roman"/>
                <a:cs typeface="Times New Roman"/>
                <a:sym typeface="Times New Roman"/>
              </a:rPr>
              <a:t>The Journal of Academic Librarianship</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47</a:t>
            </a:r>
            <a:r>
              <a:rPr lang="en" sz="500" dirty="0">
                <a:solidFill>
                  <a:schemeClr val="tx1"/>
                </a:solidFill>
                <a:latin typeface="Times New Roman"/>
                <a:ea typeface="Times New Roman"/>
                <a:cs typeface="Times New Roman"/>
                <a:sym typeface="Times New Roman"/>
              </a:rPr>
              <a:t>(1), p.102219.</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da Costa, T.P., Gillespie, J., Cama-Moncunill, X., Ward, S., Condell, J., Ramanathan, R. and Murphy, F., (2022). A systematic review of real-time monitoring technologies and its potential application to reduce food loss and waste: Key elements of food supply chains and IoT technologies. </a:t>
            </a:r>
            <a:r>
              <a:rPr lang="en" sz="500" i="1" dirty="0">
                <a:solidFill>
                  <a:schemeClr val="tx1"/>
                </a:solidFill>
                <a:latin typeface="Times New Roman"/>
                <a:ea typeface="Times New Roman"/>
                <a:cs typeface="Times New Roman"/>
                <a:sym typeface="Times New Roman"/>
              </a:rPr>
              <a:t>Sustainability</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15</a:t>
            </a:r>
            <a:r>
              <a:rPr lang="en" sz="500" dirty="0">
                <a:solidFill>
                  <a:schemeClr val="tx1"/>
                </a:solidFill>
                <a:latin typeface="Times New Roman"/>
                <a:ea typeface="Times New Roman"/>
                <a:cs typeface="Times New Roman"/>
                <a:sym typeface="Times New Roman"/>
              </a:rPr>
              <a:t>(1), p.614.</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Despoudi, S., Bucatariu, C., Otles, S. and Kartal, C., (2021). Food waste management, valorization, and sustainability in the food industry. In </a:t>
            </a:r>
            <a:r>
              <a:rPr lang="en" sz="500" i="1" dirty="0">
                <a:solidFill>
                  <a:schemeClr val="tx1"/>
                </a:solidFill>
                <a:latin typeface="Times New Roman"/>
                <a:ea typeface="Times New Roman"/>
                <a:cs typeface="Times New Roman"/>
                <a:sym typeface="Times New Roman"/>
              </a:rPr>
              <a:t>Food waste recovery</a:t>
            </a:r>
            <a:r>
              <a:rPr lang="en" sz="500" dirty="0">
                <a:solidFill>
                  <a:schemeClr val="tx1"/>
                </a:solidFill>
                <a:latin typeface="Times New Roman"/>
                <a:ea typeface="Times New Roman"/>
                <a:cs typeface="Times New Roman"/>
                <a:sym typeface="Times New Roman"/>
              </a:rPr>
              <a:t> (pp. 3-19). Academic Press.</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‌FareShare. (2020). </a:t>
            </a:r>
            <a:r>
              <a:rPr lang="en" sz="500" i="1" dirty="0">
                <a:solidFill>
                  <a:schemeClr val="tx1"/>
                </a:solidFill>
                <a:latin typeface="Times New Roman"/>
                <a:ea typeface="Times New Roman"/>
                <a:cs typeface="Times New Roman"/>
                <a:sym typeface="Times New Roman"/>
              </a:rPr>
              <a:t>Whitbread dishes up thousands of meals for FareShare through food donations</a:t>
            </a:r>
            <a:r>
              <a:rPr lang="en" sz="500" dirty="0">
                <a:solidFill>
                  <a:schemeClr val="tx1"/>
                </a:solidFill>
                <a:latin typeface="Times New Roman"/>
                <a:ea typeface="Times New Roman"/>
                <a:cs typeface="Times New Roman"/>
                <a:sym typeface="Times New Roman"/>
              </a:rPr>
              <a:t>. Available at: https://fareshare.org.uk/news-media/press-releases/whitbread-dishes-up-thousands-of-meals-for-fareshare-through-food-donations/.</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‌Gong, G., Huang, X., Wu, S., Tian, H. and Li, W., (2021). Punishment by securities regulators, corporate social responsibility and the cost of debt. </a:t>
            </a:r>
            <a:r>
              <a:rPr lang="en" sz="500" i="1" dirty="0">
                <a:solidFill>
                  <a:schemeClr val="tx1"/>
                </a:solidFill>
                <a:latin typeface="Times New Roman"/>
                <a:ea typeface="Times New Roman"/>
                <a:cs typeface="Times New Roman"/>
                <a:sym typeface="Times New Roman"/>
              </a:rPr>
              <a:t>Journal of business ethics</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171</a:t>
            </a:r>
            <a:r>
              <a:rPr lang="en" sz="500" dirty="0">
                <a:solidFill>
                  <a:schemeClr val="tx1"/>
                </a:solidFill>
                <a:latin typeface="Times New Roman"/>
                <a:ea typeface="Times New Roman"/>
                <a:cs typeface="Times New Roman"/>
                <a:sym typeface="Times New Roman"/>
              </a:rPr>
              <a:t>(2), pp.337-356.</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HM Revenue &amp; Customs (2024). </a:t>
            </a:r>
            <a:r>
              <a:rPr lang="en" sz="500" i="1" dirty="0">
                <a:solidFill>
                  <a:schemeClr val="tx1"/>
                </a:solidFill>
                <a:latin typeface="Times New Roman"/>
                <a:ea typeface="Times New Roman"/>
                <a:cs typeface="Times New Roman"/>
                <a:sym typeface="Times New Roman"/>
              </a:rPr>
              <a:t>Landfill Tax: increase in rates</a:t>
            </a:r>
            <a:r>
              <a:rPr lang="en" sz="500" dirty="0">
                <a:solidFill>
                  <a:schemeClr val="tx1"/>
                </a:solidFill>
                <a:latin typeface="Times New Roman"/>
                <a:ea typeface="Times New Roman"/>
                <a:cs typeface="Times New Roman"/>
                <a:sym typeface="Times New Roman"/>
              </a:rPr>
              <a:t>. GOV.UK. Available at: https://www.gov.uk/government/publications/landfill-tax-rates-for-2025-to-2026/landfill-tax-increase-in-rates</a:t>
            </a:r>
            <a:endParaRPr sz="500" dirty="0">
              <a:solidFill>
                <a:schemeClr val="tx1"/>
              </a:solidFill>
              <a:latin typeface="Times New Roman"/>
              <a:ea typeface="Times New Roman"/>
              <a:cs typeface="Times New Roman"/>
              <a:sym typeface="Times New Roman"/>
            </a:endParaRPr>
          </a:p>
          <a:p>
            <a:pPr lvl="0" algn="just">
              <a:lnSpc>
                <a:spcPct val="150000"/>
              </a:lnSpc>
              <a:buClr>
                <a:schemeClr val="dk1"/>
              </a:buClr>
              <a:buSzPts val="1100"/>
            </a:pPr>
            <a:r>
              <a:rPr lang="en" sz="500" dirty="0">
                <a:solidFill>
                  <a:schemeClr val="tx1"/>
                </a:solidFill>
                <a:latin typeface="Times New Roman"/>
                <a:ea typeface="Times New Roman"/>
                <a:cs typeface="Times New Roman"/>
                <a:sym typeface="Times New Roman"/>
              </a:rPr>
              <a:t>Karvounidi, M., Alexandropoulou, A. and Fousteris, A.E. (2024). Sustainable Food Waste Management in the Hospitality Industry: Innovations and Best Practices. </a:t>
            </a:r>
            <a:r>
              <a:rPr lang="en" sz="500" i="1" dirty="0">
                <a:solidFill>
                  <a:schemeClr val="tx1"/>
                </a:solidFill>
                <a:latin typeface="Times New Roman"/>
                <a:ea typeface="Times New Roman"/>
                <a:cs typeface="Times New Roman"/>
                <a:sym typeface="Times New Roman"/>
              </a:rPr>
              <a:t>IOSR Journal of Environmental Science Toxicology and Food Technology</a:t>
            </a:r>
            <a:r>
              <a:rPr lang="en" sz="500" dirty="0">
                <a:solidFill>
                  <a:schemeClr val="tx1"/>
                </a:solidFill>
                <a:latin typeface="Times New Roman"/>
                <a:ea typeface="Times New Roman"/>
                <a:cs typeface="Times New Roman"/>
                <a:sym typeface="Times New Roman"/>
              </a:rPr>
              <a:t>, 18(6), pp.26–34.</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Lee, H.-H. and Huang, P.-Y. (2023). Food Waste and Environmental Sustainability of the Hotel Industry in Taiwan. </a:t>
            </a:r>
            <a:r>
              <a:rPr lang="en" sz="500" i="1" dirty="0">
                <a:solidFill>
                  <a:schemeClr val="tx1"/>
                </a:solidFill>
                <a:latin typeface="Times New Roman"/>
                <a:ea typeface="Times New Roman"/>
                <a:cs typeface="Times New Roman"/>
                <a:sym typeface="Times New Roman"/>
              </a:rPr>
              <a:t>Sustainability</a:t>
            </a:r>
            <a:r>
              <a:rPr lang="en" sz="500" dirty="0">
                <a:solidFill>
                  <a:schemeClr val="tx1"/>
                </a:solidFill>
                <a:latin typeface="Times New Roman"/>
                <a:ea typeface="Times New Roman"/>
                <a:cs typeface="Times New Roman"/>
                <a:sym typeface="Times New Roman"/>
              </a:rPr>
              <a:t>, 15(21), p.15459. Available at: doi:https://doi.org/10.3390/su152115459.</a:t>
            </a: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Matheson, T., (2022). Disposal is not free: Fiscal instruments to internalize the environmental costs of solid waste. </a:t>
            </a:r>
            <a:r>
              <a:rPr lang="en" sz="500" i="1" dirty="0">
                <a:solidFill>
                  <a:schemeClr val="tx1"/>
                </a:solidFill>
                <a:latin typeface="Times New Roman"/>
                <a:ea typeface="Times New Roman"/>
                <a:cs typeface="Times New Roman"/>
                <a:sym typeface="Times New Roman"/>
              </a:rPr>
              <a:t>International Tax and Public Finance</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29</a:t>
            </a:r>
            <a:r>
              <a:rPr lang="en" sz="500" dirty="0">
                <a:solidFill>
                  <a:schemeClr val="tx1"/>
                </a:solidFill>
                <a:latin typeface="Times New Roman"/>
                <a:ea typeface="Times New Roman"/>
                <a:cs typeface="Times New Roman"/>
                <a:sym typeface="Times New Roman"/>
              </a:rPr>
              <a:t>(4), pp.1047-1073.</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Mazhar, S.A., Anjum, R., Anwar, A.I. and Khan, A.A., (2021). Methods of data collection: A fundamental tool of research. </a:t>
            </a:r>
            <a:r>
              <a:rPr lang="en" sz="500" i="1" dirty="0">
                <a:solidFill>
                  <a:schemeClr val="tx1"/>
                </a:solidFill>
                <a:latin typeface="Times New Roman"/>
                <a:ea typeface="Times New Roman"/>
                <a:cs typeface="Times New Roman"/>
                <a:sym typeface="Times New Roman"/>
              </a:rPr>
              <a:t>Journal of Integrated Community Health</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10</a:t>
            </a:r>
            <a:r>
              <a:rPr lang="en" sz="500" dirty="0">
                <a:solidFill>
                  <a:schemeClr val="tx1"/>
                </a:solidFill>
                <a:latin typeface="Times New Roman"/>
                <a:ea typeface="Times New Roman"/>
                <a:cs typeface="Times New Roman"/>
                <a:sym typeface="Times New Roman"/>
              </a:rPr>
              <a:t>(1), pp.6-10.</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Okumus, B., Taheri, B., Giritlioglu, I. and Gannon, M.J., (2020). Tackling food waste in all-inclusive resort hotels. </a:t>
            </a:r>
            <a:r>
              <a:rPr lang="en" sz="500" i="1" dirty="0">
                <a:solidFill>
                  <a:schemeClr val="tx1"/>
                </a:solidFill>
                <a:latin typeface="Times New Roman"/>
                <a:ea typeface="Times New Roman"/>
                <a:cs typeface="Times New Roman"/>
                <a:sym typeface="Times New Roman"/>
              </a:rPr>
              <a:t>International Journal of Hospitality Management</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88</a:t>
            </a:r>
            <a:r>
              <a:rPr lang="en" sz="500" dirty="0">
                <a:solidFill>
                  <a:schemeClr val="tx1"/>
                </a:solidFill>
                <a:latin typeface="Times New Roman"/>
                <a:ea typeface="Times New Roman"/>
                <a:cs typeface="Times New Roman"/>
                <a:sym typeface="Times New Roman"/>
              </a:rPr>
              <a:t>, p.102543.</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Omar, I.A., Hasan, H.R., Jayaraman, R., Salah, K. and Omar, M., (2024). Using blockchain technology to achieve sustainability in the hospitality industry by reducing food waste. </a:t>
            </a:r>
            <a:r>
              <a:rPr lang="en" sz="500" i="1" dirty="0">
                <a:solidFill>
                  <a:schemeClr val="tx1"/>
                </a:solidFill>
                <a:latin typeface="Times New Roman"/>
                <a:ea typeface="Times New Roman"/>
                <a:cs typeface="Times New Roman"/>
                <a:sym typeface="Times New Roman"/>
              </a:rPr>
              <a:t>Computers &amp; Industrial Engineering</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197</a:t>
            </a:r>
            <a:r>
              <a:rPr lang="en" sz="500" dirty="0">
                <a:solidFill>
                  <a:schemeClr val="tx1"/>
                </a:solidFill>
                <a:latin typeface="Times New Roman"/>
                <a:ea typeface="Times New Roman"/>
                <a:cs typeface="Times New Roman"/>
                <a:sym typeface="Times New Roman"/>
              </a:rPr>
              <a:t>, p.110586.</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Premier Inn, (2026) </a:t>
            </a:r>
            <a:r>
              <a:rPr lang="en" sz="500" i="1" dirty="0">
                <a:solidFill>
                  <a:schemeClr val="tx1"/>
                </a:solidFill>
                <a:latin typeface="Times New Roman"/>
                <a:ea typeface="Times New Roman"/>
                <a:cs typeface="Times New Roman"/>
                <a:sym typeface="Times New Roman"/>
              </a:rPr>
              <a:t>Force for Good</a:t>
            </a:r>
            <a:r>
              <a:rPr lang="en" sz="500" dirty="0">
                <a:solidFill>
                  <a:schemeClr val="tx1"/>
                </a:solidFill>
                <a:latin typeface="Times New Roman"/>
                <a:ea typeface="Times New Roman"/>
                <a:cs typeface="Times New Roman"/>
                <a:sym typeface="Times New Roman"/>
              </a:rPr>
              <a:t>. Available at:</a:t>
            </a:r>
            <a:r>
              <a:rPr lang="en" sz="500" dirty="0">
                <a:solidFill>
                  <a:schemeClr val="tx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 sz="500" u="sng" dirty="0">
                <a:solidFill>
                  <a:schemeClr val="tx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https://www.premierinn.com/gb/en/why/force-for-good.html</a:t>
            </a:r>
            <a:r>
              <a:rPr lang="en" sz="500" u="sng" dirty="0">
                <a:solidFill>
                  <a:schemeClr val="tx1"/>
                </a:solidFill>
                <a:latin typeface="Times New Roman"/>
                <a:ea typeface="Times New Roman"/>
                <a:cs typeface="Times New Roman"/>
                <a:sym typeface="Times New Roman"/>
              </a:rPr>
              <a:t>.</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Singh, A., Tyagi, P.K. and Garg, A. eds., (2024). </a:t>
            </a:r>
            <a:r>
              <a:rPr lang="en" sz="500" i="1" dirty="0">
                <a:solidFill>
                  <a:schemeClr val="tx1"/>
                </a:solidFill>
                <a:latin typeface="Times New Roman"/>
                <a:ea typeface="Times New Roman"/>
                <a:cs typeface="Times New Roman"/>
                <a:sym typeface="Times New Roman"/>
              </a:rPr>
              <a:t>Sustainable disposal methods of food wastes in hospitality operations</a:t>
            </a:r>
            <a:r>
              <a:rPr lang="en" sz="500" dirty="0">
                <a:solidFill>
                  <a:schemeClr val="tx1"/>
                </a:solidFill>
                <a:latin typeface="Times New Roman"/>
                <a:ea typeface="Times New Roman"/>
                <a:cs typeface="Times New Roman"/>
                <a:sym typeface="Times New Roman"/>
              </a:rPr>
              <a:t>. IGI Global.</a:t>
            </a: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Singh, V., T. Archana, Singh, A. and Tyagi, P.K. (2024). Utilizing Technology for Food Waste Management in the Hospitality Industry Hotels and Restaurants. </a:t>
            </a:r>
            <a:r>
              <a:rPr lang="en" sz="500" i="1" dirty="0">
                <a:solidFill>
                  <a:schemeClr val="tx1"/>
                </a:solidFill>
                <a:latin typeface="Times New Roman"/>
                <a:ea typeface="Times New Roman"/>
                <a:cs typeface="Times New Roman"/>
                <a:sym typeface="Times New Roman"/>
              </a:rPr>
              <a:t>Practice, progress, and proficiency in sustainability</a:t>
            </a:r>
            <a:r>
              <a:rPr lang="en" sz="500" dirty="0">
                <a:solidFill>
                  <a:schemeClr val="tx1"/>
                </a:solidFill>
                <a:latin typeface="Times New Roman"/>
                <a:ea typeface="Times New Roman"/>
                <a:cs typeface="Times New Roman"/>
                <a:sym typeface="Times New Roman"/>
              </a:rPr>
              <a:t>, pp.287–295.Available at: doi:https://doi.org/10.4018/979-8-3693-2181-2.ch019.</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Socaci, S.A. (ed.) (2020)</a:t>
            </a:r>
            <a:r>
              <a:rPr lang="en" sz="500" i="1" dirty="0">
                <a:solidFill>
                  <a:schemeClr val="tx1"/>
                </a:solidFill>
                <a:latin typeface="Times New Roman"/>
                <a:ea typeface="Times New Roman"/>
                <a:cs typeface="Times New Roman"/>
                <a:sym typeface="Times New Roman"/>
              </a:rPr>
              <a:t> Food preservation and waste exploitation</a:t>
            </a:r>
            <a:r>
              <a:rPr lang="en" sz="500" dirty="0">
                <a:solidFill>
                  <a:schemeClr val="tx1"/>
                </a:solidFill>
                <a:latin typeface="Times New Roman"/>
                <a:ea typeface="Times New Roman"/>
                <a:cs typeface="Times New Roman"/>
                <a:sym typeface="Times New Roman"/>
              </a:rPr>
              <a:t>. London, England: IntechOpen.</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Sullivan, V.S., Smeltzer, M.E., Cox, G.R. and MacKenzie‐Shalders, K.L., (2021). Consumer expectation and responses to environmental sustainability initiatives and their impact in foodservice operations: A systematic review. </a:t>
            </a:r>
            <a:r>
              <a:rPr lang="en" sz="500" i="1" dirty="0">
                <a:solidFill>
                  <a:schemeClr val="tx1"/>
                </a:solidFill>
                <a:latin typeface="Times New Roman"/>
                <a:ea typeface="Times New Roman"/>
                <a:cs typeface="Times New Roman"/>
                <a:sym typeface="Times New Roman"/>
              </a:rPr>
              <a:t>Journal of Human Nutrition and Dietetics</a:t>
            </a:r>
            <a:r>
              <a:rPr lang="en" sz="500" dirty="0">
                <a:solidFill>
                  <a:schemeClr val="tx1"/>
                </a:solidFill>
                <a:latin typeface="Times New Roman"/>
                <a:ea typeface="Times New Roman"/>
                <a:cs typeface="Times New Roman"/>
                <a:sym typeface="Times New Roman"/>
              </a:rPr>
              <a:t>, </a:t>
            </a:r>
            <a:r>
              <a:rPr lang="en" sz="500" i="1" dirty="0">
                <a:solidFill>
                  <a:schemeClr val="tx1"/>
                </a:solidFill>
                <a:latin typeface="Times New Roman"/>
                <a:ea typeface="Times New Roman"/>
                <a:cs typeface="Times New Roman"/>
                <a:sym typeface="Times New Roman"/>
              </a:rPr>
              <a:t>34</a:t>
            </a:r>
            <a:r>
              <a:rPr lang="en" sz="500" dirty="0">
                <a:solidFill>
                  <a:schemeClr val="tx1"/>
                </a:solidFill>
                <a:latin typeface="Times New Roman"/>
                <a:ea typeface="Times New Roman"/>
                <a:cs typeface="Times New Roman"/>
                <a:sym typeface="Times New Roman"/>
              </a:rPr>
              <a:t>(6), pp.994-1013.</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Sustainability Voices (2022). </a:t>
            </a:r>
            <a:r>
              <a:rPr lang="en" sz="500" i="1" dirty="0">
                <a:solidFill>
                  <a:schemeClr val="tx1"/>
                </a:solidFill>
                <a:latin typeface="Times New Roman"/>
                <a:ea typeface="Times New Roman"/>
                <a:cs typeface="Times New Roman"/>
                <a:sym typeface="Times New Roman"/>
              </a:rPr>
              <a:t>70% of UK consumers assess sustainability credentials before making purchasing decisions - Sustainability Voices</a:t>
            </a:r>
            <a:r>
              <a:rPr lang="en" sz="500" dirty="0">
                <a:solidFill>
                  <a:schemeClr val="tx1"/>
                </a:solidFill>
                <a:latin typeface="Times New Roman"/>
                <a:ea typeface="Times New Roman"/>
                <a:cs typeface="Times New Roman"/>
                <a:sym typeface="Times New Roman"/>
              </a:rPr>
              <a:t>. Sustainabilityvoices.co.uk. Available at: </a:t>
            </a:r>
            <a:r>
              <a:rPr lang="en" sz="500" u="sng" dirty="0">
                <a:solidFill>
                  <a:schemeClr val="tx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https://sustainabilityvoices.co.uk/2022/01/70-of-uk-consumers-assess-sustainability-credentials-before-making-purchasing-decisions</a:t>
            </a:r>
            <a:endParaRPr lang="en" sz="500" u="sng"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Sustainable Food Business (2025). </a:t>
            </a:r>
            <a:r>
              <a:rPr lang="en" sz="500" i="1" dirty="0">
                <a:solidFill>
                  <a:schemeClr val="tx1"/>
                </a:solidFill>
                <a:latin typeface="Times New Roman"/>
                <a:ea typeface="Times New Roman"/>
                <a:cs typeface="Times New Roman"/>
                <a:sym typeface="Times New Roman"/>
              </a:rPr>
              <a:t>Hilton, Accor, Marriott save $100 million annually through AI-powered food waste reduction</a:t>
            </a:r>
            <a:r>
              <a:rPr lang="en" sz="500" dirty="0">
                <a:solidFill>
                  <a:schemeClr val="tx1"/>
                </a:solidFill>
                <a:latin typeface="Times New Roman"/>
                <a:ea typeface="Times New Roman"/>
                <a:cs typeface="Times New Roman"/>
                <a:sym typeface="Times New Roman"/>
              </a:rPr>
              <a:t>.. Sustainable Food Business. Available at: </a:t>
            </a:r>
            <a:r>
              <a:rPr lang="en" sz="500" u="sng" dirty="0">
                <a:solidFill>
                  <a:schemeClr val="tx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https://sustainablefoodbusiness.com/hilton-accor-marriott-save-100-million-annually-through-ai-powered-food-waste-reduction/</a:t>
            </a:r>
            <a:r>
              <a:rPr lang="en" sz="500" dirty="0">
                <a:solidFill>
                  <a:schemeClr val="tx1"/>
                </a:solidFill>
                <a:latin typeface="Times New Roman"/>
                <a:ea typeface="Times New Roman"/>
                <a:cs typeface="Times New Roman"/>
                <a:sym typeface="Times New Roman"/>
              </a:rPr>
              <a:t> </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Un.org. (2025). </a:t>
            </a:r>
            <a:r>
              <a:rPr lang="en" sz="500" i="1" dirty="0">
                <a:solidFill>
                  <a:schemeClr val="tx1"/>
                </a:solidFill>
                <a:latin typeface="Times New Roman"/>
                <a:ea typeface="Times New Roman"/>
                <a:cs typeface="Times New Roman"/>
                <a:sym typeface="Times New Roman"/>
              </a:rPr>
              <a:t>Goal 12 | Department of Economic and Social Affairs</a:t>
            </a:r>
            <a:r>
              <a:rPr lang="en" sz="500" dirty="0">
                <a:solidFill>
                  <a:schemeClr val="tx1"/>
                </a:solidFill>
                <a:latin typeface="Times New Roman"/>
                <a:ea typeface="Times New Roman"/>
                <a:cs typeface="Times New Roman"/>
                <a:sym typeface="Times New Roman"/>
              </a:rPr>
              <a:t>. Available at: https://sdgs.un.org/goals/goal12</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‌United Nations Climate Change (2020). </a:t>
            </a:r>
            <a:r>
              <a:rPr lang="en" sz="500" i="1" dirty="0">
                <a:solidFill>
                  <a:schemeClr val="tx1"/>
                </a:solidFill>
                <a:latin typeface="Times New Roman"/>
                <a:ea typeface="Times New Roman"/>
                <a:cs typeface="Times New Roman"/>
                <a:sym typeface="Times New Roman"/>
              </a:rPr>
              <a:t>Food loss and waste account for 8-10% of annual global greenhouse gas emissions; cost USD 1 trillion annually | UNFCCC</a:t>
            </a:r>
            <a:r>
              <a:rPr lang="en" sz="500" dirty="0">
                <a:solidFill>
                  <a:schemeClr val="tx1"/>
                </a:solidFill>
                <a:latin typeface="Times New Roman"/>
                <a:ea typeface="Times New Roman"/>
                <a:cs typeface="Times New Roman"/>
                <a:sym typeface="Times New Roman"/>
              </a:rPr>
              <a:t>. Unfccc.int. Available at: </a:t>
            </a:r>
            <a:r>
              <a:rPr lang="en" sz="500" u="sng" dirty="0">
                <a:solidFill>
                  <a:schemeClr val="tx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https://unfccc.int/news/food-loss-and-waste-account-for-8-10-of-annual-global-greenhouse-gas-emissions-cost-usd-1-trillion#:~:text=significant%20environmental%20burden.-,Food%20loss%20and%20waste%20account%20for%208%2D10%25%20of%20annual,of%20the%20world's%20agricultural%20land</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United Nations Climate Change (2024). </a:t>
            </a:r>
            <a:r>
              <a:rPr lang="en" sz="500" i="1" dirty="0">
                <a:solidFill>
                  <a:schemeClr val="tx1"/>
                </a:solidFill>
                <a:latin typeface="Times New Roman"/>
                <a:ea typeface="Times New Roman"/>
                <a:cs typeface="Times New Roman"/>
                <a:sym typeface="Times New Roman"/>
              </a:rPr>
              <a:t>FIRST BIENNIAL TRANSPARENCY REPORT of the Republic of Trinidad and Tobago TO THE UNITED NATIONS FRAMEWORK CONVENTION ON CLIMATE CHANGE</a:t>
            </a:r>
            <a:r>
              <a:rPr lang="en" sz="500" dirty="0">
                <a:solidFill>
                  <a:schemeClr val="tx1"/>
                </a:solidFill>
                <a:latin typeface="Times New Roman"/>
                <a:ea typeface="Times New Roman"/>
                <a:cs typeface="Times New Roman"/>
                <a:sym typeface="Times New Roman"/>
              </a:rPr>
              <a:t>. Available at: </a:t>
            </a:r>
            <a:r>
              <a:rPr lang="en" sz="500" u="sng" dirty="0">
                <a:solidFill>
                  <a:schemeClr val="tx1"/>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https://unfccc.int/sites/default/files/resource/FIRST%20BIENNIAL%20TRANSPARENCY%20REPORT_TRINIDAD%20AND%20TOBAGO.pdf</a:t>
            </a:r>
            <a:r>
              <a:rPr lang="en" sz="500" dirty="0">
                <a:solidFill>
                  <a:schemeClr val="tx1"/>
                </a:solidFill>
                <a:latin typeface="Times New Roman"/>
                <a:ea typeface="Times New Roman"/>
                <a:cs typeface="Times New Roman"/>
                <a:sym typeface="Times New Roman"/>
              </a:rPr>
              <a:t>. </a:t>
            </a:r>
            <a:endParaRPr lang="en-US"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500" dirty="0">
                <a:solidFill>
                  <a:schemeClr val="tx1"/>
                </a:solidFill>
                <a:latin typeface="Times New Roman"/>
                <a:ea typeface="Times New Roman"/>
                <a:cs typeface="Times New Roman"/>
                <a:sym typeface="Times New Roman"/>
              </a:rPr>
              <a:t>‌United States Environmental Protection Agency (2025). </a:t>
            </a:r>
            <a:r>
              <a:rPr lang="en-US" sz="500" i="1" dirty="0">
                <a:solidFill>
                  <a:schemeClr val="tx1"/>
                </a:solidFill>
                <a:latin typeface="Times New Roman"/>
                <a:ea typeface="Times New Roman"/>
                <a:cs typeface="Times New Roman"/>
                <a:sym typeface="Times New Roman"/>
              </a:rPr>
              <a:t>United States 2030 Food Loss and Waste Reduction Goal | US EPA</a:t>
            </a:r>
            <a:r>
              <a:rPr lang="en-US" sz="500" dirty="0">
                <a:solidFill>
                  <a:schemeClr val="tx1"/>
                </a:solidFill>
                <a:latin typeface="Times New Roman"/>
                <a:ea typeface="Times New Roman"/>
                <a:cs typeface="Times New Roman"/>
                <a:sym typeface="Times New Roman"/>
              </a:rPr>
              <a:t>.  US EPA. Available at: </a:t>
            </a:r>
            <a:r>
              <a:rPr lang="en-US" sz="500" u="sng" dirty="0">
                <a:solidFill>
                  <a:schemeClr val="tx1"/>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https://www.epa.gov/sustainable-management-food/united-states-2030-food-loss-and-waste-reduction-goal</a:t>
            </a:r>
            <a:r>
              <a:rPr lang="en-US" sz="500" u="sng" dirty="0">
                <a:solidFill>
                  <a:schemeClr val="tx1"/>
                </a:solidFill>
                <a:latin typeface="Times New Roman"/>
                <a:ea typeface="Times New Roman"/>
                <a:cs typeface="Times New Roman"/>
                <a:sym typeface="Times New Roman"/>
              </a:rPr>
              <a:t>.</a:t>
            </a: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Vartiak, L., Jaseckova, G. and Capkova, E., (2022). STUDENT ACTIVATION IN THE EDUCATION PROCESS: THE PESTLE ANALYSIS CREATION. In </a:t>
            </a:r>
            <a:r>
              <a:rPr lang="en" sz="500" i="1" dirty="0">
                <a:solidFill>
                  <a:schemeClr val="tx1"/>
                </a:solidFill>
                <a:latin typeface="Times New Roman"/>
                <a:ea typeface="Times New Roman"/>
                <a:cs typeface="Times New Roman"/>
                <a:sym typeface="Times New Roman"/>
              </a:rPr>
              <a:t>EDULEARN22 Proceedings</a:t>
            </a:r>
            <a:r>
              <a:rPr lang="en" sz="500" dirty="0">
                <a:solidFill>
                  <a:schemeClr val="tx1"/>
                </a:solidFill>
                <a:latin typeface="Times New Roman"/>
                <a:ea typeface="Times New Roman"/>
                <a:cs typeface="Times New Roman"/>
                <a:sym typeface="Times New Roman"/>
              </a:rPr>
              <a:t> (pp. 4105-4110). IATED.</a:t>
            </a:r>
            <a:endParaRPr lang="en-US"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500" dirty="0">
                <a:solidFill>
                  <a:schemeClr val="tx1"/>
                </a:solidFill>
                <a:latin typeface="Times New Roman"/>
                <a:ea typeface="Times New Roman"/>
                <a:cs typeface="Times New Roman"/>
                <a:sym typeface="Times New Roman"/>
              </a:rPr>
              <a:t>Waste Managed (2024). </a:t>
            </a:r>
            <a:r>
              <a:rPr lang="en-US" sz="500" i="1" dirty="0">
                <a:solidFill>
                  <a:schemeClr val="tx1"/>
                </a:solidFill>
                <a:latin typeface="Times New Roman"/>
                <a:ea typeface="Times New Roman"/>
                <a:cs typeface="Times New Roman"/>
                <a:sym typeface="Times New Roman"/>
              </a:rPr>
              <a:t>Hotel Waste Guide 2025 | Waste Managed</a:t>
            </a:r>
            <a:r>
              <a:rPr lang="en-US" sz="500" dirty="0">
                <a:solidFill>
                  <a:schemeClr val="tx1"/>
                </a:solidFill>
                <a:latin typeface="Times New Roman"/>
                <a:ea typeface="Times New Roman"/>
                <a:cs typeface="Times New Roman"/>
                <a:sym typeface="Times New Roman"/>
              </a:rPr>
              <a:t>. Waste Management Services | Recycling | </a:t>
            </a:r>
            <a:r>
              <a:rPr lang="en-US" sz="500" dirty="0" err="1">
                <a:solidFill>
                  <a:schemeClr val="tx1"/>
                </a:solidFill>
                <a:latin typeface="Times New Roman"/>
                <a:ea typeface="Times New Roman"/>
                <a:cs typeface="Times New Roman"/>
                <a:sym typeface="Times New Roman"/>
              </a:rPr>
              <a:t>WasteManaged</a:t>
            </a:r>
            <a:r>
              <a:rPr lang="en-US" sz="500" dirty="0">
                <a:solidFill>
                  <a:schemeClr val="tx1"/>
                </a:solidFill>
                <a:latin typeface="Times New Roman"/>
                <a:ea typeface="Times New Roman"/>
                <a:cs typeface="Times New Roman"/>
                <a:sym typeface="Times New Roman"/>
              </a:rPr>
              <a:t>. Available at: </a:t>
            </a:r>
            <a:r>
              <a:rPr lang="en-US" sz="500" u="sng" dirty="0">
                <a:solidFill>
                  <a:schemeClr val="tx1"/>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https://www.wastemanaged.co.uk/our-news/hotel/hotel-waste-guide/</a:t>
            </a:r>
            <a:r>
              <a:rPr lang="en-US" sz="500" u="sng" dirty="0">
                <a:solidFill>
                  <a:schemeClr val="tx1"/>
                </a:solidFill>
                <a:latin typeface="Times New Roman"/>
                <a:ea typeface="Times New Roman"/>
                <a:cs typeface="Times New Roman"/>
                <a:sym typeface="Times New Roman"/>
              </a:rPr>
              <a:t>.</a:t>
            </a:r>
            <a:endParaRPr lang="en-US"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World Sustainable Hospitality Alliance. (2023). </a:t>
            </a:r>
            <a:r>
              <a:rPr lang="en" sz="500" i="1" dirty="0">
                <a:solidFill>
                  <a:schemeClr val="tx1"/>
                </a:solidFill>
                <a:latin typeface="Times New Roman"/>
                <a:ea typeface="Times New Roman"/>
                <a:cs typeface="Times New Roman"/>
                <a:sym typeface="Times New Roman"/>
              </a:rPr>
              <a:t>Case study: Radisson Hotel Group - Partnership with Winnow and Too Good to Go – World Sustainable Hospitality Alliance</a:t>
            </a:r>
            <a:r>
              <a:rPr lang="en" sz="500" dirty="0">
                <a:solidFill>
                  <a:schemeClr val="tx1"/>
                </a:solidFill>
                <a:latin typeface="Times New Roman"/>
                <a:ea typeface="Times New Roman"/>
                <a:cs typeface="Times New Roman"/>
                <a:sym typeface="Times New Roman"/>
              </a:rPr>
              <a:t>. Available at: https://sustainablehospitalityalliance.org/resource/case-study-radisson-food-waste/.</a:t>
            </a:r>
            <a:endParaRPr sz="500" dirty="0">
              <a:solidFill>
                <a:schemeClr val="tx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500" dirty="0">
                <a:solidFill>
                  <a:schemeClr val="tx1"/>
                </a:solidFill>
                <a:latin typeface="Times New Roman"/>
                <a:ea typeface="Times New Roman"/>
                <a:cs typeface="Times New Roman"/>
                <a:sym typeface="Times New Roman"/>
              </a:rPr>
              <a:t>Zanoni, S. and Marchi, B., (2021). Environmental impacts of foods refrigeration. In </a:t>
            </a:r>
            <a:r>
              <a:rPr lang="en" sz="500" i="1" dirty="0">
                <a:solidFill>
                  <a:schemeClr val="tx1"/>
                </a:solidFill>
                <a:latin typeface="Times New Roman"/>
                <a:ea typeface="Times New Roman"/>
                <a:cs typeface="Times New Roman"/>
                <a:sym typeface="Times New Roman"/>
              </a:rPr>
              <a:t>Environmental Impact of Agro-Food Industry and Food Consumption</a:t>
            </a:r>
            <a:r>
              <a:rPr lang="en" sz="500" dirty="0">
                <a:solidFill>
                  <a:schemeClr val="tx1"/>
                </a:solidFill>
                <a:latin typeface="Times New Roman"/>
                <a:ea typeface="Times New Roman"/>
                <a:cs typeface="Times New Roman"/>
                <a:sym typeface="Times New Roman"/>
              </a:rPr>
              <a:t> (pp. 239-259). Academic Press.</a:t>
            </a:r>
            <a:endParaRPr sz="500" dirty="0">
              <a:solidFill>
                <a:schemeClr val="tx1"/>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650"/>
              <a:buFont typeface="Arial"/>
              <a:buNone/>
            </a:pPr>
            <a:endParaRPr sz="400" dirty="0">
              <a:solidFill>
                <a:schemeClr val="tx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3489147587"/>
      </p:ext>
    </p:extLst>
  </p:cSld>
  <p:clrMapOvr>
    <a:masterClrMapping/>
  </p:clrMapOvr>
</p:sld>
</file>

<file path=ppt/theme/theme1.xml><?xml version="1.0" encoding="utf-8"?>
<a:theme xmlns:a="http://schemas.openxmlformats.org/drawingml/2006/main" name="Facet">
  <a:themeElements>
    <a:clrScheme name="Custom 3">
      <a:dk1>
        <a:sysClr val="windowText" lastClr="000000"/>
      </a:dk1>
      <a:lt1>
        <a:srgbClr val="B7E995"/>
      </a:lt1>
      <a:dk2>
        <a:srgbClr val="2C3C43"/>
      </a:dk2>
      <a:lt2>
        <a:srgbClr val="EBEBEB"/>
      </a:lt2>
      <a:accent1>
        <a:srgbClr val="54A021"/>
      </a:accent1>
      <a:accent2>
        <a:srgbClr val="54A021"/>
      </a:accent2>
      <a:accent3>
        <a:srgbClr val="54A021"/>
      </a:accent3>
      <a:accent4>
        <a:srgbClr val="90C226"/>
      </a:accent4>
      <a:accent5>
        <a:srgbClr val="54A021"/>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957</TotalTime>
  <Words>2848</Words>
  <Application>Microsoft Office PowerPoint</Application>
  <PresentationFormat>On-screen Show (16:9)</PresentationFormat>
  <Paragraphs>88</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Trebuchet MS</vt:lpstr>
      <vt:lpstr>Times New Roman</vt:lpstr>
      <vt:lpstr>Wingdings 3</vt:lpstr>
      <vt:lpstr>Arial</vt:lpstr>
      <vt:lpstr>Abril Fatface</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Nicusor-Florin Mistode (2246469)</dc:creator>
  <cp:lastModifiedBy>Nicusor-Florin Mistode (2246469)</cp:lastModifiedBy>
  <cp:revision>11</cp:revision>
  <dcterms:modified xsi:type="dcterms:W3CDTF">2026-02-24T21:18:55Z</dcterms:modified>
</cp:coreProperties>
</file>