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2" r:id="rId6"/>
    <p:sldMasterId id="2147483684" r:id="rId7"/>
    <p:sldMasterId id="2147483696" r:id="rId8"/>
  </p:sldMasterIdLst>
  <p:notesMasterIdLst>
    <p:notesMasterId r:id="rId39"/>
  </p:notesMasterIdLst>
  <p:sldIdLst>
    <p:sldId id="591" r:id="rId9"/>
    <p:sldId id="332" r:id="rId10"/>
    <p:sldId id="333" r:id="rId11"/>
    <p:sldId id="335" r:id="rId12"/>
    <p:sldId id="336" r:id="rId13"/>
    <p:sldId id="571" r:id="rId14"/>
    <p:sldId id="572" r:id="rId15"/>
    <p:sldId id="568" r:id="rId16"/>
    <p:sldId id="337" r:id="rId17"/>
    <p:sldId id="569" r:id="rId18"/>
    <p:sldId id="592" r:id="rId19"/>
    <p:sldId id="261" r:id="rId20"/>
    <p:sldId id="580" r:id="rId21"/>
    <p:sldId id="366" r:id="rId22"/>
    <p:sldId id="364" r:id="rId23"/>
    <p:sldId id="365" r:id="rId24"/>
    <p:sldId id="257" r:id="rId25"/>
    <p:sldId id="594" r:id="rId26"/>
    <p:sldId id="258" r:id="rId27"/>
    <p:sldId id="595" r:id="rId28"/>
    <p:sldId id="573" r:id="rId29"/>
    <p:sldId id="596" r:id="rId30"/>
    <p:sldId id="578" r:id="rId31"/>
    <p:sldId id="334" r:id="rId32"/>
    <p:sldId id="598" r:id="rId33"/>
    <p:sldId id="581" r:id="rId34"/>
    <p:sldId id="582" r:id="rId35"/>
    <p:sldId id="583" r:id="rId36"/>
    <p:sldId id="421" r:id="rId37"/>
    <p:sldId id="597" r:id="rId38"/>
  </p:sldIdLst>
  <p:sldSz cx="9144000" cy="6858000" type="screen4x3"/>
  <p:notesSz cx="6858000" cy="99472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943D84-8CAE-4BA4-B103-4CAD4CC1930A}" v="39" dt="2026-06-11T22:21:32.7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504" autoAdjust="0"/>
  </p:normalViewPr>
  <p:slideViewPr>
    <p:cSldViewPr>
      <p:cViewPr varScale="1">
        <p:scale>
          <a:sx n="99" d="100"/>
          <a:sy n="99" d="100"/>
        </p:scale>
        <p:origin x="555"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notesMaster" Target="notesMasters/notesMaster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C97B13-4086-4C58-AF55-B7796E525331}"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8DD91933-8C87-4CF6-996E-6CF0D8CCE9B1}">
      <dgm:prSet/>
      <dgm:spPr/>
      <dgm:t>
        <a:bodyPr/>
        <a:lstStyle/>
        <a:p>
          <a:r>
            <a:rPr lang="en-GB" dirty="0"/>
            <a:t>Introducing Qualitative Coding </a:t>
          </a:r>
          <a:endParaRPr lang="en-US" dirty="0"/>
        </a:p>
      </dgm:t>
    </dgm:pt>
    <dgm:pt modelId="{163B18B9-12E5-4025-B201-20DFA9034D95}" type="parTrans" cxnId="{6B174D5A-BB70-4F49-AA81-4A640FB8A88C}">
      <dgm:prSet/>
      <dgm:spPr/>
      <dgm:t>
        <a:bodyPr/>
        <a:lstStyle/>
        <a:p>
          <a:endParaRPr lang="en-US"/>
        </a:p>
      </dgm:t>
    </dgm:pt>
    <dgm:pt modelId="{220EC13B-5095-47EB-836D-CE9ED401D2BB}" type="sibTrans" cxnId="{6B174D5A-BB70-4F49-AA81-4A640FB8A88C}">
      <dgm:prSet/>
      <dgm:spPr/>
      <dgm:t>
        <a:bodyPr/>
        <a:lstStyle/>
        <a:p>
          <a:endParaRPr lang="en-US"/>
        </a:p>
      </dgm:t>
    </dgm:pt>
    <dgm:pt modelId="{52EC2114-9FD4-48B2-96EC-3D8C853EC2AA}">
      <dgm:prSet/>
      <dgm:spPr/>
      <dgm:t>
        <a:bodyPr/>
        <a:lstStyle/>
        <a:p>
          <a:r>
            <a:rPr lang="en-GB" dirty="0"/>
            <a:t>Thematic Synthesis + Analysis</a:t>
          </a:r>
          <a:endParaRPr lang="en-US" dirty="0"/>
        </a:p>
      </dgm:t>
    </dgm:pt>
    <dgm:pt modelId="{7EF1699F-16E4-418A-BA46-6CEAA40176C7}" type="parTrans" cxnId="{880CB501-C65E-4377-BA48-84919BBA1348}">
      <dgm:prSet/>
      <dgm:spPr/>
      <dgm:t>
        <a:bodyPr/>
        <a:lstStyle/>
        <a:p>
          <a:endParaRPr lang="en-US"/>
        </a:p>
      </dgm:t>
    </dgm:pt>
    <dgm:pt modelId="{9F8CE751-2D24-4F61-8E77-B7C28D038013}" type="sibTrans" cxnId="{880CB501-C65E-4377-BA48-84919BBA1348}">
      <dgm:prSet/>
      <dgm:spPr/>
      <dgm:t>
        <a:bodyPr/>
        <a:lstStyle/>
        <a:p>
          <a:endParaRPr lang="en-US"/>
        </a:p>
      </dgm:t>
    </dgm:pt>
    <dgm:pt modelId="{395DCA42-AD27-4122-98CC-1FC0A485B1EA}">
      <dgm:prSet/>
      <dgm:spPr/>
      <dgm:t>
        <a:bodyPr/>
        <a:lstStyle/>
        <a:p>
          <a:r>
            <a:rPr lang="en-GB" dirty="0"/>
            <a:t>Presenting Qualitative  Study Findings</a:t>
          </a:r>
          <a:endParaRPr lang="en-US" dirty="0"/>
        </a:p>
      </dgm:t>
    </dgm:pt>
    <dgm:pt modelId="{99493E7E-EE78-459A-9EB0-ABE61265FFCE}" type="parTrans" cxnId="{6388C69B-0290-4597-8366-61A73A1F9347}">
      <dgm:prSet/>
      <dgm:spPr/>
      <dgm:t>
        <a:bodyPr/>
        <a:lstStyle/>
        <a:p>
          <a:endParaRPr lang="en-US"/>
        </a:p>
      </dgm:t>
    </dgm:pt>
    <dgm:pt modelId="{4845F7F3-FB85-4753-AD00-4F7DA0FBFFAF}" type="sibTrans" cxnId="{6388C69B-0290-4597-8366-61A73A1F9347}">
      <dgm:prSet/>
      <dgm:spPr/>
      <dgm:t>
        <a:bodyPr/>
        <a:lstStyle/>
        <a:p>
          <a:endParaRPr lang="en-US"/>
        </a:p>
      </dgm:t>
    </dgm:pt>
    <dgm:pt modelId="{62DA9273-F6B9-455D-9233-F3F5E0558244}" type="pres">
      <dgm:prSet presAssocID="{83C97B13-4086-4C58-AF55-B7796E525331}" presName="hierChild1" presStyleCnt="0">
        <dgm:presLayoutVars>
          <dgm:chPref val="1"/>
          <dgm:dir/>
          <dgm:animOne val="branch"/>
          <dgm:animLvl val="lvl"/>
          <dgm:resizeHandles/>
        </dgm:presLayoutVars>
      </dgm:prSet>
      <dgm:spPr/>
    </dgm:pt>
    <dgm:pt modelId="{B3266E1E-45D7-4448-A2BF-B0138CF40EBF}" type="pres">
      <dgm:prSet presAssocID="{8DD91933-8C87-4CF6-996E-6CF0D8CCE9B1}" presName="hierRoot1" presStyleCnt="0"/>
      <dgm:spPr/>
    </dgm:pt>
    <dgm:pt modelId="{48090B4F-2C2B-498C-BCFE-2937A2406139}" type="pres">
      <dgm:prSet presAssocID="{8DD91933-8C87-4CF6-996E-6CF0D8CCE9B1}" presName="composite" presStyleCnt="0"/>
      <dgm:spPr/>
    </dgm:pt>
    <dgm:pt modelId="{045F21DE-D6B8-4FC5-A1FC-38E1BBDC0060}" type="pres">
      <dgm:prSet presAssocID="{8DD91933-8C87-4CF6-996E-6CF0D8CCE9B1}" presName="background" presStyleLbl="node0" presStyleIdx="0" presStyleCnt="3"/>
      <dgm:spPr/>
    </dgm:pt>
    <dgm:pt modelId="{AD685D28-34C7-4B1E-A4D2-FBC244C1CCE7}" type="pres">
      <dgm:prSet presAssocID="{8DD91933-8C87-4CF6-996E-6CF0D8CCE9B1}" presName="text" presStyleLbl="fgAcc0" presStyleIdx="0" presStyleCnt="3" custLinFactNeighborX="3523" custLinFactNeighborY="-736">
        <dgm:presLayoutVars>
          <dgm:chPref val="3"/>
        </dgm:presLayoutVars>
      </dgm:prSet>
      <dgm:spPr/>
    </dgm:pt>
    <dgm:pt modelId="{43060DDE-4BBD-40C1-BE9F-49797EE45904}" type="pres">
      <dgm:prSet presAssocID="{8DD91933-8C87-4CF6-996E-6CF0D8CCE9B1}" presName="hierChild2" presStyleCnt="0"/>
      <dgm:spPr/>
    </dgm:pt>
    <dgm:pt modelId="{B47D46BA-6F66-480F-AD2A-CF692E1776DA}" type="pres">
      <dgm:prSet presAssocID="{52EC2114-9FD4-48B2-96EC-3D8C853EC2AA}" presName="hierRoot1" presStyleCnt="0"/>
      <dgm:spPr/>
    </dgm:pt>
    <dgm:pt modelId="{1132782F-F6EE-4C3C-BE0A-CC25F3BC2055}" type="pres">
      <dgm:prSet presAssocID="{52EC2114-9FD4-48B2-96EC-3D8C853EC2AA}" presName="composite" presStyleCnt="0"/>
      <dgm:spPr/>
    </dgm:pt>
    <dgm:pt modelId="{B8037DCA-F900-45FB-A6A2-1CE06D90978B}" type="pres">
      <dgm:prSet presAssocID="{52EC2114-9FD4-48B2-96EC-3D8C853EC2AA}" presName="background" presStyleLbl="node0" presStyleIdx="1" presStyleCnt="3"/>
      <dgm:spPr/>
    </dgm:pt>
    <dgm:pt modelId="{097BA1F8-A43E-445D-AEB8-CEF4A351ACD2}" type="pres">
      <dgm:prSet presAssocID="{52EC2114-9FD4-48B2-96EC-3D8C853EC2AA}" presName="text" presStyleLbl="fgAcc0" presStyleIdx="1" presStyleCnt="3" custLinFactNeighborX="-287" custLinFactNeighborY="-736">
        <dgm:presLayoutVars>
          <dgm:chPref val="3"/>
        </dgm:presLayoutVars>
      </dgm:prSet>
      <dgm:spPr/>
    </dgm:pt>
    <dgm:pt modelId="{BA7E1461-B417-4C19-9FEF-D7D612D25C7A}" type="pres">
      <dgm:prSet presAssocID="{52EC2114-9FD4-48B2-96EC-3D8C853EC2AA}" presName="hierChild2" presStyleCnt="0"/>
      <dgm:spPr/>
    </dgm:pt>
    <dgm:pt modelId="{D61AB7C1-25BD-4BEF-B18E-A5E532358FB2}" type="pres">
      <dgm:prSet presAssocID="{395DCA42-AD27-4122-98CC-1FC0A485B1EA}" presName="hierRoot1" presStyleCnt="0"/>
      <dgm:spPr/>
    </dgm:pt>
    <dgm:pt modelId="{AAEE0FF6-A546-4527-9753-E335C2DD4D71}" type="pres">
      <dgm:prSet presAssocID="{395DCA42-AD27-4122-98CC-1FC0A485B1EA}" presName="composite" presStyleCnt="0"/>
      <dgm:spPr/>
    </dgm:pt>
    <dgm:pt modelId="{5E9A1131-6DD3-49FD-BCB5-61DBCD459543}" type="pres">
      <dgm:prSet presAssocID="{395DCA42-AD27-4122-98CC-1FC0A485B1EA}" presName="background" presStyleLbl="node0" presStyleIdx="2" presStyleCnt="3"/>
      <dgm:spPr/>
    </dgm:pt>
    <dgm:pt modelId="{6832ECD4-72C2-485E-AFAF-57D8BE224A8A}" type="pres">
      <dgm:prSet presAssocID="{395DCA42-AD27-4122-98CC-1FC0A485B1EA}" presName="text" presStyleLbl="fgAcc0" presStyleIdx="2" presStyleCnt="3" custLinFactNeighborX="-5340" custLinFactNeighborY="-2537">
        <dgm:presLayoutVars>
          <dgm:chPref val="3"/>
        </dgm:presLayoutVars>
      </dgm:prSet>
      <dgm:spPr/>
    </dgm:pt>
    <dgm:pt modelId="{3EE029E5-B7D6-4803-9096-C8BFDC2E83CC}" type="pres">
      <dgm:prSet presAssocID="{395DCA42-AD27-4122-98CC-1FC0A485B1EA}" presName="hierChild2" presStyleCnt="0"/>
      <dgm:spPr/>
    </dgm:pt>
  </dgm:ptLst>
  <dgm:cxnLst>
    <dgm:cxn modelId="{880CB501-C65E-4377-BA48-84919BBA1348}" srcId="{83C97B13-4086-4C58-AF55-B7796E525331}" destId="{52EC2114-9FD4-48B2-96EC-3D8C853EC2AA}" srcOrd="1" destOrd="0" parTransId="{7EF1699F-16E4-418A-BA46-6CEAA40176C7}" sibTransId="{9F8CE751-2D24-4F61-8E77-B7C28D038013}"/>
    <dgm:cxn modelId="{6B1CBA27-41DE-429B-8CB2-7B67513663CA}" type="presOf" srcId="{83C97B13-4086-4C58-AF55-B7796E525331}" destId="{62DA9273-F6B9-455D-9233-F3F5E0558244}" srcOrd="0" destOrd="0" presId="urn:microsoft.com/office/officeart/2005/8/layout/hierarchy1"/>
    <dgm:cxn modelId="{05334939-F189-497F-8061-D2EBD1795DF6}" type="presOf" srcId="{395DCA42-AD27-4122-98CC-1FC0A485B1EA}" destId="{6832ECD4-72C2-485E-AFAF-57D8BE224A8A}" srcOrd="0" destOrd="0" presId="urn:microsoft.com/office/officeart/2005/8/layout/hierarchy1"/>
    <dgm:cxn modelId="{8AB7A23F-76D7-41CC-9185-5BDC16CDB732}" type="presOf" srcId="{52EC2114-9FD4-48B2-96EC-3D8C853EC2AA}" destId="{097BA1F8-A43E-445D-AEB8-CEF4A351ACD2}" srcOrd="0" destOrd="0" presId="urn:microsoft.com/office/officeart/2005/8/layout/hierarchy1"/>
    <dgm:cxn modelId="{6B174D5A-BB70-4F49-AA81-4A640FB8A88C}" srcId="{83C97B13-4086-4C58-AF55-B7796E525331}" destId="{8DD91933-8C87-4CF6-996E-6CF0D8CCE9B1}" srcOrd="0" destOrd="0" parTransId="{163B18B9-12E5-4025-B201-20DFA9034D95}" sibTransId="{220EC13B-5095-47EB-836D-CE9ED401D2BB}"/>
    <dgm:cxn modelId="{6388C69B-0290-4597-8366-61A73A1F9347}" srcId="{83C97B13-4086-4C58-AF55-B7796E525331}" destId="{395DCA42-AD27-4122-98CC-1FC0A485B1EA}" srcOrd="2" destOrd="0" parTransId="{99493E7E-EE78-459A-9EB0-ABE61265FFCE}" sibTransId="{4845F7F3-FB85-4753-AD00-4F7DA0FBFFAF}"/>
    <dgm:cxn modelId="{074885CD-C62D-48A6-AE7F-EAB4A2618E7E}" type="presOf" srcId="{8DD91933-8C87-4CF6-996E-6CF0D8CCE9B1}" destId="{AD685D28-34C7-4B1E-A4D2-FBC244C1CCE7}" srcOrd="0" destOrd="0" presId="urn:microsoft.com/office/officeart/2005/8/layout/hierarchy1"/>
    <dgm:cxn modelId="{527D47B2-F328-4CE5-B6FF-739FFE964628}" type="presParOf" srcId="{62DA9273-F6B9-455D-9233-F3F5E0558244}" destId="{B3266E1E-45D7-4448-A2BF-B0138CF40EBF}" srcOrd="0" destOrd="0" presId="urn:microsoft.com/office/officeart/2005/8/layout/hierarchy1"/>
    <dgm:cxn modelId="{7A13524D-CC1F-4C88-894F-40B6A95DCD05}" type="presParOf" srcId="{B3266E1E-45D7-4448-A2BF-B0138CF40EBF}" destId="{48090B4F-2C2B-498C-BCFE-2937A2406139}" srcOrd="0" destOrd="0" presId="urn:microsoft.com/office/officeart/2005/8/layout/hierarchy1"/>
    <dgm:cxn modelId="{2F9CB834-C147-47DA-A814-BE64A32EA140}" type="presParOf" srcId="{48090B4F-2C2B-498C-BCFE-2937A2406139}" destId="{045F21DE-D6B8-4FC5-A1FC-38E1BBDC0060}" srcOrd="0" destOrd="0" presId="urn:microsoft.com/office/officeart/2005/8/layout/hierarchy1"/>
    <dgm:cxn modelId="{9948B30D-DBB1-4452-96C5-9671C676615B}" type="presParOf" srcId="{48090B4F-2C2B-498C-BCFE-2937A2406139}" destId="{AD685D28-34C7-4B1E-A4D2-FBC244C1CCE7}" srcOrd="1" destOrd="0" presId="urn:microsoft.com/office/officeart/2005/8/layout/hierarchy1"/>
    <dgm:cxn modelId="{11AF07E3-3DD1-456B-8ECA-B6F6115D1C3D}" type="presParOf" srcId="{B3266E1E-45D7-4448-A2BF-B0138CF40EBF}" destId="{43060DDE-4BBD-40C1-BE9F-49797EE45904}" srcOrd="1" destOrd="0" presId="urn:microsoft.com/office/officeart/2005/8/layout/hierarchy1"/>
    <dgm:cxn modelId="{F67AC558-003F-49EF-BF5A-4C82D555E957}" type="presParOf" srcId="{62DA9273-F6B9-455D-9233-F3F5E0558244}" destId="{B47D46BA-6F66-480F-AD2A-CF692E1776DA}" srcOrd="1" destOrd="0" presId="urn:microsoft.com/office/officeart/2005/8/layout/hierarchy1"/>
    <dgm:cxn modelId="{D142D603-FAF9-4A48-898B-2A87B3AC070C}" type="presParOf" srcId="{B47D46BA-6F66-480F-AD2A-CF692E1776DA}" destId="{1132782F-F6EE-4C3C-BE0A-CC25F3BC2055}" srcOrd="0" destOrd="0" presId="urn:microsoft.com/office/officeart/2005/8/layout/hierarchy1"/>
    <dgm:cxn modelId="{1E2149B0-E97E-48D4-B221-86BB40730829}" type="presParOf" srcId="{1132782F-F6EE-4C3C-BE0A-CC25F3BC2055}" destId="{B8037DCA-F900-45FB-A6A2-1CE06D90978B}" srcOrd="0" destOrd="0" presId="urn:microsoft.com/office/officeart/2005/8/layout/hierarchy1"/>
    <dgm:cxn modelId="{FC1FAE55-891B-411C-84FF-E1EA0961D80D}" type="presParOf" srcId="{1132782F-F6EE-4C3C-BE0A-CC25F3BC2055}" destId="{097BA1F8-A43E-445D-AEB8-CEF4A351ACD2}" srcOrd="1" destOrd="0" presId="urn:microsoft.com/office/officeart/2005/8/layout/hierarchy1"/>
    <dgm:cxn modelId="{C0211E71-3968-4197-A870-040F2176D0C9}" type="presParOf" srcId="{B47D46BA-6F66-480F-AD2A-CF692E1776DA}" destId="{BA7E1461-B417-4C19-9FEF-D7D612D25C7A}" srcOrd="1" destOrd="0" presId="urn:microsoft.com/office/officeart/2005/8/layout/hierarchy1"/>
    <dgm:cxn modelId="{52F655DE-4E15-4D16-A2E7-6A12C0A5F057}" type="presParOf" srcId="{62DA9273-F6B9-455D-9233-F3F5E0558244}" destId="{D61AB7C1-25BD-4BEF-B18E-A5E532358FB2}" srcOrd="2" destOrd="0" presId="urn:microsoft.com/office/officeart/2005/8/layout/hierarchy1"/>
    <dgm:cxn modelId="{E32CC334-44D9-4C09-875E-9F020E642BDD}" type="presParOf" srcId="{D61AB7C1-25BD-4BEF-B18E-A5E532358FB2}" destId="{AAEE0FF6-A546-4527-9753-E335C2DD4D71}" srcOrd="0" destOrd="0" presId="urn:microsoft.com/office/officeart/2005/8/layout/hierarchy1"/>
    <dgm:cxn modelId="{2D495CA3-7BF0-45AF-A9A1-074454C25D8E}" type="presParOf" srcId="{AAEE0FF6-A546-4527-9753-E335C2DD4D71}" destId="{5E9A1131-6DD3-49FD-BCB5-61DBCD459543}" srcOrd="0" destOrd="0" presId="urn:microsoft.com/office/officeart/2005/8/layout/hierarchy1"/>
    <dgm:cxn modelId="{F5508DB8-0DF6-4F3C-AE33-9618D06E64BD}" type="presParOf" srcId="{AAEE0FF6-A546-4527-9753-E335C2DD4D71}" destId="{6832ECD4-72C2-485E-AFAF-57D8BE224A8A}" srcOrd="1" destOrd="0" presId="urn:microsoft.com/office/officeart/2005/8/layout/hierarchy1"/>
    <dgm:cxn modelId="{A535042E-A683-4827-A72C-1B200B829267}" type="presParOf" srcId="{D61AB7C1-25BD-4BEF-B18E-A5E532358FB2}" destId="{3EE029E5-B7D6-4803-9096-C8BFDC2E83C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1C0C8C-801F-46F5-95DF-4E8C5C5C0E5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D1FAA8-A5D0-44B0-8514-CAF3E3987F3F}">
      <dgm:prSet/>
      <dgm:spPr/>
      <dgm:t>
        <a:bodyPr/>
        <a:lstStyle/>
        <a:p>
          <a:pPr>
            <a:lnSpc>
              <a:spcPct val="100000"/>
            </a:lnSpc>
          </a:pPr>
          <a:r>
            <a:rPr lang="en-GB" dirty="0"/>
            <a:t>Coding is the process of defining what the data are all about (Charmaz, 1995)</a:t>
          </a:r>
          <a:endParaRPr lang="en-US" dirty="0"/>
        </a:p>
      </dgm:t>
    </dgm:pt>
    <dgm:pt modelId="{5147D372-00BB-442F-A75A-29CAB1F26F9B}" type="parTrans" cxnId="{431B03A5-2F38-44C9-9551-780109301C8F}">
      <dgm:prSet/>
      <dgm:spPr/>
      <dgm:t>
        <a:bodyPr/>
        <a:lstStyle/>
        <a:p>
          <a:endParaRPr lang="en-US"/>
        </a:p>
      </dgm:t>
    </dgm:pt>
    <dgm:pt modelId="{FEF07FCF-53F2-4B0C-A0FA-15A88406CBBF}" type="sibTrans" cxnId="{431B03A5-2F38-44C9-9551-780109301C8F}">
      <dgm:prSet/>
      <dgm:spPr/>
      <dgm:t>
        <a:bodyPr/>
        <a:lstStyle/>
        <a:p>
          <a:endParaRPr lang="en-US"/>
        </a:p>
      </dgm:t>
    </dgm:pt>
    <dgm:pt modelId="{3FC3D6C5-B6A8-4D20-A33F-AF8E75EDD105}">
      <dgm:prSet custT="1"/>
      <dgm:spPr/>
      <dgm:t>
        <a:bodyPr/>
        <a:lstStyle/>
        <a:p>
          <a:pPr>
            <a:lnSpc>
              <a:spcPct val="100000"/>
            </a:lnSpc>
          </a:pPr>
          <a:r>
            <a:rPr lang="en-GB" sz="1900" dirty="0"/>
            <a:t>Identifying themes or concepts           </a:t>
          </a:r>
          <a:r>
            <a:rPr lang="en-GB" sz="1600" dirty="0"/>
            <a:t>(Qualitative Focused Research)</a:t>
          </a:r>
          <a:endParaRPr lang="en-US" sz="1600" dirty="0"/>
        </a:p>
      </dgm:t>
    </dgm:pt>
    <dgm:pt modelId="{69066377-C037-485C-9B8B-1C3C22CDD441}" type="parTrans" cxnId="{C950B9B3-FC4C-4119-AA57-61221FA6C3A4}">
      <dgm:prSet/>
      <dgm:spPr/>
      <dgm:t>
        <a:bodyPr/>
        <a:lstStyle/>
        <a:p>
          <a:endParaRPr lang="en-US"/>
        </a:p>
      </dgm:t>
    </dgm:pt>
    <dgm:pt modelId="{F11A8EC5-FC99-44EE-A33E-18E0E384E01E}" type="sibTrans" cxnId="{C950B9B3-FC4C-4119-AA57-61221FA6C3A4}">
      <dgm:prSet/>
      <dgm:spPr/>
      <dgm:t>
        <a:bodyPr/>
        <a:lstStyle/>
        <a:p>
          <a:endParaRPr lang="en-US"/>
        </a:p>
      </dgm:t>
    </dgm:pt>
    <dgm:pt modelId="{56904360-CE4B-4506-A94A-116A3CE0305C}">
      <dgm:prSet/>
      <dgm:spPr/>
      <dgm:t>
        <a:bodyPr/>
        <a:lstStyle/>
        <a:p>
          <a:pPr>
            <a:lnSpc>
              <a:spcPct val="100000"/>
            </a:lnSpc>
          </a:pPr>
          <a:r>
            <a:rPr lang="en-GB" dirty="0"/>
            <a:t>Phenomena – something that occurs more than once across the data/is surprising</a:t>
          </a:r>
          <a:endParaRPr lang="en-US" dirty="0"/>
        </a:p>
      </dgm:t>
    </dgm:pt>
    <dgm:pt modelId="{C7ABB52D-813E-4641-9070-7988DBFA04F9}" type="parTrans" cxnId="{95CCD63C-DC09-45E5-B6B1-4BF11CFB6FDE}">
      <dgm:prSet/>
      <dgm:spPr/>
      <dgm:t>
        <a:bodyPr/>
        <a:lstStyle/>
        <a:p>
          <a:endParaRPr lang="en-US"/>
        </a:p>
      </dgm:t>
    </dgm:pt>
    <dgm:pt modelId="{B3E420B6-8E70-4357-A942-9E7BBD5E2658}" type="sibTrans" cxnId="{95CCD63C-DC09-45E5-B6B1-4BF11CFB6FDE}">
      <dgm:prSet/>
      <dgm:spPr/>
      <dgm:t>
        <a:bodyPr/>
        <a:lstStyle/>
        <a:p>
          <a:endParaRPr lang="en-US"/>
        </a:p>
      </dgm:t>
    </dgm:pt>
    <dgm:pt modelId="{70D5BC34-9ADF-4A8C-A9B4-42F605734F38}" type="pres">
      <dgm:prSet presAssocID="{811C0C8C-801F-46F5-95DF-4E8C5C5C0E58}" presName="root" presStyleCnt="0">
        <dgm:presLayoutVars>
          <dgm:dir/>
          <dgm:resizeHandles val="exact"/>
        </dgm:presLayoutVars>
      </dgm:prSet>
      <dgm:spPr/>
    </dgm:pt>
    <dgm:pt modelId="{947920FC-BEAB-4DC8-B976-4096BA5B2FD5}" type="pres">
      <dgm:prSet presAssocID="{A5D1FAA8-A5D0-44B0-8514-CAF3E3987F3F}" presName="compNode" presStyleCnt="0"/>
      <dgm:spPr/>
    </dgm:pt>
    <dgm:pt modelId="{D11124E7-0C80-41DF-B301-9A79CB71BBC7}" type="pres">
      <dgm:prSet presAssocID="{A5D1FAA8-A5D0-44B0-8514-CAF3E3987F3F}" presName="bgRect" presStyleLbl="bgShp" presStyleIdx="0" presStyleCnt="3"/>
      <dgm:spPr/>
    </dgm:pt>
    <dgm:pt modelId="{7988A111-E750-4CB2-8D50-D61C2AD1597C}" type="pres">
      <dgm:prSet presAssocID="{A5D1FAA8-A5D0-44B0-8514-CAF3E3987F3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Arrow Circle"/>
        </a:ext>
      </dgm:extLst>
    </dgm:pt>
    <dgm:pt modelId="{ED011B5B-7859-4414-BA0C-3DFA329AF8D3}" type="pres">
      <dgm:prSet presAssocID="{A5D1FAA8-A5D0-44B0-8514-CAF3E3987F3F}" presName="spaceRect" presStyleCnt="0"/>
      <dgm:spPr/>
    </dgm:pt>
    <dgm:pt modelId="{412F4EA3-F4CA-422D-8774-2DB69C08AC0F}" type="pres">
      <dgm:prSet presAssocID="{A5D1FAA8-A5D0-44B0-8514-CAF3E3987F3F}" presName="parTx" presStyleLbl="revTx" presStyleIdx="0" presStyleCnt="3">
        <dgm:presLayoutVars>
          <dgm:chMax val="0"/>
          <dgm:chPref val="0"/>
        </dgm:presLayoutVars>
      </dgm:prSet>
      <dgm:spPr/>
    </dgm:pt>
    <dgm:pt modelId="{AEFBAC9D-7CDF-4F65-A9E9-64524A7E8732}" type="pres">
      <dgm:prSet presAssocID="{FEF07FCF-53F2-4B0C-A0FA-15A88406CBBF}" presName="sibTrans" presStyleCnt="0"/>
      <dgm:spPr/>
    </dgm:pt>
    <dgm:pt modelId="{8397D5FF-5FC0-4B57-BCBA-6D278B3575C3}" type="pres">
      <dgm:prSet presAssocID="{3FC3D6C5-B6A8-4D20-A33F-AF8E75EDD105}" presName="compNode" presStyleCnt="0"/>
      <dgm:spPr/>
    </dgm:pt>
    <dgm:pt modelId="{0626363E-FBFA-43C1-82B6-47B5C0A12CBA}" type="pres">
      <dgm:prSet presAssocID="{3FC3D6C5-B6A8-4D20-A33F-AF8E75EDD105}" presName="bgRect" presStyleLbl="bgShp" presStyleIdx="1" presStyleCnt="3"/>
      <dgm:spPr/>
    </dgm:pt>
    <dgm:pt modelId="{45B7FC60-FBF6-45C0-8A4B-4E69E3E209B2}" type="pres">
      <dgm:prSet presAssocID="{3FC3D6C5-B6A8-4D20-A33F-AF8E75EDD10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DEE872B-4208-4C6A-99BC-CF23FDA53488}" type="pres">
      <dgm:prSet presAssocID="{3FC3D6C5-B6A8-4D20-A33F-AF8E75EDD105}" presName="spaceRect" presStyleCnt="0"/>
      <dgm:spPr/>
    </dgm:pt>
    <dgm:pt modelId="{D5E938E9-E89C-4C84-846F-4B9042F6BB0B}" type="pres">
      <dgm:prSet presAssocID="{3FC3D6C5-B6A8-4D20-A33F-AF8E75EDD105}" presName="parTx" presStyleLbl="revTx" presStyleIdx="1" presStyleCnt="3">
        <dgm:presLayoutVars>
          <dgm:chMax val="0"/>
          <dgm:chPref val="0"/>
        </dgm:presLayoutVars>
      </dgm:prSet>
      <dgm:spPr/>
    </dgm:pt>
    <dgm:pt modelId="{2FFCAA84-5586-463E-AB71-D9DA1E2F02A1}" type="pres">
      <dgm:prSet presAssocID="{F11A8EC5-FC99-44EE-A33E-18E0E384E01E}" presName="sibTrans" presStyleCnt="0"/>
      <dgm:spPr/>
    </dgm:pt>
    <dgm:pt modelId="{F6ED2EB0-8E94-49AB-87EB-DC17588A4275}" type="pres">
      <dgm:prSet presAssocID="{56904360-CE4B-4506-A94A-116A3CE0305C}" presName="compNode" presStyleCnt="0"/>
      <dgm:spPr/>
    </dgm:pt>
    <dgm:pt modelId="{EBCA636D-3A42-4B4E-B4FD-B432D561A98E}" type="pres">
      <dgm:prSet presAssocID="{56904360-CE4B-4506-A94A-116A3CE0305C}" presName="bgRect" presStyleLbl="bgShp" presStyleIdx="2" presStyleCnt="3"/>
      <dgm:spPr/>
    </dgm:pt>
    <dgm:pt modelId="{42BCAC9E-0084-4DE1-A13E-E8FA2DC0FFA7}" type="pres">
      <dgm:prSet presAssocID="{56904360-CE4B-4506-A94A-116A3CE0305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orkflow"/>
        </a:ext>
      </dgm:extLst>
    </dgm:pt>
    <dgm:pt modelId="{EB5AF196-FC04-4166-988D-D52C80F238AD}" type="pres">
      <dgm:prSet presAssocID="{56904360-CE4B-4506-A94A-116A3CE0305C}" presName="spaceRect" presStyleCnt="0"/>
      <dgm:spPr/>
    </dgm:pt>
    <dgm:pt modelId="{53F7661C-C804-462D-914D-9ECB6E2C435D}" type="pres">
      <dgm:prSet presAssocID="{56904360-CE4B-4506-A94A-116A3CE0305C}" presName="parTx" presStyleLbl="revTx" presStyleIdx="2" presStyleCnt="3">
        <dgm:presLayoutVars>
          <dgm:chMax val="0"/>
          <dgm:chPref val="0"/>
        </dgm:presLayoutVars>
      </dgm:prSet>
      <dgm:spPr/>
    </dgm:pt>
  </dgm:ptLst>
  <dgm:cxnLst>
    <dgm:cxn modelId="{69EB2B01-A001-4500-9BAE-E6464345F1F1}" type="presOf" srcId="{811C0C8C-801F-46F5-95DF-4E8C5C5C0E58}" destId="{70D5BC34-9ADF-4A8C-A9B4-42F605734F38}" srcOrd="0" destOrd="0" presId="urn:microsoft.com/office/officeart/2018/2/layout/IconVerticalSolidList"/>
    <dgm:cxn modelId="{82856022-A538-48C5-9762-8D37918FB9AD}" type="presOf" srcId="{56904360-CE4B-4506-A94A-116A3CE0305C}" destId="{53F7661C-C804-462D-914D-9ECB6E2C435D}" srcOrd="0" destOrd="0" presId="urn:microsoft.com/office/officeart/2018/2/layout/IconVerticalSolidList"/>
    <dgm:cxn modelId="{95CCD63C-DC09-45E5-B6B1-4BF11CFB6FDE}" srcId="{811C0C8C-801F-46F5-95DF-4E8C5C5C0E58}" destId="{56904360-CE4B-4506-A94A-116A3CE0305C}" srcOrd="2" destOrd="0" parTransId="{C7ABB52D-813E-4641-9070-7988DBFA04F9}" sibTransId="{B3E420B6-8E70-4357-A942-9E7BBD5E2658}"/>
    <dgm:cxn modelId="{49B92356-2A6B-432F-A41D-15B4A2EAC509}" type="presOf" srcId="{3FC3D6C5-B6A8-4D20-A33F-AF8E75EDD105}" destId="{D5E938E9-E89C-4C84-846F-4B9042F6BB0B}" srcOrd="0" destOrd="0" presId="urn:microsoft.com/office/officeart/2018/2/layout/IconVerticalSolidList"/>
    <dgm:cxn modelId="{431B03A5-2F38-44C9-9551-780109301C8F}" srcId="{811C0C8C-801F-46F5-95DF-4E8C5C5C0E58}" destId="{A5D1FAA8-A5D0-44B0-8514-CAF3E3987F3F}" srcOrd="0" destOrd="0" parTransId="{5147D372-00BB-442F-A75A-29CAB1F26F9B}" sibTransId="{FEF07FCF-53F2-4B0C-A0FA-15A88406CBBF}"/>
    <dgm:cxn modelId="{C950B9B3-FC4C-4119-AA57-61221FA6C3A4}" srcId="{811C0C8C-801F-46F5-95DF-4E8C5C5C0E58}" destId="{3FC3D6C5-B6A8-4D20-A33F-AF8E75EDD105}" srcOrd="1" destOrd="0" parTransId="{69066377-C037-485C-9B8B-1C3C22CDD441}" sibTransId="{F11A8EC5-FC99-44EE-A33E-18E0E384E01E}"/>
    <dgm:cxn modelId="{632E45F2-B81B-4BF3-AD36-8F57716F551B}" type="presOf" srcId="{A5D1FAA8-A5D0-44B0-8514-CAF3E3987F3F}" destId="{412F4EA3-F4CA-422D-8774-2DB69C08AC0F}" srcOrd="0" destOrd="0" presId="urn:microsoft.com/office/officeart/2018/2/layout/IconVerticalSolidList"/>
    <dgm:cxn modelId="{210CF7C6-2A14-4271-8BEF-E87ADA8A8253}" type="presParOf" srcId="{70D5BC34-9ADF-4A8C-A9B4-42F605734F38}" destId="{947920FC-BEAB-4DC8-B976-4096BA5B2FD5}" srcOrd="0" destOrd="0" presId="urn:microsoft.com/office/officeart/2018/2/layout/IconVerticalSolidList"/>
    <dgm:cxn modelId="{E23A1A9D-7252-4473-B979-EF3EA8E1B0A7}" type="presParOf" srcId="{947920FC-BEAB-4DC8-B976-4096BA5B2FD5}" destId="{D11124E7-0C80-41DF-B301-9A79CB71BBC7}" srcOrd="0" destOrd="0" presId="urn:microsoft.com/office/officeart/2018/2/layout/IconVerticalSolidList"/>
    <dgm:cxn modelId="{2C751263-6796-499C-BFB8-E6C87C50044C}" type="presParOf" srcId="{947920FC-BEAB-4DC8-B976-4096BA5B2FD5}" destId="{7988A111-E750-4CB2-8D50-D61C2AD1597C}" srcOrd="1" destOrd="0" presId="urn:microsoft.com/office/officeart/2018/2/layout/IconVerticalSolidList"/>
    <dgm:cxn modelId="{BA91B2A5-2A34-45A4-B31D-B01BE97D26B7}" type="presParOf" srcId="{947920FC-BEAB-4DC8-B976-4096BA5B2FD5}" destId="{ED011B5B-7859-4414-BA0C-3DFA329AF8D3}" srcOrd="2" destOrd="0" presId="urn:microsoft.com/office/officeart/2018/2/layout/IconVerticalSolidList"/>
    <dgm:cxn modelId="{64D9395E-81B5-4405-B6CC-26BAE0E45D29}" type="presParOf" srcId="{947920FC-BEAB-4DC8-B976-4096BA5B2FD5}" destId="{412F4EA3-F4CA-422D-8774-2DB69C08AC0F}" srcOrd="3" destOrd="0" presId="urn:microsoft.com/office/officeart/2018/2/layout/IconVerticalSolidList"/>
    <dgm:cxn modelId="{83562162-E978-425B-A194-DF5CB9CD702C}" type="presParOf" srcId="{70D5BC34-9ADF-4A8C-A9B4-42F605734F38}" destId="{AEFBAC9D-7CDF-4F65-A9E9-64524A7E8732}" srcOrd="1" destOrd="0" presId="urn:microsoft.com/office/officeart/2018/2/layout/IconVerticalSolidList"/>
    <dgm:cxn modelId="{22A38182-82D6-4550-B3E6-BAB7AF805B79}" type="presParOf" srcId="{70D5BC34-9ADF-4A8C-A9B4-42F605734F38}" destId="{8397D5FF-5FC0-4B57-BCBA-6D278B3575C3}" srcOrd="2" destOrd="0" presId="urn:microsoft.com/office/officeart/2018/2/layout/IconVerticalSolidList"/>
    <dgm:cxn modelId="{25EB0D21-7CD3-45EE-887F-7D0433B93643}" type="presParOf" srcId="{8397D5FF-5FC0-4B57-BCBA-6D278B3575C3}" destId="{0626363E-FBFA-43C1-82B6-47B5C0A12CBA}" srcOrd="0" destOrd="0" presId="urn:microsoft.com/office/officeart/2018/2/layout/IconVerticalSolidList"/>
    <dgm:cxn modelId="{F47B78B2-7A16-47E0-9C51-7E5A2B52838C}" type="presParOf" srcId="{8397D5FF-5FC0-4B57-BCBA-6D278B3575C3}" destId="{45B7FC60-FBF6-45C0-8A4B-4E69E3E209B2}" srcOrd="1" destOrd="0" presId="urn:microsoft.com/office/officeart/2018/2/layout/IconVerticalSolidList"/>
    <dgm:cxn modelId="{94E6D29F-CF87-420C-AF26-8D34ED8EA376}" type="presParOf" srcId="{8397D5FF-5FC0-4B57-BCBA-6D278B3575C3}" destId="{9DEE872B-4208-4C6A-99BC-CF23FDA53488}" srcOrd="2" destOrd="0" presId="urn:microsoft.com/office/officeart/2018/2/layout/IconVerticalSolidList"/>
    <dgm:cxn modelId="{1646D5C1-D132-4AFD-B83E-CE952E3CC3A5}" type="presParOf" srcId="{8397D5FF-5FC0-4B57-BCBA-6D278B3575C3}" destId="{D5E938E9-E89C-4C84-846F-4B9042F6BB0B}" srcOrd="3" destOrd="0" presId="urn:microsoft.com/office/officeart/2018/2/layout/IconVerticalSolidList"/>
    <dgm:cxn modelId="{D55B3E26-55E4-43AF-A0B3-1256D930C63B}" type="presParOf" srcId="{70D5BC34-9ADF-4A8C-A9B4-42F605734F38}" destId="{2FFCAA84-5586-463E-AB71-D9DA1E2F02A1}" srcOrd="3" destOrd="0" presId="urn:microsoft.com/office/officeart/2018/2/layout/IconVerticalSolidList"/>
    <dgm:cxn modelId="{A3163EFD-B824-4AD8-8533-EA26ADB05443}" type="presParOf" srcId="{70D5BC34-9ADF-4A8C-A9B4-42F605734F38}" destId="{F6ED2EB0-8E94-49AB-87EB-DC17588A4275}" srcOrd="4" destOrd="0" presId="urn:microsoft.com/office/officeart/2018/2/layout/IconVerticalSolidList"/>
    <dgm:cxn modelId="{2C0D29A6-B0B2-4697-AC0A-5C4662676FD5}" type="presParOf" srcId="{F6ED2EB0-8E94-49AB-87EB-DC17588A4275}" destId="{EBCA636D-3A42-4B4E-B4FD-B432D561A98E}" srcOrd="0" destOrd="0" presId="urn:microsoft.com/office/officeart/2018/2/layout/IconVerticalSolidList"/>
    <dgm:cxn modelId="{9C868F90-E7B9-4F8D-94D0-CCEF913C67D5}" type="presParOf" srcId="{F6ED2EB0-8E94-49AB-87EB-DC17588A4275}" destId="{42BCAC9E-0084-4DE1-A13E-E8FA2DC0FFA7}" srcOrd="1" destOrd="0" presId="urn:microsoft.com/office/officeart/2018/2/layout/IconVerticalSolidList"/>
    <dgm:cxn modelId="{B7A5BCDC-B9B9-4237-8E71-4166C7B1F6F6}" type="presParOf" srcId="{F6ED2EB0-8E94-49AB-87EB-DC17588A4275}" destId="{EB5AF196-FC04-4166-988D-D52C80F238AD}" srcOrd="2" destOrd="0" presId="urn:microsoft.com/office/officeart/2018/2/layout/IconVerticalSolidList"/>
    <dgm:cxn modelId="{E48F81B8-098E-4C15-B13D-18E895B01750}" type="presParOf" srcId="{F6ED2EB0-8E94-49AB-87EB-DC17588A4275}" destId="{53F7661C-C804-462D-914D-9ECB6E2C43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2E43823-6E3D-4E1F-9594-AA999249D99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B05F133-4019-45D8-BB8E-8E0655F4D0DB}">
      <dgm:prSet/>
      <dgm:spPr/>
      <dgm:t>
        <a:bodyPr/>
        <a:lstStyle/>
        <a:p>
          <a:r>
            <a:rPr lang="en-US"/>
            <a:t>This might be an opinion, activity, experience, perception, idea, concept, experience etc.</a:t>
          </a:r>
        </a:p>
      </dgm:t>
    </dgm:pt>
    <dgm:pt modelId="{1DAB29F1-35EE-44C0-8E90-23F5462B5A64}" type="parTrans" cxnId="{E50A9949-132C-4C8C-BD57-6ED780C428D5}">
      <dgm:prSet/>
      <dgm:spPr/>
      <dgm:t>
        <a:bodyPr/>
        <a:lstStyle/>
        <a:p>
          <a:endParaRPr lang="en-US"/>
        </a:p>
      </dgm:t>
    </dgm:pt>
    <dgm:pt modelId="{BE7F8407-A346-4AC7-9627-AC0FAC5117CB}" type="sibTrans" cxnId="{E50A9949-132C-4C8C-BD57-6ED780C428D5}">
      <dgm:prSet/>
      <dgm:spPr/>
      <dgm:t>
        <a:bodyPr/>
        <a:lstStyle/>
        <a:p>
          <a:endParaRPr lang="en-US"/>
        </a:p>
      </dgm:t>
    </dgm:pt>
    <dgm:pt modelId="{A8F34DBA-E669-47B2-803F-64F0BA83F8AC}">
      <dgm:prSet/>
      <dgm:spPr/>
      <dgm:t>
        <a:bodyPr/>
        <a:lstStyle/>
        <a:p>
          <a:r>
            <a:rPr lang="en-US" dirty="0"/>
            <a:t>Your focus is concerned with:</a:t>
          </a:r>
        </a:p>
      </dgm:t>
    </dgm:pt>
    <dgm:pt modelId="{FD5BB7C1-0087-439D-948B-8F9A2E7D736B}" type="parTrans" cxnId="{1ABBA954-6606-47B3-9321-AE0FE0D5CFAA}">
      <dgm:prSet/>
      <dgm:spPr/>
      <dgm:t>
        <a:bodyPr/>
        <a:lstStyle/>
        <a:p>
          <a:endParaRPr lang="en-US"/>
        </a:p>
      </dgm:t>
    </dgm:pt>
    <dgm:pt modelId="{93785892-087D-4A90-ACD9-1E222970474B}" type="sibTrans" cxnId="{1ABBA954-6606-47B3-9321-AE0FE0D5CFAA}">
      <dgm:prSet/>
      <dgm:spPr/>
      <dgm:t>
        <a:bodyPr/>
        <a:lstStyle/>
        <a:p>
          <a:endParaRPr lang="en-US"/>
        </a:p>
      </dgm:t>
    </dgm:pt>
    <dgm:pt modelId="{7AD7705C-7FC5-4DD6-A7FB-6068FC8D677A}">
      <dgm:prSet/>
      <dgm:spPr/>
      <dgm:t>
        <a:bodyPr/>
        <a:lstStyle/>
        <a:p>
          <a:r>
            <a:rPr lang="en-US"/>
            <a:t>What’s going on here?</a:t>
          </a:r>
        </a:p>
      </dgm:t>
    </dgm:pt>
    <dgm:pt modelId="{9D64B5C3-D652-47B7-A313-D09E421BA466}" type="parTrans" cxnId="{DE3746E3-553B-4ABC-923C-8DF61293263F}">
      <dgm:prSet/>
      <dgm:spPr/>
      <dgm:t>
        <a:bodyPr/>
        <a:lstStyle/>
        <a:p>
          <a:endParaRPr lang="en-US"/>
        </a:p>
      </dgm:t>
    </dgm:pt>
    <dgm:pt modelId="{DA8A5091-3640-4961-811A-C341C0BF04B6}" type="sibTrans" cxnId="{DE3746E3-553B-4ABC-923C-8DF61293263F}">
      <dgm:prSet/>
      <dgm:spPr/>
      <dgm:t>
        <a:bodyPr/>
        <a:lstStyle/>
        <a:p>
          <a:endParaRPr lang="en-US"/>
        </a:p>
      </dgm:t>
    </dgm:pt>
    <dgm:pt modelId="{FD487DBF-E656-480D-BE6C-A912F71D10FF}">
      <dgm:prSet/>
      <dgm:spPr/>
      <dgm:t>
        <a:bodyPr/>
        <a:lstStyle/>
        <a:p>
          <a:r>
            <a:rPr lang="en-US"/>
            <a:t>What is this about?</a:t>
          </a:r>
        </a:p>
      </dgm:t>
    </dgm:pt>
    <dgm:pt modelId="{1A4F6B81-4350-4919-8A6A-028C28298A44}" type="parTrans" cxnId="{B13B8A11-3376-4411-9922-D50C92BD60F9}">
      <dgm:prSet/>
      <dgm:spPr/>
      <dgm:t>
        <a:bodyPr/>
        <a:lstStyle/>
        <a:p>
          <a:endParaRPr lang="en-US"/>
        </a:p>
      </dgm:t>
    </dgm:pt>
    <dgm:pt modelId="{2A1D9E04-C15C-48FE-B161-E570397CD2FF}" type="sibTrans" cxnId="{B13B8A11-3376-4411-9922-D50C92BD60F9}">
      <dgm:prSet/>
      <dgm:spPr/>
      <dgm:t>
        <a:bodyPr/>
        <a:lstStyle/>
        <a:p>
          <a:endParaRPr lang="en-US"/>
        </a:p>
      </dgm:t>
    </dgm:pt>
    <dgm:pt modelId="{BB452516-5F5D-4714-BD54-2E7BEC44CDC4}" type="pres">
      <dgm:prSet presAssocID="{92E43823-6E3D-4E1F-9594-AA999249D994}" presName="linear" presStyleCnt="0">
        <dgm:presLayoutVars>
          <dgm:animLvl val="lvl"/>
          <dgm:resizeHandles val="exact"/>
        </dgm:presLayoutVars>
      </dgm:prSet>
      <dgm:spPr/>
    </dgm:pt>
    <dgm:pt modelId="{18358CC9-385E-4403-B8C9-86CF06CE6A07}" type="pres">
      <dgm:prSet presAssocID="{EB05F133-4019-45D8-BB8E-8E0655F4D0DB}" presName="parentText" presStyleLbl="node1" presStyleIdx="0" presStyleCnt="2">
        <dgm:presLayoutVars>
          <dgm:chMax val="0"/>
          <dgm:bulletEnabled val="1"/>
        </dgm:presLayoutVars>
      </dgm:prSet>
      <dgm:spPr/>
    </dgm:pt>
    <dgm:pt modelId="{4FB31535-A93D-4F2A-9E47-D01038FBC4A8}" type="pres">
      <dgm:prSet presAssocID="{BE7F8407-A346-4AC7-9627-AC0FAC5117CB}" presName="spacer" presStyleCnt="0"/>
      <dgm:spPr/>
    </dgm:pt>
    <dgm:pt modelId="{ECCAE9F7-E1D9-4BE9-ABAC-02DE10D6DAAB}" type="pres">
      <dgm:prSet presAssocID="{A8F34DBA-E669-47B2-803F-64F0BA83F8AC}" presName="parentText" presStyleLbl="node1" presStyleIdx="1" presStyleCnt="2">
        <dgm:presLayoutVars>
          <dgm:chMax val="0"/>
          <dgm:bulletEnabled val="1"/>
        </dgm:presLayoutVars>
      </dgm:prSet>
      <dgm:spPr/>
    </dgm:pt>
    <dgm:pt modelId="{26C81C4A-0E51-4294-B0C5-6A2E1281CEE1}" type="pres">
      <dgm:prSet presAssocID="{A8F34DBA-E669-47B2-803F-64F0BA83F8AC}" presName="childText" presStyleLbl="revTx" presStyleIdx="0" presStyleCnt="1">
        <dgm:presLayoutVars>
          <dgm:bulletEnabled val="1"/>
        </dgm:presLayoutVars>
      </dgm:prSet>
      <dgm:spPr/>
    </dgm:pt>
  </dgm:ptLst>
  <dgm:cxnLst>
    <dgm:cxn modelId="{0E08D102-C11D-4C55-BC2C-4FAA9F567AA8}" type="presOf" srcId="{7AD7705C-7FC5-4DD6-A7FB-6068FC8D677A}" destId="{26C81C4A-0E51-4294-B0C5-6A2E1281CEE1}" srcOrd="0" destOrd="0" presId="urn:microsoft.com/office/officeart/2005/8/layout/vList2"/>
    <dgm:cxn modelId="{7E5EBF0D-5747-449A-B40D-D2E90FC8BC8B}" type="presOf" srcId="{92E43823-6E3D-4E1F-9594-AA999249D994}" destId="{BB452516-5F5D-4714-BD54-2E7BEC44CDC4}" srcOrd="0" destOrd="0" presId="urn:microsoft.com/office/officeart/2005/8/layout/vList2"/>
    <dgm:cxn modelId="{B13B8A11-3376-4411-9922-D50C92BD60F9}" srcId="{A8F34DBA-E669-47B2-803F-64F0BA83F8AC}" destId="{FD487DBF-E656-480D-BE6C-A912F71D10FF}" srcOrd="1" destOrd="0" parTransId="{1A4F6B81-4350-4919-8A6A-028C28298A44}" sibTransId="{2A1D9E04-C15C-48FE-B161-E570397CD2FF}"/>
    <dgm:cxn modelId="{C6962463-465B-4543-A33E-EB535284DA52}" type="presOf" srcId="{EB05F133-4019-45D8-BB8E-8E0655F4D0DB}" destId="{18358CC9-385E-4403-B8C9-86CF06CE6A07}" srcOrd="0" destOrd="0" presId="urn:microsoft.com/office/officeart/2005/8/layout/vList2"/>
    <dgm:cxn modelId="{E50A9949-132C-4C8C-BD57-6ED780C428D5}" srcId="{92E43823-6E3D-4E1F-9594-AA999249D994}" destId="{EB05F133-4019-45D8-BB8E-8E0655F4D0DB}" srcOrd="0" destOrd="0" parTransId="{1DAB29F1-35EE-44C0-8E90-23F5462B5A64}" sibTransId="{BE7F8407-A346-4AC7-9627-AC0FAC5117CB}"/>
    <dgm:cxn modelId="{1ABBA954-6606-47B3-9321-AE0FE0D5CFAA}" srcId="{92E43823-6E3D-4E1F-9594-AA999249D994}" destId="{A8F34DBA-E669-47B2-803F-64F0BA83F8AC}" srcOrd="1" destOrd="0" parTransId="{FD5BB7C1-0087-439D-948B-8F9A2E7D736B}" sibTransId="{93785892-087D-4A90-ACD9-1E222970474B}"/>
    <dgm:cxn modelId="{E1B39CD4-DA43-41F3-A884-2332AFCC7422}" type="presOf" srcId="{A8F34DBA-E669-47B2-803F-64F0BA83F8AC}" destId="{ECCAE9F7-E1D9-4BE9-ABAC-02DE10D6DAAB}" srcOrd="0" destOrd="0" presId="urn:microsoft.com/office/officeart/2005/8/layout/vList2"/>
    <dgm:cxn modelId="{DE3746E3-553B-4ABC-923C-8DF61293263F}" srcId="{A8F34DBA-E669-47B2-803F-64F0BA83F8AC}" destId="{7AD7705C-7FC5-4DD6-A7FB-6068FC8D677A}" srcOrd="0" destOrd="0" parTransId="{9D64B5C3-D652-47B7-A313-D09E421BA466}" sibTransId="{DA8A5091-3640-4961-811A-C341C0BF04B6}"/>
    <dgm:cxn modelId="{146F79F6-CE37-4E5F-A7EA-0EBC78051131}" type="presOf" srcId="{FD487DBF-E656-480D-BE6C-A912F71D10FF}" destId="{26C81C4A-0E51-4294-B0C5-6A2E1281CEE1}" srcOrd="0" destOrd="1" presId="urn:microsoft.com/office/officeart/2005/8/layout/vList2"/>
    <dgm:cxn modelId="{48529A15-0EB5-409A-9DBF-545B11BBACA9}" type="presParOf" srcId="{BB452516-5F5D-4714-BD54-2E7BEC44CDC4}" destId="{18358CC9-385E-4403-B8C9-86CF06CE6A07}" srcOrd="0" destOrd="0" presId="urn:microsoft.com/office/officeart/2005/8/layout/vList2"/>
    <dgm:cxn modelId="{FC37B601-290E-4462-BD42-F92DEB3E92C6}" type="presParOf" srcId="{BB452516-5F5D-4714-BD54-2E7BEC44CDC4}" destId="{4FB31535-A93D-4F2A-9E47-D01038FBC4A8}" srcOrd="1" destOrd="0" presId="urn:microsoft.com/office/officeart/2005/8/layout/vList2"/>
    <dgm:cxn modelId="{B2A28A01-6433-418B-AB17-009729218895}" type="presParOf" srcId="{BB452516-5F5D-4714-BD54-2E7BEC44CDC4}" destId="{ECCAE9F7-E1D9-4BE9-ABAC-02DE10D6DAAB}" srcOrd="2" destOrd="0" presId="urn:microsoft.com/office/officeart/2005/8/layout/vList2"/>
    <dgm:cxn modelId="{07F3BE3F-8A87-4D79-9C6A-1B5F85597C00}" type="presParOf" srcId="{BB452516-5F5D-4714-BD54-2E7BEC44CDC4}" destId="{26C81C4A-0E51-4294-B0C5-6A2E1281CEE1}"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6D55D4-C44A-4859-8B6E-6F77561A3262}"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FC3CDCBA-D95F-4F4C-A4CF-3B5F9CBEDE30}">
      <dgm:prSet/>
      <dgm:spPr/>
      <dgm:t>
        <a:bodyPr/>
        <a:lstStyle/>
        <a:p>
          <a:r>
            <a:rPr lang="en-US"/>
            <a:t>This is the stage where you should </a:t>
          </a:r>
          <a:r>
            <a:rPr lang="en-US" b="1"/>
            <a:t>relate your themes to theoretical ideas</a:t>
          </a:r>
          <a:endParaRPr lang="en-US"/>
        </a:p>
      </dgm:t>
    </dgm:pt>
    <dgm:pt modelId="{E48301C4-445F-478D-A01B-C410593E6975}" type="parTrans" cxnId="{45F29C1D-94F8-48C4-8593-44BB59E2144B}">
      <dgm:prSet/>
      <dgm:spPr/>
      <dgm:t>
        <a:bodyPr/>
        <a:lstStyle/>
        <a:p>
          <a:endParaRPr lang="en-US"/>
        </a:p>
      </dgm:t>
    </dgm:pt>
    <dgm:pt modelId="{A5F03138-4204-44E2-BEFA-671568E2535A}" type="sibTrans" cxnId="{45F29C1D-94F8-48C4-8593-44BB59E2144B}">
      <dgm:prSet/>
      <dgm:spPr/>
      <dgm:t>
        <a:bodyPr/>
        <a:lstStyle/>
        <a:p>
          <a:endParaRPr lang="en-US"/>
        </a:p>
      </dgm:t>
    </dgm:pt>
    <dgm:pt modelId="{F88A2115-851E-4807-909C-C79688D58151}">
      <dgm:prSet/>
      <dgm:spPr/>
      <dgm:t>
        <a:bodyPr/>
        <a:lstStyle/>
        <a:p>
          <a:r>
            <a:rPr lang="en-US"/>
            <a:t>You must take time to interpret the findings</a:t>
          </a:r>
        </a:p>
      </dgm:t>
    </dgm:pt>
    <dgm:pt modelId="{02CE6B66-A596-45B0-A517-B11A69A678B4}" type="parTrans" cxnId="{182D44AF-0832-41D2-AA03-9876828C9D47}">
      <dgm:prSet/>
      <dgm:spPr/>
      <dgm:t>
        <a:bodyPr/>
        <a:lstStyle/>
        <a:p>
          <a:endParaRPr lang="en-US"/>
        </a:p>
      </dgm:t>
    </dgm:pt>
    <dgm:pt modelId="{265E86EF-6B46-46EB-8C20-465B676A0B75}" type="sibTrans" cxnId="{182D44AF-0832-41D2-AA03-9876828C9D47}">
      <dgm:prSet/>
      <dgm:spPr/>
      <dgm:t>
        <a:bodyPr/>
        <a:lstStyle/>
        <a:p>
          <a:endParaRPr lang="en-US"/>
        </a:p>
      </dgm:t>
    </dgm:pt>
    <dgm:pt modelId="{5A58A28F-8BC5-42E1-82B4-8CAD1E0D82BB}">
      <dgm:prSet/>
      <dgm:spPr/>
      <dgm:t>
        <a:bodyPr/>
        <a:lstStyle/>
        <a:p>
          <a:r>
            <a:rPr lang="en-US" dirty="0"/>
            <a:t>You should present connections between codes/themes</a:t>
          </a:r>
        </a:p>
      </dgm:t>
    </dgm:pt>
    <dgm:pt modelId="{59E07D77-8974-446D-A024-1B5D9BADA674}" type="parTrans" cxnId="{EB0B135C-F398-40F6-BE60-6ADC007272B3}">
      <dgm:prSet/>
      <dgm:spPr/>
      <dgm:t>
        <a:bodyPr/>
        <a:lstStyle/>
        <a:p>
          <a:endParaRPr lang="en-US"/>
        </a:p>
      </dgm:t>
    </dgm:pt>
    <dgm:pt modelId="{CAA3F1BB-F3E4-4D39-89E2-0F6B1AB58237}" type="sibTrans" cxnId="{EB0B135C-F398-40F6-BE60-6ADC007272B3}">
      <dgm:prSet/>
      <dgm:spPr/>
      <dgm:t>
        <a:bodyPr/>
        <a:lstStyle/>
        <a:p>
          <a:endParaRPr lang="en-US"/>
        </a:p>
      </dgm:t>
    </dgm:pt>
    <dgm:pt modelId="{25998992-645E-4300-B36E-5D82825E8514}">
      <dgm:prSet/>
      <dgm:spPr/>
      <dgm:t>
        <a:bodyPr/>
        <a:lstStyle/>
        <a:p>
          <a:r>
            <a:rPr lang="en-US" b="1" dirty="0"/>
            <a:t>You must highlight the relationship of the codes/themes to the research question/s and the existing literature</a:t>
          </a:r>
          <a:endParaRPr lang="en-US" dirty="0"/>
        </a:p>
      </dgm:t>
    </dgm:pt>
    <dgm:pt modelId="{D2AD5B74-15D5-4CCA-906D-E3A718EF1B9F}" type="parTrans" cxnId="{BD24E2D7-3957-4421-9343-F250952EFEB9}">
      <dgm:prSet/>
      <dgm:spPr/>
      <dgm:t>
        <a:bodyPr/>
        <a:lstStyle/>
        <a:p>
          <a:endParaRPr lang="en-US"/>
        </a:p>
      </dgm:t>
    </dgm:pt>
    <dgm:pt modelId="{46681D35-2C55-4F54-9B3D-D269881D490B}" type="sibTrans" cxnId="{BD24E2D7-3957-4421-9343-F250952EFEB9}">
      <dgm:prSet/>
      <dgm:spPr/>
      <dgm:t>
        <a:bodyPr/>
        <a:lstStyle/>
        <a:p>
          <a:endParaRPr lang="en-US"/>
        </a:p>
      </dgm:t>
    </dgm:pt>
    <dgm:pt modelId="{4794CA3D-7799-4E69-A08C-8D3402CC8D1A}" type="pres">
      <dgm:prSet presAssocID="{DC6D55D4-C44A-4859-8B6E-6F77561A3262}" presName="Name0" presStyleCnt="0">
        <dgm:presLayoutVars>
          <dgm:dir/>
          <dgm:resizeHandles val="exact"/>
        </dgm:presLayoutVars>
      </dgm:prSet>
      <dgm:spPr/>
    </dgm:pt>
    <dgm:pt modelId="{0377454D-2336-4854-BF55-0AA428630615}" type="pres">
      <dgm:prSet presAssocID="{FC3CDCBA-D95F-4F4C-A4CF-3B5F9CBEDE30}" presName="node" presStyleLbl="node1" presStyleIdx="0" presStyleCnt="4">
        <dgm:presLayoutVars>
          <dgm:bulletEnabled val="1"/>
        </dgm:presLayoutVars>
      </dgm:prSet>
      <dgm:spPr/>
    </dgm:pt>
    <dgm:pt modelId="{452A65F0-9A6F-4424-8FEB-853CB0188AC2}" type="pres">
      <dgm:prSet presAssocID="{A5F03138-4204-44E2-BEFA-671568E2535A}" presName="sibTrans" presStyleLbl="sibTrans1D1" presStyleIdx="0" presStyleCnt="3"/>
      <dgm:spPr/>
    </dgm:pt>
    <dgm:pt modelId="{E7ABD32C-1564-4AAD-A0B8-5F0777A59784}" type="pres">
      <dgm:prSet presAssocID="{A5F03138-4204-44E2-BEFA-671568E2535A}" presName="connectorText" presStyleLbl="sibTrans1D1" presStyleIdx="0" presStyleCnt="3"/>
      <dgm:spPr/>
    </dgm:pt>
    <dgm:pt modelId="{01187F24-E32A-414A-9569-A9732EC96019}" type="pres">
      <dgm:prSet presAssocID="{F88A2115-851E-4807-909C-C79688D58151}" presName="node" presStyleLbl="node1" presStyleIdx="1" presStyleCnt="4">
        <dgm:presLayoutVars>
          <dgm:bulletEnabled val="1"/>
        </dgm:presLayoutVars>
      </dgm:prSet>
      <dgm:spPr/>
    </dgm:pt>
    <dgm:pt modelId="{B60B8DE7-35C1-4332-A6A6-C0E5A338C6D5}" type="pres">
      <dgm:prSet presAssocID="{265E86EF-6B46-46EB-8C20-465B676A0B75}" presName="sibTrans" presStyleLbl="sibTrans1D1" presStyleIdx="1" presStyleCnt="3"/>
      <dgm:spPr/>
    </dgm:pt>
    <dgm:pt modelId="{EC523399-1F9F-4C54-8068-A9811B86B719}" type="pres">
      <dgm:prSet presAssocID="{265E86EF-6B46-46EB-8C20-465B676A0B75}" presName="connectorText" presStyleLbl="sibTrans1D1" presStyleIdx="1" presStyleCnt="3"/>
      <dgm:spPr/>
    </dgm:pt>
    <dgm:pt modelId="{0274B490-F608-4CD4-9425-9DFA847F5734}" type="pres">
      <dgm:prSet presAssocID="{5A58A28F-8BC5-42E1-82B4-8CAD1E0D82BB}" presName="node" presStyleLbl="node1" presStyleIdx="2" presStyleCnt="4">
        <dgm:presLayoutVars>
          <dgm:bulletEnabled val="1"/>
        </dgm:presLayoutVars>
      </dgm:prSet>
      <dgm:spPr/>
    </dgm:pt>
    <dgm:pt modelId="{DACD4747-1CA0-4FEB-B4A0-9CEC0F129084}" type="pres">
      <dgm:prSet presAssocID="{CAA3F1BB-F3E4-4D39-89E2-0F6B1AB58237}" presName="sibTrans" presStyleLbl="sibTrans1D1" presStyleIdx="2" presStyleCnt="3"/>
      <dgm:spPr/>
    </dgm:pt>
    <dgm:pt modelId="{F26D6218-5C7D-4BCB-959E-534B456708E7}" type="pres">
      <dgm:prSet presAssocID="{CAA3F1BB-F3E4-4D39-89E2-0F6B1AB58237}" presName="connectorText" presStyleLbl="sibTrans1D1" presStyleIdx="2" presStyleCnt="3"/>
      <dgm:spPr/>
    </dgm:pt>
    <dgm:pt modelId="{0C00A453-936B-4500-94AA-B84530C43C4A}" type="pres">
      <dgm:prSet presAssocID="{25998992-645E-4300-B36E-5D82825E8514}" presName="node" presStyleLbl="node1" presStyleIdx="3" presStyleCnt="4">
        <dgm:presLayoutVars>
          <dgm:bulletEnabled val="1"/>
        </dgm:presLayoutVars>
      </dgm:prSet>
      <dgm:spPr/>
    </dgm:pt>
  </dgm:ptLst>
  <dgm:cxnLst>
    <dgm:cxn modelId="{F1C84A08-46D4-4CB4-ACC0-B4F17C0228AE}" type="presOf" srcId="{CAA3F1BB-F3E4-4D39-89E2-0F6B1AB58237}" destId="{DACD4747-1CA0-4FEB-B4A0-9CEC0F129084}" srcOrd="0" destOrd="0" presId="urn:microsoft.com/office/officeart/2016/7/layout/RepeatingBendingProcessNew"/>
    <dgm:cxn modelId="{D2F53D1D-C942-46B1-9D40-C90AC27BADE1}" type="presOf" srcId="{265E86EF-6B46-46EB-8C20-465B676A0B75}" destId="{B60B8DE7-35C1-4332-A6A6-C0E5A338C6D5}" srcOrd="0" destOrd="0" presId="urn:microsoft.com/office/officeart/2016/7/layout/RepeatingBendingProcessNew"/>
    <dgm:cxn modelId="{45F29C1D-94F8-48C4-8593-44BB59E2144B}" srcId="{DC6D55D4-C44A-4859-8B6E-6F77561A3262}" destId="{FC3CDCBA-D95F-4F4C-A4CF-3B5F9CBEDE30}" srcOrd="0" destOrd="0" parTransId="{E48301C4-445F-478D-A01B-C410593E6975}" sibTransId="{A5F03138-4204-44E2-BEFA-671568E2535A}"/>
    <dgm:cxn modelId="{97042C24-1644-432E-80A5-DD04B91B788F}" type="presOf" srcId="{DC6D55D4-C44A-4859-8B6E-6F77561A3262}" destId="{4794CA3D-7799-4E69-A08C-8D3402CC8D1A}" srcOrd="0" destOrd="0" presId="urn:microsoft.com/office/officeart/2016/7/layout/RepeatingBendingProcessNew"/>
    <dgm:cxn modelId="{EB0B135C-F398-40F6-BE60-6ADC007272B3}" srcId="{DC6D55D4-C44A-4859-8B6E-6F77561A3262}" destId="{5A58A28F-8BC5-42E1-82B4-8CAD1E0D82BB}" srcOrd="2" destOrd="0" parTransId="{59E07D77-8974-446D-A024-1B5D9BADA674}" sibTransId="{CAA3F1BB-F3E4-4D39-89E2-0F6B1AB58237}"/>
    <dgm:cxn modelId="{464D056B-1ABF-40F7-8B81-2C4F4C65C4FC}" type="presOf" srcId="{CAA3F1BB-F3E4-4D39-89E2-0F6B1AB58237}" destId="{F26D6218-5C7D-4BCB-959E-534B456708E7}" srcOrd="1" destOrd="0" presId="urn:microsoft.com/office/officeart/2016/7/layout/RepeatingBendingProcessNew"/>
    <dgm:cxn modelId="{5A663F6F-82FA-4316-B125-1DE431991981}" type="presOf" srcId="{FC3CDCBA-D95F-4F4C-A4CF-3B5F9CBEDE30}" destId="{0377454D-2336-4854-BF55-0AA428630615}" srcOrd="0" destOrd="0" presId="urn:microsoft.com/office/officeart/2016/7/layout/RepeatingBendingProcessNew"/>
    <dgm:cxn modelId="{25F84651-BF82-43AC-8509-5D16C17F785C}" type="presOf" srcId="{A5F03138-4204-44E2-BEFA-671568E2535A}" destId="{452A65F0-9A6F-4424-8FEB-853CB0188AC2}" srcOrd="0" destOrd="0" presId="urn:microsoft.com/office/officeart/2016/7/layout/RepeatingBendingProcessNew"/>
    <dgm:cxn modelId="{4D1A2984-07D6-4586-8D43-A872A23F3E07}" type="presOf" srcId="{265E86EF-6B46-46EB-8C20-465B676A0B75}" destId="{EC523399-1F9F-4C54-8068-A9811B86B719}" srcOrd="1" destOrd="0" presId="urn:microsoft.com/office/officeart/2016/7/layout/RepeatingBendingProcessNew"/>
    <dgm:cxn modelId="{6FE50BA2-BFDD-4370-9D13-EA7986D421B9}" type="presOf" srcId="{A5F03138-4204-44E2-BEFA-671568E2535A}" destId="{E7ABD32C-1564-4AAD-A0B8-5F0777A59784}" srcOrd="1" destOrd="0" presId="urn:microsoft.com/office/officeart/2016/7/layout/RepeatingBendingProcessNew"/>
    <dgm:cxn modelId="{AD8557AE-3675-4E3A-9979-F54690C84328}" type="presOf" srcId="{25998992-645E-4300-B36E-5D82825E8514}" destId="{0C00A453-936B-4500-94AA-B84530C43C4A}" srcOrd="0" destOrd="0" presId="urn:microsoft.com/office/officeart/2016/7/layout/RepeatingBendingProcessNew"/>
    <dgm:cxn modelId="{182D44AF-0832-41D2-AA03-9876828C9D47}" srcId="{DC6D55D4-C44A-4859-8B6E-6F77561A3262}" destId="{F88A2115-851E-4807-909C-C79688D58151}" srcOrd="1" destOrd="0" parTransId="{02CE6B66-A596-45B0-A517-B11A69A678B4}" sibTransId="{265E86EF-6B46-46EB-8C20-465B676A0B75}"/>
    <dgm:cxn modelId="{BD24E2D7-3957-4421-9343-F250952EFEB9}" srcId="{DC6D55D4-C44A-4859-8B6E-6F77561A3262}" destId="{25998992-645E-4300-B36E-5D82825E8514}" srcOrd="3" destOrd="0" parTransId="{D2AD5B74-15D5-4CCA-906D-E3A718EF1B9F}" sibTransId="{46681D35-2C55-4F54-9B3D-D269881D490B}"/>
    <dgm:cxn modelId="{610345EE-A5A4-460A-A088-C7BAC85585B8}" type="presOf" srcId="{F88A2115-851E-4807-909C-C79688D58151}" destId="{01187F24-E32A-414A-9569-A9732EC96019}" srcOrd="0" destOrd="0" presId="urn:microsoft.com/office/officeart/2016/7/layout/RepeatingBendingProcessNew"/>
    <dgm:cxn modelId="{49FB03FF-1963-4DBC-831F-39609523A8A9}" type="presOf" srcId="{5A58A28F-8BC5-42E1-82B4-8CAD1E0D82BB}" destId="{0274B490-F608-4CD4-9425-9DFA847F5734}" srcOrd="0" destOrd="0" presId="urn:microsoft.com/office/officeart/2016/7/layout/RepeatingBendingProcessNew"/>
    <dgm:cxn modelId="{E77DF1A2-1B9F-451A-9790-E73CD828E863}" type="presParOf" srcId="{4794CA3D-7799-4E69-A08C-8D3402CC8D1A}" destId="{0377454D-2336-4854-BF55-0AA428630615}" srcOrd="0" destOrd="0" presId="urn:microsoft.com/office/officeart/2016/7/layout/RepeatingBendingProcessNew"/>
    <dgm:cxn modelId="{69C40266-360E-46E8-8C75-937D34E410E2}" type="presParOf" srcId="{4794CA3D-7799-4E69-A08C-8D3402CC8D1A}" destId="{452A65F0-9A6F-4424-8FEB-853CB0188AC2}" srcOrd="1" destOrd="0" presId="urn:microsoft.com/office/officeart/2016/7/layout/RepeatingBendingProcessNew"/>
    <dgm:cxn modelId="{F04540CC-9378-4AB6-9DD0-C685FE37B142}" type="presParOf" srcId="{452A65F0-9A6F-4424-8FEB-853CB0188AC2}" destId="{E7ABD32C-1564-4AAD-A0B8-5F0777A59784}" srcOrd="0" destOrd="0" presId="urn:microsoft.com/office/officeart/2016/7/layout/RepeatingBendingProcessNew"/>
    <dgm:cxn modelId="{84346E94-6E94-4A3D-A4DF-57BAFD5FCA1A}" type="presParOf" srcId="{4794CA3D-7799-4E69-A08C-8D3402CC8D1A}" destId="{01187F24-E32A-414A-9569-A9732EC96019}" srcOrd="2" destOrd="0" presId="urn:microsoft.com/office/officeart/2016/7/layout/RepeatingBendingProcessNew"/>
    <dgm:cxn modelId="{8817F2D2-DE21-453B-B6B2-F2903BDF02E1}" type="presParOf" srcId="{4794CA3D-7799-4E69-A08C-8D3402CC8D1A}" destId="{B60B8DE7-35C1-4332-A6A6-C0E5A338C6D5}" srcOrd="3" destOrd="0" presId="urn:microsoft.com/office/officeart/2016/7/layout/RepeatingBendingProcessNew"/>
    <dgm:cxn modelId="{825C1D71-932E-4749-8B2F-8A95D259A96F}" type="presParOf" srcId="{B60B8DE7-35C1-4332-A6A6-C0E5A338C6D5}" destId="{EC523399-1F9F-4C54-8068-A9811B86B719}" srcOrd="0" destOrd="0" presId="urn:microsoft.com/office/officeart/2016/7/layout/RepeatingBendingProcessNew"/>
    <dgm:cxn modelId="{F7B692B6-B6C6-4516-9014-526D57A2C601}" type="presParOf" srcId="{4794CA3D-7799-4E69-A08C-8D3402CC8D1A}" destId="{0274B490-F608-4CD4-9425-9DFA847F5734}" srcOrd="4" destOrd="0" presId="urn:microsoft.com/office/officeart/2016/7/layout/RepeatingBendingProcessNew"/>
    <dgm:cxn modelId="{75636AAE-737C-4C03-A2EE-0EE13274F3E0}" type="presParOf" srcId="{4794CA3D-7799-4E69-A08C-8D3402CC8D1A}" destId="{DACD4747-1CA0-4FEB-B4A0-9CEC0F129084}" srcOrd="5" destOrd="0" presId="urn:microsoft.com/office/officeart/2016/7/layout/RepeatingBendingProcessNew"/>
    <dgm:cxn modelId="{D3F56EEF-3B95-49C2-B6E7-601FACF92383}" type="presParOf" srcId="{DACD4747-1CA0-4FEB-B4A0-9CEC0F129084}" destId="{F26D6218-5C7D-4BCB-959E-534B456708E7}" srcOrd="0" destOrd="0" presId="urn:microsoft.com/office/officeart/2016/7/layout/RepeatingBendingProcessNew"/>
    <dgm:cxn modelId="{1EA0C815-F0AF-469E-8092-6D920650CE38}" type="presParOf" srcId="{4794CA3D-7799-4E69-A08C-8D3402CC8D1A}" destId="{0C00A453-936B-4500-94AA-B84530C43C4A}"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5F21DE-D6B8-4FC5-A1FC-38E1BBDC0060}">
      <dsp:nvSpPr>
        <dsp:cNvPr id="0" name=""/>
        <dsp:cNvSpPr/>
      </dsp:nvSpPr>
      <dsp:spPr>
        <a:xfrm>
          <a:off x="77125" y="784106"/>
          <a:ext cx="2189202" cy="13901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685D28-34C7-4B1E-A4D2-FBC244C1CCE7}">
      <dsp:nvSpPr>
        <dsp:cNvPr id="0" name=""/>
        <dsp:cNvSpPr/>
      </dsp:nvSpPr>
      <dsp:spPr>
        <a:xfrm>
          <a:off x="320370" y="1015189"/>
          <a:ext cx="2189202" cy="1390143"/>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Introducing Qualitative Coding </a:t>
          </a:r>
          <a:endParaRPr lang="en-US" sz="2500" kern="1200" dirty="0"/>
        </a:p>
      </dsp:txBody>
      <dsp:txXfrm>
        <a:off x="361086" y="1055905"/>
        <a:ext cx="2107770" cy="1308711"/>
      </dsp:txXfrm>
    </dsp:sp>
    <dsp:sp modelId="{B8037DCA-F900-45FB-A6A2-1CE06D90978B}">
      <dsp:nvSpPr>
        <dsp:cNvPr id="0" name=""/>
        <dsp:cNvSpPr/>
      </dsp:nvSpPr>
      <dsp:spPr>
        <a:xfrm>
          <a:off x="2669408" y="784106"/>
          <a:ext cx="2189202" cy="13901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7BA1F8-A43E-445D-AEB8-CEF4A351ACD2}">
      <dsp:nvSpPr>
        <dsp:cNvPr id="0" name=""/>
        <dsp:cNvSpPr/>
      </dsp:nvSpPr>
      <dsp:spPr>
        <a:xfrm>
          <a:off x="2912653" y="1015189"/>
          <a:ext cx="2189202" cy="1390143"/>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Thematic Synthesis + Analysis</a:t>
          </a:r>
          <a:endParaRPr lang="en-US" sz="2500" kern="1200" dirty="0"/>
        </a:p>
      </dsp:txBody>
      <dsp:txXfrm>
        <a:off x="2953369" y="1055905"/>
        <a:ext cx="2107770" cy="1308711"/>
      </dsp:txXfrm>
    </dsp:sp>
    <dsp:sp modelId="{5E9A1131-6DD3-49FD-BCB5-61DBCD459543}">
      <dsp:nvSpPr>
        <dsp:cNvPr id="0" name=""/>
        <dsp:cNvSpPr/>
      </dsp:nvSpPr>
      <dsp:spPr>
        <a:xfrm>
          <a:off x="5234479" y="759070"/>
          <a:ext cx="2189202" cy="139014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32ECD4-72C2-485E-AFAF-57D8BE224A8A}">
      <dsp:nvSpPr>
        <dsp:cNvPr id="0" name=""/>
        <dsp:cNvSpPr/>
      </dsp:nvSpPr>
      <dsp:spPr>
        <a:xfrm>
          <a:off x="5477724" y="990152"/>
          <a:ext cx="2189202" cy="1390143"/>
        </a:xfrm>
        <a:prstGeom prst="roundRect">
          <a:avLst>
            <a:gd name="adj" fmla="val 10000"/>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Presenting Qualitative  Study Findings</a:t>
          </a:r>
          <a:endParaRPr lang="en-US" sz="2500" kern="1200" dirty="0"/>
        </a:p>
      </dsp:txBody>
      <dsp:txXfrm>
        <a:off x="5518440" y="1030868"/>
        <a:ext cx="2107770" cy="13087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124E7-0C80-41DF-B301-9A79CB71BBC7}">
      <dsp:nvSpPr>
        <dsp:cNvPr id="0" name=""/>
        <dsp:cNvSpPr/>
      </dsp:nvSpPr>
      <dsp:spPr>
        <a:xfrm>
          <a:off x="0" y="717"/>
          <a:ext cx="47262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88A111-E750-4CB2-8D50-D61C2AD1597C}">
      <dsp:nvSpPr>
        <dsp:cNvPr id="0" name=""/>
        <dsp:cNvSpPr/>
      </dsp:nvSpPr>
      <dsp:spPr>
        <a:xfrm>
          <a:off x="507973" y="378548"/>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2F4EA3-F4CA-422D-8774-2DB69C08AC0F}">
      <dsp:nvSpPr>
        <dsp:cNvPr id="0" name=""/>
        <dsp:cNvSpPr/>
      </dsp:nvSpPr>
      <dsp:spPr>
        <a:xfrm>
          <a:off x="1939533" y="717"/>
          <a:ext cx="27866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844550">
            <a:lnSpc>
              <a:spcPct val="100000"/>
            </a:lnSpc>
            <a:spcBef>
              <a:spcPct val="0"/>
            </a:spcBef>
            <a:spcAft>
              <a:spcPct val="35000"/>
            </a:spcAft>
            <a:buNone/>
          </a:pPr>
          <a:r>
            <a:rPr lang="en-GB" sz="1900" kern="1200" dirty="0"/>
            <a:t>Coding is the process of defining what the data are all about (Charmaz, 1995)</a:t>
          </a:r>
          <a:endParaRPr lang="en-US" sz="1900" kern="1200" dirty="0"/>
        </a:p>
      </dsp:txBody>
      <dsp:txXfrm>
        <a:off x="1939533" y="717"/>
        <a:ext cx="2786667" cy="1679249"/>
      </dsp:txXfrm>
    </dsp:sp>
    <dsp:sp modelId="{0626363E-FBFA-43C1-82B6-47B5C0A12CBA}">
      <dsp:nvSpPr>
        <dsp:cNvPr id="0" name=""/>
        <dsp:cNvSpPr/>
      </dsp:nvSpPr>
      <dsp:spPr>
        <a:xfrm>
          <a:off x="0" y="2099779"/>
          <a:ext cx="47262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B7FC60-FBF6-45C0-8A4B-4E69E3E209B2}">
      <dsp:nvSpPr>
        <dsp:cNvPr id="0" name=""/>
        <dsp:cNvSpPr/>
      </dsp:nvSpPr>
      <dsp:spPr>
        <a:xfrm>
          <a:off x="507973" y="2477610"/>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E938E9-E89C-4C84-846F-4B9042F6BB0B}">
      <dsp:nvSpPr>
        <dsp:cNvPr id="0" name=""/>
        <dsp:cNvSpPr/>
      </dsp:nvSpPr>
      <dsp:spPr>
        <a:xfrm>
          <a:off x="1939533" y="2099779"/>
          <a:ext cx="27866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844550">
            <a:lnSpc>
              <a:spcPct val="100000"/>
            </a:lnSpc>
            <a:spcBef>
              <a:spcPct val="0"/>
            </a:spcBef>
            <a:spcAft>
              <a:spcPct val="35000"/>
            </a:spcAft>
            <a:buNone/>
          </a:pPr>
          <a:r>
            <a:rPr lang="en-GB" sz="1900" kern="1200" dirty="0"/>
            <a:t>Identifying themes or concepts           </a:t>
          </a:r>
          <a:r>
            <a:rPr lang="en-GB" sz="1600" kern="1200" dirty="0"/>
            <a:t>(Qualitative Focused Research)</a:t>
          </a:r>
          <a:endParaRPr lang="en-US" sz="1600" kern="1200" dirty="0"/>
        </a:p>
      </dsp:txBody>
      <dsp:txXfrm>
        <a:off x="1939533" y="2099779"/>
        <a:ext cx="2786667" cy="1679249"/>
      </dsp:txXfrm>
    </dsp:sp>
    <dsp:sp modelId="{EBCA636D-3A42-4B4E-B4FD-B432D561A98E}">
      <dsp:nvSpPr>
        <dsp:cNvPr id="0" name=""/>
        <dsp:cNvSpPr/>
      </dsp:nvSpPr>
      <dsp:spPr>
        <a:xfrm>
          <a:off x="0" y="4198841"/>
          <a:ext cx="47262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BCAC9E-0084-4DE1-A13E-E8FA2DC0FFA7}">
      <dsp:nvSpPr>
        <dsp:cNvPr id="0" name=""/>
        <dsp:cNvSpPr/>
      </dsp:nvSpPr>
      <dsp:spPr>
        <a:xfrm>
          <a:off x="507973" y="4576672"/>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F7661C-C804-462D-914D-9ECB6E2C435D}">
      <dsp:nvSpPr>
        <dsp:cNvPr id="0" name=""/>
        <dsp:cNvSpPr/>
      </dsp:nvSpPr>
      <dsp:spPr>
        <a:xfrm>
          <a:off x="1939533" y="4198841"/>
          <a:ext cx="27866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844550">
            <a:lnSpc>
              <a:spcPct val="100000"/>
            </a:lnSpc>
            <a:spcBef>
              <a:spcPct val="0"/>
            </a:spcBef>
            <a:spcAft>
              <a:spcPct val="35000"/>
            </a:spcAft>
            <a:buNone/>
          </a:pPr>
          <a:r>
            <a:rPr lang="en-GB" sz="1900" kern="1200" dirty="0"/>
            <a:t>Phenomena – something that occurs more than once across the data/is surprising</a:t>
          </a:r>
          <a:endParaRPr lang="en-US" sz="1900" kern="1200" dirty="0"/>
        </a:p>
      </dsp:txBody>
      <dsp:txXfrm>
        <a:off x="1939533" y="4198841"/>
        <a:ext cx="2786667" cy="16792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358CC9-385E-4403-B8C9-86CF06CE6A07}">
      <dsp:nvSpPr>
        <dsp:cNvPr id="0" name=""/>
        <dsp:cNvSpPr/>
      </dsp:nvSpPr>
      <dsp:spPr>
        <a:xfrm>
          <a:off x="0" y="178924"/>
          <a:ext cx="4726201" cy="22838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This might be an opinion, activity, experience, perception, idea, concept, experience etc.</a:t>
          </a:r>
        </a:p>
      </dsp:txBody>
      <dsp:txXfrm>
        <a:off x="111488" y="290412"/>
        <a:ext cx="4503225" cy="2060864"/>
      </dsp:txXfrm>
    </dsp:sp>
    <dsp:sp modelId="{ECCAE9F7-E1D9-4BE9-ABAC-02DE10D6DAAB}">
      <dsp:nvSpPr>
        <dsp:cNvPr id="0" name=""/>
        <dsp:cNvSpPr/>
      </dsp:nvSpPr>
      <dsp:spPr>
        <a:xfrm>
          <a:off x="0" y="2554924"/>
          <a:ext cx="4726201" cy="228384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Your focus is concerned with:</a:t>
          </a:r>
        </a:p>
      </dsp:txBody>
      <dsp:txXfrm>
        <a:off x="111488" y="2666412"/>
        <a:ext cx="4503225" cy="2060864"/>
      </dsp:txXfrm>
    </dsp:sp>
    <dsp:sp modelId="{26C81C4A-0E51-4294-B0C5-6A2E1281CEE1}">
      <dsp:nvSpPr>
        <dsp:cNvPr id="0" name=""/>
        <dsp:cNvSpPr/>
      </dsp:nvSpPr>
      <dsp:spPr>
        <a:xfrm>
          <a:off x="0" y="4838764"/>
          <a:ext cx="4726201" cy="86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057"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a:t>What’s going on here?</a:t>
          </a:r>
        </a:p>
        <a:p>
          <a:pPr marL="228600" lvl="1" indent="-228600" algn="l" defTabSz="1111250">
            <a:lnSpc>
              <a:spcPct val="90000"/>
            </a:lnSpc>
            <a:spcBef>
              <a:spcPct val="0"/>
            </a:spcBef>
            <a:spcAft>
              <a:spcPct val="20000"/>
            </a:spcAft>
            <a:buChar char="•"/>
          </a:pPr>
          <a:r>
            <a:rPr lang="en-US" sz="2500" kern="1200"/>
            <a:t>What is this about?</a:t>
          </a:r>
        </a:p>
      </dsp:txBody>
      <dsp:txXfrm>
        <a:off x="0" y="4838764"/>
        <a:ext cx="4726201" cy="861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2A65F0-9A6F-4424-8FEB-853CB0188AC2}">
      <dsp:nvSpPr>
        <dsp:cNvPr id="0" name=""/>
        <dsp:cNvSpPr/>
      </dsp:nvSpPr>
      <dsp:spPr>
        <a:xfrm>
          <a:off x="2240516" y="1069374"/>
          <a:ext cx="484891" cy="91440"/>
        </a:xfrm>
        <a:custGeom>
          <a:avLst/>
          <a:gdLst/>
          <a:ahLst/>
          <a:cxnLst/>
          <a:rect l="0" t="0" r="0" b="0"/>
          <a:pathLst>
            <a:path>
              <a:moveTo>
                <a:pt x="0" y="45720"/>
              </a:moveTo>
              <a:lnTo>
                <a:pt x="4848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0075" y="1112516"/>
        <a:ext cx="25774" cy="5154"/>
      </dsp:txXfrm>
    </dsp:sp>
    <dsp:sp modelId="{0377454D-2336-4854-BF55-0AA428630615}">
      <dsp:nvSpPr>
        <dsp:cNvPr id="0" name=""/>
        <dsp:cNvSpPr/>
      </dsp:nvSpPr>
      <dsp:spPr>
        <a:xfrm>
          <a:off x="1049" y="442714"/>
          <a:ext cx="2241266" cy="134476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4" tIns="115280" rIns="109824" bIns="115280" numCol="1" spcCol="1270" anchor="ctr" anchorCtr="0">
          <a:noAutofit/>
        </a:bodyPr>
        <a:lstStyle/>
        <a:p>
          <a:pPr marL="0" lvl="0" indent="0" algn="ctr" defTabSz="666750">
            <a:lnSpc>
              <a:spcPct val="90000"/>
            </a:lnSpc>
            <a:spcBef>
              <a:spcPct val="0"/>
            </a:spcBef>
            <a:spcAft>
              <a:spcPct val="35000"/>
            </a:spcAft>
            <a:buNone/>
          </a:pPr>
          <a:r>
            <a:rPr lang="en-US" sz="1500" kern="1200"/>
            <a:t>This is the stage where you should </a:t>
          </a:r>
          <a:r>
            <a:rPr lang="en-US" sz="1500" b="1" kern="1200"/>
            <a:t>relate your themes to theoretical ideas</a:t>
          </a:r>
          <a:endParaRPr lang="en-US" sz="1500" kern="1200"/>
        </a:p>
      </dsp:txBody>
      <dsp:txXfrm>
        <a:off x="1049" y="442714"/>
        <a:ext cx="2241266" cy="1344760"/>
      </dsp:txXfrm>
    </dsp:sp>
    <dsp:sp modelId="{B60B8DE7-35C1-4332-A6A6-C0E5A338C6D5}">
      <dsp:nvSpPr>
        <dsp:cNvPr id="0" name=""/>
        <dsp:cNvSpPr/>
      </dsp:nvSpPr>
      <dsp:spPr>
        <a:xfrm>
          <a:off x="1121683" y="1785674"/>
          <a:ext cx="2756758" cy="484891"/>
        </a:xfrm>
        <a:custGeom>
          <a:avLst/>
          <a:gdLst/>
          <a:ahLst/>
          <a:cxnLst/>
          <a:rect l="0" t="0" r="0" b="0"/>
          <a:pathLst>
            <a:path>
              <a:moveTo>
                <a:pt x="2756758" y="0"/>
              </a:moveTo>
              <a:lnTo>
                <a:pt x="2756758" y="259545"/>
              </a:lnTo>
              <a:lnTo>
                <a:pt x="0" y="259545"/>
              </a:lnTo>
              <a:lnTo>
                <a:pt x="0" y="484891"/>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29948" y="2025542"/>
        <a:ext cx="140227" cy="5154"/>
      </dsp:txXfrm>
    </dsp:sp>
    <dsp:sp modelId="{01187F24-E32A-414A-9569-A9732EC96019}">
      <dsp:nvSpPr>
        <dsp:cNvPr id="0" name=""/>
        <dsp:cNvSpPr/>
      </dsp:nvSpPr>
      <dsp:spPr>
        <a:xfrm>
          <a:off x="2757808" y="442714"/>
          <a:ext cx="2241266" cy="134476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4" tIns="115280" rIns="109824" bIns="115280" numCol="1" spcCol="1270" anchor="ctr" anchorCtr="0">
          <a:noAutofit/>
        </a:bodyPr>
        <a:lstStyle/>
        <a:p>
          <a:pPr marL="0" lvl="0" indent="0" algn="ctr" defTabSz="666750">
            <a:lnSpc>
              <a:spcPct val="90000"/>
            </a:lnSpc>
            <a:spcBef>
              <a:spcPct val="0"/>
            </a:spcBef>
            <a:spcAft>
              <a:spcPct val="35000"/>
            </a:spcAft>
            <a:buNone/>
          </a:pPr>
          <a:r>
            <a:rPr lang="en-US" sz="1500" kern="1200"/>
            <a:t>You must take time to interpret the findings</a:t>
          </a:r>
        </a:p>
      </dsp:txBody>
      <dsp:txXfrm>
        <a:off x="2757808" y="442714"/>
        <a:ext cx="2241266" cy="1344760"/>
      </dsp:txXfrm>
    </dsp:sp>
    <dsp:sp modelId="{DACD4747-1CA0-4FEB-B4A0-9CEC0F129084}">
      <dsp:nvSpPr>
        <dsp:cNvPr id="0" name=""/>
        <dsp:cNvSpPr/>
      </dsp:nvSpPr>
      <dsp:spPr>
        <a:xfrm>
          <a:off x="2240516" y="2929625"/>
          <a:ext cx="484891" cy="91440"/>
        </a:xfrm>
        <a:custGeom>
          <a:avLst/>
          <a:gdLst/>
          <a:ahLst/>
          <a:cxnLst/>
          <a:rect l="0" t="0" r="0" b="0"/>
          <a:pathLst>
            <a:path>
              <a:moveTo>
                <a:pt x="0" y="45720"/>
              </a:moveTo>
              <a:lnTo>
                <a:pt x="484891"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0075" y="2972768"/>
        <a:ext cx="25774" cy="5154"/>
      </dsp:txXfrm>
    </dsp:sp>
    <dsp:sp modelId="{0274B490-F608-4CD4-9425-9DFA847F5734}">
      <dsp:nvSpPr>
        <dsp:cNvPr id="0" name=""/>
        <dsp:cNvSpPr/>
      </dsp:nvSpPr>
      <dsp:spPr>
        <a:xfrm>
          <a:off x="1049" y="2302965"/>
          <a:ext cx="2241266" cy="134476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4" tIns="115280" rIns="109824" bIns="115280" numCol="1" spcCol="1270" anchor="ctr" anchorCtr="0">
          <a:noAutofit/>
        </a:bodyPr>
        <a:lstStyle/>
        <a:p>
          <a:pPr marL="0" lvl="0" indent="0" algn="ctr" defTabSz="666750">
            <a:lnSpc>
              <a:spcPct val="90000"/>
            </a:lnSpc>
            <a:spcBef>
              <a:spcPct val="0"/>
            </a:spcBef>
            <a:spcAft>
              <a:spcPct val="35000"/>
            </a:spcAft>
            <a:buNone/>
          </a:pPr>
          <a:r>
            <a:rPr lang="en-US" sz="1500" kern="1200" dirty="0"/>
            <a:t>You should present connections between codes/themes</a:t>
          </a:r>
        </a:p>
      </dsp:txBody>
      <dsp:txXfrm>
        <a:off x="1049" y="2302965"/>
        <a:ext cx="2241266" cy="1344760"/>
      </dsp:txXfrm>
    </dsp:sp>
    <dsp:sp modelId="{0C00A453-936B-4500-94AA-B84530C43C4A}">
      <dsp:nvSpPr>
        <dsp:cNvPr id="0" name=""/>
        <dsp:cNvSpPr/>
      </dsp:nvSpPr>
      <dsp:spPr>
        <a:xfrm>
          <a:off x="2757808" y="2302965"/>
          <a:ext cx="2241266" cy="134476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824" tIns="115280" rIns="109824" bIns="115280" numCol="1" spcCol="1270" anchor="ctr" anchorCtr="0">
          <a:noAutofit/>
        </a:bodyPr>
        <a:lstStyle/>
        <a:p>
          <a:pPr marL="0" lvl="0" indent="0" algn="ctr" defTabSz="666750">
            <a:lnSpc>
              <a:spcPct val="90000"/>
            </a:lnSpc>
            <a:spcBef>
              <a:spcPct val="0"/>
            </a:spcBef>
            <a:spcAft>
              <a:spcPct val="35000"/>
            </a:spcAft>
            <a:buNone/>
          </a:pPr>
          <a:r>
            <a:rPr lang="en-US" sz="1500" b="1" kern="1200" dirty="0"/>
            <a:t>You must highlight the relationship of the codes/themes to the research question/s and the existing literature</a:t>
          </a:r>
          <a:endParaRPr lang="en-US" sz="1500" kern="1200" dirty="0"/>
        </a:p>
      </dsp:txBody>
      <dsp:txXfrm>
        <a:off x="2757808" y="2302965"/>
        <a:ext cx="2241266" cy="134476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6888"/>
          </a:xfrm>
          <a:prstGeom prst="rect">
            <a:avLst/>
          </a:prstGeom>
        </p:spPr>
        <p:txBody>
          <a:bodyPr vert="horz" lIns="91440" tIns="45720" rIns="91440" bIns="45720" rtlCol="0"/>
          <a:lstStyle>
            <a:lvl1pPr algn="r">
              <a:defRPr sz="1200"/>
            </a:lvl1pPr>
          </a:lstStyle>
          <a:p>
            <a:fld id="{36B61A27-7F0F-47D4-9502-83DE05E2B12A}" type="datetimeFigureOut">
              <a:rPr lang="en-GB" smtClean="0"/>
              <a:t>12/06/2026</a:t>
            </a:fld>
            <a:endParaRPr lang="en-GB"/>
          </a:p>
        </p:txBody>
      </p:sp>
      <p:sp>
        <p:nvSpPr>
          <p:cNvPr id="4" name="Slide Image Placeholder 3"/>
          <p:cNvSpPr>
            <a:spLocks noGrp="1" noRot="1" noChangeAspect="1"/>
          </p:cNvSpPr>
          <p:nvPr>
            <p:ph type="sldImg" idx="2"/>
          </p:nvPr>
        </p:nvSpPr>
        <p:spPr>
          <a:xfrm>
            <a:off x="942975" y="746125"/>
            <a:ext cx="4972050" cy="3730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24400"/>
            <a:ext cx="5486400" cy="44767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8800"/>
            <a:ext cx="29718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8800"/>
            <a:ext cx="2971800" cy="496888"/>
          </a:xfrm>
          <a:prstGeom prst="rect">
            <a:avLst/>
          </a:prstGeom>
        </p:spPr>
        <p:txBody>
          <a:bodyPr vert="horz" lIns="91440" tIns="45720" rIns="91440" bIns="45720" rtlCol="0" anchor="b"/>
          <a:lstStyle>
            <a:lvl1pPr algn="r">
              <a:defRPr sz="1200"/>
            </a:lvl1pPr>
          </a:lstStyle>
          <a:p>
            <a:fld id="{5393129E-2442-4030-8882-C47694D00D68}" type="slidenum">
              <a:rPr lang="en-GB" smtClean="0"/>
              <a:t>‹#›</a:t>
            </a:fld>
            <a:endParaRPr lang="en-GB"/>
          </a:p>
        </p:txBody>
      </p:sp>
    </p:spTree>
    <p:extLst>
      <p:ext uri="{BB962C8B-B14F-4D97-AF65-F5344CB8AC3E}">
        <p14:creationId xmlns:p14="http://schemas.microsoft.com/office/powerpoint/2010/main" val="214674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26B81A-3A20-4073-8E63-5CF16F2F3D90}"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7447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EB761B1-E48D-4AE9-A034-1849B4FFCDFF}"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3501284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B761B1-E48D-4AE9-A034-1849B4FFCDFF}"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3448146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B761B1-E48D-4AE9-A034-1849B4FFCDFF}"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1953489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EB761B1-E48D-4AE9-A034-1849B4FFCDFF}"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582419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EB761B1-E48D-4AE9-A034-1849B4FFCDFF}" type="datetimeFigureOut">
              <a:rPr lang="en-GB" smtClean="0"/>
              <a:t>12/06/2026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2690341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EB761B1-E48D-4AE9-A034-1849B4FFCDFF}"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1061408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B761B1-E48D-4AE9-A034-1849B4FFCDFF}" type="datetimeFigureOut">
              <a:rPr lang="en-GB" smtClean="0"/>
              <a:t>12/06/2026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3712796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B761B1-E48D-4AE9-A034-1849B4FFCDFF}"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4191642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B761B1-E48D-4AE9-A034-1849B4FFCDFF}"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4290195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B761B1-E48D-4AE9-A034-1849B4FFCDFF}"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3993233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B761B1-E48D-4AE9-A034-1849B4FFCDFF}"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2629146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5A272-227F-C066-0AD2-8459B6846DBC}"/>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F4C68F9-E448-EA4B-D767-7424390B53B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D2F2C4-1A2D-D139-87B8-493A1F475FD4}"/>
              </a:ext>
            </a:extLst>
          </p:cNvPr>
          <p:cNvSpPr>
            <a:spLocks noGrp="1"/>
          </p:cNvSpPr>
          <p:nvPr>
            <p:ph type="dt" sz="half" idx="10"/>
          </p:nvPr>
        </p:nvSpPr>
        <p:spPr/>
        <p:txBody>
          <a:bodyPr/>
          <a:lstStyle/>
          <a:p>
            <a:fld id="{A1729EA0-E7BC-4CE1-860B-83FBDC145EC0}" type="datetimeFigureOut">
              <a:rPr lang="en-GB" smtClean="0"/>
              <a:t>12/06/2026</a:t>
            </a:fld>
            <a:endParaRPr lang="en-GB"/>
          </a:p>
        </p:txBody>
      </p:sp>
      <p:sp>
        <p:nvSpPr>
          <p:cNvPr id="5" name="Footer Placeholder 4">
            <a:extLst>
              <a:ext uri="{FF2B5EF4-FFF2-40B4-BE49-F238E27FC236}">
                <a16:creationId xmlns:a16="http://schemas.microsoft.com/office/drawing/2014/main" id="{7D631FBC-6A57-C01E-B15C-09637A1B2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355CBD-3E39-201D-E900-50CF075F0E0F}"/>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23455692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31C97-29A5-0E3A-210B-D3EA604DF9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91208C-04BC-E505-2588-B4B7E0042D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03EBA8-A663-DA06-33B4-410411D45E2E}"/>
              </a:ext>
            </a:extLst>
          </p:cNvPr>
          <p:cNvSpPr>
            <a:spLocks noGrp="1"/>
          </p:cNvSpPr>
          <p:nvPr>
            <p:ph type="dt" sz="half" idx="10"/>
          </p:nvPr>
        </p:nvSpPr>
        <p:spPr/>
        <p:txBody>
          <a:bodyPr/>
          <a:lstStyle/>
          <a:p>
            <a:fld id="{A1729EA0-E7BC-4CE1-860B-83FBDC145EC0}" type="datetimeFigureOut">
              <a:rPr lang="en-GB" smtClean="0"/>
              <a:t>12/06/2026</a:t>
            </a:fld>
            <a:endParaRPr lang="en-GB"/>
          </a:p>
        </p:txBody>
      </p:sp>
      <p:sp>
        <p:nvSpPr>
          <p:cNvPr id="5" name="Footer Placeholder 4">
            <a:extLst>
              <a:ext uri="{FF2B5EF4-FFF2-40B4-BE49-F238E27FC236}">
                <a16:creationId xmlns:a16="http://schemas.microsoft.com/office/drawing/2014/main" id="{2C8C6E4B-480A-D729-BB89-2D09B2C047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0BFF17-3813-5AF7-3ACB-28F37135BD07}"/>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30142505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9F362-0435-43B2-4E5E-33847953A68C}"/>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96A0BA-9F0A-874D-74FA-FFDD83E40116}"/>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A4108F-E75F-354A-9612-FD72C1160B23}"/>
              </a:ext>
            </a:extLst>
          </p:cNvPr>
          <p:cNvSpPr>
            <a:spLocks noGrp="1"/>
          </p:cNvSpPr>
          <p:nvPr>
            <p:ph type="dt" sz="half" idx="10"/>
          </p:nvPr>
        </p:nvSpPr>
        <p:spPr/>
        <p:txBody>
          <a:bodyPr/>
          <a:lstStyle/>
          <a:p>
            <a:fld id="{A1729EA0-E7BC-4CE1-860B-83FBDC145EC0}" type="datetimeFigureOut">
              <a:rPr lang="en-GB" smtClean="0"/>
              <a:t>12/06/2026</a:t>
            </a:fld>
            <a:endParaRPr lang="en-GB"/>
          </a:p>
        </p:txBody>
      </p:sp>
      <p:sp>
        <p:nvSpPr>
          <p:cNvPr id="5" name="Footer Placeholder 4">
            <a:extLst>
              <a:ext uri="{FF2B5EF4-FFF2-40B4-BE49-F238E27FC236}">
                <a16:creationId xmlns:a16="http://schemas.microsoft.com/office/drawing/2014/main" id="{E2CBFBF5-79B6-685E-081F-3C0497F90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FB058-54AD-86A5-85C1-180CF366F777}"/>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8245477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A87B2-4F5A-6AFF-CE67-1FFCB5D473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4896B3-B947-3E93-73BE-2EB561B1C83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1562BE-B9DE-98F2-C2BB-B12F2A33A30B}"/>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5A0336-434A-3E3B-5951-C3E43533E7D1}"/>
              </a:ext>
            </a:extLst>
          </p:cNvPr>
          <p:cNvSpPr>
            <a:spLocks noGrp="1"/>
          </p:cNvSpPr>
          <p:nvPr>
            <p:ph type="dt" sz="half" idx="10"/>
          </p:nvPr>
        </p:nvSpPr>
        <p:spPr/>
        <p:txBody>
          <a:bodyPr/>
          <a:lstStyle/>
          <a:p>
            <a:fld id="{A1729EA0-E7BC-4CE1-860B-83FBDC145EC0}" type="datetimeFigureOut">
              <a:rPr lang="en-GB" smtClean="0"/>
              <a:t>12/06/2026</a:t>
            </a:fld>
            <a:endParaRPr lang="en-GB"/>
          </a:p>
        </p:txBody>
      </p:sp>
      <p:sp>
        <p:nvSpPr>
          <p:cNvPr id="6" name="Footer Placeholder 5">
            <a:extLst>
              <a:ext uri="{FF2B5EF4-FFF2-40B4-BE49-F238E27FC236}">
                <a16:creationId xmlns:a16="http://schemas.microsoft.com/office/drawing/2014/main" id="{3691099B-3747-1670-561A-8B124E1FED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E4F95B-991C-FE99-DDB1-320DD5F977E8}"/>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38562868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E94EB-0022-71BC-08A7-8E89C2B2CF8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CCE3DB-72A2-2ABF-40C9-9BF910D3868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CC29F15-F36E-B0FE-13F6-4D7A2CBED6CB}"/>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C3F81F-7ED9-E9AA-256C-D5105E61249C}"/>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4E9113D-6653-3C3C-E1A8-A006BEEEB392}"/>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60D750-94DF-CAA1-4CE1-B854B89257DD}"/>
              </a:ext>
            </a:extLst>
          </p:cNvPr>
          <p:cNvSpPr>
            <a:spLocks noGrp="1"/>
          </p:cNvSpPr>
          <p:nvPr>
            <p:ph type="dt" sz="half" idx="10"/>
          </p:nvPr>
        </p:nvSpPr>
        <p:spPr/>
        <p:txBody>
          <a:bodyPr/>
          <a:lstStyle/>
          <a:p>
            <a:fld id="{A1729EA0-E7BC-4CE1-860B-83FBDC145EC0}" type="datetimeFigureOut">
              <a:rPr lang="en-GB" smtClean="0"/>
              <a:t>12/06/2026</a:t>
            </a:fld>
            <a:endParaRPr lang="en-GB"/>
          </a:p>
        </p:txBody>
      </p:sp>
      <p:sp>
        <p:nvSpPr>
          <p:cNvPr id="8" name="Footer Placeholder 7">
            <a:extLst>
              <a:ext uri="{FF2B5EF4-FFF2-40B4-BE49-F238E27FC236}">
                <a16:creationId xmlns:a16="http://schemas.microsoft.com/office/drawing/2014/main" id="{159314BC-E829-DEBB-3A00-7713BCB79F1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ACC71D-23D6-B549-4855-637C4FF961DB}"/>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4024236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EB143-14F1-F291-69C4-4AC227D20B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AF6782-F7C1-B477-EFA6-A5B8A2CD5422}"/>
              </a:ext>
            </a:extLst>
          </p:cNvPr>
          <p:cNvSpPr>
            <a:spLocks noGrp="1"/>
          </p:cNvSpPr>
          <p:nvPr>
            <p:ph type="dt" sz="half" idx="10"/>
          </p:nvPr>
        </p:nvSpPr>
        <p:spPr/>
        <p:txBody>
          <a:bodyPr/>
          <a:lstStyle/>
          <a:p>
            <a:fld id="{A1729EA0-E7BC-4CE1-860B-83FBDC145EC0}" type="datetimeFigureOut">
              <a:rPr lang="en-GB" smtClean="0"/>
              <a:t>12/06/2026</a:t>
            </a:fld>
            <a:endParaRPr lang="en-GB"/>
          </a:p>
        </p:txBody>
      </p:sp>
      <p:sp>
        <p:nvSpPr>
          <p:cNvPr id="4" name="Footer Placeholder 3">
            <a:extLst>
              <a:ext uri="{FF2B5EF4-FFF2-40B4-BE49-F238E27FC236}">
                <a16:creationId xmlns:a16="http://schemas.microsoft.com/office/drawing/2014/main" id="{709228E0-CE40-D307-E418-7ED42F97B0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297E46-E3E0-C99D-E9D1-1B575EF97E8C}"/>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20844515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2A9F3E-DF05-8209-D3B8-FB0FDD6E4E11}"/>
              </a:ext>
            </a:extLst>
          </p:cNvPr>
          <p:cNvSpPr>
            <a:spLocks noGrp="1"/>
          </p:cNvSpPr>
          <p:nvPr>
            <p:ph type="dt" sz="half" idx="10"/>
          </p:nvPr>
        </p:nvSpPr>
        <p:spPr/>
        <p:txBody>
          <a:bodyPr/>
          <a:lstStyle/>
          <a:p>
            <a:fld id="{A1729EA0-E7BC-4CE1-860B-83FBDC145EC0}" type="datetimeFigureOut">
              <a:rPr lang="en-GB" smtClean="0"/>
              <a:t>12/06/2026</a:t>
            </a:fld>
            <a:endParaRPr lang="en-GB"/>
          </a:p>
        </p:txBody>
      </p:sp>
      <p:sp>
        <p:nvSpPr>
          <p:cNvPr id="3" name="Footer Placeholder 2">
            <a:extLst>
              <a:ext uri="{FF2B5EF4-FFF2-40B4-BE49-F238E27FC236}">
                <a16:creationId xmlns:a16="http://schemas.microsoft.com/office/drawing/2014/main" id="{3181864C-7EC0-FB10-ABAC-0730A2C6D0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C0FD38-14A8-F92F-D8C3-CAAC5E2E91AC}"/>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17935192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46F56-CA2F-B9F3-4E54-AD9570E1BAD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F720803-FE7F-CADB-018A-83CB5F3D28E9}"/>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5D6934-2D8D-72A0-BF3A-1E152A57E23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F342535-6A28-7F5E-55CC-498CAA26AF5D}"/>
              </a:ext>
            </a:extLst>
          </p:cNvPr>
          <p:cNvSpPr>
            <a:spLocks noGrp="1"/>
          </p:cNvSpPr>
          <p:nvPr>
            <p:ph type="dt" sz="half" idx="10"/>
          </p:nvPr>
        </p:nvSpPr>
        <p:spPr/>
        <p:txBody>
          <a:bodyPr/>
          <a:lstStyle/>
          <a:p>
            <a:fld id="{A1729EA0-E7BC-4CE1-860B-83FBDC145EC0}" type="datetimeFigureOut">
              <a:rPr lang="en-GB" smtClean="0"/>
              <a:t>12/06/2026</a:t>
            </a:fld>
            <a:endParaRPr lang="en-GB"/>
          </a:p>
        </p:txBody>
      </p:sp>
      <p:sp>
        <p:nvSpPr>
          <p:cNvPr id="6" name="Footer Placeholder 5">
            <a:extLst>
              <a:ext uri="{FF2B5EF4-FFF2-40B4-BE49-F238E27FC236}">
                <a16:creationId xmlns:a16="http://schemas.microsoft.com/office/drawing/2014/main" id="{1E3843BD-A859-E962-7504-4AAAE5CA0D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12231E-317A-EDBD-4D57-583248718DB8}"/>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30084488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2D74A-D538-9BD8-20D8-711CE766549A}"/>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A59C84-6463-6876-11BE-D0FF5D28F1EC}"/>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060CEFCB-5D82-23B5-5D45-33E01791C43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AE25331-B435-7395-917D-3C3C68C21ABA}"/>
              </a:ext>
            </a:extLst>
          </p:cNvPr>
          <p:cNvSpPr>
            <a:spLocks noGrp="1"/>
          </p:cNvSpPr>
          <p:nvPr>
            <p:ph type="dt" sz="half" idx="10"/>
          </p:nvPr>
        </p:nvSpPr>
        <p:spPr/>
        <p:txBody>
          <a:bodyPr/>
          <a:lstStyle/>
          <a:p>
            <a:fld id="{A1729EA0-E7BC-4CE1-860B-83FBDC145EC0}" type="datetimeFigureOut">
              <a:rPr lang="en-GB" smtClean="0"/>
              <a:t>12/06/2026</a:t>
            </a:fld>
            <a:endParaRPr lang="en-GB"/>
          </a:p>
        </p:txBody>
      </p:sp>
      <p:sp>
        <p:nvSpPr>
          <p:cNvPr id="6" name="Footer Placeholder 5">
            <a:extLst>
              <a:ext uri="{FF2B5EF4-FFF2-40B4-BE49-F238E27FC236}">
                <a16:creationId xmlns:a16="http://schemas.microsoft.com/office/drawing/2014/main" id="{D7CAF881-388B-C9DD-27C4-5222135DDF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2EA25D-5034-AF15-8276-990F579EF8D4}"/>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28304475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D739E-23F2-642E-AC74-52DE0F970E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4F3053-EEC9-0C23-8D7E-C7E9865D79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42CBAF-12CC-3676-C419-1755E051FD90}"/>
              </a:ext>
            </a:extLst>
          </p:cNvPr>
          <p:cNvSpPr>
            <a:spLocks noGrp="1"/>
          </p:cNvSpPr>
          <p:nvPr>
            <p:ph type="dt" sz="half" idx="10"/>
          </p:nvPr>
        </p:nvSpPr>
        <p:spPr/>
        <p:txBody>
          <a:bodyPr/>
          <a:lstStyle/>
          <a:p>
            <a:fld id="{A1729EA0-E7BC-4CE1-860B-83FBDC145EC0}" type="datetimeFigureOut">
              <a:rPr lang="en-GB" smtClean="0"/>
              <a:t>12/06/2026</a:t>
            </a:fld>
            <a:endParaRPr lang="en-GB"/>
          </a:p>
        </p:txBody>
      </p:sp>
      <p:sp>
        <p:nvSpPr>
          <p:cNvPr id="5" name="Footer Placeholder 4">
            <a:extLst>
              <a:ext uri="{FF2B5EF4-FFF2-40B4-BE49-F238E27FC236}">
                <a16:creationId xmlns:a16="http://schemas.microsoft.com/office/drawing/2014/main" id="{688AA56E-0844-E067-231E-F9457985ED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C2F09A-C9BB-8394-2081-36447B00C024}"/>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27690825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4B4DF4-E729-4412-EC01-BD65C4EFF29C}"/>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3CBC69-BB67-8A74-8D92-FB29BFA653C4}"/>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2AB589-705A-FC71-DB2D-B3EEAC651497}"/>
              </a:ext>
            </a:extLst>
          </p:cNvPr>
          <p:cNvSpPr>
            <a:spLocks noGrp="1"/>
          </p:cNvSpPr>
          <p:nvPr>
            <p:ph type="dt" sz="half" idx="10"/>
          </p:nvPr>
        </p:nvSpPr>
        <p:spPr/>
        <p:txBody>
          <a:bodyPr/>
          <a:lstStyle/>
          <a:p>
            <a:fld id="{A1729EA0-E7BC-4CE1-860B-83FBDC145EC0}" type="datetimeFigureOut">
              <a:rPr lang="en-GB" smtClean="0"/>
              <a:t>12/06/2026</a:t>
            </a:fld>
            <a:endParaRPr lang="en-GB"/>
          </a:p>
        </p:txBody>
      </p:sp>
      <p:sp>
        <p:nvSpPr>
          <p:cNvPr id="5" name="Footer Placeholder 4">
            <a:extLst>
              <a:ext uri="{FF2B5EF4-FFF2-40B4-BE49-F238E27FC236}">
                <a16:creationId xmlns:a16="http://schemas.microsoft.com/office/drawing/2014/main" id="{A1BCDEC7-8AE3-71A6-26D2-F7797B10F3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433D21-0DA0-723E-901D-B23C00F3B894}"/>
              </a:ext>
            </a:extLst>
          </p:cNvPr>
          <p:cNvSpPr>
            <a:spLocks noGrp="1"/>
          </p:cNvSpPr>
          <p:nvPr>
            <p:ph type="sldNum" sz="quarter" idx="12"/>
          </p:nvPr>
        </p:nvSpPr>
        <p:spPr/>
        <p:txBody>
          <a:bodyPr/>
          <a:lstStyle/>
          <a:p>
            <a:fld id="{3FC62577-97EE-4775-9C95-A5E66C7DCBD6}" type="slidenum">
              <a:rPr lang="en-GB" smtClean="0"/>
              <a:t>‹#›</a:t>
            </a:fld>
            <a:endParaRPr lang="en-GB"/>
          </a:p>
        </p:txBody>
      </p:sp>
    </p:spTree>
    <p:extLst>
      <p:ext uri="{BB962C8B-B14F-4D97-AF65-F5344CB8AC3E}">
        <p14:creationId xmlns:p14="http://schemas.microsoft.com/office/powerpoint/2010/main" val="26829443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EB761B1-E48D-4AE9-A034-1849B4FFCDFF}"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114353518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B761B1-E48D-4AE9-A034-1849B4FFCDFF}"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2706392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B761B1-E48D-4AE9-A034-1849B4FFCDFF}"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3352881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EB761B1-E48D-4AE9-A034-1849B4FFCDFF}"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27405788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EB761B1-E48D-4AE9-A034-1849B4FFCDFF}" type="datetimeFigureOut">
              <a:rPr lang="en-GB" smtClean="0"/>
              <a:t>12/06/2026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16849649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EB761B1-E48D-4AE9-A034-1849B4FFCDFF}"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223138608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B761B1-E48D-4AE9-A034-1849B4FFCDFF}" type="datetimeFigureOut">
              <a:rPr lang="en-GB" smtClean="0"/>
              <a:t>12/06/2026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1264617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FEB761B1-E48D-4AE9-A034-1849B4FFCDFF}"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7843508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FEB761B1-E48D-4AE9-A034-1849B4FFCDFF}"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40966587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B761B1-E48D-4AE9-A034-1849B4FFCDFF}"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32201146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B761B1-E48D-4AE9-A034-1849B4FFCDFF}"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ADBC1-97EC-4BBD-B7B6-244E251F6AF0}" type="slidenum">
              <a:rPr lang="en-GB" smtClean="0"/>
              <a:t>‹#›</a:t>
            </a:fld>
            <a:endParaRPr lang="en-GB"/>
          </a:p>
        </p:txBody>
      </p:sp>
    </p:spTree>
    <p:extLst>
      <p:ext uri="{BB962C8B-B14F-4D97-AF65-F5344CB8AC3E}">
        <p14:creationId xmlns:p14="http://schemas.microsoft.com/office/powerpoint/2010/main" val="25488924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9346E-458B-9345-9851-8FD5915A632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F77CF625-41A5-BC4D-808A-915BDCE484C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35092ABE-A639-1B47-AF49-83D5A5081724}"/>
              </a:ext>
            </a:extLst>
          </p:cNvPr>
          <p:cNvSpPr>
            <a:spLocks noGrp="1"/>
          </p:cNvSpPr>
          <p:nvPr>
            <p:ph type="dt" sz="half" idx="10"/>
          </p:nvPr>
        </p:nvSpPr>
        <p:spPr/>
        <p:txBody>
          <a:bodyPr/>
          <a:lstStyle/>
          <a:p>
            <a:fld id="{C636743F-F0EE-184E-B1B2-44BAB3071022}" type="datetimeFigureOut">
              <a:rPr lang="en-US" smtClean="0"/>
              <a:t>6/12/2026</a:t>
            </a:fld>
            <a:endParaRPr lang="en-US"/>
          </a:p>
        </p:txBody>
      </p:sp>
      <p:sp>
        <p:nvSpPr>
          <p:cNvPr id="5" name="Footer Placeholder 4">
            <a:extLst>
              <a:ext uri="{FF2B5EF4-FFF2-40B4-BE49-F238E27FC236}">
                <a16:creationId xmlns:a16="http://schemas.microsoft.com/office/drawing/2014/main" id="{8D2EC91D-9D85-A543-B734-86E97C2EC4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B6FFA3-F589-2E42-8594-63D175303162}"/>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247495596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1F49E-08AC-3B4F-A64C-FFC3078079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A4CCC1C-BF89-3B46-A768-1E807228FAA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76702C-F21A-3C47-AFB4-DF80B4741BD3}"/>
              </a:ext>
            </a:extLst>
          </p:cNvPr>
          <p:cNvSpPr>
            <a:spLocks noGrp="1"/>
          </p:cNvSpPr>
          <p:nvPr>
            <p:ph type="dt" sz="half" idx="10"/>
          </p:nvPr>
        </p:nvSpPr>
        <p:spPr/>
        <p:txBody>
          <a:bodyPr/>
          <a:lstStyle/>
          <a:p>
            <a:fld id="{C636743F-F0EE-184E-B1B2-44BAB3071022}" type="datetimeFigureOut">
              <a:rPr lang="en-US" smtClean="0"/>
              <a:t>6/12/2026</a:t>
            </a:fld>
            <a:endParaRPr lang="en-US"/>
          </a:p>
        </p:txBody>
      </p:sp>
      <p:sp>
        <p:nvSpPr>
          <p:cNvPr id="5" name="Footer Placeholder 4">
            <a:extLst>
              <a:ext uri="{FF2B5EF4-FFF2-40B4-BE49-F238E27FC236}">
                <a16:creationId xmlns:a16="http://schemas.microsoft.com/office/drawing/2014/main" id="{F7A61593-B5DB-1540-ABD5-D2E068CC39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335705-8F3F-3042-AB2E-ACA67E7830B9}"/>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315901323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4950F-2184-9C42-8EB6-0A9F4B2CE34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1A52FCA3-4352-474E-ABB6-D827C5FB9004}"/>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CDCA467-E89F-F943-B770-F06DCB0F81A6}"/>
              </a:ext>
            </a:extLst>
          </p:cNvPr>
          <p:cNvSpPr>
            <a:spLocks noGrp="1"/>
          </p:cNvSpPr>
          <p:nvPr>
            <p:ph type="dt" sz="half" idx="10"/>
          </p:nvPr>
        </p:nvSpPr>
        <p:spPr/>
        <p:txBody>
          <a:bodyPr/>
          <a:lstStyle/>
          <a:p>
            <a:fld id="{C636743F-F0EE-184E-B1B2-44BAB3071022}" type="datetimeFigureOut">
              <a:rPr lang="en-US" smtClean="0"/>
              <a:t>6/12/2026</a:t>
            </a:fld>
            <a:endParaRPr lang="en-US"/>
          </a:p>
        </p:txBody>
      </p:sp>
      <p:sp>
        <p:nvSpPr>
          <p:cNvPr id="5" name="Footer Placeholder 4">
            <a:extLst>
              <a:ext uri="{FF2B5EF4-FFF2-40B4-BE49-F238E27FC236}">
                <a16:creationId xmlns:a16="http://schemas.microsoft.com/office/drawing/2014/main" id="{1C41209D-9361-9C4D-A76B-7EDCFE21CA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4CCF5E-E49D-A149-9637-83C184D376D7}"/>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58567649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283BC-ABF8-0C4E-BCFA-84C74B067F5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39A02DA-CEC0-3341-B327-6C30784A3C4F}"/>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6038AA-3C42-A34A-9D67-32F462DAD275}"/>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A0B4D50-7F50-024C-B018-639051D4221E}"/>
              </a:ext>
            </a:extLst>
          </p:cNvPr>
          <p:cNvSpPr>
            <a:spLocks noGrp="1"/>
          </p:cNvSpPr>
          <p:nvPr>
            <p:ph type="dt" sz="half" idx="10"/>
          </p:nvPr>
        </p:nvSpPr>
        <p:spPr/>
        <p:txBody>
          <a:bodyPr/>
          <a:lstStyle/>
          <a:p>
            <a:fld id="{C636743F-F0EE-184E-B1B2-44BAB3071022}" type="datetimeFigureOut">
              <a:rPr lang="en-US" smtClean="0"/>
              <a:t>6/12/2026</a:t>
            </a:fld>
            <a:endParaRPr lang="en-US"/>
          </a:p>
        </p:txBody>
      </p:sp>
      <p:sp>
        <p:nvSpPr>
          <p:cNvPr id="6" name="Footer Placeholder 5">
            <a:extLst>
              <a:ext uri="{FF2B5EF4-FFF2-40B4-BE49-F238E27FC236}">
                <a16:creationId xmlns:a16="http://schemas.microsoft.com/office/drawing/2014/main" id="{F2C36A35-B483-A241-BF15-B07E8F6C76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5A735-19E6-9C4F-A88C-6A6147972D84}"/>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21999597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B8619-D8C8-4447-BAA3-EABD50655E31}"/>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B50C6DC-4A69-D449-8851-C0A92B816FC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6F8D2647-47DD-6C48-A6A1-60DCD6E16393}"/>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D1627AC-2BA9-E043-910C-657C0227514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06052DB1-EA51-6D4B-AB6A-B0B5D4D8D5C2}"/>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D1D66C3-3FE4-194A-8FFF-BDDAD7EF5930}"/>
              </a:ext>
            </a:extLst>
          </p:cNvPr>
          <p:cNvSpPr>
            <a:spLocks noGrp="1"/>
          </p:cNvSpPr>
          <p:nvPr>
            <p:ph type="dt" sz="half" idx="10"/>
          </p:nvPr>
        </p:nvSpPr>
        <p:spPr/>
        <p:txBody>
          <a:bodyPr/>
          <a:lstStyle/>
          <a:p>
            <a:fld id="{C636743F-F0EE-184E-B1B2-44BAB3071022}" type="datetimeFigureOut">
              <a:rPr lang="en-US" smtClean="0"/>
              <a:t>6/12/2026</a:t>
            </a:fld>
            <a:endParaRPr lang="en-US"/>
          </a:p>
        </p:txBody>
      </p:sp>
      <p:sp>
        <p:nvSpPr>
          <p:cNvPr id="8" name="Footer Placeholder 7">
            <a:extLst>
              <a:ext uri="{FF2B5EF4-FFF2-40B4-BE49-F238E27FC236}">
                <a16:creationId xmlns:a16="http://schemas.microsoft.com/office/drawing/2014/main" id="{F0871285-AF0D-AA4F-A0F6-881305EF577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36855C0-2ED6-3840-88A2-2678F99DF4D6}"/>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182374269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6CF9A-2351-9D46-9249-7262C1FD343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781F309-8FA2-8440-A6C0-EFC331E9562D}"/>
              </a:ext>
            </a:extLst>
          </p:cNvPr>
          <p:cNvSpPr>
            <a:spLocks noGrp="1"/>
          </p:cNvSpPr>
          <p:nvPr>
            <p:ph type="dt" sz="half" idx="10"/>
          </p:nvPr>
        </p:nvSpPr>
        <p:spPr/>
        <p:txBody>
          <a:bodyPr/>
          <a:lstStyle/>
          <a:p>
            <a:fld id="{C636743F-F0EE-184E-B1B2-44BAB3071022}" type="datetimeFigureOut">
              <a:rPr lang="en-US" smtClean="0"/>
              <a:t>6/12/2026</a:t>
            </a:fld>
            <a:endParaRPr lang="en-US"/>
          </a:p>
        </p:txBody>
      </p:sp>
      <p:sp>
        <p:nvSpPr>
          <p:cNvPr id="4" name="Footer Placeholder 3">
            <a:extLst>
              <a:ext uri="{FF2B5EF4-FFF2-40B4-BE49-F238E27FC236}">
                <a16:creationId xmlns:a16="http://schemas.microsoft.com/office/drawing/2014/main" id="{B06F8199-B6A0-1846-B057-912759FBFAF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73C0920-B4CD-2743-86DF-F2F70E20C0E2}"/>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129510069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FF2D56-04D8-E74E-90E9-3B7BE02101D2}"/>
              </a:ext>
            </a:extLst>
          </p:cNvPr>
          <p:cNvSpPr>
            <a:spLocks noGrp="1"/>
          </p:cNvSpPr>
          <p:nvPr>
            <p:ph type="dt" sz="half" idx="10"/>
          </p:nvPr>
        </p:nvSpPr>
        <p:spPr/>
        <p:txBody>
          <a:bodyPr/>
          <a:lstStyle/>
          <a:p>
            <a:fld id="{C636743F-F0EE-184E-B1B2-44BAB3071022}" type="datetimeFigureOut">
              <a:rPr lang="en-US" smtClean="0"/>
              <a:t>6/12/2026</a:t>
            </a:fld>
            <a:endParaRPr lang="en-US"/>
          </a:p>
        </p:txBody>
      </p:sp>
      <p:sp>
        <p:nvSpPr>
          <p:cNvPr id="3" name="Footer Placeholder 2">
            <a:extLst>
              <a:ext uri="{FF2B5EF4-FFF2-40B4-BE49-F238E27FC236}">
                <a16:creationId xmlns:a16="http://schemas.microsoft.com/office/drawing/2014/main" id="{068DBBF8-8540-4B49-A43F-1EF540E0D26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3872CFA-C906-CB44-A66E-35C09EDFB43A}"/>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34729347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62B50-510B-4345-97BE-1DE8DF821C3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987947A1-74B3-294C-801D-C1D03E43F348}"/>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BADE97-6142-9743-BB5A-C0EE58004C7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DFB623A1-F291-8042-A010-BC5E61A3AB46}"/>
              </a:ext>
            </a:extLst>
          </p:cNvPr>
          <p:cNvSpPr>
            <a:spLocks noGrp="1"/>
          </p:cNvSpPr>
          <p:nvPr>
            <p:ph type="dt" sz="half" idx="10"/>
          </p:nvPr>
        </p:nvSpPr>
        <p:spPr/>
        <p:txBody>
          <a:bodyPr/>
          <a:lstStyle/>
          <a:p>
            <a:fld id="{C636743F-F0EE-184E-B1B2-44BAB3071022}" type="datetimeFigureOut">
              <a:rPr lang="en-US" smtClean="0"/>
              <a:t>6/12/2026</a:t>
            </a:fld>
            <a:endParaRPr lang="en-US"/>
          </a:p>
        </p:txBody>
      </p:sp>
      <p:sp>
        <p:nvSpPr>
          <p:cNvPr id="6" name="Footer Placeholder 5">
            <a:extLst>
              <a:ext uri="{FF2B5EF4-FFF2-40B4-BE49-F238E27FC236}">
                <a16:creationId xmlns:a16="http://schemas.microsoft.com/office/drawing/2014/main" id="{BCE6B960-3D61-1945-95F7-F7F3FCE68D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E0803A-AAD5-8D4E-886D-42F02ECAC7F3}"/>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206799203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CF84C-E236-CE4E-A4B6-67BB75A021F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B791D112-8E1B-6E4E-BA07-25A372EE94B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002684E6-4AAE-CE46-AC1D-2677F70695D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430008BF-7EDB-8B4D-88C0-B81B67E26806}"/>
              </a:ext>
            </a:extLst>
          </p:cNvPr>
          <p:cNvSpPr>
            <a:spLocks noGrp="1"/>
          </p:cNvSpPr>
          <p:nvPr>
            <p:ph type="dt" sz="half" idx="10"/>
          </p:nvPr>
        </p:nvSpPr>
        <p:spPr/>
        <p:txBody>
          <a:bodyPr/>
          <a:lstStyle/>
          <a:p>
            <a:fld id="{C636743F-F0EE-184E-B1B2-44BAB3071022}" type="datetimeFigureOut">
              <a:rPr lang="en-US" smtClean="0"/>
              <a:t>6/12/2026</a:t>
            </a:fld>
            <a:endParaRPr lang="en-US"/>
          </a:p>
        </p:txBody>
      </p:sp>
      <p:sp>
        <p:nvSpPr>
          <p:cNvPr id="6" name="Footer Placeholder 5">
            <a:extLst>
              <a:ext uri="{FF2B5EF4-FFF2-40B4-BE49-F238E27FC236}">
                <a16:creationId xmlns:a16="http://schemas.microsoft.com/office/drawing/2014/main" id="{FBF08A9F-7AC6-B243-988F-B134429B34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9A6FCE-3E25-0A40-B6A5-8A95CB7E4C60}"/>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28636711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BE2E7-0433-824D-8F30-6B1820106AA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C5CD817-E7BC-CA4F-8B4F-08F590CDD56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1CC5FD-42B1-5F41-AD6D-98BC3B18F36C}"/>
              </a:ext>
            </a:extLst>
          </p:cNvPr>
          <p:cNvSpPr>
            <a:spLocks noGrp="1"/>
          </p:cNvSpPr>
          <p:nvPr>
            <p:ph type="dt" sz="half" idx="10"/>
          </p:nvPr>
        </p:nvSpPr>
        <p:spPr/>
        <p:txBody>
          <a:bodyPr/>
          <a:lstStyle/>
          <a:p>
            <a:fld id="{C636743F-F0EE-184E-B1B2-44BAB3071022}" type="datetimeFigureOut">
              <a:rPr lang="en-US" smtClean="0"/>
              <a:t>6/12/2026</a:t>
            </a:fld>
            <a:endParaRPr lang="en-US"/>
          </a:p>
        </p:txBody>
      </p:sp>
      <p:sp>
        <p:nvSpPr>
          <p:cNvPr id="5" name="Footer Placeholder 4">
            <a:extLst>
              <a:ext uri="{FF2B5EF4-FFF2-40B4-BE49-F238E27FC236}">
                <a16:creationId xmlns:a16="http://schemas.microsoft.com/office/drawing/2014/main" id="{6E1957BF-A3D7-1B4E-A563-CA200F554C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4581CB-B253-9947-9946-B5E95893F694}"/>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40174566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0E90CA-839B-ED44-831F-1A969751023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D10DB58-8142-7146-A903-2346E38823B4}"/>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38BD4FB-BEBF-9743-A091-C298093FE179}"/>
              </a:ext>
            </a:extLst>
          </p:cNvPr>
          <p:cNvSpPr>
            <a:spLocks noGrp="1"/>
          </p:cNvSpPr>
          <p:nvPr>
            <p:ph type="dt" sz="half" idx="10"/>
          </p:nvPr>
        </p:nvSpPr>
        <p:spPr/>
        <p:txBody>
          <a:bodyPr/>
          <a:lstStyle/>
          <a:p>
            <a:fld id="{C636743F-F0EE-184E-B1B2-44BAB3071022}" type="datetimeFigureOut">
              <a:rPr lang="en-US" smtClean="0"/>
              <a:t>6/12/2026</a:t>
            </a:fld>
            <a:endParaRPr lang="en-US"/>
          </a:p>
        </p:txBody>
      </p:sp>
      <p:sp>
        <p:nvSpPr>
          <p:cNvPr id="5" name="Footer Placeholder 4">
            <a:extLst>
              <a:ext uri="{FF2B5EF4-FFF2-40B4-BE49-F238E27FC236}">
                <a16:creationId xmlns:a16="http://schemas.microsoft.com/office/drawing/2014/main" id="{E290907A-9039-0B4B-93CE-888BCBA4A5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B5E395-D540-934F-BB44-DE94D0E28B47}"/>
              </a:ext>
            </a:extLst>
          </p:cNvPr>
          <p:cNvSpPr>
            <a:spLocks noGrp="1"/>
          </p:cNvSpPr>
          <p:nvPr>
            <p:ph type="sldNum" sz="quarter" idx="12"/>
          </p:nvPr>
        </p:nvSpPr>
        <p:spPr/>
        <p:txBody>
          <a:bodyPr/>
          <a:lstStyle/>
          <a:p>
            <a:fld id="{2603DCF6-D92E-054F-AB0E-5F6474C860F7}" type="slidenum">
              <a:rPr lang="en-US" smtClean="0"/>
              <a:t>‹#›</a:t>
            </a:fld>
            <a:endParaRPr lang="en-US"/>
          </a:p>
        </p:txBody>
      </p:sp>
    </p:spTree>
    <p:extLst>
      <p:ext uri="{BB962C8B-B14F-4D97-AF65-F5344CB8AC3E}">
        <p14:creationId xmlns:p14="http://schemas.microsoft.com/office/powerpoint/2010/main" val="3035108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2336"/>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935"/>
            </a:lvl1pPr>
            <a:lvl2pPr marL="178043" indent="0" algn="ctr">
              <a:buNone/>
              <a:defRPr sz="779"/>
            </a:lvl2pPr>
            <a:lvl3pPr marL="356084" indent="0" algn="ctr">
              <a:buNone/>
              <a:defRPr sz="701"/>
            </a:lvl3pPr>
            <a:lvl4pPr marL="534127" indent="0" algn="ctr">
              <a:buNone/>
              <a:defRPr sz="623"/>
            </a:lvl4pPr>
            <a:lvl5pPr marL="712169" indent="0" algn="ctr">
              <a:buNone/>
              <a:defRPr sz="623"/>
            </a:lvl5pPr>
            <a:lvl6pPr marL="890211" indent="0" algn="ctr">
              <a:buNone/>
              <a:defRPr sz="623"/>
            </a:lvl6pPr>
            <a:lvl7pPr marL="1068254" indent="0" algn="ctr">
              <a:buNone/>
              <a:defRPr sz="623"/>
            </a:lvl7pPr>
            <a:lvl8pPr marL="1246296" indent="0" algn="ctr">
              <a:buNone/>
              <a:defRPr sz="623"/>
            </a:lvl8pPr>
            <a:lvl9pPr marL="1424338" indent="0" algn="ctr">
              <a:buNone/>
              <a:defRPr sz="62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84BBB5-9E72-4C89-A6F2-9CE578D6D1FC}"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268183183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84BBB5-9E72-4C89-A6F2-9CE578D6D1FC}"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71700277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9" y="1709741"/>
            <a:ext cx="7886700" cy="2852737"/>
          </a:xfrm>
        </p:spPr>
        <p:txBody>
          <a:bodyPr anchor="b"/>
          <a:lstStyle>
            <a:lvl1pPr>
              <a:defRPr sz="2336"/>
            </a:lvl1pPr>
          </a:lstStyle>
          <a:p>
            <a:r>
              <a:rPr lang="en-US"/>
              <a:t>Click to edit Master title style</a:t>
            </a:r>
            <a:endParaRPr lang="en-US" dirty="0"/>
          </a:p>
        </p:txBody>
      </p:sp>
      <p:sp>
        <p:nvSpPr>
          <p:cNvPr id="3" name="Text Placeholder 2"/>
          <p:cNvSpPr>
            <a:spLocks noGrp="1"/>
          </p:cNvSpPr>
          <p:nvPr>
            <p:ph type="body" idx="1"/>
          </p:nvPr>
        </p:nvSpPr>
        <p:spPr>
          <a:xfrm>
            <a:off x="623889" y="4589466"/>
            <a:ext cx="7886700" cy="1500187"/>
          </a:xfrm>
        </p:spPr>
        <p:txBody>
          <a:bodyPr/>
          <a:lstStyle>
            <a:lvl1pPr marL="0" indent="0">
              <a:buNone/>
              <a:defRPr sz="935">
                <a:solidFill>
                  <a:schemeClr val="tx1"/>
                </a:solidFill>
              </a:defRPr>
            </a:lvl1pPr>
            <a:lvl2pPr marL="178043" indent="0">
              <a:buNone/>
              <a:defRPr sz="779">
                <a:solidFill>
                  <a:schemeClr val="tx1">
                    <a:tint val="75000"/>
                  </a:schemeClr>
                </a:solidFill>
              </a:defRPr>
            </a:lvl2pPr>
            <a:lvl3pPr marL="356084" indent="0">
              <a:buNone/>
              <a:defRPr sz="701">
                <a:solidFill>
                  <a:schemeClr val="tx1">
                    <a:tint val="75000"/>
                  </a:schemeClr>
                </a:solidFill>
              </a:defRPr>
            </a:lvl3pPr>
            <a:lvl4pPr marL="534127" indent="0">
              <a:buNone/>
              <a:defRPr sz="623">
                <a:solidFill>
                  <a:schemeClr val="tx1">
                    <a:tint val="75000"/>
                  </a:schemeClr>
                </a:solidFill>
              </a:defRPr>
            </a:lvl4pPr>
            <a:lvl5pPr marL="712169" indent="0">
              <a:buNone/>
              <a:defRPr sz="623">
                <a:solidFill>
                  <a:schemeClr val="tx1">
                    <a:tint val="75000"/>
                  </a:schemeClr>
                </a:solidFill>
              </a:defRPr>
            </a:lvl5pPr>
            <a:lvl6pPr marL="890211" indent="0">
              <a:buNone/>
              <a:defRPr sz="623">
                <a:solidFill>
                  <a:schemeClr val="tx1">
                    <a:tint val="75000"/>
                  </a:schemeClr>
                </a:solidFill>
              </a:defRPr>
            </a:lvl6pPr>
            <a:lvl7pPr marL="1068254" indent="0">
              <a:buNone/>
              <a:defRPr sz="623">
                <a:solidFill>
                  <a:schemeClr val="tx1">
                    <a:tint val="75000"/>
                  </a:schemeClr>
                </a:solidFill>
              </a:defRPr>
            </a:lvl7pPr>
            <a:lvl8pPr marL="1246296" indent="0">
              <a:buNone/>
              <a:defRPr sz="623">
                <a:solidFill>
                  <a:schemeClr val="tx1">
                    <a:tint val="75000"/>
                  </a:schemeClr>
                </a:solidFill>
              </a:defRPr>
            </a:lvl8pPr>
            <a:lvl9pPr marL="1424338" indent="0">
              <a:buNone/>
              <a:defRPr sz="623">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184BBB5-9E72-4C89-A6F2-9CE578D6D1FC}"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12103139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1"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84BBB5-9E72-4C89-A6F2-9CE578D6D1FC}"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6970673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2" y="365128"/>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4"/>
            <a:ext cx="3868340" cy="823912"/>
          </a:xfrm>
        </p:spPr>
        <p:txBody>
          <a:bodyPr anchor="b"/>
          <a:lstStyle>
            <a:lvl1pPr marL="0" indent="0">
              <a:buNone/>
              <a:defRPr sz="935" b="1"/>
            </a:lvl1pPr>
            <a:lvl2pPr marL="178043" indent="0">
              <a:buNone/>
              <a:defRPr sz="779" b="1"/>
            </a:lvl2pPr>
            <a:lvl3pPr marL="356084" indent="0">
              <a:buNone/>
              <a:defRPr sz="701" b="1"/>
            </a:lvl3pPr>
            <a:lvl4pPr marL="534127" indent="0">
              <a:buNone/>
              <a:defRPr sz="623" b="1"/>
            </a:lvl4pPr>
            <a:lvl5pPr marL="712169" indent="0">
              <a:buNone/>
              <a:defRPr sz="623" b="1"/>
            </a:lvl5pPr>
            <a:lvl6pPr marL="890211" indent="0">
              <a:buNone/>
              <a:defRPr sz="623" b="1"/>
            </a:lvl6pPr>
            <a:lvl7pPr marL="1068254" indent="0">
              <a:buNone/>
              <a:defRPr sz="623" b="1"/>
            </a:lvl7pPr>
            <a:lvl8pPr marL="1246296" indent="0">
              <a:buNone/>
              <a:defRPr sz="623" b="1"/>
            </a:lvl8pPr>
            <a:lvl9pPr marL="1424338" indent="0">
              <a:buNone/>
              <a:defRPr sz="623" b="1"/>
            </a:lvl9pPr>
          </a:lstStyle>
          <a:p>
            <a:pPr lvl="0"/>
            <a:r>
              <a:rPr lang="en-US"/>
              <a:t>Edit Master text styles</a:t>
            </a:r>
          </a:p>
        </p:txBody>
      </p:sp>
      <p:sp>
        <p:nvSpPr>
          <p:cNvPr id="4" name="Content Placeholder 3"/>
          <p:cNvSpPr>
            <a:spLocks noGrp="1"/>
          </p:cNvSpPr>
          <p:nvPr>
            <p:ph sz="half" idx="2"/>
          </p:nvPr>
        </p:nvSpPr>
        <p:spPr>
          <a:xfrm>
            <a:off x="629842" y="2505076"/>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2" y="1681164"/>
            <a:ext cx="3887391" cy="823912"/>
          </a:xfrm>
        </p:spPr>
        <p:txBody>
          <a:bodyPr anchor="b"/>
          <a:lstStyle>
            <a:lvl1pPr marL="0" indent="0">
              <a:buNone/>
              <a:defRPr sz="935" b="1"/>
            </a:lvl1pPr>
            <a:lvl2pPr marL="178043" indent="0">
              <a:buNone/>
              <a:defRPr sz="779" b="1"/>
            </a:lvl2pPr>
            <a:lvl3pPr marL="356084" indent="0">
              <a:buNone/>
              <a:defRPr sz="701" b="1"/>
            </a:lvl3pPr>
            <a:lvl4pPr marL="534127" indent="0">
              <a:buNone/>
              <a:defRPr sz="623" b="1"/>
            </a:lvl4pPr>
            <a:lvl5pPr marL="712169" indent="0">
              <a:buNone/>
              <a:defRPr sz="623" b="1"/>
            </a:lvl5pPr>
            <a:lvl6pPr marL="890211" indent="0">
              <a:buNone/>
              <a:defRPr sz="623" b="1"/>
            </a:lvl6pPr>
            <a:lvl7pPr marL="1068254" indent="0">
              <a:buNone/>
              <a:defRPr sz="623" b="1"/>
            </a:lvl7pPr>
            <a:lvl8pPr marL="1246296" indent="0">
              <a:buNone/>
              <a:defRPr sz="623" b="1"/>
            </a:lvl8pPr>
            <a:lvl9pPr marL="1424338" indent="0">
              <a:buNone/>
              <a:defRPr sz="623" b="1"/>
            </a:lvl9pPr>
          </a:lstStyle>
          <a:p>
            <a:pPr lvl="0"/>
            <a:r>
              <a:rPr lang="en-US"/>
              <a:t>Edit Master text styles</a:t>
            </a:r>
          </a:p>
        </p:txBody>
      </p:sp>
      <p:sp>
        <p:nvSpPr>
          <p:cNvPr id="6" name="Content Placeholder 5"/>
          <p:cNvSpPr>
            <a:spLocks noGrp="1"/>
          </p:cNvSpPr>
          <p:nvPr>
            <p:ph sz="quarter" idx="4"/>
          </p:nvPr>
        </p:nvSpPr>
        <p:spPr>
          <a:xfrm>
            <a:off x="4629152" y="2505076"/>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84BBB5-9E72-4C89-A6F2-9CE578D6D1FC}" type="datetimeFigureOut">
              <a:rPr lang="en-GB" smtClean="0"/>
              <a:t>12/06/2026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349271068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84BBB5-9E72-4C89-A6F2-9CE578D6D1FC}"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248217106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84BBB5-9E72-4C89-A6F2-9CE578D6D1FC}" type="datetimeFigureOut">
              <a:rPr lang="en-GB" smtClean="0"/>
              <a:t>12/06/2026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320480352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2" y="457200"/>
            <a:ext cx="2949179" cy="1600200"/>
          </a:xfrm>
        </p:spPr>
        <p:txBody>
          <a:bodyPr anchor="b"/>
          <a:lstStyle>
            <a:lvl1pPr>
              <a:defRPr sz="1247"/>
            </a:lvl1pPr>
          </a:lstStyle>
          <a:p>
            <a:r>
              <a:rPr lang="en-US"/>
              <a:t>Click to edit Master title style</a:t>
            </a:r>
            <a:endParaRPr lang="en-US" dirty="0"/>
          </a:p>
        </p:txBody>
      </p:sp>
      <p:sp>
        <p:nvSpPr>
          <p:cNvPr id="3" name="Content Placeholder 2"/>
          <p:cNvSpPr>
            <a:spLocks noGrp="1"/>
          </p:cNvSpPr>
          <p:nvPr>
            <p:ph idx="1"/>
          </p:nvPr>
        </p:nvSpPr>
        <p:spPr>
          <a:xfrm>
            <a:off x="3887391" y="987428"/>
            <a:ext cx="4629151" cy="4873625"/>
          </a:xfrm>
        </p:spPr>
        <p:txBody>
          <a:bodyPr/>
          <a:lstStyle>
            <a:lvl1pPr>
              <a:defRPr sz="1247"/>
            </a:lvl1pPr>
            <a:lvl2pPr>
              <a:defRPr sz="1091"/>
            </a:lvl2pPr>
            <a:lvl3pPr>
              <a:defRPr sz="935"/>
            </a:lvl3pPr>
            <a:lvl4pPr>
              <a:defRPr sz="779"/>
            </a:lvl4pPr>
            <a:lvl5pPr>
              <a:defRPr sz="779"/>
            </a:lvl5pPr>
            <a:lvl6pPr>
              <a:defRPr sz="779"/>
            </a:lvl6pPr>
            <a:lvl7pPr>
              <a:defRPr sz="779"/>
            </a:lvl7pPr>
            <a:lvl8pPr>
              <a:defRPr sz="779"/>
            </a:lvl8pPr>
            <a:lvl9pPr>
              <a:defRPr sz="779"/>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2" y="2057400"/>
            <a:ext cx="2949179" cy="3811588"/>
          </a:xfrm>
        </p:spPr>
        <p:txBody>
          <a:bodyPr/>
          <a:lstStyle>
            <a:lvl1pPr marL="0" indent="0">
              <a:buNone/>
              <a:defRPr sz="623"/>
            </a:lvl1pPr>
            <a:lvl2pPr marL="178043" indent="0">
              <a:buNone/>
              <a:defRPr sz="545"/>
            </a:lvl2pPr>
            <a:lvl3pPr marL="356084" indent="0">
              <a:buNone/>
              <a:defRPr sz="467"/>
            </a:lvl3pPr>
            <a:lvl4pPr marL="534127" indent="0">
              <a:buNone/>
              <a:defRPr sz="389"/>
            </a:lvl4pPr>
            <a:lvl5pPr marL="712169" indent="0">
              <a:buNone/>
              <a:defRPr sz="389"/>
            </a:lvl5pPr>
            <a:lvl6pPr marL="890211" indent="0">
              <a:buNone/>
              <a:defRPr sz="389"/>
            </a:lvl6pPr>
            <a:lvl7pPr marL="1068254" indent="0">
              <a:buNone/>
              <a:defRPr sz="389"/>
            </a:lvl7pPr>
            <a:lvl8pPr marL="1246296" indent="0">
              <a:buNone/>
              <a:defRPr sz="389"/>
            </a:lvl8pPr>
            <a:lvl9pPr marL="1424338" indent="0">
              <a:buNone/>
              <a:defRPr sz="389"/>
            </a:lvl9pPr>
          </a:lstStyle>
          <a:p>
            <a:pPr lvl="0"/>
            <a:r>
              <a:rPr lang="en-US"/>
              <a:t>Edit Master text styles</a:t>
            </a:r>
          </a:p>
        </p:txBody>
      </p:sp>
      <p:sp>
        <p:nvSpPr>
          <p:cNvPr id="5" name="Date Placeholder 4"/>
          <p:cNvSpPr>
            <a:spLocks noGrp="1"/>
          </p:cNvSpPr>
          <p:nvPr>
            <p:ph type="dt" sz="half" idx="10"/>
          </p:nvPr>
        </p:nvSpPr>
        <p:spPr/>
        <p:txBody>
          <a:bodyPr/>
          <a:lstStyle/>
          <a:p>
            <a:fld id="{A184BBB5-9E72-4C89-A6F2-9CE578D6D1FC}"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276554937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2" y="457200"/>
            <a:ext cx="2949179" cy="1600200"/>
          </a:xfrm>
        </p:spPr>
        <p:txBody>
          <a:bodyPr anchor="b"/>
          <a:lstStyle>
            <a:lvl1pPr>
              <a:defRPr sz="1247"/>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8"/>
            <a:ext cx="4629151" cy="4873625"/>
          </a:xfrm>
        </p:spPr>
        <p:txBody>
          <a:bodyPr anchor="t"/>
          <a:lstStyle>
            <a:lvl1pPr marL="0" indent="0">
              <a:buNone/>
              <a:defRPr sz="1247"/>
            </a:lvl1pPr>
            <a:lvl2pPr marL="178043" indent="0">
              <a:buNone/>
              <a:defRPr sz="1091"/>
            </a:lvl2pPr>
            <a:lvl3pPr marL="356084" indent="0">
              <a:buNone/>
              <a:defRPr sz="935"/>
            </a:lvl3pPr>
            <a:lvl4pPr marL="534127" indent="0">
              <a:buNone/>
              <a:defRPr sz="779"/>
            </a:lvl4pPr>
            <a:lvl5pPr marL="712169" indent="0">
              <a:buNone/>
              <a:defRPr sz="779"/>
            </a:lvl5pPr>
            <a:lvl6pPr marL="890211" indent="0">
              <a:buNone/>
              <a:defRPr sz="779"/>
            </a:lvl6pPr>
            <a:lvl7pPr marL="1068254" indent="0">
              <a:buNone/>
              <a:defRPr sz="779"/>
            </a:lvl7pPr>
            <a:lvl8pPr marL="1246296" indent="0">
              <a:buNone/>
              <a:defRPr sz="779"/>
            </a:lvl8pPr>
            <a:lvl9pPr marL="1424338" indent="0">
              <a:buNone/>
              <a:defRPr sz="779"/>
            </a:lvl9pPr>
          </a:lstStyle>
          <a:p>
            <a:r>
              <a:rPr lang="en-US"/>
              <a:t>Click icon to add picture</a:t>
            </a:r>
            <a:endParaRPr lang="en-US" dirty="0"/>
          </a:p>
        </p:txBody>
      </p:sp>
      <p:sp>
        <p:nvSpPr>
          <p:cNvPr id="4" name="Text Placeholder 3"/>
          <p:cNvSpPr>
            <a:spLocks noGrp="1"/>
          </p:cNvSpPr>
          <p:nvPr>
            <p:ph type="body" sz="half" idx="2"/>
          </p:nvPr>
        </p:nvSpPr>
        <p:spPr>
          <a:xfrm>
            <a:off x="629842" y="2057400"/>
            <a:ext cx="2949179" cy="3811588"/>
          </a:xfrm>
        </p:spPr>
        <p:txBody>
          <a:bodyPr/>
          <a:lstStyle>
            <a:lvl1pPr marL="0" indent="0">
              <a:buNone/>
              <a:defRPr sz="623"/>
            </a:lvl1pPr>
            <a:lvl2pPr marL="178043" indent="0">
              <a:buNone/>
              <a:defRPr sz="545"/>
            </a:lvl2pPr>
            <a:lvl3pPr marL="356084" indent="0">
              <a:buNone/>
              <a:defRPr sz="467"/>
            </a:lvl3pPr>
            <a:lvl4pPr marL="534127" indent="0">
              <a:buNone/>
              <a:defRPr sz="389"/>
            </a:lvl4pPr>
            <a:lvl5pPr marL="712169" indent="0">
              <a:buNone/>
              <a:defRPr sz="389"/>
            </a:lvl5pPr>
            <a:lvl6pPr marL="890211" indent="0">
              <a:buNone/>
              <a:defRPr sz="389"/>
            </a:lvl6pPr>
            <a:lvl7pPr marL="1068254" indent="0">
              <a:buNone/>
              <a:defRPr sz="389"/>
            </a:lvl7pPr>
            <a:lvl8pPr marL="1246296" indent="0">
              <a:buNone/>
              <a:defRPr sz="389"/>
            </a:lvl8pPr>
            <a:lvl9pPr marL="1424338" indent="0">
              <a:buNone/>
              <a:defRPr sz="389"/>
            </a:lvl9pPr>
          </a:lstStyle>
          <a:p>
            <a:pPr lvl="0"/>
            <a:r>
              <a:rPr lang="en-US"/>
              <a:t>Edit Master text styles</a:t>
            </a:r>
          </a:p>
        </p:txBody>
      </p:sp>
      <p:sp>
        <p:nvSpPr>
          <p:cNvPr id="5" name="Date Placeholder 4"/>
          <p:cNvSpPr>
            <a:spLocks noGrp="1"/>
          </p:cNvSpPr>
          <p:nvPr>
            <p:ph type="dt" sz="half" idx="10"/>
          </p:nvPr>
        </p:nvSpPr>
        <p:spPr/>
        <p:txBody>
          <a:bodyPr/>
          <a:lstStyle/>
          <a:p>
            <a:fld id="{A184BBB5-9E72-4C89-A6F2-9CE578D6D1FC}"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404423135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84BBB5-9E72-4C89-A6F2-9CE578D6D1FC}"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411464308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1"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84BBB5-9E72-4C89-A6F2-9CE578D6D1FC}"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96A1F-78F8-421E-8158-8962CE88C968}" type="slidenum">
              <a:rPr lang="en-GB" smtClean="0"/>
              <a:t>‹#›</a:t>
            </a:fld>
            <a:endParaRPr lang="en-GB"/>
          </a:p>
        </p:txBody>
      </p:sp>
    </p:spTree>
    <p:extLst>
      <p:ext uri="{BB962C8B-B14F-4D97-AF65-F5344CB8AC3E}">
        <p14:creationId xmlns:p14="http://schemas.microsoft.com/office/powerpoint/2010/main" val="3424675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B761B1-E48D-4AE9-A034-1849B4FFCDFF}" type="datetimeFigureOut">
              <a:rPr lang="en-GB" smtClean="0"/>
              <a:t>12/06/2026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2ADBC1-97EC-4BBD-B7B6-244E251F6AF0}" type="slidenum">
              <a:rPr lang="en-GB" smtClean="0"/>
              <a:t>‹#›</a:t>
            </a:fld>
            <a:endParaRPr lang="en-GB"/>
          </a:p>
        </p:txBody>
      </p:sp>
    </p:spTree>
    <p:extLst>
      <p:ext uri="{BB962C8B-B14F-4D97-AF65-F5344CB8AC3E}">
        <p14:creationId xmlns:p14="http://schemas.microsoft.com/office/powerpoint/2010/main" val="22817324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528392-9827-8A07-CA15-05E99E10D68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146407-D582-83AC-2B4D-2A01C3BE08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FC1074-E254-D6E2-1402-4C176811D1F1}"/>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1729EA0-E7BC-4CE1-860B-83FBDC145EC0}" type="datetimeFigureOut">
              <a:rPr lang="en-GB" smtClean="0"/>
              <a:t>12/06/2026</a:t>
            </a:fld>
            <a:endParaRPr lang="en-GB"/>
          </a:p>
        </p:txBody>
      </p:sp>
      <p:sp>
        <p:nvSpPr>
          <p:cNvPr id="5" name="Footer Placeholder 4">
            <a:extLst>
              <a:ext uri="{FF2B5EF4-FFF2-40B4-BE49-F238E27FC236}">
                <a16:creationId xmlns:a16="http://schemas.microsoft.com/office/drawing/2014/main" id="{58E69483-B4AB-497E-BBBC-45C5EB8BC35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FD70085-0EA9-047A-B9E9-4A54CFAF001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FC62577-97EE-4775-9C95-A5E66C7DCBD6}" type="slidenum">
              <a:rPr lang="en-GB" smtClean="0"/>
              <a:t>‹#›</a:t>
            </a:fld>
            <a:endParaRPr lang="en-GB"/>
          </a:p>
        </p:txBody>
      </p:sp>
    </p:spTree>
    <p:extLst>
      <p:ext uri="{BB962C8B-B14F-4D97-AF65-F5344CB8AC3E}">
        <p14:creationId xmlns:p14="http://schemas.microsoft.com/office/powerpoint/2010/main" val="26799820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EB761B1-E48D-4AE9-A034-1849B4FFCDFF}" type="datetimeFigureOut">
              <a:rPr lang="en-GB" smtClean="0"/>
              <a:t>12/06/2026</a:t>
            </a:fld>
            <a:endParaRPr lang="en-GB"/>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2ADBC1-97EC-4BBD-B7B6-244E251F6AF0}" type="slidenum">
              <a:rPr lang="en-GB" smtClean="0"/>
              <a:t>‹#›</a:t>
            </a:fld>
            <a:endParaRPr lang="en-GB"/>
          </a:p>
        </p:txBody>
      </p:sp>
    </p:spTree>
    <p:extLst>
      <p:ext uri="{BB962C8B-B14F-4D97-AF65-F5344CB8AC3E}">
        <p14:creationId xmlns:p14="http://schemas.microsoft.com/office/powerpoint/2010/main" val="35889339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7676FB-8613-F743-8279-3AF3152E063C}"/>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780C7CD-6043-8E40-A716-ECE98247E56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DABF90-778A-E143-BE07-CABB2BCC1365}"/>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636743F-F0EE-184E-B1B2-44BAB3071022}" type="datetimeFigureOut">
              <a:rPr lang="en-US" smtClean="0"/>
              <a:t>6/12/2026</a:t>
            </a:fld>
            <a:endParaRPr lang="en-US"/>
          </a:p>
        </p:txBody>
      </p:sp>
      <p:sp>
        <p:nvSpPr>
          <p:cNvPr id="5" name="Footer Placeholder 4">
            <a:extLst>
              <a:ext uri="{FF2B5EF4-FFF2-40B4-BE49-F238E27FC236}">
                <a16:creationId xmlns:a16="http://schemas.microsoft.com/office/drawing/2014/main" id="{CAC5FB51-778E-D140-B801-1C6377363B23}"/>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85E1D84-C3E6-624D-BECC-A9E45AF6399B}"/>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603DCF6-D92E-054F-AB0E-5F6474C860F7}" type="slidenum">
              <a:rPr lang="en-US" smtClean="0"/>
              <a:t>‹#›</a:t>
            </a:fld>
            <a:endParaRPr lang="en-US"/>
          </a:p>
        </p:txBody>
      </p:sp>
    </p:spTree>
    <p:extLst>
      <p:ext uri="{BB962C8B-B14F-4D97-AF65-F5344CB8AC3E}">
        <p14:creationId xmlns:p14="http://schemas.microsoft.com/office/powerpoint/2010/main" val="154862156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2"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2"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1" y="6356353"/>
            <a:ext cx="2057400" cy="365125"/>
          </a:xfrm>
          <a:prstGeom prst="rect">
            <a:avLst/>
          </a:prstGeom>
        </p:spPr>
        <p:txBody>
          <a:bodyPr vert="horz" lIns="91440" tIns="45720" rIns="91440" bIns="45720" rtlCol="0" anchor="ctr"/>
          <a:lstStyle>
            <a:lvl1pPr algn="l">
              <a:defRPr sz="467">
                <a:solidFill>
                  <a:schemeClr val="tx1">
                    <a:tint val="75000"/>
                  </a:schemeClr>
                </a:solidFill>
              </a:defRPr>
            </a:lvl1pPr>
          </a:lstStyle>
          <a:p>
            <a:fld id="{A184BBB5-9E72-4C89-A6F2-9CE578D6D1FC}" type="datetimeFigureOut">
              <a:rPr lang="en-GB" smtClean="0"/>
              <a:t>12/06/2026</a:t>
            </a:fld>
            <a:endParaRPr lang="en-GB"/>
          </a:p>
        </p:txBody>
      </p:sp>
      <p:sp>
        <p:nvSpPr>
          <p:cNvPr id="5" name="Footer Placeholder 4"/>
          <p:cNvSpPr>
            <a:spLocks noGrp="1"/>
          </p:cNvSpPr>
          <p:nvPr>
            <p:ph type="ftr" sz="quarter" idx="3"/>
          </p:nvPr>
        </p:nvSpPr>
        <p:spPr>
          <a:xfrm>
            <a:off x="3028952" y="6356353"/>
            <a:ext cx="3086100" cy="365125"/>
          </a:xfrm>
          <a:prstGeom prst="rect">
            <a:avLst/>
          </a:prstGeom>
        </p:spPr>
        <p:txBody>
          <a:bodyPr vert="horz" lIns="91440" tIns="45720" rIns="91440" bIns="45720" rtlCol="0" anchor="ctr"/>
          <a:lstStyle>
            <a:lvl1pPr algn="ctr">
              <a:defRPr sz="467">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1" y="6356353"/>
            <a:ext cx="2057400" cy="365125"/>
          </a:xfrm>
          <a:prstGeom prst="rect">
            <a:avLst/>
          </a:prstGeom>
        </p:spPr>
        <p:txBody>
          <a:bodyPr vert="horz" lIns="91440" tIns="45720" rIns="91440" bIns="45720" rtlCol="0" anchor="ctr"/>
          <a:lstStyle>
            <a:lvl1pPr algn="r">
              <a:defRPr sz="467">
                <a:solidFill>
                  <a:schemeClr val="tx1">
                    <a:tint val="75000"/>
                  </a:schemeClr>
                </a:solidFill>
              </a:defRPr>
            </a:lvl1pPr>
          </a:lstStyle>
          <a:p>
            <a:fld id="{71596A1F-78F8-421E-8158-8962CE88C968}" type="slidenum">
              <a:rPr lang="en-GB" smtClean="0"/>
              <a:t>‹#›</a:t>
            </a:fld>
            <a:endParaRPr lang="en-GB"/>
          </a:p>
        </p:txBody>
      </p:sp>
    </p:spTree>
    <p:extLst>
      <p:ext uri="{BB962C8B-B14F-4D97-AF65-F5344CB8AC3E}">
        <p14:creationId xmlns:p14="http://schemas.microsoft.com/office/powerpoint/2010/main" val="231102394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356084" rtl="0" eaLnBrk="1" latinLnBrk="0" hangingPunct="1">
        <a:lnSpc>
          <a:spcPct val="90000"/>
        </a:lnSpc>
        <a:spcBef>
          <a:spcPct val="0"/>
        </a:spcBef>
        <a:buNone/>
        <a:defRPr sz="1714" kern="1200">
          <a:solidFill>
            <a:schemeClr val="tx1"/>
          </a:solidFill>
          <a:latin typeface="+mj-lt"/>
          <a:ea typeface="+mj-ea"/>
          <a:cs typeface="+mj-cs"/>
        </a:defRPr>
      </a:lvl1pPr>
    </p:titleStyle>
    <p:bodyStyle>
      <a:lvl1pPr marL="89021" indent="-89021" algn="l" defTabSz="356084" rtl="0" eaLnBrk="1" latinLnBrk="0" hangingPunct="1">
        <a:lnSpc>
          <a:spcPct val="90000"/>
        </a:lnSpc>
        <a:spcBef>
          <a:spcPts val="389"/>
        </a:spcBef>
        <a:buFont typeface="Arial" panose="020B0604020202020204" pitchFamily="34" charset="0"/>
        <a:buChar char="•"/>
        <a:defRPr sz="1091" kern="1200">
          <a:solidFill>
            <a:schemeClr val="tx1"/>
          </a:solidFill>
          <a:latin typeface="+mn-lt"/>
          <a:ea typeface="+mn-ea"/>
          <a:cs typeface="+mn-cs"/>
        </a:defRPr>
      </a:lvl1pPr>
      <a:lvl2pPr marL="267064" indent="-89021" algn="l" defTabSz="356084" rtl="0" eaLnBrk="1" latinLnBrk="0" hangingPunct="1">
        <a:lnSpc>
          <a:spcPct val="90000"/>
        </a:lnSpc>
        <a:spcBef>
          <a:spcPts val="195"/>
        </a:spcBef>
        <a:buFont typeface="Arial" panose="020B0604020202020204" pitchFamily="34" charset="0"/>
        <a:buChar char="•"/>
        <a:defRPr sz="935" kern="1200">
          <a:solidFill>
            <a:schemeClr val="tx1"/>
          </a:solidFill>
          <a:latin typeface="+mn-lt"/>
          <a:ea typeface="+mn-ea"/>
          <a:cs typeface="+mn-cs"/>
        </a:defRPr>
      </a:lvl2pPr>
      <a:lvl3pPr marL="445106" indent="-89021" algn="l" defTabSz="356084" rtl="0" eaLnBrk="1" latinLnBrk="0" hangingPunct="1">
        <a:lnSpc>
          <a:spcPct val="90000"/>
        </a:lnSpc>
        <a:spcBef>
          <a:spcPts val="195"/>
        </a:spcBef>
        <a:buFont typeface="Arial" panose="020B0604020202020204" pitchFamily="34" charset="0"/>
        <a:buChar char="•"/>
        <a:defRPr sz="779" kern="1200">
          <a:solidFill>
            <a:schemeClr val="tx1"/>
          </a:solidFill>
          <a:latin typeface="+mn-lt"/>
          <a:ea typeface="+mn-ea"/>
          <a:cs typeface="+mn-cs"/>
        </a:defRPr>
      </a:lvl3pPr>
      <a:lvl4pPr marL="623148" indent="-89021" algn="l" defTabSz="356084" rtl="0" eaLnBrk="1" latinLnBrk="0" hangingPunct="1">
        <a:lnSpc>
          <a:spcPct val="90000"/>
        </a:lnSpc>
        <a:spcBef>
          <a:spcPts val="195"/>
        </a:spcBef>
        <a:buFont typeface="Arial" panose="020B0604020202020204" pitchFamily="34" charset="0"/>
        <a:buChar char="•"/>
        <a:defRPr sz="701" kern="1200">
          <a:solidFill>
            <a:schemeClr val="tx1"/>
          </a:solidFill>
          <a:latin typeface="+mn-lt"/>
          <a:ea typeface="+mn-ea"/>
          <a:cs typeface="+mn-cs"/>
        </a:defRPr>
      </a:lvl4pPr>
      <a:lvl5pPr marL="801191" indent="-89021" algn="l" defTabSz="356084" rtl="0" eaLnBrk="1" latinLnBrk="0" hangingPunct="1">
        <a:lnSpc>
          <a:spcPct val="90000"/>
        </a:lnSpc>
        <a:spcBef>
          <a:spcPts val="195"/>
        </a:spcBef>
        <a:buFont typeface="Arial" panose="020B0604020202020204" pitchFamily="34" charset="0"/>
        <a:buChar char="•"/>
        <a:defRPr sz="701" kern="1200">
          <a:solidFill>
            <a:schemeClr val="tx1"/>
          </a:solidFill>
          <a:latin typeface="+mn-lt"/>
          <a:ea typeface="+mn-ea"/>
          <a:cs typeface="+mn-cs"/>
        </a:defRPr>
      </a:lvl5pPr>
      <a:lvl6pPr marL="979232" indent="-89021" algn="l" defTabSz="356084" rtl="0" eaLnBrk="1" latinLnBrk="0" hangingPunct="1">
        <a:lnSpc>
          <a:spcPct val="90000"/>
        </a:lnSpc>
        <a:spcBef>
          <a:spcPts val="195"/>
        </a:spcBef>
        <a:buFont typeface="Arial" panose="020B0604020202020204" pitchFamily="34" charset="0"/>
        <a:buChar char="•"/>
        <a:defRPr sz="701" kern="1200">
          <a:solidFill>
            <a:schemeClr val="tx1"/>
          </a:solidFill>
          <a:latin typeface="+mn-lt"/>
          <a:ea typeface="+mn-ea"/>
          <a:cs typeface="+mn-cs"/>
        </a:defRPr>
      </a:lvl6pPr>
      <a:lvl7pPr marL="1157275" indent="-89021" algn="l" defTabSz="356084" rtl="0" eaLnBrk="1" latinLnBrk="0" hangingPunct="1">
        <a:lnSpc>
          <a:spcPct val="90000"/>
        </a:lnSpc>
        <a:spcBef>
          <a:spcPts val="195"/>
        </a:spcBef>
        <a:buFont typeface="Arial" panose="020B0604020202020204" pitchFamily="34" charset="0"/>
        <a:buChar char="•"/>
        <a:defRPr sz="701" kern="1200">
          <a:solidFill>
            <a:schemeClr val="tx1"/>
          </a:solidFill>
          <a:latin typeface="+mn-lt"/>
          <a:ea typeface="+mn-ea"/>
          <a:cs typeface="+mn-cs"/>
        </a:defRPr>
      </a:lvl7pPr>
      <a:lvl8pPr marL="1335317" indent="-89021" algn="l" defTabSz="356084" rtl="0" eaLnBrk="1" latinLnBrk="0" hangingPunct="1">
        <a:lnSpc>
          <a:spcPct val="90000"/>
        </a:lnSpc>
        <a:spcBef>
          <a:spcPts val="195"/>
        </a:spcBef>
        <a:buFont typeface="Arial" panose="020B0604020202020204" pitchFamily="34" charset="0"/>
        <a:buChar char="•"/>
        <a:defRPr sz="701" kern="1200">
          <a:solidFill>
            <a:schemeClr val="tx1"/>
          </a:solidFill>
          <a:latin typeface="+mn-lt"/>
          <a:ea typeface="+mn-ea"/>
          <a:cs typeface="+mn-cs"/>
        </a:defRPr>
      </a:lvl8pPr>
      <a:lvl9pPr marL="1513359" indent="-89021" algn="l" defTabSz="356084" rtl="0" eaLnBrk="1" latinLnBrk="0" hangingPunct="1">
        <a:lnSpc>
          <a:spcPct val="90000"/>
        </a:lnSpc>
        <a:spcBef>
          <a:spcPts val="195"/>
        </a:spcBef>
        <a:buFont typeface="Arial" panose="020B0604020202020204" pitchFamily="34" charset="0"/>
        <a:buChar char="•"/>
        <a:defRPr sz="701" kern="1200">
          <a:solidFill>
            <a:schemeClr val="tx1"/>
          </a:solidFill>
          <a:latin typeface="+mn-lt"/>
          <a:ea typeface="+mn-ea"/>
          <a:cs typeface="+mn-cs"/>
        </a:defRPr>
      </a:lvl9pPr>
    </p:bodyStyle>
    <p:otherStyle>
      <a:defPPr>
        <a:defRPr lang="en-US"/>
      </a:defPPr>
      <a:lvl1pPr marL="0" algn="l" defTabSz="356084" rtl="0" eaLnBrk="1" latinLnBrk="0" hangingPunct="1">
        <a:defRPr sz="701" kern="1200">
          <a:solidFill>
            <a:schemeClr val="tx1"/>
          </a:solidFill>
          <a:latin typeface="+mn-lt"/>
          <a:ea typeface="+mn-ea"/>
          <a:cs typeface="+mn-cs"/>
        </a:defRPr>
      </a:lvl1pPr>
      <a:lvl2pPr marL="178043" algn="l" defTabSz="356084" rtl="0" eaLnBrk="1" latinLnBrk="0" hangingPunct="1">
        <a:defRPr sz="701" kern="1200">
          <a:solidFill>
            <a:schemeClr val="tx1"/>
          </a:solidFill>
          <a:latin typeface="+mn-lt"/>
          <a:ea typeface="+mn-ea"/>
          <a:cs typeface="+mn-cs"/>
        </a:defRPr>
      </a:lvl2pPr>
      <a:lvl3pPr marL="356084" algn="l" defTabSz="356084" rtl="0" eaLnBrk="1" latinLnBrk="0" hangingPunct="1">
        <a:defRPr sz="701" kern="1200">
          <a:solidFill>
            <a:schemeClr val="tx1"/>
          </a:solidFill>
          <a:latin typeface="+mn-lt"/>
          <a:ea typeface="+mn-ea"/>
          <a:cs typeface="+mn-cs"/>
        </a:defRPr>
      </a:lvl3pPr>
      <a:lvl4pPr marL="534127" algn="l" defTabSz="356084" rtl="0" eaLnBrk="1" latinLnBrk="0" hangingPunct="1">
        <a:defRPr sz="701" kern="1200">
          <a:solidFill>
            <a:schemeClr val="tx1"/>
          </a:solidFill>
          <a:latin typeface="+mn-lt"/>
          <a:ea typeface="+mn-ea"/>
          <a:cs typeface="+mn-cs"/>
        </a:defRPr>
      </a:lvl4pPr>
      <a:lvl5pPr marL="712169" algn="l" defTabSz="356084" rtl="0" eaLnBrk="1" latinLnBrk="0" hangingPunct="1">
        <a:defRPr sz="701" kern="1200">
          <a:solidFill>
            <a:schemeClr val="tx1"/>
          </a:solidFill>
          <a:latin typeface="+mn-lt"/>
          <a:ea typeface="+mn-ea"/>
          <a:cs typeface="+mn-cs"/>
        </a:defRPr>
      </a:lvl5pPr>
      <a:lvl6pPr marL="890211" algn="l" defTabSz="356084" rtl="0" eaLnBrk="1" latinLnBrk="0" hangingPunct="1">
        <a:defRPr sz="701" kern="1200">
          <a:solidFill>
            <a:schemeClr val="tx1"/>
          </a:solidFill>
          <a:latin typeface="+mn-lt"/>
          <a:ea typeface="+mn-ea"/>
          <a:cs typeface="+mn-cs"/>
        </a:defRPr>
      </a:lvl6pPr>
      <a:lvl7pPr marL="1068254" algn="l" defTabSz="356084" rtl="0" eaLnBrk="1" latinLnBrk="0" hangingPunct="1">
        <a:defRPr sz="701" kern="1200">
          <a:solidFill>
            <a:schemeClr val="tx1"/>
          </a:solidFill>
          <a:latin typeface="+mn-lt"/>
          <a:ea typeface="+mn-ea"/>
          <a:cs typeface="+mn-cs"/>
        </a:defRPr>
      </a:lvl7pPr>
      <a:lvl8pPr marL="1246296" algn="l" defTabSz="356084" rtl="0" eaLnBrk="1" latinLnBrk="0" hangingPunct="1">
        <a:defRPr sz="701" kern="1200">
          <a:solidFill>
            <a:schemeClr val="tx1"/>
          </a:solidFill>
          <a:latin typeface="+mn-lt"/>
          <a:ea typeface="+mn-ea"/>
          <a:cs typeface="+mn-cs"/>
        </a:defRPr>
      </a:lvl8pPr>
      <a:lvl9pPr marL="1424338" algn="l" defTabSz="356084" rtl="0" eaLnBrk="1" latinLnBrk="0" hangingPunct="1">
        <a:defRPr sz="7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0.xml"/></Relationships>
</file>

<file path=ppt/slides/_rels/slide14.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image" Target="../media/image11.tiff"/><Relationship Id="rId1" Type="http://schemas.openxmlformats.org/officeDocument/2006/relationships/slideLayout" Target="../slideLayouts/slideLayout39.xml"/></Relationships>
</file>

<file path=ppt/slides/_rels/slide15.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7X7VuQxPfpk" TargetMode="External"/><Relationship Id="rId2" Type="http://schemas.openxmlformats.org/officeDocument/2006/relationships/hyperlink" Target="https://youtu.be/IsAUNs-IoSQ" TargetMode="External"/><Relationship Id="rId1" Type="http://schemas.openxmlformats.org/officeDocument/2006/relationships/slideLayout" Target="../slideLayouts/slideLayout17.xml"/><Relationship Id="rId6" Type="http://schemas.openxmlformats.org/officeDocument/2006/relationships/hyperlink" Target="https://youtu.be/5xM-9yuBhMc" TargetMode="External"/><Relationship Id="rId5" Type="http://schemas.openxmlformats.org/officeDocument/2006/relationships/hyperlink" Target="https://youtu.be/3oo8ZcBJIEY" TargetMode="External"/><Relationship Id="rId4" Type="http://schemas.openxmlformats.org/officeDocument/2006/relationships/hyperlink" Target="https://youtu.be/B_YXR9kp1_o"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youtu.be/iL7Ww5kpnIM" TargetMode="External"/><Relationship Id="rId2" Type="http://schemas.openxmlformats.org/officeDocument/2006/relationships/hyperlink" Target="https://youtu.be/5zFcC10vOVY" TargetMode="External"/><Relationship Id="rId1" Type="http://schemas.openxmlformats.org/officeDocument/2006/relationships/slideLayout" Target="../slideLayouts/slideLayout17.xml"/><Relationship Id="rId5" Type="http://schemas.openxmlformats.org/officeDocument/2006/relationships/hyperlink" Target="https://youtu.be/4voVhTiVydc" TargetMode="External"/><Relationship Id="rId4" Type="http://schemas.openxmlformats.org/officeDocument/2006/relationships/hyperlink" Target="https://youtu.be/Xe0NpJPLQ6k"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file:///C:\Users\bus-kf\Downloads\PG2%20Application%20for%20Ethical%20Approval%20November%202025_0%20(1).pdf" TargetMode="External"/><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986118" y="735106"/>
            <a:ext cx="7540322" cy="2928470"/>
          </a:xfrm>
        </p:spPr>
        <p:txBody>
          <a:bodyPr anchor="b">
            <a:normAutofit/>
          </a:bodyPr>
          <a:lstStyle/>
          <a:p>
            <a:pPr algn="l"/>
            <a:r>
              <a:rPr lang="en-GB" sz="4200" b="1" dirty="0">
                <a:solidFill>
                  <a:srgbClr val="FFFFFF"/>
                </a:solidFill>
              </a:rPr>
              <a:t>Research Methods</a:t>
            </a:r>
            <a:br>
              <a:rPr lang="en-GB" sz="4200" dirty="0">
                <a:solidFill>
                  <a:srgbClr val="FFFFFF"/>
                </a:solidFill>
              </a:rPr>
            </a:br>
            <a:r>
              <a:rPr lang="en-GB" sz="4200" dirty="0">
                <a:solidFill>
                  <a:srgbClr val="FFFFFF"/>
                </a:solidFill>
              </a:rPr>
              <a:t>Lecture 6: </a:t>
            </a:r>
            <a:r>
              <a:rPr lang="en-GB" sz="4200" i="1" dirty="0">
                <a:solidFill>
                  <a:srgbClr val="FFFFFF"/>
                </a:solidFill>
              </a:rPr>
              <a:t>Analysing Qualitative Data</a:t>
            </a:r>
          </a:p>
        </p:txBody>
      </p:sp>
      <p:sp>
        <p:nvSpPr>
          <p:cNvPr id="5" name="Slide Number Placeholder 4"/>
          <p:cNvSpPr>
            <a:spLocks noGrp="1"/>
          </p:cNvSpPr>
          <p:nvPr>
            <p:ph type="sldNum" sz="quarter" idx="12"/>
          </p:nvPr>
        </p:nvSpPr>
        <p:spPr>
          <a:xfrm>
            <a:off x="8778240" y="6446837"/>
            <a:ext cx="336042" cy="365125"/>
          </a:xfrm>
        </p:spPr>
        <p:txBody>
          <a:bodyPr>
            <a:normAutofit/>
          </a:bodyPr>
          <a:lstStyle/>
          <a:p>
            <a:pPr defTabSz="257175">
              <a:spcAft>
                <a:spcPts val="600"/>
              </a:spcAft>
              <a:defRPr/>
            </a:pPr>
            <a:fld id="{D6451A53-7526-41AD-94EB-E49DBDB94001}" type="slidenum">
              <a:rPr lang="en-GB" sz="1000">
                <a:solidFill>
                  <a:schemeClr val="tx1">
                    <a:lumMod val="50000"/>
                    <a:lumOff val="50000"/>
                  </a:schemeClr>
                </a:solidFill>
                <a:latin typeface="Calibri" panose="020F0502020204030204"/>
              </a:rPr>
              <a:pPr defTabSz="257175">
                <a:spcAft>
                  <a:spcPts val="600"/>
                </a:spcAft>
                <a:defRPr/>
              </a:pPr>
              <a:t>1</a:t>
            </a:fld>
            <a:endParaRPr lang="en-GB" sz="1000">
              <a:solidFill>
                <a:schemeClr val="tx1">
                  <a:lumMod val="50000"/>
                  <a:lumOff val="50000"/>
                </a:schemeClr>
              </a:solidFill>
              <a:latin typeface="Calibri" panose="020F0502020204030204"/>
            </a:endParaRPr>
          </a:p>
        </p:txBody>
      </p:sp>
    </p:spTree>
    <p:extLst>
      <p:ext uri="{BB962C8B-B14F-4D97-AF65-F5344CB8AC3E}">
        <p14:creationId xmlns:p14="http://schemas.microsoft.com/office/powerpoint/2010/main" val="2321924623"/>
      </p:ext>
    </p:extLst>
  </p:cSld>
  <p:clrMapOvr>
    <a:masterClrMapping/>
  </p:clrMapOvr>
  <mc:AlternateContent xmlns:mc="http://schemas.openxmlformats.org/markup-compatibility/2006" xmlns:p14="http://schemas.microsoft.com/office/powerpoint/2010/main">
    <mc:Choice Requires="p14">
      <p:transition spd="slow" p14:dur="2000" advTm="10257"/>
    </mc:Choice>
    <mc:Fallback xmlns="">
      <p:transition spd="slow" advTm="1025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29" name="Rectangle 2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5005B7-A8CF-432B-B021-13D0B7B1A4D6}"/>
              </a:ext>
            </a:extLst>
          </p:cNvPr>
          <p:cNvSpPr>
            <a:spLocks noGrp="1"/>
          </p:cNvSpPr>
          <p:nvPr>
            <p:ph type="title"/>
          </p:nvPr>
        </p:nvSpPr>
        <p:spPr>
          <a:xfrm>
            <a:off x="782723" y="809898"/>
            <a:ext cx="7629757" cy="1554480"/>
          </a:xfrm>
        </p:spPr>
        <p:txBody>
          <a:bodyPr anchor="ctr">
            <a:normAutofit/>
          </a:bodyPr>
          <a:lstStyle/>
          <a:p>
            <a:r>
              <a:rPr lang="en-GB" sz="4200"/>
              <a:t>Overview of this lecture</a:t>
            </a:r>
          </a:p>
        </p:txBody>
      </p:sp>
      <p:cxnSp>
        <p:nvCxnSpPr>
          <p:cNvPr id="35" name="Straight Connector 34">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F79F47A5-6BF1-0FAF-0050-64017AC58C52}"/>
              </a:ext>
            </a:extLst>
          </p:cNvPr>
          <p:cNvGraphicFramePr>
            <a:graphicFrameLocks noGrp="1"/>
          </p:cNvGraphicFramePr>
          <p:nvPr>
            <p:ph idx="1"/>
            <p:extLst>
              <p:ext uri="{D42A27DB-BD31-4B8C-83A1-F6EECF244321}">
                <p14:modId xmlns:p14="http://schemas.microsoft.com/office/powerpoint/2010/main" val="3464733877"/>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6790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D4207-9239-4E18-8F28-322A1ECB7EA2}"/>
              </a:ext>
            </a:extLst>
          </p:cNvPr>
          <p:cNvSpPr>
            <a:spLocks noGrp="1"/>
          </p:cNvSpPr>
          <p:nvPr>
            <p:ph type="title"/>
          </p:nvPr>
        </p:nvSpPr>
        <p:spPr>
          <a:xfrm>
            <a:off x="667753" y="640080"/>
            <a:ext cx="2800511" cy="3566160"/>
          </a:xfrm>
        </p:spPr>
        <p:txBody>
          <a:bodyPr vert="horz" lIns="91440" tIns="45720" rIns="91440" bIns="45720" rtlCol="0" anchor="b">
            <a:normAutofit/>
          </a:bodyPr>
          <a:lstStyle/>
          <a:p>
            <a:pPr>
              <a:lnSpc>
                <a:spcPct val="90000"/>
              </a:lnSpc>
            </a:pPr>
            <a:r>
              <a:rPr lang="en-US" sz="4700"/>
              <a:t>coding</a:t>
            </a:r>
          </a:p>
        </p:txBody>
      </p:sp>
      <p:sp>
        <p:nvSpPr>
          <p:cNvPr id="2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753" y="4409267"/>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 name="csX0" fmla="*/ 0 w 2606040"/>
              <a:gd name="csY0" fmla="*/ 0 h 18288"/>
              <a:gd name="csX1" fmla="*/ 599389 w 2606040"/>
              <a:gd name="csY1" fmla="*/ 0 h 18288"/>
              <a:gd name="csX2" fmla="*/ 1303020 w 2606040"/>
              <a:gd name="csY2" fmla="*/ 0 h 18288"/>
              <a:gd name="csX3" fmla="*/ 1876349 w 2606040"/>
              <a:gd name="csY3" fmla="*/ 0 h 18288"/>
              <a:gd name="csX4" fmla="*/ 2606040 w 2606040"/>
              <a:gd name="csY4" fmla="*/ 0 h 18288"/>
              <a:gd name="csX5" fmla="*/ 2606040 w 2606040"/>
              <a:gd name="csY5" fmla="*/ 18288 h 18288"/>
              <a:gd name="csX6" fmla="*/ 1980590 w 2606040"/>
              <a:gd name="csY6" fmla="*/ 18288 h 18288"/>
              <a:gd name="csX7" fmla="*/ 1276960 w 2606040"/>
              <a:gd name="csY7" fmla="*/ 18288 h 18288"/>
              <a:gd name="csX8" fmla="*/ 65151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Sample being pipetted into a petri dish">
            <a:extLst>
              <a:ext uri="{FF2B5EF4-FFF2-40B4-BE49-F238E27FC236}">
                <a16:creationId xmlns:a16="http://schemas.microsoft.com/office/drawing/2014/main" id="{E7B711F9-C636-FC1A-93BC-71D95F66C8CD}"/>
              </a:ext>
            </a:extLst>
          </p:cNvPr>
          <p:cNvPicPr>
            <a:picLocks noChangeAspect="1"/>
          </p:cNvPicPr>
          <p:nvPr/>
        </p:nvPicPr>
        <p:blipFill rotWithShape="1">
          <a:blip r:embed="rId2"/>
          <a:srcRect l="40660" r="3106" b="-2"/>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47308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906FD8-70C1-43BA-BE3F-C4C661315FC6}"/>
              </a:ext>
            </a:extLst>
          </p:cNvPr>
          <p:cNvSpPr>
            <a:spLocks noGrp="1"/>
          </p:cNvSpPr>
          <p:nvPr>
            <p:ph type="title"/>
          </p:nvPr>
        </p:nvSpPr>
        <p:spPr>
          <a:xfrm>
            <a:off x="628650" y="1195697"/>
            <a:ext cx="2400300" cy="4238118"/>
          </a:xfrm>
        </p:spPr>
        <p:txBody>
          <a:bodyPr>
            <a:normAutofit/>
          </a:bodyPr>
          <a:lstStyle/>
          <a:p>
            <a:br>
              <a:rPr lang="en-GB">
                <a:solidFill>
                  <a:schemeClr val="bg1"/>
                </a:solidFill>
              </a:rPr>
            </a:br>
            <a:r>
              <a:rPr lang="en-GB">
                <a:solidFill>
                  <a:schemeClr val="bg1"/>
                </a:solidFill>
              </a:rPr>
              <a:t>What is coding?</a:t>
            </a:r>
          </a:p>
        </p:txBody>
      </p:sp>
      <p:grpSp>
        <p:nvGrpSpPr>
          <p:cNvPr id="20"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432689" cy="709660"/>
            <a:chOff x="2267504" y="2540250"/>
            <a:chExt cx="1990951" cy="739640"/>
          </a:xfrm>
          <a:solidFill>
            <a:schemeClr val="bg1"/>
          </a:solidFill>
        </p:grpSpPr>
        <p:sp>
          <p:nvSpPr>
            <p:cNvPr id="21" name="Freeform: Shape 20">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4" name="Oval 23">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8"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82214" y="5539935"/>
            <a:ext cx="731374" cy="975171"/>
            <a:chOff x="5829300" y="3162300"/>
            <a:chExt cx="532256" cy="532257"/>
          </a:xfrm>
          <a:solidFill>
            <a:schemeClr val="bg1"/>
          </a:solidFill>
        </p:grpSpPr>
        <p:sp>
          <p:nvSpPr>
            <p:cNvPr id="29" name="Freeform: Shape 28">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93E5DA7-020A-47C2-B506-4A4CB203DF9B}"/>
              </a:ext>
            </a:extLst>
          </p:cNvPr>
          <p:cNvGraphicFramePr>
            <a:graphicFrameLocks noGrp="1"/>
          </p:cNvGraphicFramePr>
          <p:nvPr>
            <p:ph idx="1"/>
            <p:extLst>
              <p:ext uri="{D42A27DB-BD31-4B8C-83A1-F6EECF244321}">
                <p14:modId xmlns:p14="http://schemas.microsoft.com/office/powerpoint/2010/main" val="2848771803"/>
              </p:ext>
            </p:extLst>
          </p:nvPr>
        </p:nvGraphicFramePr>
        <p:xfrm>
          <a:off x="4113104" y="477540"/>
          <a:ext cx="47262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3160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520A78-28ED-4E29-B9F8-1F81D3AE0A19}"/>
              </a:ext>
            </a:extLst>
          </p:cNvPr>
          <p:cNvSpPr>
            <a:spLocks noGrp="1"/>
          </p:cNvSpPr>
          <p:nvPr>
            <p:ph type="title"/>
          </p:nvPr>
        </p:nvSpPr>
        <p:spPr>
          <a:xfrm>
            <a:off x="628649" y="1195697"/>
            <a:ext cx="2710617" cy="4238118"/>
          </a:xfrm>
        </p:spPr>
        <p:txBody>
          <a:bodyPr>
            <a:normAutofit/>
          </a:bodyPr>
          <a:lstStyle/>
          <a:p>
            <a:br>
              <a:rPr lang="en-GB" dirty="0">
                <a:solidFill>
                  <a:schemeClr val="bg1"/>
                </a:solidFill>
              </a:rPr>
            </a:br>
            <a:r>
              <a:rPr lang="en-GB" dirty="0">
                <a:solidFill>
                  <a:schemeClr val="bg1"/>
                </a:solidFill>
              </a:rPr>
              <a:t>What is Coding in Qualitative Data</a:t>
            </a:r>
          </a:p>
        </p:txBody>
      </p:sp>
      <p:grpSp>
        <p:nvGrpSpPr>
          <p:cNvPr id="20"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432689" cy="709660"/>
            <a:chOff x="2267504" y="2540250"/>
            <a:chExt cx="1990951" cy="739640"/>
          </a:xfrm>
          <a:solidFill>
            <a:schemeClr val="bg1"/>
          </a:solidFill>
        </p:grpSpPr>
        <p:sp>
          <p:nvSpPr>
            <p:cNvPr id="21" name="Freeform: Shape 20">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4" name="Oval 23">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8"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82214" y="5539935"/>
            <a:ext cx="731374" cy="975171"/>
            <a:chOff x="5829300" y="3162300"/>
            <a:chExt cx="532256" cy="532257"/>
          </a:xfrm>
          <a:solidFill>
            <a:schemeClr val="bg1"/>
          </a:solidFill>
        </p:grpSpPr>
        <p:sp>
          <p:nvSpPr>
            <p:cNvPr id="29" name="Freeform: Shape 28">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12" name="Content Placeholder 2">
            <a:extLst>
              <a:ext uri="{FF2B5EF4-FFF2-40B4-BE49-F238E27FC236}">
                <a16:creationId xmlns:a16="http://schemas.microsoft.com/office/drawing/2014/main" id="{62BD5077-9F8A-39E7-F323-54FA3160F60C}"/>
              </a:ext>
            </a:extLst>
          </p:cNvPr>
          <p:cNvGraphicFramePr>
            <a:graphicFrameLocks noGrp="1"/>
          </p:cNvGraphicFramePr>
          <p:nvPr>
            <p:ph idx="1"/>
            <p:extLst>
              <p:ext uri="{D42A27DB-BD31-4B8C-83A1-F6EECF244321}">
                <p14:modId xmlns:p14="http://schemas.microsoft.com/office/powerpoint/2010/main" val="391544495"/>
              </p:ext>
            </p:extLst>
          </p:nvPr>
        </p:nvGraphicFramePr>
        <p:xfrm>
          <a:off x="4113104" y="477540"/>
          <a:ext cx="47262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0657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9BF38-5BD6-4FCF-80F8-0069ABFA52A8}"/>
              </a:ext>
            </a:extLst>
          </p:cNvPr>
          <p:cNvSpPr>
            <a:spLocks noGrp="1"/>
          </p:cNvSpPr>
          <p:nvPr>
            <p:ph type="title"/>
          </p:nvPr>
        </p:nvSpPr>
        <p:spPr>
          <a:xfrm>
            <a:off x="852297" y="502021"/>
            <a:ext cx="4629946" cy="1655483"/>
          </a:xfrm>
        </p:spPr>
        <p:txBody>
          <a:bodyPr anchor="b">
            <a:normAutofit/>
          </a:bodyPr>
          <a:lstStyle/>
          <a:p>
            <a:r>
              <a:rPr lang="en-GB" sz="3500" dirty="0"/>
              <a:t>Preparing to Code Primary Qualitative Data</a:t>
            </a:r>
          </a:p>
        </p:txBody>
      </p:sp>
      <p:sp>
        <p:nvSpPr>
          <p:cNvPr id="3" name="Content Placeholder 2">
            <a:extLst>
              <a:ext uri="{FF2B5EF4-FFF2-40B4-BE49-F238E27FC236}">
                <a16:creationId xmlns:a16="http://schemas.microsoft.com/office/drawing/2014/main" id="{805C5E17-3DBA-4B5A-8B9B-C7D91D1B3630}"/>
              </a:ext>
            </a:extLst>
          </p:cNvPr>
          <p:cNvSpPr>
            <a:spLocks noGrp="1"/>
          </p:cNvSpPr>
          <p:nvPr>
            <p:ph idx="1"/>
          </p:nvPr>
        </p:nvSpPr>
        <p:spPr>
          <a:xfrm>
            <a:off x="852297" y="2408518"/>
            <a:ext cx="4629947" cy="3535083"/>
          </a:xfrm>
        </p:spPr>
        <p:txBody>
          <a:bodyPr>
            <a:normAutofit/>
          </a:bodyPr>
          <a:lstStyle/>
          <a:p>
            <a:r>
              <a:rPr lang="en-GB" sz="1700" dirty="0"/>
              <a:t>The first stage, once you have conducted your interview/focus group, is to type up your data into a </a:t>
            </a:r>
            <a:r>
              <a:rPr lang="en-GB" sz="1700" b="1" dirty="0"/>
              <a:t>transcript and look for themes.</a:t>
            </a:r>
            <a:endParaRPr lang="en-GB" sz="1700" dirty="0"/>
          </a:p>
          <a:p>
            <a:r>
              <a:rPr lang="en-GB" sz="1700" dirty="0"/>
              <a:t>Listen to the recording multiple times first</a:t>
            </a:r>
          </a:p>
          <a:p>
            <a:r>
              <a:rPr lang="en-GB" sz="1700" dirty="0"/>
              <a:t>You can either transcribe fully, including every pause, sound, etc</a:t>
            </a:r>
          </a:p>
          <a:p>
            <a:r>
              <a:rPr lang="en-GB" sz="1700" dirty="0"/>
              <a:t>Or only include the words </a:t>
            </a:r>
          </a:p>
          <a:p>
            <a:r>
              <a:rPr lang="en-GB" sz="1700" dirty="0"/>
              <a:t>Revisit and edit </a:t>
            </a:r>
          </a:p>
          <a:p>
            <a:r>
              <a:rPr lang="en-GB" sz="1700" dirty="0"/>
              <a:t>Leave margins either side of the transcript to allow room to make notes </a:t>
            </a:r>
          </a:p>
        </p:txBody>
      </p:sp>
      <p:pic>
        <p:nvPicPr>
          <p:cNvPr id="26" name="Picture 25" descr="Digital financial graph">
            <a:extLst>
              <a:ext uri="{FF2B5EF4-FFF2-40B4-BE49-F238E27FC236}">
                <a16:creationId xmlns:a16="http://schemas.microsoft.com/office/drawing/2014/main" id="{50EDE33D-5514-C509-D7A3-E207C326BD2E}"/>
              </a:ext>
            </a:extLst>
          </p:cNvPr>
          <p:cNvPicPr>
            <a:picLocks noChangeAspect="1"/>
          </p:cNvPicPr>
          <p:nvPr/>
        </p:nvPicPr>
        <p:blipFill rotWithShape="1">
          <a:blip r:embed="rId2"/>
          <a:srcRect l="44246" r="28959" b="-1"/>
          <a:stretch/>
        </p:blipFill>
        <p:spPr>
          <a:xfrm>
            <a:off x="6086475" y="-12515"/>
            <a:ext cx="3057525" cy="6418631"/>
          </a:xfrm>
          <a:prstGeom prst="rect">
            <a:avLst/>
          </a:prstGeom>
        </p:spPr>
      </p:pic>
      <p:sp>
        <p:nvSpPr>
          <p:cNvPr id="32" name="Rectangle 31">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9143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6406115"/>
            <a:ext cx="3057523"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4638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5DF28-DC0A-4DD2-A07C-C063D623ABA3}"/>
              </a:ext>
            </a:extLst>
          </p:cNvPr>
          <p:cNvSpPr>
            <a:spLocks noGrp="1"/>
          </p:cNvSpPr>
          <p:nvPr>
            <p:ph type="title"/>
          </p:nvPr>
        </p:nvSpPr>
        <p:spPr>
          <a:xfrm>
            <a:off x="840699" y="687480"/>
            <a:ext cx="5605629" cy="994172"/>
          </a:xfrm>
        </p:spPr>
        <p:txBody>
          <a:bodyPr>
            <a:normAutofit/>
          </a:bodyPr>
          <a:lstStyle/>
          <a:p>
            <a:pPr>
              <a:lnSpc>
                <a:spcPct val="90000"/>
              </a:lnSpc>
            </a:pPr>
            <a:r>
              <a:rPr lang="en-GB" sz="3000" dirty="0"/>
              <a:t>Now read through your transcript</a:t>
            </a:r>
          </a:p>
        </p:txBody>
      </p:sp>
      <p:sp>
        <p:nvSpPr>
          <p:cNvPr id="3" name="Content Placeholder 2">
            <a:extLst>
              <a:ext uri="{FF2B5EF4-FFF2-40B4-BE49-F238E27FC236}">
                <a16:creationId xmlns:a16="http://schemas.microsoft.com/office/drawing/2014/main" id="{2B228216-1051-406D-81BE-E9410B7A2BF1}"/>
              </a:ext>
            </a:extLst>
          </p:cNvPr>
          <p:cNvSpPr>
            <a:spLocks noGrp="1"/>
          </p:cNvSpPr>
          <p:nvPr>
            <p:ph idx="1"/>
          </p:nvPr>
        </p:nvSpPr>
        <p:spPr>
          <a:xfrm>
            <a:off x="852321" y="2227943"/>
            <a:ext cx="5033221" cy="3788227"/>
          </a:xfrm>
        </p:spPr>
        <p:txBody>
          <a:bodyPr anchor="ctr">
            <a:normAutofit/>
          </a:bodyPr>
          <a:lstStyle/>
          <a:p>
            <a:r>
              <a:rPr lang="en-GB" sz="2100" dirty="0"/>
              <a:t>Are there any immediate thoughts that spring to mind?</a:t>
            </a:r>
          </a:p>
          <a:p>
            <a:r>
              <a:rPr lang="en-GB" sz="2100" dirty="0"/>
              <a:t>Is there anything surprising that jumps out at you? </a:t>
            </a:r>
          </a:p>
          <a:p>
            <a:r>
              <a:rPr lang="en-GB" sz="2100" dirty="0"/>
              <a:t>Any contradictions/differences compared to other transcripts?</a:t>
            </a:r>
          </a:p>
          <a:p>
            <a:r>
              <a:rPr lang="en-GB" sz="2100" dirty="0"/>
              <a:t>Are there any (obvious) groups to be found? Age, gender, organisation?</a:t>
            </a:r>
          </a:p>
        </p:txBody>
      </p:sp>
      <p:sp>
        <p:nvSpPr>
          <p:cNvPr id="35" name="Rectangle 3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6" name="Oval 3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8" name="Graphic 27" descr="Light Bulb and Gear">
            <a:extLst>
              <a:ext uri="{FF2B5EF4-FFF2-40B4-BE49-F238E27FC236}">
                <a16:creationId xmlns:a16="http://schemas.microsoft.com/office/drawing/2014/main" id="{1CD2E42E-D98B-A408-10FB-E4C7E9D935C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2694618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6478" y="386930"/>
            <a:ext cx="6927525" cy="1188950"/>
          </a:xfrm>
        </p:spPr>
        <p:txBody>
          <a:bodyPr vert="horz" lIns="91440" tIns="45720" rIns="91440" bIns="45720" rtlCol="0" anchor="b">
            <a:normAutofit/>
          </a:bodyPr>
          <a:lstStyle/>
          <a:p>
            <a:pPr algn="l">
              <a:lnSpc>
                <a:spcPct val="90000"/>
              </a:lnSpc>
            </a:pPr>
            <a:r>
              <a:rPr lang="en-US" sz="4000" kern="1200" dirty="0">
                <a:solidFill>
                  <a:schemeClr val="tx1"/>
                </a:solidFill>
                <a:latin typeface="+mj-lt"/>
                <a:ea typeface="+mj-ea"/>
                <a:cs typeface="+mj-cs"/>
              </a:rPr>
              <a:t>Preparing to Code Primary Data</a:t>
            </a:r>
          </a:p>
        </p:txBody>
      </p:sp>
      <p:grpSp>
        <p:nvGrpSpPr>
          <p:cNvPr id="33" name="Group 32">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34" name="Rectangle 33">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595245" y="2599509"/>
            <a:ext cx="7607751" cy="3435531"/>
          </a:xfrm>
          <a:prstGeom prst="rect">
            <a:avLst/>
          </a:prstGeom>
        </p:spPr>
        <p:txBody>
          <a:bodyPr vert="horz" lIns="91440" tIns="45720" rIns="91440" bIns="45720" rtlCol="0" anchor="ctr">
            <a:normAutofit lnSpcReduction="10000"/>
          </a:bodyPr>
          <a:lstStyle/>
          <a:p>
            <a:pPr indent="-228600">
              <a:lnSpc>
                <a:spcPct val="90000"/>
              </a:lnSpc>
              <a:spcAft>
                <a:spcPts val="600"/>
              </a:spcAft>
              <a:buFont typeface="Arial" panose="020B0604020202020204" pitchFamily="34" charset="0"/>
              <a:buChar char="•"/>
            </a:pPr>
            <a:r>
              <a:rPr lang="en-US" sz="2100" b="1" dirty="0"/>
              <a:t>Read again </a:t>
            </a:r>
            <a:r>
              <a:rPr lang="en-US" sz="2100" dirty="0"/>
              <a:t>and now start marking the text.  Remember, you are looking for patterns/themes/stand out data that somehow explain what is going on.</a:t>
            </a:r>
          </a:p>
          <a:p>
            <a:pPr indent="-228600">
              <a:lnSpc>
                <a:spcPct val="90000"/>
              </a:lnSpc>
              <a:spcAft>
                <a:spcPts val="600"/>
              </a:spcAft>
              <a:buFont typeface="Arial" panose="020B0604020202020204" pitchFamily="34" charset="0"/>
              <a:buChar char="•"/>
            </a:pPr>
            <a:endParaRPr lang="en-US" sz="2100" dirty="0"/>
          </a:p>
          <a:p>
            <a:pPr indent="-228600">
              <a:lnSpc>
                <a:spcPct val="90000"/>
              </a:lnSpc>
              <a:spcAft>
                <a:spcPts val="600"/>
              </a:spcAft>
              <a:buFont typeface="Arial" panose="020B0604020202020204" pitchFamily="34" charset="0"/>
              <a:buChar char="•"/>
            </a:pPr>
            <a:r>
              <a:rPr lang="en-US" sz="2100" b="1" dirty="0"/>
              <a:t>Marginal notes </a:t>
            </a:r>
            <a:r>
              <a:rPr lang="en-US" sz="2100" dirty="0"/>
              <a:t>– if you have transcribed an interview, leaving wide margins will allow you to make notes at the side of the text… consider Themes.</a:t>
            </a:r>
          </a:p>
          <a:p>
            <a:pPr indent="-228600">
              <a:lnSpc>
                <a:spcPct val="90000"/>
              </a:lnSpc>
              <a:spcAft>
                <a:spcPts val="600"/>
              </a:spcAft>
              <a:buFont typeface="Arial" panose="020B0604020202020204" pitchFamily="34" charset="0"/>
              <a:buChar char="•"/>
            </a:pPr>
            <a:endParaRPr lang="en-US" sz="2100" dirty="0"/>
          </a:p>
          <a:p>
            <a:pPr indent="-228600">
              <a:lnSpc>
                <a:spcPct val="90000"/>
              </a:lnSpc>
              <a:spcAft>
                <a:spcPts val="600"/>
              </a:spcAft>
              <a:buFont typeface="Arial" panose="020B0604020202020204" pitchFamily="34" charset="0"/>
              <a:buChar char="•"/>
            </a:pPr>
            <a:r>
              <a:rPr lang="en-US" sz="2100" b="1" dirty="0"/>
              <a:t>Codes </a:t>
            </a:r>
            <a:r>
              <a:rPr lang="en-US" sz="2100" dirty="0"/>
              <a:t>– start giving ’codes’ or label (</a:t>
            </a:r>
            <a:r>
              <a:rPr lang="en-US" sz="2100" dirty="0" err="1"/>
              <a:t>coloured</a:t>
            </a:r>
            <a:r>
              <a:rPr lang="en-US" sz="2100" dirty="0"/>
              <a:t> highlighters, </a:t>
            </a:r>
            <a:r>
              <a:rPr lang="en-US" sz="2100" dirty="0" err="1"/>
              <a:t>post-it</a:t>
            </a:r>
            <a:r>
              <a:rPr lang="en-US" sz="2100" dirty="0"/>
              <a:t> notes, comments in Word) key words or text that you think is relevant to your research focus.</a:t>
            </a:r>
          </a:p>
          <a:p>
            <a:pPr indent="-228600">
              <a:lnSpc>
                <a:spcPct val="90000"/>
              </a:lnSpc>
              <a:spcAft>
                <a:spcPts val="600"/>
              </a:spcAft>
              <a:buFont typeface="Arial" panose="020B0604020202020204" pitchFamily="34" charset="0"/>
              <a:buChar char="•"/>
            </a:pPr>
            <a:endParaRPr lang="en-US" sz="2100" dirty="0"/>
          </a:p>
          <a:p>
            <a:pPr indent="-228600">
              <a:lnSpc>
                <a:spcPct val="90000"/>
              </a:lnSpc>
              <a:spcAft>
                <a:spcPts val="600"/>
              </a:spcAft>
              <a:buFont typeface="Arial" panose="020B0604020202020204" pitchFamily="34" charset="0"/>
              <a:buChar char="•"/>
            </a:pPr>
            <a:endParaRPr lang="en-US" sz="2100" dirty="0"/>
          </a:p>
        </p:txBody>
      </p:sp>
      <p:sp>
        <p:nvSpPr>
          <p:cNvPr id="5" name="TextBox 4"/>
          <p:cNvSpPr txBox="1"/>
          <p:nvPr/>
        </p:nvSpPr>
        <p:spPr>
          <a:xfrm>
            <a:off x="628650" y="4147578"/>
            <a:ext cx="5890122" cy="630942"/>
          </a:xfrm>
          <a:prstGeom prst="rect">
            <a:avLst/>
          </a:prstGeom>
          <a:noFill/>
        </p:spPr>
        <p:txBody>
          <a:bodyPr wrap="square" rtlCol="0">
            <a:spAutoFit/>
          </a:bodyPr>
          <a:lstStyle/>
          <a:p>
            <a:pPr>
              <a:spcAft>
                <a:spcPts val="600"/>
              </a:spcAft>
            </a:pPr>
            <a:endParaRPr lang="en-US" sz="1500" dirty="0"/>
          </a:p>
          <a:p>
            <a:pPr>
              <a:spcAft>
                <a:spcPts val="600"/>
              </a:spcAft>
            </a:pPr>
            <a:endParaRPr lang="en-US" sz="1500" dirty="0"/>
          </a:p>
        </p:txBody>
      </p:sp>
    </p:spTree>
    <p:extLst>
      <p:ext uri="{BB962C8B-B14F-4D97-AF65-F5344CB8AC3E}">
        <p14:creationId xmlns:p14="http://schemas.microsoft.com/office/powerpoint/2010/main" val="2249682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336136" y="1336710"/>
            <a:ext cx="6858000" cy="418458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88181" y="1092216"/>
            <a:ext cx="6346209" cy="418206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33933" y="3515977"/>
            <a:ext cx="2501979" cy="418206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76002" y="1496845"/>
            <a:ext cx="6858001" cy="3864309"/>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277" y="1668285"/>
            <a:ext cx="4318303" cy="3238727"/>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862228-8C8F-4050-9684-E4A4F09FFDC1}"/>
              </a:ext>
            </a:extLst>
          </p:cNvPr>
          <p:cNvSpPr>
            <a:spLocks noGrp="1"/>
          </p:cNvSpPr>
          <p:nvPr>
            <p:ph type="title"/>
          </p:nvPr>
        </p:nvSpPr>
        <p:spPr>
          <a:xfrm>
            <a:off x="619797" y="586855"/>
            <a:ext cx="3172575" cy="3387497"/>
          </a:xfrm>
        </p:spPr>
        <p:txBody>
          <a:bodyPr anchor="b">
            <a:normAutofit/>
          </a:bodyPr>
          <a:lstStyle/>
          <a:p>
            <a:pPr algn="r"/>
            <a:br>
              <a:rPr lang="en-GB" sz="3500" dirty="0">
                <a:solidFill>
                  <a:srgbClr val="FFFFFF"/>
                </a:solidFill>
              </a:rPr>
            </a:br>
            <a:r>
              <a:rPr lang="en-GB" sz="3500" dirty="0">
                <a:solidFill>
                  <a:srgbClr val="FFFFFF"/>
                </a:solidFill>
              </a:rPr>
              <a:t>Developing Codes</a:t>
            </a:r>
          </a:p>
        </p:txBody>
      </p:sp>
      <p:sp>
        <p:nvSpPr>
          <p:cNvPr id="3" name="Content Placeholder 2">
            <a:extLst>
              <a:ext uri="{FF2B5EF4-FFF2-40B4-BE49-F238E27FC236}">
                <a16:creationId xmlns:a16="http://schemas.microsoft.com/office/drawing/2014/main" id="{7B8C755C-2E20-41E3-A961-657FAA0AD69D}"/>
              </a:ext>
            </a:extLst>
          </p:cNvPr>
          <p:cNvSpPr>
            <a:spLocks noGrp="1"/>
          </p:cNvSpPr>
          <p:nvPr>
            <p:ph idx="1"/>
          </p:nvPr>
        </p:nvSpPr>
        <p:spPr>
          <a:xfrm>
            <a:off x="4877368" y="649480"/>
            <a:ext cx="3646835" cy="5546047"/>
          </a:xfrm>
        </p:spPr>
        <p:txBody>
          <a:bodyPr anchor="ctr">
            <a:normAutofit/>
          </a:bodyPr>
          <a:lstStyle/>
          <a:p>
            <a:pPr marL="0" indent="0">
              <a:buNone/>
            </a:pPr>
            <a:r>
              <a:rPr lang="en-US" sz="1700" b="1" dirty="0"/>
              <a:t>*Codes can be based around: Qs</a:t>
            </a:r>
          </a:p>
          <a:p>
            <a:pPr marL="285750" indent="-285750"/>
            <a:endParaRPr lang="en-US" sz="1700" dirty="0"/>
          </a:p>
          <a:p>
            <a:pPr marL="285750" indent="-285750"/>
            <a:r>
              <a:rPr lang="en-US" sz="1700" dirty="0"/>
              <a:t>What kind of event is happening?</a:t>
            </a:r>
          </a:p>
          <a:p>
            <a:pPr marL="285750" indent="-285750"/>
            <a:r>
              <a:rPr lang="en-US" sz="1700" dirty="0"/>
              <a:t>What are people doing?</a:t>
            </a:r>
          </a:p>
          <a:p>
            <a:pPr marL="285750" indent="-285750"/>
            <a:r>
              <a:rPr lang="en-US" sz="1700" dirty="0"/>
              <a:t>What part of my research question/s does this phenomena link to?</a:t>
            </a:r>
          </a:p>
          <a:p>
            <a:pPr marL="285750" indent="-285750"/>
            <a:r>
              <a:rPr lang="en-US" sz="1700" dirty="0"/>
              <a:t>What is the reaction?</a:t>
            </a:r>
          </a:p>
          <a:p>
            <a:pPr marL="285750" indent="-285750"/>
            <a:r>
              <a:rPr lang="en-US" sz="1700" dirty="0"/>
              <a:t>What was the impact?</a:t>
            </a:r>
          </a:p>
          <a:p>
            <a:pPr marL="285750" indent="-285750"/>
            <a:r>
              <a:rPr lang="en-US" sz="1700" dirty="0"/>
              <a:t>What sort of </a:t>
            </a:r>
            <a:r>
              <a:rPr lang="en-US" sz="1700" dirty="0" err="1"/>
              <a:t>behaviours</a:t>
            </a:r>
            <a:r>
              <a:rPr lang="en-US" sz="1700" dirty="0"/>
              <a:t> occurred as a result?</a:t>
            </a:r>
          </a:p>
          <a:p>
            <a:pPr marL="285750" indent="-285750"/>
            <a:r>
              <a:rPr lang="en-US" sz="1700" dirty="0"/>
              <a:t>What beliefs are there?</a:t>
            </a:r>
          </a:p>
          <a:p>
            <a:pPr marL="285750" indent="-285750"/>
            <a:r>
              <a:rPr lang="en-US" sz="1700" dirty="0"/>
              <a:t>What are the wider implications?</a:t>
            </a:r>
          </a:p>
          <a:p>
            <a:pPr marL="285750" indent="-285750"/>
            <a:r>
              <a:rPr lang="en-US" sz="1700" dirty="0"/>
              <a:t>Are the genders affected in different ways?</a:t>
            </a:r>
          </a:p>
          <a:p>
            <a:pPr marL="285750" indent="-285750"/>
            <a:r>
              <a:rPr lang="en-US" sz="1700" dirty="0"/>
              <a:t>What do people say about the future of the </a:t>
            </a:r>
            <a:r>
              <a:rPr lang="en-US" sz="1700" dirty="0" err="1"/>
              <a:t>organisation</a:t>
            </a:r>
            <a:r>
              <a:rPr lang="en-US" sz="1700" dirty="0"/>
              <a:t>?</a:t>
            </a:r>
          </a:p>
          <a:p>
            <a:pPr marL="285750" indent="-285750"/>
            <a:r>
              <a:rPr lang="en-US" sz="1700" dirty="0"/>
              <a:t>………………………….</a:t>
            </a:r>
          </a:p>
          <a:p>
            <a:endParaRPr lang="en-GB" sz="1700" dirty="0"/>
          </a:p>
        </p:txBody>
      </p:sp>
    </p:spTree>
    <p:extLst>
      <p:ext uri="{BB962C8B-B14F-4D97-AF65-F5344CB8AC3E}">
        <p14:creationId xmlns:p14="http://schemas.microsoft.com/office/powerpoint/2010/main" val="2622411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Picture 58" descr="Computer script on a screen">
            <a:extLst>
              <a:ext uri="{FF2B5EF4-FFF2-40B4-BE49-F238E27FC236}">
                <a16:creationId xmlns:a16="http://schemas.microsoft.com/office/drawing/2014/main" id="{A588951A-A2A0-C2DE-924D-BC20E13486A3}"/>
              </a:ext>
            </a:extLst>
          </p:cNvPr>
          <p:cNvPicPr>
            <a:picLocks noChangeAspect="1"/>
          </p:cNvPicPr>
          <p:nvPr/>
        </p:nvPicPr>
        <p:blipFill rotWithShape="1">
          <a:blip r:embed="rId2"/>
          <a:srcRect l="14697" r="54469" b="-1"/>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FC1E7352-5A55-AA47-8343-7E0B416080D5}"/>
              </a:ext>
            </a:extLst>
          </p:cNvPr>
          <p:cNvSpPr>
            <a:spLocks noGrp="1"/>
          </p:cNvSpPr>
          <p:nvPr>
            <p:ph type="title"/>
          </p:nvPr>
        </p:nvSpPr>
        <p:spPr>
          <a:xfrm>
            <a:off x="852775" y="609600"/>
            <a:ext cx="5123391" cy="1322887"/>
          </a:xfrm>
        </p:spPr>
        <p:txBody>
          <a:bodyPr vert="horz" lIns="91440" tIns="45720" rIns="91440" bIns="45720" rtlCol="0" anchor="ctr">
            <a:normAutofit/>
          </a:bodyPr>
          <a:lstStyle/>
          <a:p>
            <a:pPr algn="l">
              <a:lnSpc>
                <a:spcPct val="90000"/>
              </a:lnSpc>
            </a:pPr>
            <a:r>
              <a:rPr lang="en-US"/>
              <a:t>When Coding is Underway</a:t>
            </a:r>
          </a:p>
        </p:txBody>
      </p:sp>
      <p:sp>
        <p:nvSpPr>
          <p:cNvPr id="13" name="Rectangle 12">
            <a:extLst>
              <a:ext uri="{FF2B5EF4-FFF2-40B4-BE49-F238E27FC236}">
                <a16:creationId xmlns:a16="http://schemas.microsoft.com/office/drawing/2014/main" id="{8E28BB39-4E7D-644B-B436-8CB740D38D3C}"/>
              </a:ext>
            </a:extLst>
          </p:cNvPr>
          <p:cNvSpPr/>
          <p:nvPr/>
        </p:nvSpPr>
        <p:spPr>
          <a:xfrm>
            <a:off x="852776" y="2194102"/>
            <a:ext cx="4887162" cy="3908585"/>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600" b="1"/>
              <a:t>Units of analysis </a:t>
            </a:r>
            <a:r>
              <a:rPr lang="en-US" sz="1600"/>
              <a:t>– you will need to decide if you will look for a small units    (key words, key terms) or larger chunks of text (sentences, several lines together).</a:t>
            </a:r>
          </a:p>
          <a:p>
            <a:pPr lvl="1" indent="-228600">
              <a:lnSpc>
                <a:spcPct val="90000"/>
              </a:lnSpc>
              <a:spcAft>
                <a:spcPts val="600"/>
              </a:spcAft>
              <a:buFont typeface="Arial" panose="020B0604020202020204" pitchFamily="34" charset="0"/>
              <a:buChar char="•"/>
            </a:pPr>
            <a:r>
              <a:rPr lang="en-US" sz="1600" i="1"/>
              <a:t>Smaller units may be better if you are starting out. </a:t>
            </a:r>
          </a:p>
          <a:p>
            <a:pPr marL="285750" indent="-228600">
              <a:lnSpc>
                <a:spcPct val="90000"/>
              </a:lnSpc>
              <a:spcAft>
                <a:spcPts val="600"/>
              </a:spcAft>
              <a:buFont typeface="Arial" panose="020B0604020202020204" pitchFamily="34" charset="0"/>
              <a:buChar char="•"/>
            </a:pPr>
            <a:endParaRPr lang="en-US" sz="1600" i="1"/>
          </a:p>
          <a:p>
            <a:pPr marL="285750" indent="-228600">
              <a:lnSpc>
                <a:spcPct val="90000"/>
              </a:lnSpc>
              <a:spcAft>
                <a:spcPts val="600"/>
              </a:spcAft>
              <a:buFont typeface="Arial" panose="020B0604020202020204" pitchFamily="34" charset="0"/>
              <a:buChar char="•"/>
            </a:pPr>
            <a:r>
              <a:rPr lang="en-US" sz="1600" b="1"/>
              <a:t>Grouping your codes </a:t>
            </a:r>
            <a:r>
              <a:rPr lang="en-US" sz="1600"/>
              <a:t>– you will end up with tens or even over a hundred codes. It’s now a good idea to review your codes and look for similarities e.g. are you using very similar key words to describe one type of phenomena?</a:t>
            </a:r>
          </a:p>
          <a:p>
            <a:pPr marL="285750" indent="-228600">
              <a:lnSpc>
                <a:spcPct val="90000"/>
              </a:lnSpc>
              <a:spcAft>
                <a:spcPts val="600"/>
              </a:spcAft>
              <a:buFont typeface="Arial" panose="020B0604020202020204" pitchFamily="34" charset="0"/>
              <a:buChar char="•"/>
            </a:pPr>
            <a:endParaRPr lang="en-US" sz="1600" i="1"/>
          </a:p>
          <a:p>
            <a:pPr marL="285750" indent="-228600">
              <a:lnSpc>
                <a:spcPct val="90000"/>
              </a:lnSpc>
              <a:spcAft>
                <a:spcPts val="600"/>
              </a:spcAft>
              <a:buFont typeface="Arial" panose="020B0604020202020204" pitchFamily="34" charset="0"/>
              <a:buChar char="•"/>
            </a:pPr>
            <a:r>
              <a:rPr lang="en-US" sz="1600" b="1"/>
              <a:t>Start to condense </a:t>
            </a:r>
            <a:r>
              <a:rPr lang="en-US" sz="1600"/>
              <a:t>your codes so that you do not have so many. Put similar codes together as one, rename group codes and categorise.</a:t>
            </a:r>
          </a:p>
          <a:p>
            <a:pPr indent="-228600">
              <a:lnSpc>
                <a:spcPct val="90000"/>
              </a:lnSpc>
              <a:spcAft>
                <a:spcPts val="600"/>
              </a:spcAft>
              <a:buFont typeface="Arial" panose="020B0604020202020204" pitchFamily="34" charset="0"/>
              <a:buChar char="•"/>
            </a:pPr>
            <a:endParaRPr lang="en-US" sz="1600" i="1"/>
          </a:p>
          <a:p>
            <a:pPr indent="-228600">
              <a:lnSpc>
                <a:spcPct val="90000"/>
              </a:lnSpc>
              <a:spcAft>
                <a:spcPts val="600"/>
              </a:spcAft>
              <a:buFont typeface="Arial" panose="020B0604020202020204" pitchFamily="34" charset="0"/>
              <a:buChar char="•"/>
            </a:pPr>
            <a:endParaRPr lang="en-US" sz="1600"/>
          </a:p>
        </p:txBody>
      </p:sp>
    </p:spTree>
    <p:extLst>
      <p:ext uri="{BB962C8B-B14F-4D97-AF65-F5344CB8AC3E}">
        <p14:creationId xmlns:p14="http://schemas.microsoft.com/office/powerpoint/2010/main" val="3984235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a:endParaRPr>
          </a:p>
        </p:txBody>
      </p:sp>
      <p:sp>
        <p:nvSpPr>
          <p:cNvPr id="2" name="Title 1">
            <a:extLst>
              <a:ext uri="{FF2B5EF4-FFF2-40B4-BE49-F238E27FC236}">
                <a16:creationId xmlns:a16="http://schemas.microsoft.com/office/drawing/2014/main" id="{7FDA2B73-53A6-2943-83E1-7BB6FFC91448}"/>
              </a:ext>
            </a:extLst>
          </p:cNvPr>
          <p:cNvSpPr>
            <a:spLocks noGrp="1"/>
          </p:cNvSpPr>
          <p:nvPr>
            <p:ph type="title"/>
          </p:nvPr>
        </p:nvSpPr>
        <p:spPr>
          <a:xfrm>
            <a:off x="4885341" y="1131094"/>
            <a:ext cx="3630008" cy="1355479"/>
          </a:xfrm>
        </p:spPr>
        <p:txBody>
          <a:bodyPr vert="horz" lIns="68580" tIns="34290" rIns="68580" bIns="34290" rtlCol="0" anchor="ctr">
            <a:normAutofit/>
          </a:bodyPr>
          <a:lstStyle/>
          <a:p>
            <a:pPr algn="l">
              <a:lnSpc>
                <a:spcPct val="90000"/>
              </a:lnSpc>
            </a:pPr>
            <a:r>
              <a:rPr lang="en-US"/>
              <a:t>Thematic Analysis </a:t>
            </a:r>
          </a:p>
        </p:txBody>
      </p:sp>
      <p:pic>
        <p:nvPicPr>
          <p:cNvPr id="24" name="Picture 23" descr="Pipette adding DNA sample to a petri dish">
            <a:extLst>
              <a:ext uri="{FF2B5EF4-FFF2-40B4-BE49-F238E27FC236}">
                <a16:creationId xmlns:a16="http://schemas.microsoft.com/office/drawing/2014/main" id="{E04B008A-C2FF-2613-88FB-1375B1267DBF}"/>
              </a:ext>
            </a:extLst>
          </p:cNvPr>
          <p:cNvPicPr>
            <a:picLocks noChangeAspect="1"/>
          </p:cNvPicPr>
          <p:nvPr/>
        </p:nvPicPr>
        <p:blipFill rotWithShape="1">
          <a:blip r:embed="rId2"/>
          <a:srcRect l="4763" r="28346"/>
          <a:stretch/>
        </p:blipFill>
        <p:spPr>
          <a:xfrm>
            <a:off x="16" y="857257"/>
            <a:ext cx="3438129" cy="5143493"/>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9" name="TextBox 8">
            <a:extLst>
              <a:ext uri="{FF2B5EF4-FFF2-40B4-BE49-F238E27FC236}">
                <a16:creationId xmlns:a16="http://schemas.microsoft.com/office/drawing/2014/main" id="{8BA3B2DC-8C85-0345-8910-98EF4FDDDD63}"/>
              </a:ext>
            </a:extLst>
          </p:cNvPr>
          <p:cNvSpPr txBox="1"/>
          <p:nvPr/>
        </p:nvSpPr>
        <p:spPr>
          <a:xfrm>
            <a:off x="3520440" y="2237995"/>
            <a:ext cx="4994909" cy="3251978"/>
          </a:xfrm>
          <a:prstGeom prst="rect">
            <a:avLst/>
          </a:prstGeom>
        </p:spPr>
        <p:txBody>
          <a:bodyPr vert="horz" lIns="68580" tIns="34290" rIns="68580" bIns="34290" rtlCol="0">
            <a:normAutofit/>
          </a:bodyPr>
          <a:lstStyle/>
          <a:p>
            <a:pPr indent="-171450" defTabSz="685800">
              <a:lnSpc>
                <a:spcPct val="90000"/>
              </a:lnSpc>
              <a:buFont typeface="Arial" panose="020B0604020202020204" pitchFamily="34" charset="0"/>
              <a:buChar char="•"/>
            </a:pPr>
            <a:r>
              <a:rPr lang="en-US" sz="1350" dirty="0">
                <a:solidFill>
                  <a:prstClr val="black"/>
                </a:solidFill>
                <a:latin typeface="Calibri"/>
              </a:rPr>
              <a:t>For some researchers, </a:t>
            </a:r>
            <a:r>
              <a:rPr lang="en-US" sz="1350" b="1" dirty="0">
                <a:solidFill>
                  <a:prstClr val="black"/>
                </a:solidFill>
                <a:latin typeface="Calibri"/>
              </a:rPr>
              <a:t>thematic analysis </a:t>
            </a:r>
            <a:r>
              <a:rPr lang="en-US" sz="1350" dirty="0">
                <a:solidFill>
                  <a:prstClr val="black"/>
                </a:solidFill>
                <a:latin typeface="Calibri"/>
              </a:rPr>
              <a:t>is roughly the same as </a:t>
            </a:r>
            <a:r>
              <a:rPr lang="en-US" sz="1350" b="1" dirty="0">
                <a:solidFill>
                  <a:prstClr val="black"/>
                </a:solidFill>
                <a:latin typeface="Calibri"/>
              </a:rPr>
              <a:t>coding</a:t>
            </a:r>
          </a:p>
          <a:p>
            <a:pPr indent="-171450" defTabSz="685800">
              <a:lnSpc>
                <a:spcPct val="90000"/>
              </a:lnSpc>
              <a:buFont typeface="Arial" panose="020B0604020202020204" pitchFamily="34" charset="0"/>
              <a:buChar char="•"/>
            </a:pPr>
            <a:endParaRPr lang="en-US" sz="1350" dirty="0">
              <a:solidFill>
                <a:prstClr val="black"/>
              </a:solidFill>
              <a:latin typeface="Calibri"/>
            </a:endParaRPr>
          </a:p>
          <a:p>
            <a:pPr indent="-171450" defTabSz="685800">
              <a:lnSpc>
                <a:spcPct val="90000"/>
              </a:lnSpc>
              <a:buFont typeface="Arial" panose="020B0604020202020204" pitchFamily="34" charset="0"/>
              <a:buChar char="•"/>
            </a:pPr>
            <a:r>
              <a:rPr lang="en-US" sz="1350" dirty="0">
                <a:solidFill>
                  <a:prstClr val="black"/>
                </a:solidFill>
                <a:latin typeface="Calibri"/>
              </a:rPr>
              <a:t>However it differs because it is </a:t>
            </a:r>
            <a:r>
              <a:rPr lang="en-US" sz="1350" b="1" dirty="0">
                <a:solidFill>
                  <a:prstClr val="black"/>
                </a:solidFill>
                <a:latin typeface="Calibri"/>
              </a:rPr>
              <a:t>built upon groups of codes </a:t>
            </a:r>
            <a:r>
              <a:rPr lang="en-US" sz="1350" dirty="0">
                <a:solidFill>
                  <a:prstClr val="black"/>
                </a:solidFill>
                <a:latin typeface="Calibri"/>
              </a:rPr>
              <a:t>to </a:t>
            </a:r>
            <a:r>
              <a:rPr lang="en-US" sz="1350" b="1" dirty="0">
                <a:solidFill>
                  <a:prstClr val="black"/>
                </a:solidFill>
                <a:latin typeface="Calibri"/>
              </a:rPr>
              <a:t>identify clear ‘themes’</a:t>
            </a:r>
          </a:p>
          <a:p>
            <a:pPr indent="-171450" defTabSz="685800">
              <a:lnSpc>
                <a:spcPct val="90000"/>
              </a:lnSpc>
              <a:buFont typeface="Arial" panose="020B0604020202020204" pitchFamily="34" charset="0"/>
              <a:buChar char="•"/>
            </a:pPr>
            <a:endParaRPr lang="en-US" sz="1350" b="1" dirty="0">
              <a:solidFill>
                <a:prstClr val="black"/>
              </a:solidFill>
              <a:latin typeface="Calibri"/>
            </a:endParaRPr>
          </a:p>
          <a:p>
            <a:pPr indent="-171450" defTabSz="685800">
              <a:lnSpc>
                <a:spcPct val="90000"/>
              </a:lnSpc>
              <a:spcAft>
                <a:spcPts val="450"/>
              </a:spcAft>
              <a:buFont typeface="Arial" panose="020B0604020202020204" pitchFamily="34" charset="0"/>
              <a:buChar char="•"/>
            </a:pPr>
            <a:r>
              <a:rPr lang="en-US" sz="1350" b="1" dirty="0">
                <a:solidFill>
                  <a:prstClr val="black"/>
                </a:solidFill>
                <a:latin typeface="Calibri"/>
              </a:rPr>
              <a:t>What is a theme?</a:t>
            </a:r>
          </a:p>
          <a:p>
            <a:pPr marL="214313" indent="-171450" defTabSz="685800">
              <a:lnSpc>
                <a:spcPct val="90000"/>
              </a:lnSpc>
              <a:spcAft>
                <a:spcPts val="450"/>
              </a:spcAft>
              <a:buFont typeface="Arial" panose="020B0604020202020204" pitchFamily="34" charset="0"/>
              <a:buChar char="•"/>
            </a:pPr>
            <a:r>
              <a:rPr lang="en-US" sz="1350" dirty="0">
                <a:solidFill>
                  <a:prstClr val="black"/>
                </a:solidFill>
                <a:latin typeface="Calibri"/>
              </a:rPr>
              <a:t>A category identified amongst the data by the researcher</a:t>
            </a:r>
          </a:p>
          <a:p>
            <a:pPr marL="214313" indent="-171450" defTabSz="685800">
              <a:lnSpc>
                <a:spcPct val="90000"/>
              </a:lnSpc>
              <a:spcAft>
                <a:spcPts val="450"/>
              </a:spcAft>
              <a:buFont typeface="Arial" panose="020B0604020202020204" pitchFamily="34" charset="0"/>
              <a:buChar char="•"/>
            </a:pPr>
            <a:r>
              <a:rPr lang="en-US" sz="1350" dirty="0">
                <a:solidFill>
                  <a:prstClr val="black"/>
                </a:solidFill>
                <a:latin typeface="Calibri"/>
              </a:rPr>
              <a:t>It relates to the researcher’s focus i.e. their research questions</a:t>
            </a:r>
          </a:p>
          <a:p>
            <a:pPr marL="214313" indent="-171450" defTabSz="685800">
              <a:lnSpc>
                <a:spcPct val="90000"/>
              </a:lnSpc>
              <a:spcAft>
                <a:spcPts val="450"/>
              </a:spcAft>
              <a:buFont typeface="Arial" panose="020B0604020202020204" pitchFamily="34" charset="0"/>
              <a:buChar char="•"/>
            </a:pPr>
            <a:r>
              <a:rPr lang="en-US" sz="1350" dirty="0">
                <a:solidFill>
                  <a:prstClr val="black"/>
                </a:solidFill>
                <a:latin typeface="Calibri"/>
              </a:rPr>
              <a:t>A ’theme’ builds upon codes identified in the documents of interviews</a:t>
            </a:r>
          </a:p>
          <a:p>
            <a:pPr marL="214313" indent="-171450" defTabSz="685800">
              <a:lnSpc>
                <a:spcPct val="90000"/>
              </a:lnSpc>
              <a:spcAft>
                <a:spcPts val="450"/>
              </a:spcAft>
              <a:buFont typeface="Arial" panose="020B0604020202020204" pitchFamily="34" charset="0"/>
              <a:buChar char="•"/>
            </a:pPr>
            <a:r>
              <a:rPr lang="en-US" sz="1350" dirty="0">
                <a:solidFill>
                  <a:prstClr val="black"/>
                </a:solidFill>
                <a:latin typeface="Calibri"/>
              </a:rPr>
              <a:t>Provides an outcome related to the literature thus adding to a particular theory</a:t>
            </a:r>
          </a:p>
          <a:p>
            <a:pPr indent="-171450" defTabSz="685800">
              <a:lnSpc>
                <a:spcPct val="90000"/>
              </a:lnSpc>
              <a:buFont typeface="Arial" panose="020B0604020202020204" pitchFamily="34" charset="0"/>
              <a:buChar char="•"/>
            </a:pPr>
            <a:endParaRPr lang="en-US" sz="1200" b="1" dirty="0">
              <a:solidFill>
                <a:prstClr val="black"/>
              </a:solidFill>
              <a:latin typeface="Calibri"/>
            </a:endParaRPr>
          </a:p>
        </p:txBody>
      </p:sp>
      <p:sp>
        <p:nvSpPr>
          <p:cNvPr id="6" name="TextBox 5">
            <a:extLst>
              <a:ext uri="{FF2B5EF4-FFF2-40B4-BE49-F238E27FC236}">
                <a16:creationId xmlns:a16="http://schemas.microsoft.com/office/drawing/2014/main" id="{4AC0E26A-6E97-7746-B351-D9CB219E98D8}"/>
              </a:ext>
            </a:extLst>
          </p:cNvPr>
          <p:cNvSpPr txBox="1"/>
          <p:nvPr/>
        </p:nvSpPr>
        <p:spPr>
          <a:xfrm>
            <a:off x="868483" y="3417019"/>
            <a:ext cx="6565589" cy="2411812"/>
          </a:xfrm>
          <a:prstGeom prst="rect">
            <a:avLst/>
          </a:prstGeom>
        </p:spPr>
        <p:txBody>
          <a:bodyPr vert="horz" lIns="68580" tIns="34290" rIns="68580" bIns="34290" rtlCol="0">
            <a:noAutofit/>
          </a:bodyPr>
          <a:lstStyle/>
          <a:p>
            <a:pPr indent="-171450" defTabSz="685800">
              <a:lnSpc>
                <a:spcPct val="90000"/>
              </a:lnSpc>
              <a:spcAft>
                <a:spcPts val="450"/>
              </a:spcAft>
              <a:buFont typeface="Arial" panose="020B0604020202020204" pitchFamily="34" charset="0"/>
              <a:buChar char="•"/>
            </a:pPr>
            <a:endParaRPr lang="en-US" dirty="0">
              <a:solidFill>
                <a:prstClr val="black"/>
              </a:solidFill>
              <a:latin typeface="Calibri"/>
            </a:endParaRPr>
          </a:p>
        </p:txBody>
      </p:sp>
    </p:spTree>
    <p:extLst>
      <p:ext uri="{BB962C8B-B14F-4D97-AF65-F5344CB8AC3E}">
        <p14:creationId xmlns:p14="http://schemas.microsoft.com/office/powerpoint/2010/main" val="408150949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 name="Title 1"/>
          <p:cNvSpPr>
            <a:spLocks noGrp="1"/>
          </p:cNvSpPr>
          <p:nvPr>
            <p:ph type="title"/>
          </p:nvPr>
        </p:nvSpPr>
        <p:spPr>
          <a:xfrm>
            <a:off x="429370" y="1036155"/>
            <a:ext cx="8263890" cy="1075811"/>
          </a:xfrm>
        </p:spPr>
        <p:txBody>
          <a:bodyPr anchor="b">
            <a:normAutofit/>
          </a:bodyPr>
          <a:lstStyle/>
          <a:p>
            <a:r>
              <a:rPr lang="en-US" sz="4050"/>
              <a:t>Thematic Analysis as the Methodology</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70" y="2118408"/>
            <a:ext cx="8229600" cy="13716"/>
          </a:xfrm>
          <a:custGeom>
            <a:avLst/>
            <a:gdLst>
              <a:gd name="csX0" fmla="*/ 0 w 8229600"/>
              <a:gd name="csY0" fmla="*/ 0 h 13716"/>
              <a:gd name="csX1" fmla="*/ 521208 w 8229600"/>
              <a:gd name="csY1" fmla="*/ 0 h 13716"/>
              <a:gd name="csX2" fmla="*/ 1371600 w 8229600"/>
              <a:gd name="csY2" fmla="*/ 0 h 13716"/>
              <a:gd name="csX3" fmla="*/ 2221992 w 8229600"/>
              <a:gd name="csY3" fmla="*/ 0 h 13716"/>
              <a:gd name="csX4" fmla="*/ 3072384 w 8229600"/>
              <a:gd name="csY4" fmla="*/ 0 h 13716"/>
              <a:gd name="csX5" fmla="*/ 3511296 w 8229600"/>
              <a:gd name="csY5" fmla="*/ 0 h 13716"/>
              <a:gd name="csX6" fmla="*/ 4114800 w 8229600"/>
              <a:gd name="csY6" fmla="*/ 0 h 13716"/>
              <a:gd name="csX7" fmla="*/ 4553712 w 8229600"/>
              <a:gd name="csY7" fmla="*/ 0 h 13716"/>
              <a:gd name="csX8" fmla="*/ 5239512 w 8229600"/>
              <a:gd name="csY8" fmla="*/ 0 h 13716"/>
              <a:gd name="csX9" fmla="*/ 5843016 w 8229600"/>
              <a:gd name="csY9" fmla="*/ 0 h 13716"/>
              <a:gd name="csX10" fmla="*/ 6611112 w 8229600"/>
              <a:gd name="csY10" fmla="*/ 0 h 13716"/>
              <a:gd name="csX11" fmla="*/ 7461504 w 8229600"/>
              <a:gd name="csY11" fmla="*/ 0 h 13716"/>
              <a:gd name="csX12" fmla="*/ 8229600 w 8229600"/>
              <a:gd name="csY12" fmla="*/ 0 h 13716"/>
              <a:gd name="csX13" fmla="*/ 8229600 w 8229600"/>
              <a:gd name="csY13" fmla="*/ 13716 h 13716"/>
              <a:gd name="csX14" fmla="*/ 7461504 w 8229600"/>
              <a:gd name="csY14" fmla="*/ 13716 h 13716"/>
              <a:gd name="csX15" fmla="*/ 6940296 w 8229600"/>
              <a:gd name="csY15" fmla="*/ 13716 h 13716"/>
              <a:gd name="csX16" fmla="*/ 6419088 w 8229600"/>
              <a:gd name="csY16" fmla="*/ 13716 h 13716"/>
              <a:gd name="csX17" fmla="*/ 5650992 w 8229600"/>
              <a:gd name="csY17" fmla="*/ 13716 h 13716"/>
              <a:gd name="csX18" fmla="*/ 5129784 w 8229600"/>
              <a:gd name="csY18" fmla="*/ 13716 h 13716"/>
              <a:gd name="csX19" fmla="*/ 4690872 w 8229600"/>
              <a:gd name="csY19" fmla="*/ 13716 h 13716"/>
              <a:gd name="csX20" fmla="*/ 4087368 w 8229600"/>
              <a:gd name="csY20" fmla="*/ 13716 h 13716"/>
              <a:gd name="csX21" fmla="*/ 3401568 w 8229600"/>
              <a:gd name="csY21" fmla="*/ 13716 h 13716"/>
              <a:gd name="csX22" fmla="*/ 2798064 w 8229600"/>
              <a:gd name="csY22" fmla="*/ 13716 h 13716"/>
              <a:gd name="csX23" fmla="*/ 2276856 w 8229600"/>
              <a:gd name="csY23" fmla="*/ 13716 h 13716"/>
              <a:gd name="csX24" fmla="*/ 1426464 w 8229600"/>
              <a:gd name="csY24" fmla="*/ 13716 h 13716"/>
              <a:gd name="csX25" fmla="*/ 740664 w 8229600"/>
              <a:gd name="csY25" fmla="*/ 13716 h 13716"/>
              <a:gd name="csX26" fmla="*/ 0 w 8229600"/>
              <a:gd name="csY26" fmla="*/ 13716 h 13716"/>
              <a:gd name="csX27" fmla="*/ 0 w 8229600"/>
              <a:gd name="csY27"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3716"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9169" y="6566"/>
                  <a:pt x="8229218" y="9895"/>
                  <a:pt x="8229600" y="13716"/>
                </a:cubicBezTo>
                <a:cubicBezTo>
                  <a:pt x="7940706" y="-13865"/>
                  <a:pt x="7792584" y="-20581"/>
                  <a:pt x="7461504" y="13716"/>
                </a:cubicBezTo>
                <a:cubicBezTo>
                  <a:pt x="7130424" y="48013"/>
                  <a:pt x="7080072" y="39273"/>
                  <a:pt x="6940296" y="13716"/>
                </a:cubicBezTo>
                <a:cubicBezTo>
                  <a:pt x="6800520" y="-11841"/>
                  <a:pt x="6672872" y="22099"/>
                  <a:pt x="6419088" y="13716"/>
                </a:cubicBezTo>
                <a:cubicBezTo>
                  <a:pt x="6165304" y="5333"/>
                  <a:pt x="5869721" y="415"/>
                  <a:pt x="5650992" y="13716"/>
                </a:cubicBezTo>
                <a:cubicBezTo>
                  <a:pt x="5432263" y="27017"/>
                  <a:pt x="5308310" y="-1549"/>
                  <a:pt x="5129784" y="13716"/>
                </a:cubicBezTo>
                <a:cubicBezTo>
                  <a:pt x="4951258" y="28981"/>
                  <a:pt x="4799696" y="10785"/>
                  <a:pt x="4690872" y="13716"/>
                </a:cubicBezTo>
                <a:cubicBezTo>
                  <a:pt x="4582048" y="16647"/>
                  <a:pt x="4311124" y="-12408"/>
                  <a:pt x="4087368" y="13716"/>
                </a:cubicBezTo>
                <a:cubicBezTo>
                  <a:pt x="3863612" y="39840"/>
                  <a:pt x="3730288" y="8802"/>
                  <a:pt x="3401568" y="13716"/>
                </a:cubicBezTo>
                <a:cubicBezTo>
                  <a:pt x="3072848" y="18630"/>
                  <a:pt x="3020684" y="27853"/>
                  <a:pt x="2798064" y="13716"/>
                </a:cubicBezTo>
                <a:cubicBezTo>
                  <a:pt x="2575444" y="-421"/>
                  <a:pt x="2440915" y="-11924"/>
                  <a:pt x="2276856" y="13716"/>
                </a:cubicBezTo>
                <a:cubicBezTo>
                  <a:pt x="2112797" y="39356"/>
                  <a:pt x="1726502" y="-14132"/>
                  <a:pt x="1426464" y="13716"/>
                </a:cubicBezTo>
                <a:cubicBezTo>
                  <a:pt x="1126426" y="41564"/>
                  <a:pt x="992925" y="16444"/>
                  <a:pt x="740664" y="13716"/>
                </a:cubicBezTo>
                <a:cubicBezTo>
                  <a:pt x="488403" y="10988"/>
                  <a:pt x="195650" y="-20633"/>
                  <a:pt x="0" y="13716"/>
                </a:cubicBezTo>
                <a:cubicBezTo>
                  <a:pt x="120" y="8944"/>
                  <a:pt x="-32" y="6034"/>
                  <a:pt x="0" y="0"/>
                </a:cubicBezTo>
                <a:close/>
              </a:path>
              <a:path w="8229600" h="13716"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29365" y="6754"/>
                  <a:pt x="8229865" y="9234"/>
                  <a:pt x="8229600" y="13716"/>
                </a:cubicBezTo>
                <a:cubicBezTo>
                  <a:pt x="8075287" y="30482"/>
                  <a:pt x="7821366" y="17278"/>
                  <a:pt x="7626096" y="13716"/>
                </a:cubicBezTo>
                <a:cubicBezTo>
                  <a:pt x="7430826" y="10154"/>
                  <a:pt x="7320004" y="-14241"/>
                  <a:pt x="7022592" y="13716"/>
                </a:cubicBezTo>
                <a:cubicBezTo>
                  <a:pt x="6725180" y="41673"/>
                  <a:pt x="6348804" y="-18597"/>
                  <a:pt x="6172200" y="13716"/>
                </a:cubicBezTo>
                <a:cubicBezTo>
                  <a:pt x="5995596" y="46029"/>
                  <a:pt x="5788102" y="18318"/>
                  <a:pt x="5650992" y="13716"/>
                </a:cubicBezTo>
                <a:cubicBezTo>
                  <a:pt x="5513882" y="9114"/>
                  <a:pt x="5198399" y="24549"/>
                  <a:pt x="4882896" y="13716"/>
                </a:cubicBezTo>
                <a:cubicBezTo>
                  <a:pt x="4567393" y="2883"/>
                  <a:pt x="4557008" y="22393"/>
                  <a:pt x="4443984" y="13716"/>
                </a:cubicBezTo>
                <a:cubicBezTo>
                  <a:pt x="4330960" y="5039"/>
                  <a:pt x="4061674" y="24319"/>
                  <a:pt x="3758184" y="13716"/>
                </a:cubicBezTo>
                <a:cubicBezTo>
                  <a:pt x="3454694" y="3113"/>
                  <a:pt x="3380392" y="14547"/>
                  <a:pt x="3236976" y="13716"/>
                </a:cubicBezTo>
                <a:cubicBezTo>
                  <a:pt x="3093560" y="12885"/>
                  <a:pt x="2632116" y="33035"/>
                  <a:pt x="2386584" y="13716"/>
                </a:cubicBezTo>
                <a:cubicBezTo>
                  <a:pt x="2141052" y="-5603"/>
                  <a:pt x="2110884" y="24205"/>
                  <a:pt x="1947672" y="13716"/>
                </a:cubicBezTo>
                <a:cubicBezTo>
                  <a:pt x="1784460" y="3227"/>
                  <a:pt x="1535467" y="-4111"/>
                  <a:pt x="1261872" y="13716"/>
                </a:cubicBezTo>
                <a:cubicBezTo>
                  <a:pt x="988277" y="31543"/>
                  <a:pt x="1021096" y="5803"/>
                  <a:pt x="822960" y="13716"/>
                </a:cubicBezTo>
                <a:cubicBezTo>
                  <a:pt x="624824" y="21629"/>
                  <a:pt x="298309" y="-3289"/>
                  <a:pt x="0" y="13716"/>
                </a:cubicBezTo>
                <a:cubicBezTo>
                  <a:pt x="52" y="10594"/>
                  <a:pt x="386" y="5364"/>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3" name="Content Placeholder 2"/>
          <p:cNvSpPr>
            <a:spLocks noGrp="1"/>
          </p:cNvSpPr>
          <p:nvPr>
            <p:ph idx="1"/>
          </p:nvPr>
        </p:nvSpPr>
        <p:spPr>
          <a:xfrm>
            <a:off x="429370" y="2410737"/>
            <a:ext cx="5035164" cy="3089379"/>
          </a:xfrm>
        </p:spPr>
        <p:txBody>
          <a:bodyPr anchor="t">
            <a:normAutofit/>
          </a:bodyPr>
          <a:lstStyle/>
          <a:p>
            <a:r>
              <a:rPr lang="en-US" sz="1650" dirty="0"/>
              <a:t>Developed by </a:t>
            </a:r>
            <a:r>
              <a:rPr lang="en-GB" sz="1650" dirty="0"/>
              <a:t>Braun &amp; Clarke (2006) </a:t>
            </a:r>
            <a:r>
              <a:rPr lang="en-US" sz="1650" dirty="0"/>
              <a:t>and built around a six-stage approach</a:t>
            </a:r>
          </a:p>
          <a:p>
            <a:r>
              <a:rPr lang="en-GB" sz="1650" dirty="0"/>
              <a:t>Phase</a:t>
            </a:r>
          </a:p>
          <a:p>
            <a:pPr lvl="1"/>
            <a:r>
              <a:rPr lang="en-GB" sz="1650" dirty="0"/>
              <a:t>1. Familiarising yourself with your data</a:t>
            </a:r>
          </a:p>
          <a:p>
            <a:pPr lvl="1"/>
            <a:r>
              <a:rPr lang="en-GB" sz="1650" dirty="0"/>
              <a:t>2. Generating initial codes</a:t>
            </a:r>
          </a:p>
          <a:p>
            <a:pPr lvl="1"/>
            <a:r>
              <a:rPr lang="en-GB" sz="1650" dirty="0"/>
              <a:t>3. Searching for themes</a:t>
            </a:r>
          </a:p>
          <a:p>
            <a:pPr lvl="1"/>
            <a:r>
              <a:rPr lang="en-GB" sz="1650" dirty="0"/>
              <a:t>4. Reviewing themes</a:t>
            </a:r>
          </a:p>
          <a:p>
            <a:pPr lvl="1"/>
            <a:r>
              <a:rPr lang="en-GB" sz="1650" dirty="0"/>
              <a:t>5. Defining &amp; naming themes</a:t>
            </a:r>
          </a:p>
          <a:p>
            <a:pPr lvl="1"/>
            <a:r>
              <a:rPr lang="en-GB" sz="1650" dirty="0"/>
              <a:t>6. Producing the report</a:t>
            </a:r>
          </a:p>
          <a:p>
            <a:endParaRPr lang="en-US" sz="1650" dirty="0"/>
          </a:p>
        </p:txBody>
      </p:sp>
      <p:pic>
        <p:nvPicPr>
          <p:cNvPr id="20" name="Picture 19" descr="Financial graphs on a dark display">
            <a:extLst>
              <a:ext uri="{FF2B5EF4-FFF2-40B4-BE49-F238E27FC236}">
                <a16:creationId xmlns:a16="http://schemas.microsoft.com/office/drawing/2014/main" id="{73838F60-F7CB-74CD-A176-3D7E41C6C7FD}"/>
              </a:ext>
            </a:extLst>
          </p:cNvPr>
          <p:cNvPicPr>
            <a:picLocks noChangeAspect="1"/>
          </p:cNvPicPr>
          <p:nvPr/>
        </p:nvPicPr>
        <p:blipFill rotWithShape="1">
          <a:blip r:embed="rId2"/>
          <a:srcRect l="18575" r="21297"/>
          <a:stretch/>
        </p:blipFill>
        <p:spPr>
          <a:xfrm>
            <a:off x="5756744" y="2427732"/>
            <a:ext cx="2955798" cy="3072384"/>
          </a:xfrm>
          <a:prstGeom prst="rect">
            <a:avLst/>
          </a:prstGeom>
        </p:spPr>
      </p:pic>
    </p:spTree>
    <p:extLst>
      <p:ext uri="{BB962C8B-B14F-4D97-AF65-F5344CB8AC3E}">
        <p14:creationId xmlns:p14="http://schemas.microsoft.com/office/powerpoint/2010/main" val="4169260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F5670-052F-C041-AB52-9075DA0DE756}"/>
              </a:ext>
            </a:extLst>
          </p:cNvPr>
          <p:cNvSpPr>
            <a:spLocks noGrp="1"/>
          </p:cNvSpPr>
          <p:nvPr>
            <p:ph type="title"/>
          </p:nvPr>
        </p:nvSpPr>
        <p:spPr>
          <a:xfrm>
            <a:off x="628650" y="1131094"/>
            <a:ext cx="7886700" cy="353690"/>
          </a:xfrm>
        </p:spPr>
        <p:txBody>
          <a:bodyPr>
            <a:normAutofit/>
          </a:bodyPr>
          <a:lstStyle/>
          <a:p>
            <a:r>
              <a:rPr lang="en-US" dirty="0"/>
              <a:t>Three Stages of Thematic Analysis</a:t>
            </a:r>
          </a:p>
        </p:txBody>
      </p:sp>
      <p:sp>
        <p:nvSpPr>
          <p:cNvPr id="5" name="Rounded Rectangle 4">
            <a:extLst>
              <a:ext uri="{FF2B5EF4-FFF2-40B4-BE49-F238E27FC236}">
                <a16:creationId xmlns:a16="http://schemas.microsoft.com/office/drawing/2014/main" id="{EBAE4F0B-42C1-2C45-9915-3BF0B5B157A9}"/>
              </a:ext>
            </a:extLst>
          </p:cNvPr>
          <p:cNvSpPr/>
          <p:nvPr/>
        </p:nvSpPr>
        <p:spPr>
          <a:xfrm>
            <a:off x="848379" y="1484784"/>
            <a:ext cx="4914546" cy="1404156"/>
          </a:xfrm>
          <a:prstGeom prst="roundRect">
            <a:avLst/>
          </a:prstGeom>
        </p:spPr>
        <p:style>
          <a:lnRef idx="0">
            <a:schemeClr val="accent2"/>
          </a:lnRef>
          <a:fillRef idx="3">
            <a:schemeClr val="accent2"/>
          </a:fillRef>
          <a:effectRef idx="3">
            <a:schemeClr val="accent2"/>
          </a:effectRef>
          <a:fontRef idx="minor">
            <a:schemeClr val="lt1"/>
          </a:fontRef>
        </p:style>
        <p:txBody>
          <a:bodyPr rtlCol="0" anchor="t"/>
          <a:lstStyle/>
          <a:p>
            <a:pPr marL="257175" indent="-257175" defTabSz="685800">
              <a:buFontTx/>
              <a:buAutoNum type="arabicPeriod"/>
              <a:defRPr/>
            </a:pPr>
            <a:r>
              <a:rPr lang="en-US" sz="1350" b="1" dirty="0">
                <a:solidFill>
                  <a:prstClr val="white"/>
                </a:solidFill>
                <a:latin typeface="Calibri" panose="020F0502020204030204"/>
              </a:rPr>
              <a:t>Decoding the text</a:t>
            </a:r>
          </a:p>
          <a:p>
            <a:pPr defTabSz="685800">
              <a:defRPr/>
            </a:pPr>
            <a:r>
              <a:rPr lang="en-US" sz="1350" dirty="0">
                <a:solidFill>
                  <a:prstClr val="white"/>
                </a:solidFill>
                <a:latin typeface="Calibri" panose="020F0502020204030204"/>
              </a:rPr>
              <a:t>Identify the </a:t>
            </a:r>
            <a:r>
              <a:rPr lang="en-US" sz="1350" b="1" dirty="0">
                <a:solidFill>
                  <a:prstClr val="white"/>
                </a:solidFill>
                <a:latin typeface="Calibri" panose="020F0502020204030204"/>
              </a:rPr>
              <a:t>findings</a:t>
            </a:r>
            <a:r>
              <a:rPr lang="en-US" sz="1350" dirty="0">
                <a:solidFill>
                  <a:prstClr val="white"/>
                </a:solidFill>
                <a:latin typeface="Calibri" panose="020F0502020204030204"/>
              </a:rPr>
              <a:t> and start applying codes. You will need to do this line by line. Label anything that is related to your research question/s.</a:t>
            </a:r>
          </a:p>
          <a:p>
            <a:pPr defTabSz="685800">
              <a:defRPr/>
            </a:pPr>
            <a:r>
              <a:rPr lang="en-US" sz="1350" dirty="0">
                <a:solidFill>
                  <a:prstClr val="white"/>
                </a:solidFill>
                <a:latin typeface="Calibri" panose="020F0502020204030204"/>
              </a:rPr>
              <a:t>You may wish to highlight some quotes from the text to illustrate key points? (These must be cited correctly - </a:t>
            </a:r>
            <a:r>
              <a:rPr lang="en-US" sz="1350" dirty="0" err="1">
                <a:solidFill>
                  <a:prstClr val="white"/>
                </a:solidFill>
                <a:latin typeface="Calibri" panose="020F0502020204030204"/>
              </a:rPr>
              <a:t>inc.</a:t>
            </a:r>
            <a:r>
              <a:rPr lang="en-US" sz="1350" dirty="0">
                <a:solidFill>
                  <a:prstClr val="white"/>
                </a:solidFill>
                <a:latin typeface="Calibri" panose="020F0502020204030204"/>
              </a:rPr>
              <a:t> page numbers) </a:t>
            </a:r>
          </a:p>
        </p:txBody>
      </p:sp>
      <p:sp>
        <p:nvSpPr>
          <p:cNvPr id="6" name="Rounded Rectangle 5">
            <a:extLst>
              <a:ext uri="{FF2B5EF4-FFF2-40B4-BE49-F238E27FC236}">
                <a16:creationId xmlns:a16="http://schemas.microsoft.com/office/drawing/2014/main" id="{901218F8-9FA5-AB44-A69F-E6EB7325D3BA}"/>
              </a:ext>
            </a:extLst>
          </p:cNvPr>
          <p:cNvSpPr/>
          <p:nvPr/>
        </p:nvSpPr>
        <p:spPr>
          <a:xfrm>
            <a:off x="1268033" y="2942946"/>
            <a:ext cx="4914546" cy="1404156"/>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defTabSz="685800">
              <a:defRPr/>
            </a:pPr>
            <a:r>
              <a:rPr lang="en-US" sz="1350" b="1" dirty="0">
                <a:solidFill>
                  <a:prstClr val="white"/>
                </a:solidFill>
                <a:latin typeface="Calibri" panose="020F0502020204030204"/>
              </a:rPr>
              <a:t>2. Generating Descriptive Themes</a:t>
            </a:r>
          </a:p>
          <a:p>
            <a:pPr defTabSz="685800">
              <a:defRPr/>
            </a:pPr>
            <a:r>
              <a:rPr lang="en-US" sz="1350" dirty="0">
                <a:solidFill>
                  <a:prstClr val="white"/>
                </a:solidFill>
                <a:latin typeface="Calibri" panose="020F0502020204030204"/>
              </a:rPr>
              <a:t>The codes created in stage 1 from the findings are now </a:t>
            </a:r>
            <a:r>
              <a:rPr lang="en-US" sz="1350" dirty="0" err="1">
                <a:solidFill>
                  <a:prstClr val="white"/>
                </a:solidFill>
                <a:latin typeface="Calibri" panose="020F0502020204030204"/>
              </a:rPr>
              <a:t>organised</a:t>
            </a:r>
            <a:r>
              <a:rPr lang="en-US" sz="1350" dirty="0">
                <a:solidFill>
                  <a:prstClr val="white"/>
                </a:solidFill>
                <a:latin typeface="Calibri" panose="020F0502020204030204"/>
              </a:rPr>
              <a:t> into ‘higher-order’ themes (or </a:t>
            </a:r>
            <a:r>
              <a:rPr lang="en-US" sz="1350" b="1" dirty="0">
                <a:solidFill>
                  <a:prstClr val="white"/>
                </a:solidFill>
                <a:latin typeface="Calibri" panose="020F0502020204030204"/>
              </a:rPr>
              <a:t>primary themes</a:t>
            </a:r>
            <a:r>
              <a:rPr lang="en-US" sz="1350" dirty="0">
                <a:solidFill>
                  <a:prstClr val="white"/>
                </a:solidFill>
                <a:latin typeface="Calibri" panose="020F0502020204030204"/>
              </a:rPr>
              <a:t>) by grouping the many codes together based on similarity etc.</a:t>
            </a:r>
          </a:p>
        </p:txBody>
      </p:sp>
      <p:sp>
        <p:nvSpPr>
          <p:cNvPr id="7" name="Rounded Rectangle 6">
            <a:extLst>
              <a:ext uri="{FF2B5EF4-FFF2-40B4-BE49-F238E27FC236}">
                <a16:creationId xmlns:a16="http://schemas.microsoft.com/office/drawing/2014/main" id="{1588EEA0-11D2-E44E-930C-FDF50033ED29}"/>
              </a:ext>
            </a:extLst>
          </p:cNvPr>
          <p:cNvSpPr/>
          <p:nvPr/>
        </p:nvSpPr>
        <p:spPr>
          <a:xfrm>
            <a:off x="1864892" y="4401108"/>
            <a:ext cx="4914546" cy="1404156"/>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defTabSz="685800">
              <a:defRPr/>
            </a:pPr>
            <a:r>
              <a:rPr lang="en-US" sz="1350" b="1" dirty="0">
                <a:solidFill>
                  <a:prstClr val="white"/>
                </a:solidFill>
                <a:latin typeface="Calibri" panose="020F0502020204030204"/>
              </a:rPr>
              <a:t>3. Generating Analytic Themes</a:t>
            </a:r>
          </a:p>
          <a:p>
            <a:pPr defTabSz="685800">
              <a:defRPr/>
            </a:pPr>
            <a:r>
              <a:rPr lang="en-US" sz="1350" dirty="0">
                <a:solidFill>
                  <a:prstClr val="white"/>
                </a:solidFill>
                <a:latin typeface="Calibri" panose="020F0502020204030204"/>
              </a:rPr>
              <a:t>Draws together the themes you discovered in stage 2 and these create ‘</a:t>
            </a:r>
            <a:r>
              <a:rPr lang="en-US" sz="1350" b="1" dirty="0">
                <a:solidFill>
                  <a:prstClr val="white"/>
                </a:solidFill>
                <a:latin typeface="Calibri" panose="020F0502020204030204"/>
              </a:rPr>
              <a:t>new conceptualizations and explanations’ </a:t>
            </a:r>
            <a:r>
              <a:rPr lang="en-US" sz="1350" dirty="0">
                <a:solidFill>
                  <a:prstClr val="white"/>
                </a:solidFill>
                <a:latin typeface="Calibri" panose="020F0502020204030204"/>
              </a:rPr>
              <a:t>which </a:t>
            </a:r>
            <a:r>
              <a:rPr lang="en-US" sz="1350" b="1" dirty="0">
                <a:solidFill>
                  <a:prstClr val="white"/>
                </a:solidFill>
                <a:latin typeface="Calibri" panose="020F0502020204030204"/>
              </a:rPr>
              <a:t>go beyond the original studies.</a:t>
            </a:r>
          </a:p>
          <a:p>
            <a:pPr defTabSz="685800">
              <a:defRPr/>
            </a:pPr>
            <a:r>
              <a:rPr lang="en-US" sz="1350" dirty="0">
                <a:solidFill>
                  <a:prstClr val="white"/>
                </a:solidFill>
                <a:latin typeface="Calibri" panose="020F0502020204030204"/>
              </a:rPr>
              <a:t>In other words, you are presenting insights based on the evidence</a:t>
            </a:r>
          </a:p>
        </p:txBody>
      </p:sp>
      <p:sp>
        <p:nvSpPr>
          <p:cNvPr id="8" name="TextBox 7">
            <a:extLst>
              <a:ext uri="{FF2B5EF4-FFF2-40B4-BE49-F238E27FC236}">
                <a16:creationId xmlns:a16="http://schemas.microsoft.com/office/drawing/2014/main" id="{253A53EF-0E4B-FD4C-A097-6BFF78A51009}"/>
              </a:ext>
            </a:extLst>
          </p:cNvPr>
          <p:cNvSpPr txBox="1"/>
          <p:nvPr/>
        </p:nvSpPr>
        <p:spPr>
          <a:xfrm>
            <a:off x="5409093" y="5811364"/>
            <a:ext cx="2457273" cy="230832"/>
          </a:xfrm>
          <a:prstGeom prst="rect">
            <a:avLst/>
          </a:prstGeom>
          <a:noFill/>
        </p:spPr>
        <p:txBody>
          <a:bodyPr wrap="square" rtlCol="0">
            <a:spAutoFit/>
          </a:bodyPr>
          <a:lstStyle/>
          <a:p>
            <a:pPr algn="r" defTabSz="685800">
              <a:defRPr/>
            </a:pPr>
            <a:r>
              <a:rPr lang="en-US" sz="900" dirty="0">
                <a:solidFill>
                  <a:prstClr val="white"/>
                </a:solidFill>
                <a:latin typeface="Calibri" panose="020F0502020204030204"/>
              </a:rPr>
              <a:t>(p.597 Bryman)</a:t>
            </a:r>
          </a:p>
        </p:txBody>
      </p:sp>
    </p:spTree>
    <p:extLst>
      <p:ext uri="{BB962C8B-B14F-4D97-AF65-F5344CB8AC3E}">
        <p14:creationId xmlns:p14="http://schemas.microsoft.com/office/powerpoint/2010/main" val="2693561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4" name="Title 3"/>
          <p:cNvSpPr>
            <a:spLocks noGrp="1"/>
          </p:cNvSpPr>
          <p:nvPr>
            <p:ph type="title"/>
          </p:nvPr>
        </p:nvSpPr>
        <p:spPr>
          <a:xfrm>
            <a:off x="630936" y="1045734"/>
            <a:ext cx="7879842" cy="757698"/>
          </a:xfrm>
        </p:spPr>
        <p:txBody>
          <a:bodyPr vert="horz" lIns="68580" tIns="34290" rIns="68580" bIns="34290" rtlCol="0" anchor="ctr">
            <a:normAutofit fontScale="90000"/>
          </a:bodyPr>
          <a:lstStyle/>
          <a:p>
            <a:r>
              <a:rPr lang="en-US" kern="1200" dirty="0">
                <a:solidFill>
                  <a:schemeClr val="tx1"/>
                </a:solidFill>
                <a:latin typeface="+mj-lt"/>
                <a:ea typeface="+mj-ea"/>
                <a:cs typeface="+mj-cs"/>
              </a:rPr>
              <a:t>Ways to Code: </a:t>
            </a:r>
            <a:br>
              <a:rPr lang="en-US" kern="1200" dirty="0">
                <a:solidFill>
                  <a:schemeClr val="tx1"/>
                </a:solidFill>
                <a:latin typeface="+mj-lt"/>
                <a:ea typeface="+mj-ea"/>
                <a:cs typeface="+mj-cs"/>
              </a:rPr>
            </a:br>
            <a:r>
              <a:rPr lang="en-US" kern="1200" dirty="0" err="1">
                <a:solidFill>
                  <a:schemeClr val="tx1"/>
                </a:solidFill>
                <a:latin typeface="+mj-lt"/>
                <a:ea typeface="+mj-ea"/>
                <a:cs typeface="+mj-cs"/>
              </a:rPr>
              <a:t>Colour</a:t>
            </a:r>
            <a:r>
              <a:rPr lang="en-US" kern="1200" dirty="0">
                <a:solidFill>
                  <a:schemeClr val="tx1"/>
                </a:solidFill>
                <a:latin typeface="+mj-lt"/>
                <a:ea typeface="+mj-ea"/>
                <a:cs typeface="+mj-cs"/>
              </a:rPr>
              <a:t> code your themes</a:t>
            </a:r>
          </a:p>
        </p:txBody>
      </p:sp>
      <p:sp>
        <p:nvSpPr>
          <p:cNvPr id="16" name="Rectangle 15">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70464"/>
            <a:ext cx="96012" cy="47356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18" name="Rectangle 17">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1892898"/>
            <a:ext cx="7879842"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3" name="Picture 2"/>
          <p:cNvPicPr>
            <a:picLocks noChangeAspect="1"/>
          </p:cNvPicPr>
          <p:nvPr/>
        </p:nvPicPr>
        <p:blipFill>
          <a:blip r:embed="rId2"/>
          <a:stretch>
            <a:fillRect/>
          </a:stretch>
        </p:blipFill>
        <p:spPr>
          <a:xfrm>
            <a:off x="4647827" y="2094917"/>
            <a:ext cx="3132411" cy="3001250"/>
          </a:xfrm>
          <a:prstGeom prst="rect">
            <a:avLst/>
          </a:prstGeom>
          <a:ln>
            <a:solidFill>
              <a:srgbClr val="0070C0"/>
            </a:solidFill>
          </a:ln>
        </p:spPr>
      </p:pic>
      <p:sp>
        <p:nvSpPr>
          <p:cNvPr id="8" name="TextBox 7"/>
          <p:cNvSpPr txBox="1"/>
          <p:nvPr/>
        </p:nvSpPr>
        <p:spPr>
          <a:xfrm>
            <a:off x="3969902" y="5354187"/>
            <a:ext cx="3754724" cy="211468"/>
          </a:xfrm>
          <a:prstGeom prst="rect">
            <a:avLst/>
          </a:prstGeom>
          <a:noFill/>
        </p:spPr>
        <p:txBody>
          <a:bodyPr wrap="square" rtlCol="0">
            <a:spAutoFit/>
          </a:bodyPr>
          <a:lstStyle/>
          <a:p>
            <a:pPr algn="r" defTabSz="589788">
              <a:spcAft>
                <a:spcPts val="450"/>
              </a:spcAft>
              <a:defRPr/>
            </a:pPr>
            <a:r>
              <a:rPr lang="en-US" sz="774">
                <a:solidFill>
                  <a:prstClr val="white"/>
                </a:solidFill>
                <a:latin typeface="Calibri" panose="020F0502020204030204"/>
              </a:rPr>
              <a:t>Sam Cotton: Content Analysis </a:t>
            </a:r>
            <a:r>
              <a:rPr lang="en-US" sz="774" err="1">
                <a:solidFill>
                  <a:prstClr val="white"/>
                </a:solidFill>
                <a:latin typeface="Calibri" panose="020F0502020204030204"/>
              </a:rPr>
              <a:t>Codng</a:t>
            </a:r>
            <a:r>
              <a:rPr lang="en-US" sz="774">
                <a:solidFill>
                  <a:prstClr val="white"/>
                </a:solidFill>
                <a:latin typeface="Calibri" panose="020F0502020204030204"/>
              </a:rPr>
              <a:t> (You Tube)</a:t>
            </a:r>
            <a:endParaRPr lang="en-US" sz="900">
              <a:solidFill>
                <a:prstClr val="white"/>
              </a:solidFill>
              <a:latin typeface="Calibri" panose="020F0502020204030204"/>
            </a:endParaRPr>
          </a:p>
        </p:txBody>
      </p:sp>
      <p:pic>
        <p:nvPicPr>
          <p:cNvPr id="9" name="Content Placeholder 6" descr="A screenshot of a computer screen&#10;&#10;Description automatically generated with low confidence">
            <a:extLst>
              <a:ext uri="{FF2B5EF4-FFF2-40B4-BE49-F238E27FC236}">
                <a16:creationId xmlns:a16="http://schemas.microsoft.com/office/drawing/2014/main" id="{E41496BD-359A-1D47-8044-530A0686B672}"/>
              </a:ext>
            </a:extLst>
          </p:cNvPr>
          <p:cNvPicPr>
            <a:picLocks noChangeAspect="1"/>
          </p:cNvPicPr>
          <p:nvPr/>
        </p:nvPicPr>
        <p:blipFill>
          <a:blip r:embed="rId3"/>
          <a:stretch>
            <a:fillRect/>
          </a:stretch>
        </p:blipFill>
        <p:spPr>
          <a:xfrm>
            <a:off x="1356904" y="2094917"/>
            <a:ext cx="2720485" cy="3001250"/>
          </a:xfrm>
          <a:prstGeom prst="rect">
            <a:avLst/>
          </a:prstGeom>
          <a:ln>
            <a:solidFill>
              <a:srgbClr val="0070C0"/>
            </a:solidFill>
          </a:ln>
        </p:spPr>
      </p:pic>
    </p:spTree>
    <p:extLst>
      <p:ext uri="{BB962C8B-B14F-4D97-AF65-F5344CB8AC3E}">
        <p14:creationId xmlns:p14="http://schemas.microsoft.com/office/powerpoint/2010/main" val="2974003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9279" y="737929"/>
            <a:ext cx="7382146" cy="544032"/>
          </a:xfrm>
        </p:spPr>
        <p:txBody>
          <a:bodyPr anchor="t">
            <a:normAutofit fontScale="90000"/>
          </a:bodyPr>
          <a:lstStyle/>
          <a:p>
            <a:r>
              <a:rPr lang="en-US" sz="3000" dirty="0"/>
              <a:t>Ways to Code:</a:t>
            </a:r>
            <a:br>
              <a:rPr lang="en-US" sz="3000" dirty="0"/>
            </a:br>
            <a:r>
              <a:rPr lang="en-US" sz="3000" dirty="0"/>
              <a:t>Primary Themes &amp; Secondary Themes</a:t>
            </a:r>
            <a:br>
              <a:rPr lang="en-US" sz="3000" dirty="0"/>
            </a:br>
            <a:br>
              <a:rPr lang="en-US" sz="3000" dirty="0"/>
            </a:br>
            <a:br>
              <a:rPr lang="en-US" sz="3000" dirty="0"/>
            </a:br>
            <a:r>
              <a:rPr lang="en-US" sz="3000" dirty="0"/>
              <a:t>Example 1:</a:t>
            </a:r>
          </a:p>
        </p:txBody>
      </p:sp>
      <p:pic>
        <p:nvPicPr>
          <p:cNvPr id="3" name="Picture 2"/>
          <p:cNvPicPr>
            <a:picLocks noChangeAspect="1"/>
          </p:cNvPicPr>
          <p:nvPr/>
        </p:nvPicPr>
        <p:blipFill>
          <a:blip r:embed="rId2"/>
          <a:stretch>
            <a:fillRect/>
          </a:stretch>
        </p:blipFill>
        <p:spPr>
          <a:xfrm>
            <a:off x="111824" y="2646931"/>
            <a:ext cx="5450848" cy="3959551"/>
          </a:xfrm>
          <a:prstGeom prst="rect">
            <a:avLst/>
          </a:prstGeom>
        </p:spPr>
      </p:pic>
      <p:sp>
        <p:nvSpPr>
          <p:cNvPr id="4" name="TextBox 3"/>
          <p:cNvSpPr txBox="1"/>
          <p:nvPr/>
        </p:nvSpPr>
        <p:spPr>
          <a:xfrm>
            <a:off x="4483510" y="5778862"/>
            <a:ext cx="3510390" cy="230832"/>
          </a:xfrm>
          <a:prstGeom prst="rect">
            <a:avLst/>
          </a:prstGeom>
          <a:noFill/>
        </p:spPr>
        <p:txBody>
          <a:bodyPr wrap="square" rtlCol="0">
            <a:spAutoFit/>
          </a:bodyPr>
          <a:lstStyle/>
          <a:p>
            <a:pPr algn="r" defTabSz="685800"/>
            <a:r>
              <a:rPr lang="en-US" sz="900" dirty="0">
                <a:solidFill>
                  <a:prstClr val="white"/>
                </a:solidFill>
                <a:latin typeface="Calibri" panose="020F0502020204030204"/>
              </a:rPr>
              <a:t>Sam Cotton: Content Analysis Coding (You Tube)</a:t>
            </a:r>
          </a:p>
        </p:txBody>
      </p:sp>
      <p:sp>
        <p:nvSpPr>
          <p:cNvPr id="5" name="TextBox 4"/>
          <p:cNvSpPr txBox="1"/>
          <p:nvPr/>
        </p:nvSpPr>
        <p:spPr>
          <a:xfrm>
            <a:off x="5770159" y="4139327"/>
            <a:ext cx="2051782" cy="1546577"/>
          </a:xfrm>
          <a:prstGeom prst="rect">
            <a:avLst/>
          </a:prstGeom>
          <a:noFill/>
        </p:spPr>
        <p:txBody>
          <a:bodyPr wrap="square" rtlCol="0">
            <a:spAutoFit/>
          </a:bodyPr>
          <a:lstStyle/>
          <a:p>
            <a:pPr defTabSz="685800"/>
            <a:r>
              <a:rPr lang="en-US" sz="1350" dirty="0">
                <a:solidFill>
                  <a:prstClr val="black"/>
                </a:solidFill>
                <a:latin typeface="Calibri" panose="020F0502020204030204"/>
              </a:rPr>
              <a:t>Once you have created a table like this, you can then count the number of participants from interview / focus groups that mentioned the themes.</a:t>
            </a:r>
          </a:p>
        </p:txBody>
      </p:sp>
      <p:sp>
        <p:nvSpPr>
          <p:cNvPr id="6" name="TextBox 5">
            <a:extLst>
              <a:ext uri="{FF2B5EF4-FFF2-40B4-BE49-F238E27FC236}">
                <a16:creationId xmlns:a16="http://schemas.microsoft.com/office/drawing/2014/main" id="{B629D447-F6FA-7040-BCE8-D76018AE8063}"/>
              </a:ext>
            </a:extLst>
          </p:cNvPr>
          <p:cNvSpPr txBox="1"/>
          <p:nvPr/>
        </p:nvSpPr>
        <p:spPr>
          <a:xfrm>
            <a:off x="5770159" y="3008248"/>
            <a:ext cx="1890210" cy="1131079"/>
          </a:xfrm>
          <a:prstGeom prst="rect">
            <a:avLst/>
          </a:prstGeom>
          <a:noFill/>
        </p:spPr>
        <p:txBody>
          <a:bodyPr wrap="square" rtlCol="0">
            <a:spAutoFit/>
          </a:bodyPr>
          <a:lstStyle/>
          <a:p>
            <a:pPr defTabSz="685800"/>
            <a:r>
              <a:rPr lang="en-US" sz="1350" dirty="0">
                <a:solidFill>
                  <a:prstClr val="black"/>
                </a:solidFill>
                <a:latin typeface="Calibri" panose="020F0502020204030204"/>
              </a:rPr>
              <a:t>This table shows the overall theme (primary theme) and all of the sub-themes relating to it.</a:t>
            </a:r>
          </a:p>
        </p:txBody>
      </p:sp>
      <p:sp>
        <p:nvSpPr>
          <p:cNvPr id="7" name="TextBox 6">
            <a:extLst>
              <a:ext uri="{FF2B5EF4-FFF2-40B4-BE49-F238E27FC236}">
                <a16:creationId xmlns:a16="http://schemas.microsoft.com/office/drawing/2014/main" id="{EA10FFB5-552D-3A4F-AEB9-06DB2BED96BF}"/>
              </a:ext>
            </a:extLst>
          </p:cNvPr>
          <p:cNvSpPr txBox="1"/>
          <p:nvPr/>
        </p:nvSpPr>
        <p:spPr>
          <a:xfrm>
            <a:off x="5778250" y="5683152"/>
            <a:ext cx="1836204" cy="923330"/>
          </a:xfrm>
          <a:prstGeom prst="rect">
            <a:avLst/>
          </a:prstGeom>
          <a:noFill/>
        </p:spPr>
        <p:txBody>
          <a:bodyPr wrap="square" rtlCol="0">
            <a:spAutoFit/>
          </a:bodyPr>
          <a:lstStyle/>
          <a:p>
            <a:pPr defTabSz="685800"/>
            <a:r>
              <a:rPr lang="en-US" sz="1350" dirty="0">
                <a:solidFill>
                  <a:prstClr val="black"/>
                </a:solidFill>
                <a:latin typeface="Calibri" panose="020F0502020204030204"/>
              </a:rPr>
              <a:t>The number of participants discussing a particular theme is important to note</a:t>
            </a:r>
          </a:p>
        </p:txBody>
      </p:sp>
    </p:spTree>
    <p:extLst>
      <p:ext uri="{BB962C8B-B14F-4D97-AF65-F5344CB8AC3E}">
        <p14:creationId xmlns:p14="http://schemas.microsoft.com/office/powerpoint/2010/main" val="342667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70634" y="1062243"/>
            <a:ext cx="4915717" cy="4894819"/>
          </a:xfrm>
          <a:prstGeom prst="rect">
            <a:avLst/>
          </a:prstGeom>
        </p:spPr>
      </p:pic>
      <p:sp>
        <p:nvSpPr>
          <p:cNvPr id="4" name="TextBox 3"/>
          <p:cNvSpPr txBox="1"/>
          <p:nvPr/>
        </p:nvSpPr>
        <p:spPr>
          <a:xfrm>
            <a:off x="5329709" y="1940131"/>
            <a:ext cx="2376264" cy="3000821"/>
          </a:xfrm>
          <a:prstGeom prst="rect">
            <a:avLst/>
          </a:prstGeom>
          <a:noFill/>
        </p:spPr>
        <p:txBody>
          <a:bodyPr wrap="square" rtlCol="0">
            <a:spAutoFit/>
          </a:bodyPr>
          <a:lstStyle/>
          <a:p>
            <a:pPr defTabSz="685800"/>
            <a:r>
              <a:rPr lang="en-US" sz="1350" dirty="0">
                <a:solidFill>
                  <a:prstClr val="black"/>
                </a:solidFill>
                <a:latin typeface="Calibri" panose="020F0502020204030204"/>
              </a:rPr>
              <a:t>You should end up with a table or section that looks similar to this. Here you can see:</a:t>
            </a:r>
          </a:p>
          <a:p>
            <a:pPr defTabSz="685800"/>
            <a:endParaRPr lang="en-US" sz="1350" dirty="0">
              <a:solidFill>
                <a:prstClr val="black"/>
              </a:solidFill>
              <a:latin typeface="Calibri" panose="020F0502020204030204"/>
            </a:endParaRPr>
          </a:p>
          <a:p>
            <a:pPr marL="214313" indent="-214313" defTabSz="685800">
              <a:buFont typeface="Arial" charset="0"/>
              <a:buChar char="•"/>
            </a:pPr>
            <a:r>
              <a:rPr lang="en-US" sz="1350" dirty="0">
                <a:solidFill>
                  <a:prstClr val="black"/>
                </a:solidFill>
                <a:latin typeface="Calibri" panose="020F0502020204030204"/>
              </a:rPr>
              <a:t>The key theme (Primary or higher order code)</a:t>
            </a:r>
          </a:p>
          <a:p>
            <a:pPr marL="214313" indent="-214313" defTabSz="685800">
              <a:buFont typeface="Arial" charset="0"/>
              <a:buChar char="•"/>
            </a:pPr>
            <a:r>
              <a:rPr lang="en-US" sz="1350" dirty="0">
                <a:solidFill>
                  <a:prstClr val="black"/>
                </a:solidFill>
                <a:latin typeface="Calibri" panose="020F0502020204030204"/>
              </a:rPr>
              <a:t>Some examples of text which give context and evidence of the theme (secondary codes or sub-codes)</a:t>
            </a:r>
          </a:p>
          <a:p>
            <a:pPr marL="214313" indent="-214313" defTabSz="685800">
              <a:buFont typeface="Arial" charset="0"/>
              <a:buChar char="•"/>
            </a:pPr>
            <a:r>
              <a:rPr lang="en-US" sz="1350" dirty="0">
                <a:solidFill>
                  <a:prstClr val="black"/>
                </a:solidFill>
                <a:latin typeface="Calibri" panose="020F0502020204030204"/>
              </a:rPr>
              <a:t>The number to participants who mentioned the particular theme</a:t>
            </a:r>
          </a:p>
        </p:txBody>
      </p:sp>
      <p:sp>
        <p:nvSpPr>
          <p:cNvPr id="6" name="TextBox 5"/>
          <p:cNvSpPr txBox="1"/>
          <p:nvPr/>
        </p:nvSpPr>
        <p:spPr>
          <a:xfrm>
            <a:off x="4472359" y="5788719"/>
            <a:ext cx="3510390" cy="230832"/>
          </a:xfrm>
          <a:prstGeom prst="rect">
            <a:avLst/>
          </a:prstGeom>
          <a:noFill/>
        </p:spPr>
        <p:txBody>
          <a:bodyPr wrap="square" rtlCol="0">
            <a:spAutoFit/>
          </a:bodyPr>
          <a:lstStyle/>
          <a:p>
            <a:pPr algn="r" defTabSz="685800"/>
            <a:r>
              <a:rPr lang="en-US" sz="900" dirty="0">
                <a:solidFill>
                  <a:prstClr val="white"/>
                </a:solidFill>
                <a:latin typeface="Calibri" panose="020F0502020204030204"/>
              </a:rPr>
              <a:t>Sam Cotton: Content Analysis Coding (You Tube)</a:t>
            </a:r>
          </a:p>
        </p:txBody>
      </p:sp>
      <p:sp>
        <p:nvSpPr>
          <p:cNvPr id="7" name="TextBox 6"/>
          <p:cNvSpPr txBox="1"/>
          <p:nvPr/>
        </p:nvSpPr>
        <p:spPr>
          <a:xfrm>
            <a:off x="5156027" y="1062243"/>
            <a:ext cx="2549946" cy="461665"/>
          </a:xfrm>
          <a:prstGeom prst="rect">
            <a:avLst/>
          </a:prstGeom>
          <a:noFill/>
        </p:spPr>
        <p:txBody>
          <a:bodyPr wrap="square" rtlCol="0">
            <a:spAutoFit/>
          </a:bodyPr>
          <a:lstStyle/>
          <a:p>
            <a:pPr algn="ctr" defTabSz="685800"/>
            <a:r>
              <a:rPr lang="en-US" sz="2400" b="1">
                <a:solidFill>
                  <a:prstClr val="black"/>
                </a:solidFill>
                <a:latin typeface="Calibri" panose="020F0502020204030204"/>
              </a:rPr>
              <a:t>Finished Example </a:t>
            </a:r>
            <a:endParaRPr lang="en-US" sz="2400" b="1" dirty="0">
              <a:solidFill>
                <a:prstClr val="black"/>
              </a:solidFill>
              <a:latin typeface="Calibri" panose="020F0502020204030204"/>
            </a:endParaRPr>
          </a:p>
        </p:txBody>
      </p:sp>
    </p:spTree>
    <p:extLst>
      <p:ext uri="{BB962C8B-B14F-4D97-AF65-F5344CB8AC3E}">
        <p14:creationId xmlns:p14="http://schemas.microsoft.com/office/powerpoint/2010/main" val="2223223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B649E800-A5C8-49A0-A453-ED537DA31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857250"/>
            <a:ext cx="9143998"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44" name="Freeform: Shape 43">
            <a:extLst>
              <a:ext uri="{FF2B5EF4-FFF2-40B4-BE49-F238E27FC236}">
                <a16:creationId xmlns:a16="http://schemas.microsoft.com/office/drawing/2014/main" id="{8BA67DD7-B75D-4A30-90A4-EEA9F64AF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1146" y="857250"/>
            <a:ext cx="4623547" cy="5143500"/>
          </a:xfrm>
          <a:custGeom>
            <a:avLst/>
            <a:gdLst>
              <a:gd name="connsiteX0" fmla="*/ 0 w 6164729"/>
              <a:gd name="connsiteY0" fmla="*/ 6857542 h 6858000"/>
              <a:gd name="connsiteX1" fmla="*/ 199783 w 6164729"/>
              <a:gd name="connsiteY1" fmla="*/ 6857542 h 6858000"/>
              <a:gd name="connsiteX2" fmla="*/ 199783 w 6164729"/>
              <a:gd name="connsiteY2" fmla="*/ 6858000 h 6858000"/>
              <a:gd name="connsiteX3" fmla="*/ 0 w 6164729"/>
              <a:gd name="connsiteY3" fmla="*/ 6858000 h 6858000"/>
              <a:gd name="connsiteX4" fmla="*/ 4818273 w 6164729"/>
              <a:gd name="connsiteY4" fmla="*/ 0 h 6858000"/>
              <a:gd name="connsiteX5" fmla="*/ 5018056 w 6164729"/>
              <a:gd name="connsiteY5" fmla="*/ 0 h 6858000"/>
              <a:gd name="connsiteX6" fmla="*/ 5030703 w 6164729"/>
              <a:gd name="connsiteY6" fmla="*/ 31774 h 6858000"/>
              <a:gd name="connsiteX7" fmla="*/ 6085711 w 6164729"/>
              <a:gd name="connsiteY7" fmla="*/ 2682457 h 6858000"/>
              <a:gd name="connsiteX8" fmla="*/ 6085711 w 6164729"/>
              <a:gd name="connsiteY8" fmla="*/ 3752208 h 6858000"/>
              <a:gd name="connsiteX9" fmla="*/ 4928207 w 6164729"/>
              <a:gd name="connsiteY9" fmla="*/ 6660411 h 6858000"/>
              <a:gd name="connsiteX10" fmla="*/ 4849745 w 6164729"/>
              <a:gd name="connsiteY10" fmla="*/ 6857542 h 6858000"/>
              <a:gd name="connsiteX11" fmla="*/ 4649962 w 6164729"/>
              <a:gd name="connsiteY11" fmla="*/ 6857542 h 6858000"/>
              <a:gd name="connsiteX12" fmla="*/ 4728424 w 6164729"/>
              <a:gd name="connsiteY12" fmla="*/ 6660411 h 6858000"/>
              <a:gd name="connsiteX13" fmla="*/ 5885928 w 6164729"/>
              <a:gd name="connsiteY13" fmla="*/ 3752208 h 6858000"/>
              <a:gd name="connsiteX14" fmla="*/ 5885928 w 6164729"/>
              <a:gd name="connsiteY14" fmla="*/ 2682457 h 6858000"/>
              <a:gd name="connsiteX15" fmla="*/ 4830920 w 6164729"/>
              <a:gd name="connsiteY15" fmla="*/ 317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164729" h="6858000">
                <a:moveTo>
                  <a:pt x="0" y="6857542"/>
                </a:moveTo>
                <a:lnTo>
                  <a:pt x="199783" y="6857542"/>
                </a:lnTo>
                <a:lnTo>
                  <a:pt x="199783" y="6858000"/>
                </a:lnTo>
                <a:lnTo>
                  <a:pt x="0" y="6858000"/>
                </a:lnTo>
                <a:close/>
                <a:moveTo>
                  <a:pt x="4818273" y="0"/>
                </a:moveTo>
                <a:lnTo>
                  <a:pt x="5018056" y="0"/>
                </a:lnTo>
                <a:lnTo>
                  <a:pt x="5030703" y="31774"/>
                </a:lnTo>
                <a:cubicBezTo>
                  <a:pt x="6085711" y="2682457"/>
                  <a:pt x="6085711" y="2682457"/>
                  <a:pt x="6085711" y="2682457"/>
                </a:cubicBezTo>
                <a:cubicBezTo>
                  <a:pt x="6191069" y="2988100"/>
                  <a:pt x="6191069" y="3446565"/>
                  <a:pt x="6085711" y="3752208"/>
                </a:cubicBezTo>
                <a:cubicBezTo>
                  <a:pt x="5601723" y="4968215"/>
                  <a:pt x="5223609" y="5918220"/>
                  <a:pt x="4928207" y="6660411"/>
                </a:cubicBezTo>
                <a:lnTo>
                  <a:pt x="4849745" y="6857542"/>
                </a:lnTo>
                <a:lnTo>
                  <a:pt x="4649962" y="6857542"/>
                </a:lnTo>
                <a:lnTo>
                  <a:pt x="4728424" y="6660411"/>
                </a:lnTo>
                <a:cubicBezTo>
                  <a:pt x="5023826" y="5918220"/>
                  <a:pt x="5401940" y="4968215"/>
                  <a:pt x="5885928" y="3752208"/>
                </a:cubicBezTo>
                <a:cubicBezTo>
                  <a:pt x="5991286" y="3446565"/>
                  <a:pt x="5991286" y="2988100"/>
                  <a:pt x="5885928" y="2682457"/>
                </a:cubicBezTo>
                <a:cubicBezTo>
                  <a:pt x="5885928" y="2682457"/>
                  <a:pt x="5885928" y="2682457"/>
                  <a:pt x="4830920" y="31774"/>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a:solidFill>
                <a:prstClr val="white"/>
              </a:solidFill>
              <a:latin typeface="Calibri" panose="020F0502020204030204"/>
            </a:endParaRPr>
          </a:p>
        </p:txBody>
      </p:sp>
      <p:grpSp>
        <p:nvGrpSpPr>
          <p:cNvPr id="46" name="Group 45">
            <a:extLst>
              <a:ext uri="{FF2B5EF4-FFF2-40B4-BE49-F238E27FC236}">
                <a16:creationId xmlns:a16="http://schemas.microsoft.com/office/drawing/2014/main" id="{E8C5FC48-0A3C-4D6D-A0D5-EEE93213DB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421" y="1663641"/>
            <a:ext cx="1171700" cy="879730"/>
            <a:chOff x="9160561" y="1000124"/>
            <a:chExt cx="1562267" cy="1172973"/>
          </a:xfrm>
        </p:grpSpPr>
        <p:sp>
          <p:nvSpPr>
            <p:cNvPr id="47" name="Freeform 5">
              <a:extLst>
                <a:ext uri="{FF2B5EF4-FFF2-40B4-BE49-F238E27FC236}">
                  <a16:creationId xmlns:a16="http://schemas.microsoft.com/office/drawing/2014/main" id="{DBBC336D-7E16-4EE1-90F2-8D9F2B618B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sp>
          <p:nvSpPr>
            <p:cNvPr id="48" name="Freeform 5">
              <a:extLst>
                <a:ext uri="{FF2B5EF4-FFF2-40B4-BE49-F238E27FC236}">
                  <a16:creationId xmlns:a16="http://schemas.microsoft.com/office/drawing/2014/main" id="{0199BE21-2D26-4357-8702-909F3621A3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grpSp>
      <p:sp>
        <p:nvSpPr>
          <p:cNvPr id="3" name="Subtitle 2"/>
          <p:cNvSpPr>
            <a:spLocks noGrp="1"/>
          </p:cNvSpPr>
          <p:nvPr>
            <p:ph type="subTitle" idx="1"/>
          </p:nvPr>
        </p:nvSpPr>
        <p:spPr>
          <a:xfrm>
            <a:off x="1653847" y="1369777"/>
            <a:ext cx="569465" cy="178532"/>
          </a:xfrm>
        </p:spPr>
        <p:txBody>
          <a:bodyPr>
            <a:normAutofit fontScale="40000" lnSpcReduction="20000"/>
          </a:bodyPr>
          <a:lstStyle/>
          <a:p>
            <a:pPr defTabSz="306233">
              <a:spcBef>
                <a:spcPts val="335"/>
              </a:spcBef>
            </a:pPr>
            <a:r>
              <a:rPr lang="en-GB" sz="1275"/>
              <a:t>Data excerpts</a:t>
            </a:r>
          </a:p>
        </p:txBody>
      </p:sp>
      <p:sp>
        <p:nvSpPr>
          <p:cNvPr id="4" name="Subtitle 2"/>
          <p:cNvSpPr txBox="1">
            <a:spLocks/>
          </p:cNvSpPr>
          <p:nvPr/>
        </p:nvSpPr>
        <p:spPr>
          <a:xfrm>
            <a:off x="2399453" y="1369777"/>
            <a:ext cx="690882" cy="178532"/>
          </a:xfrm>
          <a:prstGeom prst="rect">
            <a:avLst/>
          </a:prstGeom>
        </p:spPr>
        <p:txBody>
          <a:bodyPr vert="horz" lIns="47479" tIns="23739" rIns="47479" bIns="23739"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defTabSz="306233">
              <a:spcBef>
                <a:spcPts val="335"/>
              </a:spcBef>
            </a:pPr>
            <a:r>
              <a:rPr lang="en-GB" sz="625">
                <a:solidFill>
                  <a:prstClr val="black"/>
                </a:solidFill>
                <a:latin typeface="Calibri" panose="020F0502020204030204"/>
              </a:rPr>
              <a:t>First-order codes</a:t>
            </a:r>
            <a:endParaRPr lang="en-GB" sz="727">
              <a:solidFill>
                <a:prstClr val="black"/>
              </a:solidFill>
              <a:latin typeface="Calibri" panose="020F0502020204030204"/>
            </a:endParaRPr>
          </a:p>
        </p:txBody>
      </p:sp>
      <p:sp>
        <p:nvSpPr>
          <p:cNvPr id="5" name="Subtitle 2"/>
          <p:cNvSpPr txBox="1">
            <a:spLocks/>
          </p:cNvSpPr>
          <p:nvPr/>
        </p:nvSpPr>
        <p:spPr>
          <a:xfrm>
            <a:off x="3090335" y="1369777"/>
            <a:ext cx="800329" cy="178532"/>
          </a:xfrm>
          <a:prstGeom prst="rect">
            <a:avLst/>
          </a:prstGeom>
        </p:spPr>
        <p:txBody>
          <a:bodyPr vert="horz" lIns="47479" tIns="23739" rIns="47479" bIns="23739"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defTabSz="306233">
              <a:spcBef>
                <a:spcPts val="335"/>
              </a:spcBef>
            </a:pPr>
            <a:r>
              <a:rPr lang="en-GB" sz="625">
                <a:solidFill>
                  <a:prstClr val="black"/>
                </a:solidFill>
                <a:latin typeface="Calibri" panose="020F0502020204030204"/>
              </a:rPr>
              <a:t>Second-order themes</a:t>
            </a:r>
            <a:endParaRPr lang="en-GB" sz="727">
              <a:solidFill>
                <a:prstClr val="black"/>
              </a:solidFill>
              <a:latin typeface="Calibri" panose="020F0502020204030204"/>
            </a:endParaRPr>
          </a:p>
        </p:txBody>
      </p:sp>
      <p:sp>
        <p:nvSpPr>
          <p:cNvPr id="6" name="Subtitle 2"/>
          <p:cNvSpPr txBox="1">
            <a:spLocks/>
          </p:cNvSpPr>
          <p:nvPr/>
        </p:nvSpPr>
        <p:spPr>
          <a:xfrm>
            <a:off x="3899213" y="1339851"/>
            <a:ext cx="760997" cy="238385"/>
          </a:xfrm>
          <a:prstGeom prst="rect">
            <a:avLst/>
          </a:prstGeom>
        </p:spPr>
        <p:txBody>
          <a:bodyPr vert="horz" lIns="47479" tIns="23739" rIns="47479" bIns="23739"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defTabSz="306233">
              <a:spcBef>
                <a:spcPts val="335"/>
              </a:spcBef>
            </a:pPr>
            <a:r>
              <a:rPr lang="en-GB" sz="625">
                <a:solidFill>
                  <a:prstClr val="black"/>
                </a:solidFill>
                <a:latin typeface="Calibri" panose="020F0502020204030204"/>
              </a:rPr>
              <a:t>Theoretical dimensions</a:t>
            </a:r>
            <a:endParaRPr lang="en-GB" sz="727">
              <a:solidFill>
                <a:prstClr val="black"/>
              </a:solidFill>
              <a:latin typeface="Calibri" panose="020F0502020204030204"/>
            </a:endParaRPr>
          </a:p>
        </p:txBody>
      </p:sp>
      <p:sp>
        <p:nvSpPr>
          <p:cNvPr id="7" name="TextBox 6"/>
          <p:cNvSpPr txBox="1"/>
          <p:nvPr/>
        </p:nvSpPr>
        <p:spPr>
          <a:xfrm>
            <a:off x="1641022" y="1493813"/>
            <a:ext cx="825980" cy="669927"/>
          </a:xfrm>
          <a:prstGeom prst="rect">
            <a:avLst/>
          </a:prstGeom>
          <a:noFill/>
        </p:spPr>
        <p:txBody>
          <a:bodyPr wrap="square" rtlCol="0">
            <a:spAutoFit/>
          </a:bodyPr>
          <a:lstStyle/>
          <a:p>
            <a:pPr defTabSz="204155">
              <a:spcAft>
                <a:spcPts val="450"/>
              </a:spcAft>
            </a:pPr>
            <a:r>
              <a:rPr lang="en-GB" sz="469" i="1">
                <a:solidFill>
                  <a:prstClr val="black"/>
                </a:solidFill>
                <a:latin typeface="Calibri" panose="020F0502020204030204"/>
              </a:rPr>
              <a:t>“Wary of using innovation to establish and create new relationships… no established trust &amp; respect or congruence of behavioural expectations/code of conduct” </a:t>
            </a:r>
            <a:r>
              <a:rPr lang="en-GB" sz="469">
                <a:solidFill>
                  <a:prstClr val="black"/>
                </a:solidFill>
                <a:latin typeface="Calibri" panose="020F0502020204030204"/>
              </a:rPr>
              <a:t>(MNE I4)</a:t>
            </a:r>
            <a:endParaRPr lang="en-GB" sz="545">
              <a:solidFill>
                <a:prstClr val="black"/>
              </a:solidFill>
              <a:latin typeface="Calibri" panose="020F0502020204030204"/>
            </a:endParaRPr>
          </a:p>
        </p:txBody>
      </p:sp>
      <p:sp>
        <p:nvSpPr>
          <p:cNvPr id="8" name="TextBox 7"/>
          <p:cNvSpPr txBox="1"/>
          <p:nvPr/>
        </p:nvSpPr>
        <p:spPr>
          <a:xfrm>
            <a:off x="1631188" y="2769715"/>
            <a:ext cx="825980" cy="236731"/>
          </a:xfrm>
          <a:prstGeom prst="rect">
            <a:avLst/>
          </a:prstGeom>
          <a:noFill/>
        </p:spPr>
        <p:txBody>
          <a:bodyPr wrap="square" rtlCol="0">
            <a:spAutoFit/>
          </a:bodyPr>
          <a:lstStyle/>
          <a:p>
            <a:pPr defTabSz="204155">
              <a:spcAft>
                <a:spcPts val="450"/>
              </a:spcAft>
            </a:pPr>
            <a:r>
              <a:rPr lang="en-GB" sz="469" i="1">
                <a:solidFill>
                  <a:prstClr val="black"/>
                </a:solidFill>
                <a:latin typeface="Calibri" panose="020F0502020204030204"/>
              </a:rPr>
              <a:t>“Use of [information] as a bargaining tool” </a:t>
            </a:r>
            <a:r>
              <a:rPr lang="en-GB" sz="469">
                <a:solidFill>
                  <a:prstClr val="black"/>
                </a:solidFill>
                <a:latin typeface="Calibri" panose="020F0502020204030204"/>
              </a:rPr>
              <a:t>(MNE I5)</a:t>
            </a:r>
            <a:endParaRPr lang="en-GB" sz="545">
              <a:solidFill>
                <a:prstClr val="black"/>
              </a:solidFill>
              <a:latin typeface="Calibri" panose="020F0502020204030204"/>
            </a:endParaRPr>
          </a:p>
        </p:txBody>
      </p:sp>
      <p:sp>
        <p:nvSpPr>
          <p:cNvPr id="10" name="TextBox 9"/>
          <p:cNvSpPr txBox="1"/>
          <p:nvPr/>
        </p:nvSpPr>
        <p:spPr>
          <a:xfrm>
            <a:off x="1645787" y="2099723"/>
            <a:ext cx="825980" cy="882036"/>
          </a:xfrm>
          <a:prstGeom prst="rect">
            <a:avLst/>
          </a:prstGeom>
          <a:noFill/>
        </p:spPr>
        <p:txBody>
          <a:bodyPr wrap="square" rtlCol="0">
            <a:spAutoFit/>
          </a:bodyPr>
          <a:lstStyle/>
          <a:p>
            <a:pPr defTabSz="204155">
              <a:spcAft>
                <a:spcPts val="450"/>
              </a:spcAft>
            </a:pPr>
            <a:r>
              <a:rPr lang="en-GB" sz="469" i="1" dirty="0">
                <a:solidFill>
                  <a:prstClr val="black"/>
                </a:solidFill>
                <a:latin typeface="Calibri" panose="020F0502020204030204"/>
              </a:rPr>
              <a:t>“Not giving complete information and being careful about what is disclosed… protecting IP through withholding and protecting his information”</a:t>
            </a:r>
          </a:p>
          <a:p>
            <a:pPr defTabSz="204155">
              <a:spcAft>
                <a:spcPts val="450"/>
              </a:spcAft>
            </a:pPr>
            <a:r>
              <a:rPr lang="en-GB" sz="469" dirty="0">
                <a:solidFill>
                  <a:prstClr val="black"/>
                </a:solidFill>
                <a:latin typeface="Calibri" panose="020F0502020204030204"/>
              </a:rPr>
              <a:t>(SME I17)</a:t>
            </a:r>
          </a:p>
          <a:p>
            <a:pPr defTabSz="237390">
              <a:spcAft>
                <a:spcPts val="450"/>
              </a:spcAft>
            </a:pPr>
            <a:endParaRPr lang="en-GB" sz="545" i="1" dirty="0">
              <a:solidFill>
                <a:prstClr val="black"/>
              </a:solidFill>
              <a:latin typeface="Calibri" panose="020F0502020204030204"/>
            </a:endParaRPr>
          </a:p>
        </p:txBody>
      </p:sp>
      <p:sp>
        <p:nvSpPr>
          <p:cNvPr id="11" name="TextBox 10"/>
          <p:cNvSpPr txBox="1"/>
          <p:nvPr/>
        </p:nvSpPr>
        <p:spPr>
          <a:xfrm>
            <a:off x="1631188" y="3664214"/>
            <a:ext cx="825980" cy="381130"/>
          </a:xfrm>
          <a:prstGeom prst="rect">
            <a:avLst/>
          </a:prstGeom>
          <a:noFill/>
        </p:spPr>
        <p:txBody>
          <a:bodyPr wrap="square" rtlCol="0">
            <a:spAutoFit/>
          </a:bodyPr>
          <a:lstStyle/>
          <a:p>
            <a:pPr defTabSz="204155">
              <a:spcAft>
                <a:spcPts val="450"/>
              </a:spcAft>
            </a:pPr>
            <a:r>
              <a:rPr lang="en-GB" sz="469" i="1" dirty="0">
                <a:solidFill>
                  <a:prstClr val="black"/>
                </a:solidFill>
                <a:latin typeface="Calibri" panose="020F0502020204030204"/>
              </a:rPr>
              <a:t>“Without trust it is not an ecosystem relationship. It is a strategic think tank” </a:t>
            </a:r>
            <a:r>
              <a:rPr lang="en-GB" sz="469" dirty="0">
                <a:solidFill>
                  <a:prstClr val="black"/>
                </a:solidFill>
                <a:latin typeface="Calibri" panose="020F0502020204030204"/>
              </a:rPr>
              <a:t>(SME I30)</a:t>
            </a:r>
            <a:endParaRPr lang="en-GB" sz="545" i="1" dirty="0">
              <a:solidFill>
                <a:prstClr val="black"/>
              </a:solidFill>
              <a:latin typeface="Calibri" panose="020F0502020204030204"/>
            </a:endParaRPr>
          </a:p>
        </p:txBody>
      </p:sp>
      <p:sp>
        <p:nvSpPr>
          <p:cNvPr id="12" name="TextBox 11"/>
          <p:cNvSpPr txBox="1"/>
          <p:nvPr/>
        </p:nvSpPr>
        <p:spPr>
          <a:xfrm>
            <a:off x="1656475" y="2975006"/>
            <a:ext cx="825980" cy="734047"/>
          </a:xfrm>
          <a:prstGeom prst="rect">
            <a:avLst/>
          </a:prstGeom>
          <a:noFill/>
        </p:spPr>
        <p:txBody>
          <a:bodyPr wrap="square" rtlCol="0">
            <a:spAutoFit/>
          </a:bodyPr>
          <a:lstStyle/>
          <a:p>
            <a:pPr defTabSz="204155">
              <a:spcAft>
                <a:spcPts val="450"/>
              </a:spcAft>
            </a:pPr>
            <a:r>
              <a:rPr lang="en-GB" sz="469" i="1" dirty="0">
                <a:solidFill>
                  <a:prstClr val="black"/>
                </a:solidFill>
                <a:latin typeface="Calibri" panose="020F0502020204030204"/>
              </a:rPr>
              <a:t>“Ecosystem partners have to demonstrate the fair sharing of opportunities and you have to trust that partners are not giving away more business to another partner”</a:t>
            </a:r>
          </a:p>
          <a:p>
            <a:pPr defTabSz="204155">
              <a:spcAft>
                <a:spcPts val="450"/>
              </a:spcAft>
            </a:pPr>
            <a:r>
              <a:rPr lang="en-GB" sz="469" dirty="0">
                <a:solidFill>
                  <a:prstClr val="black"/>
                </a:solidFill>
                <a:latin typeface="Calibri" panose="020F0502020204030204"/>
              </a:rPr>
              <a:t>(ACA I30)</a:t>
            </a:r>
            <a:endParaRPr lang="en-GB" sz="545" dirty="0">
              <a:solidFill>
                <a:prstClr val="black"/>
              </a:solidFill>
              <a:latin typeface="Calibri" panose="020F0502020204030204"/>
            </a:endParaRPr>
          </a:p>
        </p:txBody>
      </p:sp>
      <p:sp>
        <p:nvSpPr>
          <p:cNvPr id="14" name="Right Brace 13"/>
          <p:cNvSpPr/>
          <p:nvPr/>
        </p:nvSpPr>
        <p:spPr>
          <a:xfrm>
            <a:off x="2399453" y="1512403"/>
            <a:ext cx="115432" cy="1180616"/>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237390"/>
            <a:endParaRPr lang="en-GB" sz="935">
              <a:solidFill>
                <a:prstClr val="black"/>
              </a:solidFill>
              <a:latin typeface="Calibri" panose="020F0502020204030204"/>
            </a:endParaRPr>
          </a:p>
        </p:txBody>
      </p:sp>
      <p:sp>
        <p:nvSpPr>
          <p:cNvPr id="15" name="TextBox 14"/>
          <p:cNvSpPr txBox="1"/>
          <p:nvPr/>
        </p:nvSpPr>
        <p:spPr>
          <a:xfrm>
            <a:off x="2558077" y="2021213"/>
            <a:ext cx="424728" cy="167866"/>
          </a:xfrm>
          <a:prstGeom prst="rect">
            <a:avLst/>
          </a:prstGeom>
          <a:noFill/>
          <a:ln>
            <a:solidFill>
              <a:schemeClr val="accent1"/>
            </a:solidFill>
          </a:ln>
        </p:spPr>
        <p:txBody>
          <a:bodyPr wrap="square" rtlCol="0">
            <a:spAutoFit/>
          </a:bodyPr>
          <a:lstStyle/>
          <a:p>
            <a:pPr defTabSz="204155">
              <a:spcAft>
                <a:spcPts val="450"/>
              </a:spcAft>
            </a:pPr>
            <a:r>
              <a:rPr lang="en-GB" sz="491" i="1" dirty="0">
                <a:solidFill>
                  <a:prstClr val="black"/>
                </a:solidFill>
                <a:latin typeface="Calibri" panose="020F0502020204030204"/>
              </a:rPr>
              <a:t>Caution</a:t>
            </a:r>
            <a:endParaRPr lang="en-GB" sz="572" i="1" dirty="0">
              <a:solidFill>
                <a:prstClr val="black"/>
              </a:solidFill>
              <a:latin typeface="Calibri" panose="020F0502020204030204"/>
            </a:endParaRPr>
          </a:p>
        </p:txBody>
      </p:sp>
      <p:sp>
        <p:nvSpPr>
          <p:cNvPr id="16" name="TextBox 15"/>
          <p:cNvSpPr txBox="1"/>
          <p:nvPr/>
        </p:nvSpPr>
        <p:spPr>
          <a:xfrm>
            <a:off x="2558077" y="3007020"/>
            <a:ext cx="561757" cy="167866"/>
          </a:xfrm>
          <a:prstGeom prst="rect">
            <a:avLst/>
          </a:prstGeom>
          <a:noFill/>
          <a:ln>
            <a:solidFill>
              <a:schemeClr val="accent1"/>
            </a:solidFill>
          </a:ln>
        </p:spPr>
        <p:txBody>
          <a:bodyPr wrap="square" rtlCol="0">
            <a:spAutoFit/>
          </a:bodyPr>
          <a:lstStyle/>
          <a:p>
            <a:pPr defTabSz="204155">
              <a:spcAft>
                <a:spcPts val="450"/>
              </a:spcAft>
            </a:pPr>
            <a:r>
              <a:rPr lang="en-GB" sz="491" i="1">
                <a:solidFill>
                  <a:prstClr val="black"/>
                </a:solidFill>
                <a:latin typeface="Calibri" panose="020F0502020204030204"/>
              </a:rPr>
              <a:t>Exploitation</a:t>
            </a:r>
            <a:endParaRPr lang="en-GB" sz="572" i="1">
              <a:solidFill>
                <a:prstClr val="black"/>
              </a:solidFill>
              <a:latin typeface="Calibri" panose="020F0502020204030204"/>
            </a:endParaRPr>
          </a:p>
        </p:txBody>
      </p:sp>
      <p:sp>
        <p:nvSpPr>
          <p:cNvPr id="17" name="Right Brace 16"/>
          <p:cNvSpPr/>
          <p:nvPr/>
        </p:nvSpPr>
        <p:spPr>
          <a:xfrm>
            <a:off x="2399453" y="2712408"/>
            <a:ext cx="115432" cy="749307"/>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237390"/>
            <a:endParaRPr lang="en-GB" sz="935">
              <a:solidFill>
                <a:prstClr val="black"/>
              </a:solidFill>
              <a:latin typeface="Calibri" panose="020F0502020204030204"/>
            </a:endParaRPr>
          </a:p>
        </p:txBody>
      </p:sp>
      <p:sp>
        <p:nvSpPr>
          <p:cNvPr id="21" name="Right Brace 20"/>
          <p:cNvSpPr/>
          <p:nvPr/>
        </p:nvSpPr>
        <p:spPr>
          <a:xfrm>
            <a:off x="2399452" y="3488773"/>
            <a:ext cx="115432" cy="470737"/>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237390"/>
            <a:endParaRPr lang="en-GB" sz="935">
              <a:solidFill>
                <a:prstClr val="black"/>
              </a:solidFill>
              <a:latin typeface="Calibri" panose="020F0502020204030204"/>
            </a:endParaRPr>
          </a:p>
        </p:txBody>
      </p:sp>
      <p:sp>
        <p:nvSpPr>
          <p:cNvPr id="22" name="TextBox 21"/>
          <p:cNvSpPr txBox="1"/>
          <p:nvPr/>
        </p:nvSpPr>
        <p:spPr>
          <a:xfrm>
            <a:off x="2513595" y="3660074"/>
            <a:ext cx="716527" cy="243400"/>
          </a:xfrm>
          <a:prstGeom prst="rect">
            <a:avLst/>
          </a:prstGeom>
          <a:noFill/>
          <a:ln>
            <a:solidFill>
              <a:schemeClr val="accent1"/>
            </a:solidFill>
          </a:ln>
        </p:spPr>
        <p:txBody>
          <a:bodyPr wrap="square" rtlCol="0">
            <a:spAutoFit/>
          </a:bodyPr>
          <a:lstStyle/>
          <a:p>
            <a:pPr defTabSz="204155">
              <a:spcAft>
                <a:spcPts val="450"/>
              </a:spcAft>
            </a:pPr>
            <a:r>
              <a:rPr lang="en-GB" sz="491" i="1">
                <a:solidFill>
                  <a:prstClr val="black"/>
                </a:solidFill>
                <a:latin typeface="Calibri" panose="020F0502020204030204"/>
              </a:rPr>
              <a:t>Relationship safeguards</a:t>
            </a:r>
            <a:endParaRPr lang="en-GB" sz="572" i="1">
              <a:solidFill>
                <a:prstClr val="black"/>
              </a:solidFill>
              <a:latin typeface="Calibri" panose="020F0502020204030204"/>
            </a:endParaRPr>
          </a:p>
        </p:txBody>
      </p:sp>
      <p:sp>
        <p:nvSpPr>
          <p:cNvPr id="24" name="TextBox 23"/>
          <p:cNvSpPr txBox="1"/>
          <p:nvPr/>
        </p:nvSpPr>
        <p:spPr>
          <a:xfrm>
            <a:off x="3278659" y="2550073"/>
            <a:ext cx="824294" cy="284561"/>
          </a:xfrm>
          <a:prstGeom prst="ellipse">
            <a:avLst/>
          </a:prstGeom>
          <a:solidFill>
            <a:schemeClr val="accent1">
              <a:lumMod val="40000"/>
              <a:lumOff val="60000"/>
            </a:schemeClr>
          </a:solidFill>
          <a:ln>
            <a:solidFill>
              <a:schemeClr val="accent1"/>
            </a:solidFill>
          </a:ln>
        </p:spPr>
        <p:txBody>
          <a:bodyPr wrap="square" rtlCol="0">
            <a:spAutoFit/>
          </a:bodyPr>
          <a:lstStyle/>
          <a:p>
            <a:pPr defTabSz="204155">
              <a:spcAft>
                <a:spcPts val="450"/>
              </a:spcAft>
            </a:pPr>
            <a:r>
              <a:rPr lang="en-GB" sz="715">
                <a:solidFill>
                  <a:prstClr val="black"/>
                </a:solidFill>
                <a:latin typeface="Calibri" panose="020F0502020204030204"/>
              </a:rPr>
              <a:t>Mistrust</a:t>
            </a:r>
            <a:endParaRPr lang="en-GB" sz="831">
              <a:solidFill>
                <a:prstClr val="black"/>
              </a:solidFill>
              <a:latin typeface="Calibri" panose="020F0502020204030204"/>
            </a:endParaRPr>
          </a:p>
        </p:txBody>
      </p:sp>
      <p:cxnSp>
        <p:nvCxnSpPr>
          <p:cNvPr id="26" name="Straight Connector 25"/>
          <p:cNvCxnSpPr>
            <a:cxnSpLocks/>
            <a:endCxn id="24" idx="1"/>
          </p:cNvCxnSpPr>
          <p:nvPr/>
        </p:nvCxnSpPr>
        <p:spPr>
          <a:xfrm>
            <a:off x="2857973" y="2131190"/>
            <a:ext cx="541401" cy="460556"/>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cxnSpLocks/>
            <a:endCxn id="24" idx="3"/>
          </p:cNvCxnSpPr>
          <p:nvPr/>
        </p:nvCxnSpPr>
        <p:spPr>
          <a:xfrm flipV="1">
            <a:off x="3006752" y="2792961"/>
            <a:ext cx="392622" cy="286658"/>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V="1">
            <a:off x="3225433" y="2769715"/>
            <a:ext cx="265067" cy="829863"/>
          </a:xfrm>
          <a:prstGeom prst="line">
            <a:avLst/>
          </a:prstGeom>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1616998" y="5296879"/>
            <a:ext cx="825980" cy="453329"/>
          </a:xfrm>
          <a:prstGeom prst="rect">
            <a:avLst/>
          </a:prstGeom>
          <a:noFill/>
        </p:spPr>
        <p:txBody>
          <a:bodyPr wrap="square" rtlCol="0">
            <a:spAutoFit/>
          </a:bodyPr>
          <a:lstStyle/>
          <a:p>
            <a:pPr defTabSz="204155">
              <a:spcAft>
                <a:spcPts val="450"/>
              </a:spcAft>
            </a:pPr>
            <a:r>
              <a:rPr lang="en-GB" sz="469" i="1" dirty="0">
                <a:solidFill>
                  <a:prstClr val="black"/>
                </a:solidFill>
                <a:latin typeface="Calibri" panose="020F0502020204030204"/>
              </a:rPr>
              <a:t>“Sometimes have contradictory priorities… customer loyalties can cause minor conflict” </a:t>
            </a:r>
            <a:r>
              <a:rPr lang="en-GB" sz="469" dirty="0">
                <a:solidFill>
                  <a:prstClr val="black"/>
                </a:solidFill>
                <a:latin typeface="Calibri" panose="020F0502020204030204"/>
              </a:rPr>
              <a:t>(MNE I13)</a:t>
            </a:r>
            <a:endParaRPr lang="en-GB" sz="545" dirty="0">
              <a:solidFill>
                <a:prstClr val="black"/>
              </a:solidFill>
              <a:latin typeface="Calibri" panose="020F0502020204030204"/>
            </a:endParaRPr>
          </a:p>
        </p:txBody>
      </p:sp>
      <p:sp>
        <p:nvSpPr>
          <p:cNvPr id="27" name="TextBox 26"/>
          <p:cNvSpPr txBox="1"/>
          <p:nvPr/>
        </p:nvSpPr>
        <p:spPr>
          <a:xfrm>
            <a:off x="1631188" y="3997348"/>
            <a:ext cx="862748" cy="669927"/>
          </a:xfrm>
          <a:prstGeom prst="rect">
            <a:avLst/>
          </a:prstGeom>
          <a:noFill/>
        </p:spPr>
        <p:txBody>
          <a:bodyPr wrap="square" rtlCol="0">
            <a:spAutoFit/>
          </a:bodyPr>
          <a:lstStyle/>
          <a:p>
            <a:pPr defTabSz="204155">
              <a:spcAft>
                <a:spcPts val="450"/>
              </a:spcAft>
            </a:pPr>
            <a:r>
              <a:rPr lang="en-GB" sz="469" i="1">
                <a:solidFill>
                  <a:prstClr val="black"/>
                </a:solidFill>
                <a:latin typeface="Calibri" panose="020F0502020204030204"/>
              </a:rPr>
              <a:t>“[There is] a need to keep your guard up a little bit… [our ecosystem partner] engages with multiple competitors and this reduces confidence that they are trustworthy” </a:t>
            </a:r>
            <a:r>
              <a:rPr lang="en-GB" sz="469">
                <a:solidFill>
                  <a:prstClr val="black"/>
                </a:solidFill>
                <a:latin typeface="Calibri" panose="020F0502020204030204"/>
              </a:rPr>
              <a:t>(MNE I1)</a:t>
            </a:r>
            <a:endParaRPr lang="en-GB" sz="545">
              <a:solidFill>
                <a:prstClr val="black"/>
              </a:solidFill>
              <a:latin typeface="Calibri" panose="020F0502020204030204"/>
            </a:endParaRPr>
          </a:p>
        </p:txBody>
      </p:sp>
      <p:sp>
        <p:nvSpPr>
          <p:cNvPr id="29" name="TextBox 28"/>
          <p:cNvSpPr txBox="1"/>
          <p:nvPr/>
        </p:nvSpPr>
        <p:spPr>
          <a:xfrm>
            <a:off x="1629382" y="4513676"/>
            <a:ext cx="825980" cy="814325"/>
          </a:xfrm>
          <a:prstGeom prst="rect">
            <a:avLst/>
          </a:prstGeom>
          <a:noFill/>
        </p:spPr>
        <p:txBody>
          <a:bodyPr wrap="square" rtlCol="0">
            <a:spAutoFit/>
          </a:bodyPr>
          <a:lstStyle/>
          <a:p>
            <a:pPr defTabSz="204155">
              <a:spcAft>
                <a:spcPts val="450"/>
              </a:spcAft>
            </a:pPr>
            <a:r>
              <a:rPr lang="en-GB" sz="469" i="1">
                <a:solidFill>
                  <a:prstClr val="black"/>
                </a:solidFill>
                <a:latin typeface="Calibri" panose="020F0502020204030204"/>
              </a:rPr>
              <a:t>“Having a ‘commercial relationship’ means that there are sometimes negative outcomes… constraints… potential to be competitive can cause friction when the partner decides to pursue alternative partners” </a:t>
            </a:r>
            <a:r>
              <a:rPr lang="en-GB" sz="469">
                <a:solidFill>
                  <a:prstClr val="black"/>
                </a:solidFill>
                <a:latin typeface="Calibri" panose="020F0502020204030204"/>
              </a:rPr>
              <a:t>(MNE I20)</a:t>
            </a:r>
            <a:endParaRPr lang="en-GB" sz="545" i="1">
              <a:solidFill>
                <a:prstClr val="black"/>
              </a:solidFill>
              <a:latin typeface="Calibri" panose="020F0502020204030204"/>
            </a:endParaRPr>
          </a:p>
        </p:txBody>
      </p:sp>
      <p:sp>
        <p:nvSpPr>
          <p:cNvPr id="31" name="Right Brace 30"/>
          <p:cNvSpPr/>
          <p:nvPr/>
        </p:nvSpPr>
        <p:spPr>
          <a:xfrm>
            <a:off x="2392185" y="3995471"/>
            <a:ext cx="115432" cy="478475"/>
          </a:xfrm>
          <a:prstGeom prst="rightBrace">
            <a:avLst/>
          </a:prstGeom>
        </p:spPr>
        <p:style>
          <a:lnRef idx="1">
            <a:schemeClr val="accent2"/>
          </a:lnRef>
          <a:fillRef idx="0">
            <a:schemeClr val="accent2"/>
          </a:fillRef>
          <a:effectRef idx="0">
            <a:schemeClr val="accent2"/>
          </a:effectRef>
          <a:fontRef idx="minor">
            <a:schemeClr val="tx1"/>
          </a:fontRef>
        </p:style>
        <p:txBody>
          <a:bodyPr rtlCol="0" anchor="ctr"/>
          <a:lstStyle/>
          <a:p>
            <a:pPr algn="ctr" defTabSz="237390"/>
            <a:endParaRPr lang="en-GB" sz="935">
              <a:solidFill>
                <a:prstClr val="black"/>
              </a:solidFill>
              <a:latin typeface="Calibri" panose="020F0502020204030204"/>
            </a:endParaRPr>
          </a:p>
        </p:txBody>
      </p:sp>
      <p:sp>
        <p:nvSpPr>
          <p:cNvPr id="32" name="TextBox 31"/>
          <p:cNvSpPr txBox="1"/>
          <p:nvPr/>
        </p:nvSpPr>
        <p:spPr>
          <a:xfrm>
            <a:off x="2560851" y="4164502"/>
            <a:ext cx="529484" cy="167866"/>
          </a:xfrm>
          <a:prstGeom prst="rect">
            <a:avLst/>
          </a:prstGeom>
          <a:noFill/>
          <a:ln>
            <a:solidFill>
              <a:schemeClr val="accent2"/>
            </a:solidFill>
          </a:ln>
        </p:spPr>
        <p:txBody>
          <a:bodyPr wrap="square" rtlCol="0">
            <a:spAutoFit/>
          </a:bodyPr>
          <a:lstStyle/>
          <a:p>
            <a:pPr defTabSz="204155">
              <a:spcAft>
                <a:spcPts val="450"/>
              </a:spcAft>
            </a:pPr>
            <a:r>
              <a:rPr lang="en-GB" sz="491" i="1">
                <a:solidFill>
                  <a:prstClr val="black"/>
                </a:solidFill>
                <a:latin typeface="Calibri" panose="020F0502020204030204"/>
              </a:rPr>
              <a:t>Protection</a:t>
            </a:r>
            <a:endParaRPr lang="en-GB" sz="572" i="1">
              <a:solidFill>
                <a:prstClr val="black"/>
              </a:solidFill>
              <a:latin typeface="Calibri" panose="020F0502020204030204"/>
            </a:endParaRPr>
          </a:p>
        </p:txBody>
      </p:sp>
      <p:sp>
        <p:nvSpPr>
          <p:cNvPr id="33" name="Right Brace 32"/>
          <p:cNvSpPr/>
          <p:nvPr/>
        </p:nvSpPr>
        <p:spPr>
          <a:xfrm>
            <a:off x="2394115" y="4507975"/>
            <a:ext cx="115432" cy="991693"/>
          </a:xfrm>
          <a:prstGeom prst="rightBrace">
            <a:avLst/>
          </a:prstGeom>
        </p:spPr>
        <p:style>
          <a:lnRef idx="1">
            <a:schemeClr val="accent2"/>
          </a:lnRef>
          <a:fillRef idx="0">
            <a:schemeClr val="accent2"/>
          </a:fillRef>
          <a:effectRef idx="0">
            <a:schemeClr val="accent2"/>
          </a:effectRef>
          <a:fontRef idx="minor">
            <a:schemeClr val="tx1"/>
          </a:fontRef>
        </p:style>
        <p:txBody>
          <a:bodyPr rtlCol="0" anchor="ctr"/>
          <a:lstStyle/>
          <a:p>
            <a:pPr algn="ctr" defTabSz="237390"/>
            <a:endParaRPr lang="en-GB" sz="935">
              <a:solidFill>
                <a:prstClr val="black"/>
              </a:solidFill>
              <a:latin typeface="Calibri" panose="020F0502020204030204"/>
            </a:endParaRPr>
          </a:p>
        </p:txBody>
      </p:sp>
      <p:sp>
        <p:nvSpPr>
          <p:cNvPr id="34" name="TextBox 33"/>
          <p:cNvSpPr txBox="1"/>
          <p:nvPr/>
        </p:nvSpPr>
        <p:spPr>
          <a:xfrm>
            <a:off x="3119834" y="4607351"/>
            <a:ext cx="923472" cy="284561"/>
          </a:xfrm>
          <a:prstGeom prst="ellipse">
            <a:avLst/>
          </a:prstGeom>
          <a:solidFill>
            <a:schemeClr val="accent2">
              <a:lumMod val="20000"/>
              <a:lumOff val="80000"/>
            </a:schemeClr>
          </a:solidFill>
          <a:ln>
            <a:solidFill>
              <a:schemeClr val="accent2"/>
            </a:solidFill>
          </a:ln>
        </p:spPr>
        <p:txBody>
          <a:bodyPr wrap="square" rtlCol="0">
            <a:spAutoFit/>
          </a:bodyPr>
          <a:lstStyle/>
          <a:p>
            <a:pPr defTabSz="204155">
              <a:spcAft>
                <a:spcPts val="450"/>
              </a:spcAft>
            </a:pPr>
            <a:r>
              <a:rPr lang="en-GB" sz="715">
                <a:solidFill>
                  <a:prstClr val="black"/>
                </a:solidFill>
                <a:latin typeface="Calibri" panose="020F0502020204030204"/>
              </a:rPr>
              <a:t>Competition</a:t>
            </a:r>
            <a:endParaRPr lang="en-GB" sz="831">
              <a:solidFill>
                <a:prstClr val="black"/>
              </a:solidFill>
              <a:latin typeface="Calibri" panose="020F0502020204030204"/>
            </a:endParaRPr>
          </a:p>
        </p:txBody>
      </p:sp>
      <p:cxnSp>
        <p:nvCxnSpPr>
          <p:cNvPr id="13" name="Straight Connector 12"/>
          <p:cNvCxnSpPr>
            <a:cxnSpLocks/>
            <a:endCxn id="34" idx="1"/>
          </p:cNvCxnSpPr>
          <p:nvPr/>
        </p:nvCxnSpPr>
        <p:spPr>
          <a:xfrm>
            <a:off x="2914401" y="4281925"/>
            <a:ext cx="340672" cy="367099"/>
          </a:xfrm>
          <a:prstGeom prst="line">
            <a:avLst/>
          </a:prstGeom>
        </p:spPr>
        <p:style>
          <a:lnRef idx="1">
            <a:schemeClr val="accent2"/>
          </a:lnRef>
          <a:fillRef idx="0">
            <a:schemeClr val="accent2"/>
          </a:fillRef>
          <a:effectRef idx="0">
            <a:schemeClr val="accent2"/>
          </a:effectRef>
          <a:fontRef idx="minor">
            <a:schemeClr val="tx1"/>
          </a:fontRef>
        </p:style>
      </p:cxnSp>
      <p:cxnSp>
        <p:nvCxnSpPr>
          <p:cNvPr id="35" name="Straight Connector 34"/>
          <p:cNvCxnSpPr>
            <a:cxnSpLocks/>
            <a:endCxn id="34" idx="2"/>
          </p:cNvCxnSpPr>
          <p:nvPr/>
        </p:nvCxnSpPr>
        <p:spPr>
          <a:xfrm>
            <a:off x="2971069" y="4714193"/>
            <a:ext cx="148765" cy="35439"/>
          </a:xfrm>
          <a:prstGeom prst="line">
            <a:avLst/>
          </a:prstGeom>
        </p:spPr>
        <p:style>
          <a:lnRef idx="1">
            <a:schemeClr val="accent2"/>
          </a:lnRef>
          <a:fillRef idx="0">
            <a:schemeClr val="accent2"/>
          </a:fillRef>
          <a:effectRef idx="0">
            <a:schemeClr val="accent2"/>
          </a:effectRef>
          <a:fontRef idx="minor">
            <a:schemeClr val="tx1"/>
          </a:fontRef>
        </p:style>
      </p:cxnSp>
      <p:cxnSp>
        <p:nvCxnSpPr>
          <p:cNvPr id="36" name="Straight Connector 35"/>
          <p:cNvCxnSpPr/>
          <p:nvPr/>
        </p:nvCxnSpPr>
        <p:spPr>
          <a:xfrm flipV="1">
            <a:off x="3035022" y="4811078"/>
            <a:ext cx="243637" cy="539855"/>
          </a:xfrm>
          <a:prstGeom prst="line">
            <a:avLst/>
          </a:prstGeom>
        </p:spPr>
        <p:style>
          <a:lnRef idx="1">
            <a:schemeClr val="accent2"/>
          </a:lnRef>
          <a:fillRef idx="0">
            <a:schemeClr val="accent2"/>
          </a:fillRef>
          <a:effectRef idx="0">
            <a:schemeClr val="accent2"/>
          </a:effectRef>
          <a:fontRef idx="minor">
            <a:schemeClr val="tx1"/>
          </a:fontRef>
        </p:style>
      </p:cxnSp>
      <p:sp>
        <p:nvSpPr>
          <p:cNvPr id="37" name="TextBox 36">
            <a:extLst>
              <a:ext uri="{FF2B5EF4-FFF2-40B4-BE49-F238E27FC236}">
                <a16:creationId xmlns:a16="http://schemas.microsoft.com/office/drawing/2014/main" id="{9E57AAB6-6E09-4FD6-BE8A-8AE167E58CAF}"/>
              </a:ext>
            </a:extLst>
          </p:cNvPr>
          <p:cNvSpPr txBox="1"/>
          <p:nvPr/>
        </p:nvSpPr>
        <p:spPr>
          <a:xfrm>
            <a:off x="2578269" y="4945109"/>
            <a:ext cx="353551" cy="167866"/>
          </a:xfrm>
          <a:prstGeom prst="rect">
            <a:avLst/>
          </a:prstGeom>
          <a:noFill/>
          <a:ln>
            <a:solidFill>
              <a:schemeClr val="accent2"/>
            </a:solidFill>
          </a:ln>
        </p:spPr>
        <p:txBody>
          <a:bodyPr wrap="square" rtlCol="0">
            <a:spAutoFit/>
          </a:bodyPr>
          <a:lstStyle/>
          <a:p>
            <a:pPr defTabSz="204155">
              <a:spcAft>
                <a:spcPts val="450"/>
              </a:spcAft>
            </a:pPr>
            <a:r>
              <a:rPr lang="en-GB" sz="491" i="1">
                <a:solidFill>
                  <a:prstClr val="black"/>
                </a:solidFill>
                <a:latin typeface="Calibri" panose="020F0502020204030204"/>
              </a:rPr>
              <a:t>Risk</a:t>
            </a:r>
            <a:endParaRPr lang="en-GB" sz="572" i="1">
              <a:solidFill>
                <a:prstClr val="black"/>
              </a:solidFill>
              <a:latin typeface="Calibri" panose="020F0502020204030204"/>
            </a:endParaRPr>
          </a:p>
        </p:txBody>
      </p:sp>
      <p:sp>
        <p:nvSpPr>
          <p:cNvPr id="18" name="TextBox 17">
            <a:extLst>
              <a:ext uri="{FF2B5EF4-FFF2-40B4-BE49-F238E27FC236}">
                <a16:creationId xmlns:a16="http://schemas.microsoft.com/office/drawing/2014/main" id="{5416C717-EE94-895E-DCD5-F1DB5836C2C7}"/>
              </a:ext>
            </a:extLst>
          </p:cNvPr>
          <p:cNvSpPr txBox="1"/>
          <p:nvPr/>
        </p:nvSpPr>
        <p:spPr>
          <a:xfrm>
            <a:off x="827584" y="404664"/>
            <a:ext cx="3168352" cy="523220"/>
          </a:xfrm>
          <a:prstGeom prst="rect">
            <a:avLst/>
          </a:prstGeom>
          <a:noFill/>
        </p:spPr>
        <p:txBody>
          <a:bodyPr wrap="square" rtlCol="0">
            <a:spAutoFit/>
          </a:bodyPr>
          <a:lstStyle/>
          <a:p>
            <a:r>
              <a:rPr lang="en-GB" sz="2800" dirty="0"/>
              <a:t>Example 2</a:t>
            </a:r>
          </a:p>
        </p:txBody>
      </p:sp>
    </p:spTree>
    <p:extLst>
      <p:ext uri="{BB962C8B-B14F-4D97-AF65-F5344CB8AC3E}">
        <p14:creationId xmlns:p14="http://schemas.microsoft.com/office/powerpoint/2010/main" val="6791393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63155" y="1920404"/>
            <a:ext cx="5156864"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8872" y="2852605"/>
            <a:ext cx="3266696"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85662" y="2085814"/>
            <a:ext cx="5143179"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560517" y="1758234"/>
            <a:ext cx="3606227"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dirty="0">
              <a:solidFill>
                <a:prstClr val="white"/>
              </a:solidFill>
              <a:latin typeface="Calibri" panose="020F0502020204030204"/>
            </a:endParaRPr>
          </a:p>
        </p:txBody>
      </p:sp>
      <p:sp>
        <p:nvSpPr>
          <p:cNvPr id="2" name="Title 1">
            <a:extLst>
              <a:ext uri="{FF2B5EF4-FFF2-40B4-BE49-F238E27FC236}">
                <a16:creationId xmlns:a16="http://schemas.microsoft.com/office/drawing/2014/main" id="{DB989D8C-7619-404D-891C-A7453C32BEE5}"/>
              </a:ext>
            </a:extLst>
          </p:cNvPr>
          <p:cNvSpPr>
            <a:spLocks noGrp="1"/>
          </p:cNvSpPr>
          <p:nvPr>
            <p:ph type="title"/>
          </p:nvPr>
        </p:nvSpPr>
        <p:spPr>
          <a:xfrm>
            <a:off x="495031" y="2932579"/>
            <a:ext cx="2160621" cy="2303930"/>
          </a:xfrm>
        </p:spPr>
        <p:txBody>
          <a:bodyPr vert="horz" lIns="68580" tIns="34290" rIns="68580" bIns="34290" rtlCol="0" anchor="t">
            <a:normAutofit/>
          </a:bodyPr>
          <a:lstStyle/>
          <a:p>
            <a:r>
              <a:rPr lang="en-US" sz="3000" u="sng" dirty="0">
                <a:solidFill>
                  <a:srgbClr val="FFFFFF"/>
                </a:solidFill>
              </a:rPr>
              <a:t>Further Examples….</a:t>
            </a:r>
          </a:p>
        </p:txBody>
      </p:sp>
      <p:graphicFrame>
        <p:nvGraphicFramePr>
          <p:cNvPr id="6" name="Table 6">
            <a:extLst>
              <a:ext uri="{FF2B5EF4-FFF2-40B4-BE49-F238E27FC236}">
                <a16:creationId xmlns:a16="http://schemas.microsoft.com/office/drawing/2014/main" id="{1DBF72B6-A388-4837-B2B1-8CAFBF1DFAEB}"/>
              </a:ext>
            </a:extLst>
          </p:cNvPr>
          <p:cNvGraphicFramePr>
            <a:graphicFrameLocks noGrp="1"/>
          </p:cNvGraphicFramePr>
          <p:nvPr/>
        </p:nvGraphicFramePr>
        <p:xfrm>
          <a:off x="3376821" y="1521102"/>
          <a:ext cx="5419312" cy="3997088"/>
        </p:xfrm>
        <a:graphic>
          <a:graphicData uri="http://schemas.openxmlformats.org/drawingml/2006/table">
            <a:tbl>
              <a:tblPr firstRow="1" bandRow="1">
                <a:tableStyleId>{5C22544A-7EE6-4342-B048-85BDC9FD1C3A}</a:tableStyleId>
              </a:tblPr>
              <a:tblGrid>
                <a:gridCol w="2679539">
                  <a:extLst>
                    <a:ext uri="{9D8B030D-6E8A-4147-A177-3AD203B41FA5}">
                      <a16:colId xmlns:a16="http://schemas.microsoft.com/office/drawing/2014/main" val="134313467"/>
                    </a:ext>
                  </a:extLst>
                </a:gridCol>
                <a:gridCol w="2739773">
                  <a:extLst>
                    <a:ext uri="{9D8B030D-6E8A-4147-A177-3AD203B41FA5}">
                      <a16:colId xmlns:a16="http://schemas.microsoft.com/office/drawing/2014/main" val="1216832074"/>
                    </a:ext>
                  </a:extLst>
                </a:gridCol>
              </a:tblGrid>
              <a:tr h="213185">
                <a:tc>
                  <a:txBody>
                    <a:bodyPr/>
                    <a:lstStyle/>
                    <a:p>
                      <a:r>
                        <a:rPr lang="en-GB" sz="900" i="0" u="none"/>
                        <a:t>Theme 1: Mistrust (20 out of 25)</a:t>
                      </a:r>
                    </a:p>
                  </a:txBody>
                  <a:tcPr marL="57103" marR="57103" marT="28552" marB="28552">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r>
                        <a:rPr lang="en-GB" sz="800" i="0" u="none"/>
                        <a:t>Related quotes</a:t>
                      </a:r>
                    </a:p>
                  </a:txBody>
                  <a:tcPr marL="57103" marR="57103" marT="28552" marB="28552">
                    <a:lnL w="12700" cmpd="sng">
                      <a:noFill/>
                    </a:lnL>
                    <a:lnR w="12700" cmpd="sng">
                      <a:noFill/>
                    </a:lnR>
                    <a:lnT w="12700" cmpd="sng">
                      <a:noFill/>
                    </a:lnT>
                    <a:lnB w="38100" cmpd="sng">
                      <a:noFill/>
                    </a:lnB>
                    <a:lnTlToBr w="12700" cmpd="sng">
                      <a:noFill/>
                      <a:prstDash val="solid"/>
                    </a:lnTlToBr>
                    <a:lnBlToTr w="12700" cmpd="sng">
                      <a:noFill/>
                      <a:prstDash val="solid"/>
                    </a:lnBlToTr>
                  </a:tcPr>
                </a:tc>
                <a:extLst>
                  <a:ext uri="{0D108BD9-81ED-4DB2-BD59-A6C34878D82A}">
                    <a16:rowId xmlns:a16="http://schemas.microsoft.com/office/drawing/2014/main" val="2317532418"/>
                  </a:ext>
                </a:extLst>
              </a:tr>
              <a:tr h="686943">
                <a:tc>
                  <a:txBody>
                    <a:bodyPr/>
                    <a:lstStyle/>
                    <a:p>
                      <a:endParaRPr lang="en-GB" sz="1100" i="0" u="none"/>
                    </a:p>
                  </a:txBody>
                  <a:tcPr marL="57103" marR="57103" marT="28552" marB="28552">
                    <a:lnL w="12700" cmpd="sng">
                      <a:noFill/>
                    </a:lnL>
                    <a:lnR w="12700" cmpd="sng">
                      <a:noFill/>
                    </a:lnR>
                    <a:lnT w="381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pPr>
                      <a:r>
                        <a:rPr lang="en-GB" sz="800">
                          <a:effectLst/>
                          <a:latin typeface="+mn-lt"/>
                        </a:rPr>
                        <a:t>MNE Interview 4:</a:t>
                      </a:r>
                    </a:p>
                    <a:p>
                      <a:pPr>
                        <a:lnSpc>
                          <a:spcPct val="150000"/>
                        </a:lnSpc>
                      </a:pPr>
                      <a:r>
                        <a:rPr lang="en-GB" sz="800">
                          <a:effectLst/>
                          <a:latin typeface="+mn-lt"/>
                        </a:rPr>
                        <a:t>“</a:t>
                      </a:r>
                      <a:r>
                        <a:rPr lang="en-GB" sz="800" i="1">
                          <a:effectLst/>
                          <a:latin typeface="+mn-lt"/>
                        </a:rPr>
                        <a:t>These are brand new relationships so trust is difficult... There’s no established trust and respect – therefore we are wary of using innovation to establish and create new relationships.”</a:t>
                      </a:r>
                      <a:endParaRPr lang="en-GB" sz="800" i="1">
                        <a:effectLst/>
                        <a:latin typeface="+mn-lt"/>
                        <a:ea typeface="Calibri" panose="020F0502020204030204" pitchFamily="34" charset="0"/>
                        <a:cs typeface="Times New Roman" panose="02020603050405020304" pitchFamily="18" charset="0"/>
                      </a:endParaRPr>
                    </a:p>
                  </a:txBody>
                  <a:tcPr marL="15790" marR="15790" marT="0" marB="0">
                    <a:lnL w="12700" cmpd="sng">
                      <a:noFill/>
                    </a:lnL>
                    <a:lnR w="12700" cmpd="sng">
                      <a:noFill/>
                    </a:lnR>
                    <a:lnT w="381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3502654935"/>
                  </a:ext>
                </a:extLst>
              </a:tr>
              <a:tr h="1714799">
                <a:tc>
                  <a:txBody>
                    <a:bodyPr/>
                    <a:lstStyle/>
                    <a:p>
                      <a:endParaRPr lang="en-GB" sz="1100" i="0" u="none"/>
                    </a:p>
                  </a:txBody>
                  <a:tcPr marL="57103" marR="57103" marT="28552" marB="28552">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marL="0" indent="0">
                        <a:lnSpc>
                          <a:spcPct val="150000"/>
                        </a:lnSpc>
                        <a:buFontTx/>
                        <a:buNone/>
                      </a:pPr>
                      <a:r>
                        <a:rPr lang="en-GB" sz="800">
                          <a:effectLst/>
                          <a:latin typeface="+mn-lt"/>
                        </a:rPr>
                        <a:t>SME Interview 11:</a:t>
                      </a:r>
                    </a:p>
                    <a:p>
                      <a:pPr marL="0" indent="0">
                        <a:lnSpc>
                          <a:spcPct val="150000"/>
                        </a:lnSpc>
                        <a:buFontTx/>
                        <a:buNone/>
                      </a:pPr>
                      <a:r>
                        <a:rPr lang="en-GB" sz="800" i="1">
                          <a:effectLst/>
                          <a:latin typeface="+mn-lt"/>
                        </a:rPr>
                        <a:t>“ We have a TBVA (trust based value added) relationship. However, in terms of X trusting Y, the nature of Ys organisation (i.e. reporting/analysing) means that organisations are often cautious and can be careful of what they disclose. Y knows the analyst relations team within X but wants to maintain a professional relationship due to concerns that ad hoc/personal conversations can lead to potentially confidential information being discussed on a personal level so it’s a bit of an arm’s length situation</a:t>
                      </a:r>
                      <a:r>
                        <a:rPr lang="en-GB" sz="800" i="1">
                          <a:effectLst/>
                          <a:latin typeface="+mn-lt"/>
                          <a:cs typeface="Times New Roman" panose="02020603050405020304" pitchFamily="18" charset="0"/>
                        </a:rPr>
                        <a:t>.”</a:t>
                      </a:r>
                      <a:endParaRPr lang="en-GB" sz="800" i="1">
                        <a:effectLst/>
                        <a:latin typeface="+mn-lt"/>
                      </a:endParaRPr>
                    </a:p>
                  </a:txBody>
                  <a:tcPr marL="15790" marR="15790" marT="0" marB="0">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563774952"/>
                  </a:ext>
                </a:extLst>
              </a:tr>
              <a:tr h="1200871">
                <a:tc>
                  <a:txBody>
                    <a:bodyPr/>
                    <a:lstStyle/>
                    <a:p>
                      <a:endParaRPr lang="en-GB" sz="1100" i="0" u="none"/>
                    </a:p>
                  </a:txBody>
                  <a:tcPr marL="57103" marR="57103" marT="28552" marB="28552">
                    <a:lnL w="12700" cmpd="sng">
                      <a:noFill/>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pPr>
                      <a:r>
                        <a:rPr lang="en-GB" sz="800">
                          <a:effectLst/>
                          <a:latin typeface="+mn-lt"/>
                        </a:rPr>
                        <a:t>SME Interview 13: </a:t>
                      </a:r>
                    </a:p>
                    <a:p>
                      <a:pPr>
                        <a:lnSpc>
                          <a:spcPct val="150000"/>
                        </a:lnSpc>
                      </a:pPr>
                      <a:r>
                        <a:rPr lang="en-GB" sz="800">
                          <a:effectLst/>
                          <a:latin typeface="+mn-lt"/>
                        </a:rPr>
                        <a:t>“</a:t>
                      </a:r>
                      <a:r>
                        <a:rPr lang="en-GB" sz="800" i="1">
                          <a:effectLst/>
                          <a:latin typeface="+mn-lt"/>
                        </a:rPr>
                        <a:t>We are very trusting of our partner… the relationship is driven from possessing the same goals – possess technical respect for eachother with regard to what they’re achieving. There are some Commercial issues in terms of pricing disagreements and so sometimes there’s constraints in the technical aspect of their relationship but not within the working relationship”</a:t>
                      </a:r>
                    </a:p>
                  </a:txBody>
                  <a:tcPr marL="15790" marR="15790" marT="0" marB="0">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val="258748636"/>
                  </a:ext>
                </a:extLst>
              </a:tr>
            </a:tbl>
          </a:graphicData>
        </a:graphic>
      </p:graphicFrame>
      <p:sp>
        <p:nvSpPr>
          <p:cNvPr id="3" name="TextBox 2">
            <a:extLst>
              <a:ext uri="{FF2B5EF4-FFF2-40B4-BE49-F238E27FC236}">
                <a16:creationId xmlns:a16="http://schemas.microsoft.com/office/drawing/2014/main" id="{0B519AF3-2CE7-0B6A-CC36-E30C89BB2B12}"/>
              </a:ext>
            </a:extLst>
          </p:cNvPr>
          <p:cNvSpPr txBox="1"/>
          <p:nvPr/>
        </p:nvSpPr>
        <p:spPr>
          <a:xfrm>
            <a:off x="3419872" y="651290"/>
            <a:ext cx="2736304" cy="523220"/>
          </a:xfrm>
          <a:prstGeom prst="rect">
            <a:avLst/>
          </a:prstGeom>
          <a:noFill/>
        </p:spPr>
        <p:txBody>
          <a:bodyPr wrap="square" rtlCol="0">
            <a:spAutoFit/>
          </a:bodyPr>
          <a:lstStyle/>
          <a:p>
            <a:r>
              <a:rPr lang="en-GB" sz="2800" dirty="0"/>
              <a:t>Finished Example</a:t>
            </a:r>
          </a:p>
        </p:txBody>
      </p:sp>
    </p:spTree>
    <p:extLst>
      <p:ext uri="{BB962C8B-B14F-4D97-AF65-F5344CB8AC3E}">
        <p14:creationId xmlns:p14="http://schemas.microsoft.com/office/powerpoint/2010/main" val="2920183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74645" y="983072"/>
            <a:ext cx="658764" cy="206528"/>
          </a:xfrm>
        </p:spPr>
        <p:txBody>
          <a:bodyPr>
            <a:normAutofit fontScale="85000" lnSpcReduction="10000"/>
          </a:bodyPr>
          <a:lstStyle/>
          <a:p>
            <a:r>
              <a:rPr lang="en-GB" sz="727" dirty="0"/>
              <a:t>Data excerpts</a:t>
            </a:r>
          </a:p>
        </p:txBody>
      </p:sp>
      <p:sp>
        <p:nvSpPr>
          <p:cNvPr id="4" name="Subtitle 2"/>
          <p:cNvSpPr txBox="1">
            <a:spLocks/>
          </p:cNvSpPr>
          <p:nvPr/>
        </p:nvSpPr>
        <p:spPr>
          <a:xfrm>
            <a:off x="3737171" y="983072"/>
            <a:ext cx="799221" cy="206528"/>
          </a:xfrm>
          <a:prstGeom prst="rect">
            <a:avLst/>
          </a:prstGeom>
        </p:spPr>
        <p:txBody>
          <a:bodyPr vert="horz" lIns="47479" tIns="23739" rIns="47479" bIns="23739"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defTabSz="356084">
              <a:spcBef>
                <a:spcPts val="389"/>
              </a:spcBef>
            </a:pPr>
            <a:r>
              <a:rPr lang="en-GB" sz="727" dirty="0">
                <a:solidFill>
                  <a:prstClr val="black"/>
                </a:solidFill>
                <a:latin typeface="Calibri" panose="020F0502020204030204"/>
              </a:rPr>
              <a:t>First-order codes</a:t>
            </a:r>
          </a:p>
        </p:txBody>
      </p:sp>
      <p:sp>
        <p:nvSpPr>
          <p:cNvPr id="5" name="Subtitle 2"/>
          <p:cNvSpPr txBox="1">
            <a:spLocks/>
          </p:cNvSpPr>
          <p:nvPr/>
        </p:nvSpPr>
        <p:spPr>
          <a:xfrm>
            <a:off x="4536392" y="983072"/>
            <a:ext cx="925830" cy="206528"/>
          </a:xfrm>
          <a:prstGeom prst="rect">
            <a:avLst/>
          </a:prstGeom>
        </p:spPr>
        <p:txBody>
          <a:bodyPr vert="horz" lIns="47479" tIns="23739" rIns="47479" bIns="23739"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defTabSz="356084">
              <a:spcBef>
                <a:spcPts val="389"/>
              </a:spcBef>
            </a:pPr>
            <a:r>
              <a:rPr lang="en-GB" sz="727" dirty="0">
                <a:solidFill>
                  <a:prstClr val="black"/>
                </a:solidFill>
                <a:latin typeface="Calibri" panose="020F0502020204030204"/>
              </a:rPr>
              <a:t>Second-order themes</a:t>
            </a:r>
          </a:p>
        </p:txBody>
      </p:sp>
      <p:sp>
        <p:nvSpPr>
          <p:cNvPr id="6" name="Subtitle 2"/>
          <p:cNvSpPr txBox="1">
            <a:spLocks/>
          </p:cNvSpPr>
          <p:nvPr/>
        </p:nvSpPr>
        <p:spPr>
          <a:xfrm>
            <a:off x="5472113" y="948453"/>
            <a:ext cx="880330" cy="275767"/>
          </a:xfrm>
          <a:prstGeom prst="rect">
            <a:avLst/>
          </a:prstGeom>
        </p:spPr>
        <p:txBody>
          <a:bodyPr vert="horz" lIns="47479" tIns="23739" rIns="47479" bIns="23739" rtlCol="0">
            <a:normAutofit/>
          </a:bodyPr>
          <a:lstStyle>
            <a:lvl1pPr marL="0" indent="0" algn="ctr" defTabSz="685800" rtl="0" eaLnBrk="1" latinLnBrk="0" hangingPunct="1">
              <a:lnSpc>
                <a:spcPct val="90000"/>
              </a:lnSpc>
              <a:spcBef>
                <a:spcPts val="750"/>
              </a:spcBef>
              <a:buFont typeface="Arial" panose="020B0604020202020204" pitchFamily="34" charset="0"/>
              <a:buNone/>
              <a:defRPr sz="1800" kern="1200">
                <a:solidFill>
                  <a:schemeClr val="tx1"/>
                </a:solidFill>
                <a:latin typeface="+mn-lt"/>
                <a:ea typeface="+mn-ea"/>
                <a:cs typeface="+mn-cs"/>
              </a:defRPr>
            </a:lvl1pPr>
            <a:lvl2pPr marL="342900" indent="0" algn="ctr" defTabSz="685800" rtl="0" eaLnBrk="1" latinLnBrk="0" hangingPunct="1">
              <a:lnSpc>
                <a:spcPct val="90000"/>
              </a:lnSpc>
              <a:spcBef>
                <a:spcPts val="375"/>
              </a:spcBef>
              <a:buFont typeface="Arial" panose="020B0604020202020204"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anose="020B0604020202020204"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pPr defTabSz="356084">
              <a:spcBef>
                <a:spcPts val="389"/>
              </a:spcBef>
            </a:pPr>
            <a:r>
              <a:rPr lang="en-GB" sz="727" dirty="0">
                <a:solidFill>
                  <a:prstClr val="black"/>
                </a:solidFill>
                <a:latin typeface="Calibri" panose="020F0502020204030204"/>
              </a:rPr>
              <a:t>Theoretical dimensions</a:t>
            </a:r>
          </a:p>
        </p:txBody>
      </p:sp>
      <p:sp>
        <p:nvSpPr>
          <p:cNvPr id="37" name="TextBox 36"/>
          <p:cNvSpPr txBox="1"/>
          <p:nvPr/>
        </p:nvSpPr>
        <p:spPr>
          <a:xfrm>
            <a:off x="2859809" y="1126559"/>
            <a:ext cx="955504" cy="679417"/>
          </a:xfrm>
          <a:prstGeom prst="rect">
            <a:avLst/>
          </a:prstGeom>
          <a:noFill/>
        </p:spPr>
        <p:txBody>
          <a:bodyPr wrap="square" rtlCol="0">
            <a:spAutoFit/>
          </a:bodyPr>
          <a:lstStyle/>
          <a:p>
            <a:pPr defTabSz="237390"/>
            <a:r>
              <a:rPr lang="en-GB" sz="545" i="1" dirty="0">
                <a:solidFill>
                  <a:prstClr val="black"/>
                </a:solidFill>
                <a:latin typeface="Calibri" panose="020F0502020204030204"/>
              </a:rPr>
              <a:t>“Choosing a partner that is aligned with strategy and finding the right people within the organisation” </a:t>
            </a:r>
            <a:r>
              <a:rPr lang="en-GB" sz="545" dirty="0">
                <a:solidFill>
                  <a:prstClr val="black"/>
                </a:solidFill>
                <a:latin typeface="Calibri" panose="020F0502020204030204"/>
              </a:rPr>
              <a:t>(SME I9)</a:t>
            </a:r>
          </a:p>
          <a:p>
            <a:pPr defTabSz="237390"/>
            <a:endParaRPr lang="en-GB" sz="545" i="1" dirty="0">
              <a:solidFill>
                <a:prstClr val="black"/>
              </a:solidFill>
              <a:latin typeface="Calibri" panose="020F0502020204030204"/>
            </a:endParaRPr>
          </a:p>
          <a:p>
            <a:pPr defTabSz="237390"/>
            <a:endParaRPr lang="en-GB" sz="545" dirty="0">
              <a:solidFill>
                <a:prstClr val="black"/>
              </a:solidFill>
              <a:latin typeface="Calibri" panose="020F0502020204030204"/>
            </a:endParaRPr>
          </a:p>
        </p:txBody>
      </p:sp>
      <p:sp>
        <p:nvSpPr>
          <p:cNvPr id="10" name="TextBox 9"/>
          <p:cNvSpPr txBox="1"/>
          <p:nvPr/>
        </p:nvSpPr>
        <p:spPr>
          <a:xfrm>
            <a:off x="2859808" y="1609140"/>
            <a:ext cx="955504" cy="931024"/>
          </a:xfrm>
          <a:prstGeom prst="rect">
            <a:avLst/>
          </a:prstGeom>
          <a:noFill/>
        </p:spPr>
        <p:txBody>
          <a:bodyPr wrap="square" rtlCol="0">
            <a:spAutoFit/>
          </a:bodyPr>
          <a:lstStyle/>
          <a:p>
            <a:pPr defTabSz="237390"/>
            <a:r>
              <a:rPr lang="en-GB" sz="545" i="1" dirty="0">
                <a:solidFill>
                  <a:prstClr val="black"/>
                </a:solidFill>
                <a:latin typeface="Calibri" panose="020F0502020204030204"/>
              </a:rPr>
              <a:t>“Agendas are different… speed/</a:t>
            </a:r>
            <a:r>
              <a:rPr lang="en-GB" sz="545" i="1" dirty="0" err="1">
                <a:solidFill>
                  <a:prstClr val="black"/>
                </a:solidFill>
                <a:latin typeface="Calibri" panose="020F0502020204030204"/>
              </a:rPr>
              <a:t>appropriability</a:t>
            </a:r>
            <a:r>
              <a:rPr lang="en-GB" sz="545" i="1" dirty="0">
                <a:solidFill>
                  <a:prstClr val="black"/>
                </a:solidFill>
                <a:latin typeface="Calibri" panose="020F0502020204030204"/>
              </a:rPr>
              <a:t> of the project needs to be established – reliance that this will be conducted efficiently by the partner”</a:t>
            </a:r>
            <a:r>
              <a:rPr lang="en-GB" sz="545" dirty="0">
                <a:solidFill>
                  <a:prstClr val="black"/>
                </a:solidFill>
                <a:latin typeface="Calibri" panose="020F0502020204030204"/>
              </a:rPr>
              <a:t> (SME I8)</a:t>
            </a:r>
          </a:p>
          <a:p>
            <a:pPr defTabSz="237390"/>
            <a:endParaRPr lang="en-GB" sz="545" dirty="0">
              <a:solidFill>
                <a:prstClr val="black"/>
              </a:solidFill>
              <a:latin typeface="Calibri" panose="020F0502020204030204"/>
            </a:endParaRPr>
          </a:p>
          <a:p>
            <a:pPr defTabSz="237390"/>
            <a:endParaRPr lang="en-GB" sz="545" i="1" dirty="0">
              <a:solidFill>
                <a:prstClr val="black"/>
              </a:solidFill>
              <a:latin typeface="Calibri" panose="020F0502020204030204"/>
            </a:endParaRPr>
          </a:p>
          <a:p>
            <a:pPr defTabSz="237390"/>
            <a:endParaRPr lang="en-GB" sz="545" dirty="0">
              <a:solidFill>
                <a:prstClr val="black"/>
              </a:solidFill>
              <a:latin typeface="Calibri" panose="020F0502020204030204"/>
            </a:endParaRPr>
          </a:p>
        </p:txBody>
      </p:sp>
      <p:sp>
        <p:nvSpPr>
          <p:cNvPr id="12" name="TextBox 11"/>
          <p:cNvSpPr txBox="1"/>
          <p:nvPr/>
        </p:nvSpPr>
        <p:spPr>
          <a:xfrm>
            <a:off x="4824230" y="1884162"/>
            <a:ext cx="755881" cy="848994"/>
          </a:xfrm>
          <a:prstGeom prst="ellipse">
            <a:avLst/>
          </a:prstGeom>
          <a:solidFill>
            <a:schemeClr val="accent4">
              <a:lumMod val="20000"/>
              <a:lumOff val="80000"/>
            </a:schemeClr>
          </a:solidFill>
          <a:ln>
            <a:solidFill>
              <a:schemeClr val="accent4"/>
            </a:solidFill>
          </a:ln>
        </p:spPr>
        <p:txBody>
          <a:bodyPr wrap="square" rtlCol="0">
            <a:spAutoFit/>
          </a:bodyPr>
          <a:lstStyle/>
          <a:p>
            <a:pPr defTabSz="237390"/>
            <a:r>
              <a:rPr lang="en-GB" sz="831" dirty="0">
                <a:solidFill>
                  <a:prstClr val="black"/>
                </a:solidFill>
                <a:latin typeface="Calibri" panose="020F0502020204030204"/>
              </a:rPr>
              <a:t>Finding the right partner</a:t>
            </a:r>
          </a:p>
        </p:txBody>
      </p:sp>
      <p:sp>
        <p:nvSpPr>
          <p:cNvPr id="13" name="TextBox 12"/>
          <p:cNvSpPr txBox="1"/>
          <p:nvPr/>
        </p:nvSpPr>
        <p:spPr>
          <a:xfrm>
            <a:off x="2848433" y="4189102"/>
            <a:ext cx="955504" cy="595548"/>
          </a:xfrm>
          <a:prstGeom prst="rect">
            <a:avLst/>
          </a:prstGeom>
          <a:noFill/>
        </p:spPr>
        <p:txBody>
          <a:bodyPr wrap="square" rtlCol="0">
            <a:spAutoFit/>
          </a:bodyPr>
          <a:lstStyle/>
          <a:p>
            <a:pPr defTabSz="237390"/>
            <a:r>
              <a:rPr lang="en-GB" sz="545" i="1" dirty="0">
                <a:solidFill>
                  <a:prstClr val="black"/>
                </a:solidFill>
                <a:latin typeface="Calibri" panose="020F0502020204030204"/>
              </a:rPr>
              <a:t>“Often about determining which specific knowledge is required and then bringing in the know-how to replicate the digital solution”</a:t>
            </a:r>
            <a:r>
              <a:rPr lang="en-GB" sz="545" dirty="0">
                <a:solidFill>
                  <a:prstClr val="black"/>
                </a:solidFill>
                <a:latin typeface="Calibri" panose="020F0502020204030204"/>
              </a:rPr>
              <a:t> (MNE I19)</a:t>
            </a:r>
            <a:endParaRPr lang="en-GB" sz="545" i="1" dirty="0">
              <a:solidFill>
                <a:prstClr val="black"/>
              </a:solidFill>
              <a:latin typeface="Calibri" panose="020F0502020204030204"/>
            </a:endParaRPr>
          </a:p>
        </p:txBody>
      </p:sp>
      <p:sp>
        <p:nvSpPr>
          <p:cNvPr id="14" name="TextBox 13"/>
          <p:cNvSpPr txBox="1"/>
          <p:nvPr/>
        </p:nvSpPr>
        <p:spPr>
          <a:xfrm>
            <a:off x="2848433" y="4770399"/>
            <a:ext cx="955504" cy="1098762"/>
          </a:xfrm>
          <a:prstGeom prst="rect">
            <a:avLst/>
          </a:prstGeom>
          <a:noFill/>
        </p:spPr>
        <p:txBody>
          <a:bodyPr wrap="square" rtlCol="0">
            <a:spAutoFit/>
          </a:bodyPr>
          <a:lstStyle/>
          <a:p>
            <a:pPr defTabSz="237390"/>
            <a:r>
              <a:rPr lang="en-GB" sz="545" i="1" dirty="0">
                <a:solidFill>
                  <a:prstClr val="black"/>
                </a:solidFill>
                <a:latin typeface="Calibri" panose="020F0502020204030204"/>
              </a:rPr>
              <a:t>“Not enough detail of business reasons behind request… poor understanding of what they are asking for and why… need to understand how the project aligns with partner’s strategy to see if they are the right fit… more could be done to generate greater clarity to see suitability” </a:t>
            </a:r>
            <a:r>
              <a:rPr lang="en-GB" sz="545" dirty="0">
                <a:solidFill>
                  <a:prstClr val="black"/>
                </a:solidFill>
                <a:latin typeface="Calibri" panose="020F0502020204030204"/>
              </a:rPr>
              <a:t>(MNE I5)</a:t>
            </a:r>
            <a:endParaRPr lang="en-GB" sz="545" i="1" dirty="0">
              <a:solidFill>
                <a:prstClr val="black"/>
              </a:solidFill>
              <a:latin typeface="Calibri" panose="020F0502020204030204"/>
            </a:endParaRPr>
          </a:p>
        </p:txBody>
      </p:sp>
      <p:sp>
        <p:nvSpPr>
          <p:cNvPr id="16" name="TextBox 15"/>
          <p:cNvSpPr txBox="1"/>
          <p:nvPr/>
        </p:nvSpPr>
        <p:spPr>
          <a:xfrm>
            <a:off x="2858325" y="3518480"/>
            <a:ext cx="955504" cy="595548"/>
          </a:xfrm>
          <a:prstGeom prst="rect">
            <a:avLst/>
          </a:prstGeom>
          <a:noFill/>
        </p:spPr>
        <p:txBody>
          <a:bodyPr wrap="square" rtlCol="0">
            <a:spAutoFit/>
          </a:bodyPr>
          <a:lstStyle/>
          <a:p>
            <a:pPr defTabSz="237390"/>
            <a:r>
              <a:rPr lang="en-GB" sz="545" i="1" dirty="0">
                <a:solidFill>
                  <a:prstClr val="black"/>
                </a:solidFill>
                <a:latin typeface="Calibri" panose="020F0502020204030204"/>
              </a:rPr>
              <a:t>“Similarity in values is important… can cause disrepute and legal issues… need integration and relationship congruency” </a:t>
            </a:r>
            <a:r>
              <a:rPr lang="en-GB" sz="545" dirty="0">
                <a:solidFill>
                  <a:prstClr val="black"/>
                </a:solidFill>
                <a:latin typeface="Calibri" panose="020F0502020204030204"/>
              </a:rPr>
              <a:t>(SME I3)</a:t>
            </a:r>
            <a:endParaRPr lang="en-GB" sz="545" i="1" dirty="0">
              <a:solidFill>
                <a:prstClr val="black"/>
              </a:solidFill>
              <a:latin typeface="Calibri" panose="020F0502020204030204"/>
            </a:endParaRPr>
          </a:p>
        </p:txBody>
      </p:sp>
      <p:sp>
        <p:nvSpPr>
          <p:cNvPr id="18" name="TextBox 17"/>
          <p:cNvSpPr txBox="1"/>
          <p:nvPr/>
        </p:nvSpPr>
        <p:spPr>
          <a:xfrm>
            <a:off x="2859809" y="2378513"/>
            <a:ext cx="955504" cy="1266501"/>
          </a:xfrm>
          <a:prstGeom prst="rect">
            <a:avLst/>
          </a:prstGeom>
          <a:noFill/>
        </p:spPr>
        <p:txBody>
          <a:bodyPr wrap="square" rtlCol="0">
            <a:spAutoFit/>
          </a:bodyPr>
          <a:lstStyle/>
          <a:p>
            <a:pPr defTabSz="237390"/>
            <a:r>
              <a:rPr lang="en-GB" sz="545" i="1" dirty="0">
                <a:solidFill>
                  <a:prstClr val="black"/>
                </a:solidFill>
                <a:latin typeface="Calibri" panose="020F0502020204030204"/>
              </a:rPr>
              <a:t>“Ambiguity and uncertainty surrounding the innovation process puts further pressure on the need to find the right partner to mitigate those risks alongside… need to find a partner who is willing to invest time and hard work into the relationship and work flexibly to work together and achieve innovative outputs” </a:t>
            </a:r>
            <a:r>
              <a:rPr lang="en-GB" sz="545" dirty="0">
                <a:solidFill>
                  <a:prstClr val="black"/>
                </a:solidFill>
                <a:latin typeface="Calibri" panose="020F0502020204030204"/>
              </a:rPr>
              <a:t>(MNE I4)</a:t>
            </a:r>
            <a:endParaRPr lang="en-GB" sz="545" i="1" dirty="0">
              <a:solidFill>
                <a:prstClr val="black"/>
              </a:solidFill>
              <a:latin typeface="Calibri" panose="020F0502020204030204"/>
            </a:endParaRPr>
          </a:p>
        </p:txBody>
      </p:sp>
      <p:sp>
        <p:nvSpPr>
          <p:cNvPr id="19" name="TextBox 18"/>
          <p:cNvSpPr txBox="1"/>
          <p:nvPr/>
        </p:nvSpPr>
        <p:spPr>
          <a:xfrm>
            <a:off x="4446380" y="4652888"/>
            <a:ext cx="1105853" cy="759190"/>
          </a:xfrm>
          <a:prstGeom prst="ellipse">
            <a:avLst/>
          </a:prstGeom>
          <a:solidFill>
            <a:schemeClr val="accent5">
              <a:lumMod val="75000"/>
            </a:schemeClr>
          </a:solidFill>
          <a:ln>
            <a:solidFill>
              <a:schemeClr val="bg2">
                <a:lumMod val="50000"/>
              </a:schemeClr>
            </a:solidFill>
          </a:ln>
        </p:spPr>
        <p:txBody>
          <a:bodyPr wrap="square" rtlCol="0">
            <a:spAutoFit/>
          </a:bodyPr>
          <a:lstStyle/>
          <a:p>
            <a:pPr defTabSz="237390"/>
            <a:r>
              <a:rPr lang="en-GB" sz="727" dirty="0">
                <a:solidFill>
                  <a:prstClr val="black"/>
                </a:solidFill>
                <a:latin typeface="Calibri" panose="020F0502020204030204"/>
              </a:rPr>
              <a:t>Determining what is wanted out of the partnership</a:t>
            </a:r>
          </a:p>
        </p:txBody>
      </p:sp>
      <p:sp>
        <p:nvSpPr>
          <p:cNvPr id="22" name="Right Brace 21"/>
          <p:cNvSpPr/>
          <p:nvPr/>
        </p:nvSpPr>
        <p:spPr>
          <a:xfrm>
            <a:off x="3737171" y="1148062"/>
            <a:ext cx="133533" cy="1223957"/>
          </a:xfrm>
          <a:prstGeom prst="rightBrace">
            <a:avLst/>
          </a:prstGeom>
        </p:spPr>
        <p:style>
          <a:lnRef idx="1">
            <a:schemeClr val="accent4"/>
          </a:lnRef>
          <a:fillRef idx="0">
            <a:schemeClr val="accent4"/>
          </a:fillRef>
          <a:effectRef idx="0">
            <a:schemeClr val="accent4"/>
          </a:effectRef>
          <a:fontRef idx="minor">
            <a:schemeClr val="tx1"/>
          </a:fontRef>
        </p:style>
        <p:txBody>
          <a:bodyPr rtlCol="0" anchor="ctr"/>
          <a:lstStyle/>
          <a:p>
            <a:pPr algn="ctr" defTabSz="237390"/>
            <a:endParaRPr lang="en-GB" sz="935">
              <a:solidFill>
                <a:prstClr val="black"/>
              </a:solidFill>
              <a:latin typeface="Calibri" panose="020F0502020204030204"/>
            </a:endParaRPr>
          </a:p>
        </p:txBody>
      </p:sp>
      <p:sp>
        <p:nvSpPr>
          <p:cNvPr id="24" name="TextBox 23"/>
          <p:cNvSpPr txBox="1"/>
          <p:nvPr/>
        </p:nvSpPr>
        <p:spPr>
          <a:xfrm>
            <a:off x="3932030" y="1676825"/>
            <a:ext cx="567961" cy="356444"/>
          </a:xfrm>
          <a:prstGeom prst="rect">
            <a:avLst/>
          </a:prstGeom>
          <a:noFill/>
          <a:ln>
            <a:solidFill>
              <a:schemeClr val="accent4"/>
            </a:solidFill>
          </a:ln>
        </p:spPr>
        <p:txBody>
          <a:bodyPr wrap="square" rtlCol="0">
            <a:spAutoFit/>
          </a:bodyPr>
          <a:lstStyle/>
          <a:p>
            <a:pPr defTabSz="237390"/>
            <a:r>
              <a:rPr lang="en-GB" sz="572" i="1" dirty="0">
                <a:solidFill>
                  <a:prstClr val="black"/>
                </a:solidFill>
                <a:latin typeface="Calibri" panose="020F0502020204030204"/>
              </a:rPr>
              <a:t>Alignment in terms of strategy</a:t>
            </a:r>
          </a:p>
        </p:txBody>
      </p:sp>
      <p:sp>
        <p:nvSpPr>
          <p:cNvPr id="25" name="Right Brace 24"/>
          <p:cNvSpPr/>
          <p:nvPr/>
        </p:nvSpPr>
        <p:spPr>
          <a:xfrm>
            <a:off x="3747062" y="2409707"/>
            <a:ext cx="133533" cy="1748199"/>
          </a:xfrm>
          <a:prstGeom prst="rightBrace">
            <a:avLst/>
          </a:prstGeom>
        </p:spPr>
        <p:style>
          <a:lnRef idx="1">
            <a:schemeClr val="accent4"/>
          </a:lnRef>
          <a:fillRef idx="0">
            <a:schemeClr val="accent4"/>
          </a:fillRef>
          <a:effectRef idx="0">
            <a:schemeClr val="accent4"/>
          </a:effectRef>
          <a:fontRef idx="minor">
            <a:schemeClr val="tx1"/>
          </a:fontRef>
        </p:style>
        <p:txBody>
          <a:bodyPr rtlCol="0" anchor="ctr"/>
          <a:lstStyle/>
          <a:p>
            <a:pPr algn="ctr" defTabSz="237390"/>
            <a:endParaRPr lang="en-GB" sz="935">
              <a:solidFill>
                <a:prstClr val="black"/>
              </a:solidFill>
              <a:latin typeface="Calibri" panose="020F0502020204030204"/>
            </a:endParaRPr>
          </a:p>
        </p:txBody>
      </p:sp>
      <p:sp>
        <p:nvSpPr>
          <p:cNvPr id="27" name="TextBox 26"/>
          <p:cNvSpPr txBox="1"/>
          <p:nvPr/>
        </p:nvSpPr>
        <p:spPr>
          <a:xfrm>
            <a:off x="3971596" y="2708115"/>
            <a:ext cx="477752" cy="356444"/>
          </a:xfrm>
          <a:prstGeom prst="rect">
            <a:avLst/>
          </a:prstGeom>
          <a:noFill/>
          <a:ln>
            <a:solidFill>
              <a:schemeClr val="accent4"/>
            </a:solidFill>
          </a:ln>
        </p:spPr>
        <p:txBody>
          <a:bodyPr wrap="square" rtlCol="0">
            <a:spAutoFit/>
          </a:bodyPr>
          <a:lstStyle/>
          <a:p>
            <a:pPr defTabSz="237390"/>
            <a:r>
              <a:rPr lang="en-GB" sz="572" i="1" dirty="0">
                <a:solidFill>
                  <a:prstClr val="black"/>
                </a:solidFill>
                <a:latin typeface="Calibri" panose="020F0502020204030204"/>
              </a:rPr>
              <a:t>Similar goals and objectives</a:t>
            </a:r>
          </a:p>
        </p:txBody>
      </p:sp>
      <p:cxnSp>
        <p:nvCxnSpPr>
          <p:cNvPr id="9" name="Straight Connector 8"/>
          <p:cNvCxnSpPr>
            <a:cxnSpLocks/>
            <a:stCxn id="24" idx="3"/>
          </p:cNvCxnSpPr>
          <p:nvPr/>
        </p:nvCxnSpPr>
        <p:spPr>
          <a:xfrm>
            <a:off x="4499991" y="1855047"/>
            <a:ext cx="348195" cy="208851"/>
          </a:xfrm>
          <a:prstGeom prst="line">
            <a:avLst/>
          </a:prstGeom>
        </p:spPr>
        <p:style>
          <a:lnRef idx="1">
            <a:schemeClr val="accent4"/>
          </a:lnRef>
          <a:fillRef idx="0">
            <a:schemeClr val="accent4"/>
          </a:fillRef>
          <a:effectRef idx="0">
            <a:schemeClr val="accent4"/>
          </a:effectRef>
          <a:fontRef idx="minor">
            <a:schemeClr val="tx1"/>
          </a:fontRef>
        </p:style>
      </p:cxnSp>
      <p:cxnSp>
        <p:nvCxnSpPr>
          <p:cNvPr id="33" name="Straight Connector 32"/>
          <p:cNvCxnSpPr>
            <a:cxnSpLocks/>
            <a:stCxn id="27" idx="3"/>
            <a:endCxn id="12" idx="3"/>
          </p:cNvCxnSpPr>
          <p:nvPr/>
        </p:nvCxnSpPr>
        <p:spPr>
          <a:xfrm flipV="1">
            <a:off x="4449348" y="2608824"/>
            <a:ext cx="485578" cy="277513"/>
          </a:xfrm>
          <a:prstGeom prst="line">
            <a:avLst/>
          </a:prstGeom>
        </p:spPr>
        <p:style>
          <a:lnRef idx="1">
            <a:schemeClr val="accent4"/>
          </a:lnRef>
          <a:fillRef idx="0">
            <a:schemeClr val="accent4"/>
          </a:fillRef>
          <a:effectRef idx="0">
            <a:schemeClr val="accent4"/>
          </a:effectRef>
          <a:fontRef idx="minor">
            <a:schemeClr val="tx1"/>
          </a:fontRef>
        </p:style>
      </p:cxnSp>
      <p:sp>
        <p:nvSpPr>
          <p:cNvPr id="41" name="Right Brace 40"/>
          <p:cNvSpPr/>
          <p:nvPr/>
        </p:nvSpPr>
        <p:spPr>
          <a:xfrm>
            <a:off x="3741804" y="4232497"/>
            <a:ext cx="123642" cy="1614158"/>
          </a:xfrm>
          <a:prstGeom prst="rightBrace">
            <a:avLst/>
          </a:prstGeom>
          <a:ln/>
        </p:spPr>
        <p:style>
          <a:lnRef idx="1">
            <a:schemeClr val="accent5"/>
          </a:lnRef>
          <a:fillRef idx="0">
            <a:schemeClr val="accent5"/>
          </a:fillRef>
          <a:effectRef idx="0">
            <a:schemeClr val="accent5"/>
          </a:effectRef>
          <a:fontRef idx="minor">
            <a:schemeClr val="tx1"/>
          </a:fontRef>
        </p:style>
        <p:txBody>
          <a:bodyPr rtlCol="0" anchor="ctr"/>
          <a:lstStyle/>
          <a:p>
            <a:pPr algn="ctr" defTabSz="237390"/>
            <a:endParaRPr lang="en-GB" sz="935">
              <a:solidFill>
                <a:prstClr val="black"/>
              </a:solidFill>
              <a:latin typeface="Calibri" panose="020F0502020204030204"/>
            </a:endParaRPr>
          </a:p>
        </p:txBody>
      </p:sp>
      <p:cxnSp>
        <p:nvCxnSpPr>
          <p:cNvPr id="36" name="Straight Connector 35"/>
          <p:cNvCxnSpPr/>
          <p:nvPr/>
        </p:nvCxnSpPr>
        <p:spPr>
          <a:xfrm>
            <a:off x="3971596" y="4922550"/>
            <a:ext cx="438187" cy="0"/>
          </a:xfrm>
          <a:prstGeom prst="line">
            <a:avLst/>
          </a:prstGeom>
        </p:spPr>
        <p:style>
          <a:lnRef idx="1">
            <a:schemeClr val="accent3"/>
          </a:lnRef>
          <a:fillRef idx="0">
            <a:schemeClr val="accent3"/>
          </a:fillRef>
          <a:effectRef idx="0">
            <a:schemeClr val="accent3"/>
          </a:effectRef>
          <a:fontRef idx="minor">
            <a:schemeClr val="tx1"/>
          </a:fontRef>
        </p:style>
      </p:cxnSp>
      <p:sp>
        <p:nvSpPr>
          <p:cNvPr id="11" name="TextBox 10">
            <a:extLst>
              <a:ext uri="{FF2B5EF4-FFF2-40B4-BE49-F238E27FC236}">
                <a16:creationId xmlns:a16="http://schemas.microsoft.com/office/drawing/2014/main" id="{170F9C3F-F8A4-70DA-B461-E7E029A50233}"/>
              </a:ext>
            </a:extLst>
          </p:cNvPr>
          <p:cNvSpPr txBox="1"/>
          <p:nvPr/>
        </p:nvSpPr>
        <p:spPr>
          <a:xfrm>
            <a:off x="611560" y="332656"/>
            <a:ext cx="2664296" cy="523220"/>
          </a:xfrm>
          <a:prstGeom prst="rect">
            <a:avLst/>
          </a:prstGeom>
          <a:noFill/>
        </p:spPr>
        <p:txBody>
          <a:bodyPr wrap="square" rtlCol="0">
            <a:spAutoFit/>
          </a:bodyPr>
          <a:lstStyle/>
          <a:p>
            <a:r>
              <a:rPr lang="en-GB" sz="2800" dirty="0"/>
              <a:t>Example 3</a:t>
            </a:r>
          </a:p>
        </p:txBody>
      </p:sp>
    </p:spTree>
    <p:extLst>
      <p:ext uri="{BB962C8B-B14F-4D97-AF65-F5344CB8AC3E}">
        <p14:creationId xmlns:p14="http://schemas.microsoft.com/office/powerpoint/2010/main" val="2340235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63155" y="1920404"/>
            <a:ext cx="5156864"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8872" y="2852605"/>
            <a:ext cx="3266696"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85662" y="2085814"/>
            <a:ext cx="5143179"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560517" y="1758234"/>
            <a:ext cx="3606227"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dirty="0">
              <a:solidFill>
                <a:prstClr val="white"/>
              </a:solidFill>
              <a:latin typeface="Calibri" panose="020F0502020204030204"/>
            </a:endParaRPr>
          </a:p>
        </p:txBody>
      </p:sp>
      <p:sp>
        <p:nvSpPr>
          <p:cNvPr id="2" name="Title 1">
            <a:extLst>
              <a:ext uri="{FF2B5EF4-FFF2-40B4-BE49-F238E27FC236}">
                <a16:creationId xmlns:a16="http://schemas.microsoft.com/office/drawing/2014/main" id="{B650AAEC-82D2-470E-95BD-550252CB9B07}"/>
              </a:ext>
            </a:extLst>
          </p:cNvPr>
          <p:cNvSpPr>
            <a:spLocks noGrp="1"/>
          </p:cNvSpPr>
          <p:nvPr>
            <p:ph type="title"/>
          </p:nvPr>
        </p:nvSpPr>
        <p:spPr>
          <a:xfrm>
            <a:off x="495031" y="2932579"/>
            <a:ext cx="2160621" cy="2303930"/>
          </a:xfrm>
        </p:spPr>
        <p:txBody>
          <a:bodyPr vert="horz" lIns="68580" tIns="34290" rIns="68580" bIns="34290" rtlCol="0" anchor="t">
            <a:normAutofit/>
          </a:bodyPr>
          <a:lstStyle/>
          <a:p>
            <a:r>
              <a:rPr lang="en-US" sz="3000" u="sng" dirty="0">
                <a:solidFill>
                  <a:srgbClr val="FFFFFF"/>
                </a:solidFill>
              </a:rPr>
              <a:t>Further </a:t>
            </a:r>
            <a:br>
              <a:rPr lang="en-US" sz="3000" u="sng" dirty="0">
                <a:solidFill>
                  <a:srgbClr val="FFFFFF"/>
                </a:solidFill>
              </a:rPr>
            </a:br>
            <a:r>
              <a:rPr lang="en-US" sz="3000" u="sng" dirty="0">
                <a:solidFill>
                  <a:srgbClr val="FFFFFF"/>
                </a:solidFill>
              </a:rPr>
              <a:t>Examples…..</a:t>
            </a:r>
          </a:p>
        </p:txBody>
      </p:sp>
      <p:graphicFrame>
        <p:nvGraphicFramePr>
          <p:cNvPr id="4" name="Table 6">
            <a:extLst>
              <a:ext uri="{FF2B5EF4-FFF2-40B4-BE49-F238E27FC236}">
                <a16:creationId xmlns:a16="http://schemas.microsoft.com/office/drawing/2014/main" id="{27DF751F-E57E-4768-B8E4-CE131148DF11}"/>
              </a:ext>
            </a:extLst>
          </p:cNvPr>
          <p:cNvGraphicFramePr>
            <a:graphicFrameLocks noGrp="1"/>
          </p:cNvGraphicFramePr>
          <p:nvPr/>
        </p:nvGraphicFramePr>
        <p:xfrm>
          <a:off x="3376821" y="1532644"/>
          <a:ext cx="5419312" cy="3840593"/>
        </p:xfrm>
        <a:graphic>
          <a:graphicData uri="http://schemas.openxmlformats.org/drawingml/2006/table">
            <a:tbl>
              <a:tblPr firstRow="1" bandRow="1">
                <a:tableStyleId>{21E4AEA4-8DFA-4A89-87EB-49C32662AFE0}</a:tableStyleId>
              </a:tblPr>
              <a:tblGrid>
                <a:gridCol w="2682372">
                  <a:extLst>
                    <a:ext uri="{9D8B030D-6E8A-4147-A177-3AD203B41FA5}">
                      <a16:colId xmlns:a16="http://schemas.microsoft.com/office/drawing/2014/main" val="134313467"/>
                    </a:ext>
                  </a:extLst>
                </a:gridCol>
                <a:gridCol w="2736940">
                  <a:extLst>
                    <a:ext uri="{9D8B030D-6E8A-4147-A177-3AD203B41FA5}">
                      <a16:colId xmlns:a16="http://schemas.microsoft.com/office/drawing/2014/main" val="1216832074"/>
                    </a:ext>
                  </a:extLst>
                </a:gridCol>
              </a:tblGrid>
              <a:tr h="188830">
                <a:tc>
                  <a:txBody>
                    <a:bodyPr/>
                    <a:lstStyle/>
                    <a:p>
                      <a:r>
                        <a:rPr lang="en-GB" sz="800" u="none"/>
                        <a:t>Theme 2: Openness to innovation (8 out of 25)</a:t>
                      </a:r>
                      <a:endParaRPr lang="en-GB" sz="800" i="0" u="none"/>
                    </a:p>
                  </a:txBody>
                  <a:tcPr marL="50579" marR="50579" marT="25290" marB="25290"/>
                </a:tc>
                <a:tc>
                  <a:txBody>
                    <a:bodyPr/>
                    <a:lstStyle/>
                    <a:p>
                      <a:r>
                        <a:rPr lang="en-GB" sz="800" u="none"/>
                        <a:t>Related quotes</a:t>
                      </a:r>
                      <a:endParaRPr lang="en-GB" sz="800" i="0" u="none"/>
                    </a:p>
                  </a:txBody>
                  <a:tcPr marL="50579" marR="50579" marT="25290" marB="25290"/>
                </a:tc>
                <a:extLst>
                  <a:ext uri="{0D108BD9-81ED-4DB2-BD59-A6C34878D82A}">
                    <a16:rowId xmlns:a16="http://schemas.microsoft.com/office/drawing/2014/main" val="2317532418"/>
                  </a:ext>
                </a:extLst>
              </a:tr>
              <a:tr h="981239">
                <a:tc rowSpan="4">
                  <a:txBody>
                    <a:bodyPr/>
                    <a:lstStyle/>
                    <a:p>
                      <a:endParaRPr lang="en-GB" sz="1000" i="0" u="none"/>
                    </a:p>
                  </a:txBody>
                  <a:tcPr marL="50579" marR="50579" marT="25290" marB="25290"/>
                </a:tc>
                <a:tc>
                  <a:txBody>
                    <a:bodyPr/>
                    <a:lstStyle/>
                    <a:p>
                      <a:r>
                        <a:rPr lang="en-GB" sz="700" u="none"/>
                        <a:t>MNE Interview 1:</a:t>
                      </a:r>
                    </a:p>
                    <a:p>
                      <a:r>
                        <a:rPr lang="en-GB" sz="700" u="none">
                          <a:effectLst/>
                        </a:rPr>
                        <a:t>“Our willingness to change is a top down approach driven by central organisation business hub in X… But changing culture/behaviours/mindset is a process that will take time – and the company are not quite there yet.</a:t>
                      </a:r>
                    </a:p>
                    <a:p>
                      <a:r>
                        <a:rPr lang="en-GB" sz="700" u="none">
                          <a:effectLst/>
                        </a:rPr>
                        <a:t>“ X are very honourable and easy to work with – but they create markets based upon X’s requirements. And so there are cultural differences across different divisions of the company – which is a known challenge that we are attempting to address”</a:t>
                      </a:r>
                      <a:endParaRPr lang="en-GB" sz="700" i="1" u="none">
                        <a:effectLst/>
                      </a:endParaRPr>
                    </a:p>
                  </a:txBody>
                  <a:tcPr marL="50579" marR="50579" marT="25290" marB="25290"/>
                </a:tc>
                <a:extLst>
                  <a:ext uri="{0D108BD9-81ED-4DB2-BD59-A6C34878D82A}">
                    <a16:rowId xmlns:a16="http://schemas.microsoft.com/office/drawing/2014/main" val="3502654935"/>
                  </a:ext>
                </a:extLst>
              </a:tr>
              <a:tr h="981239">
                <a:tc vMerge="1">
                  <a:txBody>
                    <a:bodyPr/>
                    <a:lstStyle/>
                    <a:p>
                      <a:endParaRPr lang="en-GB" dirty="0"/>
                    </a:p>
                  </a:txBody>
                  <a:tcPr/>
                </a:tc>
                <a:tc>
                  <a:txBody>
                    <a:bodyPr/>
                    <a:lstStyle/>
                    <a:p>
                      <a:r>
                        <a:rPr lang="en-GB" sz="700" u="none"/>
                        <a:t>MNE Interview 12:</a:t>
                      </a:r>
                    </a:p>
                    <a:p>
                      <a:r>
                        <a:rPr lang="en-GB" sz="700" u="none">
                          <a:effectLst/>
                        </a:rPr>
                        <a:t>“We always get a negative reception internally – there’s an ethos of ‘what can new partners achieve that we can’t? we can do everything ourselves’. SO the customer response is that they want organisations to be engaging in ecosystems as they recognise firms can’t do it alone. This is a problem internally as some employees are stuck in their ways and don’t want to change… the understanding of the importance of why it is necessary to co-create and collaborate is therefore lost sometimes”</a:t>
                      </a:r>
                      <a:endParaRPr lang="en-GB" sz="700" i="1" u="none">
                        <a:effectLst/>
                      </a:endParaRPr>
                    </a:p>
                  </a:txBody>
                  <a:tcPr marL="50579" marR="50579" marT="25290" marB="25290"/>
                </a:tc>
                <a:extLst>
                  <a:ext uri="{0D108BD9-81ED-4DB2-BD59-A6C34878D82A}">
                    <a16:rowId xmlns:a16="http://schemas.microsoft.com/office/drawing/2014/main" val="563774952"/>
                  </a:ext>
                </a:extLst>
              </a:tr>
              <a:tr h="862484">
                <a:tc vMerge="1">
                  <a:txBody>
                    <a:bodyPr/>
                    <a:lstStyle/>
                    <a:p>
                      <a:endParaRPr lang="en-GB" dirty="0"/>
                    </a:p>
                  </a:txBody>
                  <a:tcPr/>
                </a:tc>
                <a:tc>
                  <a:txBody>
                    <a:bodyPr/>
                    <a:lstStyle/>
                    <a:p>
                      <a:r>
                        <a:rPr lang="en-GB" sz="700" u="none"/>
                        <a:t>SME Interview 8:</a:t>
                      </a:r>
                    </a:p>
                    <a:p>
                      <a:pPr marL="0" lvl="0" indent="0">
                        <a:lnSpc>
                          <a:spcPct val="115000"/>
                        </a:lnSpc>
                        <a:buFont typeface="Century Gothic" panose="020B0502020202020204" pitchFamily="34" charset="0"/>
                        <a:buNone/>
                      </a:pPr>
                      <a:r>
                        <a:rPr lang="en-GB" sz="700" u="none">
                          <a:effectLst/>
                        </a:rPr>
                        <a:t>“Like the idea of learning from partners and industry experts, but there is some non-willingness involved in terms of decisions made. Sometimes they [the company] stick to decisions that may harm partnerships but that are actually better for the company. So there’s definitely an ability to change but there is also an inherent stubbornness not to”</a:t>
                      </a:r>
                      <a:endParaRPr lang="en-GB" sz="700" i="1" u="none">
                        <a:effectLst/>
                        <a:latin typeface="Calibri" panose="020F0502020204030204" pitchFamily="34" charset="0"/>
                        <a:ea typeface="Calibri" panose="020F0502020204030204" pitchFamily="34" charset="0"/>
                        <a:cs typeface="Times New Roman" panose="02020603050405020304" pitchFamily="18" charset="0"/>
                      </a:endParaRPr>
                    </a:p>
                  </a:txBody>
                  <a:tcPr marL="50579" marR="50579" marT="25290" marB="25290"/>
                </a:tc>
                <a:extLst>
                  <a:ext uri="{0D108BD9-81ED-4DB2-BD59-A6C34878D82A}">
                    <a16:rowId xmlns:a16="http://schemas.microsoft.com/office/drawing/2014/main" val="258748636"/>
                  </a:ext>
                </a:extLst>
              </a:tr>
              <a:tr h="778922">
                <a:tc vMerge="1">
                  <a:txBody>
                    <a:bodyPr/>
                    <a:lstStyle/>
                    <a:p>
                      <a:endParaRPr lang="en-GB" dirty="0"/>
                    </a:p>
                  </a:txBody>
                  <a:tcPr/>
                </a:tc>
                <a:tc>
                  <a:txBody>
                    <a:bodyPr/>
                    <a:lstStyle/>
                    <a:p>
                      <a:r>
                        <a:rPr lang="en-GB" sz="700" u="none"/>
                        <a:t>SME Interview 3:</a:t>
                      </a:r>
                    </a:p>
                    <a:p>
                      <a:r>
                        <a:rPr lang="en-GB" sz="700" u="none">
                          <a:effectLst/>
                        </a:rPr>
                        <a:t>“Most large companies have employees who are accustomed to saying no, and this acts as a barrier to innovation. Change agents are necessary to move things forward but sometimes it is necessary to say no… sometimes it’s also hard to sell the idea to the ‘old guard’ – creating new work in engaging with ecosystems and people are reluctant to take on new work”</a:t>
                      </a:r>
                      <a:endParaRPr lang="en-GB" sz="700" i="0" u="none">
                        <a:effectLst/>
                      </a:endParaRPr>
                    </a:p>
                  </a:txBody>
                  <a:tcPr marL="50579" marR="50579" marT="25290" marB="25290"/>
                </a:tc>
                <a:extLst>
                  <a:ext uri="{0D108BD9-81ED-4DB2-BD59-A6C34878D82A}">
                    <a16:rowId xmlns:a16="http://schemas.microsoft.com/office/drawing/2014/main" val="3198829929"/>
                  </a:ext>
                </a:extLst>
              </a:tr>
            </a:tbl>
          </a:graphicData>
        </a:graphic>
      </p:graphicFrame>
      <p:sp>
        <p:nvSpPr>
          <p:cNvPr id="5" name="TextBox 4">
            <a:extLst>
              <a:ext uri="{FF2B5EF4-FFF2-40B4-BE49-F238E27FC236}">
                <a16:creationId xmlns:a16="http://schemas.microsoft.com/office/drawing/2014/main" id="{A2CE5944-8CC0-1C87-5314-CFA3F7616FE7}"/>
              </a:ext>
            </a:extLst>
          </p:cNvPr>
          <p:cNvSpPr txBox="1"/>
          <p:nvPr/>
        </p:nvSpPr>
        <p:spPr>
          <a:xfrm>
            <a:off x="3371855" y="542286"/>
            <a:ext cx="4572000" cy="523220"/>
          </a:xfrm>
          <a:prstGeom prst="rect">
            <a:avLst/>
          </a:prstGeom>
          <a:noFill/>
        </p:spPr>
        <p:txBody>
          <a:bodyPr wrap="square">
            <a:spAutoFit/>
          </a:bodyPr>
          <a:lstStyle/>
          <a:p>
            <a:r>
              <a:rPr lang="en-GB" sz="2800" dirty="0"/>
              <a:t>Finished Example</a:t>
            </a:r>
          </a:p>
        </p:txBody>
      </p:sp>
    </p:spTree>
    <p:extLst>
      <p:ext uri="{BB962C8B-B14F-4D97-AF65-F5344CB8AC3E}">
        <p14:creationId xmlns:p14="http://schemas.microsoft.com/office/powerpoint/2010/main" val="40131576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47EA0-015F-AE47-94C4-AC8A42D2B727}"/>
              </a:ext>
            </a:extLst>
          </p:cNvPr>
          <p:cNvSpPr>
            <a:spLocks noGrp="1"/>
          </p:cNvSpPr>
          <p:nvPr>
            <p:ph type="title"/>
          </p:nvPr>
        </p:nvSpPr>
        <p:spPr>
          <a:xfrm>
            <a:off x="390906" y="1085355"/>
            <a:ext cx="7886700" cy="277746"/>
          </a:xfrm>
        </p:spPr>
        <p:txBody>
          <a:bodyPr>
            <a:normAutofit fontScale="90000"/>
          </a:bodyPr>
          <a:lstStyle/>
          <a:p>
            <a:r>
              <a:rPr lang="en-US"/>
              <a:t>Creating a Thematic Matrix (General)</a:t>
            </a:r>
            <a:endParaRPr lang="en-US" dirty="0"/>
          </a:p>
        </p:txBody>
      </p:sp>
      <p:sp>
        <p:nvSpPr>
          <p:cNvPr id="5" name="Rounded Rectangle 4">
            <a:extLst>
              <a:ext uri="{FF2B5EF4-FFF2-40B4-BE49-F238E27FC236}">
                <a16:creationId xmlns:a16="http://schemas.microsoft.com/office/drawing/2014/main" id="{F4F7BD03-13CC-3A40-A379-6B25251EA04B}"/>
              </a:ext>
            </a:extLst>
          </p:cNvPr>
          <p:cNvSpPr/>
          <p:nvPr/>
        </p:nvSpPr>
        <p:spPr>
          <a:xfrm>
            <a:off x="1277634" y="1592796"/>
            <a:ext cx="2106234" cy="4104456"/>
          </a:xfrm>
          <a:prstGeom prst="roundRect">
            <a:avLst/>
          </a:prstGeom>
        </p:spPr>
        <p:style>
          <a:lnRef idx="0">
            <a:schemeClr val="accent1"/>
          </a:lnRef>
          <a:fillRef idx="3">
            <a:schemeClr val="accent1"/>
          </a:fillRef>
          <a:effectRef idx="3">
            <a:schemeClr val="accent1"/>
          </a:effectRef>
          <a:fontRef idx="minor">
            <a:schemeClr val="lt1"/>
          </a:fontRef>
        </p:style>
        <p:txBody>
          <a:bodyPr rtlCol="0" anchor="t"/>
          <a:lstStyle/>
          <a:p>
            <a:pPr algn="ctr" defTabSz="685800">
              <a:defRPr/>
            </a:pPr>
            <a:r>
              <a:rPr lang="en-US" sz="1350">
                <a:solidFill>
                  <a:prstClr val="white"/>
                </a:solidFill>
                <a:latin typeface="Calibri" panose="020F0502020204030204"/>
              </a:rPr>
              <a:t>Codes</a:t>
            </a:r>
            <a:endParaRPr lang="en-US" sz="1350" dirty="0">
              <a:solidFill>
                <a:prstClr val="white"/>
              </a:solidFill>
              <a:latin typeface="Calibri" panose="020F0502020204030204"/>
            </a:endParaRPr>
          </a:p>
        </p:txBody>
      </p:sp>
      <p:sp>
        <p:nvSpPr>
          <p:cNvPr id="6" name="Rounded Rectangle 5">
            <a:extLst>
              <a:ext uri="{FF2B5EF4-FFF2-40B4-BE49-F238E27FC236}">
                <a16:creationId xmlns:a16="http://schemas.microsoft.com/office/drawing/2014/main" id="{81D54AE6-C2DB-5143-807C-E1DFF92D1906}"/>
              </a:ext>
            </a:extLst>
          </p:cNvPr>
          <p:cNvSpPr/>
          <p:nvPr/>
        </p:nvSpPr>
        <p:spPr>
          <a:xfrm>
            <a:off x="3518883" y="1567415"/>
            <a:ext cx="2106234" cy="4104456"/>
          </a:xfrm>
          <a:prstGeom prst="roundRect">
            <a:avLst/>
          </a:prstGeom>
        </p:spPr>
        <p:style>
          <a:lnRef idx="0">
            <a:schemeClr val="accent1"/>
          </a:lnRef>
          <a:fillRef idx="3">
            <a:schemeClr val="accent1"/>
          </a:fillRef>
          <a:effectRef idx="3">
            <a:schemeClr val="accent1"/>
          </a:effectRef>
          <a:fontRef idx="minor">
            <a:schemeClr val="lt1"/>
          </a:fontRef>
        </p:style>
        <p:txBody>
          <a:bodyPr rtlCol="0" anchor="t"/>
          <a:lstStyle/>
          <a:p>
            <a:pPr algn="ctr" defTabSz="685800">
              <a:defRPr/>
            </a:pPr>
            <a:r>
              <a:rPr lang="en-US" sz="1350">
                <a:solidFill>
                  <a:prstClr val="white"/>
                </a:solidFill>
                <a:latin typeface="Calibri" panose="020F0502020204030204"/>
              </a:rPr>
              <a:t>Sub Themes</a:t>
            </a:r>
            <a:endParaRPr lang="en-US" sz="1350" dirty="0">
              <a:solidFill>
                <a:prstClr val="white"/>
              </a:solidFill>
              <a:latin typeface="Calibri" panose="020F0502020204030204"/>
            </a:endParaRPr>
          </a:p>
        </p:txBody>
      </p:sp>
      <p:sp>
        <p:nvSpPr>
          <p:cNvPr id="7" name="Rounded Rectangle 6">
            <a:extLst>
              <a:ext uri="{FF2B5EF4-FFF2-40B4-BE49-F238E27FC236}">
                <a16:creationId xmlns:a16="http://schemas.microsoft.com/office/drawing/2014/main" id="{4307CF17-D304-2643-8E64-B82918142532}"/>
              </a:ext>
            </a:extLst>
          </p:cNvPr>
          <p:cNvSpPr/>
          <p:nvPr/>
        </p:nvSpPr>
        <p:spPr>
          <a:xfrm>
            <a:off x="5757307" y="1567415"/>
            <a:ext cx="2106234" cy="4104456"/>
          </a:xfrm>
          <a:prstGeom prst="roundRect">
            <a:avLst/>
          </a:prstGeom>
        </p:spPr>
        <p:style>
          <a:lnRef idx="0">
            <a:schemeClr val="accent1"/>
          </a:lnRef>
          <a:fillRef idx="3">
            <a:schemeClr val="accent1"/>
          </a:fillRef>
          <a:effectRef idx="3">
            <a:schemeClr val="accent1"/>
          </a:effectRef>
          <a:fontRef idx="minor">
            <a:schemeClr val="lt1"/>
          </a:fontRef>
        </p:style>
        <p:txBody>
          <a:bodyPr rtlCol="0" anchor="t"/>
          <a:lstStyle/>
          <a:p>
            <a:pPr algn="ctr" defTabSz="685800">
              <a:defRPr/>
            </a:pPr>
            <a:r>
              <a:rPr lang="en-US" sz="1350">
                <a:solidFill>
                  <a:prstClr val="white"/>
                </a:solidFill>
                <a:latin typeface="Calibri" panose="020F0502020204030204"/>
              </a:rPr>
              <a:t>Primary Theme</a:t>
            </a:r>
            <a:endParaRPr lang="en-US" sz="1350" dirty="0">
              <a:solidFill>
                <a:prstClr val="white"/>
              </a:solidFill>
              <a:latin typeface="Calibri" panose="020F0502020204030204"/>
            </a:endParaRPr>
          </a:p>
        </p:txBody>
      </p:sp>
      <p:sp>
        <p:nvSpPr>
          <p:cNvPr id="8" name="TextBox 7">
            <a:extLst>
              <a:ext uri="{FF2B5EF4-FFF2-40B4-BE49-F238E27FC236}">
                <a16:creationId xmlns:a16="http://schemas.microsoft.com/office/drawing/2014/main" id="{D5A9E139-D93B-404B-A8D8-FB2B5D58649B}"/>
              </a:ext>
            </a:extLst>
          </p:cNvPr>
          <p:cNvSpPr txBox="1"/>
          <p:nvPr/>
        </p:nvSpPr>
        <p:spPr>
          <a:xfrm>
            <a:off x="6077464" y="3290500"/>
            <a:ext cx="1465920" cy="30008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algn="ctr" defTabSz="685800">
              <a:defRPr/>
            </a:pPr>
            <a:r>
              <a:rPr lang="en-US" sz="1350">
                <a:solidFill>
                  <a:prstClr val="white"/>
                </a:solidFill>
                <a:latin typeface="Calibri" panose="020F0502020204030204"/>
              </a:rPr>
              <a:t>Fears over Brexit</a:t>
            </a:r>
            <a:endParaRPr lang="en-US" sz="1350" dirty="0">
              <a:solidFill>
                <a:prstClr val="white"/>
              </a:solidFill>
              <a:latin typeface="Calibri" panose="020F0502020204030204"/>
            </a:endParaRPr>
          </a:p>
        </p:txBody>
      </p:sp>
      <p:sp>
        <p:nvSpPr>
          <p:cNvPr id="10" name="TextBox 9">
            <a:extLst>
              <a:ext uri="{FF2B5EF4-FFF2-40B4-BE49-F238E27FC236}">
                <a16:creationId xmlns:a16="http://schemas.microsoft.com/office/drawing/2014/main" id="{E0019F1D-49A5-6842-94C5-133063C0FCE9}"/>
              </a:ext>
            </a:extLst>
          </p:cNvPr>
          <p:cNvSpPr txBox="1"/>
          <p:nvPr/>
        </p:nvSpPr>
        <p:spPr>
          <a:xfrm>
            <a:off x="1621030" y="2024844"/>
            <a:ext cx="1465920" cy="30008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defTabSz="685800">
              <a:defRPr/>
            </a:pPr>
            <a:r>
              <a:rPr lang="en-US" sz="1350">
                <a:solidFill>
                  <a:prstClr val="white"/>
                </a:solidFill>
                <a:latin typeface="Calibri" panose="020F0502020204030204"/>
              </a:rPr>
              <a:t>Vulnerability</a:t>
            </a:r>
            <a:endParaRPr lang="en-US" sz="1350" dirty="0">
              <a:solidFill>
                <a:prstClr val="white"/>
              </a:solidFill>
              <a:latin typeface="Calibri" panose="020F0502020204030204"/>
            </a:endParaRPr>
          </a:p>
        </p:txBody>
      </p:sp>
      <p:sp>
        <p:nvSpPr>
          <p:cNvPr id="11" name="TextBox 10">
            <a:extLst>
              <a:ext uri="{FF2B5EF4-FFF2-40B4-BE49-F238E27FC236}">
                <a16:creationId xmlns:a16="http://schemas.microsoft.com/office/drawing/2014/main" id="{7FD62F25-1B90-3949-BB07-0A2FABFEFDBB}"/>
              </a:ext>
            </a:extLst>
          </p:cNvPr>
          <p:cNvSpPr txBox="1"/>
          <p:nvPr/>
        </p:nvSpPr>
        <p:spPr>
          <a:xfrm>
            <a:off x="1621030" y="2411100"/>
            <a:ext cx="1465920" cy="30008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defTabSz="685800">
              <a:defRPr/>
            </a:pPr>
            <a:r>
              <a:rPr lang="en-US" sz="1350">
                <a:solidFill>
                  <a:prstClr val="white"/>
                </a:solidFill>
                <a:latin typeface="Calibri" panose="020F0502020204030204"/>
              </a:rPr>
              <a:t>Defense</a:t>
            </a:r>
            <a:endParaRPr lang="en-US" sz="1350" dirty="0">
              <a:solidFill>
                <a:prstClr val="white"/>
              </a:solidFill>
              <a:latin typeface="Calibri" panose="020F0502020204030204"/>
            </a:endParaRPr>
          </a:p>
        </p:txBody>
      </p:sp>
      <p:sp>
        <p:nvSpPr>
          <p:cNvPr id="12" name="TextBox 11">
            <a:extLst>
              <a:ext uri="{FF2B5EF4-FFF2-40B4-BE49-F238E27FC236}">
                <a16:creationId xmlns:a16="http://schemas.microsoft.com/office/drawing/2014/main" id="{048D554C-CDD0-DB49-ADE7-144A5E606229}"/>
              </a:ext>
            </a:extLst>
          </p:cNvPr>
          <p:cNvSpPr txBox="1"/>
          <p:nvPr/>
        </p:nvSpPr>
        <p:spPr>
          <a:xfrm>
            <a:off x="1613272" y="2815765"/>
            <a:ext cx="1465920" cy="30008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defTabSz="685800">
              <a:defRPr/>
            </a:pPr>
            <a:r>
              <a:rPr lang="en-US" sz="1350">
                <a:solidFill>
                  <a:prstClr val="white"/>
                </a:solidFill>
                <a:latin typeface="Calibri" panose="020F0502020204030204"/>
              </a:rPr>
              <a:t>Trade</a:t>
            </a:r>
            <a:endParaRPr lang="en-US" sz="1350" dirty="0">
              <a:solidFill>
                <a:prstClr val="white"/>
              </a:solidFill>
              <a:latin typeface="Calibri" panose="020F0502020204030204"/>
            </a:endParaRPr>
          </a:p>
        </p:txBody>
      </p:sp>
      <p:sp>
        <p:nvSpPr>
          <p:cNvPr id="13" name="TextBox 12">
            <a:extLst>
              <a:ext uri="{FF2B5EF4-FFF2-40B4-BE49-F238E27FC236}">
                <a16:creationId xmlns:a16="http://schemas.microsoft.com/office/drawing/2014/main" id="{0DC3F7BE-4259-444D-9C4B-1F17C3435C76}"/>
              </a:ext>
            </a:extLst>
          </p:cNvPr>
          <p:cNvSpPr txBox="1"/>
          <p:nvPr/>
        </p:nvSpPr>
        <p:spPr>
          <a:xfrm>
            <a:off x="1622446" y="3220431"/>
            <a:ext cx="1465920" cy="30008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defTabSz="685800">
              <a:defRPr/>
            </a:pPr>
            <a:r>
              <a:rPr lang="en-US" sz="1350">
                <a:solidFill>
                  <a:prstClr val="white"/>
                </a:solidFill>
                <a:latin typeface="Calibri" panose="020F0502020204030204"/>
              </a:rPr>
              <a:t>Cost of imports</a:t>
            </a:r>
            <a:endParaRPr lang="en-US" sz="1350" dirty="0">
              <a:solidFill>
                <a:prstClr val="white"/>
              </a:solidFill>
              <a:latin typeface="Calibri" panose="020F0502020204030204"/>
            </a:endParaRPr>
          </a:p>
        </p:txBody>
      </p:sp>
      <p:sp>
        <p:nvSpPr>
          <p:cNvPr id="14" name="TextBox 13">
            <a:extLst>
              <a:ext uri="{FF2B5EF4-FFF2-40B4-BE49-F238E27FC236}">
                <a16:creationId xmlns:a16="http://schemas.microsoft.com/office/drawing/2014/main" id="{863DFAF6-60EF-0B4D-8062-2EDADDD58052}"/>
              </a:ext>
            </a:extLst>
          </p:cNvPr>
          <p:cNvSpPr txBox="1"/>
          <p:nvPr/>
        </p:nvSpPr>
        <p:spPr>
          <a:xfrm>
            <a:off x="1593386" y="4038735"/>
            <a:ext cx="1465920" cy="30008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defTabSz="685800">
              <a:defRPr/>
            </a:pPr>
            <a:r>
              <a:rPr lang="en-US" sz="1350">
                <a:solidFill>
                  <a:prstClr val="white"/>
                </a:solidFill>
                <a:latin typeface="Calibri" panose="020F0502020204030204"/>
              </a:rPr>
              <a:t>Unemployment</a:t>
            </a:r>
            <a:endParaRPr lang="en-US" sz="1350" dirty="0">
              <a:solidFill>
                <a:prstClr val="white"/>
              </a:solidFill>
              <a:latin typeface="Calibri" panose="020F0502020204030204"/>
            </a:endParaRPr>
          </a:p>
        </p:txBody>
      </p:sp>
      <p:sp>
        <p:nvSpPr>
          <p:cNvPr id="15" name="TextBox 14">
            <a:extLst>
              <a:ext uri="{FF2B5EF4-FFF2-40B4-BE49-F238E27FC236}">
                <a16:creationId xmlns:a16="http://schemas.microsoft.com/office/drawing/2014/main" id="{3F09C963-D1A8-D140-8158-21CCDB2C7120}"/>
              </a:ext>
            </a:extLst>
          </p:cNvPr>
          <p:cNvSpPr txBox="1"/>
          <p:nvPr/>
        </p:nvSpPr>
        <p:spPr>
          <a:xfrm>
            <a:off x="1593386" y="4424738"/>
            <a:ext cx="1465920" cy="30008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defTabSz="685800">
              <a:defRPr/>
            </a:pPr>
            <a:r>
              <a:rPr lang="en-US" sz="1350">
                <a:solidFill>
                  <a:prstClr val="white"/>
                </a:solidFill>
                <a:latin typeface="Calibri" panose="020F0502020204030204"/>
              </a:rPr>
              <a:t>Job security</a:t>
            </a:r>
            <a:endParaRPr lang="en-US" sz="1350" dirty="0">
              <a:solidFill>
                <a:prstClr val="white"/>
              </a:solidFill>
              <a:latin typeface="Calibri" panose="020F0502020204030204"/>
            </a:endParaRPr>
          </a:p>
        </p:txBody>
      </p:sp>
      <p:sp>
        <p:nvSpPr>
          <p:cNvPr id="16" name="TextBox 15">
            <a:extLst>
              <a:ext uri="{FF2B5EF4-FFF2-40B4-BE49-F238E27FC236}">
                <a16:creationId xmlns:a16="http://schemas.microsoft.com/office/drawing/2014/main" id="{8077F5F7-47CA-8140-9DB8-43E1F40D0D36}"/>
              </a:ext>
            </a:extLst>
          </p:cNvPr>
          <p:cNvSpPr txBox="1"/>
          <p:nvPr/>
        </p:nvSpPr>
        <p:spPr>
          <a:xfrm>
            <a:off x="1598446" y="4821504"/>
            <a:ext cx="1465920" cy="507831"/>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defTabSz="685800">
              <a:defRPr/>
            </a:pPr>
            <a:r>
              <a:rPr lang="en-US" sz="1350">
                <a:solidFill>
                  <a:prstClr val="white"/>
                </a:solidFill>
                <a:latin typeface="Calibri" panose="020F0502020204030204"/>
              </a:rPr>
              <a:t>Difficulty travelling</a:t>
            </a:r>
            <a:endParaRPr lang="en-US" sz="1350" dirty="0">
              <a:solidFill>
                <a:prstClr val="white"/>
              </a:solidFill>
              <a:latin typeface="Calibri" panose="020F0502020204030204"/>
            </a:endParaRPr>
          </a:p>
        </p:txBody>
      </p:sp>
      <p:sp>
        <p:nvSpPr>
          <p:cNvPr id="17" name="TextBox 16">
            <a:extLst>
              <a:ext uri="{FF2B5EF4-FFF2-40B4-BE49-F238E27FC236}">
                <a16:creationId xmlns:a16="http://schemas.microsoft.com/office/drawing/2014/main" id="{F79A505D-29B7-E649-9E4E-D763FC604288}"/>
              </a:ext>
            </a:extLst>
          </p:cNvPr>
          <p:cNvSpPr txBox="1"/>
          <p:nvPr/>
        </p:nvSpPr>
        <p:spPr>
          <a:xfrm>
            <a:off x="1575322" y="5204120"/>
            <a:ext cx="1465920" cy="30008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defTabSz="685800">
              <a:defRPr/>
            </a:pPr>
            <a:r>
              <a:rPr lang="en-US" sz="1350">
                <a:solidFill>
                  <a:prstClr val="white"/>
                </a:solidFill>
                <a:latin typeface="Calibri" panose="020F0502020204030204"/>
              </a:rPr>
              <a:t>Health abroad</a:t>
            </a:r>
            <a:endParaRPr lang="en-US" sz="1350" dirty="0">
              <a:solidFill>
                <a:prstClr val="white"/>
              </a:solidFill>
              <a:latin typeface="Calibri" panose="020F0502020204030204"/>
            </a:endParaRPr>
          </a:p>
        </p:txBody>
      </p:sp>
      <p:sp>
        <p:nvSpPr>
          <p:cNvPr id="18" name="TextBox 17">
            <a:extLst>
              <a:ext uri="{FF2B5EF4-FFF2-40B4-BE49-F238E27FC236}">
                <a16:creationId xmlns:a16="http://schemas.microsoft.com/office/drawing/2014/main" id="{A5EC91D2-23E7-D047-94A0-D36B91BB7218}"/>
              </a:ext>
            </a:extLst>
          </p:cNvPr>
          <p:cNvSpPr txBox="1"/>
          <p:nvPr/>
        </p:nvSpPr>
        <p:spPr>
          <a:xfrm>
            <a:off x="1621030" y="3620710"/>
            <a:ext cx="1465920" cy="30008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defTabSz="685800">
              <a:defRPr/>
            </a:pPr>
            <a:r>
              <a:rPr lang="en-US" sz="1350">
                <a:solidFill>
                  <a:prstClr val="white"/>
                </a:solidFill>
                <a:latin typeface="Calibri" panose="020F0502020204030204"/>
              </a:rPr>
              <a:t>Cost of Living</a:t>
            </a:r>
            <a:endParaRPr lang="en-US" sz="1350" dirty="0">
              <a:solidFill>
                <a:prstClr val="white"/>
              </a:solidFill>
              <a:latin typeface="Calibri" panose="020F0502020204030204"/>
            </a:endParaRPr>
          </a:p>
        </p:txBody>
      </p:sp>
      <p:sp>
        <p:nvSpPr>
          <p:cNvPr id="19" name="TextBox 18">
            <a:extLst>
              <a:ext uri="{FF2B5EF4-FFF2-40B4-BE49-F238E27FC236}">
                <a16:creationId xmlns:a16="http://schemas.microsoft.com/office/drawing/2014/main" id="{040BF8D0-A755-1C45-9A35-973883A3ADF8}"/>
              </a:ext>
            </a:extLst>
          </p:cNvPr>
          <p:cNvSpPr txBox="1"/>
          <p:nvPr/>
        </p:nvSpPr>
        <p:spPr>
          <a:xfrm>
            <a:off x="3862903" y="2271655"/>
            <a:ext cx="1465920" cy="30008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algn="ctr" defTabSz="685800">
              <a:defRPr/>
            </a:pPr>
            <a:r>
              <a:rPr lang="en-US" sz="1350">
                <a:solidFill>
                  <a:prstClr val="white"/>
                </a:solidFill>
                <a:latin typeface="Calibri" panose="020F0502020204030204"/>
              </a:rPr>
              <a:t>UK Security </a:t>
            </a:r>
            <a:endParaRPr lang="en-US" sz="1350" dirty="0">
              <a:solidFill>
                <a:prstClr val="white"/>
              </a:solidFill>
              <a:latin typeface="Calibri" panose="020F0502020204030204"/>
            </a:endParaRPr>
          </a:p>
        </p:txBody>
      </p:sp>
      <p:sp>
        <p:nvSpPr>
          <p:cNvPr id="20" name="TextBox 19">
            <a:extLst>
              <a:ext uri="{FF2B5EF4-FFF2-40B4-BE49-F238E27FC236}">
                <a16:creationId xmlns:a16="http://schemas.microsoft.com/office/drawing/2014/main" id="{CAA93B29-FC54-1C45-A8AE-BC882F72C4BF}"/>
              </a:ext>
            </a:extLst>
          </p:cNvPr>
          <p:cNvSpPr txBox="1"/>
          <p:nvPr/>
        </p:nvSpPr>
        <p:spPr>
          <a:xfrm>
            <a:off x="3862903" y="3013501"/>
            <a:ext cx="1465920" cy="30008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defTabSz="685800">
              <a:defRPr/>
            </a:pPr>
            <a:r>
              <a:rPr lang="en-US" sz="1350">
                <a:solidFill>
                  <a:prstClr val="white"/>
                </a:solidFill>
                <a:latin typeface="Calibri" panose="020F0502020204030204"/>
              </a:rPr>
              <a:t>Future of Industry</a:t>
            </a:r>
            <a:endParaRPr lang="en-US" sz="1350" dirty="0">
              <a:solidFill>
                <a:prstClr val="white"/>
              </a:solidFill>
              <a:latin typeface="Calibri" panose="020F0502020204030204"/>
            </a:endParaRPr>
          </a:p>
        </p:txBody>
      </p:sp>
      <p:sp>
        <p:nvSpPr>
          <p:cNvPr id="21" name="TextBox 20">
            <a:extLst>
              <a:ext uri="{FF2B5EF4-FFF2-40B4-BE49-F238E27FC236}">
                <a16:creationId xmlns:a16="http://schemas.microsoft.com/office/drawing/2014/main" id="{93C500B3-5269-8240-AF3E-D153D56138EC}"/>
              </a:ext>
            </a:extLst>
          </p:cNvPr>
          <p:cNvSpPr txBox="1"/>
          <p:nvPr/>
        </p:nvSpPr>
        <p:spPr>
          <a:xfrm>
            <a:off x="3699619" y="3935049"/>
            <a:ext cx="1816844" cy="300082"/>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defTabSz="685800">
              <a:defRPr/>
            </a:pPr>
            <a:r>
              <a:rPr lang="en-US" sz="1350">
                <a:solidFill>
                  <a:prstClr val="white"/>
                </a:solidFill>
                <a:latin typeface="Calibri" panose="020F0502020204030204"/>
              </a:rPr>
              <a:t>Future of the individual</a:t>
            </a:r>
            <a:endParaRPr lang="en-US" sz="1350" dirty="0">
              <a:solidFill>
                <a:prstClr val="white"/>
              </a:solidFill>
              <a:latin typeface="Calibri" panose="020F0502020204030204"/>
            </a:endParaRPr>
          </a:p>
        </p:txBody>
      </p:sp>
      <p:sp>
        <p:nvSpPr>
          <p:cNvPr id="24" name="TextBox 23">
            <a:extLst>
              <a:ext uri="{FF2B5EF4-FFF2-40B4-BE49-F238E27FC236}">
                <a16:creationId xmlns:a16="http://schemas.microsoft.com/office/drawing/2014/main" id="{C9809BE0-5F35-CD43-95C5-08DEA8832A77}"/>
              </a:ext>
            </a:extLst>
          </p:cNvPr>
          <p:cNvSpPr txBox="1"/>
          <p:nvPr/>
        </p:nvSpPr>
        <p:spPr>
          <a:xfrm>
            <a:off x="3836018" y="4916290"/>
            <a:ext cx="1465920" cy="507831"/>
          </a:xfrm>
          <a:prstGeom prst="rect">
            <a:avLst/>
          </a:prstGeom>
        </p:spPr>
        <p:style>
          <a:lnRef idx="1">
            <a:schemeClr val="accent5"/>
          </a:lnRef>
          <a:fillRef idx="3">
            <a:schemeClr val="accent5"/>
          </a:fillRef>
          <a:effectRef idx="2">
            <a:schemeClr val="accent5"/>
          </a:effectRef>
          <a:fontRef idx="minor">
            <a:schemeClr val="lt1"/>
          </a:fontRef>
        </p:style>
        <p:txBody>
          <a:bodyPr wrap="square" rtlCol="0">
            <a:spAutoFit/>
          </a:bodyPr>
          <a:lstStyle/>
          <a:p>
            <a:pPr algn="ctr" defTabSz="685800">
              <a:defRPr/>
            </a:pPr>
            <a:r>
              <a:rPr lang="en-US" sz="1350">
                <a:solidFill>
                  <a:prstClr val="white"/>
                </a:solidFill>
                <a:latin typeface="Calibri" panose="020F0502020204030204"/>
              </a:rPr>
              <a:t>Changes in our EU relationship </a:t>
            </a:r>
            <a:endParaRPr lang="en-US" sz="1350" dirty="0">
              <a:solidFill>
                <a:prstClr val="white"/>
              </a:solidFill>
              <a:latin typeface="Calibri" panose="020F0502020204030204"/>
            </a:endParaRPr>
          </a:p>
        </p:txBody>
      </p:sp>
      <p:cxnSp>
        <p:nvCxnSpPr>
          <p:cNvPr id="26" name="Straight Connector 25">
            <a:extLst>
              <a:ext uri="{FF2B5EF4-FFF2-40B4-BE49-F238E27FC236}">
                <a16:creationId xmlns:a16="http://schemas.microsoft.com/office/drawing/2014/main" id="{33094393-1FDB-7441-871B-8BD4424DE179}"/>
              </a:ext>
            </a:extLst>
          </p:cNvPr>
          <p:cNvCxnSpPr>
            <a:stCxn id="10" idx="3"/>
            <a:endCxn id="19" idx="1"/>
          </p:cNvCxnSpPr>
          <p:nvPr/>
        </p:nvCxnSpPr>
        <p:spPr>
          <a:xfrm>
            <a:off x="3086950" y="2174885"/>
            <a:ext cx="775953" cy="246811"/>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4FE9B3A-DD88-E049-B2B3-B16A907E1136}"/>
              </a:ext>
            </a:extLst>
          </p:cNvPr>
          <p:cNvCxnSpPr>
            <a:stCxn id="11" idx="3"/>
            <a:endCxn id="19" idx="1"/>
          </p:cNvCxnSpPr>
          <p:nvPr/>
        </p:nvCxnSpPr>
        <p:spPr>
          <a:xfrm flipV="1">
            <a:off x="3086950" y="2421696"/>
            <a:ext cx="775953" cy="139445"/>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7A2BA82-EC28-1841-83AF-BBE9ABB5F221}"/>
              </a:ext>
            </a:extLst>
          </p:cNvPr>
          <p:cNvCxnSpPr>
            <a:stCxn id="12" idx="3"/>
            <a:endCxn id="20" idx="1"/>
          </p:cNvCxnSpPr>
          <p:nvPr/>
        </p:nvCxnSpPr>
        <p:spPr>
          <a:xfrm>
            <a:off x="3079192" y="2965806"/>
            <a:ext cx="783711" cy="197736"/>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1AEEF09-EC92-2E4B-B099-08B07D4D2B75}"/>
              </a:ext>
            </a:extLst>
          </p:cNvPr>
          <p:cNvCxnSpPr>
            <a:stCxn id="13" idx="3"/>
            <a:endCxn id="20" idx="1"/>
          </p:cNvCxnSpPr>
          <p:nvPr/>
        </p:nvCxnSpPr>
        <p:spPr>
          <a:xfrm flipV="1">
            <a:off x="3088366" y="3163542"/>
            <a:ext cx="774537" cy="206930"/>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1C9A378-718E-D541-9D01-1879171B1335}"/>
              </a:ext>
            </a:extLst>
          </p:cNvPr>
          <p:cNvCxnSpPr>
            <a:stCxn id="18" idx="3"/>
            <a:endCxn id="21" idx="1"/>
          </p:cNvCxnSpPr>
          <p:nvPr/>
        </p:nvCxnSpPr>
        <p:spPr>
          <a:xfrm>
            <a:off x="3086950" y="3770751"/>
            <a:ext cx="612669" cy="314339"/>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202D0F1-5805-D740-9E3D-5221494CF7FE}"/>
              </a:ext>
            </a:extLst>
          </p:cNvPr>
          <p:cNvCxnSpPr>
            <a:stCxn id="14" idx="3"/>
            <a:endCxn id="21" idx="1"/>
          </p:cNvCxnSpPr>
          <p:nvPr/>
        </p:nvCxnSpPr>
        <p:spPr>
          <a:xfrm flipV="1">
            <a:off x="3059306" y="4085090"/>
            <a:ext cx="640313" cy="103686"/>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D57C520-ECCA-5E4E-BE3A-904B387FB513}"/>
              </a:ext>
            </a:extLst>
          </p:cNvPr>
          <p:cNvCxnSpPr>
            <a:stCxn id="15" idx="3"/>
            <a:endCxn id="21" idx="1"/>
          </p:cNvCxnSpPr>
          <p:nvPr/>
        </p:nvCxnSpPr>
        <p:spPr>
          <a:xfrm flipV="1">
            <a:off x="3059306" y="4085090"/>
            <a:ext cx="640313" cy="489689"/>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B31A034-5039-AC40-B89A-881001316969}"/>
              </a:ext>
            </a:extLst>
          </p:cNvPr>
          <p:cNvCxnSpPr>
            <a:stCxn id="16" idx="3"/>
            <a:endCxn id="24" idx="1"/>
          </p:cNvCxnSpPr>
          <p:nvPr/>
        </p:nvCxnSpPr>
        <p:spPr>
          <a:xfrm>
            <a:off x="3064366" y="5075420"/>
            <a:ext cx="771652" cy="94786"/>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69DA391-230D-AB45-B9BD-7CF7FE3FD4EF}"/>
              </a:ext>
            </a:extLst>
          </p:cNvPr>
          <p:cNvCxnSpPr>
            <a:stCxn id="17" idx="3"/>
            <a:endCxn id="24" idx="1"/>
          </p:cNvCxnSpPr>
          <p:nvPr/>
        </p:nvCxnSpPr>
        <p:spPr>
          <a:xfrm flipV="1">
            <a:off x="3041242" y="5170206"/>
            <a:ext cx="794776" cy="183955"/>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E89E720-DC40-1D49-AB3B-444BF2DB7195}"/>
              </a:ext>
            </a:extLst>
          </p:cNvPr>
          <p:cNvCxnSpPr>
            <a:stCxn id="19" idx="3"/>
            <a:endCxn id="8" idx="1"/>
          </p:cNvCxnSpPr>
          <p:nvPr/>
        </p:nvCxnSpPr>
        <p:spPr>
          <a:xfrm>
            <a:off x="5328823" y="2421696"/>
            <a:ext cx="748641" cy="1018845"/>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F603C15-B961-3E44-89E3-832E24CD72C0}"/>
              </a:ext>
            </a:extLst>
          </p:cNvPr>
          <p:cNvCxnSpPr>
            <a:stCxn id="20" idx="3"/>
            <a:endCxn id="8" idx="1"/>
          </p:cNvCxnSpPr>
          <p:nvPr/>
        </p:nvCxnSpPr>
        <p:spPr>
          <a:xfrm>
            <a:off x="5328823" y="3163542"/>
            <a:ext cx="748641" cy="276999"/>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C8EACE7-206D-6E4C-8CF6-5A2D932D78C8}"/>
              </a:ext>
            </a:extLst>
          </p:cNvPr>
          <p:cNvCxnSpPr>
            <a:stCxn id="21" idx="3"/>
            <a:endCxn id="8" idx="1"/>
          </p:cNvCxnSpPr>
          <p:nvPr/>
        </p:nvCxnSpPr>
        <p:spPr>
          <a:xfrm flipV="1">
            <a:off x="5516463" y="3440541"/>
            <a:ext cx="561001" cy="644549"/>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86CBD7F7-265F-8A47-AD7F-F40857482B09}"/>
              </a:ext>
            </a:extLst>
          </p:cNvPr>
          <p:cNvCxnSpPr>
            <a:stCxn id="24" idx="3"/>
            <a:endCxn id="8" idx="1"/>
          </p:cNvCxnSpPr>
          <p:nvPr/>
        </p:nvCxnSpPr>
        <p:spPr>
          <a:xfrm flipV="1">
            <a:off x="5301938" y="3440541"/>
            <a:ext cx="775526" cy="1729665"/>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43178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63155" y="1920404"/>
            <a:ext cx="5156864"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8872" y="2852605"/>
            <a:ext cx="3266696"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85662" y="2085814"/>
            <a:ext cx="5143179"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16"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560517" y="1758234"/>
            <a:ext cx="3606227"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dirty="0">
              <a:solidFill>
                <a:prstClr val="white"/>
              </a:solidFill>
              <a:latin typeface="Calibri" panose="020F0502020204030204"/>
            </a:endParaRPr>
          </a:p>
        </p:txBody>
      </p:sp>
      <p:sp>
        <p:nvSpPr>
          <p:cNvPr id="2" name="Title 1"/>
          <p:cNvSpPr>
            <a:spLocks noGrp="1"/>
          </p:cNvSpPr>
          <p:nvPr>
            <p:ph type="title"/>
          </p:nvPr>
        </p:nvSpPr>
        <p:spPr>
          <a:xfrm>
            <a:off x="434164" y="1586902"/>
            <a:ext cx="2160621" cy="2713506"/>
          </a:xfrm>
        </p:spPr>
        <p:txBody>
          <a:bodyPr vert="horz" lIns="68580" tIns="34290" rIns="68580" bIns="34290" rtlCol="0" anchor="t">
            <a:normAutofit fontScale="90000"/>
          </a:bodyPr>
          <a:lstStyle/>
          <a:p>
            <a:r>
              <a:rPr lang="en-US" sz="3200" dirty="0">
                <a:solidFill>
                  <a:schemeClr val="bg1"/>
                </a:solidFill>
              </a:rPr>
              <a:t>Ways to Code:</a:t>
            </a:r>
            <a:br>
              <a:rPr lang="en-US" sz="3200" dirty="0">
                <a:solidFill>
                  <a:schemeClr val="bg1"/>
                </a:solidFill>
              </a:rPr>
            </a:br>
            <a:br>
              <a:rPr lang="en-US" sz="3200" dirty="0">
                <a:solidFill>
                  <a:schemeClr val="bg1"/>
                </a:solidFill>
              </a:rPr>
            </a:br>
            <a:r>
              <a:rPr lang="en-US" sz="3000" dirty="0">
                <a:solidFill>
                  <a:srgbClr val="FFFFFF"/>
                </a:solidFill>
              </a:rPr>
              <a:t>Develop </a:t>
            </a:r>
            <a:br>
              <a:rPr lang="en-US" sz="3000" dirty="0">
                <a:solidFill>
                  <a:srgbClr val="FFFFFF"/>
                </a:solidFill>
              </a:rPr>
            </a:br>
            <a:r>
              <a:rPr lang="en-US" sz="3000" dirty="0">
                <a:solidFill>
                  <a:srgbClr val="FFFFFF"/>
                </a:solidFill>
              </a:rPr>
              <a:t>A Coding Framework</a:t>
            </a:r>
            <a:br>
              <a:rPr lang="en-US" sz="3000" dirty="0">
                <a:solidFill>
                  <a:srgbClr val="FFFFFF"/>
                </a:solidFill>
              </a:rPr>
            </a:br>
            <a:br>
              <a:rPr lang="en-US" sz="3000" dirty="0">
                <a:solidFill>
                  <a:srgbClr val="FFFFFF"/>
                </a:solidFill>
              </a:rPr>
            </a:br>
            <a:r>
              <a:rPr lang="en-US" sz="3000" dirty="0">
                <a:solidFill>
                  <a:srgbClr val="FFFFFF"/>
                </a:solidFill>
              </a:rPr>
              <a:t>Recording ‘Theme’ Frequencies</a:t>
            </a:r>
          </a:p>
        </p:txBody>
      </p:sp>
      <p:graphicFrame>
        <p:nvGraphicFramePr>
          <p:cNvPr id="3" name="Table 2"/>
          <p:cNvGraphicFramePr>
            <a:graphicFrameLocks noGrp="1"/>
          </p:cNvGraphicFramePr>
          <p:nvPr/>
        </p:nvGraphicFramePr>
        <p:xfrm>
          <a:off x="3376821" y="1610286"/>
          <a:ext cx="5419313" cy="3637704"/>
        </p:xfrm>
        <a:graphic>
          <a:graphicData uri="http://schemas.openxmlformats.org/drawingml/2006/table">
            <a:tbl>
              <a:tblPr firstRow="1" bandRow="1">
                <a:noFill/>
                <a:tableStyleId>{00A15C55-8517-42AA-B614-E9B94910E393}</a:tableStyleId>
              </a:tblPr>
              <a:tblGrid>
                <a:gridCol w="1173126">
                  <a:extLst>
                    <a:ext uri="{9D8B030D-6E8A-4147-A177-3AD203B41FA5}">
                      <a16:colId xmlns:a16="http://schemas.microsoft.com/office/drawing/2014/main" val="20000"/>
                    </a:ext>
                  </a:extLst>
                </a:gridCol>
                <a:gridCol w="2823250">
                  <a:extLst>
                    <a:ext uri="{9D8B030D-6E8A-4147-A177-3AD203B41FA5}">
                      <a16:colId xmlns:a16="http://schemas.microsoft.com/office/drawing/2014/main" val="20001"/>
                    </a:ext>
                  </a:extLst>
                </a:gridCol>
                <a:gridCol w="531971">
                  <a:extLst>
                    <a:ext uri="{9D8B030D-6E8A-4147-A177-3AD203B41FA5}">
                      <a16:colId xmlns:a16="http://schemas.microsoft.com/office/drawing/2014/main" val="20002"/>
                    </a:ext>
                  </a:extLst>
                </a:gridCol>
                <a:gridCol w="890966">
                  <a:extLst>
                    <a:ext uri="{9D8B030D-6E8A-4147-A177-3AD203B41FA5}">
                      <a16:colId xmlns:a16="http://schemas.microsoft.com/office/drawing/2014/main" val="2926276541"/>
                    </a:ext>
                  </a:extLst>
                </a:gridCol>
              </a:tblGrid>
              <a:tr h="343428">
                <a:tc>
                  <a:txBody>
                    <a:bodyPr/>
                    <a:lstStyle/>
                    <a:p>
                      <a:pPr algn="ctr"/>
                      <a:r>
                        <a:rPr lang="en-US" sz="1100" b="1" cap="none" spc="0">
                          <a:solidFill>
                            <a:schemeClr val="bg1"/>
                          </a:solidFill>
                        </a:rPr>
                        <a:t>Theme</a:t>
                      </a:r>
                    </a:p>
                  </a:txBody>
                  <a:tcPr marL="50789" marR="36278" marT="72555" marB="72555" anchor="ctr">
                    <a:lnL w="12700" cmpd="sng">
                      <a:noFill/>
                    </a:lnL>
                    <a:lnR w="12700" cmpd="sng">
                      <a:noFill/>
                    </a:lnR>
                    <a:lnT w="19050" cap="flat" cmpd="sng" algn="ctr">
                      <a:noFill/>
                      <a:prstDash val="solid"/>
                    </a:lnT>
                    <a:lnB w="38100" cmpd="sng">
                      <a:noFill/>
                    </a:lnB>
                    <a:solidFill>
                      <a:schemeClr val="tx1"/>
                    </a:solidFill>
                  </a:tcPr>
                </a:tc>
                <a:tc>
                  <a:txBody>
                    <a:bodyPr/>
                    <a:lstStyle/>
                    <a:p>
                      <a:pPr algn="ctr"/>
                      <a:r>
                        <a:rPr lang="en-US" sz="1100" b="1" cap="none" spc="0">
                          <a:solidFill>
                            <a:schemeClr val="bg1"/>
                          </a:solidFill>
                        </a:rPr>
                        <a:t>Example quote</a:t>
                      </a:r>
                    </a:p>
                  </a:txBody>
                  <a:tcPr marL="50789" marR="36278" marT="72555" marB="72555" anchor="ctr">
                    <a:lnL w="12700" cmpd="sng">
                      <a:noFill/>
                    </a:lnL>
                    <a:lnR w="12700" cmpd="sng">
                      <a:noFill/>
                    </a:lnR>
                    <a:lnT w="19050" cap="flat" cmpd="sng" algn="ctr">
                      <a:noFill/>
                      <a:prstDash val="solid"/>
                    </a:lnT>
                    <a:lnB w="38100" cmpd="sng">
                      <a:noFill/>
                    </a:lnB>
                    <a:solidFill>
                      <a:schemeClr val="tx1"/>
                    </a:solidFill>
                  </a:tcPr>
                </a:tc>
                <a:tc>
                  <a:txBody>
                    <a:bodyPr/>
                    <a:lstStyle/>
                    <a:p>
                      <a:pPr algn="ctr"/>
                      <a:r>
                        <a:rPr lang="en-US" sz="1100" b="1" cap="none" spc="0">
                          <a:solidFill>
                            <a:schemeClr val="bg1"/>
                          </a:solidFill>
                        </a:rPr>
                        <a:t>Code</a:t>
                      </a:r>
                    </a:p>
                  </a:txBody>
                  <a:tcPr marL="50789" marR="36278" marT="72555" marB="72555" anchor="ctr">
                    <a:lnL w="12700" cmpd="sng">
                      <a:noFill/>
                    </a:lnL>
                    <a:lnR w="12700" cmpd="sng">
                      <a:noFill/>
                    </a:lnR>
                    <a:lnT w="19050" cap="flat" cmpd="sng" algn="ctr">
                      <a:noFill/>
                      <a:prstDash val="solid"/>
                    </a:lnT>
                    <a:lnB w="38100" cmpd="sng">
                      <a:noFill/>
                    </a:lnB>
                    <a:solidFill>
                      <a:schemeClr val="tx1"/>
                    </a:solidFill>
                  </a:tcPr>
                </a:tc>
                <a:tc>
                  <a:txBody>
                    <a:bodyPr/>
                    <a:lstStyle/>
                    <a:p>
                      <a:pPr algn="ctr"/>
                      <a:r>
                        <a:rPr lang="en-US" sz="1100" b="1" cap="none" spc="0">
                          <a:solidFill>
                            <a:schemeClr val="bg1"/>
                          </a:solidFill>
                        </a:rPr>
                        <a:t>Frequency</a:t>
                      </a:r>
                    </a:p>
                  </a:txBody>
                  <a:tcPr marL="50789" marR="36278" marT="72555" marB="72555"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10000"/>
                  </a:ext>
                </a:extLst>
              </a:tr>
              <a:tr h="428075">
                <a:tc>
                  <a:txBody>
                    <a:bodyPr/>
                    <a:lstStyle/>
                    <a:p>
                      <a:r>
                        <a:rPr lang="en-US" sz="1000" cap="none" spc="0">
                          <a:solidFill>
                            <a:schemeClr val="tx1"/>
                          </a:solidFill>
                        </a:rPr>
                        <a:t>Mistrust</a:t>
                      </a:r>
                    </a:p>
                  </a:txBody>
                  <a:tcPr marL="50789" marR="36278" marT="36278" marB="72555">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r>
                        <a:rPr lang="en-US" sz="1000" cap="none" spc="0">
                          <a:solidFill>
                            <a:schemeClr val="tx1"/>
                          </a:solidFill>
                        </a:rPr>
                        <a:t>“</a:t>
                      </a:r>
                      <a:r>
                        <a:rPr lang="en-GB" sz="1000" cap="none" spc="0">
                          <a:solidFill>
                            <a:schemeClr val="tx1"/>
                          </a:solidFill>
                          <a:effectLst/>
                        </a:rPr>
                        <a:t>These are brand new relationships so trust is difficult... There’s no established trust and respect”</a:t>
                      </a:r>
                      <a:endParaRPr lang="en-US" sz="1000" i="1" cap="none" spc="0">
                        <a:solidFill>
                          <a:schemeClr val="tx1"/>
                        </a:solidFill>
                      </a:endParaRPr>
                    </a:p>
                  </a:txBody>
                  <a:tcPr marL="50789" marR="36278" marT="36278" marB="72555">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pPr algn="ctr"/>
                      <a:r>
                        <a:rPr lang="en-US" sz="1000" cap="none" spc="0">
                          <a:solidFill>
                            <a:schemeClr val="tx1"/>
                          </a:solidFill>
                        </a:rPr>
                        <a:t>T1</a:t>
                      </a:r>
                    </a:p>
                  </a:txBody>
                  <a:tcPr marL="50789" marR="36278" marT="36278" marB="72555">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pPr algn="ctr"/>
                      <a:r>
                        <a:rPr lang="en-US" sz="1000" cap="none" spc="0">
                          <a:solidFill>
                            <a:schemeClr val="tx1"/>
                          </a:solidFill>
                        </a:rPr>
                        <a:t>20</a:t>
                      </a:r>
                    </a:p>
                  </a:txBody>
                  <a:tcPr marL="50789" marR="36278" marT="36278" marB="72555">
                    <a:lnL w="12700" cmpd="sng">
                      <a:noFill/>
                      <a:prstDash val="solid"/>
                    </a:lnL>
                    <a:lnR w="12700" cmpd="sng">
                      <a:noFill/>
                      <a:prstDash val="solid"/>
                    </a:lnR>
                    <a:lnT w="38100" cmpd="sng">
                      <a:noFill/>
                    </a:lnT>
                    <a:lnB w="12700" cap="flat" cmpd="sng" algn="ctr">
                      <a:solidFill>
                        <a:schemeClr val="tx1"/>
                      </a:solidFill>
                      <a:prstDash val="solid"/>
                    </a:lnB>
                    <a:noFill/>
                  </a:tcPr>
                </a:tc>
                <a:extLst>
                  <a:ext uri="{0D108BD9-81ED-4DB2-BD59-A6C34878D82A}">
                    <a16:rowId xmlns:a16="http://schemas.microsoft.com/office/drawing/2014/main" val="10001"/>
                  </a:ext>
                </a:extLst>
              </a:tr>
              <a:tr h="718296">
                <a:tc>
                  <a:txBody>
                    <a:bodyPr/>
                    <a:lstStyle/>
                    <a:p>
                      <a:r>
                        <a:rPr lang="en-US" sz="1000" cap="none" spc="0">
                          <a:solidFill>
                            <a:schemeClr val="tx1"/>
                          </a:solidFill>
                        </a:rPr>
                        <a:t>Relational Risk </a:t>
                      </a:r>
                    </a:p>
                  </a:txBody>
                  <a:tcPr marL="50789" marR="36278" marT="36278" marB="72555">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r>
                        <a:rPr lang="en-US" sz="1000" cap="none" spc="0">
                          <a:solidFill>
                            <a:schemeClr val="tx1"/>
                          </a:solidFill>
                        </a:rPr>
                        <a:t>“The </a:t>
                      </a:r>
                      <a:r>
                        <a:rPr lang="en-GB" sz="1000" kern="1200" cap="none" spc="0">
                          <a:solidFill>
                            <a:schemeClr val="tx1"/>
                          </a:solidFill>
                          <a:effectLst/>
                        </a:rPr>
                        <a:t>commercial relationship means that there are sometimes negative outcomes… this can cause friction when they decide to pursue alternative partners”</a:t>
                      </a:r>
                      <a:endParaRPr lang="en-GB" sz="1000" i="1" kern="1200" cap="none" spc="0">
                        <a:solidFill>
                          <a:schemeClr val="tx1"/>
                        </a:solidFill>
                        <a:effectLst/>
                        <a:latin typeface="+mn-lt"/>
                        <a:ea typeface="+mn-ea"/>
                        <a:cs typeface="+mn-cs"/>
                      </a:endParaRPr>
                    </a:p>
                  </a:txBody>
                  <a:tcPr marL="50789" marR="36278" marT="36278" marB="72555">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ctr"/>
                      <a:r>
                        <a:rPr lang="en-US" sz="1000" cap="none" spc="0">
                          <a:solidFill>
                            <a:schemeClr val="tx1"/>
                          </a:solidFill>
                        </a:rPr>
                        <a:t>R1</a:t>
                      </a:r>
                    </a:p>
                  </a:txBody>
                  <a:tcPr marL="50789" marR="36278" marT="36278" marB="72555">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ctr"/>
                      <a:r>
                        <a:rPr lang="en-US" sz="1000" cap="none" spc="0">
                          <a:solidFill>
                            <a:schemeClr val="tx1"/>
                          </a:solidFill>
                        </a:rPr>
                        <a:t>8</a:t>
                      </a:r>
                    </a:p>
                  </a:txBody>
                  <a:tcPr marL="50789" marR="36278" marT="36278" marB="72555">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0002"/>
                  </a:ext>
                </a:extLst>
              </a:tr>
              <a:tr h="718296">
                <a:tc>
                  <a:txBody>
                    <a:bodyPr/>
                    <a:lstStyle/>
                    <a:p>
                      <a:r>
                        <a:rPr lang="en-US" sz="1000" cap="none" spc="0">
                          <a:solidFill>
                            <a:schemeClr val="tx1"/>
                          </a:solidFill>
                        </a:rPr>
                        <a:t>Relationship orientation</a:t>
                      </a:r>
                    </a:p>
                  </a:txBody>
                  <a:tcPr marL="50789" marR="36278" marT="36278" marB="72555">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r>
                        <a:rPr lang="en-US" sz="1000" cap="none" spc="0">
                          <a:solidFill>
                            <a:schemeClr val="tx1"/>
                          </a:solidFill>
                        </a:rPr>
                        <a:t>“</a:t>
                      </a:r>
                      <a:r>
                        <a:rPr lang="en-GB" sz="1000" kern="1200" cap="none" spc="0">
                          <a:solidFill>
                            <a:schemeClr val="tx1"/>
                          </a:solidFill>
                          <a:effectLst/>
                        </a:rPr>
                        <a:t>We have to find a partner who is willing to invest time and hard work into the relationship and work flexibly to work together and achieve innovative outputs</a:t>
                      </a:r>
                      <a:endParaRPr lang="en-US" sz="1000" cap="none" spc="0">
                        <a:solidFill>
                          <a:schemeClr val="tx1"/>
                        </a:solidFill>
                      </a:endParaRPr>
                    </a:p>
                  </a:txBody>
                  <a:tcPr marL="50789" marR="36278" marT="36278" marB="72555">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gn="ctr"/>
                      <a:r>
                        <a:rPr lang="en-US" sz="1000" cap="none" spc="0">
                          <a:solidFill>
                            <a:schemeClr val="tx1"/>
                          </a:solidFill>
                        </a:rPr>
                        <a:t>RO1</a:t>
                      </a:r>
                    </a:p>
                  </a:txBody>
                  <a:tcPr marL="50789" marR="36278" marT="36278" marB="72555">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gn="ctr"/>
                      <a:r>
                        <a:rPr lang="en-US" sz="1000" cap="none" spc="0">
                          <a:solidFill>
                            <a:schemeClr val="tx1"/>
                          </a:solidFill>
                        </a:rPr>
                        <a:t>11</a:t>
                      </a:r>
                    </a:p>
                  </a:txBody>
                  <a:tcPr marL="50789" marR="36278" marT="36278" marB="72555">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10003"/>
                  </a:ext>
                </a:extLst>
              </a:tr>
              <a:tr h="428075">
                <a:tc>
                  <a:txBody>
                    <a:bodyPr/>
                    <a:lstStyle/>
                    <a:p>
                      <a:r>
                        <a:rPr lang="en-US" sz="1000" cap="none" spc="0" err="1">
                          <a:solidFill>
                            <a:schemeClr val="tx1"/>
                          </a:solidFill>
                        </a:rPr>
                        <a:t>Organisational</a:t>
                      </a:r>
                      <a:r>
                        <a:rPr lang="en-US" sz="1000" cap="none" spc="0">
                          <a:solidFill>
                            <a:schemeClr val="tx1"/>
                          </a:solidFill>
                        </a:rPr>
                        <a:t> distance</a:t>
                      </a:r>
                    </a:p>
                  </a:txBody>
                  <a:tcPr marL="50789" marR="36278" marT="36278" marB="72555">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r>
                        <a:rPr lang="en-US" sz="1000" cap="none" spc="0">
                          <a:solidFill>
                            <a:schemeClr val="tx1"/>
                          </a:solidFill>
                        </a:rPr>
                        <a:t>“</a:t>
                      </a:r>
                      <a:r>
                        <a:rPr lang="en-GB" sz="1000" kern="1200" cap="none" spc="0">
                          <a:solidFill>
                            <a:schemeClr val="tx1"/>
                          </a:solidFill>
                          <a:effectLst/>
                        </a:rPr>
                        <a:t>Differences in organisational size can act as a barrier”</a:t>
                      </a:r>
                      <a:endParaRPr lang="en-US" sz="1000" cap="none" spc="0">
                        <a:solidFill>
                          <a:schemeClr val="tx1"/>
                        </a:solidFill>
                      </a:endParaRPr>
                    </a:p>
                  </a:txBody>
                  <a:tcPr marL="50789" marR="36278" marT="36278" marB="72555">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ctr"/>
                      <a:r>
                        <a:rPr lang="en-US" sz="1000" cap="none" spc="0">
                          <a:solidFill>
                            <a:schemeClr val="tx1"/>
                          </a:solidFill>
                        </a:rPr>
                        <a:t>OD1</a:t>
                      </a:r>
                    </a:p>
                  </a:txBody>
                  <a:tcPr marL="50789" marR="36278" marT="36278" marB="72555">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ctr"/>
                      <a:r>
                        <a:rPr lang="en-US" sz="1000" cap="none" spc="0">
                          <a:solidFill>
                            <a:schemeClr val="tx1"/>
                          </a:solidFill>
                        </a:rPr>
                        <a:t>5</a:t>
                      </a:r>
                    </a:p>
                  </a:txBody>
                  <a:tcPr marL="50789" marR="36278" marT="36278" marB="72555">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0004"/>
                  </a:ext>
                </a:extLst>
              </a:tr>
              <a:tr h="428075">
                <a:tc>
                  <a:txBody>
                    <a:bodyPr/>
                    <a:lstStyle/>
                    <a:p>
                      <a:r>
                        <a:rPr lang="en-US" sz="1000" cap="none" spc="0">
                          <a:solidFill>
                            <a:schemeClr val="tx1"/>
                          </a:solidFill>
                        </a:rPr>
                        <a:t>Miscommunication</a:t>
                      </a:r>
                    </a:p>
                  </a:txBody>
                  <a:tcPr marL="50789" marR="36278" marT="36278" marB="72555">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r>
                        <a:rPr lang="en-US" sz="1000" cap="none" spc="0">
                          <a:solidFill>
                            <a:schemeClr val="tx1"/>
                          </a:solidFill>
                        </a:rPr>
                        <a:t>“</a:t>
                      </a:r>
                      <a:r>
                        <a:rPr lang="en-GB" sz="1000" kern="1200" cap="none" spc="0">
                          <a:solidFill>
                            <a:schemeClr val="tx1"/>
                          </a:solidFill>
                          <a:effectLst/>
                        </a:rPr>
                        <a:t>More could be done to generate greater clarity to see suitability”</a:t>
                      </a:r>
                      <a:endParaRPr lang="en-US" sz="1000" cap="none" spc="0">
                        <a:solidFill>
                          <a:schemeClr val="tx1"/>
                        </a:solidFill>
                      </a:endParaRPr>
                    </a:p>
                  </a:txBody>
                  <a:tcPr marL="50789" marR="36278" marT="36278" marB="72555">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gn="ctr"/>
                      <a:r>
                        <a:rPr lang="en-US" sz="1000" cap="none" spc="0">
                          <a:solidFill>
                            <a:schemeClr val="tx1"/>
                          </a:solidFill>
                        </a:rPr>
                        <a:t>M1</a:t>
                      </a:r>
                    </a:p>
                  </a:txBody>
                  <a:tcPr marL="50789" marR="36278" marT="36278" marB="72555">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algn="ctr"/>
                      <a:r>
                        <a:rPr lang="en-US" sz="1000" cap="none" spc="0">
                          <a:solidFill>
                            <a:schemeClr val="tx1"/>
                          </a:solidFill>
                        </a:rPr>
                        <a:t>15</a:t>
                      </a:r>
                    </a:p>
                  </a:txBody>
                  <a:tcPr marL="50789" marR="36278" marT="36278" marB="72555">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10005"/>
                  </a:ext>
                </a:extLst>
              </a:tr>
              <a:tr h="573185">
                <a:tc>
                  <a:txBody>
                    <a:bodyPr/>
                    <a:lstStyle/>
                    <a:p>
                      <a:r>
                        <a:rPr lang="en-US" sz="1000" cap="none" spc="0">
                          <a:solidFill>
                            <a:schemeClr val="tx1"/>
                          </a:solidFill>
                        </a:rPr>
                        <a:t>Reluctance to innovate</a:t>
                      </a:r>
                    </a:p>
                  </a:txBody>
                  <a:tcPr marL="50789" marR="36278" marT="36278" marB="72555">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r>
                        <a:rPr lang="en-US" sz="1000" cap="none" spc="0">
                          <a:solidFill>
                            <a:schemeClr val="tx1"/>
                          </a:solidFill>
                        </a:rPr>
                        <a:t>“There’s an </a:t>
                      </a:r>
                      <a:r>
                        <a:rPr lang="en-GB" sz="1000" kern="1200" cap="none" spc="0">
                          <a:solidFill>
                            <a:schemeClr val="tx1"/>
                          </a:solidFill>
                          <a:effectLst/>
                        </a:rPr>
                        <a:t>ethos of ‘what can new partners achieve that we can’t? We can do everything ourselves” </a:t>
                      </a:r>
                      <a:endParaRPr lang="en-US" sz="1000" cap="none" spc="0">
                        <a:solidFill>
                          <a:schemeClr val="tx1"/>
                        </a:solidFill>
                      </a:endParaRPr>
                    </a:p>
                  </a:txBody>
                  <a:tcPr marL="50789" marR="36278" marT="36278" marB="72555">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ctr"/>
                      <a:r>
                        <a:rPr lang="en-US" sz="1000" cap="none" spc="0">
                          <a:solidFill>
                            <a:schemeClr val="tx1"/>
                          </a:solidFill>
                        </a:rPr>
                        <a:t>I1</a:t>
                      </a:r>
                    </a:p>
                  </a:txBody>
                  <a:tcPr marL="50789" marR="36278" marT="36278" marB="72555">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algn="ctr"/>
                      <a:r>
                        <a:rPr lang="en-US" sz="1000" cap="none" spc="0">
                          <a:solidFill>
                            <a:schemeClr val="tx1"/>
                          </a:solidFill>
                        </a:rPr>
                        <a:t>9</a:t>
                      </a:r>
                    </a:p>
                  </a:txBody>
                  <a:tcPr marL="50789" marR="36278" marT="36278" marB="72555">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81792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58"/>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5" name="TextBox 4">
            <a:extLst>
              <a:ext uri="{FF2B5EF4-FFF2-40B4-BE49-F238E27FC236}">
                <a16:creationId xmlns:a16="http://schemas.microsoft.com/office/drawing/2014/main" id="{AEACAD95-5CEF-7640-AE01-9F6B7F5710B3}"/>
              </a:ext>
            </a:extLst>
          </p:cNvPr>
          <p:cNvSpPr txBox="1"/>
          <p:nvPr/>
        </p:nvSpPr>
        <p:spPr>
          <a:xfrm>
            <a:off x="3582591" y="1339454"/>
            <a:ext cx="2434829" cy="4175522"/>
          </a:xfrm>
          <a:prstGeom prst="rect">
            <a:avLst/>
          </a:prstGeom>
        </p:spPr>
        <p:txBody>
          <a:bodyPr vert="horz" wrap="square" lIns="68580" tIns="34290" rIns="68580" bIns="34290" rtlCol="0" anchor="t">
            <a:normAutofit/>
          </a:bodyPr>
          <a:lstStyle/>
          <a:p>
            <a:pPr marL="214313" indent="-171450" defTabSz="685800">
              <a:lnSpc>
                <a:spcPct val="90000"/>
              </a:lnSpc>
              <a:spcAft>
                <a:spcPts val="450"/>
              </a:spcAft>
              <a:buFont typeface="Arial" panose="020B0604020202020204" pitchFamily="34" charset="0"/>
              <a:buChar char="•"/>
              <a:defRPr/>
            </a:pPr>
            <a:r>
              <a:rPr lang="en-US" dirty="0" err="1">
                <a:solidFill>
                  <a:srgbClr val="000000"/>
                </a:solidFill>
                <a:latin typeface="Calibri" panose="020F0502020204030204"/>
                <a:cs typeface="Arial" panose="020B0604020202020204" pitchFamily="34" charset="0"/>
              </a:rPr>
              <a:t>Synthesising</a:t>
            </a:r>
            <a:r>
              <a:rPr lang="en-US" dirty="0">
                <a:solidFill>
                  <a:srgbClr val="000000"/>
                </a:solidFill>
                <a:latin typeface="Calibri" panose="020F0502020204030204"/>
                <a:cs typeface="Arial" panose="020B0604020202020204" pitchFamily="34" charset="0"/>
              </a:rPr>
              <a:t> the data involves ‘sifting’ the data, looking for key points.</a:t>
            </a:r>
          </a:p>
          <a:p>
            <a:pPr marL="214313" indent="-171450" defTabSz="685800">
              <a:lnSpc>
                <a:spcPct val="90000"/>
              </a:lnSpc>
              <a:spcAft>
                <a:spcPts val="450"/>
              </a:spcAft>
              <a:buFont typeface="Arial" panose="020B0604020202020204" pitchFamily="34" charset="0"/>
              <a:buChar char="•"/>
              <a:defRPr/>
            </a:pPr>
            <a:endParaRPr lang="en-US" dirty="0">
              <a:solidFill>
                <a:srgbClr val="000000"/>
              </a:solidFill>
              <a:latin typeface="Calibri" panose="020F0502020204030204"/>
              <a:cs typeface="Arial" panose="020B0604020202020204" pitchFamily="34" charset="0"/>
            </a:endParaRPr>
          </a:p>
          <a:p>
            <a:pPr marL="214313" indent="-171450" defTabSz="685800">
              <a:lnSpc>
                <a:spcPct val="90000"/>
              </a:lnSpc>
              <a:spcAft>
                <a:spcPts val="450"/>
              </a:spcAft>
              <a:buFont typeface="Arial" panose="020B0604020202020204" pitchFamily="34" charset="0"/>
              <a:buChar char="•"/>
              <a:defRPr/>
            </a:pPr>
            <a:r>
              <a:rPr lang="en-US" dirty="0">
                <a:solidFill>
                  <a:srgbClr val="000000"/>
                </a:solidFill>
                <a:latin typeface="Calibri" panose="020F0502020204030204"/>
                <a:cs typeface="Arial" panose="020B0604020202020204" pitchFamily="34" charset="0"/>
              </a:rPr>
              <a:t>By doing this you should be able to sense what is a ‘phenomenon’ and where there are ‘variations’  </a:t>
            </a:r>
          </a:p>
        </p:txBody>
      </p:sp>
      <p:sp>
        <p:nvSpPr>
          <p:cNvPr id="7" name="TextBox 6">
            <a:extLst>
              <a:ext uri="{FF2B5EF4-FFF2-40B4-BE49-F238E27FC236}">
                <a16:creationId xmlns:a16="http://schemas.microsoft.com/office/drawing/2014/main" id="{8718B749-528E-0345-83F2-887245C15D1B}"/>
              </a:ext>
            </a:extLst>
          </p:cNvPr>
          <p:cNvSpPr txBox="1"/>
          <p:nvPr/>
        </p:nvSpPr>
        <p:spPr>
          <a:xfrm>
            <a:off x="6050756" y="1339454"/>
            <a:ext cx="2615804" cy="4175522"/>
          </a:xfrm>
          <a:prstGeom prst="rect">
            <a:avLst/>
          </a:prstGeom>
          <a:noFill/>
        </p:spPr>
        <p:txBody>
          <a:bodyPr wrap="square" rtlCol="0" anchor="t">
            <a:normAutofit/>
          </a:bodyPr>
          <a:lstStyle/>
          <a:p>
            <a:pPr marL="214313" indent="-214313" defTabSz="685800">
              <a:lnSpc>
                <a:spcPct val="90000"/>
              </a:lnSpc>
              <a:spcAft>
                <a:spcPts val="450"/>
              </a:spcAft>
              <a:buFont typeface="Arial" panose="020B0604020202020204" pitchFamily="34" charset="0"/>
              <a:buChar char="•"/>
              <a:defRPr/>
            </a:pPr>
            <a:r>
              <a:rPr lang="en-US" sz="1950" dirty="0">
                <a:solidFill>
                  <a:prstClr val="black"/>
                </a:solidFill>
                <a:latin typeface="Calibri" panose="020F0502020204030204"/>
              </a:rPr>
              <a:t>By the end of the analysis, the researcher should be able to comment on the general phenomena they find and offer insights</a:t>
            </a:r>
          </a:p>
          <a:p>
            <a:pPr defTabSz="685800">
              <a:lnSpc>
                <a:spcPct val="90000"/>
              </a:lnSpc>
              <a:spcAft>
                <a:spcPts val="450"/>
              </a:spcAft>
              <a:defRPr/>
            </a:pPr>
            <a:endParaRPr lang="en-US" sz="1950" dirty="0">
              <a:solidFill>
                <a:prstClr val="black"/>
              </a:solidFill>
              <a:latin typeface="Calibri" panose="020F0502020204030204"/>
            </a:endParaRPr>
          </a:p>
          <a:p>
            <a:pPr marL="214313" indent="-214313" defTabSz="685800">
              <a:lnSpc>
                <a:spcPct val="90000"/>
              </a:lnSpc>
              <a:spcAft>
                <a:spcPts val="450"/>
              </a:spcAft>
              <a:buFont typeface="Arial" panose="020B0604020202020204" pitchFamily="34" charset="0"/>
              <a:buChar char="•"/>
              <a:defRPr/>
            </a:pPr>
            <a:r>
              <a:rPr lang="en-US" sz="1950" dirty="0">
                <a:solidFill>
                  <a:prstClr val="black"/>
                </a:solidFill>
                <a:latin typeface="Calibri" panose="020F0502020204030204"/>
              </a:rPr>
              <a:t>Phenomena may include variations, similarities, patterns, cause and effect, the performance of interventions etc.</a:t>
            </a:r>
          </a:p>
        </p:txBody>
      </p:sp>
      <p:sp>
        <p:nvSpPr>
          <p:cNvPr id="2" name="Title 1">
            <a:extLst>
              <a:ext uri="{FF2B5EF4-FFF2-40B4-BE49-F238E27FC236}">
                <a16:creationId xmlns:a16="http://schemas.microsoft.com/office/drawing/2014/main" id="{0BDC2784-391B-E240-A5A8-0398BADE3B26}"/>
              </a:ext>
            </a:extLst>
          </p:cNvPr>
          <p:cNvSpPr>
            <a:spLocks noGrp="1"/>
          </p:cNvSpPr>
          <p:nvPr>
            <p:ph type="title"/>
          </p:nvPr>
        </p:nvSpPr>
        <p:spPr>
          <a:xfrm>
            <a:off x="771525" y="2332700"/>
            <a:ext cx="1971675" cy="1910443"/>
          </a:xfrm>
          <a:noFill/>
        </p:spPr>
        <p:txBody>
          <a:bodyPr vert="horz" lIns="68580" tIns="34290" rIns="68580" bIns="34290" rtlCol="0" anchor="ctr">
            <a:normAutofit/>
          </a:bodyPr>
          <a:lstStyle/>
          <a:p>
            <a:pPr algn="ctr"/>
            <a:r>
              <a:rPr lang="en-US" sz="2700" dirty="0">
                <a:solidFill>
                  <a:srgbClr val="FFFFFF"/>
                </a:solidFill>
              </a:rPr>
              <a:t>Thematic Synthesis</a:t>
            </a:r>
          </a:p>
        </p:txBody>
      </p:sp>
    </p:spTree>
    <p:extLst>
      <p:ext uri="{BB962C8B-B14F-4D97-AF65-F5344CB8AC3E}">
        <p14:creationId xmlns:p14="http://schemas.microsoft.com/office/powerpoint/2010/main" val="26809648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3" y="1914812"/>
            <a:ext cx="51435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3" y="1922415"/>
            <a:ext cx="51434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75943" y="3548314"/>
            <a:ext cx="1876484"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3" y="1584538"/>
            <a:ext cx="2925268" cy="3134219"/>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dirty="0">
              <a:solidFill>
                <a:prstClr val="white"/>
              </a:solidFill>
              <a:latin typeface="Calibri" panose="020F0502020204030204"/>
            </a:endParaRPr>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71" y="1914810"/>
            <a:ext cx="5143502"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 name="Title 1"/>
          <p:cNvSpPr>
            <a:spLocks noGrp="1"/>
          </p:cNvSpPr>
          <p:nvPr>
            <p:ph type="title"/>
          </p:nvPr>
        </p:nvSpPr>
        <p:spPr>
          <a:xfrm>
            <a:off x="439859" y="2120068"/>
            <a:ext cx="2336449" cy="1797269"/>
          </a:xfrm>
        </p:spPr>
        <p:txBody>
          <a:bodyPr vert="horz" lIns="68580" tIns="34290" rIns="68580" bIns="34290" rtlCol="0" anchor="b">
            <a:normAutofit/>
          </a:bodyPr>
          <a:lstStyle/>
          <a:p>
            <a:pPr algn="r"/>
            <a:r>
              <a:rPr lang="en-US" sz="3000">
                <a:solidFill>
                  <a:srgbClr val="FFFFFF"/>
                </a:solidFill>
              </a:rPr>
              <a:t>Presenting your Results</a:t>
            </a:r>
          </a:p>
        </p:txBody>
      </p:sp>
      <p:graphicFrame>
        <p:nvGraphicFramePr>
          <p:cNvPr id="14" name="TextBox 2">
            <a:extLst>
              <a:ext uri="{FF2B5EF4-FFF2-40B4-BE49-F238E27FC236}">
                <a16:creationId xmlns:a16="http://schemas.microsoft.com/office/drawing/2014/main" id="{63E929BD-9155-C210-D360-413699520CD4}"/>
              </a:ext>
            </a:extLst>
          </p:cNvPr>
          <p:cNvGraphicFramePr/>
          <p:nvPr>
            <p:extLst>
              <p:ext uri="{D42A27DB-BD31-4B8C-83A1-F6EECF244321}">
                <p14:modId xmlns:p14="http://schemas.microsoft.com/office/powerpoint/2010/main" val="3555035852"/>
              </p:ext>
            </p:extLst>
          </p:nvPr>
        </p:nvGraphicFramePr>
        <p:xfrm>
          <a:off x="3678790" y="764704"/>
          <a:ext cx="5000125" cy="4090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463E8EE4-F49B-C042-D455-46FC549158E1}"/>
              </a:ext>
            </a:extLst>
          </p:cNvPr>
          <p:cNvSpPr txBox="1"/>
          <p:nvPr/>
        </p:nvSpPr>
        <p:spPr>
          <a:xfrm>
            <a:off x="4355976" y="4725144"/>
            <a:ext cx="3816424" cy="1754326"/>
          </a:xfrm>
          <a:prstGeom prst="rect">
            <a:avLst/>
          </a:prstGeom>
          <a:noFill/>
        </p:spPr>
        <p:txBody>
          <a:bodyPr wrap="square" rtlCol="0">
            <a:spAutoFit/>
          </a:bodyPr>
          <a:lstStyle/>
          <a:p>
            <a:r>
              <a:rPr lang="en-GB" b="1" dirty="0">
                <a:solidFill>
                  <a:srgbClr val="00B050"/>
                </a:solidFill>
              </a:rPr>
              <a:t>Within any research, data needs to be presented in a ‘User – Friendly’ way for the reader….. </a:t>
            </a:r>
          </a:p>
          <a:p>
            <a:r>
              <a:rPr lang="en-GB" b="1" dirty="0">
                <a:solidFill>
                  <a:srgbClr val="00B050"/>
                </a:solidFill>
              </a:rPr>
              <a:t>Eg; Summaries of Transcripts, Thematic Tables …..  in </a:t>
            </a:r>
            <a:r>
              <a:rPr lang="en-GB" b="1" u="sng" dirty="0">
                <a:solidFill>
                  <a:srgbClr val="00B050"/>
                </a:solidFill>
              </a:rPr>
              <a:t>MATRIX TABLES.</a:t>
            </a:r>
          </a:p>
        </p:txBody>
      </p:sp>
    </p:spTree>
    <p:extLst>
      <p:ext uri="{BB962C8B-B14F-4D97-AF65-F5344CB8AC3E}">
        <p14:creationId xmlns:p14="http://schemas.microsoft.com/office/powerpoint/2010/main" val="24371007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09AB60F-E5D8-6061-01BD-82F0C1E23438}"/>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defTabSz="914400"/>
            <a:r>
              <a:rPr lang="en-US" sz="3200" kern="1200">
                <a:solidFill>
                  <a:srgbClr val="FFFFFF"/>
                </a:solidFill>
                <a:latin typeface="+mj-lt"/>
                <a:ea typeface="+mj-ea"/>
                <a:cs typeface="+mj-cs"/>
              </a:rPr>
              <a:t>Example : Summative Matrix Table </a:t>
            </a:r>
          </a:p>
        </p:txBody>
      </p:sp>
      <p:pic>
        <p:nvPicPr>
          <p:cNvPr id="4" name="Picture 3">
            <a:extLst>
              <a:ext uri="{FF2B5EF4-FFF2-40B4-BE49-F238E27FC236}">
                <a16:creationId xmlns:a16="http://schemas.microsoft.com/office/drawing/2014/main" id="{B5BA98BD-28C3-27D7-8A1B-A780B4FA605D}"/>
              </a:ext>
            </a:extLst>
          </p:cNvPr>
          <p:cNvPicPr>
            <a:picLocks noChangeAspect="1"/>
          </p:cNvPicPr>
          <p:nvPr/>
        </p:nvPicPr>
        <p:blipFill>
          <a:blip r:embed="rId2"/>
          <a:stretch>
            <a:fillRect/>
          </a:stretch>
        </p:blipFill>
        <p:spPr>
          <a:xfrm>
            <a:off x="3131841" y="1268760"/>
            <a:ext cx="5976664" cy="4752527"/>
          </a:xfrm>
          <a:prstGeom prst="rect">
            <a:avLst/>
          </a:prstGeom>
        </p:spPr>
      </p:pic>
    </p:spTree>
    <p:extLst>
      <p:ext uri="{BB962C8B-B14F-4D97-AF65-F5344CB8AC3E}">
        <p14:creationId xmlns:p14="http://schemas.microsoft.com/office/powerpoint/2010/main" val="24006791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390FC-CC93-DA40-AB68-92421D1F72A6}"/>
              </a:ext>
            </a:extLst>
          </p:cNvPr>
          <p:cNvSpPr>
            <a:spLocks noGrp="1"/>
          </p:cNvSpPr>
          <p:nvPr>
            <p:ph type="title"/>
          </p:nvPr>
        </p:nvSpPr>
        <p:spPr>
          <a:xfrm>
            <a:off x="330944" y="1370389"/>
            <a:ext cx="7886700" cy="347375"/>
          </a:xfrm>
        </p:spPr>
        <p:txBody>
          <a:bodyPr>
            <a:normAutofit fontScale="90000"/>
          </a:bodyPr>
          <a:lstStyle/>
          <a:p>
            <a:r>
              <a:rPr lang="en-US" dirty="0"/>
              <a:t>Computer </a:t>
            </a:r>
            <a:r>
              <a:rPr lang="en-US" dirty="0" err="1"/>
              <a:t>Programmes</a:t>
            </a:r>
            <a:r>
              <a:rPr lang="en-US" dirty="0"/>
              <a:t> and Qualitative Analysis: EG: </a:t>
            </a:r>
            <a:r>
              <a:rPr lang="en-US" dirty="0" err="1"/>
              <a:t>Nvivo</a:t>
            </a:r>
            <a:br>
              <a:rPr lang="en-US" dirty="0"/>
            </a:br>
            <a:endParaRPr lang="en-US" dirty="0"/>
          </a:p>
        </p:txBody>
      </p:sp>
      <p:sp>
        <p:nvSpPr>
          <p:cNvPr id="5" name="TextBox 4">
            <a:extLst>
              <a:ext uri="{FF2B5EF4-FFF2-40B4-BE49-F238E27FC236}">
                <a16:creationId xmlns:a16="http://schemas.microsoft.com/office/drawing/2014/main" id="{26FCE10F-627A-4C40-96DE-B29FC9CC38A3}"/>
              </a:ext>
            </a:extLst>
          </p:cNvPr>
          <p:cNvSpPr txBox="1"/>
          <p:nvPr/>
        </p:nvSpPr>
        <p:spPr>
          <a:xfrm>
            <a:off x="395536" y="2151655"/>
            <a:ext cx="6380466" cy="1546577"/>
          </a:xfrm>
          <a:prstGeom prst="rect">
            <a:avLst/>
          </a:prstGeom>
          <a:noFill/>
        </p:spPr>
        <p:txBody>
          <a:bodyPr wrap="square" rtlCol="0">
            <a:spAutoFit/>
          </a:bodyPr>
          <a:lstStyle/>
          <a:p>
            <a:pPr defTabSz="685800">
              <a:lnSpc>
                <a:spcPct val="150000"/>
              </a:lnSpc>
            </a:pPr>
            <a:r>
              <a:rPr lang="en-US" sz="1350" dirty="0">
                <a:solidFill>
                  <a:prstClr val="black"/>
                </a:solidFill>
                <a:latin typeface="Calibri" panose="020F0502020204030204"/>
              </a:rPr>
              <a:t>Computer assisted qualitative data analysis software (CAQDAS) </a:t>
            </a:r>
          </a:p>
          <a:p>
            <a:pPr marL="214313" indent="-214313" defTabSz="685800">
              <a:lnSpc>
                <a:spcPct val="150000"/>
              </a:lnSpc>
              <a:buFont typeface="Wingdings" pitchFamily="2" charset="2"/>
              <a:buChar char="§"/>
            </a:pPr>
            <a:r>
              <a:rPr lang="en-US" sz="1350" dirty="0">
                <a:solidFill>
                  <a:prstClr val="black"/>
                </a:solidFill>
                <a:latin typeface="Calibri" panose="020F0502020204030204"/>
              </a:rPr>
              <a:t>Emerged in the 1980s</a:t>
            </a:r>
          </a:p>
          <a:p>
            <a:pPr marL="214313" indent="-214313" defTabSz="685800">
              <a:lnSpc>
                <a:spcPct val="150000"/>
              </a:lnSpc>
              <a:buFont typeface="Wingdings" pitchFamily="2" charset="2"/>
              <a:buChar char="§"/>
            </a:pPr>
            <a:r>
              <a:rPr lang="en-US" sz="1350" dirty="0">
                <a:solidFill>
                  <a:prstClr val="black"/>
                </a:solidFill>
                <a:latin typeface="Calibri" panose="020F0502020204030204"/>
              </a:rPr>
              <a:t>Makes the tasks of coding and retrieving data much easier</a:t>
            </a:r>
          </a:p>
          <a:p>
            <a:pPr marL="214313" indent="-214313" defTabSz="685800">
              <a:lnSpc>
                <a:spcPct val="150000"/>
              </a:lnSpc>
              <a:buFont typeface="Wingdings" pitchFamily="2" charset="2"/>
              <a:buChar char="§"/>
            </a:pPr>
            <a:r>
              <a:rPr lang="en-US" sz="1350" dirty="0">
                <a:solidFill>
                  <a:prstClr val="black"/>
                </a:solidFill>
                <a:latin typeface="Calibri" panose="020F0502020204030204"/>
              </a:rPr>
              <a:t>The best known CAQDAS software is </a:t>
            </a:r>
            <a:r>
              <a:rPr lang="en-US" sz="1350" dirty="0" err="1">
                <a:solidFill>
                  <a:prstClr val="black"/>
                </a:solidFill>
                <a:latin typeface="Calibri" panose="020F0502020204030204"/>
              </a:rPr>
              <a:t>Nvivo</a:t>
            </a:r>
            <a:endParaRPr lang="en-US" sz="1350" dirty="0">
              <a:solidFill>
                <a:prstClr val="black"/>
              </a:solidFill>
              <a:latin typeface="Calibri" panose="020F0502020204030204"/>
            </a:endParaRPr>
          </a:p>
          <a:p>
            <a:pPr marL="214313" indent="-214313" defTabSz="685800">
              <a:buFont typeface="Wingdings" pitchFamily="2" charset="2"/>
              <a:buChar char="§"/>
            </a:pPr>
            <a:endParaRPr lang="en-US" sz="1350" dirty="0">
              <a:solidFill>
                <a:prstClr val="black"/>
              </a:solidFill>
              <a:latin typeface="Calibri" panose="020F0502020204030204"/>
            </a:endParaRPr>
          </a:p>
        </p:txBody>
      </p:sp>
      <p:sp>
        <p:nvSpPr>
          <p:cNvPr id="6" name="TextBox 5">
            <a:extLst>
              <a:ext uri="{FF2B5EF4-FFF2-40B4-BE49-F238E27FC236}">
                <a16:creationId xmlns:a16="http://schemas.microsoft.com/office/drawing/2014/main" id="{C09FA5CD-ABD2-9A49-B2D2-386029C87872}"/>
              </a:ext>
            </a:extLst>
          </p:cNvPr>
          <p:cNvSpPr txBox="1"/>
          <p:nvPr/>
        </p:nvSpPr>
        <p:spPr>
          <a:xfrm>
            <a:off x="5971097" y="5736158"/>
            <a:ext cx="1836204" cy="230832"/>
          </a:xfrm>
          <a:prstGeom prst="rect">
            <a:avLst/>
          </a:prstGeom>
          <a:noFill/>
        </p:spPr>
        <p:txBody>
          <a:bodyPr wrap="square" rtlCol="0">
            <a:spAutoFit/>
          </a:bodyPr>
          <a:lstStyle/>
          <a:p>
            <a:pPr algn="r" defTabSz="685800"/>
            <a:r>
              <a:rPr lang="en-US" sz="900" dirty="0">
                <a:solidFill>
                  <a:prstClr val="white"/>
                </a:solidFill>
                <a:latin typeface="Calibri" panose="020F0502020204030204"/>
              </a:rPr>
              <a:t>Chapter 25 Bryman</a:t>
            </a:r>
          </a:p>
        </p:txBody>
      </p:sp>
      <p:sp>
        <p:nvSpPr>
          <p:cNvPr id="8" name="Rounded Rectangle 7">
            <a:extLst>
              <a:ext uri="{FF2B5EF4-FFF2-40B4-BE49-F238E27FC236}">
                <a16:creationId xmlns:a16="http://schemas.microsoft.com/office/drawing/2014/main" id="{798E6E4C-8904-8044-B156-32798C63D89F}"/>
              </a:ext>
            </a:extLst>
          </p:cNvPr>
          <p:cNvSpPr/>
          <p:nvPr/>
        </p:nvSpPr>
        <p:spPr>
          <a:xfrm>
            <a:off x="1043608" y="3933056"/>
            <a:ext cx="3127289" cy="248427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defTabSz="685800"/>
            <a:r>
              <a:rPr lang="en-US" sz="1350" b="1" dirty="0">
                <a:solidFill>
                  <a:prstClr val="white"/>
                </a:solidFill>
                <a:latin typeface="Calibri" panose="020F0502020204030204"/>
              </a:rPr>
              <a:t>Some Benefits of using CAQDAS</a:t>
            </a:r>
          </a:p>
          <a:p>
            <a:pPr algn="ctr" defTabSz="685800"/>
            <a:endParaRPr lang="en-US" sz="1350" dirty="0">
              <a:solidFill>
                <a:prstClr val="white"/>
              </a:solidFill>
              <a:latin typeface="Calibri" panose="020F0502020204030204"/>
            </a:endParaRPr>
          </a:p>
          <a:p>
            <a:pPr marL="214313" indent="-214313" algn="ctr" defTabSz="685800">
              <a:buFont typeface="Arial" panose="020B0604020202020204" pitchFamily="34" charset="0"/>
              <a:buChar char="•"/>
            </a:pPr>
            <a:r>
              <a:rPr lang="en-US" sz="1350" dirty="0">
                <a:solidFill>
                  <a:prstClr val="white"/>
                </a:solidFill>
                <a:latin typeface="Calibri" panose="020F0502020204030204"/>
              </a:rPr>
              <a:t>Allow the researcher to code and retrieve text in real time</a:t>
            </a:r>
          </a:p>
          <a:p>
            <a:pPr marL="214313" indent="-214313" algn="ctr" defTabSz="685800">
              <a:buFont typeface="Arial" panose="020B0604020202020204" pitchFamily="34" charset="0"/>
              <a:buChar char="•"/>
            </a:pPr>
            <a:endParaRPr lang="en-US" sz="1350" dirty="0">
              <a:solidFill>
                <a:prstClr val="white"/>
              </a:solidFill>
              <a:latin typeface="Calibri" panose="020F0502020204030204"/>
            </a:endParaRPr>
          </a:p>
          <a:p>
            <a:pPr marL="214313" indent="-214313" algn="ctr" defTabSz="685800">
              <a:buFont typeface="Arial" panose="020B0604020202020204" pitchFamily="34" charset="0"/>
              <a:buChar char="•"/>
            </a:pPr>
            <a:r>
              <a:rPr lang="en-US" sz="1350" dirty="0">
                <a:solidFill>
                  <a:prstClr val="white"/>
                </a:solidFill>
                <a:latin typeface="Calibri" panose="020F0502020204030204"/>
              </a:rPr>
              <a:t>Can retrieve codes across a number of sources simultaneously</a:t>
            </a:r>
          </a:p>
          <a:p>
            <a:pPr marL="214313" indent="-214313" algn="ctr" defTabSz="685800">
              <a:buFont typeface="Arial" panose="020B0604020202020204" pitchFamily="34" charset="0"/>
              <a:buChar char="•"/>
            </a:pPr>
            <a:endParaRPr lang="en-US" sz="1350" dirty="0">
              <a:solidFill>
                <a:prstClr val="white"/>
              </a:solidFill>
              <a:latin typeface="Calibri" panose="020F0502020204030204"/>
            </a:endParaRPr>
          </a:p>
          <a:p>
            <a:pPr marL="214313" indent="-214313" algn="ctr" defTabSz="685800">
              <a:buFont typeface="Arial" panose="020B0604020202020204" pitchFamily="34" charset="0"/>
              <a:buChar char="•"/>
            </a:pPr>
            <a:r>
              <a:rPr lang="en-US" sz="1350" dirty="0">
                <a:solidFill>
                  <a:prstClr val="white"/>
                </a:solidFill>
                <a:latin typeface="Calibri" panose="020F0502020204030204"/>
              </a:rPr>
              <a:t>Less </a:t>
            </a:r>
            <a:r>
              <a:rPr lang="en-US" sz="1350" dirty="0" err="1">
                <a:solidFill>
                  <a:prstClr val="white"/>
                </a:solidFill>
                <a:latin typeface="Calibri" panose="020F0502020204030204"/>
              </a:rPr>
              <a:t>labour</a:t>
            </a:r>
            <a:r>
              <a:rPr lang="en-US" sz="1350" dirty="0">
                <a:solidFill>
                  <a:prstClr val="white"/>
                </a:solidFill>
                <a:latin typeface="Calibri" panose="020F0502020204030204"/>
              </a:rPr>
              <a:t> intensive, the computer does the clerical work</a:t>
            </a:r>
          </a:p>
        </p:txBody>
      </p:sp>
      <p:sp>
        <p:nvSpPr>
          <p:cNvPr id="9" name="Rounded Rectangle 8">
            <a:extLst>
              <a:ext uri="{FF2B5EF4-FFF2-40B4-BE49-F238E27FC236}">
                <a16:creationId xmlns:a16="http://schemas.microsoft.com/office/drawing/2014/main" id="{14DAC0BB-05A4-674F-8A35-05401D01D604}"/>
              </a:ext>
            </a:extLst>
          </p:cNvPr>
          <p:cNvSpPr/>
          <p:nvPr/>
        </p:nvSpPr>
        <p:spPr>
          <a:xfrm>
            <a:off x="4788024" y="3906587"/>
            <a:ext cx="3127289" cy="24842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defTabSz="685800"/>
            <a:r>
              <a:rPr lang="en-US" sz="1350" b="1" dirty="0">
                <a:solidFill>
                  <a:prstClr val="white"/>
                </a:solidFill>
                <a:latin typeface="Calibri" panose="020F0502020204030204"/>
              </a:rPr>
              <a:t>Some Limitations of using CAQDAS</a:t>
            </a:r>
          </a:p>
          <a:p>
            <a:pPr algn="ctr" defTabSz="685800"/>
            <a:endParaRPr lang="en-US" sz="1350" dirty="0">
              <a:solidFill>
                <a:prstClr val="white"/>
              </a:solidFill>
              <a:latin typeface="Calibri" panose="020F0502020204030204"/>
            </a:endParaRPr>
          </a:p>
          <a:p>
            <a:pPr marL="214313" indent="-214313" algn="ctr" defTabSz="685800">
              <a:buFont typeface="Arial" panose="020B0604020202020204" pitchFamily="34" charset="0"/>
              <a:buChar char="•"/>
            </a:pPr>
            <a:r>
              <a:rPr lang="en-US" sz="1350" dirty="0">
                <a:solidFill>
                  <a:prstClr val="white"/>
                </a:solidFill>
                <a:latin typeface="Calibri" panose="020F0502020204030204"/>
              </a:rPr>
              <a:t>If you have a small data set, then probably pointless using it</a:t>
            </a:r>
          </a:p>
          <a:p>
            <a:pPr algn="ctr" defTabSz="685800"/>
            <a:endParaRPr lang="en-US" sz="1350" dirty="0">
              <a:solidFill>
                <a:prstClr val="white"/>
              </a:solidFill>
              <a:latin typeface="Calibri" panose="020F0502020204030204"/>
            </a:endParaRPr>
          </a:p>
          <a:p>
            <a:pPr marL="214313" indent="-214313" algn="ctr" defTabSz="685800">
              <a:buFont typeface="Arial" panose="020B0604020202020204" pitchFamily="34" charset="0"/>
              <a:buChar char="•"/>
            </a:pPr>
            <a:r>
              <a:rPr lang="en-US" sz="1350" dirty="0">
                <a:solidFill>
                  <a:prstClr val="white"/>
                </a:solidFill>
                <a:latin typeface="Calibri" panose="020F0502020204030204"/>
              </a:rPr>
              <a:t>Still reliant on the researcher’s skills to </a:t>
            </a:r>
            <a:r>
              <a:rPr lang="en-US" sz="1350" dirty="0" err="1">
                <a:solidFill>
                  <a:prstClr val="white"/>
                </a:solidFill>
                <a:latin typeface="Calibri" panose="020F0502020204030204"/>
              </a:rPr>
              <a:t>analyse</a:t>
            </a:r>
            <a:r>
              <a:rPr lang="en-US" sz="1350" dirty="0">
                <a:solidFill>
                  <a:prstClr val="white"/>
                </a:solidFill>
                <a:latin typeface="Calibri" panose="020F0502020204030204"/>
              </a:rPr>
              <a:t>, interpret and provide insights</a:t>
            </a:r>
          </a:p>
          <a:p>
            <a:pPr marL="214313" indent="-214313" algn="ctr" defTabSz="685800">
              <a:buFont typeface="Arial" panose="020B0604020202020204" pitchFamily="34" charset="0"/>
              <a:buChar char="•"/>
            </a:pPr>
            <a:endParaRPr lang="en-US" sz="1350" dirty="0">
              <a:solidFill>
                <a:prstClr val="white"/>
              </a:solidFill>
              <a:latin typeface="Calibri" panose="020F0502020204030204"/>
            </a:endParaRPr>
          </a:p>
          <a:p>
            <a:pPr marL="214313" indent="-214313" algn="ctr" defTabSz="685800">
              <a:buFont typeface="Arial" panose="020B0604020202020204" pitchFamily="34" charset="0"/>
              <a:buChar char="•"/>
            </a:pPr>
            <a:r>
              <a:rPr lang="en-US" sz="1350" dirty="0">
                <a:solidFill>
                  <a:prstClr val="white"/>
                </a:solidFill>
                <a:latin typeface="Calibri" panose="020F0502020204030204"/>
              </a:rPr>
              <a:t>Researcher will need to learn how to use the software effectively</a:t>
            </a:r>
          </a:p>
        </p:txBody>
      </p:sp>
    </p:spTree>
    <p:extLst>
      <p:ext uri="{BB962C8B-B14F-4D97-AF65-F5344CB8AC3E}">
        <p14:creationId xmlns:p14="http://schemas.microsoft.com/office/powerpoint/2010/main" val="6314867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4" name="Rectangle 2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3" y="1914812"/>
            <a:ext cx="51435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6" name="Rectangle 2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3" y="1922415"/>
            <a:ext cx="51434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8" name="Rectangle 2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75943" y="3548314"/>
            <a:ext cx="1876484"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30" name="Freeform: Shape 2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3" y="1584538"/>
            <a:ext cx="2925268" cy="3134219"/>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dirty="0">
              <a:solidFill>
                <a:prstClr val="white"/>
              </a:solidFill>
              <a:latin typeface="Calibri" panose="020F0502020204030204"/>
            </a:endParaRPr>
          </a:p>
        </p:txBody>
      </p:sp>
      <p:sp>
        <p:nvSpPr>
          <p:cNvPr id="32" name="Rectangle 3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71" y="1914810"/>
            <a:ext cx="5143502"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50592628-4C82-D347-A1F9-1ADD4D7FD740}"/>
              </a:ext>
            </a:extLst>
          </p:cNvPr>
          <p:cNvSpPr>
            <a:spLocks noGrp="1"/>
          </p:cNvSpPr>
          <p:nvPr>
            <p:ph type="title"/>
          </p:nvPr>
        </p:nvSpPr>
        <p:spPr>
          <a:xfrm>
            <a:off x="439859" y="2120068"/>
            <a:ext cx="2336449" cy="1797269"/>
          </a:xfrm>
        </p:spPr>
        <p:txBody>
          <a:bodyPr vert="horz" lIns="68580" tIns="34290" rIns="68580" bIns="34290" rtlCol="0" anchor="b">
            <a:normAutofit/>
          </a:bodyPr>
          <a:lstStyle/>
          <a:p>
            <a:pPr algn="r"/>
            <a:r>
              <a:rPr lang="en-US" sz="3000">
                <a:solidFill>
                  <a:srgbClr val="FFFFFF"/>
                </a:solidFill>
              </a:rPr>
              <a:t>Media Links</a:t>
            </a:r>
          </a:p>
        </p:txBody>
      </p:sp>
      <p:sp>
        <p:nvSpPr>
          <p:cNvPr id="5" name="Rectangle 4">
            <a:extLst>
              <a:ext uri="{FF2B5EF4-FFF2-40B4-BE49-F238E27FC236}">
                <a16:creationId xmlns:a16="http://schemas.microsoft.com/office/drawing/2014/main" id="{8A77D1CF-9AA5-6B48-AF55-2BFDBF9CBCC9}"/>
              </a:ext>
            </a:extLst>
          </p:cNvPr>
          <p:cNvSpPr/>
          <p:nvPr/>
        </p:nvSpPr>
        <p:spPr>
          <a:xfrm>
            <a:off x="3687525" y="2682590"/>
            <a:ext cx="2013693" cy="542841"/>
          </a:xfrm>
          <a:prstGeom prst="rect">
            <a:avLst/>
          </a:prstGeom>
        </p:spPr>
        <p:txBody>
          <a:bodyPr wrap="none">
            <a:spAutoFit/>
          </a:bodyPr>
          <a:lstStyle/>
          <a:p>
            <a:pPr defTabSz="589788">
              <a:spcAft>
                <a:spcPts val="450"/>
              </a:spcAft>
            </a:pPr>
            <a:r>
              <a:rPr lang="en-US" sz="1161" dirty="0">
                <a:solidFill>
                  <a:prstClr val="black"/>
                </a:solidFill>
                <a:latin typeface="Calibri" panose="020F0502020204030204"/>
                <a:hlinkClick r:id="rId2"/>
              </a:rPr>
              <a:t>https://youtu.be/IsAUNs-IoSQ</a:t>
            </a:r>
            <a:endParaRPr lang="en-US" sz="1161" dirty="0">
              <a:solidFill>
                <a:prstClr val="black"/>
              </a:solidFill>
              <a:latin typeface="Calibri" panose="020F0502020204030204"/>
            </a:endParaRPr>
          </a:p>
          <a:p>
            <a:pPr defTabSz="685800">
              <a:spcAft>
                <a:spcPts val="450"/>
              </a:spcAft>
            </a:pPr>
            <a:endParaRPr lang="en-US" sz="1350" dirty="0">
              <a:solidFill>
                <a:prstClr val="black"/>
              </a:solidFill>
              <a:latin typeface="Calibri" panose="020F0502020204030204"/>
            </a:endParaRPr>
          </a:p>
        </p:txBody>
      </p:sp>
      <p:sp>
        <p:nvSpPr>
          <p:cNvPr id="6" name="TextBox 5">
            <a:extLst>
              <a:ext uri="{FF2B5EF4-FFF2-40B4-BE49-F238E27FC236}">
                <a16:creationId xmlns:a16="http://schemas.microsoft.com/office/drawing/2014/main" id="{A7AB3106-AA14-5B4C-A591-C7342605CB5A}"/>
              </a:ext>
            </a:extLst>
          </p:cNvPr>
          <p:cNvSpPr txBox="1"/>
          <p:nvPr/>
        </p:nvSpPr>
        <p:spPr>
          <a:xfrm>
            <a:off x="3687532" y="2430117"/>
            <a:ext cx="3964739" cy="270972"/>
          </a:xfrm>
          <a:prstGeom prst="rect">
            <a:avLst/>
          </a:prstGeom>
          <a:noFill/>
        </p:spPr>
        <p:txBody>
          <a:bodyPr wrap="square" rtlCol="0">
            <a:spAutoFit/>
          </a:bodyPr>
          <a:lstStyle/>
          <a:p>
            <a:pPr defTabSz="589788">
              <a:spcAft>
                <a:spcPts val="450"/>
              </a:spcAft>
            </a:pPr>
            <a:r>
              <a:rPr lang="en-US" sz="1161" dirty="0">
                <a:solidFill>
                  <a:prstClr val="black"/>
                </a:solidFill>
                <a:latin typeface="Calibri" panose="020F0502020204030204"/>
              </a:rPr>
              <a:t>Overview of Qualitative Research Methods</a:t>
            </a:r>
            <a:endParaRPr lang="en-US" sz="1350" dirty="0">
              <a:solidFill>
                <a:prstClr val="black"/>
              </a:solidFill>
              <a:latin typeface="Calibri" panose="020F0502020204030204"/>
            </a:endParaRPr>
          </a:p>
        </p:txBody>
      </p:sp>
      <p:sp>
        <p:nvSpPr>
          <p:cNvPr id="9" name="TextBox 8">
            <a:extLst>
              <a:ext uri="{FF2B5EF4-FFF2-40B4-BE49-F238E27FC236}">
                <a16:creationId xmlns:a16="http://schemas.microsoft.com/office/drawing/2014/main" id="{8E1684BE-4D1A-8944-AC2A-6E5103EE9F31}"/>
              </a:ext>
            </a:extLst>
          </p:cNvPr>
          <p:cNvSpPr txBox="1"/>
          <p:nvPr/>
        </p:nvSpPr>
        <p:spPr>
          <a:xfrm>
            <a:off x="3687532" y="3280721"/>
            <a:ext cx="4337891" cy="270972"/>
          </a:xfrm>
          <a:prstGeom prst="rect">
            <a:avLst/>
          </a:prstGeom>
          <a:noFill/>
        </p:spPr>
        <p:txBody>
          <a:bodyPr wrap="square" rtlCol="0">
            <a:spAutoFit/>
          </a:bodyPr>
          <a:lstStyle/>
          <a:p>
            <a:pPr defTabSz="589788">
              <a:spcAft>
                <a:spcPts val="450"/>
              </a:spcAft>
            </a:pPr>
            <a:r>
              <a:rPr lang="en-US" sz="1161" dirty="0">
                <a:solidFill>
                  <a:prstClr val="black"/>
                </a:solidFill>
                <a:latin typeface="Calibri" panose="020F0502020204030204"/>
              </a:rPr>
              <a:t>Alan Bryman’s 4 Stages of Qualitative Analysis</a:t>
            </a:r>
            <a:endParaRPr lang="en-US" sz="1350" dirty="0">
              <a:solidFill>
                <a:prstClr val="black"/>
              </a:solidFill>
              <a:latin typeface="Calibri" panose="020F0502020204030204"/>
            </a:endParaRPr>
          </a:p>
        </p:txBody>
      </p:sp>
      <p:sp>
        <p:nvSpPr>
          <p:cNvPr id="10" name="Rectangle 9">
            <a:extLst>
              <a:ext uri="{FF2B5EF4-FFF2-40B4-BE49-F238E27FC236}">
                <a16:creationId xmlns:a16="http://schemas.microsoft.com/office/drawing/2014/main" id="{C968BCB8-DF9A-374B-ACA8-9893DA9CF759}"/>
              </a:ext>
            </a:extLst>
          </p:cNvPr>
          <p:cNvSpPr/>
          <p:nvPr/>
        </p:nvSpPr>
        <p:spPr>
          <a:xfrm>
            <a:off x="3688008" y="3613396"/>
            <a:ext cx="2076209" cy="542841"/>
          </a:xfrm>
          <a:prstGeom prst="rect">
            <a:avLst/>
          </a:prstGeom>
        </p:spPr>
        <p:txBody>
          <a:bodyPr wrap="none">
            <a:spAutoFit/>
          </a:bodyPr>
          <a:lstStyle/>
          <a:p>
            <a:pPr defTabSz="589788">
              <a:spcAft>
                <a:spcPts val="450"/>
              </a:spcAft>
            </a:pPr>
            <a:r>
              <a:rPr lang="en-US" sz="1161">
                <a:solidFill>
                  <a:prstClr val="black"/>
                </a:solidFill>
                <a:latin typeface="Calibri" panose="020F0502020204030204"/>
                <a:hlinkClick r:id="rId3"/>
              </a:rPr>
              <a:t>https://youtu.be/7X7VuQxPfpk</a:t>
            </a:r>
            <a:endParaRPr lang="en-US" sz="1161">
              <a:solidFill>
                <a:prstClr val="black"/>
              </a:solidFill>
              <a:latin typeface="Calibri" panose="020F0502020204030204"/>
            </a:endParaRPr>
          </a:p>
          <a:p>
            <a:pPr defTabSz="685800">
              <a:spcAft>
                <a:spcPts val="450"/>
              </a:spcAft>
            </a:pPr>
            <a:endParaRPr lang="en-US" sz="1350">
              <a:solidFill>
                <a:prstClr val="black"/>
              </a:solidFill>
              <a:latin typeface="Calibri" panose="020F0502020204030204"/>
            </a:endParaRPr>
          </a:p>
        </p:txBody>
      </p:sp>
      <p:sp>
        <p:nvSpPr>
          <p:cNvPr id="11" name="Rectangle 10">
            <a:extLst>
              <a:ext uri="{FF2B5EF4-FFF2-40B4-BE49-F238E27FC236}">
                <a16:creationId xmlns:a16="http://schemas.microsoft.com/office/drawing/2014/main" id="{48237645-68C1-EC4F-B655-DC16EF9392E4}"/>
              </a:ext>
            </a:extLst>
          </p:cNvPr>
          <p:cNvSpPr/>
          <p:nvPr/>
        </p:nvSpPr>
        <p:spPr>
          <a:xfrm>
            <a:off x="3688009" y="3995688"/>
            <a:ext cx="2087431" cy="542841"/>
          </a:xfrm>
          <a:prstGeom prst="rect">
            <a:avLst/>
          </a:prstGeom>
        </p:spPr>
        <p:txBody>
          <a:bodyPr wrap="none">
            <a:spAutoFit/>
          </a:bodyPr>
          <a:lstStyle/>
          <a:p>
            <a:pPr defTabSz="589788">
              <a:spcAft>
                <a:spcPts val="450"/>
              </a:spcAft>
            </a:pPr>
            <a:r>
              <a:rPr lang="en-US" sz="1161">
                <a:solidFill>
                  <a:prstClr val="black"/>
                </a:solidFill>
                <a:latin typeface="Calibri" panose="020F0502020204030204"/>
                <a:hlinkClick r:id="rId4"/>
              </a:rPr>
              <a:t>https://youtu.be/B_YXR9kp1_o</a:t>
            </a:r>
            <a:endParaRPr lang="en-US" sz="1161">
              <a:solidFill>
                <a:prstClr val="black"/>
              </a:solidFill>
              <a:latin typeface="Calibri" panose="020F0502020204030204"/>
            </a:endParaRPr>
          </a:p>
          <a:p>
            <a:pPr defTabSz="685800">
              <a:spcAft>
                <a:spcPts val="450"/>
              </a:spcAft>
            </a:pPr>
            <a:endParaRPr lang="en-US" sz="1350">
              <a:solidFill>
                <a:prstClr val="black"/>
              </a:solidFill>
              <a:latin typeface="Calibri" panose="020F0502020204030204"/>
            </a:endParaRPr>
          </a:p>
        </p:txBody>
      </p:sp>
      <p:sp>
        <p:nvSpPr>
          <p:cNvPr id="12" name="TextBox 11">
            <a:extLst>
              <a:ext uri="{FF2B5EF4-FFF2-40B4-BE49-F238E27FC236}">
                <a16:creationId xmlns:a16="http://schemas.microsoft.com/office/drawing/2014/main" id="{57CBF71C-CE7F-A745-A614-C5A78CF691DC}"/>
              </a:ext>
            </a:extLst>
          </p:cNvPr>
          <p:cNvSpPr txBox="1"/>
          <p:nvPr/>
        </p:nvSpPr>
        <p:spPr>
          <a:xfrm>
            <a:off x="5970213" y="3990575"/>
            <a:ext cx="2005691" cy="270972"/>
          </a:xfrm>
          <a:prstGeom prst="rect">
            <a:avLst/>
          </a:prstGeom>
          <a:noFill/>
        </p:spPr>
        <p:txBody>
          <a:bodyPr wrap="square" rtlCol="0">
            <a:spAutoFit/>
          </a:bodyPr>
          <a:lstStyle/>
          <a:p>
            <a:pPr defTabSz="589788">
              <a:spcAft>
                <a:spcPts val="450"/>
              </a:spcAft>
            </a:pPr>
            <a:r>
              <a:rPr lang="en-US" sz="1161">
                <a:solidFill>
                  <a:prstClr val="black"/>
                </a:solidFill>
                <a:latin typeface="Calibri" panose="020F0502020204030204"/>
              </a:rPr>
              <a:t>Part 2: Thematic Coding</a:t>
            </a:r>
            <a:endParaRPr lang="en-US" sz="1350">
              <a:solidFill>
                <a:prstClr val="black"/>
              </a:solidFill>
              <a:latin typeface="Calibri" panose="020F0502020204030204"/>
            </a:endParaRPr>
          </a:p>
        </p:txBody>
      </p:sp>
      <p:sp>
        <p:nvSpPr>
          <p:cNvPr id="13" name="Rectangle 12">
            <a:extLst>
              <a:ext uri="{FF2B5EF4-FFF2-40B4-BE49-F238E27FC236}">
                <a16:creationId xmlns:a16="http://schemas.microsoft.com/office/drawing/2014/main" id="{B3EAC32E-AAD7-E44C-8D1B-2381F3B582DF}"/>
              </a:ext>
            </a:extLst>
          </p:cNvPr>
          <p:cNvSpPr/>
          <p:nvPr/>
        </p:nvSpPr>
        <p:spPr>
          <a:xfrm>
            <a:off x="5973789" y="3633182"/>
            <a:ext cx="1069524" cy="270972"/>
          </a:xfrm>
          <a:prstGeom prst="rect">
            <a:avLst/>
          </a:prstGeom>
        </p:spPr>
        <p:txBody>
          <a:bodyPr wrap="none">
            <a:spAutoFit/>
          </a:bodyPr>
          <a:lstStyle/>
          <a:p>
            <a:pPr defTabSz="589788">
              <a:spcAft>
                <a:spcPts val="450"/>
              </a:spcAft>
            </a:pPr>
            <a:r>
              <a:rPr lang="en-US" sz="1161">
                <a:solidFill>
                  <a:prstClr val="black"/>
                </a:solidFill>
                <a:latin typeface="Calibri" panose="020F0502020204030204"/>
              </a:rPr>
              <a:t>Part 1: Coding </a:t>
            </a:r>
            <a:endParaRPr lang="en-US" sz="1350">
              <a:solidFill>
                <a:prstClr val="black"/>
              </a:solidFill>
              <a:latin typeface="Calibri" panose="020F0502020204030204"/>
            </a:endParaRPr>
          </a:p>
        </p:txBody>
      </p:sp>
      <p:sp>
        <p:nvSpPr>
          <p:cNvPr id="14" name="Rectangle 13">
            <a:extLst>
              <a:ext uri="{FF2B5EF4-FFF2-40B4-BE49-F238E27FC236}">
                <a16:creationId xmlns:a16="http://schemas.microsoft.com/office/drawing/2014/main" id="{57572834-AEA1-9947-83C6-FD304B0FDBBF}"/>
              </a:ext>
            </a:extLst>
          </p:cNvPr>
          <p:cNvSpPr/>
          <p:nvPr/>
        </p:nvSpPr>
        <p:spPr>
          <a:xfrm>
            <a:off x="3687532" y="4377978"/>
            <a:ext cx="2004075" cy="542841"/>
          </a:xfrm>
          <a:prstGeom prst="rect">
            <a:avLst/>
          </a:prstGeom>
        </p:spPr>
        <p:txBody>
          <a:bodyPr wrap="none">
            <a:spAutoFit/>
          </a:bodyPr>
          <a:lstStyle/>
          <a:p>
            <a:pPr defTabSz="589788">
              <a:spcAft>
                <a:spcPts val="450"/>
              </a:spcAft>
            </a:pPr>
            <a:r>
              <a:rPr lang="en-US" sz="1161">
                <a:solidFill>
                  <a:prstClr val="black"/>
                </a:solidFill>
                <a:latin typeface="Calibri" panose="020F0502020204030204"/>
                <a:hlinkClick r:id="rId5"/>
              </a:rPr>
              <a:t>https://youtu.be/3oo8ZcBJIEY</a:t>
            </a:r>
            <a:endParaRPr lang="en-US" sz="1161">
              <a:solidFill>
                <a:prstClr val="black"/>
              </a:solidFill>
              <a:latin typeface="Calibri" panose="020F0502020204030204"/>
            </a:endParaRPr>
          </a:p>
          <a:p>
            <a:pPr defTabSz="685800">
              <a:spcAft>
                <a:spcPts val="450"/>
              </a:spcAft>
            </a:pPr>
            <a:endParaRPr lang="en-US" sz="1350">
              <a:solidFill>
                <a:prstClr val="black"/>
              </a:solidFill>
              <a:latin typeface="Calibri" panose="020F0502020204030204"/>
            </a:endParaRPr>
          </a:p>
        </p:txBody>
      </p:sp>
      <p:sp>
        <p:nvSpPr>
          <p:cNvPr id="15" name="TextBox 14">
            <a:extLst>
              <a:ext uri="{FF2B5EF4-FFF2-40B4-BE49-F238E27FC236}">
                <a16:creationId xmlns:a16="http://schemas.microsoft.com/office/drawing/2014/main" id="{F47192A6-C568-1542-B555-2A67C5CF1F9A}"/>
              </a:ext>
            </a:extLst>
          </p:cNvPr>
          <p:cNvSpPr txBox="1"/>
          <p:nvPr/>
        </p:nvSpPr>
        <p:spPr>
          <a:xfrm>
            <a:off x="5970212" y="4379231"/>
            <a:ext cx="2708702" cy="270972"/>
          </a:xfrm>
          <a:prstGeom prst="rect">
            <a:avLst/>
          </a:prstGeom>
          <a:noFill/>
        </p:spPr>
        <p:txBody>
          <a:bodyPr wrap="square" rtlCol="0">
            <a:spAutoFit/>
          </a:bodyPr>
          <a:lstStyle/>
          <a:p>
            <a:pPr defTabSz="589788">
              <a:spcAft>
                <a:spcPts val="450"/>
              </a:spcAft>
            </a:pPr>
            <a:r>
              <a:rPr lang="en-US" sz="1161">
                <a:solidFill>
                  <a:prstClr val="black"/>
                </a:solidFill>
                <a:latin typeface="Calibri" panose="020F0502020204030204"/>
              </a:rPr>
              <a:t>Part 3: What codes can be about</a:t>
            </a:r>
            <a:endParaRPr lang="en-US" sz="1350">
              <a:solidFill>
                <a:prstClr val="black"/>
              </a:solidFill>
              <a:latin typeface="Calibri" panose="020F0502020204030204"/>
            </a:endParaRPr>
          </a:p>
        </p:txBody>
      </p:sp>
      <p:sp>
        <p:nvSpPr>
          <p:cNvPr id="16" name="Rectangle 15">
            <a:extLst>
              <a:ext uri="{FF2B5EF4-FFF2-40B4-BE49-F238E27FC236}">
                <a16:creationId xmlns:a16="http://schemas.microsoft.com/office/drawing/2014/main" id="{0ACA5C2A-B6F1-674E-AA3B-2CABD0499747}"/>
              </a:ext>
            </a:extLst>
          </p:cNvPr>
          <p:cNvSpPr/>
          <p:nvPr/>
        </p:nvSpPr>
        <p:spPr>
          <a:xfrm>
            <a:off x="3678789" y="4760270"/>
            <a:ext cx="2135521" cy="542841"/>
          </a:xfrm>
          <a:prstGeom prst="rect">
            <a:avLst/>
          </a:prstGeom>
        </p:spPr>
        <p:txBody>
          <a:bodyPr wrap="none">
            <a:spAutoFit/>
          </a:bodyPr>
          <a:lstStyle/>
          <a:p>
            <a:pPr defTabSz="589788">
              <a:spcAft>
                <a:spcPts val="450"/>
              </a:spcAft>
            </a:pPr>
            <a:r>
              <a:rPr lang="en-US" sz="1161">
                <a:solidFill>
                  <a:prstClr val="black"/>
                </a:solidFill>
                <a:latin typeface="Calibri" panose="020F0502020204030204"/>
                <a:hlinkClick r:id="rId6"/>
              </a:rPr>
              <a:t>https://youtu.be/5xM-9yuBhMc</a:t>
            </a:r>
            <a:endParaRPr lang="en-US" sz="1161">
              <a:solidFill>
                <a:prstClr val="black"/>
              </a:solidFill>
              <a:latin typeface="Calibri" panose="020F0502020204030204"/>
            </a:endParaRPr>
          </a:p>
          <a:p>
            <a:pPr defTabSz="685800">
              <a:spcAft>
                <a:spcPts val="450"/>
              </a:spcAft>
            </a:pPr>
            <a:endParaRPr lang="en-US" sz="1350">
              <a:solidFill>
                <a:prstClr val="black"/>
              </a:solidFill>
              <a:latin typeface="Calibri" panose="020F0502020204030204"/>
            </a:endParaRPr>
          </a:p>
        </p:txBody>
      </p:sp>
      <p:sp>
        <p:nvSpPr>
          <p:cNvPr id="17" name="TextBox 16">
            <a:extLst>
              <a:ext uri="{FF2B5EF4-FFF2-40B4-BE49-F238E27FC236}">
                <a16:creationId xmlns:a16="http://schemas.microsoft.com/office/drawing/2014/main" id="{85F28369-5660-A64E-A9FB-68F567259678}"/>
              </a:ext>
            </a:extLst>
          </p:cNvPr>
          <p:cNvSpPr txBox="1"/>
          <p:nvPr/>
        </p:nvSpPr>
        <p:spPr>
          <a:xfrm>
            <a:off x="5970212" y="4760269"/>
            <a:ext cx="2568770" cy="270972"/>
          </a:xfrm>
          <a:prstGeom prst="rect">
            <a:avLst/>
          </a:prstGeom>
          <a:noFill/>
        </p:spPr>
        <p:txBody>
          <a:bodyPr wrap="square" rtlCol="0">
            <a:spAutoFit/>
          </a:bodyPr>
          <a:lstStyle/>
          <a:p>
            <a:pPr defTabSz="589788">
              <a:spcAft>
                <a:spcPts val="450"/>
              </a:spcAft>
            </a:pPr>
            <a:r>
              <a:rPr lang="en-US" sz="1161">
                <a:solidFill>
                  <a:prstClr val="black"/>
                </a:solidFill>
                <a:latin typeface="Calibri" panose="020F0502020204030204"/>
              </a:rPr>
              <a:t>Part 4: What codes can be about</a:t>
            </a:r>
            <a:endParaRPr lang="en-US" sz="1350">
              <a:solidFill>
                <a:prstClr val="black"/>
              </a:solidFill>
              <a:latin typeface="Calibri" panose="020F0502020204030204"/>
            </a:endParaRPr>
          </a:p>
        </p:txBody>
      </p:sp>
    </p:spTree>
    <p:extLst>
      <p:ext uri="{BB962C8B-B14F-4D97-AF65-F5344CB8AC3E}">
        <p14:creationId xmlns:p14="http://schemas.microsoft.com/office/powerpoint/2010/main" val="3063062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8" name="Rectangle 2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3" y="1914812"/>
            <a:ext cx="51435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63" y="1922415"/>
            <a:ext cx="51434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75943" y="3548314"/>
            <a:ext cx="1876484"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34" name="Freeform: Shape 3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3" y="1584538"/>
            <a:ext cx="2925268" cy="3134219"/>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dirty="0">
              <a:solidFill>
                <a:prstClr val="white"/>
              </a:solidFill>
              <a:latin typeface="Calibri" panose="020F0502020204030204"/>
            </a:endParaRPr>
          </a:p>
        </p:txBody>
      </p:sp>
      <p:sp>
        <p:nvSpPr>
          <p:cNvPr id="36" name="Rectangle 3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7571" y="1914810"/>
            <a:ext cx="5143502"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50592628-4C82-D347-A1F9-1ADD4D7FD740}"/>
              </a:ext>
            </a:extLst>
          </p:cNvPr>
          <p:cNvSpPr>
            <a:spLocks noGrp="1"/>
          </p:cNvSpPr>
          <p:nvPr>
            <p:ph type="title"/>
          </p:nvPr>
        </p:nvSpPr>
        <p:spPr>
          <a:xfrm>
            <a:off x="439859" y="2120068"/>
            <a:ext cx="2336449" cy="1797269"/>
          </a:xfrm>
        </p:spPr>
        <p:txBody>
          <a:bodyPr vert="horz" lIns="68580" tIns="34290" rIns="68580" bIns="34290" rtlCol="0" anchor="b">
            <a:normAutofit/>
          </a:bodyPr>
          <a:lstStyle/>
          <a:p>
            <a:pPr algn="r"/>
            <a:r>
              <a:rPr lang="en-US" sz="3000">
                <a:solidFill>
                  <a:srgbClr val="FFFFFF"/>
                </a:solidFill>
              </a:rPr>
              <a:t>Media Links</a:t>
            </a:r>
          </a:p>
        </p:txBody>
      </p:sp>
      <p:sp>
        <p:nvSpPr>
          <p:cNvPr id="6" name="TextBox 5">
            <a:extLst>
              <a:ext uri="{FF2B5EF4-FFF2-40B4-BE49-F238E27FC236}">
                <a16:creationId xmlns:a16="http://schemas.microsoft.com/office/drawing/2014/main" id="{A7AB3106-AA14-5B4C-A591-C7342605CB5A}"/>
              </a:ext>
            </a:extLst>
          </p:cNvPr>
          <p:cNvSpPr txBox="1"/>
          <p:nvPr/>
        </p:nvSpPr>
        <p:spPr>
          <a:xfrm>
            <a:off x="3684075" y="1936713"/>
            <a:ext cx="3997841" cy="273152"/>
          </a:xfrm>
          <a:prstGeom prst="rect">
            <a:avLst/>
          </a:prstGeom>
          <a:noFill/>
        </p:spPr>
        <p:txBody>
          <a:bodyPr wrap="square" rtlCol="0">
            <a:spAutoFit/>
          </a:bodyPr>
          <a:lstStyle/>
          <a:p>
            <a:pPr defTabSz="596646">
              <a:spcAft>
                <a:spcPts val="450"/>
              </a:spcAft>
            </a:pPr>
            <a:r>
              <a:rPr lang="en-GB" sz="1175">
                <a:solidFill>
                  <a:prstClr val="black"/>
                </a:solidFill>
                <a:latin typeface="Calibri" panose="020F0502020204030204"/>
              </a:rPr>
              <a:t>Thematic analysis - an introduction</a:t>
            </a:r>
            <a:endParaRPr lang="en-GB" sz="1350">
              <a:solidFill>
                <a:prstClr val="black"/>
              </a:solidFill>
              <a:latin typeface="Calibri" panose="020F0502020204030204"/>
            </a:endParaRPr>
          </a:p>
        </p:txBody>
      </p:sp>
      <p:sp>
        <p:nvSpPr>
          <p:cNvPr id="7" name="TextBox 6">
            <a:extLst>
              <a:ext uri="{FF2B5EF4-FFF2-40B4-BE49-F238E27FC236}">
                <a16:creationId xmlns:a16="http://schemas.microsoft.com/office/drawing/2014/main" id="{AF47F010-3CB2-6449-99A1-2EC0C92060A0}"/>
              </a:ext>
            </a:extLst>
          </p:cNvPr>
          <p:cNvSpPr txBox="1"/>
          <p:nvPr/>
        </p:nvSpPr>
        <p:spPr>
          <a:xfrm>
            <a:off x="3684075" y="3441895"/>
            <a:ext cx="4994839" cy="545021"/>
          </a:xfrm>
          <a:prstGeom prst="rect">
            <a:avLst/>
          </a:prstGeom>
          <a:noFill/>
        </p:spPr>
        <p:txBody>
          <a:bodyPr wrap="square" rtlCol="0">
            <a:spAutoFit/>
          </a:bodyPr>
          <a:lstStyle/>
          <a:p>
            <a:pPr defTabSz="596646">
              <a:spcAft>
                <a:spcPts val="450"/>
              </a:spcAft>
            </a:pPr>
            <a:r>
              <a:rPr lang="en-GB" sz="1175">
                <a:solidFill>
                  <a:prstClr val="black"/>
                </a:solidFill>
                <a:latin typeface="Calibri" panose="020F0502020204030204"/>
              </a:rPr>
              <a:t>How to Know You Are Coding Correctly: Qualitative Research Methods</a:t>
            </a:r>
          </a:p>
          <a:p>
            <a:pPr defTabSz="685800">
              <a:spcAft>
                <a:spcPts val="450"/>
              </a:spcAft>
            </a:pPr>
            <a:endParaRPr lang="en-US" sz="1350">
              <a:solidFill>
                <a:prstClr val="black"/>
              </a:solidFill>
              <a:latin typeface="Calibri" panose="020F0502020204030204"/>
            </a:endParaRPr>
          </a:p>
        </p:txBody>
      </p:sp>
      <p:sp>
        <p:nvSpPr>
          <p:cNvPr id="9" name="TextBox 8">
            <a:extLst>
              <a:ext uri="{FF2B5EF4-FFF2-40B4-BE49-F238E27FC236}">
                <a16:creationId xmlns:a16="http://schemas.microsoft.com/office/drawing/2014/main" id="{8E1684BE-4D1A-8944-AC2A-6E5103EE9F31}"/>
              </a:ext>
            </a:extLst>
          </p:cNvPr>
          <p:cNvSpPr txBox="1"/>
          <p:nvPr/>
        </p:nvSpPr>
        <p:spPr>
          <a:xfrm>
            <a:off x="3693371" y="4282315"/>
            <a:ext cx="4374109" cy="273152"/>
          </a:xfrm>
          <a:prstGeom prst="rect">
            <a:avLst/>
          </a:prstGeom>
          <a:noFill/>
        </p:spPr>
        <p:txBody>
          <a:bodyPr wrap="square" rtlCol="0">
            <a:spAutoFit/>
          </a:bodyPr>
          <a:lstStyle/>
          <a:p>
            <a:pPr defTabSz="596646">
              <a:spcAft>
                <a:spcPts val="450"/>
              </a:spcAft>
            </a:pPr>
            <a:r>
              <a:rPr lang="en-US" sz="1175">
                <a:solidFill>
                  <a:prstClr val="black"/>
                </a:solidFill>
                <a:latin typeface="Calibri" panose="020F0502020204030204"/>
              </a:rPr>
              <a:t>Getting Started with NVivo</a:t>
            </a:r>
            <a:endParaRPr lang="en-US" sz="1350">
              <a:solidFill>
                <a:prstClr val="black"/>
              </a:solidFill>
              <a:latin typeface="Calibri" panose="020F0502020204030204"/>
            </a:endParaRPr>
          </a:p>
        </p:txBody>
      </p:sp>
      <p:sp>
        <p:nvSpPr>
          <p:cNvPr id="3" name="Rectangle 2">
            <a:extLst>
              <a:ext uri="{FF2B5EF4-FFF2-40B4-BE49-F238E27FC236}">
                <a16:creationId xmlns:a16="http://schemas.microsoft.com/office/drawing/2014/main" id="{36FD3C2E-C99E-C049-92BF-27336401EBF3}"/>
              </a:ext>
            </a:extLst>
          </p:cNvPr>
          <p:cNvSpPr/>
          <p:nvPr/>
        </p:nvSpPr>
        <p:spPr>
          <a:xfrm>
            <a:off x="3678789" y="2271033"/>
            <a:ext cx="2090637" cy="545021"/>
          </a:xfrm>
          <a:prstGeom prst="rect">
            <a:avLst/>
          </a:prstGeom>
        </p:spPr>
        <p:txBody>
          <a:bodyPr wrap="none">
            <a:spAutoFit/>
          </a:bodyPr>
          <a:lstStyle/>
          <a:p>
            <a:pPr defTabSz="596646">
              <a:spcAft>
                <a:spcPts val="450"/>
              </a:spcAft>
            </a:pPr>
            <a:r>
              <a:rPr lang="en-US" sz="1175">
                <a:solidFill>
                  <a:prstClr val="black"/>
                </a:solidFill>
                <a:latin typeface="Calibri" panose="020F0502020204030204"/>
                <a:hlinkClick r:id="rId2"/>
              </a:rPr>
              <a:t>https://youtu.be/5zFcC10vOVY</a:t>
            </a:r>
            <a:endParaRPr lang="en-US" sz="1175">
              <a:solidFill>
                <a:prstClr val="black"/>
              </a:solidFill>
              <a:latin typeface="Calibri" panose="020F0502020204030204"/>
            </a:endParaRPr>
          </a:p>
          <a:p>
            <a:pPr defTabSz="685800">
              <a:spcAft>
                <a:spcPts val="450"/>
              </a:spcAft>
            </a:pPr>
            <a:endParaRPr lang="en-US" sz="1350">
              <a:solidFill>
                <a:prstClr val="black"/>
              </a:solidFill>
              <a:latin typeface="Calibri" panose="020F0502020204030204"/>
            </a:endParaRPr>
          </a:p>
        </p:txBody>
      </p:sp>
      <p:sp>
        <p:nvSpPr>
          <p:cNvPr id="4" name="Rectangle 3">
            <a:extLst>
              <a:ext uri="{FF2B5EF4-FFF2-40B4-BE49-F238E27FC236}">
                <a16:creationId xmlns:a16="http://schemas.microsoft.com/office/drawing/2014/main" id="{73F16877-E489-4A4F-A45D-190BAF4D2B51}"/>
              </a:ext>
            </a:extLst>
          </p:cNvPr>
          <p:cNvSpPr/>
          <p:nvPr/>
        </p:nvSpPr>
        <p:spPr>
          <a:xfrm>
            <a:off x="3694723" y="3790698"/>
            <a:ext cx="2149948" cy="545021"/>
          </a:xfrm>
          <a:prstGeom prst="rect">
            <a:avLst/>
          </a:prstGeom>
        </p:spPr>
        <p:txBody>
          <a:bodyPr wrap="none">
            <a:spAutoFit/>
          </a:bodyPr>
          <a:lstStyle/>
          <a:p>
            <a:pPr defTabSz="596646">
              <a:spcAft>
                <a:spcPts val="450"/>
              </a:spcAft>
            </a:pPr>
            <a:r>
              <a:rPr lang="en-US" sz="1175">
                <a:solidFill>
                  <a:prstClr val="black"/>
                </a:solidFill>
                <a:latin typeface="Calibri" panose="020F0502020204030204"/>
                <a:hlinkClick r:id="rId3"/>
              </a:rPr>
              <a:t>https://youtu.be/iL7Ww5kpnIM</a:t>
            </a:r>
            <a:endParaRPr lang="en-US" sz="1175">
              <a:solidFill>
                <a:prstClr val="black"/>
              </a:solidFill>
              <a:latin typeface="Calibri" panose="020F0502020204030204"/>
            </a:endParaRPr>
          </a:p>
          <a:p>
            <a:pPr defTabSz="685800">
              <a:spcAft>
                <a:spcPts val="450"/>
              </a:spcAft>
            </a:pPr>
            <a:endParaRPr lang="en-US" sz="1350">
              <a:solidFill>
                <a:prstClr val="black"/>
              </a:solidFill>
              <a:latin typeface="Calibri" panose="020F0502020204030204"/>
            </a:endParaRPr>
          </a:p>
        </p:txBody>
      </p:sp>
      <p:sp>
        <p:nvSpPr>
          <p:cNvPr id="19" name="Rectangle 18">
            <a:extLst>
              <a:ext uri="{FF2B5EF4-FFF2-40B4-BE49-F238E27FC236}">
                <a16:creationId xmlns:a16="http://schemas.microsoft.com/office/drawing/2014/main" id="{35E3FFAA-0FB0-6D45-981B-BBDCE59C1DB7}"/>
              </a:ext>
            </a:extLst>
          </p:cNvPr>
          <p:cNvSpPr/>
          <p:nvPr/>
        </p:nvSpPr>
        <p:spPr>
          <a:xfrm>
            <a:off x="3688085" y="4571723"/>
            <a:ext cx="2106667" cy="545021"/>
          </a:xfrm>
          <a:prstGeom prst="rect">
            <a:avLst/>
          </a:prstGeom>
        </p:spPr>
        <p:txBody>
          <a:bodyPr wrap="none">
            <a:spAutoFit/>
          </a:bodyPr>
          <a:lstStyle/>
          <a:p>
            <a:pPr defTabSz="596646">
              <a:spcAft>
                <a:spcPts val="450"/>
              </a:spcAft>
            </a:pPr>
            <a:r>
              <a:rPr lang="en-US" sz="1175">
                <a:solidFill>
                  <a:prstClr val="black"/>
                </a:solidFill>
                <a:latin typeface="Calibri" panose="020F0502020204030204"/>
                <a:hlinkClick r:id="rId4"/>
              </a:rPr>
              <a:t>https://youtu.be/Xe0NpJPLQ6k</a:t>
            </a:r>
            <a:endParaRPr lang="en-US" sz="1175">
              <a:solidFill>
                <a:prstClr val="black"/>
              </a:solidFill>
              <a:latin typeface="Calibri" panose="020F0502020204030204"/>
            </a:endParaRPr>
          </a:p>
          <a:p>
            <a:pPr defTabSz="685800">
              <a:spcAft>
                <a:spcPts val="450"/>
              </a:spcAft>
            </a:pPr>
            <a:endParaRPr lang="en-US" sz="1350">
              <a:solidFill>
                <a:prstClr val="black"/>
              </a:solidFill>
              <a:latin typeface="Calibri" panose="020F0502020204030204"/>
            </a:endParaRPr>
          </a:p>
        </p:txBody>
      </p:sp>
      <p:sp>
        <p:nvSpPr>
          <p:cNvPr id="20" name="TextBox 19">
            <a:extLst>
              <a:ext uri="{FF2B5EF4-FFF2-40B4-BE49-F238E27FC236}">
                <a16:creationId xmlns:a16="http://schemas.microsoft.com/office/drawing/2014/main" id="{9A21F4A2-C35D-2040-A8C6-8C6F478870AE}"/>
              </a:ext>
            </a:extLst>
          </p:cNvPr>
          <p:cNvSpPr txBox="1"/>
          <p:nvPr/>
        </p:nvSpPr>
        <p:spPr>
          <a:xfrm>
            <a:off x="3684075" y="2674796"/>
            <a:ext cx="3997841" cy="273152"/>
          </a:xfrm>
          <a:prstGeom prst="rect">
            <a:avLst/>
          </a:prstGeom>
          <a:noFill/>
        </p:spPr>
        <p:txBody>
          <a:bodyPr wrap="square" rtlCol="0">
            <a:spAutoFit/>
          </a:bodyPr>
          <a:lstStyle/>
          <a:p>
            <a:pPr defTabSz="596646">
              <a:spcAft>
                <a:spcPts val="450"/>
              </a:spcAft>
            </a:pPr>
            <a:r>
              <a:rPr lang="en-GB" sz="1175">
                <a:solidFill>
                  <a:prstClr val="black"/>
                </a:solidFill>
                <a:latin typeface="Calibri" panose="020F0502020204030204"/>
              </a:rPr>
              <a:t>What is Thematic Analysis</a:t>
            </a:r>
            <a:endParaRPr lang="en-GB" sz="1350">
              <a:solidFill>
                <a:prstClr val="black"/>
              </a:solidFill>
              <a:latin typeface="Calibri" panose="020F0502020204030204"/>
            </a:endParaRPr>
          </a:p>
        </p:txBody>
      </p:sp>
      <p:sp>
        <p:nvSpPr>
          <p:cNvPr id="21" name="Rectangle 20">
            <a:extLst>
              <a:ext uri="{FF2B5EF4-FFF2-40B4-BE49-F238E27FC236}">
                <a16:creationId xmlns:a16="http://schemas.microsoft.com/office/drawing/2014/main" id="{7173D2FD-5C06-364E-9B96-AFCB5E4628F4}"/>
              </a:ext>
            </a:extLst>
          </p:cNvPr>
          <p:cNvSpPr/>
          <p:nvPr/>
        </p:nvSpPr>
        <p:spPr>
          <a:xfrm>
            <a:off x="3678790" y="3004687"/>
            <a:ext cx="2055371" cy="545021"/>
          </a:xfrm>
          <a:prstGeom prst="rect">
            <a:avLst/>
          </a:prstGeom>
        </p:spPr>
        <p:txBody>
          <a:bodyPr wrap="none">
            <a:spAutoFit/>
          </a:bodyPr>
          <a:lstStyle/>
          <a:p>
            <a:pPr defTabSz="596646">
              <a:spcAft>
                <a:spcPts val="450"/>
              </a:spcAft>
            </a:pPr>
            <a:r>
              <a:rPr lang="en-US" sz="1175">
                <a:solidFill>
                  <a:prstClr val="black"/>
                </a:solidFill>
                <a:latin typeface="Calibri" panose="020F0502020204030204"/>
                <a:hlinkClick r:id="rId5"/>
              </a:rPr>
              <a:t>https://youtu.be/4voVhTiVydc</a:t>
            </a:r>
            <a:endParaRPr lang="en-US" sz="1175">
              <a:solidFill>
                <a:prstClr val="black"/>
              </a:solidFill>
              <a:latin typeface="Calibri" panose="020F0502020204030204"/>
            </a:endParaRPr>
          </a:p>
          <a:p>
            <a:pPr defTabSz="685800">
              <a:spcAft>
                <a:spcPts val="450"/>
              </a:spcAft>
            </a:pPr>
            <a:endParaRPr lang="en-US" sz="1350">
              <a:solidFill>
                <a:prstClr val="black"/>
              </a:solidFill>
              <a:latin typeface="Calibri" panose="020F0502020204030204"/>
            </a:endParaRPr>
          </a:p>
        </p:txBody>
      </p:sp>
    </p:spTree>
    <p:extLst>
      <p:ext uri="{BB962C8B-B14F-4D97-AF65-F5344CB8AC3E}">
        <p14:creationId xmlns:p14="http://schemas.microsoft.com/office/powerpoint/2010/main" val="9956688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976982E2-604D-754E-B108-CC7AE316B402}"/>
              </a:ext>
            </a:extLst>
          </p:cNvPr>
          <p:cNvSpPr>
            <a:spLocks noGrp="1"/>
          </p:cNvSpPr>
          <p:nvPr>
            <p:ph type="title"/>
          </p:nvPr>
        </p:nvSpPr>
        <p:spPr>
          <a:xfrm>
            <a:off x="323528" y="376494"/>
            <a:ext cx="8263890" cy="1075811"/>
          </a:xfrm>
        </p:spPr>
        <p:txBody>
          <a:bodyPr vert="horz" lIns="68580" tIns="34290" rIns="68580" bIns="34290" rtlCol="0" anchor="b">
            <a:normAutofit fontScale="90000"/>
          </a:bodyPr>
          <a:lstStyle/>
          <a:p>
            <a:r>
              <a:rPr lang="en-US" sz="4050" dirty="0"/>
              <a:t>IMPORTANT: </a:t>
            </a:r>
            <a:br>
              <a:rPr lang="en-US" sz="4050" dirty="0"/>
            </a:br>
            <a:r>
              <a:rPr lang="en-US" sz="4050" dirty="0"/>
              <a:t>Ethics + Academic Integrity.</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70" y="2118408"/>
            <a:ext cx="8229600" cy="13716"/>
          </a:xfrm>
          <a:custGeom>
            <a:avLst/>
            <a:gdLst>
              <a:gd name="csX0" fmla="*/ 0 w 8229600"/>
              <a:gd name="csY0" fmla="*/ 0 h 13716"/>
              <a:gd name="csX1" fmla="*/ 521208 w 8229600"/>
              <a:gd name="csY1" fmla="*/ 0 h 13716"/>
              <a:gd name="csX2" fmla="*/ 1371600 w 8229600"/>
              <a:gd name="csY2" fmla="*/ 0 h 13716"/>
              <a:gd name="csX3" fmla="*/ 2221992 w 8229600"/>
              <a:gd name="csY3" fmla="*/ 0 h 13716"/>
              <a:gd name="csX4" fmla="*/ 3072384 w 8229600"/>
              <a:gd name="csY4" fmla="*/ 0 h 13716"/>
              <a:gd name="csX5" fmla="*/ 3511296 w 8229600"/>
              <a:gd name="csY5" fmla="*/ 0 h 13716"/>
              <a:gd name="csX6" fmla="*/ 4114800 w 8229600"/>
              <a:gd name="csY6" fmla="*/ 0 h 13716"/>
              <a:gd name="csX7" fmla="*/ 4553712 w 8229600"/>
              <a:gd name="csY7" fmla="*/ 0 h 13716"/>
              <a:gd name="csX8" fmla="*/ 5239512 w 8229600"/>
              <a:gd name="csY8" fmla="*/ 0 h 13716"/>
              <a:gd name="csX9" fmla="*/ 5843016 w 8229600"/>
              <a:gd name="csY9" fmla="*/ 0 h 13716"/>
              <a:gd name="csX10" fmla="*/ 6611112 w 8229600"/>
              <a:gd name="csY10" fmla="*/ 0 h 13716"/>
              <a:gd name="csX11" fmla="*/ 7461504 w 8229600"/>
              <a:gd name="csY11" fmla="*/ 0 h 13716"/>
              <a:gd name="csX12" fmla="*/ 8229600 w 8229600"/>
              <a:gd name="csY12" fmla="*/ 0 h 13716"/>
              <a:gd name="csX13" fmla="*/ 8229600 w 8229600"/>
              <a:gd name="csY13" fmla="*/ 13716 h 13716"/>
              <a:gd name="csX14" fmla="*/ 7461504 w 8229600"/>
              <a:gd name="csY14" fmla="*/ 13716 h 13716"/>
              <a:gd name="csX15" fmla="*/ 6940296 w 8229600"/>
              <a:gd name="csY15" fmla="*/ 13716 h 13716"/>
              <a:gd name="csX16" fmla="*/ 6419088 w 8229600"/>
              <a:gd name="csY16" fmla="*/ 13716 h 13716"/>
              <a:gd name="csX17" fmla="*/ 5650992 w 8229600"/>
              <a:gd name="csY17" fmla="*/ 13716 h 13716"/>
              <a:gd name="csX18" fmla="*/ 5129784 w 8229600"/>
              <a:gd name="csY18" fmla="*/ 13716 h 13716"/>
              <a:gd name="csX19" fmla="*/ 4690872 w 8229600"/>
              <a:gd name="csY19" fmla="*/ 13716 h 13716"/>
              <a:gd name="csX20" fmla="*/ 4087368 w 8229600"/>
              <a:gd name="csY20" fmla="*/ 13716 h 13716"/>
              <a:gd name="csX21" fmla="*/ 3401568 w 8229600"/>
              <a:gd name="csY21" fmla="*/ 13716 h 13716"/>
              <a:gd name="csX22" fmla="*/ 2798064 w 8229600"/>
              <a:gd name="csY22" fmla="*/ 13716 h 13716"/>
              <a:gd name="csX23" fmla="*/ 2276856 w 8229600"/>
              <a:gd name="csY23" fmla="*/ 13716 h 13716"/>
              <a:gd name="csX24" fmla="*/ 1426464 w 8229600"/>
              <a:gd name="csY24" fmla="*/ 13716 h 13716"/>
              <a:gd name="csX25" fmla="*/ 740664 w 8229600"/>
              <a:gd name="csY25" fmla="*/ 13716 h 13716"/>
              <a:gd name="csX26" fmla="*/ 0 w 8229600"/>
              <a:gd name="csY26" fmla="*/ 13716 h 13716"/>
              <a:gd name="csX27" fmla="*/ 0 w 8229600"/>
              <a:gd name="csY27"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3716"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9169" y="6566"/>
                  <a:pt x="8229218" y="9895"/>
                  <a:pt x="8229600" y="13716"/>
                </a:cubicBezTo>
                <a:cubicBezTo>
                  <a:pt x="7940706" y="-13865"/>
                  <a:pt x="7792584" y="-20581"/>
                  <a:pt x="7461504" y="13716"/>
                </a:cubicBezTo>
                <a:cubicBezTo>
                  <a:pt x="7130424" y="48013"/>
                  <a:pt x="7080072" y="39273"/>
                  <a:pt x="6940296" y="13716"/>
                </a:cubicBezTo>
                <a:cubicBezTo>
                  <a:pt x="6800520" y="-11841"/>
                  <a:pt x="6672872" y="22099"/>
                  <a:pt x="6419088" y="13716"/>
                </a:cubicBezTo>
                <a:cubicBezTo>
                  <a:pt x="6165304" y="5333"/>
                  <a:pt x="5869721" y="415"/>
                  <a:pt x="5650992" y="13716"/>
                </a:cubicBezTo>
                <a:cubicBezTo>
                  <a:pt x="5432263" y="27017"/>
                  <a:pt x="5308310" y="-1549"/>
                  <a:pt x="5129784" y="13716"/>
                </a:cubicBezTo>
                <a:cubicBezTo>
                  <a:pt x="4951258" y="28981"/>
                  <a:pt x="4799696" y="10785"/>
                  <a:pt x="4690872" y="13716"/>
                </a:cubicBezTo>
                <a:cubicBezTo>
                  <a:pt x="4582048" y="16647"/>
                  <a:pt x="4311124" y="-12408"/>
                  <a:pt x="4087368" y="13716"/>
                </a:cubicBezTo>
                <a:cubicBezTo>
                  <a:pt x="3863612" y="39840"/>
                  <a:pt x="3730288" y="8802"/>
                  <a:pt x="3401568" y="13716"/>
                </a:cubicBezTo>
                <a:cubicBezTo>
                  <a:pt x="3072848" y="18630"/>
                  <a:pt x="3020684" y="27853"/>
                  <a:pt x="2798064" y="13716"/>
                </a:cubicBezTo>
                <a:cubicBezTo>
                  <a:pt x="2575444" y="-421"/>
                  <a:pt x="2440915" y="-11924"/>
                  <a:pt x="2276856" y="13716"/>
                </a:cubicBezTo>
                <a:cubicBezTo>
                  <a:pt x="2112797" y="39356"/>
                  <a:pt x="1726502" y="-14132"/>
                  <a:pt x="1426464" y="13716"/>
                </a:cubicBezTo>
                <a:cubicBezTo>
                  <a:pt x="1126426" y="41564"/>
                  <a:pt x="992925" y="16444"/>
                  <a:pt x="740664" y="13716"/>
                </a:cubicBezTo>
                <a:cubicBezTo>
                  <a:pt x="488403" y="10988"/>
                  <a:pt x="195650" y="-20633"/>
                  <a:pt x="0" y="13716"/>
                </a:cubicBezTo>
                <a:cubicBezTo>
                  <a:pt x="120" y="8944"/>
                  <a:pt x="-32" y="6034"/>
                  <a:pt x="0" y="0"/>
                </a:cubicBezTo>
                <a:close/>
              </a:path>
              <a:path w="8229600" h="13716"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29365" y="6754"/>
                  <a:pt x="8229865" y="9234"/>
                  <a:pt x="8229600" y="13716"/>
                </a:cubicBezTo>
                <a:cubicBezTo>
                  <a:pt x="8075287" y="30482"/>
                  <a:pt x="7821366" y="17278"/>
                  <a:pt x="7626096" y="13716"/>
                </a:cubicBezTo>
                <a:cubicBezTo>
                  <a:pt x="7430826" y="10154"/>
                  <a:pt x="7320004" y="-14241"/>
                  <a:pt x="7022592" y="13716"/>
                </a:cubicBezTo>
                <a:cubicBezTo>
                  <a:pt x="6725180" y="41673"/>
                  <a:pt x="6348804" y="-18597"/>
                  <a:pt x="6172200" y="13716"/>
                </a:cubicBezTo>
                <a:cubicBezTo>
                  <a:pt x="5995596" y="46029"/>
                  <a:pt x="5788102" y="18318"/>
                  <a:pt x="5650992" y="13716"/>
                </a:cubicBezTo>
                <a:cubicBezTo>
                  <a:pt x="5513882" y="9114"/>
                  <a:pt x="5198399" y="24549"/>
                  <a:pt x="4882896" y="13716"/>
                </a:cubicBezTo>
                <a:cubicBezTo>
                  <a:pt x="4567393" y="2883"/>
                  <a:pt x="4557008" y="22393"/>
                  <a:pt x="4443984" y="13716"/>
                </a:cubicBezTo>
                <a:cubicBezTo>
                  <a:pt x="4330960" y="5039"/>
                  <a:pt x="4061674" y="24319"/>
                  <a:pt x="3758184" y="13716"/>
                </a:cubicBezTo>
                <a:cubicBezTo>
                  <a:pt x="3454694" y="3113"/>
                  <a:pt x="3380392" y="14547"/>
                  <a:pt x="3236976" y="13716"/>
                </a:cubicBezTo>
                <a:cubicBezTo>
                  <a:pt x="3093560" y="12885"/>
                  <a:pt x="2632116" y="33035"/>
                  <a:pt x="2386584" y="13716"/>
                </a:cubicBezTo>
                <a:cubicBezTo>
                  <a:pt x="2141052" y="-5603"/>
                  <a:pt x="2110884" y="24205"/>
                  <a:pt x="1947672" y="13716"/>
                </a:cubicBezTo>
                <a:cubicBezTo>
                  <a:pt x="1784460" y="3227"/>
                  <a:pt x="1535467" y="-4111"/>
                  <a:pt x="1261872" y="13716"/>
                </a:cubicBezTo>
                <a:cubicBezTo>
                  <a:pt x="988277" y="31543"/>
                  <a:pt x="1021096" y="5803"/>
                  <a:pt x="822960" y="13716"/>
                </a:cubicBezTo>
                <a:cubicBezTo>
                  <a:pt x="624824" y="21629"/>
                  <a:pt x="298309" y="-3289"/>
                  <a:pt x="0" y="13716"/>
                </a:cubicBezTo>
                <a:cubicBezTo>
                  <a:pt x="52" y="10594"/>
                  <a:pt x="386" y="5364"/>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1" name="TextBox 10">
            <a:extLst>
              <a:ext uri="{FF2B5EF4-FFF2-40B4-BE49-F238E27FC236}">
                <a16:creationId xmlns:a16="http://schemas.microsoft.com/office/drawing/2014/main" id="{DD71B1BD-2CD1-B041-93D1-898DA7734508}"/>
              </a:ext>
            </a:extLst>
          </p:cNvPr>
          <p:cNvSpPr txBox="1"/>
          <p:nvPr/>
        </p:nvSpPr>
        <p:spPr>
          <a:xfrm>
            <a:off x="429370" y="2410737"/>
            <a:ext cx="5718338" cy="3532863"/>
          </a:xfrm>
          <a:prstGeom prst="rect">
            <a:avLst/>
          </a:prstGeom>
        </p:spPr>
        <p:txBody>
          <a:bodyPr vert="horz" lIns="68580" tIns="34290" rIns="68580" bIns="34290" rtlCol="0" anchor="t">
            <a:normAutofit fontScale="85000" lnSpcReduction="10000"/>
          </a:bodyPr>
          <a:lstStyle/>
          <a:p>
            <a:pPr indent="-171450" defTabSz="685800">
              <a:lnSpc>
                <a:spcPct val="90000"/>
              </a:lnSpc>
              <a:spcAft>
                <a:spcPts val="450"/>
              </a:spcAft>
              <a:buFont typeface="Arial" panose="020B0604020202020204" pitchFamily="34" charset="0"/>
              <a:buChar char="•"/>
            </a:pPr>
            <a:r>
              <a:rPr lang="en-US" sz="1425" dirty="0">
                <a:solidFill>
                  <a:prstClr val="black"/>
                </a:solidFill>
                <a:latin typeface="Calibri" panose="020F0502020204030204"/>
              </a:rPr>
              <a:t>ETHICS : PG 2 Form (UWTSD)</a:t>
            </a:r>
          </a:p>
          <a:p>
            <a:pPr defTabSz="685800">
              <a:lnSpc>
                <a:spcPct val="90000"/>
              </a:lnSpc>
              <a:spcAft>
                <a:spcPts val="450"/>
              </a:spcAft>
            </a:pPr>
            <a:endParaRPr lang="en-US" sz="1425" dirty="0">
              <a:solidFill>
                <a:prstClr val="black"/>
              </a:solidFill>
              <a:latin typeface="Calibri" panose="020F0502020204030204"/>
            </a:endParaRPr>
          </a:p>
          <a:p>
            <a:pPr defTabSz="685800">
              <a:lnSpc>
                <a:spcPct val="90000"/>
              </a:lnSpc>
              <a:spcAft>
                <a:spcPts val="450"/>
              </a:spcAft>
            </a:pPr>
            <a:r>
              <a:rPr lang="en-US" sz="1425" dirty="0">
                <a:solidFill>
                  <a:prstClr val="black"/>
                </a:solidFill>
                <a:latin typeface="Calibri" panose="020F0502020204030204"/>
              </a:rPr>
              <a:t>     </a:t>
            </a:r>
            <a:r>
              <a:rPr lang="en-GB" sz="1500" dirty="0">
                <a:solidFill>
                  <a:prstClr val="black"/>
                </a:solidFill>
                <a:latin typeface="Calibri" panose="020F0502020204030204"/>
                <a:hlinkClick r:id="rId2"/>
              </a:rPr>
              <a:t>PG2 Application for Ethical Approval November 2025_0 (1).pdf</a:t>
            </a:r>
            <a:endParaRPr lang="en-US" sz="1425" dirty="0">
              <a:solidFill>
                <a:prstClr val="black"/>
              </a:solidFill>
              <a:latin typeface="Calibri" panose="020F0502020204030204"/>
            </a:endParaRPr>
          </a:p>
          <a:p>
            <a:pPr indent="-171450" defTabSz="685800">
              <a:lnSpc>
                <a:spcPct val="90000"/>
              </a:lnSpc>
              <a:spcAft>
                <a:spcPts val="450"/>
              </a:spcAft>
              <a:buFont typeface="Arial" panose="020B0604020202020204" pitchFamily="34" charset="0"/>
              <a:buChar char="•"/>
            </a:pPr>
            <a:endParaRPr lang="en-US" sz="1425" dirty="0">
              <a:solidFill>
                <a:prstClr val="black"/>
              </a:solidFill>
              <a:latin typeface="Calibri" panose="020F0502020204030204"/>
            </a:endParaRPr>
          </a:p>
          <a:p>
            <a:pPr indent="-171450" defTabSz="685800">
              <a:lnSpc>
                <a:spcPct val="90000"/>
              </a:lnSpc>
              <a:spcAft>
                <a:spcPts val="450"/>
              </a:spcAft>
              <a:buFont typeface="Arial" panose="020B0604020202020204" pitchFamily="34" charset="0"/>
              <a:buChar char="•"/>
            </a:pPr>
            <a:r>
              <a:rPr lang="en-US" sz="1425" dirty="0">
                <a:solidFill>
                  <a:prstClr val="black"/>
                </a:solidFill>
                <a:latin typeface="Calibri" panose="020F0502020204030204"/>
              </a:rPr>
              <a:t>Academic Integrity &amp; </a:t>
            </a:r>
            <a:r>
              <a:rPr lang="en-US" sz="1425" dirty="0" err="1">
                <a:solidFill>
                  <a:prstClr val="black"/>
                </a:solidFill>
                <a:latin typeface="Calibri" panose="020F0502020204030204"/>
              </a:rPr>
              <a:t>Rigour</a:t>
            </a:r>
            <a:endParaRPr lang="en-US" sz="1425" dirty="0">
              <a:solidFill>
                <a:prstClr val="black"/>
              </a:solidFill>
              <a:latin typeface="Calibri" panose="020F0502020204030204"/>
            </a:endParaRPr>
          </a:p>
          <a:p>
            <a:pPr indent="-171450" defTabSz="685800">
              <a:lnSpc>
                <a:spcPct val="90000"/>
              </a:lnSpc>
              <a:spcAft>
                <a:spcPts val="450"/>
              </a:spcAft>
              <a:buFont typeface="Arial" panose="020B0604020202020204" pitchFamily="34" charset="0"/>
              <a:buChar char="•"/>
            </a:pPr>
            <a:endParaRPr lang="en-US" sz="1425" dirty="0">
              <a:solidFill>
                <a:prstClr val="black"/>
              </a:solidFill>
              <a:latin typeface="Calibri" panose="020F0502020204030204"/>
            </a:endParaRPr>
          </a:p>
          <a:p>
            <a:pPr indent="-171450" defTabSz="685800">
              <a:lnSpc>
                <a:spcPct val="90000"/>
              </a:lnSpc>
              <a:spcAft>
                <a:spcPts val="450"/>
              </a:spcAft>
              <a:buFont typeface="Arial" panose="020B0604020202020204" pitchFamily="34" charset="0"/>
              <a:buChar char="•"/>
            </a:pPr>
            <a:r>
              <a:rPr lang="en-US" sz="1425" dirty="0">
                <a:solidFill>
                  <a:prstClr val="black"/>
                </a:solidFill>
                <a:latin typeface="Calibri" panose="020F0502020204030204"/>
              </a:rPr>
              <a:t>Validity, Reliability </a:t>
            </a:r>
          </a:p>
          <a:p>
            <a:pPr indent="-171450" defTabSz="685800">
              <a:lnSpc>
                <a:spcPct val="90000"/>
              </a:lnSpc>
              <a:spcAft>
                <a:spcPts val="450"/>
              </a:spcAft>
              <a:buFont typeface="Arial" panose="020B0604020202020204" pitchFamily="34" charset="0"/>
              <a:buChar char="•"/>
            </a:pPr>
            <a:endParaRPr lang="en-US" sz="1425" dirty="0">
              <a:solidFill>
                <a:prstClr val="black"/>
              </a:solidFill>
              <a:latin typeface="Calibri" panose="020F0502020204030204"/>
            </a:endParaRPr>
          </a:p>
          <a:p>
            <a:pPr indent="-171450" defTabSz="685800">
              <a:lnSpc>
                <a:spcPct val="90000"/>
              </a:lnSpc>
              <a:spcAft>
                <a:spcPts val="450"/>
              </a:spcAft>
              <a:buFont typeface="Arial" panose="020B0604020202020204" pitchFamily="34" charset="0"/>
              <a:buChar char="•"/>
            </a:pPr>
            <a:endParaRPr lang="en-US" sz="1425" dirty="0">
              <a:solidFill>
                <a:prstClr val="black"/>
              </a:solidFill>
              <a:latin typeface="Calibri" panose="020F0502020204030204"/>
            </a:endParaRPr>
          </a:p>
          <a:p>
            <a:pPr indent="-171450" defTabSz="685800">
              <a:lnSpc>
                <a:spcPct val="90000"/>
              </a:lnSpc>
              <a:spcAft>
                <a:spcPts val="450"/>
              </a:spcAft>
              <a:buFont typeface="Arial" panose="020B0604020202020204" pitchFamily="34" charset="0"/>
              <a:buChar char="•"/>
            </a:pPr>
            <a:endParaRPr lang="en-US" sz="1425" dirty="0">
              <a:solidFill>
                <a:prstClr val="black"/>
              </a:solidFill>
              <a:latin typeface="Calibri" panose="020F0502020204030204"/>
            </a:endParaRPr>
          </a:p>
          <a:p>
            <a:pPr marL="257175" indent="-171450" defTabSz="685800">
              <a:lnSpc>
                <a:spcPct val="90000"/>
              </a:lnSpc>
              <a:spcAft>
                <a:spcPts val="450"/>
              </a:spcAft>
              <a:buFont typeface="Arial" panose="020B0604020202020204" pitchFamily="34" charset="0"/>
              <a:buChar char="•"/>
            </a:pPr>
            <a:r>
              <a:rPr lang="en-US" sz="1425" dirty="0">
                <a:solidFill>
                  <a:prstClr val="black"/>
                </a:solidFill>
                <a:latin typeface="Calibri" panose="020F0502020204030204"/>
              </a:rPr>
              <a:t>Both validity and reliability are used to assess the </a:t>
            </a:r>
            <a:r>
              <a:rPr lang="en-US" sz="1425" b="1" dirty="0">
                <a:solidFill>
                  <a:prstClr val="black"/>
                </a:solidFill>
                <a:latin typeface="Calibri" panose="020F0502020204030204"/>
              </a:rPr>
              <a:t>quality</a:t>
            </a:r>
            <a:r>
              <a:rPr lang="en-US" sz="1425" dirty="0">
                <a:solidFill>
                  <a:prstClr val="black"/>
                </a:solidFill>
                <a:latin typeface="Calibri" panose="020F0502020204030204"/>
              </a:rPr>
              <a:t> of the research</a:t>
            </a:r>
          </a:p>
          <a:p>
            <a:pPr marL="257175" indent="-171450" defTabSz="685800">
              <a:lnSpc>
                <a:spcPct val="90000"/>
              </a:lnSpc>
              <a:spcAft>
                <a:spcPts val="450"/>
              </a:spcAft>
              <a:buFont typeface="Arial" panose="020B0604020202020204" pitchFamily="34" charset="0"/>
              <a:buChar char="•"/>
            </a:pPr>
            <a:r>
              <a:rPr lang="en-US" sz="1425" b="1" dirty="0">
                <a:solidFill>
                  <a:prstClr val="black"/>
                </a:solidFill>
                <a:latin typeface="Calibri" panose="020F0502020204030204"/>
              </a:rPr>
              <a:t>Validity</a:t>
            </a:r>
            <a:r>
              <a:rPr lang="en-US" sz="1425" dirty="0">
                <a:solidFill>
                  <a:prstClr val="black"/>
                </a:solidFill>
                <a:latin typeface="Calibri" panose="020F0502020204030204"/>
              </a:rPr>
              <a:t> – Does the approach/measurement answer the research questions?</a:t>
            </a:r>
          </a:p>
          <a:p>
            <a:pPr marL="257175" indent="-171450" defTabSz="685800">
              <a:lnSpc>
                <a:spcPct val="90000"/>
              </a:lnSpc>
              <a:spcAft>
                <a:spcPts val="450"/>
              </a:spcAft>
              <a:buFont typeface="Arial" panose="020B0604020202020204" pitchFamily="34" charset="0"/>
              <a:buChar char="•"/>
            </a:pPr>
            <a:r>
              <a:rPr lang="en-US" sz="1425" b="1" dirty="0">
                <a:solidFill>
                  <a:prstClr val="black"/>
                </a:solidFill>
                <a:latin typeface="Calibri" panose="020F0502020204030204"/>
              </a:rPr>
              <a:t>Reliability</a:t>
            </a:r>
            <a:r>
              <a:rPr lang="en-US" sz="1425" dirty="0">
                <a:solidFill>
                  <a:prstClr val="black"/>
                </a:solidFill>
                <a:latin typeface="Calibri" panose="020F0502020204030204"/>
              </a:rPr>
              <a:t> – Are the measurements and results consistent and repeatable?</a:t>
            </a:r>
          </a:p>
          <a:p>
            <a:pPr marL="257175" indent="-171450" defTabSz="685800">
              <a:lnSpc>
                <a:spcPct val="90000"/>
              </a:lnSpc>
              <a:spcAft>
                <a:spcPts val="450"/>
              </a:spcAft>
              <a:buFont typeface="Arial" panose="020B0604020202020204" pitchFamily="34" charset="0"/>
              <a:buChar char="•"/>
            </a:pPr>
            <a:r>
              <a:rPr lang="en-US" sz="1425" b="1" dirty="0">
                <a:solidFill>
                  <a:prstClr val="black"/>
                </a:solidFill>
                <a:latin typeface="Calibri" panose="020F0502020204030204"/>
              </a:rPr>
              <a:t>Reliability</a:t>
            </a:r>
            <a:r>
              <a:rPr lang="en-US" sz="1425" dirty="0">
                <a:solidFill>
                  <a:prstClr val="black"/>
                </a:solidFill>
                <a:latin typeface="Calibri" panose="020F0502020204030204"/>
              </a:rPr>
              <a:t> has been highlighted by many authors as an issue in </a:t>
            </a:r>
            <a:r>
              <a:rPr lang="en-US" sz="1425" b="1" dirty="0">
                <a:solidFill>
                  <a:prstClr val="black"/>
                </a:solidFill>
                <a:latin typeface="Calibri" panose="020F0502020204030204"/>
              </a:rPr>
              <a:t>qualitative research.  </a:t>
            </a:r>
          </a:p>
          <a:p>
            <a:pPr marL="85725" defTabSz="685800">
              <a:lnSpc>
                <a:spcPct val="90000"/>
              </a:lnSpc>
              <a:spcAft>
                <a:spcPts val="450"/>
              </a:spcAft>
            </a:pPr>
            <a:endParaRPr lang="en-US" sz="1425" b="1" dirty="0">
              <a:solidFill>
                <a:prstClr val="black"/>
              </a:solidFill>
              <a:latin typeface="Calibri" panose="020F0502020204030204"/>
            </a:endParaRPr>
          </a:p>
          <a:p>
            <a:pPr indent="-171450" defTabSz="685800">
              <a:lnSpc>
                <a:spcPct val="90000"/>
              </a:lnSpc>
              <a:spcAft>
                <a:spcPts val="450"/>
              </a:spcAft>
              <a:buFont typeface="Arial" panose="020B0604020202020204" pitchFamily="34" charset="0"/>
              <a:buChar char="•"/>
            </a:pPr>
            <a:r>
              <a:rPr lang="en-US" sz="1425" dirty="0">
                <a:solidFill>
                  <a:prstClr val="black"/>
                </a:solidFill>
                <a:latin typeface="Calibri" panose="020F0502020204030204"/>
              </a:rPr>
              <a:t>Remember to discuss the above to demonstrate </a:t>
            </a:r>
            <a:r>
              <a:rPr lang="en-US" sz="1425" dirty="0" err="1">
                <a:solidFill>
                  <a:prstClr val="black"/>
                </a:solidFill>
                <a:latin typeface="Calibri" panose="020F0502020204030204"/>
              </a:rPr>
              <a:t>rigour</a:t>
            </a:r>
            <a:r>
              <a:rPr lang="en-US" sz="1425" dirty="0">
                <a:solidFill>
                  <a:prstClr val="black"/>
                </a:solidFill>
                <a:latin typeface="Calibri" panose="020F0502020204030204"/>
              </a:rPr>
              <a:t> in your research   --</a:t>
            </a:r>
            <a:r>
              <a:rPr lang="en-US" sz="1425" b="1" dirty="0">
                <a:solidFill>
                  <a:srgbClr val="FF0000"/>
                </a:solidFill>
                <a:latin typeface="Calibri" panose="020F0502020204030204"/>
              </a:rPr>
              <a:t>important!</a:t>
            </a:r>
          </a:p>
        </p:txBody>
      </p:sp>
      <p:pic>
        <p:nvPicPr>
          <p:cNvPr id="15" name="Picture 14">
            <a:extLst>
              <a:ext uri="{FF2B5EF4-FFF2-40B4-BE49-F238E27FC236}">
                <a16:creationId xmlns:a16="http://schemas.microsoft.com/office/drawing/2014/main" id="{6DC22264-3C12-0841-8FAB-CF1AFE5A29D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817" b="-3"/>
          <a:stretch/>
        </p:blipFill>
        <p:spPr>
          <a:xfrm>
            <a:off x="6470196" y="2427732"/>
            <a:ext cx="2242345" cy="3072384"/>
          </a:xfrm>
          <a:prstGeom prst="rect">
            <a:avLst/>
          </a:prstGeom>
        </p:spPr>
      </p:pic>
      <p:sp>
        <p:nvSpPr>
          <p:cNvPr id="3" name="Arrow: Down 2">
            <a:extLst>
              <a:ext uri="{FF2B5EF4-FFF2-40B4-BE49-F238E27FC236}">
                <a16:creationId xmlns:a16="http://schemas.microsoft.com/office/drawing/2014/main" id="{39555A39-DE4B-DBE3-54E6-F8534F8C0377}"/>
              </a:ext>
            </a:extLst>
          </p:cNvPr>
          <p:cNvSpPr/>
          <p:nvPr/>
        </p:nvSpPr>
        <p:spPr>
          <a:xfrm>
            <a:off x="808264" y="3963924"/>
            <a:ext cx="661307" cy="37147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a:endParaRPr lang="en-GB" sz="1350">
              <a:solidFill>
                <a:prstClr val="white"/>
              </a:solidFill>
              <a:latin typeface="Calibri" panose="020F0502020204030204"/>
            </a:endParaRPr>
          </a:p>
        </p:txBody>
      </p:sp>
    </p:spTree>
    <p:extLst>
      <p:ext uri="{BB962C8B-B14F-4D97-AF65-F5344CB8AC3E}">
        <p14:creationId xmlns:p14="http://schemas.microsoft.com/office/powerpoint/2010/main" val="40141398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9533-53B1-8946-E7D1-264CD55D0905}"/>
              </a:ext>
            </a:extLst>
          </p:cNvPr>
          <p:cNvSpPr>
            <a:spLocks noGrp="1"/>
          </p:cNvSpPr>
          <p:nvPr>
            <p:ph type="title"/>
          </p:nvPr>
        </p:nvSpPr>
        <p:spPr>
          <a:xfrm>
            <a:off x="575582" y="2502694"/>
            <a:ext cx="7886700" cy="994172"/>
          </a:xfrm>
        </p:spPr>
        <p:txBody>
          <a:bodyPr>
            <a:noAutofit/>
          </a:bodyPr>
          <a:lstStyle/>
          <a:p>
            <a:r>
              <a:rPr lang="en-GB" sz="3600" b="1" dirty="0">
                <a:solidFill>
                  <a:srgbClr val="00B0F0"/>
                </a:solidFill>
              </a:rPr>
              <a:t>NEXT WEEK : </a:t>
            </a:r>
            <a:br>
              <a:rPr lang="en-GB" sz="3600" b="1" dirty="0">
                <a:solidFill>
                  <a:srgbClr val="00B0F0"/>
                </a:solidFill>
              </a:rPr>
            </a:br>
            <a:br>
              <a:rPr lang="en-GB" sz="3600" b="1" dirty="0">
                <a:solidFill>
                  <a:srgbClr val="00B0F0"/>
                </a:solidFill>
              </a:rPr>
            </a:br>
            <a:br>
              <a:rPr lang="en-GB" sz="3600" b="1" dirty="0">
                <a:solidFill>
                  <a:srgbClr val="00B0F0"/>
                </a:solidFill>
              </a:rPr>
            </a:br>
            <a:r>
              <a:rPr lang="en-GB" sz="3600" b="1" dirty="0">
                <a:solidFill>
                  <a:srgbClr val="00B0F0"/>
                </a:solidFill>
              </a:rPr>
              <a:t>Data Analysis : Quantitative Data. </a:t>
            </a:r>
          </a:p>
        </p:txBody>
      </p:sp>
    </p:spTree>
    <p:extLst>
      <p:ext uri="{BB962C8B-B14F-4D97-AF65-F5344CB8AC3E}">
        <p14:creationId xmlns:p14="http://schemas.microsoft.com/office/powerpoint/2010/main" val="36512586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773B6BAE36EC489222D584738A35E3" ma:contentTypeVersion="10" ma:contentTypeDescription="Create a new document." ma:contentTypeScope="" ma:versionID="0e66ff9bc1b211d9975508c0f6388a0d">
  <xsd:schema xmlns:xsd="http://www.w3.org/2001/XMLSchema" xmlns:xs="http://www.w3.org/2001/XMLSchema" xmlns:p="http://schemas.microsoft.com/office/2006/metadata/properties" xmlns:ns3="cb1a23ac-89ca-4b74-b5d5-1b9576ff6c64" targetNamespace="http://schemas.microsoft.com/office/2006/metadata/properties" ma:root="true" ma:fieldsID="296fafabd0e5e5798d86f083f7eb02bb" ns3:_="">
    <xsd:import namespace="cb1a23ac-89ca-4b74-b5d5-1b9576ff6c6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b1a23ac-89ca-4b74-b5d5-1b9576ff6c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A048917-3C70-4485-8B85-59B639F5ED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b1a23ac-89ca-4b74-b5d5-1b9576ff6c6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1B2D349-210E-447E-850C-BA3F981DB051}">
  <ds:schemaRefs>
    <ds:schemaRef ds:uri="http://schemas.microsoft.com/sharepoint/v3/contenttype/forms"/>
  </ds:schemaRefs>
</ds:datastoreItem>
</file>

<file path=customXml/itemProps3.xml><?xml version="1.0" encoding="utf-8"?>
<ds:datastoreItem xmlns:ds="http://schemas.openxmlformats.org/officeDocument/2006/customXml" ds:itemID="{F2561DAC-C812-4154-ADB6-F79CF328AD18}">
  <ds:schemaRefs>
    <ds:schemaRef ds:uri="http://purl.org/dc/dcmitype/"/>
    <ds:schemaRef ds:uri="http://schemas.microsoft.com/office/2006/metadata/properties"/>
    <ds:schemaRef ds:uri="http://purl.org/dc/terms/"/>
    <ds:schemaRef ds:uri="cb1a23ac-89ca-4b74-b5d5-1b9576ff6c64"/>
    <ds:schemaRef ds:uri="http://www.w3.org/XML/1998/namespace"/>
    <ds:schemaRef ds:uri="http://schemas.microsoft.com/office/infopath/2007/PartnerControls"/>
    <ds:schemaRef ds:uri="http://schemas.microsoft.com/office/2006/documentManagement/types"/>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0</TotalTime>
  <Words>2796</Words>
  <Application>Microsoft Office PowerPoint</Application>
  <PresentationFormat>On-screen Show (4:3)</PresentationFormat>
  <Paragraphs>281</Paragraphs>
  <Slides>30</Slides>
  <Notes>1</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30</vt:i4>
      </vt:variant>
    </vt:vector>
  </HeadingPairs>
  <TitlesOfParts>
    <vt:vector size="40" baseType="lpstr">
      <vt:lpstr>Arial</vt:lpstr>
      <vt:lpstr>Calibri</vt:lpstr>
      <vt:lpstr>Calibri Light</vt:lpstr>
      <vt:lpstr>Century Gothic</vt:lpstr>
      <vt:lpstr>Wingdings</vt:lpstr>
      <vt:lpstr>Office Theme</vt:lpstr>
      <vt:lpstr>1_Office Theme</vt:lpstr>
      <vt:lpstr>2_Office Theme</vt:lpstr>
      <vt:lpstr>3_Office Theme</vt:lpstr>
      <vt:lpstr>4_Office Theme</vt:lpstr>
      <vt:lpstr>Research Methods Lecture 6: Analysing Qualitative Data</vt:lpstr>
      <vt:lpstr>Overview of this lecture</vt:lpstr>
      <vt:lpstr>coding</vt:lpstr>
      <vt:lpstr> What is coding?</vt:lpstr>
      <vt:lpstr> What is Coding in Qualitative Data</vt:lpstr>
      <vt:lpstr>Preparing to Code Primary Qualitative Data</vt:lpstr>
      <vt:lpstr>Now read through your transcript</vt:lpstr>
      <vt:lpstr>Preparing to Code Primary Data</vt:lpstr>
      <vt:lpstr> Developing Codes</vt:lpstr>
      <vt:lpstr>When Coding is Underway</vt:lpstr>
      <vt:lpstr>Thematic Analysis </vt:lpstr>
      <vt:lpstr>Thematic Analysis as the Methodology</vt:lpstr>
      <vt:lpstr>Three Stages of Thematic Analysis</vt:lpstr>
      <vt:lpstr>Ways to Code:  Colour code your themes</vt:lpstr>
      <vt:lpstr>Ways to Code: Primary Themes &amp; Secondary Themes   Example 1:</vt:lpstr>
      <vt:lpstr>PowerPoint Presentation</vt:lpstr>
      <vt:lpstr>PowerPoint Presentation</vt:lpstr>
      <vt:lpstr>Further Examples….</vt:lpstr>
      <vt:lpstr>PowerPoint Presentation</vt:lpstr>
      <vt:lpstr>Further  Examples…..</vt:lpstr>
      <vt:lpstr>Creating a Thematic Matrix (General)</vt:lpstr>
      <vt:lpstr>Ways to Code:  Develop  A Coding Framework  Recording ‘Theme’ Frequencies</vt:lpstr>
      <vt:lpstr>Thematic Synthesis</vt:lpstr>
      <vt:lpstr>Presenting your Results</vt:lpstr>
      <vt:lpstr>Example : Summative Matrix Table </vt:lpstr>
      <vt:lpstr>Computer Programmes and Qualitative Analysis: EG: Nvivo </vt:lpstr>
      <vt:lpstr>Media Links</vt:lpstr>
      <vt:lpstr>Media Links</vt:lpstr>
      <vt:lpstr>IMPORTANT:  Ethics + Academic Integrity.</vt:lpstr>
      <vt:lpstr>NEXT WEEK :    Data Analysis : Quantitative Data.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Bacon E.C.</dc:creator>
  <cp:lastModifiedBy>Kathryn Flynn</cp:lastModifiedBy>
  <cp:revision>5</cp:revision>
  <dcterms:created xsi:type="dcterms:W3CDTF">2021-03-04T10:22:49Z</dcterms:created>
  <dcterms:modified xsi:type="dcterms:W3CDTF">2026-06-18T17:18:20Z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0x01010085773B6BAE36EC489222D584738A35E3</vt:lpwstr>
  </property>
</Properties>
</file>