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9" r:id="rId4"/>
    <p:sldId id="268" r:id="rId5"/>
    <p:sldId id="258" r:id="rId6"/>
    <p:sldId id="276" r:id="rId7"/>
    <p:sldId id="271" r:id="rId8"/>
    <p:sldId id="273" r:id="rId9"/>
    <p:sldId id="274" r:id="rId10"/>
    <p:sldId id="275" r:id="rId11"/>
    <p:sldId id="260" r:id="rId12"/>
    <p:sldId id="269" r:id="rId13"/>
    <p:sldId id="270" r:id="rId14"/>
    <p:sldId id="272" r:id="rId15"/>
    <p:sldId id="261" r:id="rId16"/>
    <p:sldId id="262" r:id="rId17"/>
    <p:sldId id="263" r:id="rId18"/>
    <p:sldId id="264" r:id="rId19"/>
    <p:sldId id="265" r:id="rId20"/>
    <p:sldId id="266" r:id="rId21"/>
    <p:sldId id="26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11" d="100"/>
          <a:sy n="111" d="100"/>
        </p:scale>
        <p:origin x="30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_rels/data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2">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57BDC55-757E-4AFD-9644-F37B9C9D093E}" type="doc">
      <dgm:prSet loTypeId="urn:microsoft.com/office/officeart/2008/layout/LinedList" loCatId="list" qsTypeId="urn:microsoft.com/office/officeart/2005/8/quickstyle/simple1#1" qsCatId="simple" csTypeId="urn:microsoft.com/office/officeart/2005/8/colors/colorful1#1" csCatId="colorful"/>
      <dgm:spPr/>
      <dgm:t>
        <a:bodyPr/>
        <a:lstStyle/>
        <a:p>
          <a:endParaRPr lang="en-US"/>
        </a:p>
      </dgm:t>
    </dgm:pt>
    <dgm:pt modelId="{E741F33A-E2A7-4DCF-BBAC-A96A852CAD85}">
      <dgm:prSet/>
      <dgm:spPr/>
      <dgm:t>
        <a:bodyPr/>
        <a:lstStyle/>
        <a:p>
          <a:r>
            <a:rPr lang="en-GB"/>
            <a:t>Reflection &amp; Professional Development</a:t>
          </a:r>
          <a:endParaRPr lang="en-US"/>
        </a:p>
      </dgm:t>
    </dgm:pt>
    <dgm:pt modelId="{11AA6200-3377-44C4-9AF6-C114061CCBA9}" type="parTrans" cxnId="{D8B89E36-C50B-4ECA-9059-6A043A5F7E8E}">
      <dgm:prSet/>
      <dgm:spPr/>
      <dgm:t>
        <a:bodyPr/>
        <a:lstStyle/>
        <a:p>
          <a:endParaRPr lang="en-US"/>
        </a:p>
      </dgm:t>
    </dgm:pt>
    <dgm:pt modelId="{B8927893-A87D-4A4A-8128-2E9235BE946E}" type="sibTrans" cxnId="{D8B89E36-C50B-4ECA-9059-6A043A5F7E8E}">
      <dgm:prSet/>
      <dgm:spPr/>
      <dgm:t>
        <a:bodyPr/>
        <a:lstStyle/>
        <a:p>
          <a:endParaRPr lang="en-US"/>
        </a:p>
      </dgm:t>
    </dgm:pt>
    <dgm:pt modelId="{23152A8F-29A7-494A-B4A7-149A6EC25A51}">
      <dgm:prSet/>
      <dgm:spPr/>
      <dgm:t>
        <a:bodyPr/>
        <a:lstStyle/>
        <a:p>
          <a:r>
            <a:rPr lang="en-GB"/>
            <a:t>Reflective theory to guide my reflection/presentation</a:t>
          </a:r>
          <a:endParaRPr lang="en-US"/>
        </a:p>
      </dgm:t>
    </dgm:pt>
    <dgm:pt modelId="{E3A22927-424B-4A83-A0BB-352140F5A6E8}" type="parTrans" cxnId="{9205BCB0-575F-4B01-853C-20B76D6186BF}">
      <dgm:prSet/>
      <dgm:spPr/>
      <dgm:t>
        <a:bodyPr/>
        <a:lstStyle/>
        <a:p>
          <a:endParaRPr lang="en-US"/>
        </a:p>
      </dgm:t>
    </dgm:pt>
    <dgm:pt modelId="{6A9D1A4F-54B5-452A-816A-270A57869FA3}" type="sibTrans" cxnId="{9205BCB0-575F-4B01-853C-20B76D6186BF}">
      <dgm:prSet/>
      <dgm:spPr/>
      <dgm:t>
        <a:bodyPr/>
        <a:lstStyle/>
        <a:p>
          <a:endParaRPr lang="en-US"/>
        </a:p>
      </dgm:t>
    </dgm:pt>
    <dgm:pt modelId="{26CAEAA9-5AB9-498C-947A-68BD1FE72B00}">
      <dgm:prSet/>
      <dgm:spPr/>
      <dgm:t>
        <a:bodyPr/>
        <a:lstStyle/>
        <a:p>
          <a:r>
            <a:rPr lang="en-GB"/>
            <a:t>Reflective Theory: Gibb’s Reflective Cycle </a:t>
          </a:r>
          <a:endParaRPr lang="en-US"/>
        </a:p>
      </dgm:t>
    </dgm:pt>
    <dgm:pt modelId="{20852492-4E06-464E-88D2-B2923C322A73}" type="parTrans" cxnId="{5AC40903-5FC9-4631-9219-71587F3F4F12}">
      <dgm:prSet/>
      <dgm:spPr/>
      <dgm:t>
        <a:bodyPr/>
        <a:lstStyle/>
        <a:p>
          <a:endParaRPr lang="en-US"/>
        </a:p>
      </dgm:t>
    </dgm:pt>
    <dgm:pt modelId="{8624A7AB-2B29-41C5-8246-36E30FC47F3A}" type="sibTrans" cxnId="{5AC40903-5FC9-4631-9219-71587F3F4F12}">
      <dgm:prSet/>
      <dgm:spPr/>
      <dgm:t>
        <a:bodyPr/>
        <a:lstStyle/>
        <a:p>
          <a:endParaRPr lang="en-US"/>
        </a:p>
      </dgm:t>
    </dgm:pt>
    <dgm:pt modelId="{6E6CF109-0499-4DA5-BFEC-BD04E91B9364}">
      <dgm:prSet/>
      <dgm:spPr/>
      <dgm:t>
        <a:bodyPr/>
        <a:lstStyle/>
        <a:p>
          <a:r>
            <a:rPr lang="en-GB"/>
            <a:t>Evidence of Self – Awareness </a:t>
          </a:r>
          <a:endParaRPr lang="en-US"/>
        </a:p>
      </dgm:t>
    </dgm:pt>
    <dgm:pt modelId="{693FB20B-79EA-4DAE-875E-BCB3766AE761}" type="parTrans" cxnId="{B068D225-2D91-439B-A293-B52FF180C3F0}">
      <dgm:prSet/>
      <dgm:spPr/>
      <dgm:t>
        <a:bodyPr/>
        <a:lstStyle/>
        <a:p>
          <a:endParaRPr lang="en-US"/>
        </a:p>
      </dgm:t>
    </dgm:pt>
    <dgm:pt modelId="{9F1C235D-430C-4375-8B28-4BF4DDE376B6}" type="sibTrans" cxnId="{B068D225-2D91-439B-A293-B52FF180C3F0}">
      <dgm:prSet/>
      <dgm:spPr/>
      <dgm:t>
        <a:bodyPr/>
        <a:lstStyle/>
        <a:p>
          <a:endParaRPr lang="en-US"/>
        </a:p>
      </dgm:t>
    </dgm:pt>
    <dgm:pt modelId="{9ED60DF7-F061-4558-B38E-809100159B27}">
      <dgm:prSet/>
      <dgm:spPr/>
      <dgm:t>
        <a:bodyPr/>
        <a:lstStyle/>
        <a:p>
          <a:r>
            <a:rPr lang="en-GB"/>
            <a:t>Objective Evidence of Impact</a:t>
          </a:r>
          <a:endParaRPr lang="en-US"/>
        </a:p>
      </dgm:t>
    </dgm:pt>
    <dgm:pt modelId="{392FA124-FBF0-4FFC-A7E9-84B839696CD3}" type="parTrans" cxnId="{9B1EAF94-9204-436F-8372-9BB73770FFA3}">
      <dgm:prSet/>
      <dgm:spPr/>
      <dgm:t>
        <a:bodyPr/>
        <a:lstStyle/>
        <a:p>
          <a:endParaRPr lang="en-US"/>
        </a:p>
      </dgm:t>
    </dgm:pt>
    <dgm:pt modelId="{C2149301-BAEF-4471-A4B3-972C23ED7DBD}" type="sibTrans" cxnId="{9B1EAF94-9204-436F-8372-9BB73770FFA3}">
      <dgm:prSet/>
      <dgm:spPr/>
      <dgm:t>
        <a:bodyPr/>
        <a:lstStyle/>
        <a:p>
          <a:endParaRPr lang="en-US"/>
        </a:p>
      </dgm:t>
    </dgm:pt>
    <dgm:pt modelId="{05A6F510-0CD0-47CB-93E9-6D11121BDA5C}">
      <dgm:prSet/>
      <dgm:spPr/>
      <dgm:t>
        <a:bodyPr/>
        <a:lstStyle/>
        <a:p>
          <a:r>
            <a:rPr lang="en-GB"/>
            <a:t>Organisational Profile</a:t>
          </a:r>
          <a:endParaRPr lang="en-US"/>
        </a:p>
      </dgm:t>
    </dgm:pt>
    <dgm:pt modelId="{C7FCDA40-45EB-40EB-8B95-57A358D4C118}" type="parTrans" cxnId="{07DC064A-8511-42AD-ACC9-7BACDC872ECA}">
      <dgm:prSet/>
      <dgm:spPr/>
      <dgm:t>
        <a:bodyPr/>
        <a:lstStyle/>
        <a:p>
          <a:endParaRPr lang="en-US"/>
        </a:p>
      </dgm:t>
    </dgm:pt>
    <dgm:pt modelId="{00D79A0F-35DC-4750-BA59-D77DA9DB3DDB}" type="sibTrans" cxnId="{07DC064A-8511-42AD-ACC9-7BACDC872ECA}">
      <dgm:prSet/>
      <dgm:spPr/>
      <dgm:t>
        <a:bodyPr/>
        <a:lstStyle/>
        <a:p>
          <a:endParaRPr lang="en-US"/>
        </a:p>
      </dgm:t>
    </dgm:pt>
    <dgm:pt modelId="{1F50FDEC-28D9-4DED-BA3F-1997790E5BA4}">
      <dgm:prSet/>
      <dgm:spPr/>
      <dgm:t>
        <a:bodyPr/>
        <a:lstStyle/>
        <a:p>
          <a:r>
            <a:rPr lang="en-GB"/>
            <a:t>Commitment to THREE Development Opportunities</a:t>
          </a:r>
          <a:endParaRPr lang="en-US"/>
        </a:p>
      </dgm:t>
    </dgm:pt>
    <dgm:pt modelId="{CFEBC4B9-AC29-499F-AE5E-C1CAB7629E0F}" type="parTrans" cxnId="{383CBE0F-AC75-4201-8860-D4742B651F76}">
      <dgm:prSet/>
      <dgm:spPr/>
      <dgm:t>
        <a:bodyPr/>
        <a:lstStyle/>
        <a:p>
          <a:endParaRPr lang="en-US"/>
        </a:p>
      </dgm:t>
    </dgm:pt>
    <dgm:pt modelId="{02265246-54FC-48E3-B39C-AB218B8363C2}" type="sibTrans" cxnId="{383CBE0F-AC75-4201-8860-D4742B651F76}">
      <dgm:prSet/>
      <dgm:spPr/>
      <dgm:t>
        <a:bodyPr/>
        <a:lstStyle/>
        <a:p>
          <a:endParaRPr lang="en-US"/>
        </a:p>
      </dgm:t>
    </dgm:pt>
    <dgm:pt modelId="{6306F1E6-E98C-400E-B46B-205BF04895B2}">
      <dgm:prSet/>
      <dgm:spPr/>
      <dgm:t>
        <a:bodyPr/>
        <a:lstStyle/>
        <a:p>
          <a:r>
            <a:rPr lang="en-GB"/>
            <a:t>My CPD Plans For Life-Long Learning </a:t>
          </a:r>
          <a:endParaRPr lang="en-US"/>
        </a:p>
      </dgm:t>
    </dgm:pt>
    <dgm:pt modelId="{697FE331-CA17-4AD4-964B-0863AC002302}" type="parTrans" cxnId="{82621FE3-121B-4245-B669-96BBFEEECDDB}">
      <dgm:prSet/>
      <dgm:spPr/>
      <dgm:t>
        <a:bodyPr/>
        <a:lstStyle/>
        <a:p>
          <a:endParaRPr lang="en-US"/>
        </a:p>
      </dgm:t>
    </dgm:pt>
    <dgm:pt modelId="{1A956B63-85FE-4985-94F4-C3FD16AB3113}" type="sibTrans" cxnId="{82621FE3-121B-4245-B669-96BBFEEECDDB}">
      <dgm:prSet/>
      <dgm:spPr/>
      <dgm:t>
        <a:bodyPr/>
        <a:lstStyle/>
        <a:p>
          <a:endParaRPr lang="en-US"/>
        </a:p>
      </dgm:t>
    </dgm:pt>
    <dgm:pt modelId="{6C2D7D85-1A57-4695-A2DF-AF98A0E7218D}">
      <dgm:prSet/>
      <dgm:spPr/>
      <dgm:t>
        <a:bodyPr/>
        <a:lstStyle/>
        <a:p>
          <a:r>
            <a:rPr lang="en-GB"/>
            <a:t>Conclusion </a:t>
          </a:r>
          <a:endParaRPr lang="en-US"/>
        </a:p>
      </dgm:t>
    </dgm:pt>
    <dgm:pt modelId="{DB86D3B9-8D73-4ADB-9990-8E8AA496444C}" type="parTrans" cxnId="{2EFFB73B-1027-4995-8987-90EDB8C1424E}">
      <dgm:prSet/>
      <dgm:spPr/>
      <dgm:t>
        <a:bodyPr/>
        <a:lstStyle/>
        <a:p>
          <a:endParaRPr lang="en-US"/>
        </a:p>
      </dgm:t>
    </dgm:pt>
    <dgm:pt modelId="{29DF58B9-97D2-4E1F-9048-0CD180F1BDCC}" type="sibTrans" cxnId="{2EFFB73B-1027-4995-8987-90EDB8C1424E}">
      <dgm:prSet/>
      <dgm:spPr/>
      <dgm:t>
        <a:bodyPr/>
        <a:lstStyle/>
        <a:p>
          <a:endParaRPr lang="en-US"/>
        </a:p>
      </dgm:t>
    </dgm:pt>
    <dgm:pt modelId="{D972C86B-F57A-411E-B203-057A70358FDF}" type="pres">
      <dgm:prSet presAssocID="{C57BDC55-757E-4AFD-9644-F37B9C9D093E}" presName="vert0" presStyleCnt="0">
        <dgm:presLayoutVars>
          <dgm:dir/>
          <dgm:animOne val="branch"/>
          <dgm:animLvl val="lvl"/>
        </dgm:presLayoutVars>
      </dgm:prSet>
      <dgm:spPr/>
    </dgm:pt>
    <dgm:pt modelId="{FABAC3A2-1240-43D4-9F20-4756B0F896CC}" type="pres">
      <dgm:prSet presAssocID="{E741F33A-E2A7-4DCF-BBAC-A96A852CAD85}" presName="thickLine" presStyleLbl="alignNode1" presStyleIdx="0" presStyleCnt="9"/>
      <dgm:spPr/>
    </dgm:pt>
    <dgm:pt modelId="{8923AF49-10CD-4051-A6AF-6C02D0AF0A66}" type="pres">
      <dgm:prSet presAssocID="{E741F33A-E2A7-4DCF-BBAC-A96A852CAD85}" presName="horz1" presStyleCnt="0"/>
      <dgm:spPr/>
    </dgm:pt>
    <dgm:pt modelId="{F1153E64-E00E-4B90-B214-DFAC98521E9B}" type="pres">
      <dgm:prSet presAssocID="{E741F33A-E2A7-4DCF-BBAC-A96A852CAD85}" presName="tx1" presStyleLbl="revTx" presStyleIdx="0" presStyleCnt="9"/>
      <dgm:spPr/>
    </dgm:pt>
    <dgm:pt modelId="{E72949EB-2171-424D-B258-8299FA505069}" type="pres">
      <dgm:prSet presAssocID="{E741F33A-E2A7-4DCF-BBAC-A96A852CAD85}" presName="vert1" presStyleCnt="0"/>
      <dgm:spPr/>
    </dgm:pt>
    <dgm:pt modelId="{9B35135F-AC59-4962-92DE-8BB1D44DB41D}" type="pres">
      <dgm:prSet presAssocID="{23152A8F-29A7-494A-B4A7-149A6EC25A51}" presName="thickLine" presStyleLbl="alignNode1" presStyleIdx="1" presStyleCnt="9"/>
      <dgm:spPr/>
    </dgm:pt>
    <dgm:pt modelId="{D281FCE1-65A9-4A13-BB6C-31D4AB040694}" type="pres">
      <dgm:prSet presAssocID="{23152A8F-29A7-494A-B4A7-149A6EC25A51}" presName="horz1" presStyleCnt="0"/>
      <dgm:spPr/>
    </dgm:pt>
    <dgm:pt modelId="{5725546F-7BA5-446F-9DFA-AB5AACA5F2D8}" type="pres">
      <dgm:prSet presAssocID="{23152A8F-29A7-494A-B4A7-149A6EC25A51}" presName="tx1" presStyleLbl="revTx" presStyleIdx="1" presStyleCnt="9"/>
      <dgm:spPr/>
    </dgm:pt>
    <dgm:pt modelId="{8E5E8839-0FEF-44B0-80D1-BEBCC4EA866E}" type="pres">
      <dgm:prSet presAssocID="{23152A8F-29A7-494A-B4A7-149A6EC25A51}" presName="vert1" presStyleCnt="0"/>
      <dgm:spPr/>
    </dgm:pt>
    <dgm:pt modelId="{A4959E2F-F81A-42D0-82B6-5CD82C5FE301}" type="pres">
      <dgm:prSet presAssocID="{26CAEAA9-5AB9-498C-947A-68BD1FE72B00}" presName="thickLine" presStyleLbl="alignNode1" presStyleIdx="2" presStyleCnt="9"/>
      <dgm:spPr/>
    </dgm:pt>
    <dgm:pt modelId="{98CA5C17-2359-44A2-94C6-D4E0CFE25197}" type="pres">
      <dgm:prSet presAssocID="{26CAEAA9-5AB9-498C-947A-68BD1FE72B00}" presName="horz1" presStyleCnt="0"/>
      <dgm:spPr/>
    </dgm:pt>
    <dgm:pt modelId="{EFE5E57A-1F15-4CED-97B8-01DE942561C9}" type="pres">
      <dgm:prSet presAssocID="{26CAEAA9-5AB9-498C-947A-68BD1FE72B00}" presName="tx1" presStyleLbl="revTx" presStyleIdx="2" presStyleCnt="9"/>
      <dgm:spPr/>
    </dgm:pt>
    <dgm:pt modelId="{58321054-82AE-4560-9923-7213FAB9C53E}" type="pres">
      <dgm:prSet presAssocID="{26CAEAA9-5AB9-498C-947A-68BD1FE72B00}" presName="vert1" presStyleCnt="0"/>
      <dgm:spPr/>
    </dgm:pt>
    <dgm:pt modelId="{F6E204AE-3B24-488E-B323-7C1BDDC20A81}" type="pres">
      <dgm:prSet presAssocID="{6E6CF109-0499-4DA5-BFEC-BD04E91B9364}" presName="thickLine" presStyleLbl="alignNode1" presStyleIdx="3" presStyleCnt="9"/>
      <dgm:spPr/>
    </dgm:pt>
    <dgm:pt modelId="{1C5F4616-B413-425D-9BA0-DC6C52B12279}" type="pres">
      <dgm:prSet presAssocID="{6E6CF109-0499-4DA5-BFEC-BD04E91B9364}" presName="horz1" presStyleCnt="0"/>
      <dgm:spPr/>
    </dgm:pt>
    <dgm:pt modelId="{E5B58414-B1C9-44FB-920A-CEEBEA1E909C}" type="pres">
      <dgm:prSet presAssocID="{6E6CF109-0499-4DA5-BFEC-BD04E91B9364}" presName="tx1" presStyleLbl="revTx" presStyleIdx="3" presStyleCnt="9"/>
      <dgm:spPr/>
    </dgm:pt>
    <dgm:pt modelId="{36EE6F48-6ADD-4612-9BAF-8A7E45BB1491}" type="pres">
      <dgm:prSet presAssocID="{6E6CF109-0499-4DA5-BFEC-BD04E91B9364}" presName="vert1" presStyleCnt="0"/>
      <dgm:spPr/>
    </dgm:pt>
    <dgm:pt modelId="{AFDB2271-1223-4B91-B574-CFAD1F664542}" type="pres">
      <dgm:prSet presAssocID="{9ED60DF7-F061-4558-B38E-809100159B27}" presName="thickLine" presStyleLbl="alignNode1" presStyleIdx="4" presStyleCnt="9"/>
      <dgm:spPr/>
    </dgm:pt>
    <dgm:pt modelId="{6D050D33-37D7-4535-8A4F-6D2C78BE0A6D}" type="pres">
      <dgm:prSet presAssocID="{9ED60DF7-F061-4558-B38E-809100159B27}" presName="horz1" presStyleCnt="0"/>
      <dgm:spPr/>
    </dgm:pt>
    <dgm:pt modelId="{10A1D156-7CBC-4045-A82A-A7EF55C17591}" type="pres">
      <dgm:prSet presAssocID="{9ED60DF7-F061-4558-B38E-809100159B27}" presName="tx1" presStyleLbl="revTx" presStyleIdx="4" presStyleCnt="9"/>
      <dgm:spPr/>
    </dgm:pt>
    <dgm:pt modelId="{9DCADCF0-0EF8-46B3-9BE1-0E1EFD9279C4}" type="pres">
      <dgm:prSet presAssocID="{9ED60DF7-F061-4558-B38E-809100159B27}" presName="vert1" presStyleCnt="0"/>
      <dgm:spPr/>
    </dgm:pt>
    <dgm:pt modelId="{04F455BC-B80F-4C7F-B593-7663F845CF8F}" type="pres">
      <dgm:prSet presAssocID="{05A6F510-0CD0-47CB-93E9-6D11121BDA5C}" presName="thickLine" presStyleLbl="alignNode1" presStyleIdx="5" presStyleCnt="9"/>
      <dgm:spPr/>
    </dgm:pt>
    <dgm:pt modelId="{C888680E-A7B0-4A66-B5D4-971BA7493139}" type="pres">
      <dgm:prSet presAssocID="{05A6F510-0CD0-47CB-93E9-6D11121BDA5C}" presName="horz1" presStyleCnt="0"/>
      <dgm:spPr/>
    </dgm:pt>
    <dgm:pt modelId="{AC5BEF45-57D3-436A-A64A-00E8AEE1EA9C}" type="pres">
      <dgm:prSet presAssocID="{05A6F510-0CD0-47CB-93E9-6D11121BDA5C}" presName="tx1" presStyleLbl="revTx" presStyleIdx="5" presStyleCnt="9"/>
      <dgm:spPr/>
    </dgm:pt>
    <dgm:pt modelId="{045AD064-C95C-428E-8F27-D48E0FF4E04C}" type="pres">
      <dgm:prSet presAssocID="{05A6F510-0CD0-47CB-93E9-6D11121BDA5C}" presName="vert1" presStyleCnt="0"/>
      <dgm:spPr/>
    </dgm:pt>
    <dgm:pt modelId="{27BD95A1-8B02-4079-94E3-0680C088F976}" type="pres">
      <dgm:prSet presAssocID="{1F50FDEC-28D9-4DED-BA3F-1997790E5BA4}" presName="thickLine" presStyleLbl="alignNode1" presStyleIdx="6" presStyleCnt="9"/>
      <dgm:spPr/>
    </dgm:pt>
    <dgm:pt modelId="{147CCEC0-0BAC-4EBF-9F5E-3A74D66012D2}" type="pres">
      <dgm:prSet presAssocID="{1F50FDEC-28D9-4DED-BA3F-1997790E5BA4}" presName="horz1" presStyleCnt="0"/>
      <dgm:spPr/>
    </dgm:pt>
    <dgm:pt modelId="{C5EB61CF-343D-4E6D-8E4D-6C7CD15EE59A}" type="pres">
      <dgm:prSet presAssocID="{1F50FDEC-28D9-4DED-BA3F-1997790E5BA4}" presName="tx1" presStyleLbl="revTx" presStyleIdx="6" presStyleCnt="9"/>
      <dgm:spPr/>
    </dgm:pt>
    <dgm:pt modelId="{29988259-AF7A-433C-867F-751F8F65D90D}" type="pres">
      <dgm:prSet presAssocID="{1F50FDEC-28D9-4DED-BA3F-1997790E5BA4}" presName="vert1" presStyleCnt="0"/>
      <dgm:spPr/>
    </dgm:pt>
    <dgm:pt modelId="{85314A20-E241-44E5-8E99-03DE2DA6E8E7}" type="pres">
      <dgm:prSet presAssocID="{6306F1E6-E98C-400E-B46B-205BF04895B2}" presName="thickLine" presStyleLbl="alignNode1" presStyleIdx="7" presStyleCnt="9"/>
      <dgm:spPr/>
    </dgm:pt>
    <dgm:pt modelId="{B05F23A6-0F62-4F3F-97B1-07CC222668BC}" type="pres">
      <dgm:prSet presAssocID="{6306F1E6-E98C-400E-B46B-205BF04895B2}" presName="horz1" presStyleCnt="0"/>
      <dgm:spPr/>
    </dgm:pt>
    <dgm:pt modelId="{6AECDEDB-0B90-410E-8DF1-178C08BF4D72}" type="pres">
      <dgm:prSet presAssocID="{6306F1E6-E98C-400E-B46B-205BF04895B2}" presName="tx1" presStyleLbl="revTx" presStyleIdx="7" presStyleCnt="9"/>
      <dgm:spPr/>
    </dgm:pt>
    <dgm:pt modelId="{7AB24D46-FCB3-42F6-ABEC-30308AD32C64}" type="pres">
      <dgm:prSet presAssocID="{6306F1E6-E98C-400E-B46B-205BF04895B2}" presName="vert1" presStyleCnt="0"/>
      <dgm:spPr/>
    </dgm:pt>
    <dgm:pt modelId="{C9675248-EC14-47D7-A5DF-987143A39030}" type="pres">
      <dgm:prSet presAssocID="{6C2D7D85-1A57-4695-A2DF-AF98A0E7218D}" presName="thickLine" presStyleLbl="alignNode1" presStyleIdx="8" presStyleCnt="9"/>
      <dgm:spPr/>
    </dgm:pt>
    <dgm:pt modelId="{DC1DC8AC-2EF2-41C3-810C-2D5214649E65}" type="pres">
      <dgm:prSet presAssocID="{6C2D7D85-1A57-4695-A2DF-AF98A0E7218D}" presName="horz1" presStyleCnt="0"/>
      <dgm:spPr/>
    </dgm:pt>
    <dgm:pt modelId="{E16B671A-DCC6-4123-8087-616C4D281D04}" type="pres">
      <dgm:prSet presAssocID="{6C2D7D85-1A57-4695-A2DF-AF98A0E7218D}" presName="tx1" presStyleLbl="revTx" presStyleIdx="8" presStyleCnt="9"/>
      <dgm:spPr/>
    </dgm:pt>
    <dgm:pt modelId="{1AB22E7A-CD41-4EF0-90D2-B7F0F755702F}" type="pres">
      <dgm:prSet presAssocID="{6C2D7D85-1A57-4695-A2DF-AF98A0E7218D}" presName="vert1" presStyleCnt="0"/>
      <dgm:spPr/>
    </dgm:pt>
  </dgm:ptLst>
  <dgm:cxnLst>
    <dgm:cxn modelId="{5AC40903-5FC9-4631-9219-71587F3F4F12}" srcId="{C57BDC55-757E-4AFD-9644-F37B9C9D093E}" destId="{26CAEAA9-5AB9-498C-947A-68BD1FE72B00}" srcOrd="2" destOrd="0" parTransId="{20852492-4E06-464E-88D2-B2923C322A73}" sibTransId="{8624A7AB-2B29-41C5-8246-36E30FC47F3A}"/>
    <dgm:cxn modelId="{383CBE0F-AC75-4201-8860-D4742B651F76}" srcId="{C57BDC55-757E-4AFD-9644-F37B9C9D093E}" destId="{1F50FDEC-28D9-4DED-BA3F-1997790E5BA4}" srcOrd="6" destOrd="0" parTransId="{CFEBC4B9-AC29-499F-AE5E-C1CAB7629E0F}" sibTransId="{02265246-54FC-48E3-B39C-AB218B8363C2}"/>
    <dgm:cxn modelId="{F319E619-2CE1-46B2-BFF8-3671C33F905B}" type="presOf" srcId="{23152A8F-29A7-494A-B4A7-149A6EC25A51}" destId="{5725546F-7BA5-446F-9DFA-AB5AACA5F2D8}" srcOrd="0" destOrd="0" presId="urn:microsoft.com/office/officeart/2008/layout/LinedList"/>
    <dgm:cxn modelId="{A7E06A1B-F4F3-49B7-A43A-3E4AC1286110}" type="presOf" srcId="{9ED60DF7-F061-4558-B38E-809100159B27}" destId="{10A1D156-7CBC-4045-A82A-A7EF55C17591}" srcOrd="0" destOrd="0" presId="urn:microsoft.com/office/officeart/2008/layout/LinedList"/>
    <dgm:cxn modelId="{B068D225-2D91-439B-A293-B52FF180C3F0}" srcId="{C57BDC55-757E-4AFD-9644-F37B9C9D093E}" destId="{6E6CF109-0499-4DA5-BFEC-BD04E91B9364}" srcOrd="3" destOrd="0" parTransId="{693FB20B-79EA-4DAE-875E-BCB3766AE761}" sibTransId="{9F1C235D-430C-4375-8B28-4BF4DDE376B6}"/>
    <dgm:cxn modelId="{D8B89E36-C50B-4ECA-9059-6A043A5F7E8E}" srcId="{C57BDC55-757E-4AFD-9644-F37B9C9D093E}" destId="{E741F33A-E2A7-4DCF-BBAC-A96A852CAD85}" srcOrd="0" destOrd="0" parTransId="{11AA6200-3377-44C4-9AF6-C114061CCBA9}" sibTransId="{B8927893-A87D-4A4A-8128-2E9235BE946E}"/>
    <dgm:cxn modelId="{2EFFB73B-1027-4995-8987-90EDB8C1424E}" srcId="{C57BDC55-757E-4AFD-9644-F37B9C9D093E}" destId="{6C2D7D85-1A57-4695-A2DF-AF98A0E7218D}" srcOrd="8" destOrd="0" parTransId="{DB86D3B9-8D73-4ADB-9990-8E8AA496444C}" sibTransId="{29DF58B9-97D2-4E1F-9048-0CD180F1BDCC}"/>
    <dgm:cxn modelId="{E4D22B3E-F86C-4DA0-879C-E9508211C52A}" type="presOf" srcId="{26CAEAA9-5AB9-498C-947A-68BD1FE72B00}" destId="{EFE5E57A-1F15-4CED-97B8-01DE942561C9}" srcOrd="0" destOrd="0" presId="urn:microsoft.com/office/officeart/2008/layout/LinedList"/>
    <dgm:cxn modelId="{07DC064A-8511-42AD-ACC9-7BACDC872ECA}" srcId="{C57BDC55-757E-4AFD-9644-F37B9C9D093E}" destId="{05A6F510-0CD0-47CB-93E9-6D11121BDA5C}" srcOrd="5" destOrd="0" parTransId="{C7FCDA40-45EB-40EB-8B95-57A358D4C118}" sibTransId="{00D79A0F-35DC-4750-BA59-D77DA9DB3DDB}"/>
    <dgm:cxn modelId="{1AEFF177-EB05-4E32-9EE9-9DC747B97ECC}" type="presOf" srcId="{E741F33A-E2A7-4DCF-BBAC-A96A852CAD85}" destId="{F1153E64-E00E-4B90-B214-DFAC98521E9B}" srcOrd="0" destOrd="0" presId="urn:microsoft.com/office/officeart/2008/layout/LinedList"/>
    <dgm:cxn modelId="{A6F9F882-0D86-4ECE-BAA8-37ED8EF89EB5}" type="presOf" srcId="{C57BDC55-757E-4AFD-9644-F37B9C9D093E}" destId="{D972C86B-F57A-411E-B203-057A70358FDF}" srcOrd="0" destOrd="0" presId="urn:microsoft.com/office/officeart/2008/layout/LinedList"/>
    <dgm:cxn modelId="{9B1EAF94-9204-436F-8372-9BB73770FFA3}" srcId="{C57BDC55-757E-4AFD-9644-F37B9C9D093E}" destId="{9ED60DF7-F061-4558-B38E-809100159B27}" srcOrd="4" destOrd="0" parTransId="{392FA124-FBF0-4FFC-A7E9-84B839696CD3}" sibTransId="{C2149301-BAEF-4471-A4B3-972C23ED7DBD}"/>
    <dgm:cxn modelId="{41AC639E-F837-4E33-9A6A-59CC5068C67D}" type="presOf" srcId="{6C2D7D85-1A57-4695-A2DF-AF98A0E7218D}" destId="{E16B671A-DCC6-4123-8087-616C4D281D04}" srcOrd="0" destOrd="0" presId="urn:microsoft.com/office/officeart/2008/layout/LinedList"/>
    <dgm:cxn modelId="{9205BCB0-575F-4B01-853C-20B76D6186BF}" srcId="{C57BDC55-757E-4AFD-9644-F37B9C9D093E}" destId="{23152A8F-29A7-494A-B4A7-149A6EC25A51}" srcOrd="1" destOrd="0" parTransId="{E3A22927-424B-4A83-A0BB-352140F5A6E8}" sibTransId="{6A9D1A4F-54B5-452A-816A-270A57869FA3}"/>
    <dgm:cxn modelId="{6B91C3C4-0D45-40C8-8AF1-44E3FF1D5F64}" type="presOf" srcId="{6306F1E6-E98C-400E-B46B-205BF04895B2}" destId="{6AECDEDB-0B90-410E-8DF1-178C08BF4D72}" srcOrd="0" destOrd="0" presId="urn:microsoft.com/office/officeart/2008/layout/LinedList"/>
    <dgm:cxn modelId="{5CA21DCA-7CA8-4E3D-BE7F-4ECCC50C6178}" type="presOf" srcId="{05A6F510-0CD0-47CB-93E9-6D11121BDA5C}" destId="{AC5BEF45-57D3-436A-A64A-00E8AEE1EA9C}" srcOrd="0" destOrd="0" presId="urn:microsoft.com/office/officeart/2008/layout/LinedList"/>
    <dgm:cxn modelId="{82621FE3-121B-4245-B669-96BBFEEECDDB}" srcId="{C57BDC55-757E-4AFD-9644-F37B9C9D093E}" destId="{6306F1E6-E98C-400E-B46B-205BF04895B2}" srcOrd="7" destOrd="0" parTransId="{697FE331-CA17-4AD4-964B-0863AC002302}" sibTransId="{1A956B63-85FE-4985-94F4-C3FD16AB3113}"/>
    <dgm:cxn modelId="{4F17A8E4-1EF6-4C28-B82F-018C9D195B6D}" type="presOf" srcId="{1F50FDEC-28D9-4DED-BA3F-1997790E5BA4}" destId="{C5EB61CF-343D-4E6D-8E4D-6C7CD15EE59A}" srcOrd="0" destOrd="0" presId="urn:microsoft.com/office/officeart/2008/layout/LinedList"/>
    <dgm:cxn modelId="{D4AADDF1-6444-4C4F-BF3F-D8751B76B58F}" type="presOf" srcId="{6E6CF109-0499-4DA5-BFEC-BD04E91B9364}" destId="{E5B58414-B1C9-44FB-920A-CEEBEA1E909C}" srcOrd="0" destOrd="0" presId="urn:microsoft.com/office/officeart/2008/layout/LinedList"/>
    <dgm:cxn modelId="{D00A9B3B-3D99-4CFF-87E3-9F5EAB422433}" type="presParOf" srcId="{D972C86B-F57A-411E-B203-057A70358FDF}" destId="{FABAC3A2-1240-43D4-9F20-4756B0F896CC}" srcOrd="0" destOrd="0" presId="urn:microsoft.com/office/officeart/2008/layout/LinedList"/>
    <dgm:cxn modelId="{9AED1D18-2B94-46B8-B5B3-417415F9F074}" type="presParOf" srcId="{D972C86B-F57A-411E-B203-057A70358FDF}" destId="{8923AF49-10CD-4051-A6AF-6C02D0AF0A66}" srcOrd="1" destOrd="0" presId="urn:microsoft.com/office/officeart/2008/layout/LinedList"/>
    <dgm:cxn modelId="{E4F7B53B-F763-4339-843E-E1866CCFE610}" type="presParOf" srcId="{8923AF49-10CD-4051-A6AF-6C02D0AF0A66}" destId="{F1153E64-E00E-4B90-B214-DFAC98521E9B}" srcOrd="0" destOrd="0" presId="urn:microsoft.com/office/officeart/2008/layout/LinedList"/>
    <dgm:cxn modelId="{590097A8-DA93-4530-B5EB-7EE39E6A59D9}" type="presParOf" srcId="{8923AF49-10CD-4051-A6AF-6C02D0AF0A66}" destId="{E72949EB-2171-424D-B258-8299FA505069}" srcOrd="1" destOrd="0" presId="urn:microsoft.com/office/officeart/2008/layout/LinedList"/>
    <dgm:cxn modelId="{3D5303CF-2017-4831-B112-475E99D883C4}" type="presParOf" srcId="{D972C86B-F57A-411E-B203-057A70358FDF}" destId="{9B35135F-AC59-4962-92DE-8BB1D44DB41D}" srcOrd="2" destOrd="0" presId="urn:microsoft.com/office/officeart/2008/layout/LinedList"/>
    <dgm:cxn modelId="{583F6966-A20E-4D0F-BD95-50E67FABE69F}" type="presParOf" srcId="{D972C86B-F57A-411E-B203-057A70358FDF}" destId="{D281FCE1-65A9-4A13-BB6C-31D4AB040694}" srcOrd="3" destOrd="0" presId="urn:microsoft.com/office/officeart/2008/layout/LinedList"/>
    <dgm:cxn modelId="{EE8860CE-41EB-4398-9476-A58FE336F3FD}" type="presParOf" srcId="{D281FCE1-65A9-4A13-BB6C-31D4AB040694}" destId="{5725546F-7BA5-446F-9DFA-AB5AACA5F2D8}" srcOrd="0" destOrd="0" presId="urn:microsoft.com/office/officeart/2008/layout/LinedList"/>
    <dgm:cxn modelId="{FCCC462D-0999-4B54-88D6-035455767692}" type="presParOf" srcId="{D281FCE1-65A9-4A13-BB6C-31D4AB040694}" destId="{8E5E8839-0FEF-44B0-80D1-BEBCC4EA866E}" srcOrd="1" destOrd="0" presId="urn:microsoft.com/office/officeart/2008/layout/LinedList"/>
    <dgm:cxn modelId="{8353D213-F28E-44BA-8827-B01ACF7739D2}" type="presParOf" srcId="{D972C86B-F57A-411E-B203-057A70358FDF}" destId="{A4959E2F-F81A-42D0-82B6-5CD82C5FE301}" srcOrd="4" destOrd="0" presId="urn:microsoft.com/office/officeart/2008/layout/LinedList"/>
    <dgm:cxn modelId="{FF47EE1E-126F-4977-BC9A-43B678082A4C}" type="presParOf" srcId="{D972C86B-F57A-411E-B203-057A70358FDF}" destId="{98CA5C17-2359-44A2-94C6-D4E0CFE25197}" srcOrd="5" destOrd="0" presId="urn:microsoft.com/office/officeart/2008/layout/LinedList"/>
    <dgm:cxn modelId="{4F3FA76F-AF04-4397-B2E8-C4711B308E9D}" type="presParOf" srcId="{98CA5C17-2359-44A2-94C6-D4E0CFE25197}" destId="{EFE5E57A-1F15-4CED-97B8-01DE942561C9}" srcOrd="0" destOrd="0" presId="urn:microsoft.com/office/officeart/2008/layout/LinedList"/>
    <dgm:cxn modelId="{407A6170-8A23-4FBB-B837-A1A1881BAA92}" type="presParOf" srcId="{98CA5C17-2359-44A2-94C6-D4E0CFE25197}" destId="{58321054-82AE-4560-9923-7213FAB9C53E}" srcOrd="1" destOrd="0" presId="urn:microsoft.com/office/officeart/2008/layout/LinedList"/>
    <dgm:cxn modelId="{C1D802BE-B40F-4599-B46E-890C881CF566}" type="presParOf" srcId="{D972C86B-F57A-411E-B203-057A70358FDF}" destId="{F6E204AE-3B24-488E-B323-7C1BDDC20A81}" srcOrd="6" destOrd="0" presId="urn:microsoft.com/office/officeart/2008/layout/LinedList"/>
    <dgm:cxn modelId="{1062CBFD-5224-4BCB-96E6-927F3910F495}" type="presParOf" srcId="{D972C86B-F57A-411E-B203-057A70358FDF}" destId="{1C5F4616-B413-425D-9BA0-DC6C52B12279}" srcOrd="7" destOrd="0" presId="urn:microsoft.com/office/officeart/2008/layout/LinedList"/>
    <dgm:cxn modelId="{478AFC54-62E2-4786-844F-E62785E03129}" type="presParOf" srcId="{1C5F4616-B413-425D-9BA0-DC6C52B12279}" destId="{E5B58414-B1C9-44FB-920A-CEEBEA1E909C}" srcOrd="0" destOrd="0" presId="urn:microsoft.com/office/officeart/2008/layout/LinedList"/>
    <dgm:cxn modelId="{746C6267-D057-4857-A57D-3CCBBEC9499B}" type="presParOf" srcId="{1C5F4616-B413-425D-9BA0-DC6C52B12279}" destId="{36EE6F48-6ADD-4612-9BAF-8A7E45BB1491}" srcOrd="1" destOrd="0" presId="urn:microsoft.com/office/officeart/2008/layout/LinedList"/>
    <dgm:cxn modelId="{76E0A5C8-49FC-4997-BCEB-6CDC39D5DF9D}" type="presParOf" srcId="{D972C86B-F57A-411E-B203-057A70358FDF}" destId="{AFDB2271-1223-4B91-B574-CFAD1F664542}" srcOrd="8" destOrd="0" presId="urn:microsoft.com/office/officeart/2008/layout/LinedList"/>
    <dgm:cxn modelId="{738CAA52-FE93-4748-A2E2-DF84BAD74A41}" type="presParOf" srcId="{D972C86B-F57A-411E-B203-057A70358FDF}" destId="{6D050D33-37D7-4535-8A4F-6D2C78BE0A6D}" srcOrd="9" destOrd="0" presId="urn:microsoft.com/office/officeart/2008/layout/LinedList"/>
    <dgm:cxn modelId="{0DE334D7-BE2F-411B-AB32-096FF1C3ABA4}" type="presParOf" srcId="{6D050D33-37D7-4535-8A4F-6D2C78BE0A6D}" destId="{10A1D156-7CBC-4045-A82A-A7EF55C17591}" srcOrd="0" destOrd="0" presId="urn:microsoft.com/office/officeart/2008/layout/LinedList"/>
    <dgm:cxn modelId="{997C944E-8BC0-492E-9F79-C4862050FD1D}" type="presParOf" srcId="{6D050D33-37D7-4535-8A4F-6D2C78BE0A6D}" destId="{9DCADCF0-0EF8-46B3-9BE1-0E1EFD9279C4}" srcOrd="1" destOrd="0" presId="urn:microsoft.com/office/officeart/2008/layout/LinedList"/>
    <dgm:cxn modelId="{51146325-D54D-4C79-9C9E-5F21D7540AED}" type="presParOf" srcId="{D972C86B-F57A-411E-B203-057A70358FDF}" destId="{04F455BC-B80F-4C7F-B593-7663F845CF8F}" srcOrd="10" destOrd="0" presId="urn:microsoft.com/office/officeart/2008/layout/LinedList"/>
    <dgm:cxn modelId="{B18F4911-98AB-4539-9733-274BB0A4D57A}" type="presParOf" srcId="{D972C86B-F57A-411E-B203-057A70358FDF}" destId="{C888680E-A7B0-4A66-B5D4-971BA7493139}" srcOrd="11" destOrd="0" presId="urn:microsoft.com/office/officeart/2008/layout/LinedList"/>
    <dgm:cxn modelId="{6FCA322D-ACAB-4A51-B63A-25F4E7384C6B}" type="presParOf" srcId="{C888680E-A7B0-4A66-B5D4-971BA7493139}" destId="{AC5BEF45-57D3-436A-A64A-00E8AEE1EA9C}" srcOrd="0" destOrd="0" presId="urn:microsoft.com/office/officeart/2008/layout/LinedList"/>
    <dgm:cxn modelId="{F43E4D34-F296-4285-92D9-9DF744AEB7AB}" type="presParOf" srcId="{C888680E-A7B0-4A66-B5D4-971BA7493139}" destId="{045AD064-C95C-428E-8F27-D48E0FF4E04C}" srcOrd="1" destOrd="0" presId="urn:microsoft.com/office/officeart/2008/layout/LinedList"/>
    <dgm:cxn modelId="{83AD6C2A-1802-4E8E-B0C5-F02A01FE063E}" type="presParOf" srcId="{D972C86B-F57A-411E-B203-057A70358FDF}" destId="{27BD95A1-8B02-4079-94E3-0680C088F976}" srcOrd="12" destOrd="0" presId="urn:microsoft.com/office/officeart/2008/layout/LinedList"/>
    <dgm:cxn modelId="{891984CD-B8DF-4B60-9DCD-761A72B6CF42}" type="presParOf" srcId="{D972C86B-F57A-411E-B203-057A70358FDF}" destId="{147CCEC0-0BAC-4EBF-9F5E-3A74D66012D2}" srcOrd="13" destOrd="0" presId="urn:microsoft.com/office/officeart/2008/layout/LinedList"/>
    <dgm:cxn modelId="{173CC9DB-C109-4A7A-8DB7-009FFDCDC80F}" type="presParOf" srcId="{147CCEC0-0BAC-4EBF-9F5E-3A74D66012D2}" destId="{C5EB61CF-343D-4E6D-8E4D-6C7CD15EE59A}" srcOrd="0" destOrd="0" presId="urn:microsoft.com/office/officeart/2008/layout/LinedList"/>
    <dgm:cxn modelId="{F9CAC02E-709D-4950-820E-E82D74B4B64A}" type="presParOf" srcId="{147CCEC0-0BAC-4EBF-9F5E-3A74D66012D2}" destId="{29988259-AF7A-433C-867F-751F8F65D90D}" srcOrd="1" destOrd="0" presId="urn:microsoft.com/office/officeart/2008/layout/LinedList"/>
    <dgm:cxn modelId="{8E5147D2-DE1A-4C76-9ADB-5B7F7B9246BD}" type="presParOf" srcId="{D972C86B-F57A-411E-B203-057A70358FDF}" destId="{85314A20-E241-44E5-8E99-03DE2DA6E8E7}" srcOrd="14" destOrd="0" presId="urn:microsoft.com/office/officeart/2008/layout/LinedList"/>
    <dgm:cxn modelId="{79735CA2-4174-45C7-8FE8-22B8FFBB0E97}" type="presParOf" srcId="{D972C86B-F57A-411E-B203-057A70358FDF}" destId="{B05F23A6-0F62-4F3F-97B1-07CC222668BC}" srcOrd="15" destOrd="0" presId="urn:microsoft.com/office/officeart/2008/layout/LinedList"/>
    <dgm:cxn modelId="{4DC3F9FD-4EA2-4034-8F56-5DA2FD99F1C4}" type="presParOf" srcId="{B05F23A6-0F62-4F3F-97B1-07CC222668BC}" destId="{6AECDEDB-0B90-410E-8DF1-178C08BF4D72}" srcOrd="0" destOrd="0" presId="urn:microsoft.com/office/officeart/2008/layout/LinedList"/>
    <dgm:cxn modelId="{8EA50EB7-7CC5-472C-BCE1-5EDC71AECA2B}" type="presParOf" srcId="{B05F23A6-0F62-4F3F-97B1-07CC222668BC}" destId="{7AB24D46-FCB3-42F6-ABEC-30308AD32C64}" srcOrd="1" destOrd="0" presId="urn:microsoft.com/office/officeart/2008/layout/LinedList"/>
    <dgm:cxn modelId="{6DE63BF3-1A63-4D86-82A1-A46C94036F5E}" type="presParOf" srcId="{D972C86B-F57A-411E-B203-057A70358FDF}" destId="{C9675248-EC14-47D7-A5DF-987143A39030}" srcOrd="16" destOrd="0" presId="urn:microsoft.com/office/officeart/2008/layout/LinedList"/>
    <dgm:cxn modelId="{D2CCF09E-6AF3-4D15-9830-4E56CABBA113}" type="presParOf" srcId="{D972C86B-F57A-411E-B203-057A70358FDF}" destId="{DC1DC8AC-2EF2-41C3-810C-2D5214649E65}" srcOrd="17" destOrd="0" presId="urn:microsoft.com/office/officeart/2008/layout/LinedList"/>
    <dgm:cxn modelId="{888DF835-5627-4756-BCD6-081BD03260F3}" type="presParOf" srcId="{DC1DC8AC-2EF2-41C3-810C-2D5214649E65}" destId="{E16B671A-DCC6-4123-8087-616C4D281D04}" srcOrd="0" destOrd="0" presId="urn:microsoft.com/office/officeart/2008/layout/LinedList"/>
    <dgm:cxn modelId="{D62C8B34-CCDB-4BD6-B07E-C38DDD1CDF5A}" type="presParOf" srcId="{DC1DC8AC-2EF2-41C3-810C-2D5214649E65}" destId="{1AB22E7A-CD41-4EF0-90D2-B7F0F755702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DF86DA-8087-4CBB-AD33-6303EEF3E828}" type="doc">
      <dgm:prSet loTypeId="urn:microsoft.com/office/officeart/2018/2/layout/IconCircleList#1" loCatId="icon" qsTypeId="urn:microsoft.com/office/officeart/2005/8/quickstyle/simple1#2" qsCatId="simple" csTypeId="urn:microsoft.com/office/officeart/2018/5/colors/Iconchunking_neutralicon_colorful1#1" csCatId="colorful" phldr="1"/>
      <dgm:spPr/>
      <dgm:t>
        <a:bodyPr/>
        <a:lstStyle/>
        <a:p>
          <a:endParaRPr lang="en-US"/>
        </a:p>
      </dgm:t>
    </dgm:pt>
    <dgm:pt modelId="{EB219E8D-5A7A-4776-AF06-02A5C5890305}">
      <dgm:prSet custT="1"/>
      <dgm:spPr/>
      <dgm:t>
        <a:bodyPr/>
        <a:lstStyle/>
        <a:p>
          <a:r>
            <a:rPr lang="en-GB" sz="2000" dirty="0"/>
            <a:t>I have selected Gibb’s reflective cycle in completing my reflective presentation.</a:t>
          </a:r>
          <a:endParaRPr lang="en-US" sz="2000" dirty="0"/>
        </a:p>
      </dgm:t>
    </dgm:pt>
    <dgm:pt modelId="{864A3CBF-9369-42B7-A486-8D592E6107A4}" type="parTrans" cxnId="{17258D8D-0231-44A5-962F-7DA76DA0DCFA}">
      <dgm:prSet/>
      <dgm:spPr/>
      <dgm:t>
        <a:bodyPr/>
        <a:lstStyle/>
        <a:p>
          <a:endParaRPr lang="en-US"/>
        </a:p>
      </dgm:t>
    </dgm:pt>
    <dgm:pt modelId="{B80F7E5F-C3F1-497C-B2CD-CA2D22370514}" type="sibTrans" cxnId="{17258D8D-0231-44A5-962F-7DA76DA0DCFA}">
      <dgm:prSet/>
      <dgm:spPr/>
      <dgm:t>
        <a:bodyPr/>
        <a:lstStyle/>
        <a:p>
          <a:endParaRPr lang="en-US"/>
        </a:p>
      </dgm:t>
    </dgm:pt>
    <dgm:pt modelId="{BF3F438B-6F16-4D1B-9336-942057DBFED5}">
      <dgm:prSet custT="1"/>
      <dgm:spPr/>
      <dgm:t>
        <a:bodyPr/>
        <a:lstStyle/>
        <a:p>
          <a:endParaRPr lang="en-GB" sz="2000" dirty="0"/>
        </a:p>
        <a:p>
          <a:endParaRPr lang="en-GB" sz="2000" dirty="0"/>
        </a:p>
        <a:p>
          <a:r>
            <a:rPr lang="en-GB" sz="2000" dirty="0"/>
            <a:t>Gibb’s reflective cycle is an established reflective model used by students and professional to review, reflect past learnings, experiences with a view to have new set of actions (Gibbs, 1988). </a:t>
          </a:r>
          <a:endParaRPr lang="en-US" sz="2000" dirty="0"/>
        </a:p>
      </dgm:t>
    </dgm:pt>
    <dgm:pt modelId="{7AEC7A0D-728B-4442-B42B-62ADD61B9CC4}" type="parTrans" cxnId="{FD2C3F6D-38AE-4F62-BB2B-67F5DDAA4C83}">
      <dgm:prSet/>
      <dgm:spPr/>
      <dgm:t>
        <a:bodyPr/>
        <a:lstStyle/>
        <a:p>
          <a:endParaRPr lang="en-US"/>
        </a:p>
      </dgm:t>
    </dgm:pt>
    <dgm:pt modelId="{076888DB-C3E9-4FC5-8E8B-20581CA364F4}" type="sibTrans" cxnId="{FD2C3F6D-38AE-4F62-BB2B-67F5DDAA4C83}">
      <dgm:prSet/>
      <dgm:spPr/>
      <dgm:t>
        <a:bodyPr/>
        <a:lstStyle/>
        <a:p>
          <a:endParaRPr lang="en-US"/>
        </a:p>
      </dgm:t>
    </dgm:pt>
    <dgm:pt modelId="{88F5AA0C-59CA-4D6B-A40B-0E6853CC1A18}">
      <dgm:prSet custT="1"/>
      <dgm:spPr/>
      <dgm:t>
        <a:bodyPr/>
        <a:lstStyle/>
        <a:p>
          <a:r>
            <a:rPr lang="en-GB" sz="2000" dirty="0"/>
            <a:t>My previous learning both informal and formal learning (primary, secondary, university and professional trainings) has helped in shaping my world view and attitude to learning.</a:t>
          </a:r>
          <a:endParaRPr lang="en-US" sz="2000" dirty="0"/>
        </a:p>
      </dgm:t>
    </dgm:pt>
    <dgm:pt modelId="{7783C855-89A4-471A-B34C-458A7617485C}" type="parTrans" cxnId="{F385DE34-A5D2-4EE0-AC09-320C9BF7BC7F}">
      <dgm:prSet/>
      <dgm:spPr/>
      <dgm:t>
        <a:bodyPr/>
        <a:lstStyle/>
        <a:p>
          <a:endParaRPr lang="en-US"/>
        </a:p>
      </dgm:t>
    </dgm:pt>
    <dgm:pt modelId="{E82C95BB-F6E6-46B8-AFC0-B3BD2EB8E9BE}" type="sibTrans" cxnId="{F385DE34-A5D2-4EE0-AC09-320C9BF7BC7F}">
      <dgm:prSet/>
      <dgm:spPr/>
      <dgm:t>
        <a:bodyPr/>
        <a:lstStyle/>
        <a:p>
          <a:endParaRPr lang="en-US"/>
        </a:p>
      </dgm:t>
    </dgm:pt>
    <dgm:pt modelId="{3394E9B0-4263-4596-A923-B18C3FA9ACA6}">
      <dgm:prSet custT="1"/>
      <dgm:spPr/>
      <dgm:t>
        <a:bodyPr/>
        <a:lstStyle/>
        <a:p>
          <a:r>
            <a:rPr lang="en-GB" sz="2000" dirty="0"/>
            <a:t>My view about learning is that learning is a continuum, this is particularly so I have moved from industry to academia</a:t>
          </a:r>
          <a:r>
            <a:rPr lang="en-GB" sz="2300" dirty="0"/>
            <a:t>.</a:t>
          </a:r>
          <a:endParaRPr lang="en-US" sz="2300" dirty="0"/>
        </a:p>
      </dgm:t>
    </dgm:pt>
    <dgm:pt modelId="{FEB4DDAA-6A08-4FE7-87C2-F8B077A810E7}" type="parTrans" cxnId="{5DE03748-FC63-42C4-A2DD-8EE44650EB1C}">
      <dgm:prSet/>
      <dgm:spPr/>
      <dgm:t>
        <a:bodyPr/>
        <a:lstStyle/>
        <a:p>
          <a:endParaRPr lang="en-US"/>
        </a:p>
      </dgm:t>
    </dgm:pt>
    <dgm:pt modelId="{319A5907-3FDF-4C65-9A69-AF67D8652CBF}" type="sibTrans" cxnId="{5DE03748-FC63-42C4-A2DD-8EE44650EB1C}">
      <dgm:prSet/>
      <dgm:spPr/>
      <dgm:t>
        <a:bodyPr/>
        <a:lstStyle/>
        <a:p>
          <a:endParaRPr lang="en-US"/>
        </a:p>
      </dgm:t>
    </dgm:pt>
    <dgm:pt modelId="{EE287408-06A6-4F90-AABE-BA3E5482FD69}" type="pres">
      <dgm:prSet presAssocID="{BCDF86DA-8087-4CBB-AD33-6303EEF3E828}" presName="root" presStyleCnt="0">
        <dgm:presLayoutVars>
          <dgm:dir/>
          <dgm:resizeHandles val="exact"/>
        </dgm:presLayoutVars>
      </dgm:prSet>
      <dgm:spPr/>
    </dgm:pt>
    <dgm:pt modelId="{9CDB7730-9F66-4481-920E-B9DCA1F1AC96}" type="pres">
      <dgm:prSet presAssocID="{BCDF86DA-8087-4CBB-AD33-6303EEF3E828}" presName="container" presStyleCnt="0">
        <dgm:presLayoutVars>
          <dgm:dir/>
          <dgm:resizeHandles val="exact"/>
        </dgm:presLayoutVars>
      </dgm:prSet>
      <dgm:spPr/>
    </dgm:pt>
    <dgm:pt modelId="{CEE43195-B6D2-45EA-9140-A2F6AE1FE844}" type="pres">
      <dgm:prSet presAssocID="{EB219E8D-5A7A-4776-AF06-02A5C5890305}" presName="compNode" presStyleCnt="0"/>
      <dgm:spPr/>
    </dgm:pt>
    <dgm:pt modelId="{8FBFE5ED-4803-42B1-A64E-E786FF2AD456}" type="pres">
      <dgm:prSet presAssocID="{EB219E8D-5A7A-4776-AF06-02A5C5890305}" presName="iconBgRect" presStyleLbl="bgShp" presStyleIdx="0" presStyleCnt="4"/>
      <dgm:spPr/>
    </dgm:pt>
    <dgm:pt modelId="{02E5DED1-1943-4124-ABF6-566E0BA2F9FD}" type="pres">
      <dgm:prSet presAssocID="{EB219E8D-5A7A-4776-AF06-02A5C589030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pt>
    <dgm:pt modelId="{C6EABF37-D632-4744-B8C3-F451CC5CD8B6}" type="pres">
      <dgm:prSet presAssocID="{EB219E8D-5A7A-4776-AF06-02A5C5890305}" presName="spaceRect" presStyleCnt="0"/>
      <dgm:spPr/>
    </dgm:pt>
    <dgm:pt modelId="{4DA57D73-0568-4575-92C6-BB251AC9CC59}" type="pres">
      <dgm:prSet presAssocID="{EB219E8D-5A7A-4776-AF06-02A5C5890305}" presName="textRect" presStyleLbl="revTx" presStyleIdx="0" presStyleCnt="4" custScaleX="116470">
        <dgm:presLayoutVars>
          <dgm:chMax val="1"/>
          <dgm:chPref val="1"/>
        </dgm:presLayoutVars>
      </dgm:prSet>
      <dgm:spPr/>
    </dgm:pt>
    <dgm:pt modelId="{11A0DEA0-C198-449E-801E-C44C7F4B95F4}" type="pres">
      <dgm:prSet presAssocID="{B80F7E5F-C3F1-497C-B2CD-CA2D22370514}" presName="sibTrans" presStyleLbl="sibTrans2D1" presStyleIdx="0" presStyleCnt="0"/>
      <dgm:spPr/>
    </dgm:pt>
    <dgm:pt modelId="{E110C515-766E-4B61-9425-77D963945F10}" type="pres">
      <dgm:prSet presAssocID="{BF3F438B-6F16-4D1B-9336-942057DBFED5}" presName="compNode" presStyleCnt="0"/>
      <dgm:spPr/>
    </dgm:pt>
    <dgm:pt modelId="{04391131-36AA-4345-8C15-69DF255D3589}" type="pres">
      <dgm:prSet presAssocID="{BF3F438B-6F16-4D1B-9336-942057DBFED5}" presName="iconBgRect" presStyleLbl="bgShp" presStyleIdx="1" presStyleCnt="4"/>
      <dgm:spPr/>
    </dgm:pt>
    <dgm:pt modelId="{35BE66E5-BF1F-4F2A-A008-330F823ED24D}" type="pres">
      <dgm:prSet presAssocID="{BF3F438B-6F16-4D1B-9336-942057DBFED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pt>
    <dgm:pt modelId="{FF37980F-3CB2-4AE9-820D-B719AF929279}" type="pres">
      <dgm:prSet presAssocID="{BF3F438B-6F16-4D1B-9336-942057DBFED5}" presName="spaceRect" presStyleCnt="0"/>
      <dgm:spPr/>
    </dgm:pt>
    <dgm:pt modelId="{4D179779-2BE0-4C15-9BA7-5C6F57B38A49}" type="pres">
      <dgm:prSet presAssocID="{BF3F438B-6F16-4D1B-9336-942057DBFED5}" presName="textRect" presStyleLbl="revTx" presStyleIdx="1" presStyleCnt="4" custScaleY="73875">
        <dgm:presLayoutVars>
          <dgm:chMax val="1"/>
          <dgm:chPref val="1"/>
        </dgm:presLayoutVars>
      </dgm:prSet>
      <dgm:spPr/>
    </dgm:pt>
    <dgm:pt modelId="{D99A2F40-B125-4980-A576-1B00219AD30E}" type="pres">
      <dgm:prSet presAssocID="{076888DB-C3E9-4FC5-8E8B-20581CA364F4}" presName="sibTrans" presStyleLbl="sibTrans2D1" presStyleIdx="0" presStyleCnt="0"/>
      <dgm:spPr/>
    </dgm:pt>
    <dgm:pt modelId="{0531D839-A6F9-4E31-8D65-9EB0BED7F47B}" type="pres">
      <dgm:prSet presAssocID="{88F5AA0C-59CA-4D6B-A40B-0E6853CC1A18}" presName="compNode" presStyleCnt="0"/>
      <dgm:spPr/>
    </dgm:pt>
    <dgm:pt modelId="{14C02948-44A7-456E-8C6D-B8F4F9941F18}" type="pres">
      <dgm:prSet presAssocID="{88F5AA0C-59CA-4D6B-A40B-0E6853CC1A18}" presName="iconBgRect" presStyleLbl="bgShp" presStyleIdx="2" presStyleCnt="4"/>
      <dgm:spPr/>
    </dgm:pt>
    <dgm:pt modelId="{93A1172F-05DD-4280-ACED-2621F2223898}" type="pres">
      <dgm:prSet presAssocID="{88F5AA0C-59CA-4D6B-A40B-0E6853CC1A1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pt>
    <dgm:pt modelId="{CD62C51C-5643-4EA1-AB7E-557371554ABF}" type="pres">
      <dgm:prSet presAssocID="{88F5AA0C-59CA-4D6B-A40B-0E6853CC1A18}" presName="spaceRect" presStyleCnt="0"/>
      <dgm:spPr/>
    </dgm:pt>
    <dgm:pt modelId="{C996F6F6-788E-4D1C-BA2D-CAB9E3C09831}" type="pres">
      <dgm:prSet presAssocID="{88F5AA0C-59CA-4D6B-A40B-0E6853CC1A18}" presName="textRect" presStyleLbl="revTx" presStyleIdx="2" presStyleCnt="4" custScaleX="115449" custScaleY="154209">
        <dgm:presLayoutVars>
          <dgm:chMax val="1"/>
          <dgm:chPref val="1"/>
        </dgm:presLayoutVars>
      </dgm:prSet>
      <dgm:spPr/>
    </dgm:pt>
    <dgm:pt modelId="{C88B38E2-77AB-4E27-B47F-5FBED5C094B1}" type="pres">
      <dgm:prSet presAssocID="{E82C95BB-F6E6-46B8-AFC0-B3BD2EB8E9BE}" presName="sibTrans" presStyleLbl="sibTrans2D1" presStyleIdx="0" presStyleCnt="0"/>
      <dgm:spPr/>
    </dgm:pt>
    <dgm:pt modelId="{EC27E32E-F4F6-4B9C-8D3F-A3813BFE545C}" type="pres">
      <dgm:prSet presAssocID="{3394E9B0-4263-4596-A923-B18C3FA9ACA6}" presName="compNode" presStyleCnt="0"/>
      <dgm:spPr/>
    </dgm:pt>
    <dgm:pt modelId="{C6CFC1E2-44EC-4958-AAA8-F7996CBDC0C2}" type="pres">
      <dgm:prSet presAssocID="{3394E9B0-4263-4596-A923-B18C3FA9ACA6}" presName="iconBgRect" presStyleLbl="bgShp" presStyleIdx="3" presStyleCnt="4"/>
      <dgm:spPr/>
    </dgm:pt>
    <dgm:pt modelId="{E8B54785-2472-463B-B057-1913D1D3A6DD}" type="pres">
      <dgm:prSet presAssocID="{3394E9B0-4263-4596-A923-B18C3FA9ACA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pt>
    <dgm:pt modelId="{6DD916C1-3510-4DA0-A26D-43DC44D93CDE}" type="pres">
      <dgm:prSet presAssocID="{3394E9B0-4263-4596-A923-B18C3FA9ACA6}" presName="spaceRect" presStyleCnt="0"/>
      <dgm:spPr/>
    </dgm:pt>
    <dgm:pt modelId="{160B5018-7C8D-43F7-833F-00A0882E3125}" type="pres">
      <dgm:prSet presAssocID="{3394E9B0-4263-4596-A923-B18C3FA9ACA6}" presName="textRect" presStyleLbl="revTx" presStyleIdx="3" presStyleCnt="4" custScaleX="111786" custScaleY="119083">
        <dgm:presLayoutVars>
          <dgm:chMax val="1"/>
          <dgm:chPref val="1"/>
        </dgm:presLayoutVars>
      </dgm:prSet>
      <dgm:spPr/>
    </dgm:pt>
  </dgm:ptLst>
  <dgm:cxnLst>
    <dgm:cxn modelId="{22093B08-74BB-4C88-9332-3A8FF1B3C2C9}" type="presOf" srcId="{3394E9B0-4263-4596-A923-B18C3FA9ACA6}" destId="{160B5018-7C8D-43F7-833F-00A0882E3125}" srcOrd="0" destOrd="0" presId="urn:microsoft.com/office/officeart/2018/2/layout/IconCircleList#1"/>
    <dgm:cxn modelId="{F385DE34-A5D2-4EE0-AC09-320C9BF7BC7F}" srcId="{BCDF86DA-8087-4CBB-AD33-6303EEF3E828}" destId="{88F5AA0C-59CA-4D6B-A40B-0E6853CC1A18}" srcOrd="2" destOrd="0" parTransId="{7783C855-89A4-471A-B34C-458A7617485C}" sibTransId="{E82C95BB-F6E6-46B8-AFC0-B3BD2EB8E9BE}"/>
    <dgm:cxn modelId="{E2A89C3E-8AC0-4608-993F-EA33224788B4}" type="presOf" srcId="{E82C95BB-F6E6-46B8-AFC0-B3BD2EB8E9BE}" destId="{C88B38E2-77AB-4E27-B47F-5FBED5C094B1}" srcOrd="0" destOrd="0" presId="urn:microsoft.com/office/officeart/2018/2/layout/IconCircleList#1"/>
    <dgm:cxn modelId="{5DE03748-FC63-42C4-A2DD-8EE44650EB1C}" srcId="{BCDF86DA-8087-4CBB-AD33-6303EEF3E828}" destId="{3394E9B0-4263-4596-A923-B18C3FA9ACA6}" srcOrd="3" destOrd="0" parTransId="{FEB4DDAA-6A08-4FE7-87C2-F8B077A810E7}" sibTransId="{319A5907-3FDF-4C65-9A69-AF67D8652CBF}"/>
    <dgm:cxn modelId="{6B5A186A-6713-46CE-B77E-9205B1F8F124}" type="presOf" srcId="{EB219E8D-5A7A-4776-AF06-02A5C5890305}" destId="{4DA57D73-0568-4575-92C6-BB251AC9CC59}" srcOrd="0" destOrd="0" presId="urn:microsoft.com/office/officeart/2018/2/layout/IconCircleList#1"/>
    <dgm:cxn modelId="{FD2C3F6D-38AE-4F62-BB2B-67F5DDAA4C83}" srcId="{BCDF86DA-8087-4CBB-AD33-6303EEF3E828}" destId="{BF3F438B-6F16-4D1B-9336-942057DBFED5}" srcOrd="1" destOrd="0" parTransId="{7AEC7A0D-728B-4442-B42B-62ADD61B9CC4}" sibTransId="{076888DB-C3E9-4FC5-8E8B-20581CA364F4}"/>
    <dgm:cxn modelId="{0CD58A71-03A8-4AEB-A3FB-DCAFEF3DD849}" type="presOf" srcId="{076888DB-C3E9-4FC5-8E8B-20581CA364F4}" destId="{D99A2F40-B125-4980-A576-1B00219AD30E}" srcOrd="0" destOrd="0" presId="urn:microsoft.com/office/officeart/2018/2/layout/IconCircleList#1"/>
    <dgm:cxn modelId="{403EBB74-0BFF-4501-A260-C0BA321215D6}" type="presOf" srcId="{B80F7E5F-C3F1-497C-B2CD-CA2D22370514}" destId="{11A0DEA0-C198-449E-801E-C44C7F4B95F4}" srcOrd="0" destOrd="0" presId="urn:microsoft.com/office/officeart/2018/2/layout/IconCircleList#1"/>
    <dgm:cxn modelId="{D5CA6F7A-AD92-490D-A966-8928726BDB74}" type="presOf" srcId="{BF3F438B-6F16-4D1B-9336-942057DBFED5}" destId="{4D179779-2BE0-4C15-9BA7-5C6F57B38A49}" srcOrd="0" destOrd="0" presId="urn:microsoft.com/office/officeart/2018/2/layout/IconCircleList#1"/>
    <dgm:cxn modelId="{3441F38C-2EBF-454D-99B9-B84FA099C54D}" type="presOf" srcId="{88F5AA0C-59CA-4D6B-A40B-0E6853CC1A18}" destId="{C996F6F6-788E-4D1C-BA2D-CAB9E3C09831}" srcOrd="0" destOrd="0" presId="urn:microsoft.com/office/officeart/2018/2/layout/IconCircleList#1"/>
    <dgm:cxn modelId="{17258D8D-0231-44A5-962F-7DA76DA0DCFA}" srcId="{BCDF86DA-8087-4CBB-AD33-6303EEF3E828}" destId="{EB219E8D-5A7A-4776-AF06-02A5C5890305}" srcOrd="0" destOrd="0" parTransId="{864A3CBF-9369-42B7-A486-8D592E6107A4}" sibTransId="{B80F7E5F-C3F1-497C-B2CD-CA2D22370514}"/>
    <dgm:cxn modelId="{8686CD9F-9A3B-4FE1-A8CF-8E634B49AEB5}" type="presOf" srcId="{BCDF86DA-8087-4CBB-AD33-6303EEF3E828}" destId="{EE287408-06A6-4F90-AABE-BA3E5482FD69}" srcOrd="0" destOrd="0" presId="urn:microsoft.com/office/officeart/2018/2/layout/IconCircleList#1"/>
    <dgm:cxn modelId="{B885B17C-CA3A-4A92-969F-EE93E6C45293}" type="presParOf" srcId="{EE287408-06A6-4F90-AABE-BA3E5482FD69}" destId="{9CDB7730-9F66-4481-920E-B9DCA1F1AC96}" srcOrd="0" destOrd="0" presId="urn:microsoft.com/office/officeart/2018/2/layout/IconCircleList#1"/>
    <dgm:cxn modelId="{E394B8D3-351C-45F4-9D3C-20F10AE71D8C}" type="presParOf" srcId="{9CDB7730-9F66-4481-920E-B9DCA1F1AC96}" destId="{CEE43195-B6D2-45EA-9140-A2F6AE1FE844}" srcOrd="0" destOrd="0" presId="urn:microsoft.com/office/officeart/2018/2/layout/IconCircleList#1"/>
    <dgm:cxn modelId="{C0F3F0A5-B1E7-465D-85C4-D946FCD9C87C}" type="presParOf" srcId="{CEE43195-B6D2-45EA-9140-A2F6AE1FE844}" destId="{8FBFE5ED-4803-42B1-A64E-E786FF2AD456}" srcOrd="0" destOrd="0" presId="urn:microsoft.com/office/officeart/2018/2/layout/IconCircleList#1"/>
    <dgm:cxn modelId="{0C2847FD-E280-4BE2-A01A-52D0ABB31754}" type="presParOf" srcId="{CEE43195-B6D2-45EA-9140-A2F6AE1FE844}" destId="{02E5DED1-1943-4124-ABF6-566E0BA2F9FD}" srcOrd="1" destOrd="0" presId="urn:microsoft.com/office/officeart/2018/2/layout/IconCircleList#1"/>
    <dgm:cxn modelId="{E2526C00-3A9B-4624-9BBA-B047D1D04659}" type="presParOf" srcId="{CEE43195-B6D2-45EA-9140-A2F6AE1FE844}" destId="{C6EABF37-D632-4744-B8C3-F451CC5CD8B6}" srcOrd="2" destOrd="0" presId="urn:microsoft.com/office/officeart/2018/2/layout/IconCircleList#1"/>
    <dgm:cxn modelId="{508FCCD9-6232-4033-AA46-4214A28237DC}" type="presParOf" srcId="{CEE43195-B6D2-45EA-9140-A2F6AE1FE844}" destId="{4DA57D73-0568-4575-92C6-BB251AC9CC59}" srcOrd="3" destOrd="0" presId="urn:microsoft.com/office/officeart/2018/2/layout/IconCircleList#1"/>
    <dgm:cxn modelId="{602CBF73-8D27-4312-8531-E9DA7DF0AF67}" type="presParOf" srcId="{9CDB7730-9F66-4481-920E-B9DCA1F1AC96}" destId="{11A0DEA0-C198-449E-801E-C44C7F4B95F4}" srcOrd="1" destOrd="0" presId="urn:microsoft.com/office/officeart/2018/2/layout/IconCircleList#1"/>
    <dgm:cxn modelId="{63179C57-1248-48EE-AD8A-5B78775E4599}" type="presParOf" srcId="{9CDB7730-9F66-4481-920E-B9DCA1F1AC96}" destId="{E110C515-766E-4B61-9425-77D963945F10}" srcOrd="2" destOrd="0" presId="urn:microsoft.com/office/officeart/2018/2/layout/IconCircleList#1"/>
    <dgm:cxn modelId="{45D19BAF-4794-46BC-91AF-1435D410AF64}" type="presParOf" srcId="{E110C515-766E-4B61-9425-77D963945F10}" destId="{04391131-36AA-4345-8C15-69DF255D3589}" srcOrd="0" destOrd="0" presId="urn:microsoft.com/office/officeart/2018/2/layout/IconCircleList#1"/>
    <dgm:cxn modelId="{270ACE97-7381-40F0-9D57-5888DF14EA4E}" type="presParOf" srcId="{E110C515-766E-4B61-9425-77D963945F10}" destId="{35BE66E5-BF1F-4F2A-A008-330F823ED24D}" srcOrd="1" destOrd="0" presId="urn:microsoft.com/office/officeart/2018/2/layout/IconCircleList#1"/>
    <dgm:cxn modelId="{25A6ABA5-012F-44FD-918A-7DADDD2FA0B4}" type="presParOf" srcId="{E110C515-766E-4B61-9425-77D963945F10}" destId="{FF37980F-3CB2-4AE9-820D-B719AF929279}" srcOrd="2" destOrd="0" presId="urn:microsoft.com/office/officeart/2018/2/layout/IconCircleList#1"/>
    <dgm:cxn modelId="{AD8EFFFF-203F-4568-AC13-A72CDAD5317A}" type="presParOf" srcId="{E110C515-766E-4B61-9425-77D963945F10}" destId="{4D179779-2BE0-4C15-9BA7-5C6F57B38A49}" srcOrd="3" destOrd="0" presId="urn:microsoft.com/office/officeart/2018/2/layout/IconCircleList#1"/>
    <dgm:cxn modelId="{3C0D7EDF-A8F9-45F2-8D1E-ED631C3D3349}" type="presParOf" srcId="{9CDB7730-9F66-4481-920E-B9DCA1F1AC96}" destId="{D99A2F40-B125-4980-A576-1B00219AD30E}" srcOrd="3" destOrd="0" presId="urn:microsoft.com/office/officeart/2018/2/layout/IconCircleList#1"/>
    <dgm:cxn modelId="{9911F441-02A1-4488-B50C-1939D272617F}" type="presParOf" srcId="{9CDB7730-9F66-4481-920E-B9DCA1F1AC96}" destId="{0531D839-A6F9-4E31-8D65-9EB0BED7F47B}" srcOrd="4" destOrd="0" presId="urn:microsoft.com/office/officeart/2018/2/layout/IconCircleList#1"/>
    <dgm:cxn modelId="{9E8C199A-7713-4348-A520-5B229C5C8687}" type="presParOf" srcId="{0531D839-A6F9-4E31-8D65-9EB0BED7F47B}" destId="{14C02948-44A7-456E-8C6D-B8F4F9941F18}" srcOrd="0" destOrd="0" presId="urn:microsoft.com/office/officeart/2018/2/layout/IconCircleList#1"/>
    <dgm:cxn modelId="{BE72BA4C-49A0-4CD2-9835-3B7C5AD49152}" type="presParOf" srcId="{0531D839-A6F9-4E31-8D65-9EB0BED7F47B}" destId="{93A1172F-05DD-4280-ACED-2621F2223898}" srcOrd="1" destOrd="0" presId="urn:microsoft.com/office/officeart/2018/2/layout/IconCircleList#1"/>
    <dgm:cxn modelId="{CABD78B9-C19B-4C12-AFBC-6ADC34E5D39E}" type="presParOf" srcId="{0531D839-A6F9-4E31-8D65-9EB0BED7F47B}" destId="{CD62C51C-5643-4EA1-AB7E-557371554ABF}" srcOrd="2" destOrd="0" presId="urn:microsoft.com/office/officeart/2018/2/layout/IconCircleList#1"/>
    <dgm:cxn modelId="{7A1F3A72-D214-496B-9E7E-F076AEEBE3CB}" type="presParOf" srcId="{0531D839-A6F9-4E31-8D65-9EB0BED7F47B}" destId="{C996F6F6-788E-4D1C-BA2D-CAB9E3C09831}" srcOrd="3" destOrd="0" presId="urn:microsoft.com/office/officeart/2018/2/layout/IconCircleList#1"/>
    <dgm:cxn modelId="{75A78424-7385-4399-9688-79E34915B493}" type="presParOf" srcId="{9CDB7730-9F66-4481-920E-B9DCA1F1AC96}" destId="{C88B38E2-77AB-4E27-B47F-5FBED5C094B1}" srcOrd="5" destOrd="0" presId="urn:microsoft.com/office/officeart/2018/2/layout/IconCircleList#1"/>
    <dgm:cxn modelId="{1E0A8DAD-EA1F-466A-A4C4-B36030D4D8BD}" type="presParOf" srcId="{9CDB7730-9F66-4481-920E-B9DCA1F1AC96}" destId="{EC27E32E-F4F6-4B9C-8D3F-A3813BFE545C}" srcOrd="6" destOrd="0" presId="urn:microsoft.com/office/officeart/2018/2/layout/IconCircleList#1"/>
    <dgm:cxn modelId="{14122116-7E80-4134-B634-34480C54B067}" type="presParOf" srcId="{EC27E32E-F4F6-4B9C-8D3F-A3813BFE545C}" destId="{C6CFC1E2-44EC-4958-AAA8-F7996CBDC0C2}" srcOrd="0" destOrd="0" presId="urn:microsoft.com/office/officeart/2018/2/layout/IconCircleList#1"/>
    <dgm:cxn modelId="{DD0BEC31-5952-40B4-BAE1-186F78DE60FA}" type="presParOf" srcId="{EC27E32E-F4F6-4B9C-8D3F-A3813BFE545C}" destId="{E8B54785-2472-463B-B057-1913D1D3A6DD}" srcOrd="1" destOrd="0" presId="urn:microsoft.com/office/officeart/2018/2/layout/IconCircleList#1"/>
    <dgm:cxn modelId="{8A5A6CBC-9339-4FA0-955C-41A4AA44FFAA}" type="presParOf" srcId="{EC27E32E-F4F6-4B9C-8D3F-A3813BFE545C}" destId="{6DD916C1-3510-4DA0-A26D-43DC44D93CDE}" srcOrd="2" destOrd="0" presId="urn:microsoft.com/office/officeart/2018/2/layout/IconCircleList#1"/>
    <dgm:cxn modelId="{DB0A8220-D5DD-48EB-9AA4-E0DB9C4A954E}" type="presParOf" srcId="{EC27E32E-F4F6-4B9C-8D3F-A3813BFE545C}" destId="{160B5018-7C8D-43F7-833F-00A0882E3125}" srcOrd="3" destOrd="0" presId="urn:microsoft.com/office/officeart/2018/2/layout/IconCircle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8BEEF22-67A8-4B91-87B1-18279F2CB7DB}" type="doc">
      <dgm:prSet loTypeId="urn:microsoft.com/office/officeart/2008/layout/LinedList" loCatId="list" qsTypeId="urn:microsoft.com/office/officeart/2005/8/quickstyle/simple1#3" qsCatId="simple" csTypeId="urn:microsoft.com/office/officeart/2005/8/colors/colorful2#1" csCatId="colorful" phldr="1"/>
      <dgm:spPr/>
      <dgm:t>
        <a:bodyPr/>
        <a:lstStyle/>
        <a:p>
          <a:endParaRPr lang="en-US"/>
        </a:p>
      </dgm:t>
    </dgm:pt>
    <dgm:pt modelId="{041C2A7D-788D-4F24-92A8-F35BE7A93307}">
      <dgm:prSet/>
      <dgm:spPr/>
      <dgm:t>
        <a:bodyPr/>
        <a:lstStyle/>
        <a:p>
          <a:r>
            <a:rPr lang="en-GB" b="1" dirty="0"/>
            <a:t>Organisational profile: </a:t>
          </a:r>
          <a:r>
            <a:rPr lang="en-GB" dirty="0"/>
            <a:t>UK University.</a:t>
          </a:r>
          <a:endParaRPr lang="en-US" dirty="0"/>
        </a:p>
      </dgm:t>
    </dgm:pt>
    <dgm:pt modelId="{EC928E27-7F30-43D9-AD52-A492F128AC97}" type="parTrans" cxnId="{2F9045C9-098C-417C-978C-3299BABFB6EE}">
      <dgm:prSet/>
      <dgm:spPr/>
      <dgm:t>
        <a:bodyPr/>
        <a:lstStyle/>
        <a:p>
          <a:endParaRPr lang="en-US"/>
        </a:p>
      </dgm:t>
    </dgm:pt>
    <dgm:pt modelId="{5B977F23-5F5D-4F48-B60A-4EBE36E9A95D}" type="sibTrans" cxnId="{2F9045C9-098C-417C-978C-3299BABFB6EE}">
      <dgm:prSet/>
      <dgm:spPr/>
      <dgm:t>
        <a:bodyPr/>
        <a:lstStyle/>
        <a:p>
          <a:endParaRPr lang="en-US"/>
        </a:p>
      </dgm:t>
    </dgm:pt>
    <dgm:pt modelId="{220ADAC4-DF8D-42C5-A864-A0563FFFD726}">
      <dgm:prSet custT="1"/>
      <dgm:spPr/>
      <dgm:t>
        <a:bodyPr/>
        <a:lstStyle/>
        <a:p>
          <a:r>
            <a:rPr lang="en-GB" sz="3300" b="1" dirty="0"/>
            <a:t>Purpose: </a:t>
          </a:r>
          <a:r>
            <a:rPr lang="en-GB" sz="2200" dirty="0"/>
            <a:t>Transforming Lives through Education.</a:t>
          </a:r>
          <a:endParaRPr lang="en-US" sz="2200" dirty="0"/>
        </a:p>
      </dgm:t>
    </dgm:pt>
    <dgm:pt modelId="{6F403CB2-E7EC-4AEC-9064-49CF8E887769}" type="parTrans" cxnId="{56FBB016-5E68-4B07-B30C-64815719E65A}">
      <dgm:prSet/>
      <dgm:spPr/>
      <dgm:t>
        <a:bodyPr/>
        <a:lstStyle/>
        <a:p>
          <a:endParaRPr lang="en-US"/>
        </a:p>
      </dgm:t>
    </dgm:pt>
    <dgm:pt modelId="{BB62257F-DC9A-4CC0-AF15-AE85F760749A}" type="sibTrans" cxnId="{56FBB016-5E68-4B07-B30C-64815719E65A}">
      <dgm:prSet/>
      <dgm:spPr/>
      <dgm:t>
        <a:bodyPr/>
        <a:lstStyle/>
        <a:p>
          <a:endParaRPr lang="en-US"/>
        </a:p>
      </dgm:t>
    </dgm:pt>
    <dgm:pt modelId="{3895005A-1972-4116-941F-85E45FDA47EE}">
      <dgm:prSet custT="1"/>
      <dgm:spPr/>
      <dgm:t>
        <a:bodyPr/>
        <a:lstStyle/>
        <a:p>
          <a:r>
            <a:rPr lang="en-GB" sz="2200" b="1" dirty="0"/>
            <a:t>Strategy and Structure: </a:t>
          </a:r>
          <a:r>
            <a:rPr lang="en-GB" sz="2200" dirty="0"/>
            <a:t>Small size class, engaging lecturers, excellent student involvement, multi-campus settings.</a:t>
          </a:r>
          <a:endParaRPr lang="en-US" sz="2200" dirty="0"/>
        </a:p>
      </dgm:t>
    </dgm:pt>
    <dgm:pt modelId="{781495F1-914B-441B-B1E7-E653DCEC1F13}" type="parTrans" cxnId="{27214496-56EA-4B12-8EEA-E09B8670C26A}">
      <dgm:prSet/>
      <dgm:spPr/>
      <dgm:t>
        <a:bodyPr/>
        <a:lstStyle/>
        <a:p>
          <a:endParaRPr lang="en-US"/>
        </a:p>
      </dgm:t>
    </dgm:pt>
    <dgm:pt modelId="{946A71E6-CF2D-451F-B11F-BFFC5CA86326}" type="sibTrans" cxnId="{27214496-56EA-4B12-8EEA-E09B8670C26A}">
      <dgm:prSet/>
      <dgm:spPr/>
      <dgm:t>
        <a:bodyPr/>
        <a:lstStyle/>
        <a:p>
          <a:endParaRPr lang="en-US"/>
        </a:p>
      </dgm:t>
    </dgm:pt>
    <dgm:pt modelId="{3A687A8F-53E3-4083-9195-DB3B71FEDD2B}">
      <dgm:prSet custT="1"/>
      <dgm:spPr/>
      <dgm:t>
        <a:bodyPr/>
        <a:lstStyle/>
        <a:p>
          <a:r>
            <a:rPr lang="en-GB" sz="2000" b="1" dirty="0"/>
            <a:t>Alignment of Personal Profile: </a:t>
          </a:r>
          <a:r>
            <a:rPr lang="en-GB" sz="2000" dirty="0"/>
            <a:t>I am a University Lecturer in the UK. I teach Business Management modules some of these are The Practice of management, Organisational Culture, Understanding Stakeholder Engagement, etc., </a:t>
          </a:r>
        </a:p>
        <a:p>
          <a:endParaRPr lang="en-GB" sz="2000" dirty="0"/>
        </a:p>
        <a:p>
          <a:endParaRPr lang="en-US" sz="2000" dirty="0"/>
        </a:p>
      </dgm:t>
    </dgm:pt>
    <dgm:pt modelId="{4971959F-A9CD-49F3-952E-3307439A48F4}" type="parTrans" cxnId="{6C1F21E4-0749-45EF-97C5-BA176E695A7B}">
      <dgm:prSet/>
      <dgm:spPr/>
      <dgm:t>
        <a:bodyPr/>
        <a:lstStyle/>
        <a:p>
          <a:endParaRPr lang="en-US"/>
        </a:p>
      </dgm:t>
    </dgm:pt>
    <dgm:pt modelId="{D3BE3EEF-B3E5-48E5-B7F5-C8A535001696}" type="sibTrans" cxnId="{6C1F21E4-0749-45EF-97C5-BA176E695A7B}">
      <dgm:prSet/>
      <dgm:spPr/>
      <dgm:t>
        <a:bodyPr/>
        <a:lstStyle/>
        <a:p>
          <a:endParaRPr lang="en-US"/>
        </a:p>
      </dgm:t>
    </dgm:pt>
    <dgm:pt modelId="{0CA2A2F6-73F3-4D4F-85CA-7182DB2E92B2}">
      <dgm:prSet custT="1"/>
      <dgm:spPr/>
      <dgm:t>
        <a:bodyPr/>
        <a:lstStyle/>
        <a:p>
          <a:endParaRPr lang="en-GB" sz="2000" b="1" dirty="0"/>
        </a:p>
        <a:p>
          <a:r>
            <a:rPr lang="en-GB" sz="2000" b="1" dirty="0"/>
            <a:t>Career Progression Goals: </a:t>
          </a:r>
          <a:r>
            <a:rPr lang="en-GB" sz="2000" dirty="0"/>
            <a:t>To start and complete my doctoral in Business Administration (DBA) </a:t>
          </a:r>
          <a:endParaRPr lang="en-US" sz="2000" dirty="0"/>
        </a:p>
      </dgm:t>
    </dgm:pt>
    <dgm:pt modelId="{BE4BAF20-ABEE-46C3-BA95-0E62EEC7EE3C}" type="parTrans" cxnId="{218BD608-71C5-4A73-82C5-86C62405D43D}">
      <dgm:prSet/>
      <dgm:spPr/>
      <dgm:t>
        <a:bodyPr/>
        <a:lstStyle/>
        <a:p>
          <a:endParaRPr lang="en-US"/>
        </a:p>
      </dgm:t>
    </dgm:pt>
    <dgm:pt modelId="{FD0952CB-6536-482F-A3D6-B2436A64A556}" type="sibTrans" cxnId="{218BD608-71C5-4A73-82C5-86C62405D43D}">
      <dgm:prSet/>
      <dgm:spPr/>
      <dgm:t>
        <a:bodyPr/>
        <a:lstStyle/>
        <a:p>
          <a:endParaRPr lang="en-US"/>
        </a:p>
      </dgm:t>
    </dgm:pt>
    <dgm:pt modelId="{18EC79E6-A41D-4F21-9D4E-EC9D0AA35A7D}" type="pres">
      <dgm:prSet presAssocID="{68BEEF22-67A8-4B91-87B1-18279F2CB7DB}" presName="vert0" presStyleCnt="0">
        <dgm:presLayoutVars>
          <dgm:dir/>
          <dgm:animOne val="branch"/>
          <dgm:animLvl val="lvl"/>
        </dgm:presLayoutVars>
      </dgm:prSet>
      <dgm:spPr/>
    </dgm:pt>
    <dgm:pt modelId="{58C7BD75-415B-40D7-B514-9E3EC6BAE64A}" type="pres">
      <dgm:prSet presAssocID="{041C2A7D-788D-4F24-92A8-F35BE7A93307}" presName="thickLine" presStyleLbl="alignNode1" presStyleIdx="0" presStyleCnt="5"/>
      <dgm:spPr/>
    </dgm:pt>
    <dgm:pt modelId="{3C08EA0F-1D0F-401A-A188-4C9E90997B71}" type="pres">
      <dgm:prSet presAssocID="{041C2A7D-788D-4F24-92A8-F35BE7A93307}" presName="horz1" presStyleCnt="0"/>
      <dgm:spPr/>
    </dgm:pt>
    <dgm:pt modelId="{1A3B483C-8759-4E01-90D0-D0D3D0136989}" type="pres">
      <dgm:prSet presAssocID="{041C2A7D-788D-4F24-92A8-F35BE7A93307}" presName="tx1" presStyleLbl="revTx" presStyleIdx="0" presStyleCnt="5"/>
      <dgm:spPr/>
    </dgm:pt>
    <dgm:pt modelId="{0A8D8BFB-583A-4346-BEB8-88D7F3893004}" type="pres">
      <dgm:prSet presAssocID="{041C2A7D-788D-4F24-92A8-F35BE7A93307}" presName="vert1" presStyleCnt="0"/>
      <dgm:spPr/>
    </dgm:pt>
    <dgm:pt modelId="{937752A6-A407-4BDD-BC1C-6CB1392F1F17}" type="pres">
      <dgm:prSet presAssocID="{220ADAC4-DF8D-42C5-A864-A0563FFFD726}" presName="thickLine" presStyleLbl="alignNode1" presStyleIdx="1" presStyleCnt="5"/>
      <dgm:spPr/>
    </dgm:pt>
    <dgm:pt modelId="{DFC42A34-388C-4171-B8A6-188F1FD34436}" type="pres">
      <dgm:prSet presAssocID="{220ADAC4-DF8D-42C5-A864-A0563FFFD726}" presName="horz1" presStyleCnt="0"/>
      <dgm:spPr/>
    </dgm:pt>
    <dgm:pt modelId="{78FC3BD5-ADC3-4439-BD58-A5C0697C0CFC}" type="pres">
      <dgm:prSet presAssocID="{220ADAC4-DF8D-42C5-A864-A0563FFFD726}" presName="tx1" presStyleLbl="revTx" presStyleIdx="1" presStyleCnt="5"/>
      <dgm:spPr/>
    </dgm:pt>
    <dgm:pt modelId="{DDBDC6C1-D0FF-42AF-B8F4-FB96D839A47C}" type="pres">
      <dgm:prSet presAssocID="{220ADAC4-DF8D-42C5-A864-A0563FFFD726}" presName="vert1" presStyleCnt="0"/>
      <dgm:spPr/>
    </dgm:pt>
    <dgm:pt modelId="{F969338B-9FE7-46AE-9B2F-CC1D04D3AD29}" type="pres">
      <dgm:prSet presAssocID="{3895005A-1972-4116-941F-85E45FDA47EE}" presName="thickLine" presStyleLbl="alignNode1" presStyleIdx="2" presStyleCnt="5"/>
      <dgm:spPr/>
    </dgm:pt>
    <dgm:pt modelId="{EA9274FB-45A5-4E99-9791-BE6D47B8C34C}" type="pres">
      <dgm:prSet presAssocID="{3895005A-1972-4116-941F-85E45FDA47EE}" presName="horz1" presStyleCnt="0"/>
      <dgm:spPr/>
    </dgm:pt>
    <dgm:pt modelId="{D651ED5F-E5D2-4677-A409-1B83EC1F7F0B}" type="pres">
      <dgm:prSet presAssocID="{3895005A-1972-4116-941F-85E45FDA47EE}" presName="tx1" presStyleLbl="revTx" presStyleIdx="2" presStyleCnt="5"/>
      <dgm:spPr/>
    </dgm:pt>
    <dgm:pt modelId="{5EC4F0CC-C57B-48D1-8444-6E64ED443CBD}" type="pres">
      <dgm:prSet presAssocID="{3895005A-1972-4116-941F-85E45FDA47EE}" presName="vert1" presStyleCnt="0"/>
      <dgm:spPr/>
    </dgm:pt>
    <dgm:pt modelId="{DF5A9019-7160-4591-B4CE-F15ECD00629D}" type="pres">
      <dgm:prSet presAssocID="{3A687A8F-53E3-4083-9195-DB3B71FEDD2B}" presName="thickLine" presStyleLbl="alignNode1" presStyleIdx="3" presStyleCnt="5"/>
      <dgm:spPr/>
    </dgm:pt>
    <dgm:pt modelId="{A8EEF6B3-F6B3-4949-9CE8-7AEAAF711302}" type="pres">
      <dgm:prSet presAssocID="{3A687A8F-53E3-4083-9195-DB3B71FEDD2B}" presName="horz1" presStyleCnt="0"/>
      <dgm:spPr/>
    </dgm:pt>
    <dgm:pt modelId="{EAD9FA86-BAF0-4DB6-8AB3-F97F5553CC24}" type="pres">
      <dgm:prSet presAssocID="{3A687A8F-53E3-4083-9195-DB3B71FEDD2B}" presName="tx1" presStyleLbl="revTx" presStyleIdx="3" presStyleCnt="5" custScaleY="116927"/>
      <dgm:spPr/>
    </dgm:pt>
    <dgm:pt modelId="{9FDAE28A-3327-4E82-8B33-0BC8CD1BEEA4}" type="pres">
      <dgm:prSet presAssocID="{3A687A8F-53E3-4083-9195-DB3B71FEDD2B}" presName="vert1" presStyleCnt="0"/>
      <dgm:spPr/>
    </dgm:pt>
    <dgm:pt modelId="{39A1C786-354F-4679-8975-727F0AC15824}" type="pres">
      <dgm:prSet presAssocID="{0CA2A2F6-73F3-4D4F-85CA-7182DB2E92B2}" presName="thickLine" presStyleLbl="alignNode1" presStyleIdx="4" presStyleCnt="5"/>
      <dgm:spPr/>
    </dgm:pt>
    <dgm:pt modelId="{B0434747-D70F-4D34-B494-EC25DDEDA67B}" type="pres">
      <dgm:prSet presAssocID="{0CA2A2F6-73F3-4D4F-85CA-7182DB2E92B2}" presName="horz1" presStyleCnt="0"/>
      <dgm:spPr/>
    </dgm:pt>
    <dgm:pt modelId="{7D02566F-8CB4-4C60-939B-781DE9FFB9AD}" type="pres">
      <dgm:prSet presAssocID="{0CA2A2F6-73F3-4D4F-85CA-7182DB2E92B2}" presName="tx1" presStyleLbl="revTx" presStyleIdx="4" presStyleCnt="5"/>
      <dgm:spPr/>
    </dgm:pt>
    <dgm:pt modelId="{AABAAFC2-BC5B-4E98-A2BF-8E6CC0944352}" type="pres">
      <dgm:prSet presAssocID="{0CA2A2F6-73F3-4D4F-85CA-7182DB2E92B2}" presName="vert1" presStyleCnt="0"/>
      <dgm:spPr/>
    </dgm:pt>
  </dgm:ptLst>
  <dgm:cxnLst>
    <dgm:cxn modelId="{0CD5F204-A1D4-483F-B44E-0F2D51D89FF9}" type="presOf" srcId="{0CA2A2F6-73F3-4D4F-85CA-7182DB2E92B2}" destId="{7D02566F-8CB4-4C60-939B-781DE9FFB9AD}" srcOrd="0" destOrd="0" presId="urn:microsoft.com/office/officeart/2008/layout/LinedList"/>
    <dgm:cxn modelId="{218BD608-71C5-4A73-82C5-86C62405D43D}" srcId="{68BEEF22-67A8-4B91-87B1-18279F2CB7DB}" destId="{0CA2A2F6-73F3-4D4F-85CA-7182DB2E92B2}" srcOrd="4" destOrd="0" parTransId="{BE4BAF20-ABEE-46C3-BA95-0E62EEC7EE3C}" sibTransId="{FD0952CB-6536-482F-A3D6-B2436A64A556}"/>
    <dgm:cxn modelId="{56FBB016-5E68-4B07-B30C-64815719E65A}" srcId="{68BEEF22-67A8-4B91-87B1-18279F2CB7DB}" destId="{220ADAC4-DF8D-42C5-A864-A0563FFFD726}" srcOrd="1" destOrd="0" parTransId="{6F403CB2-E7EC-4AEC-9064-49CF8E887769}" sibTransId="{BB62257F-DC9A-4CC0-AF15-AE85F760749A}"/>
    <dgm:cxn modelId="{C22A4B34-5CA4-4825-8EF9-5BCE0E7C05CA}" type="presOf" srcId="{68BEEF22-67A8-4B91-87B1-18279F2CB7DB}" destId="{18EC79E6-A41D-4F21-9D4E-EC9D0AA35A7D}" srcOrd="0" destOrd="0" presId="urn:microsoft.com/office/officeart/2008/layout/LinedList"/>
    <dgm:cxn modelId="{7EC48B4E-16A7-48FD-AC7B-C2505580A64C}" type="presOf" srcId="{220ADAC4-DF8D-42C5-A864-A0563FFFD726}" destId="{78FC3BD5-ADC3-4439-BD58-A5C0697C0CFC}" srcOrd="0" destOrd="0" presId="urn:microsoft.com/office/officeart/2008/layout/LinedList"/>
    <dgm:cxn modelId="{DFA93B70-3366-4E3F-8AEC-8F72406F784A}" type="presOf" srcId="{3A687A8F-53E3-4083-9195-DB3B71FEDD2B}" destId="{EAD9FA86-BAF0-4DB6-8AB3-F97F5553CC24}" srcOrd="0" destOrd="0" presId="urn:microsoft.com/office/officeart/2008/layout/LinedList"/>
    <dgm:cxn modelId="{B2E58373-1170-4A0C-9F3A-21297B195BC3}" type="presOf" srcId="{041C2A7D-788D-4F24-92A8-F35BE7A93307}" destId="{1A3B483C-8759-4E01-90D0-D0D3D0136989}" srcOrd="0" destOrd="0" presId="urn:microsoft.com/office/officeart/2008/layout/LinedList"/>
    <dgm:cxn modelId="{27214496-56EA-4B12-8EEA-E09B8670C26A}" srcId="{68BEEF22-67A8-4B91-87B1-18279F2CB7DB}" destId="{3895005A-1972-4116-941F-85E45FDA47EE}" srcOrd="2" destOrd="0" parTransId="{781495F1-914B-441B-B1E7-E653DCEC1F13}" sibTransId="{946A71E6-CF2D-451F-B11F-BFFC5CA86326}"/>
    <dgm:cxn modelId="{A4CBB4B7-D6E8-48A3-95A8-8F00D18C4BA2}" type="presOf" srcId="{3895005A-1972-4116-941F-85E45FDA47EE}" destId="{D651ED5F-E5D2-4677-A409-1B83EC1F7F0B}" srcOrd="0" destOrd="0" presId="urn:microsoft.com/office/officeart/2008/layout/LinedList"/>
    <dgm:cxn modelId="{2F9045C9-098C-417C-978C-3299BABFB6EE}" srcId="{68BEEF22-67A8-4B91-87B1-18279F2CB7DB}" destId="{041C2A7D-788D-4F24-92A8-F35BE7A93307}" srcOrd="0" destOrd="0" parTransId="{EC928E27-7F30-43D9-AD52-A492F128AC97}" sibTransId="{5B977F23-5F5D-4F48-B60A-4EBE36E9A95D}"/>
    <dgm:cxn modelId="{6C1F21E4-0749-45EF-97C5-BA176E695A7B}" srcId="{68BEEF22-67A8-4B91-87B1-18279F2CB7DB}" destId="{3A687A8F-53E3-4083-9195-DB3B71FEDD2B}" srcOrd="3" destOrd="0" parTransId="{4971959F-A9CD-49F3-952E-3307439A48F4}" sibTransId="{D3BE3EEF-B3E5-48E5-B7F5-C8A535001696}"/>
    <dgm:cxn modelId="{9DE4E29B-B4C5-4C87-A748-A60841B48BFD}" type="presParOf" srcId="{18EC79E6-A41D-4F21-9D4E-EC9D0AA35A7D}" destId="{58C7BD75-415B-40D7-B514-9E3EC6BAE64A}" srcOrd="0" destOrd="0" presId="urn:microsoft.com/office/officeart/2008/layout/LinedList"/>
    <dgm:cxn modelId="{50392D50-A0D2-4A2A-8A53-4E929F264144}" type="presParOf" srcId="{18EC79E6-A41D-4F21-9D4E-EC9D0AA35A7D}" destId="{3C08EA0F-1D0F-401A-A188-4C9E90997B71}" srcOrd="1" destOrd="0" presId="urn:microsoft.com/office/officeart/2008/layout/LinedList"/>
    <dgm:cxn modelId="{1BE5D277-67C9-4858-9B1F-130D1D79C8FC}" type="presParOf" srcId="{3C08EA0F-1D0F-401A-A188-4C9E90997B71}" destId="{1A3B483C-8759-4E01-90D0-D0D3D0136989}" srcOrd="0" destOrd="0" presId="urn:microsoft.com/office/officeart/2008/layout/LinedList"/>
    <dgm:cxn modelId="{45D8FFA4-C5DA-4C98-A001-9A728357FA7F}" type="presParOf" srcId="{3C08EA0F-1D0F-401A-A188-4C9E90997B71}" destId="{0A8D8BFB-583A-4346-BEB8-88D7F3893004}" srcOrd="1" destOrd="0" presId="urn:microsoft.com/office/officeart/2008/layout/LinedList"/>
    <dgm:cxn modelId="{93E04E45-08A3-4181-81C3-593D1CE10564}" type="presParOf" srcId="{18EC79E6-A41D-4F21-9D4E-EC9D0AA35A7D}" destId="{937752A6-A407-4BDD-BC1C-6CB1392F1F17}" srcOrd="2" destOrd="0" presId="urn:microsoft.com/office/officeart/2008/layout/LinedList"/>
    <dgm:cxn modelId="{FF8E4782-99AF-4A7E-B872-0E7B5BAC6496}" type="presParOf" srcId="{18EC79E6-A41D-4F21-9D4E-EC9D0AA35A7D}" destId="{DFC42A34-388C-4171-B8A6-188F1FD34436}" srcOrd="3" destOrd="0" presId="urn:microsoft.com/office/officeart/2008/layout/LinedList"/>
    <dgm:cxn modelId="{F9CDA0CA-5F0D-4FBA-9651-414F118472F2}" type="presParOf" srcId="{DFC42A34-388C-4171-B8A6-188F1FD34436}" destId="{78FC3BD5-ADC3-4439-BD58-A5C0697C0CFC}" srcOrd="0" destOrd="0" presId="urn:microsoft.com/office/officeart/2008/layout/LinedList"/>
    <dgm:cxn modelId="{AE905D2B-4F4E-4314-B6C2-990985FF74E8}" type="presParOf" srcId="{DFC42A34-388C-4171-B8A6-188F1FD34436}" destId="{DDBDC6C1-D0FF-42AF-B8F4-FB96D839A47C}" srcOrd="1" destOrd="0" presId="urn:microsoft.com/office/officeart/2008/layout/LinedList"/>
    <dgm:cxn modelId="{DB5D46A5-5946-4F57-8603-EC58ED9B2670}" type="presParOf" srcId="{18EC79E6-A41D-4F21-9D4E-EC9D0AA35A7D}" destId="{F969338B-9FE7-46AE-9B2F-CC1D04D3AD29}" srcOrd="4" destOrd="0" presId="urn:microsoft.com/office/officeart/2008/layout/LinedList"/>
    <dgm:cxn modelId="{75A2934F-A59D-428E-86D4-9A3118318754}" type="presParOf" srcId="{18EC79E6-A41D-4F21-9D4E-EC9D0AA35A7D}" destId="{EA9274FB-45A5-4E99-9791-BE6D47B8C34C}" srcOrd="5" destOrd="0" presId="urn:microsoft.com/office/officeart/2008/layout/LinedList"/>
    <dgm:cxn modelId="{AD976343-1148-4229-98FA-EDB636BD369D}" type="presParOf" srcId="{EA9274FB-45A5-4E99-9791-BE6D47B8C34C}" destId="{D651ED5F-E5D2-4677-A409-1B83EC1F7F0B}" srcOrd="0" destOrd="0" presId="urn:microsoft.com/office/officeart/2008/layout/LinedList"/>
    <dgm:cxn modelId="{6FDA514F-A8FD-421C-BE0C-2CB224376A05}" type="presParOf" srcId="{EA9274FB-45A5-4E99-9791-BE6D47B8C34C}" destId="{5EC4F0CC-C57B-48D1-8444-6E64ED443CBD}" srcOrd="1" destOrd="0" presId="urn:microsoft.com/office/officeart/2008/layout/LinedList"/>
    <dgm:cxn modelId="{14493ADF-A041-4BDC-9501-3D2713F1ADA4}" type="presParOf" srcId="{18EC79E6-A41D-4F21-9D4E-EC9D0AA35A7D}" destId="{DF5A9019-7160-4591-B4CE-F15ECD00629D}" srcOrd="6" destOrd="0" presId="urn:microsoft.com/office/officeart/2008/layout/LinedList"/>
    <dgm:cxn modelId="{37825250-155D-471B-8A86-E3A4C6A3922B}" type="presParOf" srcId="{18EC79E6-A41D-4F21-9D4E-EC9D0AA35A7D}" destId="{A8EEF6B3-F6B3-4949-9CE8-7AEAAF711302}" srcOrd="7" destOrd="0" presId="urn:microsoft.com/office/officeart/2008/layout/LinedList"/>
    <dgm:cxn modelId="{D8697F7C-DA6A-429B-AB65-793B3051B53A}" type="presParOf" srcId="{A8EEF6B3-F6B3-4949-9CE8-7AEAAF711302}" destId="{EAD9FA86-BAF0-4DB6-8AB3-F97F5553CC24}" srcOrd="0" destOrd="0" presId="urn:microsoft.com/office/officeart/2008/layout/LinedList"/>
    <dgm:cxn modelId="{D1013BD7-ADF8-4EB3-98F3-94792831A548}" type="presParOf" srcId="{A8EEF6B3-F6B3-4949-9CE8-7AEAAF711302}" destId="{9FDAE28A-3327-4E82-8B33-0BC8CD1BEEA4}" srcOrd="1" destOrd="0" presId="urn:microsoft.com/office/officeart/2008/layout/LinedList"/>
    <dgm:cxn modelId="{78E4BDC8-3D8A-4583-8916-5457C2629CCF}" type="presParOf" srcId="{18EC79E6-A41D-4F21-9D4E-EC9D0AA35A7D}" destId="{39A1C786-354F-4679-8975-727F0AC15824}" srcOrd="8" destOrd="0" presId="urn:microsoft.com/office/officeart/2008/layout/LinedList"/>
    <dgm:cxn modelId="{3149C4C7-63EE-4748-85C2-477609BD20E3}" type="presParOf" srcId="{18EC79E6-A41D-4F21-9D4E-EC9D0AA35A7D}" destId="{B0434747-D70F-4D34-B494-EC25DDEDA67B}" srcOrd="9" destOrd="0" presId="urn:microsoft.com/office/officeart/2008/layout/LinedList"/>
    <dgm:cxn modelId="{7F56E34E-AC7E-408A-A7C4-E8905F3E535C}" type="presParOf" srcId="{B0434747-D70F-4D34-B494-EC25DDEDA67B}" destId="{7D02566F-8CB4-4C60-939B-781DE9FFB9AD}" srcOrd="0" destOrd="0" presId="urn:microsoft.com/office/officeart/2008/layout/LinedList"/>
    <dgm:cxn modelId="{8F8FE239-5B0B-4550-AC4C-DA601C310B1C}" type="presParOf" srcId="{B0434747-D70F-4D34-B494-EC25DDEDA67B}" destId="{AABAAFC2-BC5B-4E98-A2BF-8E6CC094435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81DF605-7ED9-4F6C-B049-01BFC041A504}" type="doc">
      <dgm:prSet loTypeId="urn:microsoft.com/office/officeart/2008/layout/LinedList" loCatId="list" qsTypeId="urn:microsoft.com/office/officeart/2005/8/quickstyle/simple1#4" qsCatId="simple" csTypeId="urn:microsoft.com/office/officeart/2005/8/colors/colorful2#2" csCatId="colorful" phldr="1"/>
      <dgm:spPr/>
      <dgm:t>
        <a:bodyPr/>
        <a:lstStyle/>
        <a:p>
          <a:endParaRPr lang="en-US"/>
        </a:p>
      </dgm:t>
    </dgm:pt>
    <dgm:pt modelId="{1E85A292-70D4-4AA8-8F2F-94835798B370}">
      <dgm:prSet/>
      <dgm:spPr/>
      <dgm:t>
        <a:bodyPr/>
        <a:lstStyle/>
        <a:p>
          <a:pPr>
            <a:lnSpc>
              <a:spcPct val="100000"/>
            </a:lnSpc>
          </a:pPr>
          <a:r>
            <a:rPr lang="en-GB" dirty="0"/>
            <a:t>I am committed to three development opportunities that are linked to my professional career goals. </a:t>
          </a:r>
          <a:endParaRPr lang="en-US" dirty="0"/>
        </a:p>
      </dgm:t>
    </dgm:pt>
    <dgm:pt modelId="{799AC710-04B6-48C7-A3F5-0A51A4693AF6}" type="parTrans" cxnId="{3AC03AFF-F2F1-46A6-BA44-04246CC5504E}">
      <dgm:prSet/>
      <dgm:spPr/>
      <dgm:t>
        <a:bodyPr/>
        <a:lstStyle/>
        <a:p>
          <a:endParaRPr lang="en-US"/>
        </a:p>
      </dgm:t>
    </dgm:pt>
    <dgm:pt modelId="{FF82D688-B0AD-4374-B496-1F2BC89B650E}" type="sibTrans" cxnId="{3AC03AFF-F2F1-46A6-BA44-04246CC5504E}">
      <dgm:prSet/>
      <dgm:spPr/>
      <dgm:t>
        <a:bodyPr/>
        <a:lstStyle/>
        <a:p>
          <a:endParaRPr lang="en-US"/>
        </a:p>
      </dgm:t>
    </dgm:pt>
    <dgm:pt modelId="{5B84171B-D993-4B56-B2BC-73DAD65DD50B}">
      <dgm:prSet/>
      <dgm:spPr/>
      <dgm:t>
        <a:bodyPr/>
        <a:lstStyle/>
        <a:p>
          <a:pPr>
            <a:lnSpc>
              <a:spcPct val="100000"/>
            </a:lnSpc>
          </a:pPr>
          <a:r>
            <a:rPr lang="en-GB"/>
            <a:t>These development opportunities are channels of influence and support. They are:</a:t>
          </a:r>
          <a:endParaRPr lang="en-US"/>
        </a:p>
      </dgm:t>
    </dgm:pt>
    <dgm:pt modelId="{A04B0193-680B-4387-9D3A-742D824B068F}" type="parTrans" cxnId="{CF0AD8B9-1F4F-4AD4-BC9F-84D1CF310E40}">
      <dgm:prSet/>
      <dgm:spPr/>
      <dgm:t>
        <a:bodyPr/>
        <a:lstStyle/>
        <a:p>
          <a:endParaRPr lang="en-US"/>
        </a:p>
      </dgm:t>
    </dgm:pt>
    <dgm:pt modelId="{3691F695-F4BB-4334-A096-F26FD2C4984F}" type="sibTrans" cxnId="{CF0AD8B9-1F4F-4AD4-BC9F-84D1CF310E40}">
      <dgm:prSet/>
      <dgm:spPr/>
      <dgm:t>
        <a:bodyPr/>
        <a:lstStyle/>
        <a:p>
          <a:endParaRPr lang="en-US"/>
        </a:p>
      </dgm:t>
    </dgm:pt>
    <dgm:pt modelId="{87FE281A-034F-4865-AB39-D32EA458B0F7}">
      <dgm:prSet/>
      <dgm:spPr/>
      <dgm:t>
        <a:bodyPr/>
        <a:lstStyle/>
        <a:p>
          <a:pPr>
            <a:lnSpc>
              <a:spcPct val="100000"/>
            </a:lnSpc>
          </a:pPr>
          <a:r>
            <a:rPr lang="en-GB" dirty="0"/>
            <a:t>LinkedIn learning – I intend to take several learning opportunities available on </a:t>
          </a:r>
          <a:r>
            <a:rPr lang="en-GB" dirty="0" err="1"/>
            <a:t>Linkedln</a:t>
          </a:r>
          <a:r>
            <a:rPr lang="en-GB" dirty="0"/>
            <a:t> for my career development. </a:t>
          </a:r>
          <a:endParaRPr lang="en-US" dirty="0"/>
        </a:p>
      </dgm:t>
    </dgm:pt>
    <dgm:pt modelId="{09E28794-4DF8-435C-AD8D-265357B6E360}" type="parTrans" cxnId="{55AE3D11-D569-4D4F-B94F-10BF01A5D789}">
      <dgm:prSet/>
      <dgm:spPr/>
      <dgm:t>
        <a:bodyPr/>
        <a:lstStyle/>
        <a:p>
          <a:endParaRPr lang="en-US"/>
        </a:p>
      </dgm:t>
    </dgm:pt>
    <dgm:pt modelId="{E8873442-59A7-4335-BB2F-2A0F38F15ED6}" type="sibTrans" cxnId="{55AE3D11-D569-4D4F-B94F-10BF01A5D789}">
      <dgm:prSet/>
      <dgm:spPr/>
      <dgm:t>
        <a:bodyPr/>
        <a:lstStyle/>
        <a:p>
          <a:endParaRPr lang="en-US"/>
        </a:p>
      </dgm:t>
    </dgm:pt>
    <dgm:pt modelId="{B5C546FE-57E7-45F8-B7F5-FFD81E41AFDD}">
      <dgm:prSet/>
      <dgm:spPr/>
      <dgm:t>
        <a:bodyPr/>
        <a:lstStyle/>
        <a:p>
          <a:pPr algn="just">
            <a:lnSpc>
              <a:spcPct val="100000"/>
            </a:lnSpc>
          </a:pPr>
          <a:r>
            <a:rPr lang="en-GB" dirty="0"/>
            <a:t>Attend HE Webinars: I intend to take advantage of various teaching and research related webinar series as may be organised by my universities and other HE institutions.</a:t>
          </a:r>
          <a:endParaRPr lang="en-US" dirty="0"/>
        </a:p>
      </dgm:t>
    </dgm:pt>
    <dgm:pt modelId="{CED93347-1045-4E48-BACB-1BE39D8000C0}" type="parTrans" cxnId="{0BE14BDE-EE96-440B-93B0-E2164A5382DA}">
      <dgm:prSet/>
      <dgm:spPr/>
      <dgm:t>
        <a:bodyPr/>
        <a:lstStyle/>
        <a:p>
          <a:endParaRPr lang="en-US"/>
        </a:p>
      </dgm:t>
    </dgm:pt>
    <dgm:pt modelId="{C43EFFAC-DD5A-4FC6-AD0E-476924E216A9}" type="sibTrans" cxnId="{0BE14BDE-EE96-440B-93B0-E2164A5382DA}">
      <dgm:prSet/>
      <dgm:spPr/>
      <dgm:t>
        <a:bodyPr/>
        <a:lstStyle/>
        <a:p>
          <a:endParaRPr lang="en-US"/>
        </a:p>
      </dgm:t>
    </dgm:pt>
    <dgm:pt modelId="{762DE0F0-EA27-4404-9DE6-439A95CCDE8C}">
      <dgm:prSet/>
      <dgm:spPr/>
      <dgm:t>
        <a:bodyPr/>
        <a:lstStyle/>
        <a:p>
          <a:pPr>
            <a:lnSpc>
              <a:spcPct val="100000"/>
            </a:lnSpc>
          </a:pPr>
          <a:r>
            <a:rPr lang="en-GB" dirty="0"/>
            <a:t>I intend to attend HE conferences such as British Academy of Management (BAM), to increase in knowledge and best practices in my industry and among fellow professionals.</a:t>
          </a:r>
          <a:endParaRPr lang="en-US" dirty="0"/>
        </a:p>
      </dgm:t>
    </dgm:pt>
    <dgm:pt modelId="{5643A06A-1457-45AF-BAD7-6D5C47D5A175}" type="parTrans" cxnId="{6823504B-8731-4715-8921-B7970B4E7D20}">
      <dgm:prSet/>
      <dgm:spPr/>
      <dgm:t>
        <a:bodyPr/>
        <a:lstStyle/>
        <a:p>
          <a:endParaRPr lang="en-US"/>
        </a:p>
      </dgm:t>
    </dgm:pt>
    <dgm:pt modelId="{968138FD-C5C5-4034-9EE0-45D849D07455}" type="sibTrans" cxnId="{6823504B-8731-4715-8921-B7970B4E7D20}">
      <dgm:prSet/>
      <dgm:spPr/>
      <dgm:t>
        <a:bodyPr/>
        <a:lstStyle/>
        <a:p>
          <a:endParaRPr lang="en-US"/>
        </a:p>
      </dgm:t>
    </dgm:pt>
    <dgm:pt modelId="{690D0E83-4770-40A0-8F6A-1EEBB4A79D37}" type="pres">
      <dgm:prSet presAssocID="{881DF605-7ED9-4F6C-B049-01BFC041A504}" presName="vert0" presStyleCnt="0">
        <dgm:presLayoutVars>
          <dgm:dir/>
          <dgm:animOne val="branch"/>
          <dgm:animLvl val="lvl"/>
        </dgm:presLayoutVars>
      </dgm:prSet>
      <dgm:spPr/>
    </dgm:pt>
    <dgm:pt modelId="{DE6E095E-FE06-4184-8011-6E4040C0899F}" type="pres">
      <dgm:prSet presAssocID="{1E85A292-70D4-4AA8-8F2F-94835798B370}" presName="thickLine" presStyleLbl="alignNode1" presStyleIdx="0" presStyleCnt="5"/>
      <dgm:spPr/>
    </dgm:pt>
    <dgm:pt modelId="{17E7C441-24A1-4A62-89CF-DFF16D873BD3}" type="pres">
      <dgm:prSet presAssocID="{1E85A292-70D4-4AA8-8F2F-94835798B370}" presName="horz1" presStyleCnt="0"/>
      <dgm:spPr/>
    </dgm:pt>
    <dgm:pt modelId="{2413611B-1924-4D00-9B82-D0D67A1771DF}" type="pres">
      <dgm:prSet presAssocID="{1E85A292-70D4-4AA8-8F2F-94835798B370}" presName="tx1" presStyleLbl="revTx" presStyleIdx="0" presStyleCnt="5"/>
      <dgm:spPr/>
    </dgm:pt>
    <dgm:pt modelId="{1CCEBEF3-7DD6-4360-B46C-F67FBA820900}" type="pres">
      <dgm:prSet presAssocID="{1E85A292-70D4-4AA8-8F2F-94835798B370}" presName="vert1" presStyleCnt="0"/>
      <dgm:spPr/>
    </dgm:pt>
    <dgm:pt modelId="{0C641A82-9CE7-440C-8D29-4181197FACBE}" type="pres">
      <dgm:prSet presAssocID="{5B84171B-D993-4B56-B2BC-73DAD65DD50B}" presName="thickLine" presStyleLbl="alignNode1" presStyleIdx="1" presStyleCnt="5"/>
      <dgm:spPr/>
    </dgm:pt>
    <dgm:pt modelId="{E6DDAA4E-DDA6-4195-B006-6C4E65E3A3C3}" type="pres">
      <dgm:prSet presAssocID="{5B84171B-D993-4B56-B2BC-73DAD65DD50B}" presName="horz1" presStyleCnt="0"/>
      <dgm:spPr/>
    </dgm:pt>
    <dgm:pt modelId="{BF20C2CF-CF44-4D79-843D-4FFD621F9DCA}" type="pres">
      <dgm:prSet presAssocID="{5B84171B-D993-4B56-B2BC-73DAD65DD50B}" presName="tx1" presStyleLbl="revTx" presStyleIdx="1" presStyleCnt="5"/>
      <dgm:spPr/>
    </dgm:pt>
    <dgm:pt modelId="{793792AF-08AB-496B-B2B6-9BF2E7B612C5}" type="pres">
      <dgm:prSet presAssocID="{5B84171B-D993-4B56-B2BC-73DAD65DD50B}" presName="vert1" presStyleCnt="0"/>
      <dgm:spPr/>
    </dgm:pt>
    <dgm:pt modelId="{AE41FC06-2590-4C73-8C84-98B50BCAE499}" type="pres">
      <dgm:prSet presAssocID="{87FE281A-034F-4865-AB39-D32EA458B0F7}" presName="thickLine" presStyleLbl="alignNode1" presStyleIdx="2" presStyleCnt="5"/>
      <dgm:spPr/>
    </dgm:pt>
    <dgm:pt modelId="{31184D64-AB08-43DE-923B-B135B1C82E2F}" type="pres">
      <dgm:prSet presAssocID="{87FE281A-034F-4865-AB39-D32EA458B0F7}" presName="horz1" presStyleCnt="0"/>
      <dgm:spPr/>
    </dgm:pt>
    <dgm:pt modelId="{FF02547A-2B86-4BD2-A8BC-BC9FFA1173A6}" type="pres">
      <dgm:prSet presAssocID="{87FE281A-034F-4865-AB39-D32EA458B0F7}" presName="tx1" presStyleLbl="revTx" presStyleIdx="2" presStyleCnt="5"/>
      <dgm:spPr/>
    </dgm:pt>
    <dgm:pt modelId="{CCF36A9F-AA9C-46FC-8D4E-B4C24116A6F5}" type="pres">
      <dgm:prSet presAssocID="{87FE281A-034F-4865-AB39-D32EA458B0F7}" presName="vert1" presStyleCnt="0"/>
      <dgm:spPr/>
    </dgm:pt>
    <dgm:pt modelId="{C1B23A3C-89BF-436C-860A-A3E056D8AE9E}" type="pres">
      <dgm:prSet presAssocID="{B5C546FE-57E7-45F8-B7F5-FFD81E41AFDD}" presName="thickLine" presStyleLbl="alignNode1" presStyleIdx="3" presStyleCnt="5"/>
      <dgm:spPr/>
    </dgm:pt>
    <dgm:pt modelId="{858DEF3E-476A-4253-81BD-A5B0D6D9D4E1}" type="pres">
      <dgm:prSet presAssocID="{B5C546FE-57E7-45F8-B7F5-FFD81E41AFDD}" presName="horz1" presStyleCnt="0"/>
      <dgm:spPr/>
    </dgm:pt>
    <dgm:pt modelId="{F4AF7467-DA50-45D1-8B8C-196EA0765FA3}" type="pres">
      <dgm:prSet presAssocID="{B5C546FE-57E7-45F8-B7F5-FFD81E41AFDD}" presName="tx1" presStyleLbl="revTx" presStyleIdx="3" presStyleCnt="5"/>
      <dgm:spPr/>
    </dgm:pt>
    <dgm:pt modelId="{E9E5A564-E1FF-4F9A-86A4-4240EB71973E}" type="pres">
      <dgm:prSet presAssocID="{B5C546FE-57E7-45F8-B7F5-FFD81E41AFDD}" presName="vert1" presStyleCnt="0"/>
      <dgm:spPr/>
    </dgm:pt>
    <dgm:pt modelId="{19ECFE86-75E9-4938-ADE6-DA48EDA4C5EE}" type="pres">
      <dgm:prSet presAssocID="{762DE0F0-EA27-4404-9DE6-439A95CCDE8C}" presName="thickLine" presStyleLbl="alignNode1" presStyleIdx="4" presStyleCnt="5"/>
      <dgm:spPr/>
    </dgm:pt>
    <dgm:pt modelId="{18FC1346-BBA3-4D4C-999D-758BE500AF6B}" type="pres">
      <dgm:prSet presAssocID="{762DE0F0-EA27-4404-9DE6-439A95CCDE8C}" presName="horz1" presStyleCnt="0"/>
      <dgm:spPr/>
    </dgm:pt>
    <dgm:pt modelId="{E8A603A1-ECCA-4CE1-BB06-B1EFCAE9AC90}" type="pres">
      <dgm:prSet presAssocID="{762DE0F0-EA27-4404-9DE6-439A95CCDE8C}" presName="tx1" presStyleLbl="revTx" presStyleIdx="4" presStyleCnt="5"/>
      <dgm:spPr/>
    </dgm:pt>
    <dgm:pt modelId="{C70CB33F-A93B-4B94-98F1-ACB7719C2D2B}" type="pres">
      <dgm:prSet presAssocID="{762DE0F0-EA27-4404-9DE6-439A95CCDE8C}" presName="vert1" presStyleCnt="0"/>
      <dgm:spPr/>
    </dgm:pt>
  </dgm:ptLst>
  <dgm:cxnLst>
    <dgm:cxn modelId="{55AE3D11-D569-4D4F-B94F-10BF01A5D789}" srcId="{881DF605-7ED9-4F6C-B049-01BFC041A504}" destId="{87FE281A-034F-4865-AB39-D32EA458B0F7}" srcOrd="2" destOrd="0" parTransId="{09E28794-4DF8-435C-AD8D-265357B6E360}" sibTransId="{E8873442-59A7-4335-BB2F-2A0F38F15ED6}"/>
    <dgm:cxn modelId="{8E9C2E5B-78B9-436B-B52F-719BAA03C356}" type="presOf" srcId="{87FE281A-034F-4865-AB39-D32EA458B0F7}" destId="{FF02547A-2B86-4BD2-A8BC-BC9FFA1173A6}" srcOrd="0" destOrd="0" presId="urn:microsoft.com/office/officeart/2008/layout/LinedList"/>
    <dgm:cxn modelId="{6823504B-8731-4715-8921-B7970B4E7D20}" srcId="{881DF605-7ED9-4F6C-B049-01BFC041A504}" destId="{762DE0F0-EA27-4404-9DE6-439A95CCDE8C}" srcOrd="4" destOrd="0" parTransId="{5643A06A-1457-45AF-BAD7-6D5C47D5A175}" sibTransId="{968138FD-C5C5-4034-9EE0-45D849D07455}"/>
    <dgm:cxn modelId="{034C6297-A0F6-47C1-A013-5F31958F390A}" type="presOf" srcId="{1E85A292-70D4-4AA8-8F2F-94835798B370}" destId="{2413611B-1924-4D00-9B82-D0D67A1771DF}" srcOrd="0" destOrd="0" presId="urn:microsoft.com/office/officeart/2008/layout/LinedList"/>
    <dgm:cxn modelId="{AA692999-2FA2-447A-8596-41FFE636AC8D}" type="presOf" srcId="{5B84171B-D993-4B56-B2BC-73DAD65DD50B}" destId="{BF20C2CF-CF44-4D79-843D-4FFD621F9DCA}" srcOrd="0" destOrd="0" presId="urn:microsoft.com/office/officeart/2008/layout/LinedList"/>
    <dgm:cxn modelId="{CE2509A4-BF3F-4D6E-8C8B-B06C5C0B8A7B}" type="presOf" srcId="{B5C546FE-57E7-45F8-B7F5-FFD81E41AFDD}" destId="{F4AF7467-DA50-45D1-8B8C-196EA0765FA3}" srcOrd="0" destOrd="0" presId="urn:microsoft.com/office/officeart/2008/layout/LinedList"/>
    <dgm:cxn modelId="{9958E5A4-606C-483B-94C4-1529DE4A2353}" type="presOf" srcId="{881DF605-7ED9-4F6C-B049-01BFC041A504}" destId="{690D0E83-4770-40A0-8F6A-1EEBB4A79D37}" srcOrd="0" destOrd="0" presId="urn:microsoft.com/office/officeart/2008/layout/LinedList"/>
    <dgm:cxn modelId="{CF0AD8B9-1F4F-4AD4-BC9F-84D1CF310E40}" srcId="{881DF605-7ED9-4F6C-B049-01BFC041A504}" destId="{5B84171B-D993-4B56-B2BC-73DAD65DD50B}" srcOrd="1" destOrd="0" parTransId="{A04B0193-680B-4387-9D3A-742D824B068F}" sibTransId="{3691F695-F4BB-4334-A096-F26FD2C4984F}"/>
    <dgm:cxn modelId="{0BE14BDE-EE96-440B-93B0-E2164A5382DA}" srcId="{881DF605-7ED9-4F6C-B049-01BFC041A504}" destId="{B5C546FE-57E7-45F8-B7F5-FFD81E41AFDD}" srcOrd="3" destOrd="0" parTransId="{CED93347-1045-4E48-BACB-1BE39D8000C0}" sibTransId="{C43EFFAC-DD5A-4FC6-AD0E-476924E216A9}"/>
    <dgm:cxn modelId="{C76A38F7-127F-47D0-A7B3-A92AC3D565B7}" type="presOf" srcId="{762DE0F0-EA27-4404-9DE6-439A95CCDE8C}" destId="{E8A603A1-ECCA-4CE1-BB06-B1EFCAE9AC90}" srcOrd="0" destOrd="0" presId="urn:microsoft.com/office/officeart/2008/layout/LinedList"/>
    <dgm:cxn modelId="{3AC03AFF-F2F1-46A6-BA44-04246CC5504E}" srcId="{881DF605-7ED9-4F6C-B049-01BFC041A504}" destId="{1E85A292-70D4-4AA8-8F2F-94835798B370}" srcOrd="0" destOrd="0" parTransId="{799AC710-04B6-48C7-A3F5-0A51A4693AF6}" sibTransId="{FF82D688-B0AD-4374-B496-1F2BC89B650E}"/>
    <dgm:cxn modelId="{FD823820-0F0C-49C3-97FB-9A381B86F35B}" type="presParOf" srcId="{690D0E83-4770-40A0-8F6A-1EEBB4A79D37}" destId="{DE6E095E-FE06-4184-8011-6E4040C0899F}" srcOrd="0" destOrd="0" presId="urn:microsoft.com/office/officeart/2008/layout/LinedList"/>
    <dgm:cxn modelId="{29A63C38-8F2F-4F65-833F-490F9A084826}" type="presParOf" srcId="{690D0E83-4770-40A0-8F6A-1EEBB4A79D37}" destId="{17E7C441-24A1-4A62-89CF-DFF16D873BD3}" srcOrd="1" destOrd="0" presId="urn:microsoft.com/office/officeart/2008/layout/LinedList"/>
    <dgm:cxn modelId="{B9FD9A03-804F-44D1-B817-E9CFA10E632B}" type="presParOf" srcId="{17E7C441-24A1-4A62-89CF-DFF16D873BD3}" destId="{2413611B-1924-4D00-9B82-D0D67A1771DF}" srcOrd="0" destOrd="0" presId="urn:microsoft.com/office/officeart/2008/layout/LinedList"/>
    <dgm:cxn modelId="{1CB5F3EB-54DA-43C7-B52B-D62776A81732}" type="presParOf" srcId="{17E7C441-24A1-4A62-89CF-DFF16D873BD3}" destId="{1CCEBEF3-7DD6-4360-B46C-F67FBA820900}" srcOrd="1" destOrd="0" presId="urn:microsoft.com/office/officeart/2008/layout/LinedList"/>
    <dgm:cxn modelId="{C3D495EF-3A73-4217-AEFE-C6FEEEECCD96}" type="presParOf" srcId="{690D0E83-4770-40A0-8F6A-1EEBB4A79D37}" destId="{0C641A82-9CE7-440C-8D29-4181197FACBE}" srcOrd="2" destOrd="0" presId="urn:microsoft.com/office/officeart/2008/layout/LinedList"/>
    <dgm:cxn modelId="{0D18F370-C02D-4572-82AF-741B718228A3}" type="presParOf" srcId="{690D0E83-4770-40A0-8F6A-1EEBB4A79D37}" destId="{E6DDAA4E-DDA6-4195-B006-6C4E65E3A3C3}" srcOrd="3" destOrd="0" presId="urn:microsoft.com/office/officeart/2008/layout/LinedList"/>
    <dgm:cxn modelId="{E964749C-E5B2-4179-B957-066079E44106}" type="presParOf" srcId="{E6DDAA4E-DDA6-4195-B006-6C4E65E3A3C3}" destId="{BF20C2CF-CF44-4D79-843D-4FFD621F9DCA}" srcOrd="0" destOrd="0" presId="urn:microsoft.com/office/officeart/2008/layout/LinedList"/>
    <dgm:cxn modelId="{C0D58EA6-D150-4B29-AE93-23F0FF009CBE}" type="presParOf" srcId="{E6DDAA4E-DDA6-4195-B006-6C4E65E3A3C3}" destId="{793792AF-08AB-496B-B2B6-9BF2E7B612C5}" srcOrd="1" destOrd="0" presId="urn:microsoft.com/office/officeart/2008/layout/LinedList"/>
    <dgm:cxn modelId="{E7653221-8B92-4C6A-B62C-0542C1475D89}" type="presParOf" srcId="{690D0E83-4770-40A0-8F6A-1EEBB4A79D37}" destId="{AE41FC06-2590-4C73-8C84-98B50BCAE499}" srcOrd="4" destOrd="0" presId="urn:microsoft.com/office/officeart/2008/layout/LinedList"/>
    <dgm:cxn modelId="{17B8FCB4-B3EF-4CFE-92E3-A0BED9F22AE6}" type="presParOf" srcId="{690D0E83-4770-40A0-8F6A-1EEBB4A79D37}" destId="{31184D64-AB08-43DE-923B-B135B1C82E2F}" srcOrd="5" destOrd="0" presId="urn:microsoft.com/office/officeart/2008/layout/LinedList"/>
    <dgm:cxn modelId="{02A935C7-9C54-4CA2-86B9-1BD4E124FDB2}" type="presParOf" srcId="{31184D64-AB08-43DE-923B-B135B1C82E2F}" destId="{FF02547A-2B86-4BD2-A8BC-BC9FFA1173A6}" srcOrd="0" destOrd="0" presId="urn:microsoft.com/office/officeart/2008/layout/LinedList"/>
    <dgm:cxn modelId="{EDBEC827-A7C6-4DEA-9F57-18F5489D6ABF}" type="presParOf" srcId="{31184D64-AB08-43DE-923B-B135B1C82E2F}" destId="{CCF36A9F-AA9C-46FC-8D4E-B4C24116A6F5}" srcOrd="1" destOrd="0" presId="urn:microsoft.com/office/officeart/2008/layout/LinedList"/>
    <dgm:cxn modelId="{8DF5E96C-6413-4EF2-B28A-31F785361F99}" type="presParOf" srcId="{690D0E83-4770-40A0-8F6A-1EEBB4A79D37}" destId="{C1B23A3C-89BF-436C-860A-A3E056D8AE9E}" srcOrd="6" destOrd="0" presId="urn:microsoft.com/office/officeart/2008/layout/LinedList"/>
    <dgm:cxn modelId="{A8AE8C8C-CCF1-4E37-96B7-AFD24F9737A2}" type="presParOf" srcId="{690D0E83-4770-40A0-8F6A-1EEBB4A79D37}" destId="{858DEF3E-476A-4253-81BD-A5B0D6D9D4E1}" srcOrd="7" destOrd="0" presId="urn:microsoft.com/office/officeart/2008/layout/LinedList"/>
    <dgm:cxn modelId="{0DE4EDE0-E377-4667-948F-FBCA6DDA1190}" type="presParOf" srcId="{858DEF3E-476A-4253-81BD-A5B0D6D9D4E1}" destId="{F4AF7467-DA50-45D1-8B8C-196EA0765FA3}" srcOrd="0" destOrd="0" presId="urn:microsoft.com/office/officeart/2008/layout/LinedList"/>
    <dgm:cxn modelId="{A540788A-B89C-498B-8C34-6B6CDE32C20D}" type="presParOf" srcId="{858DEF3E-476A-4253-81BD-A5B0D6D9D4E1}" destId="{E9E5A564-E1FF-4F9A-86A4-4240EB71973E}" srcOrd="1" destOrd="0" presId="urn:microsoft.com/office/officeart/2008/layout/LinedList"/>
    <dgm:cxn modelId="{1B34F3D2-8ABF-42F4-A36C-21C15AEBD93E}" type="presParOf" srcId="{690D0E83-4770-40A0-8F6A-1EEBB4A79D37}" destId="{19ECFE86-75E9-4938-ADE6-DA48EDA4C5EE}" srcOrd="8" destOrd="0" presId="urn:microsoft.com/office/officeart/2008/layout/LinedList"/>
    <dgm:cxn modelId="{75058006-3BB2-484A-AAD0-292432CC4F13}" type="presParOf" srcId="{690D0E83-4770-40A0-8F6A-1EEBB4A79D37}" destId="{18FC1346-BBA3-4D4C-999D-758BE500AF6B}" srcOrd="9" destOrd="0" presId="urn:microsoft.com/office/officeart/2008/layout/LinedList"/>
    <dgm:cxn modelId="{8731BCA3-10A4-41FF-86D9-8F89E87E1F34}" type="presParOf" srcId="{18FC1346-BBA3-4D4C-999D-758BE500AF6B}" destId="{E8A603A1-ECCA-4CE1-BB06-B1EFCAE9AC90}" srcOrd="0" destOrd="0" presId="urn:microsoft.com/office/officeart/2008/layout/LinedList"/>
    <dgm:cxn modelId="{42976D81-0F2D-4454-B69F-60042C62E084}" type="presParOf" srcId="{18FC1346-BBA3-4D4C-999D-758BE500AF6B}" destId="{C70CB33F-A93B-4B94-98F1-ACB7719C2D2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BAC3A2-1240-43D4-9F20-4756B0F896CC}">
      <dsp:nvSpPr>
        <dsp:cNvPr id="0" name=""/>
        <dsp:cNvSpPr/>
      </dsp:nvSpPr>
      <dsp:spPr>
        <a:xfrm>
          <a:off x="0" y="689"/>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153E64-E00E-4B90-B214-DFAC98521E9B}">
      <dsp:nvSpPr>
        <dsp:cNvPr id="0" name=""/>
        <dsp:cNvSpPr/>
      </dsp:nvSpPr>
      <dsp:spPr bwMode="white">
        <a:xfrm>
          <a:off x="0" y="689"/>
          <a:ext cx="6797675" cy="627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Reflection &amp; Professional Development</a:t>
          </a:r>
          <a:endParaRPr lang="en-US" sz="2400" kern="1200"/>
        </a:p>
      </dsp:txBody>
      <dsp:txXfrm>
        <a:off x="0" y="689"/>
        <a:ext cx="6797675" cy="627614"/>
      </dsp:txXfrm>
    </dsp:sp>
    <dsp:sp modelId="{9B35135F-AC59-4962-92DE-8BB1D44DB41D}">
      <dsp:nvSpPr>
        <dsp:cNvPr id="0" name=""/>
        <dsp:cNvSpPr/>
      </dsp:nvSpPr>
      <dsp:spPr>
        <a:xfrm>
          <a:off x="0" y="628304"/>
          <a:ext cx="6797675"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25546F-7BA5-446F-9DFA-AB5AACA5F2D8}">
      <dsp:nvSpPr>
        <dsp:cNvPr id="0" name=""/>
        <dsp:cNvSpPr/>
      </dsp:nvSpPr>
      <dsp:spPr bwMode="white">
        <a:xfrm>
          <a:off x="0" y="628304"/>
          <a:ext cx="6797675" cy="627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Reflective theory to guide my reflection/presentation</a:t>
          </a:r>
          <a:endParaRPr lang="en-US" sz="2400" kern="1200"/>
        </a:p>
      </dsp:txBody>
      <dsp:txXfrm>
        <a:off x="0" y="628304"/>
        <a:ext cx="6797675" cy="627614"/>
      </dsp:txXfrm>
    </dsp:sp>
    <dsp:sp modelId="{A4959E2F-F81A-42D0-82B6-5CD82C5FE301}">
      <dsp:nvSpPr>
        <dsp:cNvPr id="0" name=""/>
        <dsp:cNvSpPr/>
      </dsp:nvSpPr>
      <dsp:spPr>
        <a:xfrm>
          <a:off x="0" y="1255919"/>
          <a:ext cx="6797675"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E5E57A-1F15-4CED-97B8-01DE942561C9}">
      <dsp:nvSpPr>
        <dsp:cNvPr id="0" name=""/>
        <dsp:cNvSpPr/>
      </dsp:nvSpPr>
      <dsp:spPr bwMode="white">
        <a:xfrm>
          <a:off x="0" y="1255919"/>
          <a:ext cx="6797675" cy="627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Reflective Theory: Gibb’s Reflective Cycle </a:t>
          </a:r>
          <a:endParaRPr lang="en-US" sz="2400" kern="1200"/>
        </a:p>
      </dsp:txBody>
      <dsp:txXfrm>
        <a:off x="0" y="1255919"/>
        <a:ext cx="6797675" cy="627614"/>
      </dsp:txXfrm>
    </dsp:sp>
    <dsp:sp modelId="{F6E204AE-3B24-488E-B323-7C1BDDC20A81}">
      <dsp:nvSpPr>
        <dsp:cNvPr id="0" name=""/>
        <dsp:cNvSpPr/>
      </dsp:nvSpPr>
      <dsp:spPr>
        <a:xfrm>
          <a:off x="0" y="1883533"/>
          <a:ext cx="6797675"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B58414-B1C9-44FB-920A-CEEBEA1E909C}">
      <dsp:nvSpPr>
        <dsp:cNvPr id="0" name=""/>
        <dsp:cNvSpPr/>
      </dsp:nvSpPr>
      <dsp:spPr bwMode="white">
        <a:xfrm>
          <a:off x="0" y="1883533"/>
          <a:ext cx="6797675" cy="627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Evidence of Self – Awareness </a:t>
          </a:r>
          <a:endParaRPr lang="en-US" sz="2400" kern="1200"/>
        </a:p>
      </dsp:txBody>
      <dsp:txXfrm>
        <a:off x="0" y="1883533"/>
        <a:ext cx="6797675" cy="627614"/>
      </dsp:txXfrm>
    </dsp:sp>
    <dsp:sp modelId="{AFDB2271-1223-4B91-B574-CFAD1F664542}">
      <dsp:nvSpPr>
        <dsp:cNvPr id="0" name=""/>
        <dsp:cNvSpPr/>
      </dsp:nvSpPr>
      <dsp:spPr>
        <a:xfrm>
          <a:off x="0" y="2511148"/>
          <a:ext cx="6797675"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A1D156-7CBC-4045-A82A-A7EF55C17591}">
      <dsp:nvSpPr>
        <dsp:cNvPr id="0" name=""/>
        <dsp:cNvSpPr/>
      </dsp:nvSpPr>
      <dsp:spPr bwMode="white">
        <a:xfrm>
          <a:off x="0" y="2511148"/>
          <a:ext cx="6797675" cy="627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Objective Evidence of Impact</a:t>
          </a:r>
          <a:endParaRPr lang="en-US" sz="2400" kern="1200"/>
        </a:p>
      </dsp:txBody>
      <dsp:txXfrm>
        <a:off x="0" y="2511148"/>
        <a:ext cx="6797675" cy="627614"/>
      </dsp:txXfrm>
    </dsp:sp>
    <dsp:sp modelId="{04F455BC-B80F-4C7F-B593-7663F845CF8F}">
      <dsp:nvSpPr>
        <dsp:cNvPr id="0" name=""/>
        <dsp:cNvSpPr/>
      </dsp:nvSpPr>
      <dsp:spPr>
        <a:xfrm>
          <a:off x="0" y="3138763"/>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5BEF45-57D3-436A-A64A-00E8AEE1EA9C}">
      <dsp:nvSpPr>
        <dsp:cNvPr id="0" name=""/>
        <dsp:cNvSpPr/>
      </dsp:nvSpPr>
      <dsp:spPr bwMode="white">
        <a:xfrm>
          <a:off x="0" y="3138763"/>
          <a:ext cx="6797675" cy="627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Organisational Profile</a:t>
          </a:r>
          <a:endParaRPr lang="en-US" sz="2400" kern="1200"/>
        </a:p>
      </dsp:txBody>
      <dsp:txXfrm>
        <a:off x="0" y="3138763"/>
        <a:ext cx="6797675" cy="627614"/>
      </dsp:txXfrm>
    </dsp:sp>
    <dsp:sp modelId="{27BD95A1-8B02-4079-94E3-0680C088F976}">
      <dsp:nvSpPr>
        <dsp:cNvPr id="0" name=""/>
        <dsp:cNvSpPr/>
      </dsp:nvSpPr>
      <dsp:spPr>
        <a:xfrm>
          <a:off x="0" y="3766378"/>
          <a:ext cx="6797675"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EB61CF-343D-4E6D-8E4D-6C7CD15EE59A}">
      <dsp:nvSpPr>
        <dsp:cNvPr id="0" name=""/>
        <dsp:cNvSpPr/>
      </dsp:nvSpPr>
      <dsp:spPr bwMode="white">
        <a:xfrm>
          <a:off x="0" y="3766378"/>
          <a:ext cx="6797675" cy="627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Commitment to THREE Development Opportunities</a:t>
          </a:r>
          <a:endParaRPr lang="en-US" sz="2400" kern="1200"/>
        </a:p>
      </dsp:txBody>
      <dsp:txXfrm>
        <a:off x="0" y="3766378"/>
        <a:ext cx="6797675" cy="627614"/>
      </dsp:txXfrm>
    </dsp:sp>
    <dsp:sp modelId="{85314A20-E241-44E5-8E99-03DE2DA6E8E7}">
      <dsp:nvSpPr>
        <dsp:cNvPr id="0" name=""/>
        <dsp:cNvSpPr/>
      </dsp:nvSpPr>
      <dsp:spPr>
        <a:xfrm>
          <a:off x="0" y="4393992"/>
          <a:ext cx="6797675"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ECDEDB-0B90-410E-8DF1-178C08BF4D72}">
      <dsp:nvSpPr>
        <dsp:cNvPr id="0" name=""/>
        <dsp:cNvSpPr/>
      </dsp:nvSpPr>
      <dsp:spPr bwMode="white">
        <a:xfrm>
          <a:off x="0" y="4393992"/>
          <a:ext cx="6797675" cy="627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My CPD Plans For Life-Long Learning </a:t>
          </a:r>
          <a:endParaRPr lang="en-US" sz="2400" kern="1200"/>
        </a:p>
      </dsp:txBody>
      <dsp:txXfrm>
        <a:off x="0" y="4393992"/>
        <a:ext cx="6797675" cy="627614"/>
      </dsp:txXfrm>
    </dsp:sp>
    <dsp:sp modelId="{C9675248-EC14-47D7-A5DF-987143A39030}">
      <dsp:nvSpPr>
        <dsp:cNvPr id="0" name=""/>
        <dsp:cNvSpPr/>
      </dsp:nvSpPr>
      <dsp:spPr>
        <a:xfrm>
          <a:off x="0" y="5021607"/>
          <a:ext cx="6797675"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6B671A-DCC6-4123-8087-616C4D281D04}">
      <dsp:nvSpPr>
        <dsp:cNvPr id="0" name=""/>
        <dsp:cNvSpPr/>
      </dsp:nvSpPr>
      <dsp:spPr bwMode="white">
        <a:xfrm>
          <a:off x="0" y="5021607"/>
          <a:ext cx="6797675" cy="627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Conclusion </a:t>
          </a:r>
          <a:endParaRPr lang="en-US" sz="2400" kern="1200"/>
        </a:p>
      </dsp:txBody>
      <dsp:txXfrm>
        <a:off x="0" y="5021607"/>
        <a:ext cx="6797675" cy="6276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BFE5ED-4803-42B1-A64E-E786FF2AD456}">
      <dsp:nvSpPr>
        <dsp:cNvPr id="0" name=""/>
        <dsp:cNvSpPr/>
      </dsp:nvSpPr>
      <dsp:spPr>
        <a:xfrm>
          <a:off x="52997" y="28254"/>
          <a:ext cx="1366903" cy="136690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E5DED1-1943-4124-ABF6-566E0BA2F9FD}">
      <dsp:nvSpPr>
        <dsp:cNvPr id="0" name=""/>
        <dsp:cNvSpPr/>
      </dsp:nvSpPr>
      <dsp:spPr>
        <a:xfrm>
          <a:off x="340047" y="315304"/>
          <a:ext cx="792803" cy="79280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DA57D73-0568-4575-92C6-BB251AC9CC59}">
      <dsp:nvSpPr>
        <dsp:cNvPr id="0" name=""/>
        <dsp:cNvSpPr/>
      </dsp:nvSpPr>
      <dsp:spPr bwMode="white">
        <a:xfrm>
          <a:off x="1447478" y="28254"/>
          <a:ext cx="3752647" cy="13669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dirty="0"/>
            <a:t>I have selected Gibb’s reflective cycle in completing my reflective presentation.</a:t>
          </a:r>
          <a:endParaRPr lang="en-US" sz="2000" kern="1200" dirty="0"/>
        </a:p>
      </dsp:txBody>
      <dsp:txXfrm>
        <a:off x="1447478" y="28254"/>
        <a:ext cx="3752647" cy="1366903"/>
      </dsp:txXfrm>
    </dsp:sp>
    <dsp:sp modelId="{04391131-36AA-4345-8C15-69DF255D3589}">
      <dsp:nvSpPr>
        <dsp:cNvPr id="0" name=""/>
        <dsp:cNvSpPr/>
      </dsp:nvSpPr>
      <dsp:spPr>
        <a:xfrm>
          <a:off x="5761532" y="28254"/>
          <a:ext cx="1366903" cy="1366903"/>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BE66E5-BF1F-4F2A-A008-330F823ED24D}">
      <dsp:nvSpPr>
        <dsp:cNvPr id="0" name=""/>
        <dsp:cNvSpPr/>
      </dsp:nvSpPr>
      <dsp:spPr>
        <a:xfrm>
          <a:off x="6048582" y="315304"/>
          <a:ext cx="792803" cy="79280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D179779-2BE0-4C15-9BA7-5C6F57B38A49}">
      <dsp:nvSpPr>
        <dsp:cNvPr id="0" name=""/>
        <dsp:cNvSpPr/>
      </dsp:nvSpPr>
      <dsp:spPr bwMode="white">
        <a:xfrm>
          <a:off x="7421343" y="206806"/>
          <a:ext cx="3221986" cy="1009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endParaRPr lang="en-GB" sz="2000" kern="1200" dirty="0"/>
        </a:p>
        <a:p>
          <a:pPr marL="0" lvl="0" indent="0" algn="l" defTabSz="889000">
            <a:lnSpc>
              <a:spcPct val="90000"/>
            </a:lnSpc>
            <a:spcBef>
              <a:spcPct val="0"/>
            </a:spcBef>
            <a:spcAft>
              <a:spcPct val="35000"/>
            </a:spcAft>
            <a:buNone/>
          </a:pPr>
          <a:endParaRPr lang="en-GB" sz="2000" kern="1200" dirty="0"/>
        </a:p>
        <a:p>
          <a:pPr marL="0" lvl="0" indent="0" algn="l" defTabSz="889000">
            <a:lnSpc>
              <a:spcPct val="90000"/>
            </a:lnSpc>
            <a:spcBef>
              <a:spcPct val="0"/>
            </a:spcBef>
            <a:spcAft>
              <a:spcPct val="35000"/>
            </a:spcAft>
            <a:buNone/>
          </a:pPr>
          <a:r>
            <a:rPr lang="en-GB" sz="2000" kern="1200" dirty="0"/>
            <a:t>Gibb’s reflective cycle is an established reflective model used by students and professional to review, reflect past learnings, experiences with a view to have new set of actions (Gibbs, 1988). </a:t>
          </a:r>
          <a:endParaRPr lang="en-US" sz="2000" kern="1200" dirty="0"/>
        </a:p>
      </dsp:txBody>
      <dsp:txXfrm>
        <a:off x="7421343" y="206806"/>
        <a:ext cx="3221986" cy="1009799"/>
      </dsp:txXfrm>
    </dsp:sp>
    <dsp:sp modelId="{14C02948-44A7-456E-8C6D-B8F4F9941F18}">
      <dsp:nvSpPr>
        <dsp:cNvPr id="0" name=""/>
        <dsp:cNvSpPr/>
      </dsp:nvSpPr>
      <dsp:spPr>
        <a:xfrm>
          <a:off x="52997" y="2488928"/>
          <a:ext cx="1366903" cy="1366903"/>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A1172F-05DD-4280-ACED-2621F2223898}">
      <dsp:nvSpPr>
        <dsp:cNvPr id="0" name=""/>
        <dsp:cNvSpPr/>
      </dsp:nvSpPr>
      <dsp:spPr>
        <a:xfrm>
          <a:off x="340047" y="2775977"/>
          <a:ext cx="792803" cy="79280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996F6F6-788E-4D1C-BA2D-CAB9E3C09831}">
      <dsp:nvSpPr>
        <dsp:cNvPr id="0" name=""/>
        <dsp:cNvSpPr/>
      </dsp:nvSpPr>
      <dsp:spPr bwMode="white">
        <a:xfrm>
          <a:off x="1463926" y="2118435"/>
          <a:ext cx="3719750" cy="2107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dirty="0"/>
            <a:t>My previous learning both informal and formal learning (primary, secondary, university and professional trainings) has helped in shaping my world view and attitude to learning.</a:t>
          </a:r>
          <a:endParaRPr lang="en-US" sz="2000" kern="1200" dirty="0"/>
        </a:p>
      </dsp:txBody>
      <dsp:txXfrm>
        <a:off x="1463926" y="2118435"/>
        <a:ext cx="3719750" cy="2107887"/>
      </dsp:txXfrm>
    </dsp:sp>
    <dsp:sp modelId="{C6CFC1E2-44EC-4958-AAA8-F7996CBDC0C2}">
      <dsp:nvSpPr>
        <dsp:cNvPr id="0" name=""/>
        <dsp:cNvSpPr/>
      </dsp:nvSpPr>
      <dsp:spPr>
        <a:xfrm>
          <a:off x="5745084" y="2488928"/>
          <a:ext cx="1366903" cy="1366903"/>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B54785-2472-463B-B057-1913D1D3A6DD}">
      <dsp:nvSpPr>
        <dsp:cNvPr id="0" name=""/>
        <dsp:cNvSpPr/>
      </dsp:nvSpPr>
      <dsp:spPr>
        <a:xfrm>
          <a:off x="6032133" y="2775977"/>
          <a:ext cx="792803" cy="79280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60B5018-7C8D-43F7-833F-00A0882E3125}">
      <dsp:nvSpPr>
        <dsp:cNvPr id="0" name=""/>
        <dsp:cNvSpPr/>
      </dsp:nvSpPr>
      <dsp:spPr bwMode="white">
        <a:xfrm>
          <a:off x="7215023" y="2358505"/>
          <a:ext cx="3601729" cy="1627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dirty="0"/>
            <a:t>My view about learning is that learning is a continuum, this is particularly so I have moved from industry to academia</a:t>
          </a:r>
          <a:r>
            <a:rPr lang="en-GB" sz="2300" kern="1200" dirty="0"/>
            <a:t>.</a:t>
          </a:r>
          <a:endParaRPr lang="en-US" sz="2300" kern="1200" dirty="0"/>
        </a:p>
      </dsp:txBody>
      <dsp:txXfrm>
        <a:off x="7215023" y="2358505"/>
        <a:ext cx="3601729" cy="16277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C7BD75-415B-40D7-B514-9E3EC6BAE64A}">
      <dsp:nvSpPr>
        <dsp:cNvPr id="0" name=""/>
        <dsp:cNvSpPr/>
      </dsp:nvSpPr>
      <dsp:spPr>
        <a:xfrm>
          <a:off x="0" y="1401"/>
          <a:ext cx="7434470"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3B483C-8759-4E01-90D0-D0D3D0136989}">
      <dsp:nvSpPr>
        <dsp:cNvPr id="0" name=""/>
        <dsp:cNvSpPr/>
      </dsp:nvSpPr>
      <dsp:spPr>
        <a:xfrm>
          <a:off x="0" y="1401"/>
          <a:ext cx="7434470" cy="1145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b="1" kern="1200" dirty="0"/>
            <a:t>Organisational profile: </a:t>
          </a:r>
          <a:r>
            <a:rPr lang="en-GB" sz="3700" kern="1200" dirty="0"/>
            <a:t>UK University.</a:t>
          </a:r>
          <a:endParaRPr lang="en-US" sz="3700" kern="1200" dirty="0"/>
        </a:p>
      </dsp:txBody>
      <dsp:txXfrm>
        <a:off x="0" y="1401"/>
        <a:ext cx="7434470" cy="1145060"/>
      </dsp:txXfrm>
    </dsp:sp>
    <dsp:sp modelId="{937752A6-A407-4BDD-BC1C-6CB1392F1F17}">
      <dsp:nvSpPr>
        <dsp:cNvPr id="0" name=""/>
        <dsp:cNvSpPr/>
      </dsp:nvSpPr>
      <dsp:spPr>
        <a:xfrm>
          <a:off x="0" y="1146461"/>
          <a:ext cx="7434470" cy="0"/>
        </a:xfrm>
        <a:prstGeom prst="line">
          <a:avLst/>
        </a:prstGeom>
        <a:solidFill>
          <a:schemeClr val="accent2">
            <a:hueOff val="9759"/>
            <a:satOff val="-6719"/>
            <a:lumOff val="-1716"/>
            <a:alphaOff val="0"/>
          </a:schemeClr>
        </a:solidFill>
        <a:ln w="15875" cap="flat" cmpd="sng" algn="ctr">
          <a:solidFill>
            <a:schemeClr val="accent2">
              <a:hueOff val="9759"/>
              <a:satOff val="-6719"/>
              <a:lumOff val="-171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FC3BD5-ADC3-4439-BD58-A5C0697C0CFC}">
      <dsp:nvSpPr>
        <dsp:cNvPr id="0" name=""/>
        <dsp:cNvSpPr/>
      </dsp:nvSpPr>
      <dsp:spPr>
        <a:xfrm>
          <a:off x="0" y="1146461"/>
          <a:ext cx="7434470" cy="1145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b="1" kern="1200" dirty="0"/>
            <a:t>Purpose: </a:t>
          </a:r>
          <a:r>
            <a:rPr lang="en-GB" sz="2200" kern="1200" dirty="0"/>
            <a:t>Transforming Lives through Education.</a:t>
          </a:r>
          <a:endParaRPr lang="en-US" sz="2200" kern="1200" dirty="0"/>
        </a:p>
      </dsp:txBody>
      <dsp:txXfrm>
        <a:off x="0" y="1146461"/>
        <a:ext cx="7434470" cy="1145060"/>
      </dsp:txXfrm>
    </dsp:sp>
    <dsp:sp modelId="{F969338B-9FE7-46AE-9B2F-CC1D04D3AD29}">
      <dsp:nvSpPr>
        <dsp:cNvPr id="0" name=""/>
        <dsp:cNvSpPr/>
      </dsp:nvSpPr>
      <dsp:spPr>
        <a:xfrm>
          <a:off x="0" y="2291521"/>
          <a:ext cx="7434470" cy="0"/>
        </a:xfrm>
        <a:prstGeom prst="line">
          <a:avLst/>
        </a:prstGeom>
        <a:solidFill>
          <a:schemeClr val="accent2">
            <a:hueOff val="19519"/>
            <a:satOff val="-13438"/>
            <a:lumOff val="-3431"/>
            <a:alphaOff val="0"/>
          </a:schemeClr>
        </a:solidFill>
        <a:ln w="15875" cap="flat" cmpd="sng" algn="ctr">
          <a:solidFill>
            <a:schemeClr val="accent2">
              <a:hueOff val="19519"/>
              <a:satOff val="-13438"/>
              <a:lumOff val="-343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51ED5F-E5D2-4677-A409-1B83EC1F7F0B}">
      <dsp:nvSpPr>
        <dsp:cNvPr id="0" name=""/>
        <dsp:cNvSpPr/>
      </dsp:nvSpPr>
      <dsp:spPr>
        <a:xfrm>
          <a:off x="0" y="2291521"/>
          <a:ext cx="7434470" cy="1145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b="1" kern="1200" dirty="0"/>
            <a:t>Strategy and Structure: </a:t>
          </a:r>
          <a:r>
            <a:rPr lang="en-GB" sz="2200" kern="1200" dirty="0"/>
            <a:t>Small size class, engaging lecturers, excellent student involvement, multi-campus settings.</a:t>
          </a:r>
          <a:endParaRPr lang="en-US" sz="2200" kern="1200" dirty="0"/>
        </a:p>
      </dsp:txBody>
      <dsp:txXfrm>
        <a:off x="0" y="2291521"/>
        <a:ext cx="7434470" cy="1145060"/>
      </dsp:txXfrm>
    </dsp:sp>
    <dsp:sp modelId="{DF5A9019-7160-4591-B4CE-F15ECD00629D}">
      <dsp:nvSpPr>
        <dsp:cNvPr id="0" name=""/>
        <dsp:cNvSpPr/>
      </dsp:nvSpPr>
      <dsp:spPr>
        <a:xfrm>
          <a:off x="0" y="3436581"/>
          <a:ext cx="7434470" cy="0"/>
        </a:xfrm>
        <a:prstGeom prst="line">
          <a:avLst/>
        </a:prstGeom>
        <a:solidFill>
          <a:schemeClr val="accent2">
            <a:hueOff val="29278"/>
            <a:satOff val="-20157"/>
            <a:lumOff val="-5147"/>
            <a:alphaOff val="0"/>
          </a:schemeClr>
        </a:solidFill>
        <a:ln w="15875" cap="flat" cmpd="sng" algn="ctr">
          <a:solidFill>
            <a:schemeClr val="accent2">
              <a:hueOff val="29278"/>
              <a:satOff val="-20157"/>
              <a:lumOff val="-514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D9FA86-BAF0-4DB6-8AB3-F97F5553CC24}">
      <dsp:nvSpPr>
        <dsp:cNvPr id="0" name=""/>
        <dsp:cNvSpPr/>
      </dsp:nvSpPr>
      <dsp:spPr>
        <a:xfrm>
          <a:off x="0" y="3436581"/>
          <a:ext cx="7427209" cy="13388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dirty="0"/>
            <a:t>Alignment of Personal Profile: </a:t>
          </a:r>
          <a:r>
            <a:rPr lang="en-GB" sz="2000" kern="1200" dirty="0"/>
            <a:t>I am a University Lecturer in the UK. I teach Business Management modules some of these are The Practice of management, Organisational Culture, Understanding Stakeholder Engagement, etc., </a:t>
          </a:r>
        </a:p>
        <a:p>
          <a:pPr marL="0" lvl="0" indent="0" algn="l" defTabSz="889000">
            <a:lnSpc>
              <a:spcPct val="90000"/>
            </a:lnSpc>
            <a:spcBef>
              <a:spcPct val="0"/>
            </a:spcBef>
            <a:spcAft>
              <a:spcPct val="35000"/>
            </a:spcAft>
            <a:buNone/>
          </a:pPr>
          <a:endParaRPr lang="en-GB" sz="2000" kern="1200" dirty="0"/>
        </a:p>
        <a:p>
          <a:pPr marL="0" lvl="0" indent="0" algn="l" defTabSz="889000">
            <a:lnSpc>
              <a:spcPct val="90000"/>
            </a:lnSpc>
            <a:spcBef>
              <a:spcPct val="0"/>
            </a:spcBef>
            <a:spcAft>
              <a:spcPct val="35000"/>
            </a:spcAft>
            <a:buNone/>
          </a:pPr>
          <a:endParaRPr lang="en-US" sz="2000" kern="1200" dirty="0"/>
        </a:p>
      </dsp:txBody>
      <dsp:txXfrm>
        <a:off x="0" y="3436581"/>
        <a:ext cx="7427209" cy="1338884"/>
      </dsp:txXfrm>
    </dsp:sp>
    <dsp:sp modelId="{39A1C786-354F-4679-8975-727F0AC15824}">
      <dsp:nvSpPr>
        <dsp:cNvPr id="0" name=""/>
        <dsp:cNvSpPr/>
      </dsp:nvSpPr>
      <dsp:spPr>
        <a:xfrm>
          <a:off x="0" y="4775465"/>
          <a:ext cx="7434470" cy="0"/>
        </a:xfrm>
        <a:prstGeom prst="line">
          <a:avLst/>
        </a:prstGeom>
        <a:solidFill>
          <a:schemeClr val="accent2">
            <a:hueOff val="39038"/>
            <a:satOff val="-26876"/>
            <a:lumOff val="-6863"/>
            <a:alphaOff val="0"/>
          </a:schemeClr>
        </a:solidFill>
        <a:ln w="15875" cap="flat" cmpd="sng" algn="ctr">
          <a:solidFill>
            <a:schemeClr val="accent2">
              <a:hueOff val="39038"/>
              <a:satOff val="-26876"/>
              <a:lumOff val="-686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02566F-8CB4-4C60-939B-781DE9FFB9AD}">
      <dsp:nvSpPr>
        <dsp:cNvPr id="0" name=""/>
        <dsp:cNvSpPr/>
      </dsp:nvSpPr>
      <dsp:spPr>
        <a:xfrm>
          <a:off x="0" y="4775465"/>
          <a:ext cx="7434470" cy="1145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endParaRPr lang="en-GB" sz="2000" b="1" kern="1200" dirty="0"/>
        </a:p>
        <a:p>
          <a:pPr marL="0" lvl="0" indent="0" algn="l" defTabSz="889000">
            <a:lnSpc>
              <a:spcPct val="90000"/>
            </a:lnSpc>
            <a:spcBef>
              <a:spcPct val="0"/>
            </a:spcBef>
            <a:spcAft>
              <a:spcPct val="35000"/>
            </a:spcAft>
            <a:buNone/>
          </a:pPr>
          <a:r>
            <a:rPr lang="en-GB" sz="2000" b="1" kern="1200" dirty="0"/>
            <a:t>Career Progression Goals: </a:t>
          </a:r>
          <a:r>
            <a:rPr lang="en-GB" sz="2000" kern="1200" dirty="0"/>
            <a:t>To start and complete my doctoral in Business Administration (DBA) </a:t>
          </a:r>
          <a:endParaRPr lang="en-US" sz="2000" kern="1200" dirty="0"/>
        </a:p>
      </dsp:txBody>
      <dsp:txXfrm>
        <a:off x="0" y="4775465"/>
        <a:ext cx="7434470" cy="11450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6E095E-FE06-4184-8011-6E4040C0899F}">
      <dsp:nvSpPr>
        <dsp:cNvPr id="0" name=""/>
        <dsp:cNvSpPr/>
      </dsp:nvSpPr>
      <dsp:spPr>
        <a:xfrm>
          <a:off x="0" y="689"/>
          <a:ext cx="7095641"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13611B-1924-4D00-9B82-D0D67A1771DF}">
      <dsp:nvSpPr>
        <dsp:cNvPr id="0" name=""/>
        <dsp:cNvSpPr/>
      </dsp:nvSpPr>
      <dsp:spPr>
        <a:xfrm>
          <a:off x="0" y="689"/>
          <a:ext cx="7095641"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GB" sz="2000" kern="1200" dirty="0"/>
            <a:t>I am committed to three development opportunities that are linked to my professional career goals. </a:t>
          </a:r>
          <a:endParaRPr lang="en-US" sz="2000" kern="1200" dirty="0"/>
        </a:p>
      </dsp:txBody>
      <dsp:txXfrm>
        <a:off x="0" y="689"/>
        <a:ext cx="7095641" cy="1129706"/>
      </dsp:txXfrm>
    </dsp:sp>
    <dsp:sp modelId="{0C641A82-9CE7-440C-8D29-4181197FACBE}">
      <dsp:nvSpPr>
        <dsp:cNvPr id="0" name=""/>
        <dsp:cNvSpPr/>
      </dsp:nvSpPr>
      <dsp:spPr>
        <a:xfrm>
          <a:off x="0" y="1130396"/>
          <a:ext cx="7095641" cy="0"/>
        </a:xfrm>
        <a:prstGeom prst="line">
          <a:avLst/>
        </a:prstGeom>
        <a:solidFill>
          <a:schemeClr val="accent2">
            <a:hueOff val="9759"/>
            <a:satOff val="-6719"/>
            <a:lumOff val="-1716"/>
            <a:alphaOff val="0"/>
          </a:schemeClr>
        </a:solidFill>
        <a:ln w="15875" cap="flat" cmpd="sng" algn="ctr">
          <a:solidFill>
            <a:schemeClr val="accent2">
              <a:hueOff val="9759"/>
              <a:satOff val="-6719"/>
              <a:lumOff val="-171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20C2CF-CF44-4D79-843D-4FFD621F9DCA}">
      <dsp:nvSpPr>
        <dsp:cNvPr id="0" name=""/>
        <dsp:cNvSpPr/>
      </dsp:nvSpPr>
      <dsp:spPr>
        <a:xfrm>
          <a:off x="0" y="1130396"/>
          <a:ext cx="7095641"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GB" sz="2000" kern="1200"/>
            <a:t>These development opportunities are channels of influence and support. They are:</a:t>
          </a:r>
          <a:endParaRPr lang="en-US" sz="2000" kern="1200"/>
        </a:p>
      </dsp:txBody>
      <dsp:txXfrm>
        <a:off x="0" y="1130396"/>
        <a:ext cx="7095641" cy="1129706"/>
      </dsp:txXfrm>
    </dsp:sp>
    <dsp:sp modelId="{AE41FC06-2590-4C73-8C84-98B50BCAE499}">
      <dsp:nvSpPr>
        <dsp:cNvPr id="0" name=""/>
        <dsp:cNvSpPr/>
      </dsp:nvSpPr>
      <dsp:spPr>
        <a:xfrm>
          <a:off x="0" y="2260102"/>
          <a:ext cx="7095641" cy="0"/>
        </a:xfrm>
        <a:prstGeom prst="line">
          <a:avLst/>
        </a:prstGeom>
        <a:solidFill>
          <a:schemeClr val="accent2">
            <a:hueOff val="19519"/>
            <a:satOff val="-13438"/>
            <a:lumOff val="-3431"/>
            <a:alphaOff val="0"/>
          </a:schemeClr>
        </a:solidFill>
        <a:ln w="15875" cap="flat" cmpd="sng" algn="ctr">
          <a:solidFill>
            <a:schemeClr val="accent2">
              <a:hueOff val="19519"/>
              <a:satOff val="-13438"/>
              <a:lumOff val="-343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02547A-2B86-4BD2-A8BC-BC9FFA1173A6}">
      <dsp:nvSpPr>
        <dsp:cNvPr id="0" name=""/>
        <dsp:cNvSpPr/>
      </dsp:nvSpPr>
      <dsp:spPr>
        <a:xfrm>
          <a:off x="0" y="2260102"/>
          <a:ext cx="7095641"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GB" sz="2000" kern="1200" dirty="0"/>
            <a:t>LinkedIn learning – I intend to take several learning opportunities available on </a:t>
          </a:r>
          <a:r>
            <a:rPr lang="en-GB" sz="2000" kern="1200" dirty="0" err="1"/>
            <a:t>Linkedln</a:t>
          </a:r>
          <a:r>
            <a:rPr lang="en-GB" sz="2000" kern="1200" dirty="0"/>
            <a:t> for my career development. </a:t>
          </a:r>
          <a:endParaRPr lang="en-US" sz="2000" kern="1200" dirty="0"/>
        </a:p>
      </dsp:txBody>
      <dsp:txXfrm>
        <a:off x="0" y="2260102"/>
        <a:ext cx="7095641" cy="1129706"/>
      </dsp:txXfrm>
    </dsp:sp>
    <dsp:sp modelId="{C1B23A3C-89BF-436C-860A-A3E056D8AE9E}">
      <dsp:nvSpPr>
        <dsp:cNvPr id="0" name=""/>
        <dsp:cNvSpPr/>
      </dsp:nvSpPr>
      <dsp:spPr>
        <a:xfrm>
          <a:off x="0" y="3389809"/>
          <a:ext cx="7095641" cy="0"/>
        </a:xfrm>
        <a:prstGeom prst="line">
          <a:avLst/>
        </a:prstGeom>
        <a:solidFill>
          <a:schemeClr val="accent2">
            <a:hueOff val="29278"/>
            <a:satOff val="-20157"/>
            <a:lumOff val="-5147"/>
            <a:alphaOff val="0"/>
          </a:schemeClr>
        </a:solidFill>
        <a:ln w="15875" cap="flat" cmpd="sng" algn="ctr">
          <a:solidFill>
            <a:schemeClr val="accent2">
              <a:hueOff val="29278"/>
              <a:satOff val="-20157"/>
              <a:lumOff val="-514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AF7467-DA50-45D1-8B8C-196EA0765FA3}">
      <dsp:nvSpPr>
        <dsp:cNvPr id="0" name=""/>
        <dsp:cNvSpPr/>
      </dsp:nvSpPr>
      <dsp:spPr>
        <a:xfrm>
          <a:off x="0" y="3389809"/>
          <a:ext cx="7095641"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100000"/>
            </a:lnSpc>
            <a:spcBef>
              <a:spcPct val="0"/>
            </a:spcBef>
            <a:spcAft>
              <a:spcPct val="35000"/>
            </a:spcAft>
            <a:buNone/>
          </a:pPr>
          <a:r>
            <a:rPr lang="en-GB" sz="2000" kern="1200" dirty="0"/>
            <a:t>Attend HE Webinars: I intend to take advantage of various teaching and research related webinar series as may be organised by my universities and other HE institutions.</a:t>
          </a:r>
          <a:endParaRPr lang="en-US" sz="2000" kern="1200" dirty="0"/>
        </a:p>
      </dsp:txBody>
      <dsp:txXfrm>
        <a:off x="0" y="3389809"/>
        <a:ext cx="7095641" cy="1129706"/>
      </dsp:txXfrm>
    </dsp:sp>
    <dsp:sp modelId="{19ECFE86-75E9-4938-ADE6-DA48EDA4C5EE}">
      <dsp:nvSpPr>
        <dsp:cNvPr id="0" name=""/>
        <dsp:cNvSpPr/>
      </dsp:nvSpPr>
      <dsp:spPr>
        <a:xfrm>
          <a:off x="0" y="4519515"/>
          <a:ext cx="7095641" cy="0"/>
        </a:xfrm>
        <a:prstGeom prst="line">
          <a:avLst/>
        </a:prstGeom>
        <a:solidFill>
          <a:schemeClr val="accent2">
            <a:hueOff val="39038"/>
            <a:satOff val="-26876"/>
            <a:lumOff val="-6863"/>
            <a:alphaOff val="0"/>
          </a:schemeClr>
        </a:solidFill>
        <a:ln w="15875" cap="flat" cmpd="sng" algn="ctr">
          <a:solidFill>
            <a:schemeClr val="accent2">
              <a:hueOff val="39038"/>
              <a:satOff val="-26876"/>
              <a:lumOff val="-686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A603A1-ECCA-4CE1-BB06-B1EFCAE9AC90}">
      <dsp:nvSpPr>
        <dsp:cNvPr id="0" name=""/>
        <dsp:cNvSpPr/>
      </dsp:nvSpPr>
      <dsp:spPr>
        <a:xfrm>
          <a:off x="0" y="4519515"/>
          <a:ext cx="7095641"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GB" sz="2000" kern="1200" dirty="0"/>
            <a:t>I intend to attend HE conferences such as British Academy of Management (BAM), to increase in knowledge and best practices in my industry and among fellow professionals.</a:t>
          </a:r>
          <a:endParaRPr lang="en-US" sz="2000" kern="1200" dirty="0"/>
        </a:p>
      </dsp:txBody>
      <dsp:txXfrm>
        <a:off x="0" y="4519515"/>
        <a:ext cx="7095641" cy="112970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1">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contDir" val="sameDir"/>
            <dgm:param type="grDir" val="tL"/>
            <dgm:param type="flowDir" val="row"/>
          </dgm:alg>
        </dgm:if>
        <dgm:else name="Name5">
          <dgm:alg type="snake">
            <dgm:param type="contDir" val="sameDir"/>
            <dgm:param type="grDir" val="tR"/>
            <dgm:param type="flowDir" val="row"/>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parTxLTRAlign" val="l"/>
                  <dgm:param type="parTxRTLAlign" val="l"/>
                  <dgm:param type="shpTxLTRAlignCh" val="l"/>
                  <dgm:param type="shpTxRTLAlignCh" val="l"/>
                  <dgm:param type="txAnchorVert" val="mid"/>
                </dgm:alg>
              </dgm:if>
              <dgm:else name="Name9">
                <dgm:alg type="tx">
                  <dgm:param type="parTxLTRAlign" val="r"/>
                  <dgm:param type="parTxRTLAlign" val="r"/>
                  <dgm:param type="shpTxLTRAlignCh" val="r"/>
                  <dgm:param type="shpTxRTLAlignCh" val="r"/>
                  <dgm:param type="txAnchorVert" val="mid"/>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01/04/2025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01/04/2025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01/04/2025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01/04/2025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01/04/2025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01/04/2025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46CE7D5-CF57-46EF-B807-FDD0502418D4}" type="datetimeFigureOut">
              <a:rPr lang="en-GB" smtClean="0"/>
              <a:t>01/04/2025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46CE7D5-CF57-46EF-B807-FDD0502418D4}" type="datetimeFigureOut">
              <a:rPr lang="en-GB" smtClean="0"/>
              <a:t>01/04/2025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30EA680-D336-4FF7-8B7A-9848BB0A1C3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01/04/2025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01/04/2025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46CE7D5-CF57-46EF-B807-FDD0502418D4}" type="datetimeFigureOut">
              <a:rPr lang="en-GB" smtClean="0"/>
              <a:t>01/04/2025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30EA680-D336-4FF7-8B7A-9848BB0A1C32}"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17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800" kern="1200">
          <a:solidFill>
            <a:schemeClr val="tx1">
              <a:lumMod val="75000"/>
              <a:lumOff val="25000"/>
            </a:schemeClr>
          </a:solidFill>
          <a:latin typeface="+mn-lt"/>
          <a:ea typeface="+mn-ea"/>
          <a:cs typeface="+mn-cs"/>
        </a:defRPr>
      </a:lvl2pPr>
      <a:lvl3pPr marL="56705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3pPr>
      <a:lvl4pPr marL="74993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4pPr>
      <a:lvl5pPr marL="93281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5pPr>
      <a:lvl6pPr marL="109982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6pPr>
      <a:lvl7pPr marL="1299845"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7pPr>
      <a:lvl8pPr marL="149987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8pPr>
      <a:lvl9pPr marL="1699895"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doi.org/10.3389/fpsyg.2022.923888" TargetMode="External"/><Relationship Id="rId2" Type="http://schemas.openxmlformats.org/officeDocument/2006/relationships/hyperlink" Target="https://doi.org/10.1093/elt/ccaa03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p:cNvSpPr>
            <a:spLocks noGrp="1" noRot="1" noChangeAspect="1" noMove="1" noResize="1" noEditPoints="1" noAdjustHandles="1" noChangeArrowheads="1" noChangeShapeType="1" noTextEdit="1"/>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p:cNvSpPr>
            <a:spLocks noGrp="1" noRot="1" noChangeAspect="1" noMove="1" noResize="1" noEditPoints="1" noAdjustHandles="1" noChangeArrowheads="1" noChangeShapeType="1" noTextEdit="1"/>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2" name="Straight Connector 11"/>
          <p:cNvCxnSpPr>
            <a:cxnSpLocks noGrp="1" noRot="1" noChangeAspect="1" noMove="1" noResize="1" noEditPoints="1" noAdjustHandles="1" noChangeArrowheads="1" noChangeShapeType="1"/>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p:cNvSpPr>
            <a:spLocks noGrp="1" noRot="1" noChangeAspect="1" noMove="1" noResize="1" noEditPoints="1" noAdjustHandles="1" noChangeArrowheads="1" noChangeShapeType="1" noTextEdit="1"/>
          </p:cNvSpPr>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6" name="Rectangle 15"/>
          <p:cNvSpPr>
            <a:spLocks noGrp="1" noRot="1" noChangeAspect="1" noMove="1" noResize="1" noEditPoints="1" noAdjustHandles="1" noChangeArrowheads="1" noChangeShapeType="1" noTextEdit="1"/>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67709" y="367748"/>
            <a:ext cx="3698065" cy="6152322"/>
          </a:xfrm>
        </p:spPr>
        <p:txBody>
          <a:bodyPr vert="horz" lIns="91440" tIns="45720" rIns="91440" bIns="45720" rtlCol="0" anchor="ctr">
            <a:normAutofit/>
          </a:bodyPr>
          <a:lstStyle/>
          <a:p>
            <a:r>
              <a:rPr lang="en-US" sz="4400" b="1" dirty="0">
                <a:solidFill>
                  <a:srgbClr val="FFFFFF"/>
                </a:solidFill>
              </a:rPr>
              <a:t>Reflective Report Assignment – M32937: Professional Review &amp; Development</a:t>
            </a:r>
          </a:p>
        </p:txBody>
      </p:sp>
      <p:sp>
        <p:nvSpPr>
          <p:cNvPr id="18" name="Rectangle 17"/>
          <p:cNvSpPr>
            <a:spLocks noGrp="1" noRot="1" noChangeAspect="1" noMove="1" noResize="1" noEditPoints="1" noAdjustHandles="1" noChangeArrowheads="1" noChangeShapeType="1" noTextEdit="1"/>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Subtitle 2"/>
          <p:cNvSpPr>
            <a:spLocks noGrp="1"/>
          </p:cNvSpPr>
          <p:nvPr>
            <p:ph type="subTitle" idx="1"/>
          </p:nvPr>
        </p:nvSpPr>
        <p:spPr>
          <a:xfrm>
            <a:off x="4278376" y="208722"/>
            <a:ext cx="7588946" cy="6311348"/>
          </a:xfrm>
        </p:spPr>
        <p:txBody>
          <a:bodyPr vert="horz" lIns="0" tIns="45720" rIns="0" bIns="45720" rtlCol="0" anchor="ctr">
            <a:normAutofit/>
          </a:bodyPr>
          <a:lstStyle/>
          <a:p>
            <a:endParaRPr lang="en-US" dirty="0">
              <a:solidFill>
                <a:schemeClr val="tx1">
                  <a:lumMod val="75000"/>
                  <a:lumOff val="25000"/>
                </a:schemeClr>
              </a:solidFill>
              <a:latin typeface="+mn-lt"/>
            </a:endParaRPr>
          </a:p>
          <a:p>
            <a:r>
              <a:rPr lang="en-US" sz="4000" b="1" dirty="0">
                <a:solidFill>
                  <a:schemeClr val="tx1">
                    <a:lumMod val="75000"/>
                    <a:lumOff val="25000"/>
                  </a:schemeClr>
                </a:solidFill>
                <a:latin typeface="+mn-lt"/>
              </a:rPr>
              <a:t>Olubukola Adegbite</a:t>
            </a:r>
          </a:p>
          <a:p>
            <a:r>
              <a:rPr lang="en-US" sz="4000" b="1" dirty="0">
                <a:solidFill>
                  <a:schemeClr val="tx1">
                    <a:lumMod val="75000"/>
                    <a:lumOff val="25000"/>
                  </a:schemeClr>
                </a:solidFill>
                <a:effectLst/>
                <a:latin typeface="+mn-lt"/>
              </a:rPr>
              <a:t>Student Number: UP2291368</a:t>
            </a:r>
            <a:endParaRPr lang="en-US" sz="4000" dirty="0">
              <a:solidFill>
                <a:schemeClr val="tx1">
                  <a:lumMod val="75000"/>
                  <a:lumOff val="25000"/>
                </a:schemeClr>
              </a:solidFill>
              <a:effectLst/>
              <a:latin typeface="+mn-lt"/>
            </a:endParaRPr>
          </a:p>
          <a:p>
            <a:r>
              <a:rPr lang="en-US" sz="3600" b="1" dirty="0">
                <a:solidFill>
                  <a:schemeClr val="tx1">
                    <a:lumMod val="75000"/>
                    <a:lumOff val="25000"/>
                  </a:schemeClr>
                </a:solidFill>
                <a:latin typeface="+mn-lt"/>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p:cNvSpPr>
            <a:spLocks noGrp="1" noRot="1" noChangeAspect="1" noMove="1" noResize="1" noEditPoints="1" noAdjustHandles="1" noChangeArrowheads="1" noChangeShapeType="1" noTextEdit="1"/>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159027" y="516835"/>
            <a:ext cx="3756990" cy="5772840"/>
          </a:xfrm>
        </p:spPr>
        <p:txBody>
          <a:bodyPr anchor="ctr">
            <a:normAutofit/>
          </a:bodyPr>
          <a:lstStyle/>
          <a:p>
            <a:r>
              <a:rPr lang="en-GB" sz="4400" b="1" dirty="0">
                <a:solidFill>
                  <a:srgbClr val="FFFFFF"/>
                </a:solidFill>
              </a:rPr>
              <a:t>Table of Content</a:t>
            </a:r>
          </a:p>
        </p:txBody>
      </p:sp>
      <p:sp>
        <p:nvSpPr>
          <p:cNvPr id="13" name="Rectangle 12"/>
          <p:cNvSpPr>
            <a:spLocks noGrp="1" noRot="1" noChangeAspect="1" noMove="1" noResize="1" noEditPoints="1" noAdjustHandles="1" noChangeArrowheads="1" noChangeShapeType="1" noTextEdit="1"/>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p:cNvGraphicFramePr>
            <a:graphicFrameLocks noGrp="1"/>
          </p:cNvGraphicFramePr>
          <p:nvPr>
            <p:ph idx="1"/>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p:cNvSpPr>
            <a:spLocks noGrp="1" noRot="1" noChangeAspect="1" noMove="1" noResize="1" noEditPoints="1" noAdjustHandles="1" noChangeArrowheads="1" noChangeShapeType="1" noTextEdit="1"/>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248478" y="367748"/>
            <a:ext cx="3484262" cy="5884356"/>
          </a:xfrm>
        </p:spPr>
        <p:txBody>
          <a:bodyPr anchor="ctr">
            <a:normAutofit/>
          </a:bodyPr>
          <a:lstStyle/>
          <a:p>
            <a:r>
              <a:rPr lang="en-GB" sz="4000" b="1" dirty="0">
                <a:solidFill>
                  <a:srgbClr val="FFFFFF"/>
                </a:solidFill>
              </a:rPr>
              <a:t>Reflection  &amp; Professional Development</a:t>
            </a:r>
          </a:p>
        </p:txBody>
      </p:sp>
      <p:sp>
        <p:nvSpPr>
          <p:cNvPr id="12" name="Rectangle 11"/>
          <p:cNvSpPr>
            <a:spLocks noGrp="1" noRot="1" noChangeAspect="1" noMove="1" noResize="1" noEditPoints="1" noAdjustHandles="1" noChangeArrowheads="1" noChangeShapeType="1" noTextEdit="1"/>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p:cNvSpPr>
            <a:spLocks noGrp="1"/>
          </p:cNvSpPr>
          <p:nvPr>
            <p:ph idx="1"/>
          </p:nvPr>
        </p:nvSpPr>
        <p:spPr>
          <a:xfrm>
            <a:off x="4299270" y="605896"/>
            <a:ext cx="7468660" cy="5646208"/>
          </a:xfrm>
        </p:spPr>
        <p:txBody>
          <a:bodyPr anchor="ctr">
            <a:normAutofit/>
          </a:bodyPr>
          <a:lstStyle/>
          <a:p>
            <a:pPr marL="0" indent="0">
              <a:buNone/>
            </a:pPr>
            <a:r>
              <a:rPr lang="en-GB" sz="2800" dirty="0">
                <a:latin typeface="Aptos (Body)"/>
              </a:rPr>
              <a:t>Reflection refers to:</a:t>
            </a:r>
          </a:p>
          <a:p>
            <a:pPr marL="0" indent="0">
              <a:buNone/>
            </a:pPr>
            <a:endParaRPr lang="en-GB" sz="2800" dirty="0">
              <a:latin typeface="Aptos (Body)"/>
            </a:endParaRPr>
          </a:p>
          <a:p>
            <a:r>
              <a:rPr lang="en-GB" sz="2800" kern="100" dirty="0">
                <a:effectLst/>
                <a:latin typeface="Aptos (Body)"/>
                <a:ea typeface="Aptos" panose="020B0004020202020204" pitchFamily="34" charset="0"/>
                <a:cs typeface="Times New Roman" panose="02020603050405020304" pitchFamily="18" charset="0"/>
              </a:rPr>
              <a:t>An intentional, experientially guided thought,</a:t>
            </a:r>
          </a:p>
          <a:p>
            <a:endParaRPr lang="en-GB" sz="2800" kern="100" dirty="0">
              <a:effectLst/>
              <a:latin typeface="Aptos (Body)"/>
              <a:ea typeface="Aptos" panose="020B0004020202020204" pitchFamily="34" charset="0"/>
              <a:cs typeface="Times New Roman" panose="02020603050405020304" pitchFamily="18" charset="0"/>
            </a:endParaRPr>
          </a:p>
          <a:p>
            <a:r>
              <a:rPr lang="en-GB" sz="2800" kern="100" dirty="0">
                <a:latin typeface="Aptos (Body)"/>
                <a:ea typeface="Aptos" panose="020B0004020202020204" pitchFamily="34" charset="0"/>
                <a:cs typeface="Times New Roman" panose="02020603050405020304" pitchFamily="18" charset="0"/>
              </a:rPr>
              <a:t>It involves</a:t>
            </a:r>
            <a:r>
              <a:rPr lang="en-GB" sz="2800" kern="100" dirty="0">
                <a:effectLst/>
                <a:latin typeface="Aptos (Body)"/>
                <a:ea typeface="Aptos" panose="020B0004020202020204" pitchFamily="34" charset="0"/>
                <a:cs typeface="Times New Roman" panose="02020603050405020304" pitchFamily="18" charset="0"/>
              </a:rPr>
              <a:t> self examination, criticality, and problem-solving, </a:t>
            </a:r>
          </a:p>
          <a:p>
            <a:endParaRPr lang="en-GB" sz="2800" kern="100" dirty="0">
              <a:effectLst/>
              <a:latin typeface="Aptos (Body)"/>
              <a:ea typeface="Aptos" panose="020B0004020202020204" pitchFamily="34" charset="0"/>
              <a:cs typeface="Times New Roman" panose="02020603050405020304" pitchFamily="18" charset="0"/>
            </a:endParaRPr>
          </a:p>
          <a:p>
            <a:r>
              <a:rPr lang="en-GB" sz="2800" kern="100" dirty="0">
                <a:latin typeface="Aptos (Body)"/>
                <a:ea typeface="Aptos" panose="020B0004020202020204" pitchFamily="34" charset="0"/>
                <a:cs typeface="Times New Roman" panose="02020603050405020304" pitchFamily="18" charset="0"/>
              </a:rPr>
              <a:t>That </a:t>
            </a:r>
            <a:r>
              <a:rPr lang="en-GB" sz="2800" kern="100" dirty="0">
                <a:effectLst/>
                <a:latin typeface="Aptos (Body)"/>
                <a:ea typeface="Aptos" panose="020B0004020202020204" pitchFamily="34" charset="0"/>
                <a:cs typeface="Times New Roman" panose="02020603050405020304" pitchFamily="18" charset="0"/>
              </a:rPr>
              <a:t>leads to insight, increased awareness, and/or new understanding (</a:t>
            </a:r>
            <a:r>
              <a:rPr lang="en-GB" sz="2800" dirty="0">
                <a:latin typeface="Aptos (Body)"/>
              </a:rPr>
              <a:t>Anderson, 2020)</a:t>
            </a:r>
            <a:r>
              <a:rPr lang="en-GB" sz="2800" kern="100" dirty="0">
                <a:effectLst/>
                <a:latin typeface="Aptos (Body)"/>
                <a:ea typeface="Aptos" panose="020B0004020202020204" pitchFamily="34" charset="0"/>
                <a:cs typeface="Times New Roman" panose="02020603050405020304" pitchFamily="18" charset="0"/>
              </a:rPr>
              <a:t>.</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p:cNvSpPr>
            <a:spLocks noGrp="1" noRot="1" noChangeAspect="1" noMove="1" noResize="1" noEditPoints="1" noAdjustHandles="1" noChangeArrowheads="1" noChangeShapeType="1" noTextEdit="1"/>
          </p:cNvSpPr>
          <p:nvPr/>
        </p:nvSpPr>
        <p:spPr bwMode="white">
          <a:xfrm>
            <a:off x="15" y="0"/>
            <a:ext cx="754787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159026" y="516836"/>
            <a:ext cx="7156174" cy="1341782"/>
          </a:xfrm>
        </p:spPr>
        <p:txBody>
          <a:bodyPr>
            <a:normAutofit/>
          </a:bodyPr>
          <a:lstStyle/>
          <a:p>
            <a:r>
              <a:rPr lang="en-GB" sz="4000" b="1" dirty="0">
                <a:solidFill>
                  <a:srgbClr val="FFFFFF"/>
                </a:solidFill>
              </a:rPr>
              <a:t>Reflection &amp; Professional Development</a:t>
            </a:r>
          </a:p>
        </p:txBody>
      </p:sp>
      <p:sp>
        <p:nvSpPr>
          <p:cNvPr id="3" name="Content Placeholder 2"/>
          <p:cNvSpPr>
            <a:spLocks noGrp="1"/>
          </p:cNvSpPr>
          <p:nvPr>
            <p:ph idx="1"/>
          </p:nvPr>
        </p:nvSpPr>
        <p:spPr>
          <a:xfrm>
            <a:off x="79513" y="1858618"/>
            <a:ext cx="7235687" cy="4621695"/>
          </a:xfrm>
        </p:spPr>
        <p:txBody>
          <a:bodyPr>
            <a:normAutofit fontScale="92500" lnSpcReduction="20000"/>
          </a:bodyPr>
          <a:lstStyle/>
          <a:p>
            <a:pPr algn="just"/>
            <a:r>
              <a:rPr lang="en-GB" sz="2600" dirty="0">
                <a:solidFill>
                  <a:srgbClr val="FFFFFF"/>
                </a:solidFill>
                <a:latin typeface="Aptos (Body)"/>
              </a:rPr>
              <a:t>Reflection is important in Professional development  initiatives (Hommel, </a:t>
            </a:r>
            <a:r>
              <a:rPr lang="en-GB" sz="2600" dirty="0" err="1">
                <a:solidFill>
                  <a:srgbClr val="FFFFFF"/>
                </a:solidFill>
                <a:latin typeface="Aptos (Body)"/>
              </a:rPr>
              <a:t>Fürstenau</a:t>
            </a:r>
            <a:r>
              <a:rPr lang="en-GB" sz="2600" dirty="0">
                <a:solidFill>
                  <a:srgbClr val="FFFFFF"/>
                </a:solidFill>
                <a:latin typeface="Aptos (Body)"/>
              </a:rPr>
              <a:t>, and Mulder, 2023). </a:t>
            </a:r>
          </a:p>
          <a:p>
            <a:pPr algn="just"/>
            <a:endParaRPr lang="en-GB" sz="2600" dirty="0">
              <a:solidFill>
                <a:srgbClr val="FFFFFF"/>
              </a:solidFill>
              <a:latin typeface="Aptos (Body)"/>
            </a:endParaRPr>
          </a:p>
          <a:p>
            <a:pPr algn="just"/>
            <a:r>
              <a:rPr lang="en-GB" sz="2600" dirty="0">
                <a:solidFill>
                  <a:srgbClr val="FFFFFF"/>
                </a:solidFill>
                <a:latin typeface="Aptos (Body)"/>
              </a:rPr>
              <a:t>It is an integral part of both formal and informal learning which is a conscious effort and is centred on previous experiences (i.e., reactive learning).</a:t>
            </a:r>
          </a:p>
          <a:p>
            <a:pPr algn="just"/>
            <a:endParaRPr lang="en-GB" sz="2600" dirty="0">
              <a:solidFill>
                <a:srgbClr val="FFFFFF"/>
              </a:solidFill>
              <a:latin typeface="Aptos (Body)"/>
            </a:endParaRPr>
          </a:p>
          <a:p>
            <a:pPr algn="just"/>
            <a:r>
              <a:rPr lang="en-GB" sz="2600" dirty="0">
                <a:solidFill>
                  <a:srgbClr val="FFFFFF"/>
                </a:solidFill>
                <a:latin typeface="Aptos (Body)"/>
              </a:rPr>
              <a:t>Through professional development effort, reflection can lead to other outcomes at various levels, namely the individual level leading to self-development (Schön, 1983, 1987; Shulman, 1986), by gaining insights into the self and one’s own actions and thereby controlling, modifying, and further developing one’s action (double loop learning).</a:t>
            </a:r>
          </a:p>
          <a:p>
            <a:endParaRPr lang="en-GB" dirty="0">
              <a:solidFill>
                <a:srgbClr val="FFFFFF"/>
              </a:solidFill>
              <a:latin typeface="Aptos (Body)"/>
            </a:endParaRPr>
          </a:p>
          <a:p>
            <a:pPr marL="0" indent="0">
              <a:buNone/>
            </a:pPr>
            <a:endParaRPr lang="en-GB" sz="1500" dirty="0">
              <a:solidFill>
                <a:srgbClr val="FFFFFF"/>
              </a:solidFill>
            </a:endParaRPr>
          </a:p>
        </p:txBody>
      </p:sp>
      <p:sp>
        <p:nvSpPr>
          <p:cNvPr id="20" name="Rectangle 19"/>
          <p:cNvSpPr>
            <a:spLocks noGrp="1" noRot="1" noChangeAspect="1" noMove="1" noResize="1" noEditPoints="1" noAdjustHandles="1" noChangeArrowheads="1" noChangeShapeType="1" noTextEdit="1"/>
          </p:cNvSpPr>
          <p:nvPr/>
        </p:nvSpPr>
        <p:spPr>
          <a:xfrm>
            <a:off x="754789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5" name="Picture 4"/>
          <p:cNvPicPr>
            <a:picLocks noChangeAspect="1"/>
          </p:cNvPicPr>
          <p:nvPr/>
        </p:nvPicPr>
        <p:blipFill>
          <a:blip r:embed="rId2"/>
          <a:srcRect l="43802" r="18631"/>
          <a:stretch>
            <a:fillRect/>
          </a:stretch>
        </p:blipFill>
        <p:spPr>
          <a:xfrm>
            <a:off x="7611902" y="10"/>
            <a:ext cx="4580097" cy="685799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8113" y="286603"/>
            <a:ext cx="11340547" cy="1450757"/>
          </a:xfrm>
        </p:spPr>
        <p:txBody>
          <a:bodyPr>
            <a:normAutofit/>
          </a:bodyPr>
          <a:lstStyle/>
          <a:p>
            <a:r>
              <a:rPr lang="en-GB" b="1" dirty="0"/>
              <a:t>Reflective Theory used in this Presentation </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2670970079"/>
              </p:ext>
            </p:extLst>
          </p:nvPr>
        </p:nvGraphicFramePr>
        <p:xfrm>
          <a:off x="1096962" y="1638907"/>
          <a:ext cx="10869751" cy="4254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99ECE-48B3-280C-7AA9-B0A6BC5E65C6}"/>
              </a:ext>
            </a:extLst>
          </p:cNvPr>
          <p:cNvSpPr>
            <a:spLocks noGrp="1"/>
          </p:cNvSpPr>
          <p:nvPr>
            <p:ph type="title"/>
          </p:nvPr>
        </p:nvSpPr>
        <p:spPr/>
        <p:txBody>
          <a:bodyPr/>
          <a:lstStyle/>
          <a:p>
            <a:r>
              <a:rPr lang="en-GB" dirty="0"/>
              <a:t>Reason for choosing Gibb’s Reflective Cycle</a:t>
            </a:r>
          </a:p>
        </p:txBody>
      </p:sp>
      <p:sp>
        <p:nvSpPr>
          <p:cNvPr id="3" name="Content Placeholder 2">
            <a:extLst>
              <a:ext uri="{FF2B5EF4-FFF2-40B4-BE49-F238E27FC236}">
                <a16:creationId xmlns:a16="http://schemas.microsoft.com/office/drawing/2014/main" id="{C5045408-E826-67D7-C72C-F0699BC3F875}"/>
              </a:ext>
            </a:extLst>
          </p:cNvPr>
          <p:cNvSpPr>
            <a:spLocks noGrp="1"/>
          </p:cNvSpPr>
          <p:nvPr>
            <p:ph idx="1"/>
          </p:nvPr>
        </p:nvSpPr>
        <p:spPr/>
        <p:txBody>
          <a:bodyPr/>
          <a:lstStyle/>
          <a:p>
            <a:r>
              <a:rPr lang="en-GB" dirty="0"/>
              <a:t>I chose this model because it provides a systematic approach to reflection and also ensure that all aspect of the experience are well analysed</a:t>
            </a:r>
          </a:p>
          <a:p>
            <a:endParaRPr lang="en-GB" dirty="0"/>
          </a:p>
          <a:p>
            <a:r>
              <a:rPr lang="en-GB" dirty="0"/>
              <a:t>Also, it helps to recognise our strengths and weaknesses, promoting both personal and professional development (Gibb’s, 1988)</a:t>
            </a:r>
          </a:p>
          <a:p>
            <a:endParaRPr lang="en-GB" dirty="0"/>
          </a:p>
        </p:txBody>
      </p:sp>
    </p:spTree>
    <p:extLst>
      <p:ext uri="{BB962C8B-B14F-4D97-AF65-F5344CB8AC3E}">
        <p14:creationId xmlns:p14="http://schemas.microsoft.com/office/powerpoint/2010/main" val="37653444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513"/>
            <a:ext cx="10515600" cy="822393"/>
          </a:xfrm>
        </p:spPr>
        <p:txBody>
          <a:bodyPr>
            <a:normAutofit/>
          </a:bodyPr>
          <a:lstStyle/>
          <a:p>
            <a:r>
              <a:rPr lang="en-GB" sz="4000" dirty="0"/>
              <a:t>Reflective Theory: Gibb’s Reflective Cycle </a:t>
            </a:r>
          </a:p>
        </p:txBody>
      </p:sp>
      <p:sp>
        <p:nvSpPr>
          <p:cNvPr id="3" name="Content Placeholder 2"/>
          <p:cNvSpPr>
            <a:spLocks noGrp="1"/>
          </p:cNvSpPr>
          <p:nvPr>
            <p:ph idx="1"/>
          </p:nvPr>
        </p:nvSpPr>
        <p:spPr>
          <a:xfrm>
            <a:off x="154055" y="1033670"/>
            <a:ext cx="11931927" cy="5635487"/>
          </a:xfrm>
        </p:spPr>
        <p:txBody>
          <a:bodyPr/>
          <a:lstStyle/>
          <a:p>
            <a:endParaRPr lang="en-GB" dirty="0"/>
          </a:p>
        </p:txBody>
      </p:sp>
      <p:sp>
        <p:nvSpPr>
          <p:cNvPr id="4" name="Rectangle: Rounded Corners 3"/>
          <p:cNvSpPr/>
          <p:nvPr/>
        </p:nvSpPr>
        <p:spPr>
          <a:xfrm>
            <a:off x="3766930" y="1173852"/>
            <a:ext cx="4197626" cy="123141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rPr>
              <a:t>Description</a:t>
            </a:r>
          </a:p>
          <a:p>
            <a:pPr algn="ctr"/>
            <a:r>
              <a:rPr lang="en-GB" sz="1600" b="1" dirty="0"/>
              <a:t>Background information of my </a:t>
            </a:r>
            <a:r>
              <a:rPr lang="en-GB" sz="1600" b="1" dirty="0" err="1"/>
              <a:t>trasitioning</a:t>
            </a:r>
            <a:r>
              <a:rPr lang="en-GB" sz="1600" b="1" dirty="0"/>
              <a:t> from industry to academia?</a:t>
            </a:r>
          </a:p>
        </p:txBody>
      </p:sp>
      <p:sp>
        <p:nvSpPr>
          <p:cNvPr id="5" name="Rectangle: Rounded Corners 4"/>
          <p:cNvSpPr/>
          <p:nvPr/>
        </p:nvSpPr>
        <p:spPr>
          <a:xfrm>
            <a:off x="8628823" y="2041178"/>
            <a:ext cx="3409122" cy="1543188"/>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GB" b="1" i="1" dirty="0">
                <a:solidFill>
                  <a:schemeClr val="tx1"/>
                </a:solidFill>
              </a:rPr>
              <a:t>F</a:t>
            </a:r>
            <a:r>
              <a:rPr lang="en-GB" b="1" dirty="0">
                <a:solidFill>
                  <a:schemeClr val="tx1"/>
                </a:solidFill>
              </a:rPr>
              <a:t>eelings </a:t>
            </a:r>
          </a:p>
          <a:p>
            <a:pPr algn="ctr"/>
            <a:r>
              <a:rPr lang="en-GB" sz="1600" b="1" dirty="0">
                <a:solidFill>
                  <a:schemeClr val="tx1"/>
                </a:solidFill>
              </a:rPr>
              <a:t>What were my thoughts and</a:t>
            </a:r>
          </a:p>
          <a:p>
            <a:pPr algn="ctr"/>
            <a:r>
              <a:rPr lang="en-GB" sz="1600" b="1" dirty="0">
                <a:solidFill>
                  <a:schemeClr val="tx1"/>
                </a:solidFill>
              </a:rPr>
              <a:t>feelings towards  my career/professional development journey?</a:t>
            </a:r>
          </a:p>
        </p:txBody>
      </p:sp>
      <p:sp>
        <p:nvSpPr>
          <p:cNvPr id="6" name="Rectangle: Rounded Corners 5"/>
          <p:cNvSpPr/>
          <p:nvPr/>
        </p:nvSpPr>
        <p:spPr>
          <a:xfrm>
            <a:off x="8640420" y="4120532"/>
            <a:ext cx="3558210" cy="1435441"/>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l"/>
            <a:r>
              <a:rPr lang="en-GB" sz="1800" b="0" i="1" u="none" strike="noStrike" baseline="0" dirty="0">
                <a:latin typeface="TimesNewRomanPS-ItalicMT"/>
              </a:rPr>
              <a:t>                      </a:t>
            </a:r>
            <a:r>
              <a:rPr lang="en-GB" sz="1800" b="1" i="1" u="none" strike="noStrike" baseline="0" dirty="0">
                <a:latin typeface="TimesNewRomanPS-ItalicMT"/>
              </a:rPr>
              <a:t>Evaluation</a:t>
            </a:r>
          </a:p>
          <a:p>
            <a:pPr algn="ctr"/>
            <a:r>
              <a:rPr lang="en-GB" sz="1600" b="1" dirty="0">
                <a:latin typeface="TimesNewRomanPS-ItalicMT"/>
              </a:rPr>
              <a:t>The </a:t>
            </a:r>
            <a:r>
              <a:rPr lang="en-GB" sz="1600" b="1" u="none" strike="noStrike" baseline="0" dirty="0">
                <a:latin typeface="TimesNewRomanPS-ItalicMT"/>
              </a:rPr>
              <a:t>good moment and the challenging time in my career journey.</a:t>
            </a:r>
            <a:endParaRPr lang="en-GB" sz="1600" b="1" dirty="0"/>
          </a:p>
        </p:txBody>
      </p:sp>
      <p:sp>
        <p:nvSpPr>
          <p:cNvPr id="7" name="Rectangle: Rounded Corners 6"/>
          <p:cNvSpPr/>
          <p:nvPr/>
        </p:nvSpPr>
        <p:spPr>
          <a:xfrm>
            <a:off x="4058477" y="5050113"/>
            <a:ext cx="4197626" cy="1709531"/>
          </a:xfrm>
          <a:prstGeom prst="roundRect">
            <a:avLst>
              <a:gd name="adj" fmla="val 10780"/>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GB" sz="1800" b="1" i="1" u="none" strike="noStrike" baseline="0" dirty="0">
                <a:solidFill>
                  <a:schemeClr val="tx1"/>
                </a:solidFill>
                <a:latin typeface="TimesNewRomanPS-ItalicMT"/>
              </a:rPr>
              <a:t>Analysis </a:t>
            </a:r>
          </a:p>
          <a:p>
            <a:pPr algn="ctr"/>
            <a:r>
              <a:rPr lang="en-GB" sz="1600" b="1" dirty="0">
                <a:solidFill>
                  <a:schemeClr val="tx1"/>
                </a:solidFill>
              </a:rPr>
              <a:t>What sense did I made from career development journey. What  aspects of my career development plan and/or lifestyle  that have</a:t>
            </a:r>
          </a:p>
          <a:p>
            <a:pPr algn="ctr"/>
            <a:r>
              <a:rPr lang="en-GB" sz="1600" b="1" dirty="0">
                <a:solidFill>
                  <a:schemeClr val="tx1"/>
                </a:solidFill>
              </a:rPr>
              <a:t>helped or hindered my intended</a:t>
            </a:r>
          </a:p>
          <a:p>
            <a:pPr algn="ctr"/>
            <a:r>
              <a:rPr lang="en-GB" sz="1600" b="1" dirty="0">
                <a:solidFill>
                  <a:schemeClr val="tx1"/>
                </a:solidFill>
              </a:rPr>
              <a:t>results/outcomes/progress?</a:t>
            </a:r>
          </a:p>
        </p:txBody>
      </p:sp>
      <p:sp>
        <p:nvSpPr>
          <p:cNvPr id="8" name="Rectangle: Rounded Corners 7"/>
          <p:cNvSpPr/>
          <p:nvPr/>
        </p:nvSpPr>
        <p:spPr>
          <a:xfrm>
            <a:off x="268356" y="3961504"/>
            <a:ext cx="3200400" cy="2097158"/>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b="1" i="1" dirty="0">
                <a:solidFill>
                  <a:schemeClr val="tx1"/>
                </a:solidFill>
              </a:rPr>
              <a:t>Conclusion</a:t>
            </a:r>
          </a:p>
          <a:p>
            <a:pPr algn="ctr"/>
            <a:r>
              <a:rPr lang="en-GB" sz="1600" b="1" dirty="0">
                <a:solidFill>
                  <a:schemeClr val="tx1"/>
                </a:solidFill>
              </a:rPr>
              <a:t>What did I learn from my  self-awareness analysis in specific </a:t>
            </a:r>
            <a:r>
              <a:rPr lang="en-GB" sz="1400" b="1" dirty="0">
                <a:solidFill>
                  <a:schemeClr val="tx1"/>
                </a:solidFill>
              </a:rPr>
              <a:t>term</a:t>
            </a:r>
            <a:r>
              <a:rPr lang="en-GB" sz="1600" b="1" dirty="0">
                <a:solidFill>
                  <a:schemeClr val="tx1"/>
                </a:solidFill>
              </a:rPr>
              <a:t>?</a:t>
            </a:r>
          </a:p>
          <a:p>
            <a:pPr algn="ctr"/>
            <a:r>
              <a:rPr lang="en-GB" sz="1600" b="1" dirty="0">
                <a:solidFill>
                  <a:schemeClr val="tx1"/>
                </a:solidFill>
              </a:rPr>
              <a:t>• What were the professional goals/plan I need to achieve going forward?</a:t>
            </a:r>
          </a:p>
        </p:txBody>
      </p:sp>
      <p:sp>
        <p:nvSpPr>
          <p:cNvPr id="9" name="Rectangle: Rounded Corners 8"/>
          <p:cNvSpPr/>
          <p:nvPr/>
        </p:nvSpPr>
        <p:spPr>
          <a:xfrm>
            <a:off x="268356" y="1821416"/>
            <a:ext cx="2946952" cy="1543188"/>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GB" b="1" i="1" dirty="0">
                <a:solidFill>
                  <a:schemeClr val="tx1"/>
                </a:solidFill>
              </a:rPr>
              <a:t>Action Plan</a:t>
            </a:r>
          </a:p>
          <a:p>
            <a:pPr algn="ctr"/>
            <a:r>
              <a:rPr lang="en-GB" sz="1600" b="1" u="none" strike="noStrike" baseline="0" dirty="0">
                <a:solidFill>
                  <a:schemeClr val="tx1"/>
                </a:solidFill>
                <a:latin typeface="TimesNewRomanPS-ItalicMT"/>
              </a:rPr>
              <a:t>Plan I need to achieve going forward in my career development</a:t>
            </a:r>
            <a:endParaRPr lang="en-GB" sz="1600" b="1" dirty="0">
              <a:solidFill>
                <a:schemeClr val="tx1"/>
              </a:solidFill>
            </a:endParaRPr>
          </a:p>
        </p:txBody>
      </p:sp>
      <p:cxnSp>
        <p:nvCxnSpPr>
          <p:cNvPr id="11" name="Straight Arrow Connector 10"/>
          <p:cNvCxnSpPr/>
          <p:nvPr/>
        </p:nvCxnSpPr>
        <p:spPr>
          <a:xfrm>
            <a:off x="8169965" y="1470991"/>
            <a:ext cx="1172818" cy="43732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a:off x="10436087" y="3717235"/>
            <a:ext cx="0" cy="32902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flipH="1">
            <a:off x="8527772" y="5834270"/>
            <a:ext cx="1451115" cy="51683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flipH="1" flipV="1">
            <a:off x="3287366" y="6141772"/>
            <a:ext cx="578956" cy="36337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p:nvPr/>
        </p:nvCxnSpPr>
        <p:spPr>
          <a:xfrm flipV="1">
            <a:off x="1755912" y="3429000"/>
            <a:ext cx="0" cy="45274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p:cNvCxnSpPr/>
          <p:nvPr/>
        </p:nvCxnSpPr>
        <p:spPr>
          <a:xfrm flipV="1">
            <a:off x="1520687" y="1401416"/>
            <a:ext cx="2040834" cy="28823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7383" y="286603"/>
            <a:ext cx="10728297" cy="995545"/>
          </a:xfrm>
        </p:spPr>
        <p:txBody>
          <a:bodyPr/>
          <a:lstStyle/>
          <a:p>
            <a:r>
              <a:rPr lang="en-GB" altLang="en-US" b="1" dirty="0"/>
              <a:t>My Reflection Using Gibb’s </a:t>
            </a:r>
          </a:p>
        </p:txBody>
      </p:sp>
      <p:sp>
        <p:nvSpPr>
          <p:cNvPr id="3" name="Content Placeholder 2"/>
          <p:cNvSpPr>
            <a:spLocks noGrp="1"/>
          </p:cNvSpPr>
          <p:nvPr>
            <p:ph idx="1"/>
          </p:nvPr>
        </p:nvSpPr>
        <p:spPr/>
        <p:txBody>
          <a:bodyPr>
            <a:normAutofit fontScale="92500" lnSpcReduction="20000"/>
          </a:bodyPr>
          <a:lstStyle/>
          <a:p>
            <a:pPr algn="just"/>
            <a:r>
              <a:rPr lang="en-GB" altLang="en-US" sz="2800" b="1" dirty="0"/>
              <a:t>Description</a:t>
            </a:r>
            <a:r>
              <a:rPr lang="en-GB" altLang="en-US" sz="2800" dirty="0"/>
              <a:t>- Transition from industry to Academia, this Involves completion of PGCert and Fellowhip of Higher Academy and starting my Doctor of Business </a:t>
            </a:r>
            <a:r>
              <a:rPr lang="en-GB" altLang="en-US" sz="2800" dirty="0" err="1"/>
              <a:t>Admnistration</a:t>
            </a:r>
            <a:r>
              <a:rPr lang="en-GB" altLang="en-US" sz="2800" dirty="0"/>
              <a:t> (DBA)</a:t>
            </a:r>
          </a:p>
          <a:p>
            <a:pPr algn="just"/>
            <a:endParaRPr lang="en-GB" altLang="en-US" sz="2800" dirty="0"/>
          </a:p>
          <a:p>
            <a:pPr algn="just"/>
            <a:r>
              <a:rPr lang="en-GB" altLang="en-US" sz="2800" b="1" dirty="0"/>
              <a:t>Feeling</a:t>
            </a:r>
            <a:r>
              <a:rPr lang="en-GB" altLang="en-US" sz="2800" dirty="0"/>
              <a:t>-lack of confident of my ability to succeed in academia, overwhelmed and unsured </a:t>
            </a:r>
          </a:p>
          <a:p>
            <a:pPr algn="just"/>
            <a:endParaRPr lang="en-GB" altLang="en-US" sz="2800" dirty="0"/>
          </a:p>
          <a:p>
            <a:pPr algn="just"/>
            <a:r>
              <a:rPr lang="en-GB" altLang="en-US" sz="2800" b="1" dirty="0"/>
              <a:t>Evaluation</a:t>
            </a:r>
            <a:r>
              <a:rPr lang="en-GB" altLang="en-US" sz="2800" dirty="0"/>
              <a:t>- access to training, professional development activities and positive feedback from students and colleagues contributed to my success on the other hand pressure to publish research and balance teaching responsibilities were overwhelming</a:t>
            </a:r>
          </a:p>
          <a:p>
            <a:pPr marL="0" indent="0">
              <a:buNone/>
            </a:pPr>
            <a:endParaRPr lang="en-GB"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p:cNvSpPr>
            <a:spLocks noGrp="1" noRot="1" noChangeAspect="1" noMove="1" noResize="1" noEditPoints="1" noAdjustHandles="1" noChangeArrowheads="1" noChangeShapeType="1" noTextEdit="1"/>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238539" y="258417"/>
            <a:ext cx="3597965" cy="6450496"/>
          </a:xfrm>
        </p:spPr>
        <p:txBody>
          <a:bodyPr anchor="ctr">
            <a:normAutofit/>
          </a:bodyPr>
          <a:lstStyle/>
          <a:p>
            <a:r>
              <a:rPr lang="en-GB" altLang="en-US" sz="4400" b="1" dirty="0">
                <a:solidFill>
                  <a:srgbClr val="FFFFFF"/>
                </a:solidFill>
              </a:rPr>
              <a:t>Gibb’s Reflective Model</a:t>
            </a:r>
          </a:p>
        </p:txBody>
      </p:sp>
      <p:sp>
        <p:nvSpPr>
          <p:cNvPr id="12" name="Rectangle 11"/>
          <p:cNvSpPr>
            <a:spLocks noGrp="1" noRot="1" noChangeAspect="1" noMove="1" noResize="1" noEditPoints="1" noAdjustHandles="1" noChangeArrowheads="1" noChangeShapeType="1" noTextEdit="1"/>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p:cNvSpPr>
            <a:spLocks noGrp="1"/>
          </p:cNvSpPr>
          <p:nvPr>
            <p:ph idx="1"/>
          </p:nvPr>
        </p:nvSpPr>
        <p:spPr>
          <a:xfrm>
            <a:off x="4289330" y="605896"/>
            <a:ext cx="7768969" cy="5646208"/>
          </a:xfrm>
        </p:spPr>
        <p:txBody>
          <a:bodyPr anchor="ctr">
            <a:normAutofit/>
          </a:bodyPr>
          <a:lstStyle/>
          <a:p>
            <a:pPr algn="just"/>
            <a:r>
              <a:rPr lang="en-GB" altLang="en-US" sz="2200" b="1" dirty="0"/>
              <a:t>Analysis</a:t>
            </a:r>
            <a:r>
              <a:rPr lang="en-GB" altLang="en-US" sz="2200" dirty="0"/>
              <a:t>-The transition was a major change that necessitated  development of new knowledge, perspective and approaches. In industry, it has been researched</a:t>
            </a:r>
            <a:r>
              <a:rPr lang="en-US" altLang="en-GB" sz="2200" dirty="0"/>
              <a:t> that professionals moving into academic roles may experience challenges related to identity and belonging within the academic community</a:t>
            </a:r>
            <a:r>
              <a:rPr lang="en-GB" altLang="en-US" sz="2200" dirty="0"/>
              <a:t> (Myers et al., 2024).</a:t>
            </a:r>
          </a:p>
          <a:p>
            <a:pPr algn="just"/>
            <a:endParaRPr lang="en-GB" altLang="en-US" sz="2200" dirty="0"/>
          </a:p>
          <a:p>
            <a:pPr algn="just"/>
            <a:r>
              <a:rPr lang="en-GB" altLang="en-US" sz="2200" dirty="0"/>
              <a:t>I was focused on practical applications and problem solving, but academic requires a more theoretical and research driven mindset </a:t>
            </a:r>
          </a:p>
          <a:p>
            <a:pPr algn="just"/>
            <a:endParaRPr lang="en-GB" altLang="en-US" sz="2200" dirty="0"/>
          </a:p>
          <a:p>
            <a:pPr algn="just"/>
            <a:endParaRPr lang="en-GB" altLang="en-US" sz="2200" dirty="0"/>
          </a:p>
          <a:p>
            <a:pPr algn="just"/>
            <a:r>
              <a:rPr lang="en-GB" altLang="en-US" sz="2200" dirty="0"/>
              <a:t> </a:t>
            </a:r>
            <a:r>
              <a:rPr lang="en-GB" altLang="en-US" sz="2200" b="1" dirty="0"/>
              <a:t>Conclusion</a:t>
            </a:r>
            <a:r>
              <a:rPr lang="en-GB" altLang="en-US" sz="2200" dirty="0"/>
              <a:t>- Looking back the transition  from </a:t>
            </a:r>
            <a:r>
              <a:rPr lang="en-GB" altLang="en-US" sz="2200" dirty="0" err="1"/>
              <a:t>indusrtry</a:t>
            </a:r>
            <a:r>
              <a:rPr lang="en-GB" altLang="en-US" sz="2200" dirty="0"/>
              <a:t> to academia has been challenging yet rewarding experience. one of the significant moment of this journey has been opportunity to pursue my Doctor of Business Administration (DBA)</a:t>
            </a:r>
          </a:p>
          <a:p>
            <a:pPr marL="0" indent="0">
              <a:buNone/>
            </a:pPr>
            <a:endParaRPr lang="en-GB" altLang="en-US" sz="1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985606"/>
          </a:xfrm>
        </p:spPr>
        <p:txBody>
          <a:bodyPr/>
          <a:lstStyle/>
          <a:p>
            <a:r>
              <a:rPr lang="en-GB" altLang="en-US" b="1" dirty="0"/>
              <a:t>Gibb’s Reflective </a:t>
            </a:r>
          </a:p>
        </p:txBody>
      </p:sp>
      <p:sp>
        <p:nvSpPr>
          <p:cNvPr id="3" name="Content Placeholder 2"/>
          <p:cNvSpPr>
            <a:spLocks noGrp="1"/>
          </p:cNvSpPr>
          <p:nvPr>
            <p:ph idx="1"/>
          </p:nvPr>
        </p:nvSpPr>
        <p:spPr>
          <a:xfrm>
            <a:off x="397565" y="1845734"/>
            <a:ext cx="11360426" cy="4023360"/>
          </a:xfrm>
        </p:spPr>
        <p:txBody>
          <a:bodyPr>
            <a:normAutofit fontScale="97500"/>
          </a:bodyPr>
          <a:lstStyle/>
          <a:p>
            <a:r>
              <a:rPr lang="en-GB" altLang="en-US" sz="2500" b="1" dirty="0"/>
              <a:t>Action Plan</a:t>
            </a:r>
            <a:r>
              <a:rPr lang="en-GB" altLang="en-US" sz="2500" dirty="0"/>
              <a:t>- Going forward, I will </a:t>
            </a:r>
            <a:r>
              <a:rPr lang="en-GB" altLang="en-US" sz="2500" dirty="0">
                <a:sym typeface="+mn-ea"/>
              </a:rPr>
              <a:t>engage more with academic communities</a:t>
            </a:r>
            <a:r>
              <a:rPr lang="en-GB" altLang="en-US" sz="2500" dirty="0"/>
              <a:t>  and  embrace the principle of lifelong learning and professional development.</a:t>
            </a:r>
          </a:p>
          <a:p>
            <a:endParaRPr lang="en-GB" altLang="en-US" sz="2500" dirty="0">
              <a:sym typeface="+mn-ea"/>
            </a:endParaRPr>
          </a:p>
          <a:p>
            <a:r>
              <a:rPr lang="en-GB" altLang="en-US" sz="2500" dirty="0">
                <a:sym typeface="+mn-ea"/>
              </a:rPr>
              <a:t>I will attend more training, and mentor new lecturers who have undergo the transition from industry to academic </a:t>
            </a:r>
          </a:p>
          <a:p>
            <a:endParaRPr lang="en-GB" altLang="en-US" sz="2500" dirty="0">
              <a:sym typeface="+mn-ea"/>
            </a:endParaRPr>
          </a:p>
          <a:p>
            <a:r>
              <a:rPr lang="en-GB" altLang="en-US" sz="2500" dirty="0">
                <a:sym typeface="+mn-ea"/>
              </a:rPr>
              <a:t>I will also continue my DBA studies and ensure I get support from the University because this is an important step in my career progression and a way to enhance my contribution to academic field.</a:t>
            </a:r>
            <a:endParaRPr lang="en-GB" altLang="en-US" sz="2500" dirty="0"/>
          </a:p>
          <a:p>
            <a:endParaRPr lang="en-GB" altLang="en-US" dirty="0"/>
          </a:p>
          <a:p>
            <a:endParaRPr lang="en-GB"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a:spLocks noGrp="1" noRot="1" noChangeAspect="1" noMove="1" noResize="1" noEditPoints="1" noAdjustHandles="1" noChangeArrowheads="1" noChangeShapeType="1" noTextEdit="1"/>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Rectangle 10"/>
          <p:cNvSpPr>
            <a:spLocks noGrp="1" noRot="1" noChangeAspect="1" noMove="1" noResize="1" noEditPoints="1" noAdjustHandles="1" noChangeArrowheads="1" noChangeShapeType="1" noTextEdit="1"/>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3" name="Straight Connector 12"/>
          <p:cNvCxnSpPr>
            <a:cxnSpLocks noGrp="1" noRot="1" noChangeAspect="1" noMove="1" noResize="1" noEditPoints="1" noAdjustHandles="1" noChangeArrowheads="1" noChangeShapeType="1"/>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a:p>
        </p:txBody>
      </p:sp>
      <p:sp>
        <p:nvSpPr>
          <p:cNvPr id="17" name="Rectangle 16"/>
          <p:cNvSpPr>
            <a:spLocks noGrp="1" noRot="1" noChangeAspect="1" noMove="1" noResize="1" noEditPoints="1" noAdjustHandles="1" noChangeArrowheads="1" noChangeShapeType="1" noTextEdit="1"/>
          </p:cNvSpPr>
          <p:nvPr/>
        </p:nvSpPr>
        <p:spPr bwMode="white">
          <a:xfrm>
            <a:off x="7613486"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8096885" y="640080"/>
            <a:ext cx="3659246" cy="2926080"/>
          </a:xfrm>
        </p:spPr>
        <p:txBody>
          <a:bodyPr vert="horz" lIns="91440" tIns="45720" rIns="91440" bIns="45720" rtlCol="0" anchor="b">
            <a:normAutofit/>
          </a:bodyPr>
          <a:lstStyle/>
          <a:p>
            <a:r>
              <a:rPr lang="en-US" sz="4400" b="1" dirty="0">
                <a:solidFill>
                  <a:srgbClr val="FFFFFF"/>
                </a:solidFill>
              </a:rPr>
              <a:t>Evidence of Self – Awareness </a:t>
            </a:r>
          </a:p>
        </p:txBody>
      </p:sp>
      <p:sp>
        <p:nvSpPr>
          <p:cNvPr id="3" name="Content Placeholder 2"/>
          <p:cNvSpPr>
            <a:spLocks noGrp="1"/>
          </p:cNvSpPr>
          <p:nvPr>
            <p:ph idx="1"/>
          </p:nvPr>
        </p:nvSpPr>
        <p:spPr>
          <a:xfrm>
            <a:off x="8096884" y="3578084"/>
            <a:ext cx="4091955" cy="2639835"/>
          </a:xfrm>
        </p:spPr>
        <p:txBody>
          <a:bodyPr vert="horz" lIns="91440" tIns="45720" rIns="91440" bIns="45720" rtlCol="0">
            <a:normAutofit/>
          </a:bodyPr>
          <a:lstStyle/>
          <a:p>
            <a:pPr marL="0" indent="0">
              <a:buNone/>
            </a:pPr>
            <a:r>
              <a:rPr lang="en-US" sz="3200" b="1" cap="all" spc="200" dirty="0">
                <a:solidFill>
                  <a:srgbClr val="FFFFFF"/>
                </a:solidFill>
                <a:latin typeface="+mj-lt"/>
              </a:rPr>
              <a:t>My SWOT Analysis:</a:t>
            </a:r>
          </a:p>
        </p:txBody>
      </p:sp>
      <p:sp>
        <p:nvSpPr>
          <p:cNvPr id="19" name="Rectangle 18"/>
          <p:cNvSpPr>
            <a:spLocks noGrp="1" noRot="1" noChangeAspect="1" noMove="1" noResize="1" noEditPoints="1" noAdjustHandles="1" noChangeArrowheads="1" noChangeShapeType="1" noTextEdit="1"/>
          </p:cNvSpPr>
          <p:nvPr/>
        </p:nvSpPr>
        <p:spPr>
          <a:xfrm>
            <a:off x="7556906"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5" name="Picture 4"/>
          <p:cNvPicPr>
            <a:picLocks noChangeAspect="1"/>
          </p:cNvPicPr>
          <p:nvPr/>
        </p:nvPicPr>
        <p:blipFill>
          <a:blip r:embed="rId2"/>
          <a:stretch>
            <a:fillRect/>
          </a:stretch>
        </p:blipFill>
        <p:spPr>
          <a:xfrm>
            <a:off x="274320" y="297180"/>
            <a:ext cx="6903297" cy="626821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139" y="178905"/>
            <a:ext cx="10886661" cy="1103244"/>
          </a:xfrm>
        </p:spPr>
        <p:txBody>
          <a:bodyPr/>
          <a:lstStyle/>
          <a:p>
            <a:r>
              <a:rPr lang="en-GB" b="1" dirty="0"/>
              <a:t>Evidence of Self - Awareness</a:t>
            </a:r>
          </a:p>
        </p:txBody>
      </p:sp>
      <p:sp>
        <p:nvSpPr>
          <p:cNvPr id="3" name="Content Placeholder 2"/>
          <p:cNvSpPr>
            <a:spLocks noGrp="1"/>
          </p:cNvSpPr>
          <p:nvPr>
            <p:ph idx="1"/>
          </p:nvPr>
        </p:nvSpPr>
        <p:spPr>
          <a:xfrm>
            <a:off x="586409" y="1172817"/>
            <a:ext cx="11231217" cy="5416826"/>
          </a:xfrm>
        </p:spPr>
        <p:txBody>
          <a:bodyPr/>
          <a:lstStyle/>
          <a:p>
            <a:r>
              <a:rPr lang="en-GB" sz="3200" b="1" dirty="0"/>
              <a:t>My Psychometric test results - I:</a:t>
            </a:r>
          </a:p>
          <a:p>
            <a:pPr marL="0" indent="0">
              <a:buNone/>
            </a:pPr>
            <a:endParaRPr lang="en-GB" b="1" dirty="0"/>
          </a:p>
        </p:txBody>
      </p:sp>
      <p:pic>
        <p:nvPicPr>
          <p:cNvPr id="4" name="Picture 3" descr="A screenshot of a computer&#10;&#10;AI-generated content may be incorrec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965324"/>
            <a:ext cx="10386060" cy="443547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8843"/>
            <a:ext cx="10515600" cy="1013793"/>
          </a:xfrm>
        </p:spPr>
        <p:txBody>
          <a:bodyPr/>
          <a:lstStyle/>
          <a:p>
            <a:r>
              <a:rPr lang="en-GB" b="1" dirty="0"/>
              <a:t>Evidence of Self - Awareness</a:t>
            </a:r>
          </a:p>
        </p:txBody>
      </p:sp>
      <p:sp>
        <p:nvSpPr>
          <p:cNvPr id="3" name="Content Placeholder 2"/>
          <p:cNvSpPr>
            <a:spLocks noGrp="1"/>
          </p:cNvSpPr>
          <p:nvPr>
            <p:ph idx="1"/>
          </p:nvPr>
        </p:nvSpPr>
        <p:spPr>
          <a:xfrm>
            <a:off x="298174" y="1202636"/>
            <a:ext cx="11579087" cy="5290239"/>
          </a:xfrm>
        </p:spPr>
        <p:txBody>
          <a:bodyPr/>
          <a:lstStyle/>
          <a:p>
            <a:r>
              <a:rPr lang="en-GB" sz="3200" b="1" dirty="0"/>
              <a:t>My Psychometric test results - II:</a:t>
            </a:r>
          </a:p>
          <a:p>
            <a:pPr marL="0" indent="0">
              <a:buNone/>
            </a:pPr>
            <a:endParaRPr lang="en-GB" sz="3200" b="1" dirty="0"/>
          </a:p>
          <a:p>
            <a:pPr marL="0" indent="0">
              <a:buNone/>
            </a:pPr>
            <a:endParaRPr lang="en-GB" dirty="0"/>
          </a:p>
        </p:txBody>
      </p:sp>
      <p:pic>
        <p:nvPicPr>
          <p:cNvPr id="4" name="Picture 3" descr="A screen shot of a chart&#10;&#10;AI-generated content may be incorrec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220" y="1725929"/>
            <a:ext cx="10736580" cy="476694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357" y="258417"/>
            <a:ext cx="11489634" cy="974035"/>
          </a:xfrm>
        </p:spPr>
        <p:txBody>
          <a:bodyPr>
            <a:normAutofit/>
          </a:bodyPr>
          <a:lstStyle/>
          <a:p>
            <a:r>
              <a:rPr lang="en-GB" altLang="en-US" b="1" dirty="0"/>
              <a:t>Psychometric Test &amp; Peer Feedback</a:t>
            </a:r>
          </a:p>
        </p:txBody>
      </p:sp>
      <p:sp>
        <p:nvSpPr>
          <p:cNvPr id="3" name="Content Placeholder 2"/>
          <p:cNvSpPr>
            <a:spLocks noGrp="1"/>
          </p:cNvSpPr>
          <p:nvPr>
            <p:ph idx="1"/>
          </p:nvPr>
        </p:nvSpPr>
        <p:spPr>
          <a:xfrm>
            <a:off x="268357" y="1845733"/>
            <a:ext cx="11718234" cy="4565005"/>
          </a:xfrm>
        </p:spPr>
        <p:txBody>
          <a:bodyPr>
            <a:noAutofit/>
          </a:bodyPr>
          <a:lstStyle/>
          <a:p>
            <a:pPr algn="just"/>
            <a:r>
              <a:rPr lang="en-GB" altLang="en-US" sz="2400" dirty="0"/>
              <a:t>The feedback I received from my psychometric test about my personality trait showed that I am a dreamer.</a:t>
            </a:r>
          </a:p>
          <a:p>
            <a:pPr algn="just"/>
            <a:r>
              <a:rPr lang="en-GB" altLang="en-US" sz="2400" dirty="0"/>
              <a:t>I agreed with this result as I often seen myself as proactive in my thinking, with belief that anything is possible to achieve if I put my mind to it. This certainly reflects my personality.</a:t>
            </a:r>
          </a:p>
          <a:p>
            <a:pPr algn="just"/>
            <a:r>
              <a:rPr lang="en-GB" altLang="en-US" sz="2400" dirty="0"/>
              <a:t>As I dreamer, I am creative, hands on, ambitious and could set a long-term goals. I impact and inspire my team and can reflect big-picture thinking. However, I need to be cautious lest I am perceived to be overbearing on team members. I also need to be moderate in my ambitious so that I do not push myself too hard.</a:t>
            </a:r>
          </a:p>
          <a:p>
            <a:pPr algn="just"/>
            <a:r>
              <a:rPr lang="en-GB" altLang="en-US" sz="2400" dirty="0"/>
              <a:t>I need to further leverage on my perceiving trait as it enables my flexibility and adaptability skills. In modern workplace, adaptability skills is fast becoming one of the most desirable skills.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p:cNvSpPr>
            <a:spLocks noGrp="1" noRot="1" noChangeAspect="1" noMove="1" noResize="1" noEditPoints="1" noAdjustHandles="1" noChangeArrowheads="1" noChangeShapeType="1" noTextEdit="1"/>
          </p:cNvSpPr>
          <p:nvPr/>
        </p:nvSpPr>
        <p:spPr>
          <a:xfrm>
            <a:off x="0" y="1"/>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p:cNvSpPr>
            <a:spLocks noGrp="1" noRot="1" noChangeAspect="1" noMove="1" noResize="1" noEditPoints="1" noAdjustHandles="1" noChangeArrowheads="1" noChangeShapeType="1" noTextEdit="1"/>
          </p:cNvSpPr>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81601" y="0"/>
            <a:ext cx="6904382" cy="1292087"/>
          </a:xfrm>
        </p:spPr>
        <p:txBody>
          <a:bodyPr>
            <a:normAutofit fontScale="90000"/>
          </a:bodyPr>
          <a:lstStyle/>
          <a:p>
            <a:r>
              <a:rPr lang="en-GB" b="1" dirty="0"/>
              <a:t>Objective Evidence of Impact</a:t>
            </a:r>
          </a:p>
        </p:txBody>
      </p:sp>
      <p:pic>
        <p:nvPicPr>
          <p:cNvPr id="17" name="Picture 16" descr="Magazine printing process"/>
          <p:cNvPicPr>
            <a:picLocks noChangeAspect="1"/>
          </p:cNvPicPr>
          <p:nvPr/>
        </p:nvPicPr>
        <p:blipFill>
          <a:blip r:embed="rId2"/>
          <a:srcRect l="35182" r="16887"/>
          <a:stretch>
            <a:fillRect/>
          </a:stretch>
        </p:blipFill>
        <p:spPr>
          <a:xfrm>
            <a:off x="20" y="-12128"/>
            <a:ext cx="4654276" cy="6870127"/>
          </a:xfrm>
          <a:prstGeom prst="rect">
            <a:avLst/>
          </a:prstGeom>
        </p:spPr>
      </p:pic>
      <p:cxnSp>
        <p:nvCxnSpPr>
          <p:cNvPr id="18" name="Straight Connector 17"/>
          <p:cNvCxnSpPr>
            <a:cxnSpLocks noGrp="1" noRot="1" noChangeAspect="1" noMove="1" noResize="1" noEditPoints="1" noAdjustHandles="1" noChangeArrowheads="1" noChangeShapeType="1"/>
          </p:cNvCxnSpPr>
          <p:nvPr/>
        </p:nvCxnSpPr>
        <p:spPr>
          <a:xfrm>
            <a:off x="5287617" y="2085703"/>
            <a:ext cx="6170686"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5181600" y="1461052"/>
            <a:ext cx="6904381" cy="4989444"/>
          </a:xfrm>
        </p:spPr>
        <p:txBody>
          <a:bodyPr>
            <a:normAutofit/>
          </a:bodyPr>
          <a:lstStyle/>
          <a:p>
            <a:r>
              <a:rPr lang="en-GB" sz="2200" kern="100" dirty="0">
                <a:effectLst/>
                <a:latin typeface="Aptos" panose="020B0004020202020204" pitchFamily="34" charset="0"/>
                <a:ea typeface="DengXian" panose="02010600030101010101" pitchFamily="2" charset="-122"/>
                <a:cs typeface="Times New Roman" panose="02020603050405020304" pitchFamily="18" charset="0"/>
              </a:rPr>
              <a:t>Objective evidence of impact at work, e.g. minutes of meetings</a:t>
            </a:r>
            <a:r>
              <a:rPr lang="en-GB" sz="2200" kern="100" dirty="0">
                <a:latin typeface="Aptos" panose="020B0004020202020204" pitchFamily="34" charset="0"/>
                <a:ea typeface="DengXian" panose="02010600030101010101" pitchFamily="2" charset="-122"/>
                <a:cs typeface="Times New Roman" panose="02020603050405020304" pitchFamily="18" charset="0"/>
              </a:rPr>
              <a:t>:</a:t>
            </a:r>
            <a:r>
              <a:rPr lang="en-GB" sz="2200" kern="100" dirty="0">
                <a:effectLst/>
                <a:latin typeface="Aptos" panose="020B0004020202020204" pitchFamily="34" charset="0"/>
                <a:ea typeface="DengXian" panose="02010600030101010101" pitchFamily="2" charset="-122"/>
                <a:cs typeface="Times New Roman" panose="02020603050405020304" pitchFamily="18" charset="0"/>
              </a:rPr>
              <a:t> </a:t>
            </a:r>
            <a:endParaRPr lang="en-GB" sz="2200" dirty="0"/>
          </a:p>
        </p:txBody>
      </p:sp>
      <p:pic>
        <p:nvPicPr>
          <p:cNvPr id="4" name="Picture 3" descr="A close-up of a document&#10;&#10;AI-generated content may be incorrec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6381" y="2331723"/>
            <a:ext cx="7229600" cy="4287727"/>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p:cNvSpPr>
            <a:spLocks noGrp="1" noRot="1" noChangeAspect="1" noMove="1" noResize="1" noEditPoints="1" noAdjustHandles="1" noChangeArrowheads="1" noChangeShapeType="1" noTextEdit="1"/>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168965" y="516835"/>
            <a:ext cx="3753825" cy="5772840"/>
          </a:xfrm>
        </p:spPr>
        <p:txBody>
          <a:bodyPr anchor="ctr">
            <a:normAutofit/>
          </a:bodyPr>
          <a:lstStyle/>
          <a:p>
            <a:r>
              <a:rPr lang="en-GB" sz="4400" kern="100" dirty="0">
                <a:solidFill>
                  <a:srgbClr val="FFFFFF"/>
                </a:solidFill>
                <a:effectLst/>
                <a:latin typeface="Aptos" panose="020B0004020202020204" pitchFamily="34" charset="0"/>
                <a:ea typeface="DengXian" panose="02010600030101010101" pitchFamily="2" charset="-122"/>
                <a:cs typeface="Times New Roman" panose="02020603050405020304" pitchFamily="18" charset="0"/>
              </a:rPr>
              <a:t>Organisational Profile</a:t>
            </a:r>
            <a:endParaRPr lang="en-GB" sz="4400" dirty="0">
              <a:solidFill>
                <a:srgbClr val="FFFFFF"/>
              </a:solidFill>
            </a:endParaRPr>
          </a:p>
        </p:txBody>
      </p:sp>
      <p:sp>
        <p:nvSpPr>
          <p:cNvPr id="13" name="Rectangle 12"/>
          <p:cNvSpPr>
            <a:spLocks noGrp="1" noRot="1" noChangeAspect="1" noMove="1" noResize="1" noEditPoints="1" noAdjustHandles="1" noChangeArrowheads="1" noChangeShapeType="1" noTextEdit="1"/>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520844971"/>
              </p:ext>
            </p:extLst>
          </p:nvPr>
        </p:nvGraphicFramePr>
        <p:xfrm>
          <a:off x="4452731" y="367748"/>
          <a:ext cx="7434470" cy="59219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p:cNvSpPr>
            <a:spLocks noGrp="1" noRot="1" noChangeAspect="1" noMove="1" noResize="1" noEditPoints="1" noAdjustHandles="1" noChangeArrowheads="1" noChangeShapeType="1" noTextEdit="1"/>
          </p:cNvSpPr>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0" name="Rectangle 19"/>
          <p:cNvSpPr>
            <a:spLocks noGrp="1" noRot="1" noChangeAspect="1" noMove="1" noResize="1" noEditPoints="1" noAdjustHandles="1" noChangeArrowheads="1" noChangeShapeType="1" noTextEdit="1"/>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492369" y="516835"/>
            <a:ext cx="3403769" cy="5772840"/>
          </a:xfrm>
        </p:spPr>
        <p:txBody>
          <a:bodyPr anchor="ctr">
            <a:normAutofit/>
          </a:bodyPr>
          <a:lstStyle/>
          <a:p>
            <a:r>
              <a:rPr lang="en-GB" sz="4000" b="1" dirty="0">
                <a:solidFill>
                  <a:srgbClr val="FFFFFF"/>
                </a:solidFill>
                <a:latin typeface="Aptos (Body)"/>
              </a:rPr>
              <a:t>C</a:t>
            </a:r>
            <a:r>
              <a:rPr lang="en-GB" sz="4000" b="1" kern="100" dirty="0">
                <a:solidFill>
                  <a:srgbClr val="FFFFFF"/>
                </a:solidFill>
                <a:effectLst/>
                <a:latin typeface="Aptos (Body)"/>
                <a:ea typeface="DengXian" panose="02010600030101010101" pitchFamily="2" charset="-122"/>
                <a:cs typeface="Times New Roman" panose="02020603050405020304" pitchFamily="18" charset="0"/>
              </a:rPr>
              <a:t>ommitment to THREE Development </a:t>
            </a:r>
            <a:r>
              <a:rPr lang="en-GB" sz="4000" b="1" kern="100" dirty="0">
                <a:solidFill>
                  <a:srgbClr val="FFFFFF"/>
                </a:solidFill>
                <a:latin typeface="Aptos (Body)"/>
                <a:ea typeface="DengXian" panose="02010600030101010101" pitchFamily="2" charset="-122"/>
                <a:cs typeface="Times New Roman" panose="02020603050405020304" pitchFamily="18" charset="0"/>
              </a:rPr>
              <a:t>O</a:t>
            </a:r>
            <a:r>
              <a:rPr lang="en-GB" sz="4000" b="1" kern="100" dirty="0">
                <a:solidFill>
                  <a:srgbClr val="FFFFFF"/>
                </a:solidFill>
                <a:effectLst/>
                <a:latin typeface="Aptos (Body)"/>
                <a:ea typeface="DengXian" panose="02010600030101010101" pitchFamily="2" charset="-122"/>
                <a:cs typeface="Times New Roman" panose="02020603050405020304" pitchFamily="18" charset="0"/>
              </a:rPr>
              <a:t>pportunities </a:t>
            </a:r>
            <a:endParaRPr lang="en-GB" sz="4000" b="1" dirty="0">
              <a:solidFill>
                <a:srgbClr val="FFFFFF"/>
              </a:solidFill>
              <a:latin typeface="Aptos (Body)"/>
            </a:endParaRPr>
          </a:p>
        </p:txBody>
      </p:sp>
      <p:sp>
        <p:nvSpPr>
          <p:cNvPr id="22" name="Rectangle 21"/>
          <p:cNvSpPr>
            <a:spLocks noGrp="1" noRot="1" noChangeAspect="1" noMove="1" noResize="1" noEditPoints="1" noAdjustHandles="1" noChangeArrowheads="1" noChangeShapeType="1" noTextEdit="1"/>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p:cNvGraphicFramePr>
            <a:graphicFrameLocks noGrp="1"/>
          </p:cNvGraphicFramePr>
          <p:nvPr>
            <p:ph idx="1"/>
          </p:nvPr>
        </p:nvGraphicFramePr>
        <p:xfrm>
          <a:off x="4741863" y="639763"/>
          <a:ext cx="7095641"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p:cNvSpPr>
            <a:spLocks noGrp="1" noRot="1" noChangeAspect="1" noMove="1" noResize="1" noEditPoints="1" noAdjustHandles="1" noChangeArrowheads="1" noChangeShapeType="1" noTextEdit="1"/>
          </p:cNvSpPr>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9" name="Rectangle 28"/>
          <p:cNvSpPr>
            <a:spLocks noGrp="1" noRot="1" noChangeAspect="1" noMove="1" noResize="1" noEditPoints="1" noAdjustHandles="1" noChangeArrowheads="1" noChangeShapeType="1" noTextEdit="1"/>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492370" y="516835"/>
            <a:ext cx="3084844" cy="2103875"/>
          </a:xfrm>
        </p:spPr>
        <p:txBody>
          <a:bodyPr>
            <a:noAutofit/>
          </a:bodyPr>
          <a:lstStyle/>
          <a:p>
            <a:r>
              <a:rPr lang="en-GB" sz="4000" dirty="0">
                <a:solidFill>
                  <a:srgbClr val="FFFFFF"/>
                </a:solidFill>
              </a:rPr>
              <a:t>My </a:t>
            </a:r>
            <a:r>
              <a:rPr lang="en-GB" sz="4000" kern="100" dirty="0">
                <a:solidFill>
                  <a:srgbClr val="FFFFFF"/>
                </a:solidFill>
                <a:effectLst/>
                <a:latin typeface="Aptos" panose="020B0004020202020204" pitchFamily="34" charset="0"/>
                <a:ea typeface="DengXian" panose="02010600030101010101" pitchFamily="2" charset="-122"/>
                <a:cs typeface="Times New Roman" panose="02020603050405020304" pitchFamily="18" charset="0"/>
              </a:rPr>
              <a:t>CPD Plans For Life-Long </a:t>
            </a:r>
            <a:r>
              <a:rPr lang="en-GB" sz="4000" kern="100" dirty="0">
                <a:solidFill>
                  <a:srgbClr val="FFFFFF"/>
                </a:solidFill>
                <a:latin typeface="Aptos" panose="020B0004020202020204" pitchFamily="34" charset="0"/>
                <a:ea typeface="DengXian" panose="02010600030101010101" pitchFamily="2" charset="-122"/>
                <a:cs typeface="Times New Roman" panose="02020603050405020304" pitchFamily="18" charset="0"/>
              </a:rPr>
              <a:t>L</a:t>
            </a:r>
            <a:r>
              <a:rPr lang="en-GB" sz="4000" kern="100" dirty="0">
                <a:solidFill>
                  <a:srgbClr val="FFFFFF"/>
                </a:solidFill>
                <a:effectLst/>
                <a:latin typeface="Aptos" panose="020B0004020202020204" pitchFamily="34" charset="0"/>
                <a:ea typeface="DengXian" panose="02010600030101010101" pitchFamily="2" charset="-122"/>
                <a:cs typeface="Times New Roman" panose="02020603050405020304" pitchFamily="18" charset="0"/>
              </a:rPr>
              <a:t>earning </a:t>
            </a:r>
            <a:endParaRPr lang="en-GB" sz="4000" dirty="0">
              <a:solidFill>
                <a:srgbClr val="FFFFFF"/>
              </a:solidFill>
            </a:endParaRPr>
          </a:p>
        </p:txBody>
      </p:sp>
      <p:sp>
        <p:nvSpPr>
          <p:cNvPr id="3" name="Content Placeholder 2"/>
          <p:cNvSpPr>
            <a:spLocks noGrp="1"/>
          </p:cNvSpPr>
          <p:nvPr>
            <p:ph idx="1"/>
          </p:nvPr>
        </p:nvSpPr>
        <p:spPr>
          <a:xfrm>
            <a:off x="492371" y="2653800"/>
            <a:ext cx="3084844" cy="3335519"/>
          </a:xfrm>
        </p:spPr>
        <p:txBody>
          <a:bodyPr>
            <a:normAutofit/>
          </a:bodyPr>
          <a:lstStyle/>
          <a:p>
            <a:r>
              <a:rPr lang="en-GB" sz="2400" b="1" kern="100" dirty="0">
                <a:solidFill>
                  <a:srgbClr val="FFFFFF"/>
                </a:solidFill>
                <a:effectLst/>
                <a:latin typeface="Aptos" panose="020B0004020202020204" pitchFamily="34" charset="0"/>
                <a:ea typeface="DengXian" panose="02010600030101010101" pitchFamily="2" charset="-122"/>
                <a:cs typeface="Times New Roman" panose="02020603050405020304" pitchFamily="18" charset="0"/>
              </a:rPr>
              <a:t>My CPD plans to ensure life-long learning with integrated strategies to execute the plan.</a:t>
            </a:r>
          </a:p>
          <a:p>
            <a:endParaRPr lang="en-GB" sz="1500" b="1" kern="100" dirty="0">
              <a:solidFill>
                <a:srgbClr val="FFFFFF"/>
              </a:solidFill>
              <a:effectLst/>
              <a:latin typeface="Aptos" panose="020B0004020202020204" pitchFamily="34" charset="0"/>
              <a:ea typeface="DengXian" panose="02010600030101010101" pitchFamily="2" charset="-122"/>
              <a:cs typeface="Times New Roman" panose="02020603050405020304" pitchFamily="18" charset="0"/>
            </a:endParaRPr>
          </a:p>
          <a:p>
            <a:endParaRPr lang="en-GB" sz="1500" dirty="0">
              <a:solidFill>
                <a:srgbClr val="FFFFFF"/>
              </a:solidFill>
            </a:endParaRPr>
          </a:p>
        </p:txBody>
      </p:sp>
      <p:sp>
        <p:nvSpPr>
          <p:cNvPr id="30" name="Rectangle 29"/>
          <p:cNvSpPr>
            <a:spLocks noGrp="1" noRot="1" noChangeAspect="1" noMove="1" noResize="1" noEditPoints="1" noAdjustHandles="1" noChangeArrowheads="1" noChangeShapeType="1" noTextEdit="1"/>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Picture 3" descr="A white paper with black text&#10;&#10;AI-generated content may be incorrect."/>
          <p:cNvPicPr>
            <a:picLocks noChangeAspect="1"/>
          </p:cNvPicPr>
          <p:nvPr/>
        </p:nvPicPr>
        <p:blipFill>
          <a:blip r:embed="rId2">
            <a:extLst>
              <a:ext uri="{28A0092B-C50C-407E-A947-70E740481C1C}">
                <a14:useLocalDpi xmlns:a14="http://schemas.microsoft.com/office/drawing/2010/main" val="0"/>
              </a:ext>
            </a:extLst>
          </a:blip>
          <a:srcRect t="2924" r="-1" b="5398"/>
          <a:stretch>
            <a:fillRect/>
          </a:stretch>
        </p:blipFill>
        <p:spPr>
          <a:xfrm>
            <a:off x="4742017" y="640080"/>
            <a:ext cx="6798082" cy="557784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p:cNvSpPr>
            <a:spLocks noGrp="1" noRot="1" noChangeAspect="1" noMove="1" noResize="1" noEditPoints="1" noAdjustHandles="1" noChangeArrowheads="1" noChangeShapeType="1" noTextEdit="1"/>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492370" y="605896"/>
            <a:ext cx="3084844" cy="5646208"/>
          </a:xfrm>
        </p:spPr>
        <p:txBody>
          <a:bodyPr anchor="ctr">
            <a:normAutofit/>
          </a:bodyPr>
          <a:lstStyle/>
          <a:p>
            <a:r>
              <a:rPr lang="en-GB" sz="4000" b="1" dirty="0">
                <a:solidFill>
                  <a:srgbClr val="FFFFFF"/>
                </a:solidFill>
              </a:rPr>
              <a:t>Plans for Continue Development</a:t>
            </a:r>
          </a:p>
        </p:txBody>
      </p:sp>
      <p:sp>
        <p:nvSpPr>
          <p:cNvPr id="12" name="Rectangle 11"/>
          <p:cNvSpPr>
            <a:spLocks noGrp="1" noRot="1" noChangeAspect="1" noMove="1" noResize="1" noEditPoints="1" noAdjustHandles="1" noChangeArrowheads="1" noChangeShapeType="1" noTextEdit="1"/>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p:cNvSpPr>
            <a:spLocks noGrp="1"/>
          </p:cNvSpPr>
          <p:nvPr>
            <p:ph idx="1"/>
          </p:nvPr>
        </p:nvSpPr>
        <p:spPr>
          <a:xfrm>
            <a:off x="4317956" y="605896"/>
            <a:ext cx="6837723" cy="5646208"/>
          </a:xfrm>
        </p:spPr>
        <p:txBody>
          <a:bodyPr anchor="ctr">
            <a:normAutofit/>
          </a:bodyPr>
          <a:lstStyle/>
          <a:p>
            <a:pPr marL="0" indent="0" algn="just">
              <a:buNone/>
            </a:pPr>
            <a:r>
              <a:rPr lang="en-GB" sz="2400" dirty="0">
                <a:effectLst/>
                <a:latin typeface="Aptos" panose="020B0004020202020204" pitchFamily="34" charset="0"/>
                <a:ea typeface="DengXian" panose="02010600030101010101" pitchFamily="2" charset="-122"/>
                <a:cs typeface="Times New Roman" panose="02020603050405020304" pitchFamily="18" charset="0"/>
              </a:rPr>
              <a:t>Plans to ensure maximum impact for your continued development</a:t>
            </a:r>
          </a:p>
          <a:p>
            <a:pPr algn="just"/>
            <a:r>
              <a:rPr lang="en-GB" sz="2400" dirty="0">
                <a:latin typeface="Aptos" panose="020B0004020202020204" pitchFamily="34" charset="0"/>
                <a:ea typeface="DengXian" panose="02010600030101010101" pitchFamily="2" charset="-122"/>
                <a:cs typeface="Times New Roman" panose="02020603050405020304" pitchFamily="18" charset="0"/>
              </a:rPr>
              <a:t>I will ensure I review my plans monthly/quarterly to assess their execution and to stay on track</a:t>
            </a:r>
          </a:p>
          <a:p>
            <a:pPr algn="just">
              <a:spcAft>
                <a:spcPts val="800"/>
              </a:spcAft>
              <a:buFont typeface="Wingdings" panose="05000000000000000000" pitchFamily="2" charset="2"/>
              <a:buChar char="Ø"/>
            </a:pPr>
            <a:r>
              <a:rPr lang="en-GB" sz="2400" kern="100" dirty="0">
                <a:effectLst/>
                <a:latin typeface="Aptos" panose="020B0004020202020204" pitchFamily="34" charset="0"/>
                <a:ea typeface="DengXian" panose="02010600030101010101" pitchFamily="2" charset="-122"/>
                <a:cs typeface="Times New Roman" panose="02020603050405020304" pitchFamily="18" charset="0"/>
              </a:rPr>
              <a:t>Professional Development Goals in the area of  enhancing  my teaching and pedagogical Skills</a:t>
            </a:r>
          </a:p>
          <a:p>
            <a:pPr algn="just">
              <a:spcAft>
                <a:spcPts val="800"/>
              </a:spcAft>
              <a:buFont typeface="Wingdings" panose="05000000000000000000" pitchFamily="2" charset="2"/>
              <a:buChar char="Ø"/>
            </a:pPr>
            <a:r>
              <a:rPr lang="en-GB" sz="2400" kern="100" dirty="0">
                <a:latin typeface="Aptos" panose="020B0004020202020204" pitchFamily="34" charset="0"/>
                <a:ea typeface="DengXian" panose="02010600030101010101" pitchFamily="2" charset="-122"/>
                <a:cs typeface="Times New Roman" panose="02020603050405020304" pitchFamily="18" charset="0"/>
              </a:rPr>
              <a:t>Continue to work on my  doctoral studies by attending classes and completing  assessments.</a:t>
            </a:r>
          </a:p>
          <a:p>
            <a:pPr algn="just">
              <a:spcAft>
                <a:spcPts val="800"/>
              </a:spcAft>
              <a:buFont typeface="Wingdings" panose="05000000000000000000" pitchFamily="2" charset="2"/>
              <a:buChar char="Ø"/>
            </a:pPr>
            <a:r>
              <a:rPr lang="en-GB" sz="2400" dirty="0">
                <a:effectLst/>
                <a:latin typeface="Aptos" panose="020B0004020202020204" pitchFamily="34" charset="0"/>
                <a:ea typeface="DengXian" panose="02010600030101010101" pitchFamily="2" charset="-122"/>
                <a:cs typeface="Times New Roman" panose="02020603050405020304" pitchFamily="18" charset="0"/>
              </a:rPr>
              <a:t>Academic Leadership and Mentorship</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p>
            <a:pPr>
              <a:spcAft>
                <a:spcPts val="800"/>
              </a:spcAft>
              <a:buNone/>
            </a:pPr>
            <a:endParaRPr lang="en-GB" kern="100" dirty="0">
              <a:effectLst/>
              <a:latin typeface="Aptos" panose="020B0004020202020204" pitchFamily="34" charset="0"/>
              <a:ea typeface="DengXian" panose="02010600030101010101" pitchFamily="2" charset="-122"/>
              <a:cs typeface="Times New Roman" panose="02020603050405020304" pitchFamily="18" charset="0"/>
            </a:endParaRPr>
          </a:p>
          <a:p>
            <a:pPr marL="742950" lvl="1" indent="-285750">
              <a:spcAft>
                <a:spcPts val="800"/>
              </a:spcAft>
              <a:buSzPts val="1000"/>
              <a:buFont typeface="Courier New" panose="02070309020205020404" pitchFamily="49" charset="0"/>
              <a:buChar char="o"/>
              <a:tabLst>
                <a:tab pos="914400" algn="l"/>
              </a:tabLst>
            </a:pPr>
            <a:r>
              <a:rPr lang="en-GB" kern="100" dirty="0">
                <a:effectLst/>
                <a:latin typeface="Aptos" panose="020B0004020202020204" pitchFamily="34" charset="0"/>
                <a:ea typeface="DengXian" panose="02010600030101010101" pitchFamily="2" charset="-122"/>
                <a:cs typeface="Times New Roman" panose="02020603050405020304" pitchFamily="18" charset="0"/>
              </a:rPr>
              <a:t>.</a:t>
            </a:r>
          </a:p>
          <a:p>
            <a:pPr marL="0" indent="0">
              <a:buNone/>
            </a:pP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530" y="129209"/>
            <a:ext cx="10972800" cy="1172817"/>
          </a:xfrm>
        </p:spPr>
        <p:txBody>
          <a:bodyPr/>
          <a:lstStyle/>
          <a:p>
            <a:r>
              <a:rPr lang="en-GB" b="1" dirty="0"/>
              <a:t>Conclusion</a:t>
            </a:r>
          </a:p>
        </p:txBody>
      </p:sp>
      <p:sp>
        <p:nvSpPr>
          <p:cNvPr id="3" name="Content Placeholder 2"/>
          <p:cNvSpPr>
            <a:spLocks noGrp="1"/>
          </p:cNvSpPr>
          <p:nvPr>
            <p:ph idx="1"/>
          </p:nvPr>
        </p:nvSpPr>
        <p:spPr>
          <a:xfrm>
            <a:off x="159027" y="1838739"/>
            <a:ext cx="11837504" cy="4030355"/>
          </a:xfrm>
        </p:spPr>
        <p:txBody>
          <a:bodyPr>
            <a:normAutofit fontScale="92500" lnSpcReduction="10000"/>
          </a:bodyPr>
          <a:lstStyle/>
          <a:p>
            <a:r>
              <a:rPr lang="en-GB" sz="2400" dirty="0"/>
              <a:t>In sum, in this presentation, I have reflected and applied Gibb’s reflective cycle on my learning and teaching career.</a:t>
            </a:r>
          </a:p>
          <a:p>
            <a:endParaRPr lang="en-GB" sz="2400" dirty="0"/>
          </a:p>
          <a:p>
            <a:r>
              <a:rPr lang="en-GB" sz="2400" dirty="0"/>
              <a:t>In the process of demonstrating understanding of self- awareness, I took a psychometric test and applied the SWOT analysis to myself.</a:t>
            </a:r>
          </a:p>
          <a:p>
            <a:r>
              <a:rPr lang="en-GB" sz="2400" dirty="0"/>
              <a:t>The feedback I received from my psychometric test helped me in identifying the areas I need to improve upon, it also helped me of broadening my knowledge of my self-awareness.</a:t>
            </a:r>
          </a:p>
          <a:p>
            <a:endParaRPr lang="en-GB" sz="2400" dirty="0"/>
          </a:p>
          <a:p>
            <a:r>
              <a:rPr lang="en-GB" sz="2400" dirty="0"/>
              <a:t>In this presentation, I also went through my organisational profile,  my commitment to development opportunities that are linked to my professional career goals. I also discussed my p</a:t>
            </a:r>
            <a:r>
              <a:rPr lang="en-GB" sz="2400" dirty="0">
                <a:effectLst/>
                <a:latin typeface="Aptos" panose="020B0004020202020204" pitchFamily="34" charset="0"/>
                <a:ea typeface="DengXian" panose="02010600030101010101" pitchFamily="2" charset="-122"/>
                <a:cs typeface="Times New Roman" panose="02020603050405020304" pitchFamily="18" charset="0"/>
              </a:rPr>
              <a:t>lans for life-long learning and my strategies to ensure maximum impact for your continued development.</a:t>
            </a:r>
          </a:p>
          <a:p>
            <a:endParaRPr lang="en-GB" dirty="0"/>
          </a:p>
          <a:p>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365" y="268358"/>
            <a:ext cx="10827026" cy="1043608"/>
          </a:xfrm>
        </p:spPr>
        <p:txBody>
          <a:bodyPr/>
          <a:lstStyle/>
          <a:p>
            <a:r>
              <a:rPr lang="en-GB" dirty="0"/>
              <a:t>Reference List</a:t>
            </a:r>
          </a:p>
        </p:txBody>
      </p:sp>
      <p:sp>
        <p:nvSpPr>
          <p:cNvPr id="3" name="Content Placeholder 2"/>
          <p:cNvSpPr>
            <a:spLocks noGrp="1"/>
          </p:cNvSpPr>
          <p:nvPr>
            <p:ph idx="1"/>
          </p:nvPr>
        </p:nvSpPr>
        <p:spPr>
          <a:xfrm>
            <a:off x="318051" y="1311965"/>
            <a:ext cx="11748053" cy="4864998"/>
          </a:xfrm>
        </p:spPr>
        <p:txBody>
          <a:bodyPr>
            <a:normAutofit/>
          </a:bodyPr>
          <a:lstStyle/>
          <a:p>
            <a:pPr algn="just"/>
            <a:endParaRPr lang="en-GB" sz="1600" dirty="0"/>
          </a:p>
          <a:p>
            <a:pPr algn="just"/>
            <a:r>
              <a:rPr lang="en-GB" sz="1600" dirty="0"/>
              <a:t>Anderson, J. (2020). Key Concepts in ELT: Reflection. ELT Journal, 74(4), 480–483, available @: </a:t>
            </a:r>
            <a:r>
              <a:rPr lang="en-GB" sz="1600" dirty="0">
                <a:hlinkClick r:id="rId2"/>
              </a:rPr>
              <a:t>https://doi.org/10.1093/elt/ccaa039</a:t>
            </a:r>
            <a:r>
              <a:rPr lang="en-GB" sz="1600" dirty="0"/>
              <a:t>, (Accessed on 29/03/2025).</a:t>
            </a:r>
          </a:p>
          <a:p>
            <a:pPr algn="just"/>
            <a:r>
              <a:rPr lang="en-GB" sz="1800" kern="100" dirty="0">
                <a:effectLst/>
                <a:latin typeface="Aptos" panose="020B0004020202020204" pitchFamily="34" charset="0"/>
                <a:ea typeface="Aptos" panose="020B0004020202020204" pitchFamily="34" charset="0"/>
                <a:cs typeface="Times New Roman" panose="02020603050405020304" pitchFamily="18" charset="0"/>
              </a:rPr>
              <a:t>Gibbs, G, 1988. Learning by Doing: A Guide to Teaching And Learning Methods. Further Education Unit. Oxford Polytechnic, Oxford. </a:t>
            </a:r>
          </a:p>
          <a:p>
            <a:pPr algn="just"/>
            <a:r>
              <a:rPr lang="en-GB" sz="1600" dirty="0">
                <a:latin typeface="Aptos (Body)"/>
              </a:rPr>
              <a:t>Hommel, M., Fürstenau, B., &amp; Mulder, R. H. (2023). Reflection at work – A conceptual model and the meaning of its components in the domain of VET teachers. Frontiers in Psychology, 13, 923888. available @: </a:t>
            </a:r>
            <a:r>
              <a:rPr lang="en-GB" sz="1600" dirty="0">
                <a:latin typeface="Aptos (Body)"/>
                <a:hlinkClick r:id="rId3"/>
              </a:rPr>
              <a:t>https://doi.org/10.3389/fpsyg.2022.923888</a:t>
            </a:r>
            <a:r>
              <a:rPr lang="en-GB" sz="1600" dirty="0">
                <a:latin typeface="Aptos (Body)"/>
              </a:rPr>
              <a:t>, (Accessed on 29/03/2025) </a:t>
            </a:r>
          </a:p>
          <a:p>
            <a:pPr algn="just"/>
            <a:r>
              <a:rPr lang="en-US" altLang="en-GB" sz="1600" dirty="0"/>
              <a:t>Myers, F., Baxter, J., Selby‐Fell, H. and Pach</a:t>
            </a:r>
            <a:r>
              <a:rPr lang="en-US" altLang="en-US" sz="1600" dirty="0"/>
              <a:t>ó</a:t>
            </a:r>
            <a:r>
              <a:rPr lang="en-US" altLang="en-GB" sz="1600" dirty="0"/>
              <a:t>n, A.M., </a:t>
            </a:r>
            <a:r>
              <a:rPr lang="en-GB" altLang="en-US" sz="1600" dirty="0"/>
              <a:t>(</a:t>
            </a:r>
            <a:r>
              <a:rPr lang="en-US" altLang="en-GB" sz="1600" dirty="0"/>
              <a:t>2024</a:t>
            </a:r>
            <a:r>
              <a:rPr lang="en-GB" altLang="en-US" sz="1600" dirty="0"/>
              <a:t>)</a:t>
            </a:r>
            <a:r>
              <a:rPr lang="en-US" altLang="en-GB" sz="1600" dirty="0"/>
              <a:t>. </a:t>
            </a:r>
            <a:r>
              <a:rPr lang="en-GB" altLang="en-US" sz="1600" dirty="0"/>
              <a:t>‘</a:t>
            </a:r>
            <a:r>
              <a:rPr lang="en-US" altLang="en-GB" sz="1600" dirty="0"/>
              <a:t>Navigating from industry to higher education: Practitioner transitions to academic life</a:t>
            </a:r>
            <a:r>
              <a:rPr lang="en-GB" altLang="en-US" sz="1600" dirty="0"/>
              <a:t>’</a:t>
            </a:r>
            <a:r>
              <a:rPr lang="en-US" altLang="en-GB" sz="1600" dirty="0"/>
              <a:t>. </a:t>
            </a:r>
            <a:r>
              <a:rPr lang="en-US" altLang="en-GB" sz="1600" i="1" dirty="0"/>
              <a:t>British Educational Research Journal.</a:t>
            </a:r>
          </a:p>
          <a:p>
            <a:pPr algn="just"/>
            <a:r>
              <a:rPr lang="en-GB" sz="1600" dirty="0"/>
              <a:t>Schön, D. (1983). The Reflective Practitioner: How Professionals Think in Action. New York: Basic Books. </a:t>
            </a:r>
          </a:p>
          <a:p>
            <a:pPr algn="just"/>
            <a:r>
              <a:rPr lang="en-GB" sz="1600" dirty="0"/>
              <a:t>Schön, D. (1987). Educating the Reflective Practitioner. Toward a New Design for Teaching and Learning in the Professions. San Francisco: Jossey-Bass.</a:t>
            </a:r>
          </a:p>
          <a:p>
            <a:pPr algn="just"/>
            <a:r>
              <a:rPr lang="en-GB" sz="1600" dirty="0"/>
              <a:t>Shulman, L. S. (1986). Those who understand: knowledge growth in teaching. Educ. Res. 15, 4–14. </a:t>
            </a:r>
            <a:r>
              <a:rPr lang="en-GB" sz="1600" dirty="0" err="1"/>
              <a:t>doi</a:t>
            </a:r>
            <a:r>
              <a:rPr lang="en-GB" sz="1600" dirty="0"/>
              <a:t>: 10.3102/0013189X015002004</a:t>
            </a:r>
          </a:p>
          <a:p>
            <a:pPr algn="just"/>
            <a:endParaRPr lang="en-US" altLang="en-GB" sz="1600" dirty="0"/>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186</TotalTime>
  <Words>1644</Words>
  <Application>Microsoft Office PowerPoint</Application>
  <PresentationFormat>Widescreen</PresentationFormat>
  <Paragraphs>128</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Aptos</vt:lpstr>
      <vt:lpstr>Aptos (Body)</vt:lpstr>
      <vt:lpstr>Calibri</vt:lpstr>
      <vt:lpstr>Calibri Light</vt:lpstr>
      <vt:lpstr>Courier New</vt:lpstr>
      <vt:lpstr>TimesNewRomanPS-ItalicMT</vt:lpstr>
      <vt:lpstr>Wingdings</vt:lpstr>
      <vt:lpstr>Retrospect</vt:lpstr>
      <vt:lpstr>Reflective Report Assignment – M32937: Professional Review &amp; Development</vt:lpstr>
      <vt:lpstr>Table of Content</vt:lpstr>
      <vt:lpstr>Reflection  &amp; Professional Development</vt:lpstr>
      <vt:lpstr>Reflection &amp; Professional Development</vt:lpstr>
      <vt:lpstr>Reflective Theory used in this Presentation </vt:lpstr>
      <vt:lpstr>Reason for choosing Gibb’s Reflective Cycle</vt:lpstr>
      <vt:lpstr>Reflective Theory: Gibb’s Reflective Cycle </vt:lpstr>
      <vt:lpstr>My Reflection Using Gibb’s </vt:lpstr>
      <vt:lpstr>Gibb’s Reflective Model</vt:lpstr>
      <vt:lpstr>Gibb’s Reflective </vt:lpstr>
      <vt:lpstr>Evidence of Self – Awareness </vt:lpstr>
      <vt:lpstr>Evidence of Self - Awareness</vt:lpstr>
      <vt:lpstr>Evidence of Self - Awareness</vt:lpstr>
      <vt:lpstr>Psychometric Test &amp; Peer Feedback</vt:lpstr>
      <vt:lpstr>Objective Evidence of Impact</vt:lpstr>
      <vt:lpstr>Organisational Profile</vt:lpstr>
      <vt:lpstr>Commitment to THREE Development Opportunities </vt:lpstr>
      <vt:lpstr>My CPD Plans For Life-Long Learning </vt:lpstr>
      <vt:lpstr>Plans for Continue Development</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Adegbite, Oluwaseun</dc:creator>
  <cp:lastModifiedBy>Olu Adegbite</cp:lastModifiedBy>
  <cp:revision>64</cp:revision>
  <dcterms:created xsi:type="dcterms:W3CDTF">2025-03-29T00:32:00Z</dcterms:created>
  <dcterms:modified xsi:type="dcterms:W3CDTF">2025-04-01T22:45:11Z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30DC289475494FBBADBD5D1953722D7A_13</vt:lpwstr>
  </property>
  <property fmtid="{D5CDD505-2E9C-101B-9397-08002B2CF9AE}" pid="3" name="KSOProductBuildVer">
    <vt:lpwstr>2057-12.2.0.20326</vt:lpwstr>
  </property>
</Properties>
</file>