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0" r:id="rId4"/>
    <p:sldId id="264" r:id="rId5"/>
    <p:sldId id="261" r:id="rId6"/>
    <p:sldId id="265" r:id="rId7"/>
    <p:sldId id="262" r:id="rId8"/>
    <p:sldId id="263" r:id="rId9"/>
    <p:sldId id="258"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C7BB"/>
    <a:srgbClr val="D5976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7" autoAdjust="0"/>
    <p:restoredTop sz="76895" autoAdjust="0"/>
  </p:normalViewPr>
  <p:slideViewPr>
    <p:cSldViewPr snapToGrid="0">
      <p:cViewPr varScale="1">
        <p:scale>
          <a:sx n="63" d="100"/>
          <a:sy n="63" d="100"/>
        </p:scale>
        <p:origin x="142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EA5AA3-58BE-4EE8-AC2C-EC5F435E3FF3}" type="datetimeFigureOut">
              <a:rPr lang="en-US" smtClean="0"/>
              <a:t>2/27/2026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CA23D6-9F1A-401C-B781-80750A7DC73D}" type="slidenum">
              <a:rPr lang="en-US" smtClean="0"/>
              <a:t>‹#›</a:t>
            </a:fld>
            <a:endParaRPr lang="en-US"/>
          </a:p>
        </p:txBody>
      </p:sp>
    </p:spTree>
    <p:extLst>
      <p:ext uri="{BB962C8B-B14F-4D97-AF65-F5344CB8AC3E}">
        <p14:creationId xmlns:p14="http://schemas.microsoft.com/office/powerpoint/2010/main" val="1157962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Ageing of the population is a notable demographic development in the United Kingdom, where persons aged 65 years and above are habitually referred to as older adults, in policy and practise. Smith et al. (2024) highlight that this generation forms about one-fifth of the population, and it is set to grow significantly within the next 20 years due to a long life expectancy and a reduced birth rate. Although longevity is commonly tied to chronic disease, frailty, and social isolation, the factors that bring about the complex needs of physical, psychological, and social care when it comes to the provision of health and social care (</a:t>
            </a:r>
            <a:r>
              <a:rPr lang="en-GB" sz="1200" kern="1200" dirty="0" err="1">
                <a:solidFill>
                  <a:schemeClr val="tx1"/>
                </a:solidFill>
                <a:effectLst/>
                <a:latin typeface="+mn-lt"/>
                <a:ea typeface="+mn-ea"/>
                <a:cs typeface="+mn-cs"/>
              </a:rPr>
              <a:t>Gianfredi</a:t>
            </a:r>
            <a:r>
              <a:rPr lang="en-GB" sz="1200" kern="1200" dirty="0">
                <a:solidFill>
                  <a:schemeClr val="tx1"/>
                </a:solidFill>
                <a:effectLst/>
                <a:latin typeface="+mn-lt"/>
                <a:ea typeface="+mn-ea"/>
                <a:cs typeface="+mn-cs"/>
              </a:rPr>
              <a:t> et al., 2025), health and social care services become indispensable to perpetuating independence, dignity, and quality of life. This presentation analyses the needs of </a:t>
            </a:r>
            <a:r>
              <a:rPr lang="en-GB" sz="1200" kern="1200" dirty="0" err="1">
                <a:solidFill>
                  <a:schemeClr val="tx1"/>
                </a:solidFill>
                <a:effectLst/>
                <a:latin typeface="+mn-lt"/>
                <a:ea typeface="+mn-ea"/>
                <a:cs typeface="+mn-cs"/>
              </a:rPr>
              <a:t>assistivity</a:t>
            </a:r>
            <a:r>
              <a:rPr lang="en-GB" sz="1200" kern="1200" dirty="0">
                <a:solidFill>
                  <a:schemeClr val="tx1"/>
                </a:solidFill>
                <a:effectLst/>
                <a:latin typeface="+mn-lt"/>
                <a:ea typeface="+mn-ea"/>
                <a:cs typeface="+mn-cs"/>
              </a:rPr>
              <a:t>, existing UK services, obstacles to autonomy, and assessment opportunities.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3CA23D6-9F1A-401C-B781-80750A7DC73D}" type="slidenum">
              <a:rPr lang="en-US" smtClean="0"/>
              <a:t>2</a:t>
            </a:fld>
            <a:endParaRPr lang="en-US"/>
          </a:p>
        </p:txBody>
      </p:sp>
    </p:spTree>
    <p:extLst>
      <p:ext uri="{BB962C8B-B14F-4D97-AF65-F5344CB8AC3E}">
        <p14:creationId xmlns:p14="http://schemas.microsoft.com/office/powerpoint/2010/main" val="2285746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Critical Evaluation Of The Care, Empowerment And Support Needs Of Older People</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ability of older adults to live independently is conditional on the integration of physical, psychological, and social determinants, aligning with the WHO model of health ageing, which establishes the concept of functional ability as the potential to satisfy basic needs, gain knowledge, mobilise, develop relationships, and be of service to society (Zhang and Wang, 2025). Primary importance must be placed on the maintenance of physical health, where multimorbidity plagues people aged above 65 in the UK and hence increases the likelihood of frailty, falls, and disability (Harper et al., 2020). The biopsychosocial theory argues that biological deterioration is not the determinant and, instead, social surroundings and psychological health play a significant role in determining functional ability (Bolton, 2023). For example, untreated arthritis or heart disease may hinder movement and ordinary functioning, but rehabilitation and environmental assistance will soothe the dependence in time. However, the World Health Organisation (2024) evidence shows that the community services that are broken often fail to deliver sustained preventive care, resulting in unnecessary hospitalisation and permanent loss of independence.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Psychological needs are also the most important. According to Reeves et al. (2023), in England, more than 1.4 million older people are chronically lonely, which Sharma claim to be equally deadly as smoking. Loneliness applies to the development of depression, cognitive decline and lack of motivation to care for oneself, thus hastening the process of functional degradation. Activity theory posits that individuals are likely to be satisfied with life in old age when they continue their social role, and disengagement theory posits that withdrawal is a natural response to old age (</a:t>
            </a:r>
            <a:r>
              <a:rPr lang="en-GB" sz="1200" kern="1200" dirty="0" err="1">
                <a:solidFill>
                  <a:schemeClr val="tx1"/>
                </a:solidFill>
                <a:effectLst/>
                <a:latin typeface="+mn-lt"/>
                <a:ea typeface="+mn-ea"/>
                <a:cs typeface="+mn-cs"/>
              </a:rPr>
              <a:t>Teles</a:t>
            </a:r>
            <a:r>
              <a:rPr lang="en-GB" sz="1200" kern="1200" dirty="0">
                <a:solidFill>
                  <a:schemeClr val="tx1"/>
                </a:solidFill>
                <a:effectLst/>
                <a:latin typeface="+mn-lt"/>
                <a:ea typeface="+mn-ea"/>
                <a:cs typeface="+mn-cs"/>
              </a:rPr>
              <a:t> and Ribeiro, 2022). Modern studies view in large part the disengagement theory as a normalisation of exclusion; the results of Cotton et al. (2022) go in favour of the activity theory, as older adults who were socially active had better well-being. However, structural barriers like poverty, transport constraints and digital exclusion hinder participation, and it implies that motivation alone is not enough.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elements of dignity are autonomy and choice. The Care Act 2014 focuses on wellbeing, including daily life choices, as the central theme of adult social care, which follows human rights principles of respect for personal and family life. According to person-centred care models, older adults are not meant to receive decisions but play a role in them as partners (GOV.UK, 2014). This ideal is, however, complicated by safeguarding concerns. Though safeguarding against abuse and neglect is an essential attribute, excessive risk aversion may affect the independence, especially for those with variable capacity. Ghosh et al. (2026) research criticises paternalistic practise, which places more emphasis on safety rather than autonomy. The failure to satisfy these multidimensional needs has been consistently associated with faster functional deterioration, institutionalisation, worse psychological wellbeing and lower quality of life, which contributes to a better understanding that independence in old age is socially created and not solely governed by biological processes.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3CA23D6-9F1A-401C-B781-80750A7DC73D}" type="slidenum">
              <a:rPr lang="en-US" smtClean="0"/>
              <a:t>3</a:t>
            </a:fld>
            <a:endParaRPr lang="en-US"/>
          </a:p>
        </p:txBody>
      </p:sp>
    </p:spTree>
    <p:extLst>
      <p:ext uri="{BB962C8B-B14F-4D97-AF65-F5344CB8AC3E}">
        <p14:creationId xmlns:p14="http://schemas.microsoft.com/office/powerpoint/2010/main" val="2781138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Critical Evaluation Of The Care, Empowerment And Support Needs Of Older People</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ability of older adults to live independently is conditional on the integration of physical, psychological, and social determinants, aligning with the WHO model of health ageing, which establishes the concept of functional ability as the potential to satisfy basic needs, gain knowledge, mobilise, develop relationships, and be of service to society (Zhang and Wang, 2025). Primary importance must be placed on the maintenance of physical health, where multimorbidity plagues people aged above 65 in the UK and hence increases the likelihood of frailty, falls, and disability (Harper et al., 2020). The biopsychosocial theory argues that biological deterioration is not the determinant and, instead, social surroundings and psychological health play a significant role in determining functional ability (Bolton, 2023). For example, untreated arthritis or heart disease may hinder movement and ordinary functioning, but rehabilitation and environmental assistance will soothe the dependence in time. However, the World Health Organisation (2024) evidence shows that the community services that are broken often fail to deliver sustained preventive care, resulting in unnecessary hospitalisation and permanent loss of independence.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Psychological needs are also the most important. According to Reeves et al. (2023), in England, more than 1.4 million older people are chronically lonely, which Sharma claim to be equally deadly as smoking. Loneliness applies to the development of depression, cognitive decline and lack of motivation to care for oneself, thus hastening the process of functional degradation. Activity theory posits that individuals are likely to be satisfied with life in old age when they continue their social role, and disengagement theory posits that withdrawal is a natural response to old age (</a:t>
            </a:r>
            <a:r>
              <a:rPr lang="en-GB" sz="1200" kern="1200" dirty="0" err="1">
                <a:solidFill>
                  <a:schemeClr val="tx1"/>
                </a:solidFill>
                <a:effectLst/>
                <a:latin typeface="+mn-lt"/>
                <a:ea typeface="+mn-ea"/>
                <a:cs typeface="+mn-cs"/>
              </a:rPr>
              <a:t>Teles</a:t>
            </a:r>
            <a:r>
              <a:rPr lang="en-GB" sz="1200" kern="1200" dirty="0">
                <a:solidFill>
                  <a:schemeClr val="tx1"/>
                </a:solidFill>
                <a:effectLst/>
                <a:latin typeface="+mn-lt"/>
                <a:ea typeface="+mn-ea"/>
                <a:cs typeface="+mn-cs"/>
              </a:rPr>
              <a:t> and Ribeiro, 2022). Modern studies view in large part the disengagement theory as a normalisation of exclusion; the results of Cotton et al. (2022) go in favour of the activity theory, as older adults who were socially active had better well-being. However, structural barriers like poverty, transport constraints and digital exclusion hinder participation, and it implies that motivation alone is not enough.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elements of dignity are autonomy and choice. The Care Act 2014 focuses on wellbeing, including daily life choices, as the central theme of adult social care, which follows human rights principles of respect for personal and family life. According to person-centred care models, older adults are not meant to receive decisions but play a role in them as partners (GOV.UK, 2014). This ideal is, however, complicated by safeguarding concerns. Though safeguarding against abuse and neglect is an essential attribute, excessive risk aversion may affect the independence, especially for those with variable capacity. Ghosh et al. (2026) research criticises paternalistic practise, which places more emphasis on safety rather than autonomy. The failure to satisfy these multidimensional needs has been consistently associated with faster functional deterioration, institutionalisation, worse psychological wellbeing and lower quality of life, which contributes to a better understanding that independence in old age is socially created and not solely governed by biological processes.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3CA23D6-9F1A-401C-B781-80750A7DC73D}" type="slidenum">
              <a:rPr lang="en-US" smtClean="0"/>
              <a:t>4</a:t>
            </a:fld>
            <a:endParaRPr lang="en-US"/>
          </a:p>
        </p:txBody>
      </p:sp>
    </p:spTree>
    <p:extLst>
      <p:ext uri="{BB962C8B-B14F-4D97-AF65-F5344CB8AC3E}">
        <p14:creationId xmlns:p14="http://schemas.microsoft.com/office/powerpoint/2010/main" val="357357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Critical Evaluation Of The Effectiveness And Benefits Of Approaches, Interventions, And Current UK Provision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Existing UK care is progressively focusing on ageing in place, with findings that the majority of older adults would prefer to stay at home. This approach depends on domiciliary care and reablement services. Short-term intensive support (reablement) to recover lost skills following illness or hospital discharge has been linked to less dependency on long-term care. In Chan et al. (2022), users of reablement were less inclined than users of conventional services to continue receiving home care. This aligns with the preventive goals of the Care Act 2014, which focuses on avoiding or reducing the necessity of care (GOV.UK, 2014). However, Ness (2023) argues that the lack of funds and labour mobility jeopardise the consistency and length of such interventions and reduce their transformative capabilities. Likewise, the safety and self-management can be improved by the use of assistive technologies and telecare, however Conley et al. (2022) found that considerable reductions in hospital admission could be achieved with the use of technology only under large trials; therefore, technology cannot be used to substitute relational care.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Integration between the NHS and local authorities has been advanced by the NHS Long-Term Plan and the Multidisciplinary Innovation and Working, which encourages proactive community-based support and multidisciplinary working (NHS, 2019). Whereas this model is consistent with the biopsychosocial view of ageing, </a:t>
            </a:r>
            <a:r>
              <a:rPr lang="en-GB" sz="1200" kern="1200" dirty="0" err="1">
                <a:solidFill>
                  <a:schemeClr val="tx1"/>
                </a:solidFill>
                <a:effectLst/>
                <a:latin typeface="+mn-lt"/>
                <a:ea typeface="+mn-ea"/>
                <a:cs typeface="+mn-cs"/>
              </a:rPr>
              <a:t>Ghazalbash</a:t>
            </a:r>
            <a:r>
              <a:rPr lang="en-GB" sz="1200" kern="1200" dirty="0">
                <a:solidFill>
                  <a:schemeClr val="tx1"/>
                </a:solidFill>
                <a:effectLst/>
                <a:latin typeface="+mn-lt"/>
                <a:ea typeface="+mn-ea"/>
                <a:cs typeface="+mn-cs"/>
              </a:rPr>
              <a:t> et al. (2025) argue that ongoing fragmentation points to delayed care transfers and disparities in access based on the region. Possible preventative community health measures, such as falls prevention and vaccination programmes, can be easily measured by their outcomes, but coverage is uneven, especially in disadvantaged regions.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Commission recognises the enhancements to regulatory oversight but is reporting continued inconsistencies in the standard of care and staff staffing. Safety and round-the-clock supervision can be assured by institutional settings, but the loss of autonomy and identity has also been argued against by applying the Goffmanian concept of institutionalisation. Person-centred care and strengths-based practices are empowered forms of approach that can address this through the adoption of choice and shared decision-making, in keeping with the Mental Capacity Act 2005 and the Equality Act 2010 (GOV.UK, 2005; </a:t>
            </a:r>
            <a:r>
              <a:rPr lang="en-US" sz="1200" kern="1200" dirty="0">
                <a:solidFill>
                  <a:schemeClr val="tx1"/>
                </a:solidFill>
                <a:effectLst/>
                <a:latin typeface="+mn-lt"/>
                <a:ea typeface="+mn-ea"/>
                <a:cs typeface="+mn-cs"/>
              </a:rPr>
              <a:t>GOV.UK. 2010</a:t>
            </a:r>
            <a:r>
              <a:rPr lang="en-GB" sz="1200" kern="1200" dirty="0">
                <a:solidFill>
                  <a:schemeClr val="tx1"/>
                </a:solidFill>
                <a:effectLst/>
                <a:latin typeface="+mn-lt"/>
                <a:ea typeface="+mn-ea"/>
                <a:cs typeface="+mn-cs"/>
              </a:rPr>
              <a:t>). Personal budgets are theoretically referred to as control-improving; however, according to Jain (2024), administrative complexity and market restrictions restrict real options. Overall, although UK policy frameworks are progressive, gaps in implementation are under pressure because of funding, workforce pressures due to shortages, and regional inequalities, which make practise effective only in a limited way.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3CA23D6-9F1A-401C-B781-80750A7DC73D}" type="slidenum">
              <a:rPr lang="en-US" smtClean="0"/>
              <a:t>5</a:t>
            </a:fld>
            <a:endParaRPr lang="en-US"/>
          </a:p>
        </p:txBody>
      </p:sp>
    </p:spTree>
    <p:extLst>
      <p:ext uri="{BB962C8B-B14F-4D97-AF65-F5344CB8AC3E}">
        <p14:creationId xmlns:p14="http://schemas.microsoft.com/office/powerpoint/2010/main" val="27974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Critical Evaluation Of The Effectiveness And Benefits Of Approaches, Interventions, And Current UK Provision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Existing UK care is progressively focusing on ageing in place, with findings that the majority of older adults would prefer to stay at home. This approach depends on domiciliary care and reablement services. Short-term intensive support (reablement) to recover lost skills following illness or hospital discharge has been linked to less dependency on long-term care. In Chan et al. (2022), users of reablement were less inclined than users of conventional services to continue receiving home care. This aligns with the preventive goals of the Care Act 2014, which focuses on avoiding or reducing the necessity of care (GOV.UK, 2014). However, Ness (2023) argues that the lack of funds and labour mobility jeopardise the consistency and length of such interventions and reduce their transformative capabilities. Likewise, the safety and self-management can be improved by the use of assistive technologies and telecare, however Conley et al. (2022) found that considerable reductions in hospital admission could be achieved with the use of technology only under large trials; therefore, technology cannot be used to substitute relational care.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Integration between the NHS and local authorities has been advanced by the NHS Long-Term Plan and the Multidisciplinary Innovation and Working, which encourages proactive community-based support and multidisciplinary working (NHS, 2019). Whereas this model is consistent with the biopsychosocial view of ageing, </a:t>
            </a:r>
            <a:r>
              <a:rPr lang="en-GB" sz="1200" kern="1200" dirty="0" err="1">
                <a:solidFill>
                  <a:schemeClr val="tx1"/>
                </a:solidFill>
                <a:effectLst/>
                <a:latin typeface="+mn-lt"/>
                <a:ea typeface="+mn-ea"/>
                <a:cs typeface="+mn-cs"/>
              </a:rPr>
              <a:t>Ghazalbash</a:t>
            </a:r>
            <a:r>
              <a:rPr lang="en-GB" sz="1200" kern="1200" dirty="0">
                <a:solidFill>
                  <a:schemeClr val="tx1"/>
                </a:solidFill>
                <a:effectLst/>
                <a:latin typeface="+mn-lt"/>
                <a:ea typeface="+mn-ea"/>
                <a:cs typeface="+mn-cs"/>
              </a:rPr>
              <a:t> et al. (2025) argue that ongoing fragmentation points to delayed care transfers and disparities in access based on the region. Possible preventative community health measures, such as falls prevention and vaccination programmes, can be easily measured by their outcomes, but coverage is uneven, especially in disadvantaged regions.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Commission recognises the enhancements to regulatory oversight but is reporting continued inconsistencies in the standard of care and staff staffing. Safety and round-the-clock supervision can be assured by institutional settings, but the loss of autonomy and identity has also been argued against by applying the Goffmanian concept of institutionalisation. Person-centred care and strengths-based practices are empowered forms of approach that can address this through the adoption of choice and shared decision-making, in keeping with the Mental Capacity Act 2005 and the Equality Act 2010 (GOV.UK, 2005; </a:t>
            </a:r>
            <a:r>
              <a:rPr lang="en-US" sz="1200" kern="1200" dirty="0">
                <a:solidFill>
                  <a:schemeClr val="tx1"/>
                </a:solidFill>
                <a:effectLst/>
                <a:latin typeface="+mn-lt"/>
                <a:ea typeface="+mn-ea"/>
                <a:cs typeface="+mn-cs"/>
              </a:rPr>
              <a:t>GOV.UK. 2010</a:t>
            </a:r>
            <a:r>
              <a:rPr lang="en-GB" sz="1200" kern="1200" dirty="0">
                <a:solidFill>
                  <a:schemeClr val="tx1"/>
                </a:solidFill>
                <a:effectLst/>
                <a:latin typeface="+mn-lt"/>
                <a:ea typeface="+mn-ea"/>
                <a:cs typeface="+mn-cs"/>
              </a:rPr>
              <a:t>). Personal budgets are theoretically referred to as control-improving; however, according to Jain (2024), administrative complexity and market restrictions restrict real options. Overall, although UK policy frameworks are progressive, gaps in implementation are under pressure because of funding, workforce pressures due to shortages, and regional inequalities, which make practise effective only in a limited way.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3CA23D6-9F1A-401C-B781-80750A7DC73D}" type="slidenum">
              <a:rPr lang="en-US" smtClean="0"/>
              <a:t>6</a:t>
            </a:fld>
            <a:endParaRPr lang="en-US"/>
          </a:p>
        </p:txBody>
      </p:sp>
    </p:spTree>
    <p:extLst>
      <p:ext uri="{BB962C8B-B14F-4D97-AF65-F5344CB8AC3E}">
        <p14:creationId xmlns:p14="http://schemas.microsoft.com/office/powerpoint/2010/main" val="587308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Explanation Of The Challenges Encountered By Older People In Maintaining Independence And Functional Ability</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Interdependent biological, social, economic, and systemic barriers weaken the liberation of the latter life. Older adults experience declines in physical functioning, frailty and multimorbidity; Adam et al. (2024) discovered that most individuals above 65 years live with two or more conditions, which increases the risks of falls, hospitalisation and inability to perform activities of daily living. Sensory limitations like loss of sight and hearing also limit mobility and social interaction, which tends to hasten the decline of functions. There are other challenges posed by cognitive conditions. The Alzheimer’s Society (2024) claims that approximately one million individuals in the United Kingdom are affected by dementia, which negatively impacts memory, judgment, and the ability to make executive decisions, thus rendering people unable to make safe judgments and leaving them dependent on their caregivers.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risks are exacerbated by social factors. According to Age UK (2025), more than one million older people are getting chronically lonely, which predisposes worse mental health and higher mortality. Social networks are contracted, and informal support is diminished through bereavement and social constraints, increasing vulnerability. Economic factors also restrain autonomy; ONS statistics reveal that a substantial percentage of all pensioners depend more on state pensions, and increased social care expenses are a financial liability (</a:t>
            </a:r>
            <a:r>
              <a:rPr lang="en-GB" sz="1200" kern="1200" dirty="0" err="1">
                <a:solidFill>
                  <a:schemeClr val="tx1"/>
                </a:solidFill>
                <a:effectLst/>
                <a:latin typeface="+mn-lt"/>
                <a:ea typeface="+mn-ea"/>
                <a:cs typeface="+mn-cs"/>
              </a:rPr>
              <a:t>Devesa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Doménech</a:t>
            </a:r>
            <a:r>
              <a:rPr lang="en-GB" sz="1200" kern="1200" dirty="0">
                <a:solidFill>
                  <a:schemeClr val="tx1"/>
                </a:solidFill>
                <a:effectLst/>
                <a:latin typeface="+mn-lt"/>
                <a:ea typeface="+mn-ea"/>
                <a:cs typeface="+mn-cs"/>
              </a:rPr>
              <a:t>, 2020). Provision of Housing is a structural issue in which a considerable percentage of the older adults live in non-modified houses or are on stairs, have bad insulation, or even have limited access, leading to risk of falls and poverty.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individual problems are made worse by societal pressures. According to Khatri et al. (2023), delayed assessments and shortages in the workforce in social care exist, whereas fragmented coordination across the services leads to gaps in continuity. These interact in a cumulative manner; the deterioration of the physical, exacerbated by isolation, financial constraint and delayed support, increases dependency risk and shows that loss of autonomy can hardly be explained solely by ageing, but is a manifestation of much wider structural and social forces.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3CA23D6-9F1A-401C-B781-80750A7DC73D}" type="slidenum">
              <a:rPr lang="en-US" smtClean="0"/>
              <a:t>7</a:t>
            </a:fld>
            <a:endParaRPr lang="en-US"/>
          </a:p>
        </p:txBody>
      </p:sp>
    </p:spTree>
    <p:extLst>
      <p:ext uri="{BB962C8B-B14F-4D97-AF65-F5344CB8AC3E}">
        <p14:creationId xmlns:p14="http://schemas.microsoft.com/office/powerpoint/2010/main" val="4109188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Recommendations For Improvement For Services To Empower Older People</a:t>
            </a:r>
          </a:p>
          <a:p>
            <a:r>
              <a:rPr lang="en-US" sz="1200" b="0" i="0" kern="1200" dirty="0">
                <a:solidFill>
                  <a:schemeClr val="tx1"/>
                </a:solidFill>
                <a:effectLst/>
                <a:latin typeface="+mn-lt"/>
                <a:ea typeface="+mn-ea"/>
                <a:cs typeface="+mn-cs"/>
              </a:rPr>
              <a:t>Enhanced prevention and community-based support would be a better response to empowerment in later life. It is shown that early intervention will </a:t>
            </a:r>
            <a:r>
              <a:rPr lang="en-US" sz="1200" b="0" i="0" kern="1200" dirty="0" err="1">
                <a:solidFill>
                  <a:schemeClr val="tx1"/>
                </a:solidFill>
                <a:effectLst/>
                <a:latin typeface="+mn-lt"/>
                <a:ea typeface="+mn-ea"/>
                <a:cs typeface="+mn-cs"/>
              </a:rPr>
              <a:t>minimise</a:t>
            </a:r>
            <a:r>
              <a:rPr lang="en-US" sz="1200" b="0" i="0" kern="1200" dirty="0">
                <a:solidFill>
                  <a:schemeClr val="tx1"/>
                </a:solidFill>
                <a:effectLst/>
                <a:latin typeface="+mn-lt"/>
                <a:ea typeface="+mn-ea"/>
                <a:cs typeface="+mn-cs"/>
              </a:rPr>
              <a:t> long-term dependency; consequently, local authorities can enhance reablement, falls-prevention, and frailty-identifying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as part of the preventative responsibility expressed in the Care Act 2014 (GOV.UK, 2014). Anticipatory care models are endorsed by the NHS Long Term Plan, but they should be enhanced by sustainable financial support and multidisciplinary teams within Integrated Care Systems (NHS, 2019). There is evidence that social prescribing schemes (connecting older adults to community groups and physical activity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have led to wellbeing improvement and fewer GP visits (Bild and </a:t>
            </a:r>
            <a:r>
              <a:rPr lang="en-US" sz="1200" b="0" i="0" kern="1200" dirty="0" err="1">
                <a:solidFill>
                  <a:schemeClr val="tx1"/>
                </a:solidFill>
                <a:effectLst/>
                <a:latin typeface="+mn-lt"/>
                <a:ea typeface="+mn-ea"/>
                <a:cs typeface="+mn-cs"/>
              </a:rPr>
              <a:t>Pachana</a:t>
            </a:r>
            <a:r>
              <a:rPr lang="en-US" sz="1200" b="0" i="0" kern="1200" dirty="0">
                <a:solidFill>
                  <a:schemeClr val="tx1"/>
                </a:solidFill>
                <a:effectLst/>
                <a:latin typeface="+mn-lt"/>
                <a:ea typeface="+mn-ea"/>
                <a:cs typeface="+mn-cs"/>
              </a:rPr>
              <a:t> 2022) and should be equitably scaled up across deprived areas. </a:t>
            </a:r>
          </a:p>
          <a:p>
            <a:r>
              <a:rPr lang="en-US" sz="1200" b="0" i="0" kern="1200" dirty="0">
                <a:solidFill>
                  <a:schemeClr val="tx1"/>
                </a:solidFill>
                <a:effectLst/>
                <a:latin typeface="+mn-lt"/>
                <a:ea typeface="+mn-ea"/>
                <a:cs typeface="+mn-cs"/>
              </a:rPr>
              <a:t>Assistive technologies aid can be used to promote safety and autonomy and can be included in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assessment as opposed to generic provision. There also needs to be more investment in digital inclusion training to avoid exclusion. Informal carers need to be taken into more deeply respite care and be given monetary appreciation because </a:t>
            </a:r>
            <a:r>
              <a:rPr lang="en-US" sz="1200" b="0" i="0" kern="1200" dirty="0" err="1">
                <a:solidFill>
                  <a:schemeClr val="tx1"/>
                </a:solidFill>
                <a:effectLst/>
                <a:latin typeface="+mn-lt"/>
                <a:ea typeface="+mn-ea"/>
                <a:cs typeface="+mn-cs"/>
              </a:rPr>
              <a:t>Ransome</a:t>
            </a:r>
            <a:r>
              <a:rPr lang="en-US" sz="1200" b="0" i="0" kern="1200" dirty="0">
                <a:solidFill>
                  <a:schemeClr val="tx1"/>
                </a:solidFill>
                <a:effectLst/>
                <a:latin typeface="+mn-lt"/>
                <a:ea typeface="+mn-ea"/>
                <a:cs typeface="+mn-cs"/>
              </a:rPr>
              <a:t>-Wallis et al. (2022) point to the growing unpaid load of care. Most importantly, co-production methods should be adopted in services when designed to ensure the involvement of older people in the process because studies indicate participation enhances autonomy, satisfaction and dignity besides making the services more responsive. </a:t>
            </a:r>
          </a:p>
          <a:p>
            <a:endParaRPr lang="en-US" dirty="0"/>
          </a:p>
        </p:txBody>
      </p:sp>
      <p:sp>
        <p:nvSpPr>
          <p:cNvPr id="4" name="Slide Number Placeholder 3"/>
          <p:cNvSpPr>
            <a:spLocks noGrp="1"/>
          </p:cNvSpPr>
          <p:nvPr>
            <p:ph type="sldNum" sz="quarter" idx="5"/>
          </p:nvPr>
        </p:nvSpPr>
        <p:spPr/>
        <p:txBody>
          <a:bodyPr/>
          <a:lstStyle/>
          <a:p>
            <a:fld id="{43CA23D6-9F1A-401C-B781-80750A7DC73D}" type="slidenum">
              <a:rPr lang="en-US" smtClean="0"/>
              <a:t>8</a:t>
            </a:fld>
            <a:endParaRPr lang="en-US"/>
          </a:p>
        </p:txBody>
      </p:sp>
    </p:spTree>
    <p:extLst>
      <p:ext uri="{BB962C8B-B14F-4D97-AF65-F5344CB8AC3E}">
        <p14:creationId xmlns:p14="http://schemas.microsoft.com/office/powerpoint/2010/main" val="4041370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Interdependent Older Adults policy offers coordinated, person-centred support to older adults to maintain independence in later life by addressing the interconnected physical, psychological, and social needs of older people. Despite the developed policies, services, and legal frameworks offered by the United Kingdom to support wellbeing and autonomy, massive gaps regarding funding, capacity of the workforce, service integration, and the provision of equitable access remain. All these shortcomings cut the efficiency of otherwise progressive provisions and add the risk of dependency and diminished quality of life. Empowerment-based interventions that emphasise choice, dignity, prevention, and community engagement must thus follow in order to make older adults live safely, stay functionally competitive, and lead meaningful and independent lives as long as possible. </a:t>
            </a:r>
            <a:endParaRPr lang="en-US" dirty="0"/>
          </a:p>
        </p:txBody>
      </p:sp>
      <p:sp>
        <p:nvSpPr>
          <p:cNvPr id="4" name="Slide Number Placeholder 3"/>
          <p:cNvSpPr>
            <a:spLocks noGrp="1"/>
          </p:cNvSpPr>
          <p:nvPr>
            <p:ph type="sldNum" sz="quarter" idx="5"/>
          </p:nvPr>
        </p:nvSpPr>
        <p:spPr/>
        <p:txBody>
          <a:bodyPr/>
          <a:lstStyle/>
          <a:p>
            <a:fld id="{43CA23D6-9F1A-401C-B781-80750A7DC73D}" type="slidenum">
              <a:rPr lang="en-US" smtClean="0"/>
              <a:t>9</a:t>
            </a:fld>
            <a:endParaRPr lang="en-US"/>
          </a:p>
        </p:txBody>
      </p:sp>
    </p:spTree>
    <p:extLst>
      <p:ext uri="{BB962C8B-B14F-4D97-AF65-F5344CB8AC3E}">
        <p14:creationId xmlns:p14="http://schemas.microsoft.com/office/powerpoint/2010/main" val="548388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CA23D6-9F1A-401C-B781-80750A7DC73D}" type="slidenum">
              <a:rPr lang="en-US" smtClean="0"/>
              <a:t>10</a:t>
            </a:fld>
            <a:endParaRPr lang="en-US"/>
          </a:p>
        </p:txBody>
      </p:sp>
    </p:spTree>
    <p:extLst>
      <p:ext uri="{BB962C8B-B14F-4D97-AF65-F5344CB8AC3E}">
        <p14:creationId xmlns:p14="http://schemas.microsoft.com/office/powerpoint/2010/main" val="3218711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65BE-C6FE-403A-BEC6-95EC28931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EEC0123-3D9E-459D-B459-10D81FD457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D478CC2-3C7D-4147-B17A-79A848B303D1}"/>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5" name="Footer Placeholder 4">
            <a:extLst>
              <a:ext uri="{FF2B5EF4-FFF2-40B4-BE49-F238E27FC236}">
                <a16:creationId xmlns:a16="http://schemas.microsoft.com/office/drawing/2014/main" id="{A97FA56C-1C6C-4510-A33A-09AE4CD59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93D-B28C-4BF2-B95C-07AD69EC8406}"/>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34315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3030-46DD-4E4C-B31B-3F46ECC6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7B6C83-1706-4C29-99AF-AFE9D1BDBB0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C548DF-2568-4AB8-B56B-3FBF6683DF95}"/>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5" name="Footer Placeholder 4">
            <a:extLst>
              <a:ext uri="{FF2B5EF4-FFF2-40B4-BE49-F238E27FC236}">
                <a16:creationId xmlns:a16="http://schemas.microsoft.com/office/drawing/2014/main" id="{506E604A-41EF-4FFE-A5A1-56AD1C97D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EA21A8-4780-4528-ABEC-16A03C5FAAE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61787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11E-F017-4A3D-8FF4-92F4FED0F6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D6058A2-D780-4D43-A576-55ADC0B12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E4B52C7-AC3B-42DA-AE3E-A9900878BBBC}"/>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5" name="Footer Placeholder 4">
            <a:extLst>
              <a:ext uri="{FF2B5EF4-FFF2-40B4-BE49-F238E27FC236}">
                <a16:creationId xmlns:a16="http://schemas.microsoft.com/office/drawing/2014/main" id="{F2EE6558-BE1A-451D-8DBC-D8BAD31796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169819-773F-4192-80A8-AEAB676F8D5D}"/>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06618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05E2-50B4-43E6-8079-95C8E744BE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9F714C-935A-4B75-A429-087A00ABA2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E97F8D-0886-4D6D-9E24-C5EA035D8DF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747015-31BC-47CD-8C12-DC8DE4540D89}"/>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6" name="Footer Placeholder 5">
            <a:extLst>
              <a:ext uri="{FF2B5EF4-FFF2-40B4-BE49-F238E27FC236}">
                <a16:creationId xmlns:a16="http://schemas.microsoft.com/office/drawing/2014/main" id="{10F40F04-AD38-4A45-8C6C-C44E920411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42DA6E-2F72-4D92-968A-BC624A90478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389354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978AE-6824-40DF-9907-58ABAB1F8C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292A201-9DE9-4CDC-920D-3F21245727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DF0C470-739F-4D60-A36D-44F53A68AB8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C562ED-EB32-47F3-B176-ECDEDEAC21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29DF12-E64D-4E26-B4BD-842F93AC660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37025E-3665-4DF9-8FA3-4C6C1D3F5A79}"/>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8" name="Footer Placeholder 7">
            <a:extLst>
              <a:ext uri="{FF2B5EF4-FFF2-40B4-BE49-F238E27FC236}">
                <a16:creationId xmlns:a16="http://schemas.microsoft.com/office/drawing/2014/main" id="{1D6F0A8B-8E1B-4C0D-A5BB-4BD600EFFA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AC15C7-DE14-4F3B-88CD-5A577501008B}"/>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87224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7D7B-305B-4A09-A7F5-65C978DAD4F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4AD3867-78FB-41A8-9A8F-3DAC19060321}"/>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4" name="Footer Placeholder 3">
            <a:extLst>
              <a:ext uri="{FF2B5EF4-FFF2-40B4-BE49-F238E27FC236}">
                <a16:creationId xmlns:a16="http://schemas.microsoft.com/office/drawing/2014/main" id="{07653989-D1D3-421E-883F-03BB1D0662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13433E-92D5-4564-B53F-2A93EDBCC91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451886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5E762-57E3-424C-B90F-0EA36C073649}"/>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3" name="Footer Placeholder 2">
            <a:extLst>
              <a:ext uri="{FF2B5EF4-FFF2-40B4-BE49-F238E27FC236}">
                <a16:creationId xmlns:a16="http://schemas.microsoft.com/office/drawing/2014/main" id="{1CBED302-78FD-4675-A2D9-2DB483AB74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726D77-E8D8-45E0-8655-D305ADD0A8B7}"/>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20973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ED13-9585-4CC3-8DB7-D2367C8B58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956435D-BBDE-4452-97F9-37F221989A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919FEA-7A2A-47A2-B20D-803B61450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B75AF35-AD52-4901-928D-942DEA33529C}"/>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6" name="Footer Placeholder 5">
            <a:extLst>
              <a:ext uri="{FF2B5EF4-FFF2-40B4-BE49-F238E27FC236}">
                <a16:creationId xmlns:a16="http://schemas.microsoft.com/office/drawing/2014/main" id="{AA3632DA-7AAD-4721-A222-991178338A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34B37F-3D3D-47E1-9D51-02BDCB2FAF70}"/>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2863921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A02C-D42C-4BC8-BEFA-AD4FD0536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2118EE-E06A-4F4E-9D9D-105F0463EE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FA2C57-8798-4CE2-9412-E4949FA0C3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D44BAE-AFF5-4F39-A9BF-3BB1F2B9216A}"/>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6" name="Footer Placeholder 5">
            <a:extLst>
              <a:ext uri="{FF2B5EF4-FFF2-40B4-BE49-F238E27FC236}">
                <a16:creationId xmlns:a16="http://schemas.microsoft.com/office/drawing/2014/main" id="{693EE982-8D4C-413F-A82C-06B6E129B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83CC4E-7118-4C85-B3BC-AE2BD26B3A4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751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0869-3BFC-4C33-BD10-8F99C3D93D3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F72DDE-CAF0-45E0-97CD-579B78EA491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904AFF-0DED-443F-B191-7811EE8AE728}"/>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5" name="Footer Placeholder 4">
            <a:extLst>
              <a:ext uri="{FF2B5EF4-FFF2-40B4-BE49-F238E27FC236}">
                <a16:creationId xmlns:a16="http://schemas.microsoft.com/office/drawing/2014/main" id="{C6B0D618-6180-4941-A982-05ED24D94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984B8-457D-4A1D-A3F9-E0B024B7D40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8220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0123-DD39-43D9-87F4-F67ABA62DF2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4AA13A-4B0A-435B-9FF2-439DEBC9106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EE23CF-007E-4457-96F2-33D34C10412B}"/>
              </a:ext>
            </a:extLst>
          </p:cNvPr>
          <p:cNvSpPr>
            <a:spLocks noGrp="1"/>
          </p:cNvSpPr>
          <p:nvPr>
            <p:ph type="dt" sz="half" idx="10"/>
          </p:nvPr>
        </p:nvSpPr>
        <p:spPr/>
        <p:txBody>
          <a:bodyPr/>
          <a:lstStyle/>
          <a:p>
            <a:fld id="{33B2708C-ABA9-4764-BE56-F61B0EC1DDC6}" type="datetimeFigureOut">
              <a:rPr lang="en-US" smtClean="0"/>
              <a:t>2/27/2026</a:t>
            </a:fld>
            <a:endParaRPr lang="en-US"/>
          </a:p>
        </p:txBody>
      </p:sp>
      <p:sp>
        <p:nvSpPr>
          <p:cNvPr id="5" name="Footer Placeholder 4">
            <a:extLst>
              <a:ext uri="{FF2B5EF4-FFF2-40B4-BE49-F238E27FC236}">
                <a16:creationId xmlns:a16="http://schemas.microsoft.com/office/drawing/2014/main" id="{9BE31FBF-D2F7-44F1-95CA-5589A77D0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B3FFF9-3776-4825-B3E2-C7D65D8AC2FE}"/>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143191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5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A713C2-2368-4A50-8855-75DB8C5AA9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9EF332-BE01-4A4C-9DCF-B5A920E6EC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60C37-F216-4B57-9375-18205E926B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2708C-ABA9-4764-BE56-F61B0EC1DDC6}" type="datetimeFigureOut">
              <a:rPr lang="en-US" smtClean="0"/>
              <a:t>2/27/2026</a:t>
            </a:fld>
            <a:endParaRPr lang="en-US"/>
          </a:p>
        </p:txBody>
      </p:sp>
      <p:sp>
        <p:nvSpPr>
          <p:cNvPr id="5" name="Footer Placeholder 4">
            <a:extLst>
              <a:ext uri="{FF2B5EF4-FFF2-40B4-BE49-F238E27FC236}">
                <a16:creationId xmlns:a16="http://schemas.microsoft.com/office/drawing/2014/main" id="{648C45D2-8EFB-4A0C-BFD7-884C420CD6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4619F3-833E-484B-8D58-55B1534BAB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98DEDE-09D0-4594-83E0-B0744F29F713}" type="slidenum">
              <a:rPr lang="en-US" smtClean="0"/>
              <a:t>‹#›</a:t>
            </a:fld>
            <a:endParaRPr lang="en-US"/>
          </a:p>
        </p:txBody>
      </p:sp>
    </p:spTree>
    <p:extLst>
      <p:ext uri="{BB962C8B-B14F-4D97-AF65-F5344CB8AC3E}">
        <p14:creationId xmlns:p14="http://schemas.microsoft.com/office/powerpoint/2010/main" val="1202844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hyperlink" Target="https://www.legislation.gov.uk/ukpga/2010/15/notes/contents" TargetMode="External"/><Relationship Id="rId3" Type="http://schemas.openxmlformats.org/officeDocument/2006/relationships/slideLayout" Target="../slideLayouts/slideLayout2.xml"/><Relationship Id="rId7" Type="http://schemas.openxmlformats.org/officeDocument/2006/relationships/hyperlink" Target="https://www.legislation.gov.uk/ukpga/2005/9/contents"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alzheimers.org.uk/blog/how-many-people-have-dementia-uk" TargetMode="External"/><Relationship Id="rId11" Type="http://schemas.openxmlformats.org/officeDocument/2006/relationships/image" Target="../media/image2.png"/><Relationship Id="rId5" Type="http://schemas.openxmlformats.org/officeDocument/2006/relationships/hyperlink" Target="https://www.ageuk.org.uk/siteassets/documents/reports-and-publications/reports-and-briefings/health--wellbeing/state-of-health-and-care/state-of-health-care-of-older-people-in-england-2025.pdf" TargetMode="External"/><Relationship Id="rId10" Type="http://schemas.openxmlformats.org/officeDocument/2006/relationships/hyperlink" Target="https://www.longtermplan.nhs.uk/" TargetMode="External"/><Relationship Id="rId4" Type="http://schemas.openxmlformats.org/officeDocument/2006/relationships/notesSlide" Target="../notesSlides/notesSlide9.xml"/><Relationship Id="rId9" Type="http://schemas.openxmlformats.org/officeDocument/2006/relationships/hyperlink" Target="https://www.legislation.gov.uk/ukpga/2014/23/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D2A-777B-4BF2-B895-E049A69C196A}"/>
              </a:ext>
            </a:extLst>
          </p:cNvPr>
          <p:cNvSpPr>
            <a:spLocks noGrp="1"/>
          </p:cNvSpPr>
          <p:nvPr>
            <p:ph type="ctrTitle"/>
          </p:nvPr>
        </p:nvSpPr>
        <p:spPr>
          <a:xfrm>
            <a:off x="723900" y="1122363"/>
            <a:ext cx="10858500" cy="2387600"/>
          </a:xfrm>
          <a:solidFill>
            <a:srgbClr val="D5976A"/>
          </a:solidFill>
        </p:spPr>
        <p:txBody>
          <a:bodyPr>
            <a:normAutofit fontScale="90000"/>
          </a:bodyPr>
          <a:lstStyle/>
          <a:p>
            <a:r>
              <a:rPr lang="en-US" b="1" dirty="0">
                <a:latin typeface="Times New Roman" panose="02020603050405020304" pitchFamily="18" charset="0"/>
                <a:cs typeface="Times New Roman" panose="02020603050405020304" pitchFamily="18" charset="0"/>
              </a:rPr>
              <a:t>EMPOWERING THE OLDER PERSON</a:t>
            </a:r>
            <a:br>
              <a:rPr lang="en-US" b="1" dirty="0">
                <a:latin typeface="Times New Roman" panose="02020603050405020304" pitchFamily="18" charset="0"/>
                <a:cs typeface="Times New Roman" panose="02020603050405020304" pitchFamily="18" charset="0"/>
              </a:rPr>
            </a:br>
            <a:r>
              <a:rPr lang="en-US" sz="4800" b="1" dirty="0">
                <a:latin typeface="Times New Roman" panose="02020603050405020304" pitchFamily="18" charset="0"/>
                <a:cs typeface="Times New Roman" panose="02020603050405020304" pitchFamily="18" charset="0"/>
              </a:rPr>
              <a:t>Component 1: Individual Presentation</a:t>
            </a:r>
          </a:p>
        </p:txBody>
      </p:sp>
      <p:sp>
        <p:nvSpPr>
          <p:cNvPr id="3" name="Subtitle 2">
            <a:extLst>
              <a:ext uri="{FF2B5EF4-FFF2-40B4-BE49-F238E27FC236}">
                <a16:creationId xmlns:a16="http://schemas.microsoft.com/office/drawing/2014/main" id="{9BDC2A96-A7F3-44D5-807D-EBEAB97DBDCE}"/>
              </a:ext>
            </a:extLst>
          </p:cNvPr>
          <p:cNvSpPr>
            <a:spLocks noGrp="1"/>
          </p:cNvSpPr>
          <p:nvPr>
            <p:ph type="subTitle" idx="1"/>
          </p:nvPr>
        </p:nvSpPr>
        <p:spPr>
          <a:solidFill>
            <a:srgbClr val="F7C7BB"/>
          </a:solidFill>
        </p:spPr>
        <p:txBody>
          <a:bodyPr/>
          <a:lstStyle/>
          <a:p>
            <a:r>
              <a:rPr lang="en-US" b="1" dirty="0">
                <a:latin typeface="Times New Roman" panose="02020603050405020304" pitchFamily="18" charset="0"/>
                <a:cs typeface="Times New Roman" panose="02020603050405020304" pitchFamily="18" charset="0"/>
              </a:rPr>
              <a:t>Module Code: BMHP6027</a:t>
            </a:r>
          </a:p>
          <a:p>
            <a:r>
              <a:rPr lang="en-US" b="1" dirty="0">
                <a:latin typeface="Times New Roman" panose="02020603050405020304" pitchFamily="18" charset="0"/>
                <a:cs typeface="Times New Roman" panose="02020603050405020304" pitchFamily="18" charset="0"/>
              </a:rPr>
              <a:t>[Student Name  SOBIA KAUSER]</a:t>
            </a:r>
          </a:p>
          <a:p>
            <a:r>
              <a:rPr lang="en-US" b="1" dirty="0">
                <a:latin typeface="Times New Roman" panose="02020603050405020304" pitchFamily="18" charset="0"/>
                <a:cs typeface="Times New Roman" panose="02020603050405020304" pitchFamily="18" charset="0"/>
              </a:rPr>
              <a:t>STUDENT ID : 2243574</a:t>
            </a:r>
          </a:p>
        </p:txBody>
      </p:sp>
      <p:pic>
        <p:nvPicPr>
          <p:cNvPr id="19" name="Audio 18">
            <a:hlinkClick r:id="" action="ppaction://media"/>
            <a:extLst>
              <a:ext uri="{FF2B5EF4-FFF2-40B4-BE49-F238E27FC236}">
                <a16:creationId xmlns:a16="http://schemas.microsoft.com/office/drawing/2014/main" id="{134DA48C-93C1-B9DC-B199-73485FEC7BC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0922663"/>
      </p:ext>
    </p:extLst>
  </p:cSld>
  <p:clrMapOvr>
    <a:masterClrMapping/>
  </p:clrMapOvr>
  <mc:AlternateContent xmlns:mc="http://schemas.openxmlformats.org/markup-compatibility/2006">
    <mc:Choice xmlns:p14="http://schemas.microsoft.com/office/powerpoint/2010/main" Requires="p14">
      <p:transition spd="slow" p14:dur="2000" advTm="12416"/>
    </mc:Choice>
    <mc:Fallback>
      <p:transition spd="slow" advTm="12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D5976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800850" cy="4351338"/>
          </a:xfrm>
          <a:solidFill>
            <a:srgbClr val="F7C7BB"/>
          </a:solidFill>
        </p:spPr>
        <p:txBody>
          <a:bodyPr>
            <a:normAutofit/>
          </a:bodyPr>
          <a:lstStyle/>
          <a:p>
            <a:r>
              <a:rPr lang="en-US" sz="2000" dirty="0">
                <a:latin typeface="Times New Roman" panose="02020603050405020304" pitchFamily="18" charset="0"/>
                <a:cs typeface="Times New Roman" panose="02020603050405020304" pitchFamily="18" charset="0"/>
              </a:rPr>
              <a:t>The UK population is ageing, with people aged 65+ making up around one-fifth of the population.</a:t>
            </a:r>
          </a:p>
          <a:p>
            <a:r>
              <a:rPr lang="en-US" sz="2000" dirty="0">
                <a:latin typeface="Times New Roman" panose="02020603050405020304" pitchFamily="18" charset="0"/>
                <a:cs typeface="Times New Roman" panose="02020603050405020304" pitchFamily="18" charset="0"/>
              </a:rPr>
              <a:t>This group is expected to grow over the next 20 years due to longer life expectancy and lower birth rates (Smith et al., 2024).</a:t>
            </a:r>
          </a:p>
          <a:p>
            <a:r>
              <a:rPr lang="en-US" sz="2000" dirty="0">
                <a:latin typeface="Times New Roman" panose="02020603050405020304" pitchFamily="18" charset="0"/>
                <a:cs typeface="Times New Roman" panose="02020603050405020304" pitchFamily="18" charset="0"/>
              </a:rPr>
              <a:t>Older adults often face chronic illness, frailty, and social isolation.</a:t>
            </a:r>
          </a:p>
          <a:p>
            <a:r>
              <a:rPr lang="en-US" sz="2000" dirty="0">
                <a:latin typeface="Times New Roman" panose="02020603050405020304" pitchFamily="18" charset="0"/>
                <a:cs typeface="Times New Roman" panose="02020603050405020304" pitchFamily="18" charset="0"/>
              </a:rPr>
              <a:t>These issues create complex physical, psychological, and social care needs (</a:t>
            </a:r>
            <a:r>
              <a:rPr lang="en-US" sz="2000" dirty="0" err="1">
                <a:latin typeface="Times New Roman" panose="02020603050405020304" pitchFamily="18" charset="0"/>
                <a:cs typeface="Times New Roman" panose="02020603050405020304" pitchFamily="18" charset="0"/>
              </a:rPr>
              <a:t>Gianfredi</a:t>
            </a:r>
            <a:r>
              <a:rPr lang="en-US" sz="2000" dirty="0">
                <a:latin typeface="Times New Roman" panose="02020603050405020304" pitchFamily="18" charset="0"/>
                <a:cs typeface="Times New Roman" panose="02020603050405020304" pitchFamily="18" charset="0"/>
              </a:rPr>
              <a:t> et al., 2025).</a:t>
            </a:r>
          </a:p>
          <a:p>
            <a:r>
              <a:rPr lang="en-US" sz="2000" dirty="0">
                <a:latin typeface="Times New Roman" panose="02020603050405020304" pitchFamily="18" charset="0"/>
                <a:cs typeface="Times New Roman" panose="02020603050405020304" pitchFamily="18" charset="0"/>
              </a:rPr>
              <a:t>Health and social care services are essential to support independence, dignity, and quality of life.</a:t>
            </a:r>
          </a:p>
        </p:txBody>
      </p:sp>
      <p:pic>
        <p:nvPicPr>
          <p:cNvPr id="5" name="Picture 4">
            <a:extLst>
              <a:ext uri="{FF2B5EF4-FFF2-40B4-BE49-F238E27FC236}">
                <a16:creationId xmlns:a16="http://schemas.microsoft.com/office/drawing/2014/main" id="{2219197D-36EA-4604-B518-895317BD664E}"/>
              </a:ext>
            </a:extLst>
          </p:cNvPr>
          <p:cNvPicPr>
            <a:picLocks noChangeAspect="1"/>
          </p:cNvPicPr>
          <p:nvPr/>
        </p:nvPicPr>
        <p:blipFill>
          <a:blip r:embed="rId5"/>
          <a:stretch>
            <a:fillRect/>
          </a:stretch>
        </p:blipFill>
        <p:spPr>
          <a:xfrm>
            <a:off x="7239000" y="1618298"/>
            <a:ext cx="4122420" cy="2116794"/>
          </a:xfrm>
          <a:prstGeom prst="rect">
            <a:avLst/>
          </a:prstGeom>
        </p:spPr>
      </p:pic>
      <p:pic>
        <p:nvPicPr>
          <p:cNvPr id="6" name="Picture 5">
            <a:extLst>
              <a:ext uri="{FF2B5EF4-FFF2-40B4-BE49-F238E27FC236}">
                <a16:creationId xmlns:a16="http://schemas.microsoft.com/office/drawing/2014/main" id="{64ABBBCC-A4D3-4C31-B511-0ED6D20AC005}"/>
              </a:ext>
            </a:extLst>
          </p:cNvPr>
          <p:cNvPicPr>
            <a:picLocks noChangeAspect="1"/>
          </p:cNvPicPr>
          <p:nvPr/>
        </p:nvPicPr>
        <p:blipFill>
          <a:blip r:embed="rId6"/>
          <a:stretch>
            <a:fillRect/>
          </a:stretch>
        </p:blipFill>
        <p:spPr>
          <a:xfrm>
            <a:off x="7239000" y="3787162"/>
            <a:ext cx="4122420" cy="2682218"/>
          </a:xfrm>
          <a:prstGeom prst="rect">
            <a:avLst/>
          </a:prstGeom>
        </p:spPr>
      </p:pic>
      <p:pic>
        <p:nvPicPr>
          <p:cNvPr id="15" name="Audio 14">
            <a:hlinkClick r:id="" action="ppaction://media"/>
            <a:extLst>
              <a:ext uri="{FF2B5EF4-FFF2-40B4-BE49-F238E27FC236}">
                <a16:creationId xmlns:a16="http://schemas.microsoft.com/office/drawing/2014/main" id="{F0976F53-EAEE-0525-0448-7D5B94AD11E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1564859"/>
      </p:ext>
    </p:extLst>
  </p:cSld>
  <p:clrMapOvr>
    <a:masterClrMapping/>
  </p:clrMapOvr>
  <mc:AlternateContent xmlns:mc="http://schemas.openxmlformats.org/markup-compatibility/2006">
    <mc:Choice xmlns:p14="http://schemas.microsoft.com/office/powerpoint/2010/main" Requires="p14">
      <p:transition spd="slow" p14:dur="2000" advTm="62752"/>
    </mc:Choice>
    <mc:Fallback>
      <p:transition spd="slow" advTm="62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D5976A"/>
          </a:solidFill>
        </p:spPr>
        <p:txBody>
          <a:bodyPr/>
          <a:lstStyle/>
          <a:p>
            <a:pPr algn="ctr"/>
            <a:r>
              <a:rPr lang="en-US" b="1" dirty="0">
                <a:latin typeface="Times New Roman" panose="02020603050405020304" pitchFamily="18" charset="0"/>
                <a:cs typeface="Times New Roman" panose="02020603050405020304" pitchFamily="18" charset="0"/>
              </a:rPr>
              <a:t>Critical Evaluation Of The Care, Empowerment And Support Needs Of Older People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160020" y="1559719"/>
            <a:ext cx="6800850" cy="4876800"/>
          </a:xfrm>
          <a:solidFill>
            <a:srgbClr val="F7C7BB"/>
          </a:solidFill>
        </p:spPr>
        <p:txBody>
          <a:bodyPr>
            <a:normAutofit/>
          </a:bodyPr>
          <a:lstStyle/>
          <a:p>
            <a:r>
              <a:rPr lang="en-US" sz="2000" dirty="0">
                <a:latin typeface="Times New Roman" panose="02020603050405020304" pitchFamily="18" charset="0"/>
                <a:cs typeface="Times New Roman" panose="02020603050405020304" pitchFamily="18" charset="0"/>
              </a:rPr>
              <a:t>Older adults’ independence depends on physical, psychological, and social factors working together (Zhang and Wang, 2025). </a:t>
            </a:r>
          </a:p>
          <a:p>
            <a:r>
              <a:rPr lang="en-US" sz="2000" dirty="0">
                <a:latin typeface="Times New Roman" panose="02020603050405020304" pitchFamily="18" charset="0"/>
                <a:cs typeface="Times New Roman" panose="02020603050405020304" pitchFamily="18" charset="0"/>
              </a:rPr>
              <a:t>The WHO model of healthy ageing defines functional ability as meeting basic needs, staying mobile, learning, </a:t>
            </a:r>
            <a:r>
              <a:rPr lang="en-US" sz="2000" dirty="0" err="1">
                <a:latin typeface="Times New Roman" panose="02020603050405020304" pitchFamily="18" charset="0"/>
                <a:cs typeface="Times New Roman" panose="02020603050405020304" pitchFamily="18" charset="0"/>
              </a:rPr>
              <a:t>socialising</a:t>
            </a:r>
            <a:r>
              <a:rPr lang="en-US" sz="2000" dirty="0">
                <a:latin typeface="Times New Roman" panose="02020603050405020304" pitchFamily="18" charset="0"/>
                <a:cs typeface="Times New Roman" panose="02020603050405020304" pitchFamily="18" charset="0"/>
              </a:rPr>
              <a:t>, and contributing to society (Zhang and Wang, 2025). </a:t>
            </a:r>
          </a:p>
          <a:p>
            <a:r>
              <a:rPr lang="en-US" sz="2000" dirty="0">
                <a:latin typeface="Times New Roman" panose="02020603050405020304" pitchFamily="18" charset="0"/>
                <a:cs typeface="Times New Roman" panose="02020603050405020304" pitchFamily="18" charset="0"/>
              </a:rPr>
              <a:t>In the UK, many people over 65 live with multiple long-term conditions, increasing frailty, falls, and disability (Harper et al., 2020). </a:t>
            </a:r>
          </a:p>
          <a:p>
            <a:r>
              <a:rPr lang="en-US" sz="2000" dirty="0">
                <a:latin typeface="Times New Roman" panose="02020603050405020304" pitchFamily="18" charset="0"/>
                <a:cs typeface="Times New Roman" panose="02020603050405020304" pitchFamily="18" charset="0"/>
              </a:rPr>
              <a:t>The biopsychosocial model shows that social environment and mental health strongly influence independence, not just physical decline (Bolton, 2023).  </a:t>
            </a:r>
          </a:p>
          <a:p>
            <a:r>
              <a:rPr lang="en-US" sz="2000" dirty="0">
                <a:latin typeface="Times New Roman" panose="02020603050405020304" pitchFamily="18" charset="0"/>
                <a:cs typeface="Times New Roman" panose="02020603050405020304" pitchFamily="18" charset="0"/>
              </a:rPr>
              <a:t>Rehabilitation and environmental support can reduce dependence caused by conditions like arthritis or heart disease.</a:t>
            </a:r>
          </a:p>
        </p:txBody>
      </p:sp>
      <p:pic>
        <p:nvPicPr>
          <p:cNvPr id="5" name="Picture 4">
            <a:extLst>
              <a:ext uri="{FF2B5EF4-FFF2-40B4-BE49-F238E27FC236}">
                <a16:creationId xmlns:a16="http://schemas.microsoft.com/office/drawing/2014/main" id="{46243CB2-28BA-4ABC-A6CE-A0CA90CBEC39}"/>
              </a:ext>
            </a:extLst>
          </p:cNvPr>
          <p:cNvPicPr>
            <a:picLocks noChangeAspect="1"/>
          </p:cNvPicPr>
          <p:nvPr/>
        </p:nvPicPr>
        <p:blipFill rotWithShape="1">
          <a:blip r:embed="rId5"/>
          <a:srcRect b="5667"/>
          <a:stretch/>
        </p:blipFill>
        <p:spPr>
          <a:xfrm>
            <a:off x="7132320" y="1559718"/>
            <a:ext cx="1943100" cy="2610159"/>
          </a:xfrm>
          <a:prstGeom prst="rect">
            <a:avLst/>
          </a:prstGeom>
        </p:spPr>
      </p:pic>
      <p:pic>
        <p:nvPicPr>
          <p:cNvPr id="6" name="Picture 5">
            <a:extLst>
              <a:ext uri="{FF2B5EF4-FFF2-40B4-BE49-F238E27FC236}">
                <a16:creationId xmlns:a16="http://schemas.microsoft.com/office/drawing/2014/main" id="{78754E98-A754-4B02-87CA-EDA069A7514E}"/>
              </a:ext>
            </a:extLst>
          </p:cNvPr>
          <p:cNvPicPr>
            <a:picLocks noChangeAspect="1"/>
          </p:cNvPicPr>
          <p:nvPr/>
        </p:nvPicPr>
        <p:blipFill rotWithShape="1">
          <a:blip r:embed="rId6"/>
          <a:srcRect l="15840" r="16441" b="6146"/>
          <a:stretch/>
        </p:blipFill>
        <p:spPr>
          <a:xfrm>
            <a:off x="9209668" y="1559719"/>
            <a:ext cx="2151752" cy="2610158"/>
          </a:xfrm>
          <a:prstGeom prst="rect">
            <a:avLst/>
          </a:prstGeom>
        </p:spPr>
      </p:pic>
      <p:pic>
        <p:nvPicPr>
          <p:cNvPr id="7" name="Picture 6">
            <a:extLst>
              <a:ext uri="{FF2B5EF4-FFF2-40B4-BE49-F238E27FC236}">
                <a16:creationId xmlns:a16="http://schemas.microsoft.com/office/drawing/2014/main" id="{C7B83B05-E7F6-4FB3-B73F-2113A394372D}"/>
              </a:ext>
            </a:extLst>
          </p:cNvPr>
          <p:cNvPicPr>
            <a:picLocks noChangeAspect="1"/>
          </p:cNvPicPr>
          <p:nvPr/>
        </p:nvPicPr>
        <p:blipFill rotWithShape="1">
          <a:blip r:embed="rId7"/>
          <a:srcRect b="7757"/>
          <a:stretch/>
        </p:blipFill>
        <p:spPr>
          <a:xfrm>
            <a:off x="7132320" y="4247842"/>
            <a:ext cx="4229100" cy="2188678"/>
          </a:xfrm>
          <a:prstGeom prst="rect">
            <a:avLst/>
          </a:prstGeom>
        </p:spPr>
      </p:pic>
      <p:pic>
        <p:nvPicPr>
          <p:cNvPr id="8" name="Audio 7">
            <a:hlinkClick r:id="" action="ppaction://media"/>
            <a:extLst>
              <a:ext uri="{FF2B5EF4-FFF2-40B4-BE49-F238E27FC236}">
                <a16:creationId xmlns:a16="http://schemas.microsoft.com/office/drawing/2014/main" id="{27A3CEDD-62A8-9E11-E9DE-50278AAAD2B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12868770"/>
      </p:ext>
    </p:extLst>
  </p:cSld>
  <p:clrMapOvr>
    <a:masterClrMapping/>
  </p:clrMapOvr>
  <mc:AlternateContent xmlns:mc="http://schemas.openxmlformats.org/markup-compatibility/2006">
    <mc:Choice xmlns:p14="http://schemas.microsoft.com/office/powerpoint/2010/main" Requires="p14">
      <p:transition spd="slow" p14:dur="2000" advTm="74662"/>
    </mc:Choice>
    <mc:Fallback>
      <p:transition spd="slow" advTm="74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D5976A"/>
          </a:solidFill>
        </p:spPr>
        <p:txBody>
          <a:bodyPr/>
          <a:lstStyle/>
          <a:p>
            <a:pPr algn="ctr"/>
            <a:r>
              <a:rPr lang="en-US" b="1" dirty="0">
                <a:latin typeface="Times New Roman" panose="02020603050405020304" pitchFamily="18" charset="0"/>
                <a:cs typeface="Times New Roman" panose="02020603050405020304" pitchFamily="18" charset="0"/>
              </a:rPr>
              <a:t>Critical Evaluation Of The Care, Empowerment And Support Needs Of Older People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668780"/>
            <a:ext cx="6800850" cy="4508183"/>
          </a:xfrm>
          <a:solidFill>
            <a:srgbClr val="F7C7BB"/>
          </a:solidFill>
        </p:spPr>
        <p:txBody>
          <a:bodyPr>
            <a:normAutofit/>
          </a:bodyPr>
          <a:lstStyle/>
          <a:p>
            <a:r>
              <a:rPr lang="en-US" sz="2000" dirty="0">
                <a:latin typeface="Times New Roman" panose="02020603050405020304" pitchFamily="18" charset="0"/>
                <a:cs typeface="Times New Roman" panose="02020603050405020304" pitchFamily="18" charset="0"/>
              </a:rPr>
              <a:t>Weak community services often fail to provide preventive care, leading to avoidable hospital admissions and loss of independence (World Health Organisation, 2024).</a:t>
            </a:r>
          </a:p>
          <a:p>
            <a:r>
              <a:rPr lang="en-US" sz="2000" dirty="0">
                <a:latin typeface="Times New Roman" panose="02020603050405020304" pitchFamily="18" charset="0"/>
                <a:cs typeface="Times New Roman" panose="02020603050405020304" pitchFamily="18" charset="0"/>
              </a:rPr>
              <a:t>Over 1.4 million older people in England experience chronic loneliness, which harms health and wellbeing (Reeves et al., 2023).</a:t>
            </a:r>
          </a:p>
          <a:p>
            <a:r>
              <a:rPr lang="en-US" sz="2000" dirty="0">
                <a:latin typeface="Times New Roman" panose="02020603050405020304" pitchFamily="18" charset="0"/>
                <a:cs typeface="Times New Roman" panose="02020603050405020304" pitchFamily="18" charset="0"/>
              </a:rPr>
              <a:t>Social participation improves wellbeing, supporting activity theory over disengagement theory (Cotton et al., 2022; </a:t>
            </a:r>
            <a:r>
              <a:rPr lang="en-US" sz="2000" dirty="0" err="1">
                <a:latin typeface="Times New Roman" panose="02020603050405020304" pitchFamily="18" charset="0"/>
                <a:cs typeface="Times New Roman" panose="02020603050405020304" pitchFamily="18" charset="0"/>
              </a:rPr>
              <a:t>Teles</a:t>
            </a:r>
            <a:r>
              <a:rPr lang="en-US" sz="2000" dirty="0">
                <a:latin typeface="Times New Roman" panose="02020603050405020304" pitchFamily="18" charset="0"/>
                <a:cs typeface="Times New Roman" panose="02020603050405020304" pitchFamily="18" charset="0"/>
              </a:rPr>
              <a:t> and Ribeiro, 2022).</a:t>
            </a:r>
          </a:p>
          <a:p>
            <a:r>
              <a:rPr lang="en-US" sz="2000" dirty="0">
                <a:latin typeface="Times New Roman" panose="02020603050405020304" pitchFamily="18" charset="0"/>
                <a:cs typeface="Times New Roman" panose="02020603050405020304" pitchFamily="18" charset="0"/>
              </a:rPr>
              <a:t>Barriers such as poverty, poor transport, and digital exclusion limit older adults’ ability to stay socially active.</a:t>
            </a:r>
          </a:p>
          <a:p>
            <a:r>
              <a:rPr lang="en-US" sz="2000" dirty="0">
                <a:latin typeface="Times New Roman" panose="02020603050405020304" pitchFamily="18" charset="0"/>
                <a:cs typeface="Times New Roman" panose="02020603050405020304" pitchFamily="18" charset="0"/>
              </a:rPr>
              <a:t>Autonomy and choice are central to dignity in later life, but excessive safeguarding and paternalism can undermine independence (GOV.UK, 2014; Ghosh et al., 2026).</a:t>
            </a:r>
          </a:p>
        </p:txBody>
      </p:sp>
      <p:pic>
        <p:nvPicPr>
          <p:cNvPr id="5" name="Picture 4">
            <a:extLst>
              <a:ext uri="{FF2B5EF4-FFF2-40B4-BE49-F238E27FC236}">
                <a16:creationId xmlns:a16="http://schemas.microsoft.com/office/drawing/2014/main" id="{C497259B-E3D9-479C-ABE1-F24E80F07AC4}"/>
              </a:ext>
            </a:extLst>
          </p:cNvPr>
          <p:cNvPicPr>
            <a:picLocks noChangeAspect="1"/>
          </p:cNvPicPr>
          <p:nvPr/>
        </p:nvPicPr>
        <p:blipFill rotWithShape="1">
          <a:blip r:embed="rId5"/>
          <a:srcRect l="2675" r="4255"/>
          <a:stretch/>
        </p:blipFill>
        <p:spPr>
          <a:xfrm>
            <a:off x="7269480" y="1668781"/>
            <a:ext cx="4251960" cy="1760219"/>
          </a:xfrm>
          <a:prstGeom prst="rect">
            <a:avLst/>
          </a:prstGeom>
        </p:spPr>
      </p:pic>
      <p:pic>
        <p:nvPicPr>
          <p:cNvPr id="6" name="Picture 5">
            <a:extLst>
              <a:ext uri="{FF2B5EF4-FFF2-40B4-BE49-F238E27FC236}">
                <a16:creationId xmlns:a16="http://schemas.microsoft.com/office/drawing/2014/main" id="{A11B48C1-5B19-495A-824A-8A38346AB11B}"/>
              </a:ext>
            </a:extLst>
          </p:cNvPr>
          <p:cNvPicPr>
            <a:picLocks noChangeAspect="1"/>
          </p:cNvPicPr>
          <p:nvPr/>
        </p:nvPicPr>
        <p:blipFill rotWithShape="1">
          <a:blip r:embed="rId6"/>
          <a:srcRect r="4226" b="7660"/>
          <a:stretch/>
        </p:blipFill>
        <p:spPr>
          <a:xfrm>
            <a:off x="7269480" y="3429000"/>
            <a:ext cx="4251960" cy="3086100"/>
          </a:xfrm>
          <a:prstGeom prst="rect">
            <a:avLst/>
          </a:prstGeom>
          <a:solidFill>
            <a:schemeClr val="bg1"/>
          </a:solidFill>
        </p:spPr>
      </p:pic>
      <p:pic>
        <p:nvPicPr>
          <p:cNvPr id="7" name="Audio 6">
            <a:hlinkClick r:id="" action="ppaction://media"/>
            <a:extLst>
              <a:ext uri="{FF2B5EF4-FFF2-40B4-BE49-F238E27FC236}">
                <a16:creationId xmlns:a16="http://schemas.microsoft.com/office/drawing/2014/main" id="{A4D43822-B1C5-538A-14B7-B9CCB001BE8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561088"/>
      </p:ext>
    </p:extLst>
  </p:cSld>
  <p:clrMapOvr>
    <a:masterClrMapping/>
  </p:clrMapOvr>
  <mc:AlternateContent xmlns:mc="http://schemas.openxmlformats.org/markup-compatibility/2006">
    <mc:Choice xmlns:p14="http://schemas.microsoft.com/office/powerpoint/2010/main" Requires="p14">
      <p:transition spd="slow" p14:dur="2000" advTm="166120"/>
    </mc:Choice>
    <mc:Fallback>
      <p:transition spd="slow" advTm="166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D5976A"/>
          </a:solidFill>
        </p:spPr>
        <p:txBody>
          <a:bodyPr>
            <a:noAutofit/>
          </a:bodyPr>
          <a:lstStyle/>
          <a:p>
            <a:pPr algn="ctr"/>
            <a:r>
              <a:rPr lang="en-US" sz="3600" b="1" dirty="0">
                <a:latin typeface="Times New Roman" panose="02020603050405020304" pitchFamily="18" charset="0"/>
                <a:cs typeface="Times New Roman" panose="02020603050405020304" pitchFamily="18" charset="0"/>
              </a:rPr>
              <a:t>Critical Evaluation Of The Effectiveness And Benefits Of Approaches, Interventions, And Current UK Provision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103620" cy="4351338"/>
          </a:xfrm>
          <a:solidFill>
            <a:srgbClr val="F7C7BB"/>
          </a:solidFill>
        </p:spPr>
        <p:txBody>
          <a:bodyPr>
            <a:normAutofit/>
          </a:bodyPr>
          <a:lstStyle/>
          <a:p>
            <a:r>
              <a:rPr lang="en-US" sz="2000" dirty="0">
                <a:latin typeface="Times New Roman" panose="02020603050405020304" pitchFamily="18" charset="0"/>
                <a:cs typeface="Times New Roman" panose="02020603050405020304" pitchFamily="18" charset="0"/>
              </a:rPr>
              <a:t>UK care policy promotes ageing in place, as most older adults prefer to remain at home.</a:t>
            </a:r>
          </a:p>
          <a:p>
            <a:r>
              <a:rPr lang="en-US" sz="2000" dirty="0">
                <a:latin typeface="Times New Roman" panose="02020603050405020304" pitchFamily="18" charset="0"/>
                <a:cs typeface="Times New Roman" panose="02020603050405020304" pitchFamily="18" charset="0"/>
              </a:rPr>
              <a:t>Reablement services provide short-term support after illness or hospital discharge to rebuild independence.</a:t>
            </a:r>
          </a:p>
          <a:p>
            <a:r>
              <a:rPr lang="en-US" sz="2000" dirty="0">
                <a:latin typeface="Times New Roman" panose="02020603050405020304" pitchFamily="18" charset="0"/>
                <a:cs typeface="Times New Roman" panose="02020603050405020304" pitchFamily="18" charset="0"/>
              </a:rPr>
              <a:t>Reablement users are less likely to need ongoing home care than those using traditional services (Chan et al., 2022).</a:t>
            </a:r>
          </a:p>
          <a:p>
            <a:r>
              <a:rPr lang="en-US" sz="2000" dirty="0">
                <a:latin typeface="Times New Roman" panose="02020603050405020304" pitchFamily="18" charset="0"/>
                <a:cs typeface="Times New Roman" panose="02020603050405020304" pitchFamily="18" charset="0"/>
              </a:rPr>
              <a:t>This supports the Care Act 2014 aim to prevent or reduce long-term care needs.</a:t>
            </a:r>
          </a:p>
          <a:p>
            <a:r>
              <a:rPr lang="en-US" sz="2000" dirty="0">
                <a:latin typeface="Times New Roman" panose="02020603050405020304" pitchFamily="18" charset="0"/>
                <a:cs typeface="Times New Roman" panose="02020603050405020304" pitchFamily="18" charset="0"/>
              </a:rPr>
              <a:t>Funding shortages and workforce instability limit the impact and continuity of reablement services (Ness, 2023).</a:t>
            </a:r>
          </a:p>
        </p:txBody>
      </p:sp>
      <p:pic>
        <p:nvPicPr>
          <p:cNvPr id="5" name="Picture 4">
            <a:extLst>
              <a:ext uri="{FF2B5EF4-FFF2-40B4-BE49-F238E27FC236}">
                <a16:creationId xmlns:a16="http://schemas.microsoft.com/office/drawing/2014/main" id="{1F66296D-6360-4265-81F6-E464E1451A11}"/>
              </a:ext>
            </a:extLst>
          </p:cNvPr>
          <p:cNvPicPr>
            <a:picLocks noChangeAspect="1"/>
          </p:cNvPicPr>
          <p:nvPr/>
        </p:nvPicPr>
        <p:blipFill rotWithShape="1">
          <a:blip r:embed="rId5"/>
          <a:srcRect t="5064"/>
          <a:stretch/>
        </p:blipFill>
        <p:spPr>
          <a:xfrm>
            <a:off x="6606540" y="1545891"/>
            <a:ext cx="4823460" cy="2455403"/>
          </a:xfrm>
          <a:prstGeom prst="rect">
            <a:avLst/>
          </a:prstGeom>
        </p:spPr>
      </p:pic>
      <p:pic>
        <p:nvPicPr>
          <p:cNvPr id="6" name="Picture 5">
            <a:extLst>
              <a:ext uri="{FF2B5EF4-FFF2-40B4-BE49-F238E27FC236}">
                <a16:creationId xmlns:a16="http://schemas.microsoft.com/office/drawing/2014/main" id="{9A20DF41-ECF4-4058-978D-E49AB639D515}"/>
              </a:ext>
            </a:extLst>
          </p:cNvPr>
          <p:cNvPicPr>
            <a:picLocks noChangeAspect="1"/>
          </p:cNvPicPr>
          <p:nvPr/>
        </p:nvPicPr>
        <p:blipFill>
          <a:blip r:embed="rId6"/>
          <a:stretch>
            <a:fillRect/>
          </a:stretch>
        </p:blipFill>
        <p:spPr>
          <a:xfrm>
            <a:off x="6606540" y="4066047"/>
            <a:ext cx="4823460" cy="2455403"/>
          </a:xfrm>
          <a:prstGeom prst="rect">
            <a:avLst/>
          </a:prstGeom>
        </p:spPr>
      </p:pic>
      <p:pic>
        <p:nvPicPr>
          <p:cNvPr id="7" name="Audio 6">
            <a:hlinkClick r:id="" action="ppaction://media"/>
            <a:extLst>
              <a:ext uri="{FF2B5EF4-FFF2-40B4-BE49-F238E27FC236}">
                <a16:creationId xmlns:a16="http://schemas.microsoft.com/office/drawing/2014/main" id="{2D6C9DB6-1924-3B01-A8A4-82FC6C0EB51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03269115"/>
      </p:ext>
    </p:extLst>
  </p:cSld>
  <p:clrMapOvr>
    <a:masterClrMapping/>
  </p:clrMapOvr>
  <mc:AlternateContent xmlns:mc="http://schemas.openxmlformats.org/markup-compatibility/2006">
    <mc:Choice xmlns:p14="http://schemas.microsoft.com/office/powerpoint/2010/main" Requires="p14">
      <p:transition spd="slow" p14:dur="2000" advTm="66011"/>
    </mc:Choice>
    <mc:Fallback>
      <p:transition spd="slow" advTm="66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D5976A"/>
          </a:solidFill>
        </p:spPr>
        <p:txBody>
          <a:bodyPr>
            <a:noAutofit/>
          </a:bodyPr>
          <a:lstStyle/>
          <a:p>
            <a:pPr algn="ctr"/>
            <a:r>
              <a:rPr lang="en-US" sz="3600" b="1" dirty="0">
                <a:latin typeface="Times New Roman" panose="02020603050405020304" pitchFamily="18" charset="0"/>
                <a:cs typeface="Times New Roman" panose="02020603050405020304" pitchFamily="18" charset="0"/>
              </a:rPr>
              <a:t>Critical Evaluation Of The Effectiveness And Benefits Of Approaches, Interventions, And Current UK Provision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800850" cy="4351338"/>
          </a:xfrm>
          <a:solidFill>
            <a:srgbClr val="F7C7BB"/>
          </a:solidFill>
        </p:spPr>
        <p:txBody>
          <a:bodyPr>
            <a:normAutofit/>
          </a:bodyPr>
          <a:lstStyle/>
          <a:p>
            <a:r>
              <a:rPr lang="en-US" sz="2000" dirty="0">
                <a:latin typeface="Times New Roman" panose="02020603050405020304" pitchFamily="18" charset="0"/>
                <a:cs typeface="Times New Roman" panose="02020603050405020304" pitchFamily="18" charset="0"/>
              </a:rPr>
              <a:t>Assistive technology and telecare can improve safety, but cannot replace personal and relational care (Conley et al., 2022).</a:t>
            </a:r>
          </a:p>
          <a:p>
            <a:r>
              <a:rPr lang="en-US" sz="2000" dirty="0">
                <a:latin typeface="Times New Roman" panose="02020603050405020304" pitchFamily="18" charset="0"/>
                <a:cs typeface="Times New Roman" panose="02020603050405020304" pitchFamily="18" charset="0"/>
              </a:rPr>
              <a:t>The NHS Long Term Plan promotes integrated, community-based and multidisciplinary care (NHS, 2019).</a:t>
            </a:r>
          </a:p>
          <a:p>
            <a:r>
              <a:rPr lang="en-US" sz="2000" dirty="0">
                <a:latin typeface="Times New Roman" panose="02020603050405020304" pitchFamily="18" charset="0"/>
                <a:cs typeface="Times New Roman" panose="02020603050405020304" pitchFamily="18" charset="0"/>
              </a:rPr>
              <a:t>Service fragmentation and regional inequalities still cause delays and unequal access to care (</a:t>
            </a:r>
            <a:r>
              <a:rPr lang="en-US" sz="2000" dirty="0" err="1">
                <a:latin typeface="Times New Roman" panose="02020603050405020304" pitchFamily="18" charset="0"/>
                <a:cs typeface="Times New Roman" panose="02020603050405020304" pitchFamily="18" charset="0"/>
              </a:rPr>
              <a:t>Ghazalbash</a:t>
            </a:r>
            <a:r>
              <a:rPr lang="en-US" sz="2000" dirty="0">
                <a:latin typeface="Times New Roman" panose="02020603050405020304" pitchFamily="18" charset="0"/>
                <a:cs typeface="Times New Roman" panose="02020603050405020304" pitchFamily="18" charset="0"/>
              </a:rPr>
              <a:t> et al., 2025).</a:t>
            </a:r>
          </a:p>
          <a:p>
            <a:r>
              <a:rPr lang="en-US" sz="2000" dirty="0">
                <a:latin typeface="Times New Roman" panose="02020603050405020304" pitchFamily="18" charset="0"/>
                <a:cs typeface="Times New Roman" panose="02020603050405020304" pitchFamily="18" charset="0"/>
              </a:rPr>
              <a:t>Institutional care ensures safety but may reduce autonomy and identity, reflecting concerns about institutionalization.</a:t>
            </a:r>
          </a:p>
          <a:p>
            <a:r>
              <a:rPr lang="en-US" sz="2000" dirty="0">
                <a:latin typeface="Times New Roman" panose="02020603050405020304" pitchFamily="18" charset="0"/>
                <a:cs typeface="Times New Roman" panose="02020603050405020304" pitchFamily="18" charset="0"/>
              </a:rPr>
              <a:t>Personal budgets and person-centred care aim to improve choice, but administrative barriers and limited options reduce their effectiveness (GOV.UK, 2005; GOV.UK, 2010; Jain, 2024)</a:t>
            </a:r>
          </a:p>
        </p:txBody>
      </p:sp>
      <p:pic>
        <p:nvPicPr>
          <p:cNvPr id="5" name="Picture 4">
            <a:extLst>
              <a:ext uri="{FF2B5EF4-FFF2-40B4-BE49-F238E27FC236}">
                <a16:creationId xmlns:a16="http://schemas.microsoft.com/office/drawing/2014/main" id="{F9C1160C-25F2-4E77-9FB7-F4160597D9DA}"/>
              </a:ext>
            </a:extLst>
          </p:cNvPr>
          <p:cNvPicPr>
            <a:picLocks noChangeAspect="1"/>
          </p:cNvPicPr>
          <p:nvPr/>
        </p:nvPicPr>
        <p:blipFill rotWithShape="1">
          <a:blip r:embed="rId5"/>
          <a:srcRect l="3588" t="2269" r="3759" b="7000"/>
          <a:stretch/>
        </p:blipFill>
        <p:spPr>
          <a:xfrm>
            <a:off x="7246620" y="1825625"/>
            <a:ext cx="3063240" cy="4351338"/>
          </a:xfrm>
          <a:prstGeom prst="rect">
            <a:avLst/>
          </a:prstGeom>
        </p:spPr>
      </p:pic>
      <p:pic>
        <p:nvPicPr>
          <p:cNvPr id="6" name="Audio 5">
            <a:hlinkClick r:id="" action="ppaction://media"/>
            <a:extLst>
              <a:ext uri="{FF2B5EF4-FFF2-40B4-BE49-F238E27FC236}">
                <a16:creationId xmlns:a16="http://schemas.microsoft.com/office/drawing/2014/main" id="{E95C6A72-F087-259A-5248-8426CA50E8E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4898954"/>
      </p:ext>
    </p:extLst>
  </p:cSld>
  <p:clrMapOvr>
    <a:masterClrMapping/>
  </p:clrMapOvr>
  <mc:AlternateContent xmlns:mc="http://schemas.openxmlformats.org/markup-compatibility/2006">
    <mc:Choice xmlns:p14="http://schemas.microsoft.com/office/powerpoint/2010/main" Requires="p14">
      <p:transition spd="slow" p14:dur="2000" advTm="147550"/>
    </mc:Choice>
    <mc:Fallback>
      <p:transition spd="slow" advTm="147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D5976A"/>
          </a:solidFill>
        </p:spPr>
        <p:txBody>
          <a:bodyPr>
            <a:noAutofit/>
          </a:bodyPr>
          <a:lstStyle/>
          <a:p>
            <a:pPr algn="ctr"/>
            <a:r>
              <a:rPr lang="en-US" sz="3200" b="1" dirty="0">
                <a:latin typeface="Times New Roman" panose="02020603050405020304" pitchFamily="18" charset="0"/>
                <a:cs typeface="Times New Roman" panose="02020603050405020304" pitchFamily="18" charset="0"/>
              </a:rPr>
              <a:t>EXPLANATION OF THE CHALLENGES ENCOUNTERED BY OLDER PEOPLE IN MAINTAINING INDEPENDENCE AND FUNCTIONAL ABILITY</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137160" y="1549717"/>
            <a:ext cx="6800850" cy="5152707"/>
          </a:xfrm>
          <a:solidFill>
            <a:srgbClr val="F7C7BB"/>
          </a:solidFill>
        </p:spPr>
        <p:txBody>
          <a:bodyPr>
            <a:normAutofit/>
          </a:bodyPr>
          <a:lstStyle/>
          <a:p>
            <a:r>
              <a:rPr lang="en-US" sz="2000" dirty="0">
                <a:latin typeface="Times New Roman" panose="02020603050405020304" pitchFamily="18" charset="0"/>
                <a:cs typeface="Times New Roman" panose="02020603050405020304" pitchFamily="18" charset="0"/>
              </a:rPr>
              <a:t>Many adults aged 65+ live with multimorbidity and frailty, increasing risks of falls, </a:t>
            </a:r>
            <a:r>
              <a:rPr lang="en-US" sz="2000" dirty="0" err="1">
                <a:latin typeface="Times New Roman" panose="02020603050405020304" pitchFamily="18" charset="0"/>
                <a:cs typeface="Times New Roman" panose="02020603050405020304" pitchFamily="18" charset="0"/>
              </a:rPr>
              <a:t>hospitalisation</a:t>
            </a:r>
            <a:r>
              <a:rPr lang="en-US" sz="2000" dirty="0">
                <a:latin typeface="Times New Roman" panose="02020603050405020304" pitchFamily="18" charset="0"/>
                <a:cs typeface="Times New Roman" panose="02020603050405020304" pitchFamily="18" charset="0"/>
              </a:rPr>
              <a:t>, and loss of daily functioning (Adam et al., 2024).</a:t>
            </a:r>
          </a:p>
          <a:p>
            <a:r>
              <a:rPr lang="en-US" sz="2000" dirty="0">
                <a:latin typeface="Times New Roman" panose="02020603050405020304" pitchFamily="18" charset="0"/>
                <a:cs typeface="Times New Roman" panose="02020603050405020304" pitchFamily="18" charset="0"/>
              </a:rPr>
              <a:t>Sensory loss and cognitive conditions such as dementia reduce mobility, social interaction, and decision-making ability (Alzheimer’s Society, 2024).</a:t>
            </a:r>
          </a:p>
          <a:p>
            <a:r>
              <a:rPr lang="en-US" sz="2000" dirty="0">
                <a:latin typeface="Times New Roman" panose="02020603050405020304" pitchFamily="18" charset="0"/>
                <a:cs typeface="Times New Roman" panose="02020603050405020304" pitchFamily="18" charset="0"/>
              </a:rPr>
              <a:t>Chronic loneliness affects over one million older people and is linked to poorer mental health and higher mortality (Age UK, 2025).</a:t>
            </a:r>
          </a:p>
          <a:p>
            <a:r>
              <a:rPr lang="en-US" sz="2000" dirty="0">
                <a:latin typeface="Times New Roman" panose="02020603050405020304" pitchFamily="18" charset="0"/>
                <a:cs typeface="Times New Roman" panose="02020603050405020304" pitchFamily="18" charset="0"/>
              </a:rPr>
              <a:t>Financial dependence on state pensions and unsuitable housing increase vulnerability and reduce independence (Office for National Statistics).</a:t>
            </a:r>
          </a:p>
          <a:p>
            <a:r>
              <a:rPr lang="en-US" sz="2000" dirty="0">
                <a:latin typeface="Times New Roman" panose="02020603050405020304" pitchFamily="18" charset="0"/>
                <a:cs typeface="Times New Roman" panose="02020603050405020304" pitchFamily="18" charset="0"/>
              </a:rPr>
              <a:t>Workforce shortages, delayed assessments, and fragmented services compound these issues and accelerate dependency (Khatri et al., 2023).</a:t>
            </a:r>
          </a:p>
        </p:txBody>
      </p:sp>
      <p:pic>
        <p:nvPicPr>
          <p:cNvPr id="5" name="Picture 4">
            <a:extLst>
              <a:ext uri="{FF2B5EF4-FFF2-40B4-BE49-F238E27FC236}">
                <a16:creationId xmlns:a16="http://schemas.microsoft.com/office/drawing/2014/main" id="{89FE220E-CCEF-47BD-9ECA-66CA3E6F734C}"/>
              </a:ext>
            </a:extLst>
          </p:cNvPr>
          <p:cNvPicPr>
            <a:picLocks noChangeAspect="1"/>
          </p:cNvPicPr>
          <p:nvPr/>
        </p:nvPicPr>
        <p:blipFill>
          <a:blip r:embed="rId5"/>
          <a:stretch>
            <a:fillRect/>
          </a:stretch>
        </p:blipFill>
        <p:spPr>
          <a:xfrm>
            <a:off x="7025642" y="1549718"/>
            <a:ext cx="4933950" cy="2729017"/>
          </a:xfrm>
          <a:prstGeom prst="rect">
            <a:avLst/>
          </a:prstGeom>
        </p:spPr>
      </p:pic>
      <p:pic>
        <p:nvPicPr>
          <p:cNvPr id="6" name="Picture 5">
            <a:extLst>
              <a:ext uri="{FF2B5EF4-FFF2-40B4-BE49-F238E27FC236}">
                <a16:creationId xmlns:a16="http://schemas.microsoft.com/office/drawing/2014/main" id="{EAA4BA27-22D6-47EB-9AD5-E763408212EF}"/>
              </a:ext>
            </a:extLst>
          </p:cNvPr>
          <p:cNvPicPr>
            <a:picLocks noChangeAspect="1"/>
          </p:cNvPicPr>
          <p:nvPr/>
        </p:nvPicPr>
        <p:blipFill>
          <a:blip r:embed="rId6"/>
          <a:stretch>
            <a:fillRect/>
          </a:stretch>
        </p:blipFill>
        <p:spPr>
          <a:xfrm>
            <a:off x="7025642" y="4278735"/>
            <a:ext cx="4933950" cy="2423690"/>
          </a:xfrm>
          <a:prstGeom prst="rect">
            <a:avLst/>
          </a:prstGeom>
        </p:spPr>
      </p:pic>
      <p:pic>
        <p:nvPicPr>
          <p:cNvPr id="7" name="Audio 6">
            <a:hlinkClick r:id="" action="ppaction://media"/>
            <a:extLst>
              <a:ext uri="{FF2B5EF4-FFF2-40B4-BE49-F238E27FC236}">
                <a16:creationId xmlns:a16="http://schemas.microsoft.com/office/drawing/2014/main" id="{FD203D75-C383-A700-D769-D3C6F753C8E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952843"/>
      </p:ext>
    </p:extLst>
  </p:cSld>
  <p:clrMapOvr>
    <a:masterClrMapping/>
  </p:clrMapOvr>
  <mc:AlternateContent xmlns:mc="http://schemas.openxmlformats.org/markup-compatibility/2006">
    <mc:Choice xmlns:p14="http://schemas.microsoft.com/office/powerpoint/2010/main" Requires="p14">
      <p:transition spd="slow" p14:dur="2000" advTm="173081"/>
    </mc:Choice>
    <mc:Fallback>
      <p:transition spd="slow" advTm="173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D5976A"/>
          </a:solidFill>
        </p:spPr>
        <p:txBody>
          <a:bodyPr>
            <a:normAutofit/>
          </a:bodyPr>
          <a:lstStyle/>
          <a:p>
            <a:pPr algn="ctr"/>
            <a:r>
              <a:rPr lang="en-US" sz="3600" b="1" dirty="0">
                <a:latin typeface="Times New Roman" panose="02020603050405020304" pitchFamily="18" charset="0"/>
                <a:cs typeface="Times New Roman" panose="02020603050405020304" pitchFamily="18" charset="0"/>
              </a:rPr>
              <a:t>RECOMMENDATIONS FOR IMPROVEMENT FOR SERVICES TO EMPOWER OLDER PEOPLE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05740" y="1593848"/>
            <a:ext cx="6800850" cy="4944113"/>
          </a:xfrm>
          <a:solidFill>
            <a:srgbClr val="F7C7BB"/>
          </a:solidFill>
        </p:spPr>
        <p:txBody>
          <a:bodyPr>
            <a:normAutofit/>
          </a:bodyPr>
          <a:lstStyle/>
          <a:p>
            <a:r>
              <a:rPr lang="en-US" sz="2000" dirty="0">
                <a:latin typeface="Times New Roman" panose="02020603050405020304" pitchFamily="18" charset="0"/>
                <a:cs typeface="Times New Roman" panose="02020603050405020304" pitchFamily="18" charset="0"/>
              </a:rPr>
              <a:t>Early prevention through reablement, falls prevention, and frailty identification can reduce long-term dependency under the Care Act 2014.</a:t>
            </a:r>
          </a:p>
          <a:p>
            <a:r>
              <a:rPr lang="en-US" sz="2000" dirty="0">
                <a:latin typeface="Times New Roman" panose="02020603050405020304" pitchFamily="18" charset="0"/>
                <a:cs typeface="Times New Roman" panose="02020603050405020304" pitchFamily="18" charset="0"/>
              </a:rPr>
              <a:t>Anticipatory, community-based care is supported by the NHS Long Term Plan but requires stable funding and multidisciplinary teams within Integrated Care Systems (NHS, 2019).</a:t>
            </a:r>
          </a:p>
          <a:p>
            <a:r>
              <a:rPr lang="en-US" sz="2000" dirty="0">
                <a:latin typeface="Times New Roman" panose="02020603050405020304" pitchFamily="18" charset="0"/>
                <a:cs typeface="Times New Roman" panose="02020603050405020304" pitchFamily="18" charset="0"/>
              </a:rPr>
              <a:t>Social prescribing improves wellbeing and reduces GP visits, but needs fair expansion in deprived areas (Bild and </a:t>
            </a:r>
            <a:r>
              <a:rPr lang="en-US" sz="2000" dirty="0" err="1">
                <a:latin typeface="Times New Roman" panose="02020603050405020304" pitchFamily="18" charset="0"/>
                <a:cs typeface="Times New Roman" panose="02020603050405020304" pitchFamily="18" charset="0"/>
              </a:rPr>
              <a:t>Pachana</a:t>
            </a:r>
            <a:r>
              <a:rPr lang="en-US" sz="2000" dirty="0">
                <a:latin typeface="Times New Roman" panose="02020603050405020304" pitchFamily="18" charset="0"/>
                <a:cs typeface="Times New Roman" panose="02020603050405020304" pitchFamily="18" charset="0"/>
              </a:rPr>
              <a:t>, 2022).</a:t>
            </a:r>
          </a:p>
          <a:p>
            <a:r>
              <a:rPr lang="en-US" sz="2000" dirty="0">
                <a:latin typeface="Times New Roman" panose="02020603050405020304" pitchFamily="18" charset="0"/>
                <a:cs typeface="Times New Roman" panose="02020603050405020304" pitchFamily="18" charset="0"/>
              </a:rPr>
              <a:t>Assistive technology can support safety and autonomy if </a:t>
            </a:r>
            <a:r>
              <a:rPr lang="en-US" sz="2000" dirty="0" err="1">
                <a:latin typeface="Times New Roman" panose="02020603050405020304" pitchFamily="18" charset="0"/>
                <a:cs typeface="Times New Roman" panose="02020603050405020304" pitchFamily="18" charset="0"/>
              </a:rPr>
              <a:t>personalised</a:t>
            </a:r>
            <a:r>
              <a:rPr lang="en-US" sz="2000" dirty="0">
                <a:latin typeface="Times New Roman" panose="02020603050405020304" pitchFamily="18" charset="0"/>
                <a:cs typeface="Times New Roman" panose="02020603050405020304" pitchFamily="18" charset="0"/>
              </a:rPr>
              <a:t> and supported by digital inclusion training.</a:t>
            </a:r>
          </a:p>
          <a:p>
            <a:r>
              <a:rPr lang="en-US" sz="2000" dirty="0">
                <a:latin typeface="Times New Roman" panose="02020603050405020304" pitchFamily="18" charset="0"/>
                <a:cs typeface="Times New Roman" panose="02020603050405020304" pitchFamily="18" charset="0"/>
              </a:rPr>
              <a:t>Greater support for unpaid carers and co-production with older adults improves autonomy, dignity, and service effectiveness (</a:t>
            </a:r>
            <a:r>
              <a:rPr lang="en-US" sz="2000" dirty="0" err="1">
                <a:latin typeface="Times New Roman" panose="02020603050405020304" pitchFamily="18" charset="0"/>
                <a:cs typeface="Times New Roman" panose="02020603050405020304" pitchFamily="18" charset="0"/>
              </a:rPr>
              <a:t>Ransome</a:t>
            </a:r>
            <a:r>
              <a:rPr lang="en-US" sz="2000" dirty="0">
                <a:latin typeface="Times New Roman" panose="02020603050405020304" pitchFamily="18" charset="0"/>
                <a:cs typeface="Times New Roman" panose="02020603050405020304" pitchFamily="18" charset="0"/>
              </a:rPr>
              <a:t>-Wallis et al., 2022).</a:t>
            </a:r>
          </a:p>
        </p:txBody>
      </p:sp>
      <p:pic>
        <p:nvPicPr>
          <p:cNvPr id="5" name="Picture 4">
            <a:extLst>
              <a:ext uri="{FF2B5EF4-FFF2-40B4-BE49-F238E27FC236}">
                <a16:creationId xmlns:a16="http://schemas.microsoft.com/office/drawing/2014/main" id="{EF49825F-6B91-4561-89BF-9DBF7783C148}"/>
              </a:ext>
            </a:extLst>
          </p:cNvPr>
          <p:cNvPicPr>
            <a:picLocks noChangeAspect="1"/>
          </p:cNvPicPr>
          <p:nvPr/>
        </p:nvPicPr>
        <p:blipFill>
          <a:blip r:embed="rId5"/>
          <a:stretch>
            <a:fillRect/>
          </a:stretch>
        </p:blipFill>
        <p:spPr>
          <a:xfrm>
            <a:off x="7199947" y="1593848"/>
            <a:ext cx="4001453" cy="2543812"/>
          </a:xfrm>
          <a:prstGeom prst="rect">
            <a:avLst/>
          </a:prstGeom>
        </p:spPr>
      </p:pic>
      <p:pic>
        <p:nvPicPr>
          <p:cNvPr id="6" name="Picture 5">
            <a:extLst>
              <a:ext uri="{FF2B5EF4-FFF2-40B4-BE49-F238E27FC236}">
                <a16:creationId xmlns:a16="http://schemas.microsoft.com/office/drawing/2014/main" id="{2A1AB532-BA8B-4EED-8067-04AC6EE4664C}"/>
              </a:ext>
            </a:extLst>
          </p:cNvPr>
          <p:cNvPicPr>
            <a:picLocks noChangeAspect="1"/>
          </p:cNvPicPr>
          <p:nvPr/>
        </p:nvPicPr>
        <p:blipFill>
          <a:blip r:embed="rId6"/>
          <a:stretch>
            <a:fillRect/>
          </a:stretch>
        </p:blipFill>
        <p:spPr>
          <a:xfrm>
            <a:off x="7199947" y="4250371"/>
            <a:ext cx="4001453" cy="2287590"/>
          </a:xfrm>
          <a:prstGeom prst="rect">
            <a:avLst/>
          </a:prstGeom>
        </p:spPr>
      </p:pic>
      <p:pic>
        <p:nvPicPr>
          <p:cNvPr id="7" name="Audio 6">
            <a:hlinkClick r:id="" action="ppaction://media"/>
            <a:extLst>
              <a:ext uri="{FF2B5EF4-FFF2-40B4-BE49-F238E27FC236}">
                <a16:creationId xmlns:a16="http://schemas.microsoft.com/office/drawing/2014/main" id="{CD3458B8-5485-7C33-B0FC-5D0E220B38A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2109768"/>
      </p:ext>
    </p:extLst>
  </p:cSld>
  <p:clrMapOvr>
    <a:masterClrMapping/>
  </p:clrMapOvr>
  <mc:AlternateContent xmlns:mc="http://schemas.openxmlformats.org/markup-compatibility/2006">
    <mc:Choice xmlns:p14="http://schemas.microsoft.com/office/powerpoint/2010/main" Requires="p14">
      <p:transition spd="slow" p14:dur="2000" advTm="121185"/>
    </mc:Choice>
    <mc:Fallback>
      <p:transition spd="slow" advTm="121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93675"/>
            <a:ext cx="12192000" cy="1063625"/>
          </a:xfrm>
          <a:solidFill>
            <a:srgbClr val="D5976A"/>
          </a:solidFill>
        </p:spPr>
        <p:txBody>
          <a:bodyPr>
            <a:normAutofit/>
          </a:bodyPr>
          <a:lstStyle/>
          <a:p>
            <a:pPr algn="ctr"/>
            <a:r>
              <a:rPr lang="en-US" sz="36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324100" y="1459071"/>
            <a:ext cx="7543800" cy="4351338"/>
          </a:xfrm>
          <a:solidFill>
            <a:srgbClr val="F7C7BB"/>
          </a:solidFill>
        </p:spPr>
        <p:txBody>
          <a:bodyPr>
            <a:normAutofit/>
          </a:bodyPr>
          <a:lstStyle/>
          <a:p>
            <a:r>
              <a:rPr lang="en-US" sz="2000" dirty="0">
                <a:latin typeface="Times New Roman" panose="02020603050405020304" pitchFamily="18" charset="0"/>
                <a:cs typeface="Times New Roman" panose="02020603050405020304" pitchFamily="18" charset="0"/>
              </a:rPr>
              <a:t>The Interdependent Older Adults policy promotes coordinated, person-centred support to maintain independence in later life.</a:t>
            </a:r>
          </a:p>
          <a:p>
            <a:r>
              <a:rPr lang="en-US" sz="2000" dirty="0">
                <a:latin typeface="Times New Roman" panose="02020603050405020304" pitchFamily="18" charset="0"/>
                <a:cs typeface="Times New Roman" panose="02020603050405020304" pitchFamily="18" charset="0"/>
              </a:rPr>
              <a:t>It addresses physical, psychological, and social needs as interconnected factors in ageing.</a:t>
            </a:r>
          </a:p>
          <a:p>
            <a:r>
              <a:rPr lang="en-US" sz="2000" dirty="0">
                <a:latin typeface="Times New Roman" panose="02020603050405020304" pitchFamily="18" charset="0"/>
                <a:cs typeface="Times New Roman" panose="02020603050405020304" pitchFamily="18" charset="0"/>
              </a:rPr>
              <a:t>Despite strong UK policies and legal frameworks, gaps remain in funding, workforce capacity, integration, and equal access (UK policy frameworks).</a:t>
            </a:r>
          </a:p>
          <a:p>
            <a:r>
              <a:rPr lang="en-US" sz="2000" dirty="0">
                <a:latin typeface="Times New Roman" panose="02020603050405020304" pitchFamily="18" charset="0"/>
                <a:cs typeface="Times New Roman" panose="02020603050405020304" pitchFamily="18" charset="0"/>
              </a:rPr>
              <a:t>These weaknesses reduce service effectiveness and increase risks of dependency and poorer quality of life.</a:t>
            </a:r>
          </a:p>
          <a:p>
            <a:r>
              <a:rPr lang="en-US" sz="2000" dirty="0">
                <a:latin typeface="Times New Roman" panose="02020603050405020304" pitchFamily="18" charset="0"/>
                <a:cs typeface="Times New Roman" panose="02020603050405020304" pitchFamily="18" charset="0"/>
              </a:rPr>
              <a:t>Empowerment-focused approaches based on choice, dignity, prevention, and community involvement are needed to support independence (UK policy frameworks)</a:t>
            </a:r>
          </a:p>
        </p:txBody>
      </p:sp>
      <p:pic>
        <p:nvPicPr>
          <p:cNvPr id="5" name="Audio 4">
            <a:hlinkClick r:id="" action="ppaction://media"/>
            <a:extLst>
              <a:ext uri="{FF2B5EF4-FFF2-40B4-BE49-F238E27FC236}">
                <a16:creationId xmlns:a16="http://schemas.microsoft.com/office/drawing/2014/main" id="{0508120A-EB77-8EBF-1939-2B2569B5FB9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2150252"/>
      </p:ext>
    </p:extLst>
  </p:cSld>
  <p:clrMapOvr>
    <a:masterClrMapping/>
  </p:clrMapOvr>
  <mc:AlternateContent xmlns:mc="http://schemas.openxmlformats.org/markup-compatibility/2006">
    <mc:Choice xmlns:p14="http://schemas.microsoft.com/office/powerpoint/2010/main" Requires="p14">
      <p:transition spd="slow" p14:dur="2000" advTm="61187"/>
    </mc:Choice>
    <mc:Fallback>
      <p:transition spd="slow" advTm="61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EF72-8A26-4FCF-906A-51B627F56BB3}"/>
              </a:ext>
            </a:extLst>
          </p:cNvPr>
          <p:cNvSpPr>
            <a:spLocks noGrp="1"/>
          </p:cNvSpPr>
          <p:nvPr>
            <p:ph type="title"/>
          </p:nvPr>
        </p:nvSpPr>
        <p:spPr>
          <a:xfrm>
            <a:off x="9525" y="18256"/>
            <a:ext cx="12192000" cy="713265"/>
          </a:xfrm>
          <a:solidFill>
            <a:srgbClr val="D5976A"/>
          </a:solidFill>
        </p:spPr>
        <p:txBody>
          <a:bodyPr>
            <a:normAutofit/>
          </a:bodyPr>
          <a:lstStyle/>
          <a:p>
            <a:pPr algn="ctr"/>
            <a:r>
              <a:rPr lang="en-US" sz="32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AEFC4DC-70E4-437A-A6B3-D00A371BDF6C}"/>
              </a:ext>
            </a:extLst>
          </p:cNvPr>
          <p:cNvSpPr>
            <a:spLocks noGrp="1"/>
          </p:cNvSpPr>
          <p:nvPr>
            <p:ph idx="1"/>
          </p:nvPr>
        </p:nvSpPr>
        <p:spPr>
          <a:xfrm>
            <a:off x="146304" y="731519"/>
            <a:ext cx="11912346" cy="6108225"/>
          </a:xfrm>
          <a:solidFill>
            <a:srgbClr val="F7C7BB"/>
          </a:solidFill>
        </p:spPr>
        <p:txBody>
          <a:bodyPr>
            <a:noAutofit/>
          </a:bodyPr>
          <a:lstStyle/>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Adam, C.E., Fitzpatrick, A.L., Leary, C.S., Ilango, S.D., Phelan, E.A. and Semmens, E.O., (2024). The impact of falls on activities of daily living in older adults: A retrospective cohort analysis. </a:t>
            </a:r>
            <a:r>
              <a:rPr lang="en-GB" sz="1000" i="1" dirty="0" err="1">
                <a:latin typeface="Times New Roman" panose="02020603050405020304" pitchFamily="18" charset="0"/>
                <a:cs typeface="Times New Roman" panose="02020603050405020304" pitchFamily="18" charset="0"/>
              </a:rPr>
              <a:t>PLoS</a:t>
            </a:r>
            <a:r>
              <a:rPr lang="en-GB" sz="1000" i="1" dirty="0">
                <a:latin typeface="Times New Roman" panose="02020603050405020304" pitchFamily="18" charset="0"/>
                <a:cs typeface="Times New Roman" panose="02020603050405020304" pitchFamily="18" charset="0"/>
              </a:rPr>
              <a:t> one</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19</a:t>
            </a:r>
            <a:r>
              <a:rPr lang="en-GB" sz="1000" dirty="0">
                <a:latin typeface="Times New Roman" panose="02020603050405020304" pitchFamily="18" charset="0"/>
                <a:cs typeface="Times New Roman" panose="02020603050405020304" pitchFamily="18" charset="0"/>
              </a:rPr>
              <a:t>(1), p.e0294017.</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US" sz="1000" dirty="0">
                <a:latin typeface="Times New Roman" panose="02020603050405020304" pitchFamily="18" charset="0"/>
                <a:cs typeface="Times New Roman" panose="02020603050405020304" pitchFamily="18" charset="0"/>
              </a:rPr>
              <a:t>Age UK. (2025). 1 the State of Health and care of older people in England 2025. </a:t>
            </a:r>
            <a:r>
              <a:rPr lang="en-US" sz="1000" u="sng" dirty="0">
                <a:latin typeface="Times New Roman" panose="02020603050405020304" pitchFamily="18" charset="0"/>
                <a:cs typeface="Times New Roman" panose="02020603050405020304" pitchFamily="18" charset="0"/>
                <a:hlinkClick r:id="rId5"/>
              </a:rPr>
              <a:t>https://www.ageuk.org.uk/siteassets/documents/reports-and-publications/reports-and-briefings/health--wellbeing/state-of-health-and-care/state-of-health-care-of-older-people-in-england-2025.pdf</a:t>
            </a:r>
            <a:r>
              <a:rPr lang="en-US"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25 Feb. 2026]. </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US" sz="1000" dirty="0">
                <a:latin typeface="Times New Roman" panose="02020603050405020304" pitchFamily="18" charset="0"/>
                <a:cs typeface="Times New Roman" panose="02020603050405020304" pitchFamily="18" charset="0"/>
              </a:rPr>
              <a:t>Alzheimer’s Society (2024). </a:t>
            </a:r>
            <a:r>
              <a:rPr lang="en-US" sz="1000" i="1" dirty="0">
                <a:latin typeface="Times New Roman" panose="02020603050405020304" pitchFamily="18" charset="0"/>
                <a:cs typeface="Times New Roman" panose="02020603050405020304" pitchFamily="18" charset="0"/>
              </a:rPr>
              <a:t>How many people have dementia in the UK?</a:t>
            </a:r>
            <a:r>
              <a:rPr lang="en-US" sz="1000" dirty="0">
                <a:latin typeface="Times New Roman" panose="02020603050405020304" pitchFamily="18" charset="0"/>
                <a:cs typeface="Times New Roman" panose="02020603050405020304" pitchFamily="18" charset="0"/>
              </a:rPr>
              <a:t> Alzheimer’s Society. </a:t>
            </a:r>
            <a:r>
              <a:rPr lang="en-US" sz="1000" u="sng" dirty="0">
                <a:latin typeface="Times New Roman" panose="02020603050405020304" pitchFamily="18" charset="0"/>
                <a:cs typeface="Times New Roman" panose="02020603050405020304" pitchFamily="18" charset="0"/>
                <a:hlinkClick r:id="rId6"/>
              </a:rPr>
              <a:t>https://www.alzheimers.org.uk/blog/how-many-people-have-dementia-uk</a:t>
            </a:r>
            <a:r>
              <a:rPr lang="en-US"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25 Feb. 2026]. </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Bild, E. and </a:t>
            </a:r>
            <a:r>
              <a:rPr lang="en-GB" sz="1000" dirty="0" err="1">
                <a:latin typeface="Times New Roman" panose="02020603050405020304" pitchFamily="18" charset="0"/>
                <a:cs typeface="Times New Roman" panose="02020603050405020304" pitchFamily="18" charset="0"/>
              </a:rPr>
              <a:t>Pachana</a:t>
            </a:r>
            <a:r>
              <a:rPr lang="en-GB" sz="1000" dirty="0">
                <a:latin typeface="Times New Roman" panose="02020603050405020304" pitchFamily="18" charset="0"/>
                <a:cs typeface="Times New Roman" panose="02020603050405020304" pitchFamily="18" charset="0"/>
              </a:rPr>
              <a:t>, N.A., (2022). Social prescribing: A narrative review of how community engagement can improve wellbeing in later life. </a:t>
            </a:r>
            <a:r>
              <a:rPr lang="en-GB" sz="1000" i="1" dirty="0">
                <a:latin typeface="Times New Roman" panose="02020603050405020304" pitchFamily="18" charset="0"/>
                <a:cs typeface="Times New Roman" panose="02020603050405020304" pitchFamily="18" charset="0"/>
              </a:rPr>
              <a:t>Journal of Community &amp; Applied Social Psychology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32</a:t>
            </a:r>
            <a:r>
              <a:rPr lang="en-GB" sz="1000" dirty="0">
                <a:latin typeface="Times New Roman" panose="02020603050405020304" pitchFamily="18" charset="0"/>
                <a:cs typeface="Times New Roman" panose="02020603050405020304" pitchFamily="18" charset="0"/>
              </a:rPr>
              <a:t>(6), pp.1148-1215.</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Bolton, D., (2023). A revitalized biopsychosocial model: core theory, research paradigms, and clinical implications. </a:t>
            </a:r>
            <a:r>
              <a:rPr lang="en-GB" sz="1000" i="1" dirty="0">
                <a:latin typeface="Times New Roman" panose="02020603050405020304" pitchFamily="18" charset="0"/>
                <a:cs typeface="Times New Roman" panose="02020603050405020304" pitchFamily="18" charset="0"/>
              </a:rPr>
              <a:t>Psychological medicine</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53</a:t>
            </a:r>
            <a:r>
              <a:rPr lang="en-GB" sz="1000" dirty="0">
                <a:latin typeface="Times New Roman" panose="02020603050405020304" pitchFamily="18" charset="0"/>
                <a:cs typeface="Times New Roman" panose="02020603050405020304" pitchFamily="18" charset="0"/>
              </a:rPr>
              <a:t>(16), pp.7504-7511.</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Chan, A., Cohen, R., Robinson, K.M., Bhardwaj, D., Gregson, G., Jutai, J.W., Millar, J., Rincón, A.R. and </a:t>
            </a:r>
            <a:r>
              <a:rPr lang="en-GB" sz="1000" dirty="0" err="1">
                <a:latin typeface="Times New Roman" panose="02020603050405020304" pitchFamily="18" charset="0"/>
                <a:cs typeface="Times New Roman" panose="02020603050405020304" pitchFamily="18" charset="0"/>
              </a:rPr>
              <a:t>Fekr</a:t>
            </a:r>
            <a:r>
              <a:rPr lang="en-GB" sz="1000" dirty="0">
                <a:latin typeface="Times New Roman" panose="02020603050405020304" pitchFamily="18" charset="0"/>
                <a:cs typeface="Times New Roman" panose="02020603050405020304" pitchFamily="18" charset="0"/>
              </a:rPr>
              <a:t>, A.R., (2022). Evidence and user considerations of home health monitoring for older adults: scoping review. </a:t>
            </a:r>
            <a:r>
              <a:rPr lang="en-GB" sz="1000" i="1" dirty="0">
                <a:latin typeface="Times New Roman" panose="02020603050405020304" pitchFamily="18" charset="0"/>
                <a:cs typeface="Times New Roman" panose="02020603050405020304" pitchFamily="18" charset="0"/>
              </a:rPr>
              <a:t>JMIR aging</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5</a:t>
            </a:r>
            <a:r>
              <a:rPr lang="en-GB" sz="1000" dirty="0">
                <a:latin typeface="Times New Roman" panose="02020603050405020304" pitchFamily="18" charset="0"/>
                <a:cs typeface="Times New Roman" panose="02020603050405020304" pitchFamily="18" charset="0"/>
              </a:rPr>
              <a:t>(4), </a:t>
            </a:r>
            <a:r>
              <a:rPr lang="en-GB" sz="1000" dirty="0" err="1">
                <a:latin typeface="Times New Roman" panose="02020603050405020304" pitchFamily="18" charset="0"/>
                <a:cs typeface="Times New Roman" panose="02020603050405020304" pitchFamily="18" charset="0"/>
              </a:rPr>
              <a:t>p.e</a:t>
            </a:r>
            <a:r>
              <a:rPr lang="en-GB" sz="1000" dirty="0">
                <a:latin typeface="Times New Roman" panose="02020603050405020304" pitchFamily="18" charset="0"/>
                <a:cs typeface="Times New Roman" panose="02020603050405020304" pitchFamily="18" charset="0"/>
              </a:rPr>
              <a:t> 40079.</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Conley, J., Snyder, G.D., Whitehead, D. and Levine, D.M., (2022). Technology-enabled hospital at home: innovation for acute care at home. </a:t>
            </a:r>
            <a:r>
              <a:rPr lang="en-GB" sz="1000" i="1" dirty="0">
                <a:latin typeface="Times New Roman" panose="02020603050405020304" pitchFamily="18" charset="0"/>
                <a:cs typeface="Times New Roman" panose="02020603050405020304" pitchFamily="18" charset="0"/>
              </a:rPr>
              <a:t>NEJM Catalyst Innovations in Care Delivery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a:t>
            </a:r>
            <a:r>
              <a:rPr lang="en-GB" sz="1000" dirty="0">
                <a:latin typeface="Times New Roman" panose="02020603050405020304" pitchFamily="18" charset="0"/>
                <a:cs typeface="Times New Roman" panose="02020603050405020304" pitchFamily="18" charset="0"/>
              </a:rPr>
              <a:t>(3), pp.CAT-21.</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Cotten, S.R., Schuster, A.M. and Seifert, A., (2022). Social media use and well-being among older adults. </a:t>
            </a:r>
            <a:r>
              <a:rPr lang="en-GB" sz="1000" i="1" dirty="0">
                <a:latin typeface="Times New Roman" panose="02020603050405020304" pitchFamily="18" charset="0"/>
                <a:cs typeface="Times New Roman" panose="02020603050405020304" pitchFamily="18" charset="0"/>
              </a:rPr>
              <a:t>Current Opinion in Psychology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45</a:t>
            </a:r>
            <a:r>
              <a:rPr lang="en-GB" sz="1000" dirty="0">
                <a:latin typeface="Times New Roman" panose="02020603050405020304" pitchFamily="18" charset="0"/>
                <a:cs typeface="Times New Roman" panose="02020603050405020304" pitchFamily="18" charset="0"/>
              </a:rPr>
              <a:t>, p.101293.</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err="1">
                <a:latin typeface="Times New Roman" panose="02020603050405020304" pitchFamily="18" charset="0"/>
                <a:cs typeface="Times New Roman" panose="02020603050405020304" pitchFamily="18" charset="0"/>
              </a:rPr>
              <a:t>Devesa</a:t>
            </a:r>
            <a:r>
              <a:rPr lang="en-GB" sz="1000" dirty="0">
                <a:latin typeface="Times New Roman" panose="02020603050405020304" pitchFamily="18" charset="0"/>
                <a:cs typeface="Times New Roman" panose="02020603050405020304" pitchFamily="18" charset="0"/>
              </a:rPr>
              <a:t>, E. and </a:t>
            </a:r>
            <a:r>
              <a:rPr lang="en-GB" sz="1000" dirty="0" err="1">
                <a:latin typeface="Times New Roman" panose="02020603050405020304" pitchFamily="18" charset="0"/>
                <a:cs typeface="Times New Roman" panose="02020603050405020304" pitchFamily="18" charset="0"/>
              </a:rPr>
              <a:t>Doménech</a:t>
            </a:r>
            <a:r>
              <a:rPr lang="en-GB" sz="1000" dirty="0">
                <a:latin typeface="Times New Roman" panose="02020603050405020304" pitchFamily="18" charset="0"/>
                <a:cs typeface="Times New Roman" panose="02020603050405020304" pitchFamily="18" charset="0"/>
              </a:rPr>
              <a:t>, R., (2020). Pensions, economic growth and welfare in advanced economies. In </a:t>
            </a:r>
            <a:r>
              <a:rPr lang="en-GB" sz="1000" i="1" dirty="0">
                <a:latin typeface="Times New Roman" panose="02020603050405020304" pitchFamily="18" charset="0"/>
                <a:cs typeface="Times New Roman" panose="02020603050405020304" pitchFamily="18" charset="0"/>
              </a:rPr>
              <a:t>Economic challenges of pension systems: A sustainability and international management perspective</a:t>
            </a:r>
            <a:r>
              <a:rPr lang="en-GB" sz="1000" dirty="0">
                <a:latin typeface="Times New Roman" panose="02020603050405020304" pitchFamily="18" charset="0"/>
                <a:cs typeface="Times New Roman" panose="02020603050405020304" pitchFamily="18" charset="0"/>
              </a:rPr>
              <a:t> (pp. 81-103). Cham: Springer International Publishing.</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err="1">
                <a:latin typeface="Times New Roman" panose="02020603050405020304" pitchFamily="18" charset="0"/>
                <a:cs typeface="Times New Roman" panose="02020603050405020304" pitchFamily="18" charset="0"/>
              </a:rPr>
              <a:t>Ghazalbash</a:t>
            </a:r>
            <a:r>
              <a:rPr lang="en-GB" sz="1000" dirty="0">
                <a:latin typeface="Times New Roman" panose="02020603050405020304" pitchFamily="18" charset="0"/>
                <a:cs typeface="Times New Roman" panose="02020603050405020304" pitchFamily="18" charset="0"/>
              </a:rPr>
              <a:t>, S., </a:t>
            </a:r>
            <a:r>
              <a:rPr lang="en-GB" sz="1000" dirty="0" err="1">
                <a:latin typeface="Times New Roman" panose="02020603050405020304" pitchFamily="18" charset="0"/>
                <a:cs typeface="Times New Roman" panose="02020603050405020304" pitchFamily="18" charset="0"/>
              </a:rPr>
              <a:t>Zargoush</a:t>
            </a:r>
            <a:r>
              <a:rPr lang="en-GB" sz="1000" dirty="0">
                <a:latin typeface="Times New Roman" panose="02020603050405020304" pitchFamily="18" charset="0"/>
                <a:cs typeface="Times New Roman" panose="02020603050405020304" pitchFamily="18" charset="0"/>
              </a:rPr>
              <a:t>, M., </a:t>
            </a:r>
            <a:r>
              <a:rPr lang="en-GB" sz="1000" dirty="0" err="1">
                <a:latin typeface="Times New Roman" panose="02020603050405020304" pitchFamily="18" charset="0"/>
                <a:cs typeface="Times New Roman" panose="02020603050405020304" pitchFamily="18" charset="0"/>
              </a:rPr>
              <a:t>Verter</a:t>
            </a:r>
            <a:r>
              <a:rPr lang="en-GB" sz="1000" dirty="0">
                <a:latin typeface="Times New Roman" panose="02020603050405020304" pitchFamily="18" charset="0"/>
                <a:cs typeface="Times New Roman" panose="02020603050405020304" pitchFamily="18" charset="0"/>
              </a:rPr>
              <a:t>, V. and Perri, D., (2025). Data-driven insights into interhospital care fragmentation: Implications for health policy and equity among older adults. </a:t>
            </a:r>
            <a:r>
              <a:rPr lang="en-GB" sz="1000" i="1" dirty="0" err="1">
                <a:latin typeface="Times New Roman" panose="02020603050405020304" pitchFamily="18" charset="0"/>
                <a:cs typeface="Times New Roman" panose="02020603050405020304" pitchFamily="18" charset="0"/>
              </a:rPr>
              <a:t>Plos</a:t>
            </a:r>
            <a:r>
              <a:rPr lang="en-GB" sz="1000" i="1" dirty="0">
                <a:latin typeface="Times New Roman" panose="02020603050405020304" pitchFamily="18" charset="0"/>
                <a:cs typeface="Times New Roman" panose="02020603050405020304" pitchFamily="18" charset="0"/>
              </a:rPr>
              <a:t> one</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20</a:t>
            </a:r>
            <a:r>
              <a:rPr lang="en-GB" sz="1000" dirty="0">
                <a:latin typeface="Times New Roman" panose="02020603050405020304" pitchFamily="18" charset="0"/>
                <a:cs typeface="Times New Roman" panose="02020603050405020304" pitchFamily="18" charset="0"/>
              </a:rPr>
              <a:t>(2), p.e0316829.</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Ghosh, P., </a:t>
            </a:r>
            <a:r>
              <a:rPr lang="en-GB" sz="1000" dirty="0" err="1">
                <a:latin typeface="Times New Roman" panose="02020603050405020304" pitchFamily="18" charset="0"/>
                <a:cs typeface="Times New Roman" panose="02020603050405020304" pitchFamily="18" charset="0"/>
              </a:rPr>
              <a:t>Leido</a:t>
            </a:r>
            <a:r>
              <a:rPr lang="en-GB" sz="1000" dirty="0">
                <a:latin typeface="Times New Roman" panose="02020603050405020304" pitchFamily="18" charset="0"/>
                <a:cs typeface="Times New Roman" panose="02020603050405020304" pitchFamily="18" charset="0"/>
              </a:rPr>
              <a:t>, B. and Riek, L.D., (2026). Disability Justice in Human-Robot Interaction: Reflections on Paternalism, Autonomy, and Care for More Equitable Futures. In </a:t>
            </a:r>
            <a:r>
              <a:rPr lang="en-GB" sz="1000" i="1" dirty="0">
                <a:latin typeface="Times New Roman" panose="02020603050405020304" pitchFamily="18" charset="0"/>
                <a:cs typeface="Times New Roman" panose="02020603050405020304" pitchFamily="18" charset="0"/>
              </a:rPr>
              <a:t>Proceedings of the 2026 ACM/IEEE international conference on human-robot interaction</a:t>
            </a:r>
            <a:r>
              <a:rPr lang="en-GB" sz="1000" dirty="0">
                <a:latin typeface="Times New Roman" panose="02020603050405020304" pitchFamily="18" charset="0"/>
                <a:cs typeface="Times New Roman" panose="02020603050405020304" pitchFamily="18" charset="0"/>
              </a:rPr>
              <a:t>.</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err="1">
                <a:latin typeface="Times New Roman" panose="02020603050405020304" pitchFamily="18" charset="0"/>
                <a:cs typeface="Times New Roman" panose="02020603050405020304" pitchFamily="18" charset="0"/>
              </a:rPr>
              <a:t>Gianfredi</a:t>
            </a:r>
            <a:r>
              <a:rPr lang="en-GB" sz="1000" dirty="0">
                <a:latin typeface="Times New Roman" panose="02020603050405020304" pitchFamily="18" charset="0"/>
                <a:cs typeface="Times New Roman" panose="02020603050405020304" pitchFamily="18" charset="0"/>
              </a:rPr>
              <a:t>, V., Nucci, D., Pennisi, F., Maggi, S., Veronese, N. and Soysal, P., (2025. Aging, longevity, and healthy aging: the public health approach. </a:t>
            </a:r>
            <a:r>
              <a:rPr lang="en-GB" sz="1000" i="1" dirty="0">
                <a:latin typeface="Times New Roman" panose="02020603050405020304" pitchFamily="18" charset="0"/>
                <a:cs typeface="Times New Roman" panose="02020603050405020304" pitchFamily="18" charset="0"/>
              </a:rPr>
              <a:t>Aging Clinical and Experimental Research</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37</a:t>
            </a:r>
            <a:r>
              <a:rPr lang="en-GB" sz="1000" dirty="0">
                <a:latin typeface="Times New Roman" panose="02020603050405020304" pitchFamily="18" charset="0"/>
                <a:cs typeface="Times New Roman" panose="02020603050405020304" pitchFamily="18" charset="0"/>
              </a:rPr>
              <a:t>(1), p.125.</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US" sz="1000" dirty="0">
                <a:latin typeface="Times New Roman" panose="02020603050405020304" pitchFamily="18" charset="0"/>
                <a:cs typeface="Times New Roman" panose="02020603050405020304" pitchFamily="18" charset="0"/>
              </a:rPr>
              <a:t>GOV.UK. (2005). </a:t>
            </a:r>
            <a:r>
              <a:rPr lang="en-US" sz="1000" i="1" dirty="0">
                <a:latin typeface="Times New Roman" panose="02020603050405020304" pitchFamily="18" charset="0"/>
                <a:cs typeface="Times New Roman" panose="02020603050405020304" pitchFamily="18" charset="0"/>
              </a:rPr>
              <a:t>Mental capacity act 2005</a:t>
            </a:r>
            <a:r>
              <a:rPr lang="en-US" sz="1000" dirty="0">
                <a:latin typeface="Times New Roman" panose="02020603050405020304" pitchFamily="18" charset="0"/>
                <a:cs typeface="Times New Roman" panose="02020603050405020304" pitchFamily="18" charset="0"/>
              </a:rPr>
              <a:t>. Legislation.gov.uk. </a:t>
            </a:r>
            <a:r>
              <a:rPr lang="en-US" sz="1000" u="sng" dirty="0">
                <a:latin typeface="Times New Roman" panose="02020603050405020304" pitchFamily="18" charset="0"/>
                <a:cs typeface="Times New Roman" panose="02020603050405020304" pitchFamily="18" charset="0"/>
                <a:hlinkClick r:id="rId7"/>
              </a:rPr>
              <a:t>https://www.legislation.gov.uk/ukpga/2005/9/contents</a:t>
            </a:r>
            <a:r>
              <a:rPr lang="en-US"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25 Feb. 2026] </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US" sz="1000" dirty="0">
                <a:latin typeface="Times New Roman" panose="02020603050405020304" pitchFamily="18" charset="0"/>
                <a:cs typeface="Times New Roman" panose="02020603050405020304" pitchFamily="18" charset="0"/>
              </a:rPr>
              <a:t>GOV.UK. (2010). </a:t>
            </a:r>
            <a:r>
              <a:rPr lang="en-US" sz="1000" i="1" dirty="0">
                <a:latin typeface="Times New Roman" panose="02020603050405020304" pitchFamily="18" charset="0"/>
                <a:cs typeface="Times New Roman" panose="02020603050405020304" pitchFamily="18" charset="0"/>
              </a:rPr>
              <a:t>Explanatory notes to Equality Act 2010</a:t>
            </a:r>
            <a:r>
              <a:rPr lang="en-US" sz="1000" dirty="0">
                <a:latin typeface="Times New Roman" panose="02020603050405020304" pitchFamily="18" charset="0"/>
                <a:cs typeface="Times New Roman" panose="02020603050405020304" pitchFamily="18" charset="0"/>
              </a:rPr>
              <a:t>. Explanatory Notes. </a:t>
            </a:r>
            <a:r>
              <a:rPr lang="en-US" sz="1000" u="sng" dirty="0">
                <a:latin typeface="Times New Roman" panose="02020603050405020304" pitchFamily="18" charset="0"/>
                <a:cs typeface="Times New Roman" panose="02020603050405020304" pitchFamily="18" charset="0"/>
                <a:hlinkClick r:id="rId8"/>
              </a:rPr>
              <a:t>https://www.legislation.gov.uk/ukpga/2010/15/notes/contents</a:t>
            </a:r>
            <a:r>
              <a:rPr lang="en-US"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25 Feb. 2026]. </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US" sz="1000" dirty="0">
                <a:latin typeface="Times New Roman" panose="02020603050405020304" pitchFamily="18" charset="0"/>
                <a:cs typeface="Times New Roman" panose="02020603050405020304" pitchFamily="18" charset="0"/>
              </a:rPr>
              <a:t>GOV.UK. (2014). </a:t>
            </a:r>
            <a:r>
              <a:rPr lang="en-US" sz="1000" i="1" dirty="0">
                <a:latin typeface="Times New Roman" panose="02020603050405020304" pitchFamily="18" charset="0"/>
                <a:cs typeface="Times New Roman" panose="02020603050405020304" pitchFamily="18" charset="0"/>
              </a:rPr>
              <a:t>Care act 2014</a:t>
            </a:r>
            <a:r>
              <a:rPr lang="en-US" sz="1000" dirty="0">
                <a:latin typeface="Times New Roman" panose="02020603050405020304" pitchFamily="18" charset="0"/>
                <a:cs typeface="Times New Roman" panose="02020603050405020304" pitchFamily="18" charset="0"/>
              </a:rPr>
              <a:t>. Legislation.gov.uk. </a:t>
            </a:r>
            <a:r>
              <a:rPr lang="en-US" sz="1000" u="sng" dirty="0">
                <a:latin typeface="Times New Roman" panose="02020603050405020304" pitchFamily="18" charset="0"/>
                <a:cs typeface="Times New Roman" panose="02020603050405020304" pitchFamily="18" charset="0"/>
                <a:hlinkClick r:id="rId9"/>
              </a:rPr>
              <a:t>https://www.legislation.gov.uk/ukpga/2014/23/contents</a:t>
            </a:r>
            <a:r>
              <a:rPr lang="en-US"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25 Feb. 2026] </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Harper, A., Wilkinson, I. and Preston, J., (2020). Geriatric medicine, frailty and multimorbidity. </a:t>
            </a:r>
            <a:r>
              <a:rPr lang="en-GB" sz="1000" i="1" dirty="0">
                <a:latin typeface="Times New Roman" panose="02020603050405020304" pitchFamily="18" charset="0"/>
                <a:cs typeface="Times New Roman" panose="02020603050405020304" pitchFamily="18" charset="0"/>
              </a:rPr>
              <a:t>Kumar and Clark's Clinical Medicine E-Book: Kumar and Clark's Clinical Medicine E-Book</a:t>
            </a:r>
            <a:r>
              <a:rPr lang="en-GB" sz="1000" dirty="0">
                <a:latin typeface="Times New Roman" panose="02020603050405020304" pitchFamily="18" charset="0"/>
                <a:cs typeface="Times New Roman" panose="02020603050405020304" pitchFamily="18" charset="0"/>
              </a:rPr>
              <a:t>, p.15297.</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Jain, Y.K., (2024). </a:t>
            </a:r>
            <a:r>
              <a:rPr lang="en-GB" sz="1000" i="1" dirty="0">
                <a:latin typeface="Times New Roman" panose="02020603050405020304" pitchFamily="18" charset="0"/>
                <a:cs typeface="Times New Roman" panose="02020603050405020304" pitchFamily="18" charset="0"/>
              </a:rPr>
              <a:t>Financial management and market dynamics</a:t>
            </a:r>
            <a:r>
              <a:rPr lang="en-GB" sz="1000" dirty="0">
                <a:latin typeface="Times New Roman" panose="02020603050405020304" pitchFamily="18" charset="0"/>
                <a:cs typeface="Times New Roman" panose="02020603050405020304" pitchFamily="18" charset="0"/>
              </a:rPr>
              <a:t>. </a:t>
            </a:r>
            <a:r>
              <a:rPr lang="en-GB" sz="1000" dirty="0" err="1">
                <a:latin typeface="Times New Roman" panose="02020603050405020304" pitchFamily="18" charset="0"/>
                <a:cs typeface="Times New Roman" panose="02020603050405020304" pitchFamily="18" charset="0"/>
              </a:rPr>
              <a:t>Xoffencerpublication</a:t>
            </a:r>
            <a:r>
              <a:rPr lang="en-GB" sz="1000" dirty="0">
                <a:latin typeface="Times New Roman" panose="02020603050405020304" pitchFamily="18" charset="0"/>
                <a:cs typeface="Times New Roman" panose="02020603050405020304" pitchFamily="18" charset="0"/>
              </a:rPr>
              <a:t>.</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Khatri, R., </a:t>
            </a:r>
            <a:r>
              <a:rPr lang="en-GB" sz="1000" dirty="0" err="1">
                <a:latin typeface="Times New Roman" panose="02020603050405020304" pitchFamily="18" charset="0"/>
                <a:cs typeface="Times New Roman" panose="02020603050405020304" pitchFamily="18" charset="0"/>
              </a:rPr>
              <a:t>Endalamaw</a:t>
            </a:r>
            <a:r>
              <a:rPr lang="en-GB" sz="1000" dirty="0">
                <a:latin typeface="Times New Roman" panose="02020603050405020304" pitchFamily="18" charset="0"/>
                <a:cs typeface="Times New Roman" panose="02020603050405020304" pitchFamily="18" charset="0"/>
              </a:rPr>
              <a:t>, A., </a:t>
            </a:r>
            <a:r>
              <a:rPr lang="en-GB" sz="1000" dirty="0" err="1">
                <a:latin typeface="Times New Roman" panose="02020603050405020304" pitchFamily="18" charset="0"/>
                <a:cs typeface="Times New Roman" panose="02020603050405020304" pitchFamily="18" charset="0"/>
              </a:rPr>
              <a:t>Erku</a:t>
            </a:r>
            <a:r>
              <a:rPr lang="en-GB" sz="1000" dirty="0">
                <a:latin typeface="Times New Roman" panose="02020603050405020304" pitchFamily="18" charset="0"/>
                <a:cs typeface="Times New Roman" panose="02020603050405020304" pitchFamily="18" charset="0"/>
              </a:rPr>
              <a:t>, D., </a:t>
            </a:r>
            <a:r>
              <a:rPr lang="en-GB" sz="1000" dirty="0" err="1">
                <a:latin typeface="Times New Roman" panose="02020603050405020304" pitchFamily="18" charset="0"/>
                <a:cs typeface="Times New Roman" panose="02020603050405020304" pitchFamily="18" charset="0"/>
              </a:rPr>
              <a:t>Wolka</a:t>
            </a:r>
            <a:r>
              <a:rPr lang="en-GB" sz="1000" dirty="0">
                <a:latin typeface="Times New Roman" panose="02020603050405020304" pitchFamily="18" charset="0"/>
                <a:cs typeface="Times New Roman" panose="02020603050405020304" pitchFamily="18" charset="0"/>
              </a:rPr>
              <a:t>, E., Nigatu, F., Zewdie, A. and Assefa, Y., (2023). Continuity and care coordination of primary health care: a scoping review. </a:t>
            </a:r>
            <a:r>
              <a:rPr lang="en-GB" sz="1000" i="1" dirty="0">
                <a:latin typeface="Times New Roman" panose="02020603050405020304" pitchFamily="18" charset="0"/>
                <a:cs typeface="Times New Roman" panose="02020603050405020304" pitchFamily="18" charset="0"/>
              </a:rPr>
              <a:t>BMC Health Services Research</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23</a:t>
            </a:r>
            <a:r>
              <a:rPr lang="en-GB" sz="1000" dirty="0">
                <a:latin typeface="Times New Roman" panose="02020603050405020304" pitchFamily="18" charset="0"/>
                <a:cs typeface="Times New Roman" panose="02020603050405020304" pitchFamily="18" charset="0"/>
              </a:rPr>
              <a:t>(1), p.750.</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Ness, I., (2023). </a:t>
            </a:r>
            <a:r>
              <a:rPr lang="en-GB" sz="1000" i="1" dirty="0">
                <a:latin typeface="Times New Roman" panose="02020603050405020304" pitchFamily="18" charset="0"/>
                <a:cs typeface="Times New Roman" panose="02020603050405020304" pitchFamily="18" charset="0"/>
              </a:rPr>
              <a:t>Migration as economic imperialism: How international labour mobility undermines economic development in poor countries</a:t>
            </a:r>
            <a:r>
              <a:rPr lang="en-GB" sz="1000" dirty="0">
                <a:latin typeface="Times New Roman" panose="02020603050405020304" pitchFamily="18" charset="0"/>
                <a:cs typeface="Times New Roman" panose="02020603050405020304" pitchFamily="18" charset="0"/>
              </a:rPr>
              <a:t>. John Wiley &amp; Sons.</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US" sz="1000" dirty="0">
                <a:latin typeface="Times New Roman" panose="02020603050405020304" pitchFamily="18" charset="0"/>
                <a:cs typeface="Times New Roman" panose="02020603050405020304" pitchFamily="18" charset="0"/>
              </a:rPr>
              <a:t>NHS. (2019). NHS choices. </a:t>
            </a:r>
            <a:r>
              <a:rPr lang="en-US" sz="1000" u="sng" dirty="0">
                <a:latin typeface="Times New Roman" panose="02020603050405020304" pitchFamily="18" charset="0"/>
                <a:cs typeface="Times New Roman" panose="02020603050405020304" pitchFamily="18" charset="0"/>
                <a:hlinkClick r:id="rId10"/>
              </a:rPr>
              <a:t>https://www.longtermplan.nhs.uk/</a:t>
            </a:r>
            <a:r>
              <a:rPr lang="en-US"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25 Feb. 2026]. </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Ransome-Wallis, C., Conner, B., Pugh, B. and Unwin, P., (2022). Informal Carers and Caring. In </a:t>
            </a:r>
            <a:r>
              <a:rPr lang="en-GB" sz="1000" i="1" dirty="0">
                <a:latin typeface="Times New Roman" panose="02020603050405020304" pitchFamily="18" charset="0"/>
                <a:cs typeface="Times New Roman" panose="02020603050405020304" pitchFamily="18" charset="0"/>
              </a:rPr>
              <a:t>Social Policy, Service Users and Carers: Lived Experiences and Perspectives</a:t>
            </a:r>
            <a:r>
              <a:rPr lang="en-GB" sz="1000" dirty="0">
                <a:latin typeface="Times New Roman" panose="02020603050405020304" pitchFamily="18" charset="0"/>
                <a:cs typeface="Times New Roman" panose="02020603050405020304" pitchFamily="18" charset="0"/>
              </a:rPr>
              <a:t> (pp. 193-210). Cham: Springer International Publishing.</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Reeves, C., Islam, A. and Gentry, T., (2023). The state of health and care of older people in England 2023. </a:t>
            </a:r>
            <a:r>
              <a:rPr lang="en-GB" sz="1000" i="1" dirty="0">
                <a:latin typeface="Times New Roman" panose="02020603050405020304" pitchFamily="18" charset="0"/>
                <a:cs typeface="Times New Roman" panose="02020603050405020304" pitchFamily="18" charset="0"/>
              </a:rPr>
              <a:t>Age UK. age_uk_briefing_state_of_health_and_care_of_older_people_july2023. pdf (</a:t>
            </a:r>
            <a:r>
              <a:rPr lang="en-GB" sz="1000" i="1" dirty="0" err="1">
                <a:latin typeface="Times New Roman" panose="02020603050405020304" pitchFamily="18" charset="0"/>
                <a:cs typeface="Times New Roman" panose="02020603050405020304" pitchFamily="18" charset="0"/>
              </a:rPr>
              <a:t>ageuk</a:t>
            </a:r>
            <a:r>
              <a:rPr lang="en-GB" sz="1000" i="1" dirty="0">
                <a:latin typeface="Times New Roman" panose="02020603050405020304" pitchFamily="18" charset="0"/>
                <a:cs typeface="Times New Roman" panose="02020603050405020304" pitchFamily="18" charset="0"/>
              </a:rPr>
              <a:t>. org. </a:t>
            </a:r>
            <a:r>
              <a:rPr lang="en-GB" sz="1000" i="1" dirty="0" err="1">
                <a:latin typeface="Times New Roman" panose="02020603050405020304" pitchFamily="18" charset="0"/>
                <a:cs typeface="Times New Roman" panose="02020603050405020304" pitchFamily="18" charset="0"/>
              </a:rPr>
              <a:t>uk</a:t>
            </a:r>
            <a:r>
              <a:rPr lang="en-GB" sz="1000" i="1" dirty="0">
                <a:latin typeface="Times New Roman" panose="02020603050405020304" pitchFamily="18" charset="0"/>
                <a:cs typeface="Times New Roman" panose="02020603050405020304" pitchFamily="18" charset="0"/>
              </a:rPr>
              <a:t>)</a:t>
            </a:r>
            <a:r>
              <a:rPr lang="en-GB" sz="1000" dirty="0">
                <a:latin typeface="Times New Roman" panose="02020603050405020304" pitchFamily="18" charset="0"/>
                <a:cs typeface="Times New Roman" panose="02020603050405020304" pitchFamily="18" charset="0"/>
              </a:rPr>
              <a:t>.</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Sharma, S., Health of Adults and Older People.</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Smith, K., Watson, A.W., Lonnie, M., Peeters, W.M., </a:t>
            </a:r>
            <a:r>
              <a:rPr lang="en-GB" sz="1000" dirty="0" err="1">
                <a:latin typeface="Times New Roman" panose="02020603050405020304" pitchFamily="18" charset="0"/>
                <a:cs typeface="Times New Roman" panose="02020603050405020304" pitchFamily="18" charset="0"/>
              </a:rPr>
              <a:t>Oonincx</a:t>
            </a:r>
            <a:r>
              <a:rPr lang="en-GB" sz="1000" dirty="0">
                <a:latin typeface="Times New Roman" panose="02020603050405020304" pitchFamily="18" charset="0"/>
                <a:cs typeface="Times New Roman" panose="02020603050405020304" pitchFamily="18" charset="0"/>
              </a:rPr>
              <a:t>, D., </a:t>
            </a:r>
            <a:r>
              <a:rPr lang="en-GB" sz="1000" dirty="0" err="1">
                <a:latin typeface="Times New Roman" panose="02020603050405020304" pitchFamily="18" charset="0"/>
                <a:cs typeface="Times New Roman" panose="02020603050405020304" pitchFamily="18" charset="0"/>
              </a:rPr>
              <a:t>Tsoutsoura</a:t>
            </a:r>
            <a:r>
              <a:rPr lang="en-GB" sz="1000" dirty="0">
                <a:latin typeface="Times New Roman" panose="02020603050405020304" pitchFamily="18" charset="0"/>
                <a:cs typeface="Times New Roman" panose="02020603050405020304" pitchFamily="18" charset="0"/>
              </a:rPr>
              <a:t>, N., Simon-Miquel, G., </a:t>
            </a:r>
            <a:r>
              <a:rPr lang="en-GB" sz="1000" dirty="0" err="1">
                <a:latin typeface="Times New Roman" panose="02020603050405020304" pitchFamily="18" charset="0"/>
                <a:cs typeface="Times New Roman" panose="02020603050405020304" pitchFamily="18" charset="0"/>
              </a:rPr>
              <a:t>Szepe</a:t>
            </a:r>
            <a:r>
              <a:rPr lang="en-GB" sz="1000" dirty="0">
                <a:latin typeface="Times New Roman" panose="02020603050405020304" pitchFamily="18" charset="0"/>
                <a:cs typeface="Times New Roman" panose="02020603050405020304" pitchFamily="18" charset="0"/>
              </a:rPr>
              <a:t>, K., </a:t>
            </a:r>
            <a:r>
              <a:rPr lang="en-GB" sz="1000" dirty="0" err="1">
                <a:latin typeface="Times New Roman" panose="02020603050405020304" pitchFamily="18" charset="0"/>
                <a:cs typeface="Times New Roman" panose="02020603050405020304" pitchFamily="18" charset="0"/>
              </a:rPr>
              <a:t>Cochetel</a:t>
            </a:r>
            <a:r>
              <a:rPr lang="en-GB" sz="1000" dirty="0">
                <a:latin typeface="Times New Roman" panose="02020603050405020304" pitchFamily="18" charset="0"/>
                <a:cs typeface="Times New Roman" panose="02020603050405020304" pitchFamily="18" charset="0"/>
              </a:rPr>
              <a:t>, N., Pearson, A.G. and </a:t>
            </a:r>
            <a:r>
              <a:rPr lang="en-GB" sz="1000" dirty="0" err="1">
                <a:latin typeface="Times New Roman" panose="02020603050405020304" pitchFamily="18" charset="0"/>
                <a:cs typeface="Times New Roman" panose="02020603050405020304" pitchFamily="18" charset="0"/>
              </a:rPr>
              <a:t>Witard</a:t>
            </a:r>
            <a:r>
              <a:rPr lang="en-GB" sz="1000" dirty="0">
                <a:latin typeface="Times New Roman" panose="02020603050405020304" pitchFamily="18" charset="0"/>
                <a:cs typeface="Times New Roman" panose="02020603050405020304" pitchFamily="18" charset="0"/>
              </a:rPr>
              <a:t>, O.C., (2024). Meeting the global protein supply requirements of a growing and ageing population. </a:t>
            </a:r>
            <a:r>
              <a:rPr lang="en-GB" sz="1000" i="1" dirty="0">
                <a:latin typeface="Times New Roman" panose="02020603050405020304" pitchFamily="18" charset="0"/>
                <a:cs typeface="Times New Roman" panose="02020603050405020304" pitchFamily="18" charset="0"/>
              </a:rPr>
              <a:t>European journal of nutrition</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63</a:t>
            </a:r>
            <a:r>
              <a:rPr lang="en-GB" sz="1000" dirty="0">
                <a:latin typeface="Times New Roman" panose="02020603050405020304" pitchFamily="18" charset="0"/>
                <a:cs typeface="Times New Roman" panose="02020603050405020304" pitchFamily="18" charset="0"/>
              </a:rPr>
              <a:t>(5), pp.1425-1433.</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Teles, S. and Ribeiro, O., (2022). Activity theory. In </a:t>
            </a:r>
            <a:r>
              <a:rPr lang="en-GB" sz="1000" i="1" dirty="0" err="1">
                <a:latin typeface="Times New Roman" panose="02020603050405020304" pitchFamily="18" charset="0"/>
                <a:cs typeface="Times New Roman" panose="02020603050405020304" pitchFamily="18" charset="0"/>
              </a:rPr>
              <a:t>Encyclopedia</a:t>
            </a:r>
            <a:r>
              <a:rPr lang="en-GB" sz="1000" i="1" dirty="0">
                <a:latin typeface="Times New Roman" panose="02020603050405020304" pitchFamily="18" charset="0"/>
                <a:cs typeface="Times New Roman" panose="02020603050405020304" pitchFamily="18" charset="0"/>
              </a:rPr>
              <a:t> of gerontology and population aging</a:t>
            </a:r>
            <a:r>
              <a:rPr lang="en-GB" sz="1000" dirty="0">
                <a:latin typeface="Times New Roman" panose="02020603050405020304" pitchFamily="18" charset="0"/>
                <a:cs typeface="Times New Roman" panose="02020603050405020304" pitchFamily="18" charset="0"/>
              </a:rPr>
              <a:t> (pp. 36-44). Cham: Springer International Publishing.</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World Health Organization, (2024). </a:t>
            </a:r>
            <a:r>
              <a:rPr lang="en-GB" sz="1000" i="1" dirty="0">
                <a:latin typeface="Times New Roman" panose="02020603050405020304" pitchFamily="18" charset="0"/>
                <a:cs typeface="Times New Roman" panose="02020603050405020304" pitchFamily="18" charset="0"/>
              </a:rPr>
              <a:t>Long-term care for older people: package for universal health coverage</a:t>
            </a:r>
            <a:r>
              <a:rPr lang="en-GB" sz="1000" dirty="0">
                <a:latin typeface="Times New Roman" panose="02020603050405020304" pitchFamily="18" charset="0"/>
                <a:cs typeface="Times New Roman" panose="02020603050405020304" pitchFamily="18" charset="0"/>
              </a:rPr>
              <a:t>. World Health Organization.</a:t>
            </a:r>
            <a:endParaRPr lang="en-US" sz="10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r>
              <a:rPr lang="en-GB" sz="1000" dirty="0">
                <a:latin typeface="Times New Roman" panose="02020603050405020304" pitchFamily="18" charset="0"/>
                <a:cs typeface="Times New Roman" panose="02020603050405020304" pitchFamily="18" charset="0"/>
              </a:rPr>
              <a:t>Zhang, W. and Wang, A.P., (2025). Functional ability of older adults based on the world health organization framework of healthy ageing: a scoping review. </a:t>
            </a:r>
            <a:r>
              <a:rPr lang="en-GB" sz="1000" i="1" dirty="0">
                <a:latin typeface="Times New Roman" panose="02020603050405020304" pitchFamily="18" charset="0"/>
                <a:cs typeface="Times New Roman" panose="02020603050405020304" pitchFamily="18" charset="0"/>
              </a:rPr>
              <a:t>Journal of Public Health</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33</a:t>
            </a:r>
            <a:r>
              <a:rPr lang="en-GB" sz="1000" dirty="0">
                <a:latin typeface="Times New Roman" panose="02020603050405020304" pitchFamily="18" charset="0"/>
                <a:cs typeface="Times New Roman" panose="02020603050405020304" pitchFamily="18" charset="0"/>
              </a:rPr>
              <a:t>(7), pp.1513-1531.</a:t>
            </a:r>
            <a:endParaRPr lang="en-US" sz="1000" dirty="0">
              <a:latin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E0446F16-4A78-8713-1353-2F0100BA5A8E}"/>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6636296"/>
      </p:ext>
    </p:extLst>
  </p:cSld>
  <p:clrMapOvr>
    <a:masterClrMapping/>
  </p:clrMapOvr>
  <mc:AlternateContent xmlns:mc="http://schemas.openxmlformats.org/markup-compatibility/2006">
    <mc:Choice xmlns:p14="http://schemas.microsoft.com/office/powerpoint/2010/main" Requires="p14">
      <p:transition spd="slow" p14:dur="2000" advTm="1470"/>
    </mc:Choice>
    <mc:Fallback>
      <p:transition spd="slow" advTm="1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606</TotalTime>
  <Words>5253</Words>
  <Application>Microsoft Office PowerPoint</Application>
  <PresentationFormat>Widescreen</PresentationFormat>
  <Paragraphs>117</Paragraphs>
  <Slides>10</Slides>
  <Notes>9</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EMPOWERING THE OLDER PERSON Component 1: Individual Presentation</vt:lpstr>
      <vt:lpstr>INTRODUCTION</vt:lpstr>
      <vt:lpstr>Critical Evaluation Of The Care, Empowerment And Support Needs Of Older People</vt:lpstr>
      <vt:lpstr>Critical Evaluation Of The Care, Empowerment And Support Needs Of Older People</vt:lpstr>
      <vt:lpstr>Critical Evaluation Of The Effectiveness And Benefits Of Approaches, Interventions, And Current UK Provision</vt:lpstr>
      <vt:lpstr>Critical Evaluation Of The Effectiveness And Benefits Of Approaches, Interventions, And Current UK Provision</vt:lpstr>
      <vt:lpstr>EXPLANATION OF THE CHALLENGES ENCOUNTERED BY OLDER PEOPLE IN MAINTAINING INDEPENDENCE AND FUNCTIONAL ABILITY</vt:lpstr>
      <vt:lpstr>RECOMMENDATIONS FOR IMPROVEMENT FOR SERVICES TO EMPOWER OLDER PEOPLE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sobia kauser</dc:creator>
  <cp:lastModifiedBy>sobia kauser</cp:lastModifiedBy>
  <cp:revision>5</cp:revision>
  <dcterms:created xsi:type="dcterms:W3CDTF">2026-01-15T10:42:47Z</dcterms:created>
  <dcterms:modified xsi:type="dcterms:W3CDTF">2026-02-28T00:09:10Z</dcterms:modified>
</cp:coreProperties>
</file>