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2" r:id="rId4"/>
  </p:sldMasterIdLst>
  <p:notesMasterIdLst>
    <p:notesMasterId r:id="rId15"/>
  </p:notesMasterIdLst>
  <p:sldIdLst>
    <p:sldId id="262" r:id="rId5"/>
    <p:sldId id="264" r:id="rId6"/>
    <p:sldId id="265" r:id="rId7"/>
    <p:sldId id="257" r:id="rId8"/>
    <p:sldId id="266" r:id="rId9"/>
    <p:sldId id="258" r:id="rId10"/>
    <p:sldId id="267" r:id="rId11"/>
    <p:sldId id="259" r:id="rId12"/>
    <p:sldId id="261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0000"/>
    <a:srgbClr val="DC39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D0DC05-8EC8-460C-A74A-4CC45406502E}" v="117" dt="2026-06-12T15:08:30.4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165" autoAdjust="0"/>
    <p:restoredTop sz="94705" autoAdjust="0"/>
  </p:normalViewPr>
  <p:slideViewPr>
    <p:cSldViewPr snapToGrid="0">
      <p:cViewPr varScale="1">
        <p:scale>
          <a:sx n="81" d="100"/>
          <a:sy n="81" d="100"/>
        </p:scale>
        <p:origin x="690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1:49:14.249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0"/>
      <inkml:brushProperty name="anchorY" value="0"/>
      <inkml:brushProperty name="scaleFactor" value="0.5"/>
    </inkml:brush>
  </inkml:definitions>
  <inkml:trace contextRef="#ctx0" brushRef="#br0">0 0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31T21:49:20.224"/>
    </inkml:context>
    <inkml:brush xml:id="br0">
      <inkml:brushProperty name="width" value="0.05" units="cm"/>
      <inkml:brushProperty name="height" value="0.05" units="cm"/>
      <inkml:brushProperty name="color" value="#AE198D"/>
      <inkml:brushProperty name="inkEffects" value="galaxy"/>
      <inkml:brushProperty name="anchorX" value="-635"/>
      <inkml:brushProperty name="anchorY" value="-635"/>
      <inkml:brushProperty name="scaleFactor" value="0.5"/>
    </inkml:brush>
  </inkml:definitions>
  <inkml:trace contextRef="#ctx0" brushRef="#br0">0 0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6:30.6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 23545,'623'0'0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6:41.0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16 24062,'623'0'0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6:48.1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24575,'2'1'0,"0"0"0,-1 0 0,1 0 0,0 0 0,0-1 0,0 1 0,0 0 0,0-1 0,0 1 0,0-1 0,1 0 0,1 0 0,2 1 0,78 5 0,105-5 0,-94-2 0,181 10 0,-167-2-1365,-86-7-5461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6:51.2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24072,'687'0'0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7:00.0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19 23794,'794'0'0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7:31.3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 24093,'779'0'0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7:34.0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8 23513,'702'0'0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7:52.1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19 24245,'841'0'0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12.3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 24316,'826'0'0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21.3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1 287 24575,'10'-1'0,"1"-1"0,-1 0 0,0 0 0,15-7 0,-15 5 0,-1 0 0,1-1 0,-1-1 0,0 0 0,0 0 0,7-7 0,20-14 0,-1 5 0,0 2 0,69-28 0,-85 39 0,0-1 0,26-18 0,-27 16 0,1 1 0,27-12 0,-25 14-1365,-2 1-5461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28.9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1 251 24385,'639'-250'0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48.9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0 274 24575,'0'0'0,"0"1"0,1-1 0,-1 0 0,0 1 0,0-1 0,0 0 0,1 1 0,-1-1 0,0 0 0,0 1 0,1-1 0,-1 0 0,0 1 0,1-1 0,-1 0 0,0 0 0,1 1 0,-1-1 0,0 0 0,1 0 0,-1 0 0,1 0 0,-1 1 0,0-1 0,1 0 0,-1 0 0,1 0 0,-1 0 0,1 0 0,-1 0 0,0 0 0,1 0 0,-1 0 0,1 0 0,-1 0 0,0-1 0,1 1 0,0 0 0,20-5 0,-19 4 0,18-5 0,84-29 0,-92 29 0,1 0 0,-1-1 0,-1 0 0,1-1 0,-1 0 0,11-11 0,47-41 0,-59 53 0,-1 1 0,2 0 0,-1 0 0,1 1 0,18-7 0,-14 7 0,-1 0 0,0-1 0,24-15 0,-29 17-35,0 0 1,1 0-1,0 0 0,0 2 0,0-1 1,0 1-1,20-1 0,-7 0-1052,-3 0-5739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50.4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0 274 24575,'12'0'0,"-1"0"0,1-1 0,-1 0 0,1-1 0,-1 0 0,21-7 0,56-18 0,-64 22 0,-1-2 0,1-1 0,37-19 0,-46 20 0,-1 0 0,1 2 0,0-1 0,1 2 0,23-5 0,-24 4 0,1 0 0,-1-1 0,0-1 0,-1-1 0,25-16 0,-11 6 0,-18 12-227,0 0-1,-1-1 1,0 0-1,0 0 1,13-16-1,-8 6-6598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52.4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24575,'22'16'0,"-4"-4"0,68 68 0,-8-5 0,-64-64 0,1 0 0,0-1 0,0-1 0,19 9 0,-16-8 0,0 1 0,-1 0 0,0 1 0,18 17 0,34 24 0,-61-48 0,1 0 0,0 0 0,1-1 0,-1 0 0,1 0 0,16 3 0,27 1 82,10 3-1529,-28-2-5379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54.2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24575,'3'0'0,"0"1"0,0 0 0,0-1 0,0 1 0,0 0 0,0 1 0,0-1 0,4 3 0,3 2 0,126 47 0,-32-15 0,-82-27 0,34 21 0,-44-24 0,0 0 0,1-1 0,0 0 0,0-1 0,1-1 0,-1 0 0,20 4 0,27 2-341,-1 2 0,-1 3-1,65 28 1,-86-29-6485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56.9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24575,'9'4'0,"0"-1"0,0-1 0,1 0 0,-1 0 0,1 0 0,15-1 0,23 5 0,-41-5 0,90 24 0,-86-21 0,-1 0 0,0 0 0,0 1 0,0 0 0,-1 1 0,0 0 0,9 8 0,95 72 0,-27-23 0,-62-45-341,1 0 0,1-2-1,41 19 1,-40-23-6485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01T19:58:59.3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 24575,'-1'0'0,"1"0"0,0 1 0,0-1 0,0 0 0,-1 1 0,1-1 0,0 0 0,0 1 0,0-1 0,0 0 0,0 1 0,0-1 0,0 0 0,0 0 0,0 1 0,0-1 0,0 0 0,0 1 0,0-1 0,0 0 0,0 1 0,0-1 0,0 0 0,0 1 0,0-1 0,0 0 0,1 1 0,-1-1 0,0 0 0,0 0 0,0 1 0,0-1 0,1 0 0,-1 1 0,0-1 0,0 0 0,1 0 0,-1 0 0,0 1 0,1-1 0,-1 0 0,0 0 0,0 0 0,1 0 0,-1 0 0,21 11 0,-12-7 0,16 12 0,29 24 0,-36-25 0,1-1 0,0-1 0,40 19 0,-49-28 0,1 0 0,18 2 0,-18-4 0,1 1 0,15 6 0,-4 0 0,14 7 0,42 23 0,-51-23 0,-16-11 0,-1 2 0,0-1 0,0 2 0,0-1 0,-1 2 0,17 16 0,-16-11-117,-6-7-39,0 0 0,1 0 0,0-1 0,0 1 0,1-1 0,0-1 0,14 10 0,-2-7-6670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BA13E-BEEF-4CAD-A0FA-ABFED54AC979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0FB3C1-34D0-436D-9593-FA0BD8758543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8884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0FB3C1-34D0-436D-9593-FA0BD8758543}" type="slidenum">
              <a:rPr lang="ru-RU" smtClean="0"/>
              <a:t>1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14687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84908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90815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41296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2646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31816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37984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6905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129281"/>
            <a:ext cx="2551461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800482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25758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09365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752131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8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46115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8427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8478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853201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54564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870081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66666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73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2C039CB-DC98-42AA-9677-6A2827E541BE}" type="datetimeFigureOut">
              <a:rPr lang="ru-RU" smtClean="0"/>
              <a:t>08.06.2026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99733-D3F5-4698-AE62-1F9200A0D1C0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71665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3" r:id="rId1"/>
    <p:sldLayoutId id="2147484074" r:id="rId2"/>
    <p:sldLayoutId id="2147484075" r:id="rId3"/>
    <p:sldLayoutId id="2147484076" r:id="rId4"/>
    <p:sldLayoutId id="2147484077" r:id="rId5"/>
    <p:sldLayoutId id="2147484078" r:id="rId6"/>
    <p:sldLayoutId id="2147484079" r:id="rId7"/>
    <p:sldLayoutId id="2147484080" r:id="rId8"/>
    <p:sldLayoutId id="2147484081" r:id="rId9"/>
    <p:sldLayoutId id="2147484082" r:id="rId10"/>
    <p:sldLayoutId id="2147484083" r:id="rId11"/>
    <p:sldLayoutId id="2147484084" r:id="rId12"/>
    <p:sldLayoutId id="2147484085" r:id="rId13"/>
    <p:sldLayoutId id="2147484086" r:id="rId14"/>
    <p:sldLayoutId id="2147484087" r:id="rId15"/>
    <p:sldLayoutId id="2147484088" r:id="rId16"/>
    <p:sldLayoutId id="21474840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jp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7.xml"/><Relationship Id="rId18" Type="http://schemas.openxmlformats.org/officeDocument/2006/relationships/image" Target="../media/image11.png"/><Relationship Id="rId26" Type="http://schemas.openxmlformats.org/officeDocument/2006/relationships/image" Target="../media/image15.png"/><Relationship Id="rId21" Type="http://schemas.openxmlformats.org/officeDocument/2006/relationships/customXml" Target="../ink/ink11.xml"/><Relationship Id="rId34" Type="http://schemas.openxmlformats.org/officeDocument/2006/relationships/image" Target="../media/image19.png"/><Relationship Id="rId7" Type="http://schemas.openxmlformats.org/officeDocument/2006/relationships/image" Target="../media/image6.png"/><Relationship Id="rId12" Type="http://schemas.openxmlformats.org/officeDocument/2006/relationships/image" Target="../media/image8.png"/><Relationship Id="rId17" Type="http://schemas.openxmlformats.org/officeDocument/2006/relationships/customXml" Target="../ink/ink9.xml"/><Relationship Id="rId25" Type="http://schemas.openxmlformats.org/officeDocument/2006/relationships/customXml" Target="../ink/ink13.xml"/><Relationship Id="rId33" Type="http://schemas.openxmlformats.org/officeDocument/2006/relationships/customXml" Target="../ink/ink17.xml"/><Relationship Id="rId38" Type="http://schemas.openxmlformats.org/officeDocument/2006/relationships/image" Target="../media/image21.png"/><Relationship Id="rId2" Type="http://schemas.openxmlformats.org/officeDocument/2006/relationships/customXml" Target="../ink/ink1.xml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29" Type="http://schemas.openxmlformats.org/officeDocument/2006/relationships/customXml" Target="../ink/ink1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customXml" Target="../ink/ink6.xml"/><Relationship Id="rId24" Type="http://schemas.openxmlformats.org/officeDocument/2006/relationships/image" Target="../media/image14.png"/><Relationship Id="rId32" Type="http://schemas.openxmlformats.org/officeDocument/2006/relationships/image" Target="../media/image18.png"/><Relationship Id="rId37" Type="http://schemas.openxmlformats.org/officeDocument/2006/relationships/customXml" Target="../ink/ink19.xml"/><Relationship Id="rId5" Type="http://schemas.openxmlformats.org/officeDocument/2006/relationships/image" Target="../media/image5.png"/><Relationship Id="rId15" Type="http://schemas.openxmlformats.org/officeDocument/2006/relationships/customXml" Target="../ink/ink8.xml"/><Relationship Id="rId23" Type="http://schemas.openxmlformats.org/officeDocument/2006/relationships/customXml" Target="../ink/ink12.xml"/><Relationship Id="rId28" Type="http://schemas.openxmlformats.org/officeDocument/2006/relationships/image" Target="../media/image16.png"/><Relationship Id="rId36" Type="http://schemas.openxmlformats.org/officeDocument/2006/relationships/image" Target="../media/image20.png"/><Relationship Id="rId10" Type="http://schemas.openxmlformats.org/officeDocument/2006/relationships/image" Target="../media/image7.png"/><Relationship Id="rId19" Type="http://schemas.openxmlformats.org/officeDocument/2006/relationships/customXml" Target="../ink/ink10.xml"/><Relationship Id="rId31" Type="http://schemas.openxmlformats.org/officeDocument/2006/relationships/customXml" Target="../ink/ink16.xml"/><Relationship Id="rId4" Type="http://schemas.openxmlformats.org/officeDocument/2006/relationships/customXml" Target="../ink/ink2.xml"/><Relationship Id="rId9" Type="http://schemas.openxmlformats.org/officeDocument/2006/relationships/customXml" Target="../ink/ink5.xml"/><Relationship Id="rId14" Type="http://schemas.openxmlformats.org/officeDocument/2006/relationships/image" Target="../media/image9.png"/><Relationship Id="rId22" Type="http://schemas.openxmlformats.org/officeDocument/2006/relationships/image" Target="../media/image13.png"/><Relationship Id="rId27" Type="http://schemas.openxmlformats.org/officeDocument/2006/relationships/customXml" Target="../ink/ink14.xml"/><Relationship Id="rId30" Type="http://schemas.openxmlformats.org/officeDocument/2006/relationships/image" Target="../media/image17.png"/><Relationship Id="rId35" Type="http://schemas.openxmlformats.org/officeDocument/2006/relationships/customXml" Target="../ink/ink18.xml"/><Relationship Id="rId8" Type="http://schemas.openxmlformats.org/officeDocument/2006/relationships/customXml" Target="../ink/ink4.xml"/><Relationship Id="rId3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F5221-D242-49D4-B66C-B3C278301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872815"/>
          </a:xfrm>
        </p:spPr>
        <p:txBody>
          <a:bodyPr/>
          <a:lstStyle/>
          <a:p>
            <a:r>
              <a:rPr lang="en-GB" dirty="0"/>
              <a:t>Raisa Moshkovska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7E8F3-B884-886D-A367-36421C361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3491" y="1824999"/>
            <a:ext cx="6571343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Student ID: 2525218</a:t>
            </a:r>
          </a:p>
          <a:p>
            <a:pPr marL="0" indent="0">
              <a:buNone/>
            </a:pPr>
            <a:r>
              <a:rPr lang="en-GB" dirty="0"/>
              <a:t>Lecturer‘s Name: Annamarie Dufficy</a:t>
            </a:r>
          </a:p>
          <a:p>
            <a:pPr marL="0" indent="0">
              <a:buNone/>
            </a:pPr>
            <a:r>
              <a:rPr lang="en-GB" dirty="0"/>
              <a:t>Module Code: LCLM 4004</a:t>
            </a:r>
          </a:p>
          <a:p>
            <a:pPr marL="0" indent="0">
              <a:buNone/>
            </a:pPr>
            <a:r>
              <a:rPr lang="en-GB" dirty="0"/>
              <a:t>Module Name: Problem Solving and Decision- Making</a:t>
            </a:r>
          </a:p>
          <a:p>
            <a:pPr marL="0" indent="0">
              <a:buNone/>
            </a:pPr>
            <a:r>
              <a:rPr lang="en-GB" dirty="0"/>
              <a:t>Component 1: Basil’s Bakery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195205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26A62-B7B3-62CA-6EEF-B8BD4A51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001" y="629266"/>
            <a:ext cx="4687338" cy="1641986"/>
          </a:xfrm>
        </p:spPr>
        <p:txBody>
          <a:bodyPr>
            <a:normAutofit/>
          </a:bodyPr>
          <a:lstStyle/>
          <a:p>
            <a:r>
              <a:rPr lang="en-GB"/>
              <a:t>Presentation overview </a:t>
            </a:r>
            <a:endParaRPr lang="ru-RU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315C6-55CA-7D58-3CE0-46699A61E9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40" r="18992" b="-2"/>
          <a:stretch>
            <a:fillRect/>
          </a:stretch>
        </p:blipFill>
        <p:spPr>
          <a:xfrm>
            <a:off x="5661114" y="10"/>
            <a:ext cx="3484993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D93D774-E48C-4FFC-816B-0C472273F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ru-RU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EE9E7-D9DD-FC11-DC91-B6F85DACD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01" y="2438400"/>
            <a:ext cx="4687338" cy="380999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sz="2100" dirty="0"/>
              <a:t>Basil’s Bakery Overview </a:t>
            </a:r>
          </a:p>
          <a:p>
            <a:pPr marL="457200" indent="-457200">
              <a:buAutoNum type="arabicPeriod"/>
            </a:pPr>
            <a:r>
              <a:rPr lang="en-GB" sz="2100" dirty="0"/>
              <a:t>Root Problem Analysis</a:t>
            </a:r>
          </a:p>
          <a:p>
            <a:pPr marL="457200" indent="-457200">
              <a:buAutoNum type="arabicPeriod"/>
            </a:pPr>
            <a:r>
              <a:rPr lang="en-GB" sz="2100" dirty="0"/>
              <a:t>PESTEL Analysis</a:t>
            </a:r>
          </a:p>
          <a:p>
            <a:pPr marL="457200" indent="-457200">
              <a:buAutoNum type="arabicPeriod"/>
            </a:pPr>
            <a:r>
              <a:rPr lang="en-GB" sz="2100" dirty="0"/>
              <a:t>Fishbone Analysis</a:t>
            </a:r>
          </a:p>
          <a:p>
            <a:pPr marL="457200" indent="-457200">
              <a:buAutoNum type="arabicPeriod"/>
            </a:pPr>
            <a:r>
              <a:rPr lang="en-GB" sz="2100" dirty="0"/>
              <a:t>Key Findings</a:t>
            </a:r>
            <a:endParaRPr lang="ru-RU" sz="2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CCB976-E959-F494-03FA-B0720E079B8D}"/>
              </a:ext>
            </a:extLst>
          </p:cNvPr>
          <p:cNvSpPr txBox="1"/>
          <p:nvPr/>
        </p:nvSpPr>
        <p:spPr>
          <a:xfrm>
            <a:off x="488001" y="5587377"/>
            <a:ext cx="48413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Objective: Identify the causes of sales stagnation at </a:t>
            </a:r>
            <a:r>
              <a:rPr lang="en-GB" dirty="0" err="1"/>
              <a:t>Basils’s</a:t>
            </a:r>
            <a:r>
              <a:rPr lang="en-GB" dirty="0"/>
              <a:t> Bakery using PESTEL and Fishbone Analysis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4171000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DDDAE-4842-76B1-1C90-32F21C31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Basil’s Bakery Overview </a:t>
            </a:r>
            <a:endParaRPr lang="ru-RU" dirty="0"/>
          </a:p>
        </p:txBody>
      </p:sp>
      <p:pic>
        <p:nvPicPr>
          <p:cNvPr id="9" name="Content Placeholder 8" descr="Marker with solid fill">
            <a:extLst>
              <a:ext uri="{FF2B5EF4-FFF2-40B4-BE49-F238E27FC236}">
                <a16:creationId xmlns:a16="http://schemas.microsoft.com/office/drawing/2014/main" id="{53111F6E-4818-5697-F13D-939D36E47C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91725" y="1951973"/>
            <a:ext cx="703067" cy="61902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B980075-4EF2-049D-55B0-0B48DB5E068C}"/>
              </a:ext>
            </a:extLst>
          </p:cNvPr>
          <p:cNvSpPr txBox="1"/>
          <p:nvPr/>
        </p:nvSpPr>
        <p:spPr>
          <a:xfrm>
            <a:off x="1194318" y="2046883"/>
            <a:ext cx="243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Coventry, UK</a:t>
            </a:r>
            <a:endParaRPr lang="ru-RU" sz="2400" dirty="0"/>
          </a:p>
        </p:txBody>
      </p:sp>
      <p:pic>
        <p:nvPicPr>
          <p:cNvPr id="13" name="Graphic 12" descr="Cupcake with solid fill">
            <a:extLst>
              <a:ext uri="{FF2B5EF4-FFF2-40B4-BE49-F238E27FC236}">
                <a16:creationId xmlns:a16="http://schemas.microsoft.com/office/drawing/2014/main" id="{2001B126-FEFA-CA87-2D6B-CE18BEC7F6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8966" y="2571001"/>
            <a:ext cx="628584" cy="7009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EEF982C-7F0C-6406-B5D6-95EFB21D2AAD}"/>
              </a:ext>
            </a:extLst>
          </p:cNvPr>
          <p:cNvSpPr txBox="1"/>
          <p:nvPr/>
        </p:nvSpPr>
        <p:spPr>
          <a:xfrm>
            <a:off x="1194318" y="2736802"/>
            <a:ext cx="2438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Artisan bakery</a:t>
            </a:r>
            <a:endParaRPr lang="ru-RU" sz="2400" dirty="0"/>
          </a:p>
        </p:txBody>
      </p:sp>
      <p:pic>
        <p:nvPicPr>
          <p:cNvPr id="16" name="Graphic 15" descr="Homeopathy with solid fill">
            <a:extLst>
              <a:ext uri="{FF2B5EF4-FFF2-40B4-BE49-F238E27FC236}">
                <a16:creationId xmlns:a16="http://schemas.microsoft.com/office/drawing/2014/main" id="{A6EDFEF7-D822-A6D2-6135-1B1B1E2A6C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8966" y="3241089"/>
            <a:ext cx="703067" cy="7586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3A34F99-6612-2EEA-CEDB-E5FE764E7A61}"/>
              </a:ext>
            </a:extLst>
          </p:cNvPr>
          <p:cNvSpPr txBox="1"/>
          <p:nvPr/>
        </p:nvSpPr>
        <p:spPr>
          <a:xfrm>
            <a:off x="1132034" y="3474868"/>
            <a:ext cx="339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Organic ingredients </a:t>
            </a:r>
            <a:endParaRPr lang="ru-RU" sz="2400" dirty="0"/>
          </a:p>
        </p:txBody>
      </p:sp>
      <p:pic>
        <p:nvPicPr>
          <p:cNvPr id="19" name="Graphic 18" descr="Daily calendar with solid fill">
            <a:extLst>
              <a:ext uri="{FF2B5EF4-FFF2-40B4-BE49-F238E27FC236}">
                <a16:creationId xmlns:a16="http://schemas.microsoft.com/office/drawing/2014/main" id="{B8699241-43DB-08AC-376B-EE23BC4A0B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8965" y="3942023"/>
            <a:ext cx="703068" cy="727787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A696302-C70C-55A7-D6FD-78418DC9AC68}"/>
              </a:ext>
            </a:extLst>
          </p:cNvPr>
          <p:cNvSpPr txBox="1"/>
          <p:nvPr/>
        </p:nvSpPr>
        <p:spPr>
          <a:xfrm>
            <a:off x="1194318" y="4130168"/>
            <a:ext cx="3110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Established in 2015</a:t>
            </a:r>
            <a:endParaRPr lang="ru-RU" sz="2400" dirty="0"/>
          </a:p>
        </p:txBody>
      </p:sp>
      <p:pic>
        <p:nvPicPr>
          <p:cNvPr id="22" name="Picture 21" descr="Businessperson on a computer">
            <a:extLst>
              <a:ext uri="{FF2B5EF4-FFF2-40B4-BE49-F238E27FC236}">
                <a16:creationId xmlns:a16="http://schemas.microsoft.com/office/drawing/2014/main" id="{7DC465FB-040D-3E8D-EADB-8F208FA396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4872743"/>
            <a:ext cx="572840" cy="46715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C0FD9AC-E954-AEDE-8DBF-E42E7BB6D4F3}"/>
              </a:ext>
            </a:extLst>
          </p:cNvPr>
          <p:cNvSpPr txBox="1"/>
          <p:nvPr/>
        </p:nvSpPr>
        <p:spPr>
          <a:xfrm>
            <a:off x="1256522" y="4902853"/>
            <a:ext cx="4901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Sales growth before COVID-19</a:t>
            </a:r>
            <a:endParaRPr lang="ru-RU" sz="2400" dirty="0"/>
          </a:p>
        </p:txBody>
      </p:sp>
      <p:pic>
        <p:nvPicPr>
          <p:cNvPr id="26" name="Picture 25" descr="Data concept">
            <a:extLst>
              <a:ext uri="{FF2B5EF4-FFF2-40B4-BE49-F238E27FC236}">
                <a16:creationId xmlns:a16="http://schemas.microsoft.com/office/drawing/2014/main" id="{4FDFEB48-0AE0-6903-96C3-A7DE8291E60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5620606"/>
            <a:ext cx="572840" cy="42022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E7E895A-9D75-9646-C53C-93040B848452}"/>
              </a:ext>
            </a:extLst>
          </p:cNvPr>
          <p:cNvSpPr txBox="1"/>
          <p:nvPr/>
        </p:nvSpPr>
        <p:spPr>
          <a:xfrm>
            <a:off x="1256522" y="5579167"/>
            <a:ext cx="4998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Sales stagnation after COVID-19</a:t>
            </a:r>
            <a:endParaRPr lang="ru-RU" sz="2400" dirty="0"/>
          </a:p>
        </p:txBody>
      </p:sp>
    </p:spTree>
    <p:extLst>
      <p:ext uri="{BB962C8B-B14F-4D97-AF65-F5344CB8AC3E}">
        <p14:creationId xmlns:p14="http://schemas.microsoft.com/office/powerpoint/2010/main" val="2153064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D3F8-BF7E-F929-6279-1AEBAFFB5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585" y="458328"/>
            <a:ext cx="7413911" cy="1179738"/>
          </a:xfrm>
        </p:spPr>
        <p:txBody>
          <a:bodyPr/>
          <a:lstStyle/>
          <a:p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Root problem:</a:t>
            </a:r>
            <a:b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Sales Stagnation </a:t>
            </a:r>
            <a:endParaRPr lang="ru-RU" sz="4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41F7711-62C3-2557-772F-8D5FC4315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014257"/>
              </p:ext>
            </p:extLst>
          </p:nvPr>
        </p:nvGraphicFramePr>
        <p:xfrm>
          <a:off x="347809" y="2395391"/>
          <a:ext cx="8392284" cy="38020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97884">
                  <a:extLst>
                    <a:ext uri="{9D8B030D-6E8A-4147-A177-3AD203B41FA5}">
                      <a16:colId xmlns:a16="http://schemas.microsoft.com/office/drawing/2014/main" val="2759210808"/>
                    </a:ext>
                  </a:extLst>
                </a:gridCol>
                <a:gridCol w="4194400">
                  <a:extLst>
                    <a:ext uri="{9D8B030D-6E8A-4147-A177-3AD203B41FA5}">
                      <a16:colId xmlns:a16="http://schemas.microsoft.com/office/drawing/2014/main" val="502280985"/>
                    </a:ext>
                  </a:extLst>
                </a:gridCol>
              </a:tblGrid>
              <a:tr h="710486">
                <a:tc>
                  <a:txBody>
                    <a:bodyPr/>
                    <a:lstStyle/>
                    <a:p>
                      <a:pPr algn="l"/>
                      <a:r>
                        <a:rPr lang="en-GB" sz="2800" b="1" dirty="0"/>
                        <a:t>Internal Factors </a:t>
                      </a:r>
                      <a:endParaRPr lang="ru-RU" sz="2800" b="1" dirty="0"/>
                    </a:p>
                  </a:txBody>
                  <a:tcPr marL="68580" marR="68580" marT="34290" marB="34290"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External Factors </a:t>
                      </a:r>
                      <a:endParaRPr lang="ru-RU" sz="2800" dirty="0"/>
                    </a:p>
                  </a:txBody>
                  <a:tcPr marL="68580" marR="68580" marT="34290" marB="34290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9818306"/>
                  </a:ext>
                </a:extLst>
              </a:tr>
              <a:tr h="675291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No delivery service </a:t>
                      </a:r>
                    </a:p>
                    <a:p>
                      <a:endParaRPr lang="ru-RU" sz="1400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Remote working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741015"/>
                  </a:ext>
                </a:extLst>
              </a:tr>
              <a:tr h="710779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Poor pre- order system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Fewer visitors to retail park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3286867"/>
                  </a:ext>
                </a:extLst>
              </a:tr>
              <a:tr h="584178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Missed customer calls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Shop closures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5233175"/>
                  </a:ext>
                </a:extLst>
              </a:tr>
              <a:tr h="584178">
                <a:tc>
                  <a:txBody>
                    <a:bodyPr/>
                    <a:lstStyle/>
                    <a:p>
                      <a:endParaRPr lang="ru-RU" sz="1400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1" dirty="0"/>
                        <a:t>Rising operating costs </a:t>
                      </a:r>
                      <a:endParaRPr lang="ru-RU" sz="2400" b="1" dirty="0"/>
                    </a:p>
                  </a:txBody>
                  <a:tcPr marL="68580" marR="68580" marT="34290" marB="3429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82901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8850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5C24D-BEE6-38D4-D873-1C970DD78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869746"/>
          </a:xfrm>
        </p:spPr>
        <p:txBody>
          <a:bodyPr/>
          <a:lstStyle/>
          <a:p>
            <a:r>
              <a:rPr lang="en-GB" dirty="0"/>
              <a:t>What is PESTEL Analysis?</a:t>
            </a:r>
            <a:br>
              <a:rPr lang="en-GB" dirty="0"/>
            </a:br>
            <a:br>
              <a:rPr lang="en-GB" dirty="0"/>
            </a:br>
            <a:r>
              <a:rPr lang="en-GB" sz="3200" dirty="0"/>
              <a:t>PESTEL Analysis</a:t>
            </a:r>
            <a:br>
              <a:rPr lang="en-GB" sz="3200" dirty="0"/>
            </a:br>
            <a:br>
              <a:rPr lang="en-GB" sz="3200" dirty="0"/>
            </a:br>
            <a:r>
              <a:rPr lang="en-GB" sz="2400" dirty="0"/>
              <a:t>A strategic framework used to analyse </a:t>
            </a:r>
            <a:r>
              <a:rPr lang="en-GB" sz="2400" b="1" dirty="0"/>
              <a:t>external factors</a:t>
            </a:r>
            <a:r>
              <a:rPr lang="en-GB" sz="2400" dirty="0"/>
              <a:t> affecting a business </a:t>
            </a:r>
            <a:endParaRPr lang="ru-RU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DC2D8-B8A8-344C-FE3D-FD207BEB2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81" y="3584673"/>
            <a:ext cx="7696667" cy="297320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6200" dirty="0"/>
              <a:t>P- Political</a:t>
            </a:r>
          </a:p>
          <a:p>
            <a:pPr marL="0" indent="0">
              <a:buNone/>
            </a:pPr>
            <a:r>
              <a:rPr lang="en-GB" sz="6200" dirty="0"/>
              <a:t>E- Economic</a:t>
            </a:r>
          </a:p>
          <a:p>
            <a:pPr marL="0" indent="0">
              <a:buNone/>
            </a:pPr>
            <a:r>
              <a:rPr lang="en-GB" sz="6200" dirty="0"/>
              <a:t>S- Social</a:t>
            </a:r>
          </a:p>
          <a:p>
            <a:pPr marL="0" indent="0">
              <a:buNone/>
            </a:pPr>
            <a:r>
              <a:rPr lang="en-GB" sz="6200" dirty="0"/>
              <a:t>T- Technological</a:t>
            </a:r>
          </a:p>
          <a:p>
            <a:pPr marL="0" indent="0">
              <a:buNone/>
            </a:pPr>
            <a:r>
              <a:rPr lang="en-GB" sz="6200" dirty="0"/>
              <a:t>E- Environmental </a:t>
            </a:r>
          </a:p>
          <a:p>
            <a:pPr marL="0" indent="0">
              <a:buNone/>
            </a:pPr>
            <a:r>
              <a:rPr lang="en-GB" sz="6200" dirty="0"/>
              <a:t>L- Legal </a:t>
            </a:r>
            <a:endParaRPr lang="ru-RU" sz="6200" dirty="0"/>
          </a:p>
        </p:txBody>
      </p:sp>
    </p:spTree>
    <p:extLst>
      <p:ext uri="{BB962C8B-B14F-4D97-AF65-F5344CB8AC3E}">
        <p14:creationId xmlns:p14="http://schemas.microsoft.com/office/powerpoint/2010/main" val="195178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2584-2024-C124-4E79-4BCD9EA42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4" y="211298"/>
            <a:ext cx="8294115" cy="1017025"/>
          </a:xfrm>
        </p:spPr>
        <p:txBody>
          <a:bodyPr>
            <a:normAutofit fontScale="90000"/>
          </a:bodyPr>
          <a:lstStyle/>
          <a:p>
            <a:r>
              <a:rPr lang="en-GB" dirty="0"/>
              <a:t>PESTEL ANALYSIS of Basil’s Bakery 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E63E0-C8B0-8F71-DC0A-1497AC1C5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437" y="854752"/>
            <a:ext cx="7790732" cy="37369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350" dirty="0"/>
          </a:p>
          <a:p>
            <a:pPr marL="0" indent="0">
              <a:buNone/>
            </a:pPr>
            <a:r>
              <a:rPr lang="en-GB" sz="1600" b="1" dirty="0"/>
              <a:t>                                                                </a:t>
            </a:r>
          </a:p>
          <a:p>
            <a:pPr marL="0" indent="0">
              <a:buNone/>
            </a:pPr>
            <a:endParaRPr lang="en-GB" sz="1350" dirty="0"/>
          </a:p>
          <a:p>
            <a:pPr marL="0" indent="0">
              <a:buNone/>
            </a:pPr>
            <a:endParaRPr lang="en-GB" sz="1350" dirty="0"/>
          </a:p>
          <a:p>
            <a:pPr marL="0" indent="0">
              <a:buNone/>
            </a:pPr>
            <a:endParaRPr lang="en-GB" sz="1350" dirty="0"/>
          </a:p>
          <a:p>
            <a:pPr marL="0" indent="0">
              <a:buNone/>
            </a:pPr>
            <a:r>
              <a:rPr lang="en-GB" sz="1800" b="1" dirty="0"/>
              <a:t>                                                                                                                               </a:t>
            </a:r>
            <a:endParaRPr lang="ru-RU" sz="1800" b="1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9B1A25A-370E-55C9-760B-00477626022E}"/>
              </a:ext>
            </a:extLst>
          </p:cNvPr>
          <p:cNvSpPr/>
          <p:nvPr/>
        </p:nvSpPr>
        <p:spPr>
          <a:xfrm>
            <a:off x="230700" y="1067800"/>
            <a:ext cx="2353318" cy="638815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POLITICAL</a:t>
            </a:r>
            <a:r>
              <a:rPr lang="en-GB" sz="1350" b="1" dirty="0"/>
              <a:t> </a:t>
            </a:r>
            <a:endParaRPr lang="ru-RU" sz="1350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F2ABC46-3205-A96A-0D60-CA77A07466E4}"/>
              </a:ext>
            </a:extLst>
          </p:cNvPr>
          <p:cNvSpPr/>
          <p:nvPr/>
        </p:nvSpPr>
        <p:spPr>
          <a:xfrm>
            <a:off x="230700" y="2551368"/>
            <a:ext cx="2301427" cy="594640"/>
          </a:xfrm>
          <a:prstGeom prst="ellipse">
            <a:avLst/>
          </a:prstGeom>
          <a:solidFill>
            <a:srgbClr val="ED0000"/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>
                <a:solidFill>
                  <a:schemeClr val="tx1"/>
                </a:solidFill>
              </a:rPr>
              <a:t>SOCIAL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9799B24-BE8C-0E7C-6AF8-AED2D0DB91E7}"/>
              </a:ext>
            </a:extLst>
          </p:cNvPr>
          <p:cNvSpPr/>
          <p:nvPr/>
        </p:nvSpPr>
        <p:spPr>
          <a:xfrm>
            <a:off x="187224" y="4070617"/>
            <a:ext cx="2301426" cy="600531"/>
          </a:xfrm>
          <a:prstGeom prst="ellipse">
            <a:avLst/>
          </a:prstGeom>
          <a:solidFill>
            <a:srgbClr val="DC393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>
                <a:solidFill>
                  <a:schemeClr val="bg1"/>
                </a:solidFill>
              </a:rPr>
              <a:t>ENVIRONMENTAL</a:t>
            </a:r>
            <a:r>
              <a:rPr lang="en-GB" sz="1350" dirty="0">
                <a:solidFill>
                  <a:schemeClr val="bg1"/>
                </a:solidFill>
              </a:rPr>
              <a:t> </a:t>
            </a:r>
            <a:endParaRPr lang="ru-RU" sz="1350" dirty="0">
              <a:solidFill>
                <a:schemeClr val="bg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9AFBE3C-3358-66D5-6230-2662E79652B1}"/>
              </a:ext>
            </a:extLst>
          </p:cNvPr>
          <p:cNvSpPr/>
          <p:nvPr/>
        </p:nvSpPr>
        <p:spPr>
          <a:xfrm>
            <a:off x="5389259" y="1020476"/>
            <a:ext cx="2228872" cy="63459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/>
              <a:t>ECONOMIC</a:t>
            </a:r>
            <a:r>
              <a:rPr lang="en-GB" sz="1350" dirty="0"/>
              <a:t> </a:t>
            </a:r>
            <a:endParaRPr lang="ru-RU" sz="135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0D5EFBD-8FD6-CD2D-F60D-5E3E5FB980EC}"/>
              </a:ext>
            </a:extLst>
          </p:cNvPr>
          <p:cNvSpPr/>
          <p:nvPr/>
        </p:nvSpPr>
        <p:spPr>
          <a:xfrm>
            <a:off x="5389259" y="2514751"/>
            <a:ext cx="2341449" cy="59464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/>
              <a:t>TECHNOLOGICAL </a:t>
            </a:r>
            <a:endParaRPr lang="ru-RU" sz="1350" b="1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31AE27B-226D-1776-E457-DB79E62DCB89}"/>
              </a:ext>
            </a:extLst>
          </p:cNvPr>
          <p:cNvSpPr/>
          <p:nvPr/>
        </p:nvSpPr>
        <p:spPr>
          <a:xfrm>
            <a:off x="5513837" y="4125352"/>
            <a:ext cx="2405151" cy="545796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b="1" dirty="0"/>
              <a:t>LEGAL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789D9A-C267-AC53-AE07-E7EAA9DE5C6B}"/>
              </a:ext>
            </a:extLst>
          </p:cNvPr>
          <p:cNvSpPr txBox="1"/>
          <p:nvPr/>
        </p:nvSpPr>
        <p:spPr>
          <a:xfrm>
            <a:off x="136629" y="1685534"/>
            <a:ext cx="44858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Business regulations </a:t>
            </a:r>
          </a:p>
          <a:p>
            <a:r>
              <a:rPr lang="en-GB" dirty="0"/>
              <a:t>Food safety </a:t>
            </a:r>
            <a:endParaRPr lang="ru-RU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37A83D-560F-B7E4-8EE4-280C2EF76CAA}"/>
              </a:ext>
            </a:extLst>
          </p:cNvPr>
          <p:cNvSpPr txBox="1"/>
          <p:nvPr/>
        </p:nvSpPr>
        <p:spPr>
          <a:xfrm>
            <a:off x="5449636" y="1679291"/>
            <a:ext cx="2763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Inflation</a:t>
            </a:r>
          </a:p>
          <a:p>
            <a:r>
              <a:rPr lang="en-GB" dirty="0"/>
              <a:t>Rising operating costs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0E6266-5797-0CEC-74F4-1D096BDDBC8B}"/>
              </a:ext>
            </a:extLst>
          </p:cNvPr>
          <p:cNvSpPr txBox="1"/>
          <p:nvPr/>
        </p:nvSpPr>
        <p:spPr>
          <a:xfrm>
            <a:off x="86140" y="3146008"/>
            <a:ext cx="2987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Remote working </a:t>
            </a:r>
          </a:p>
          <a:p>
            <a:r>
              <a:rPr lang="en-GB" dirty="0"/>
              <a:t>Fewer retail park visitors </a:t>
            </a:r>
            <a:endParaRPr lang="ru-RU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1C4C77-6C53-FB78-D532-8BA7E2EBB16B}"/>
              </a:ext>
            </a:extLst>
          </p:cNvPr>
          <p:cNvSpPr txBox="1"/>
          <p:nvPr/>
        </p:nvSpPr>
        <p:spPr>
          <a:xfrm>
            <a:off x="5449636" y="3122621"/>
            <a:ext cx="31575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online ordering</a:t>
            </a:r>
          </a:p>
          <a:p>
            <a:r>
              <a:rPr lang="en-GB" dirty="0"/>
              <a:t>Digital customers expectations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B5DA131-95AE-CC82-DAA2-BC7BED7348E8}"/>
              </a:ext>
            </a:extLst>
          </p:cNvPr>
          <p:cNvSpPr txBox="1"/>
          <p:nvPr/>
        </p:nvSpPr>
        <p:spPr>
          <a:xfrm>
            <a:off x="61054" y="4742529"/>
            <a:ext cx="3096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Organic ingredients </a:t>
            </a:r>
          </a:p>
          <a:p>
            <a:r>
              <a:rPr lang="en-GB" dirty="0"/>
              <a:t> sustainable packaging </a:t>
            </a:r>
            <a:endParaRPr lang="ru-RU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2A2A45E-E890-5075-A5F3-8EEE5CAD3AAA}"/>
              </a:ext>
            </a:extLst>
          </p:cNvPr>
          <p:cNvSpPr txBox="1"/>
          <p:nvPr/>
        </p:nvSpPr>
        <p:spPr>
          <a:xfrm>
            <a:off x="5389259" y="4766946"/>
            <a:ext cx="29055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Food safety legislation</a:t>
            </a:r>
          </a:p>
          <a:p>
            <a:r>
              <a:rPr lang="en-GB" dirty="0"/>
              <a:t> Employment law</a:t>
            </a:r>
            <a:endParaRPr lang="ru-RU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F63046-3883-DBE4-EE14-75E5A2BF83B0}"/>
              </a:ext>
            </a:extLst>
          </p:cNvPr>
          <p:cNvSpPr txBox="1"/>
          <p:nvPr/>
        </p:nvSpPr>
        <p:spPr>
          <a:xfrm>
            <a:off x="187224" y="5738641"/>
            <a:ext cx="79491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References: BBC News (2026); Business Matters (2026); McKinsey &amp; Company (2025); NCASS (2025); Food Standards Agency (2025); Basil’s Bakery Case Study (2026).</a:t>
            </a:r>
            <a:endParaRPr lang="ru-RU" sz="1600" dirty="0"/>
          </a:p>
        </p:txBody>
      </p:sp>
    </p:spTree>
    <p:extLst>
      <p:ext uri="{BB962C8B-B14F-4D97-AF65-F5344CB8AC3E}">
        <p14:creationId xmlns:p14="http://schemas.microsoft.com/office/powerpoint/2010/main" val="742361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3A01-DBCF-0F60-3E0C-9C06838E0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65" y="452718"/>
            <a:ext cx="7842523" cy="1400530"/>
          </a:xfrm>
        </p:spPr>
        <p:txBody>
          <a:bodyPr/>
          <a:lstStyle/>
          <a:p>
            <a:r>
              <a:rPr lang="en-GB" dirty="0"/>
              <a:t>What is a Fishbone Diagram?</a:t>
            </a:r>
            <a:br>
              <a:rPr lang="en-GB" dirty="0"/>
            </a:br>
            <a:br>
              <a:rPr lang="en-GB" dirty="0"/>
            </a:br>
            <a:r>
              <a:rPr lang="en-GB" sz="3200" dirty="0"/>
              <a:t>A tool used to </a:t>
            </a:r>
            <a:r>
              <a:rPr lang="en-GB" sz="3200" b="1" dirty="0"/>
              <a:t>identify</a:t>
            </a:r>
            <a:r>
              <a:rPr lang="en-GB" sz="3200" dirty="0"/>
              <a:t> the root causes of a problem </a:t>
            </a:r>
            <a:endParaRPr lang="ru-RU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D5D5-CD75-DAAB-9F70-6A85F82D5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22" y="3163668"/>
            <a:ext cx="6933494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Used to:</a:t>
            </a:r>
          </a:p>
          <a:p>
            <a:pPr marL="457200" indent="-457200">
              <a:buAutoNum type="arabicPeriod"/>
            </a:pPr>
            <a:r>
              <a:rPr lang="en-GB" sz="3600" dirty="0"/>
              <a:t>Identify root causes </a:t>
            </a:r>
          </a:p>
          <a:p>
            <a:pPr marL="457200" indent="-457200">
              <a:buAutoNum type="arabicPeriod"/>
            </a:pPr>
            <a:r>
              <a:rPr lang="en-GB" sz="3600" dirty="0"/>
              <a:t>Organise possible causes</a:t>
            </a:r>
          </a:p>
          <a:p>
            <a:pPr marL="457200" indent="-457200">
              <a:buAutoNum type="arabicPeriod"/>
            </a:pPr>
            <a:r>
              <a:rPr lang="en-GB" sz="3600" dirty="0"/>
              <a:t>Support problem solving </a:t>
            </a:r>
            <a:endParaRPr lang="ru-RU" sz="3600" dirty="0"/>
          </a:p>
        </p:txBody>
      </p:sp>
    </p:spTree>
    <p:extLst>
      <p:ext uri="{BB962C8B-B14F-4D97-AF65-F5344CB8AC3E}">
        <p14:creationId xmlns:p14="http://schemas.microsoft.com/office/powerpoint/2010/main" val="2320291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3ABB5-6B6B-63CA-6973-982986507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6373" y="160188"/>
            <a:ext cx="8215914" cy="389574"/>
          </a:xfrm>
        </p:spPr>
        <p:txBody>
          <a:bodyPr>
            <a:normAutofit fontScale="90000"/>
          </a:bodyPr>
          <a:lstStyle/>
          <a:p>
            <a:r>
              <a:rPr lang="en-GB" sz="2400" b="1" dirty="0"/>
              <a:t>FISHBONE    ANALYSIS </a:t>
            </a:r>
            <a:endParaRPr lang="ru-RU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D5EAB-C54E-7405-FA72-C7201099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6472" y="1144439"/>
            <a:ext cx="7886700" cy="47305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              </a:t>
            </a:r>
            <a:endParaRPr lang="en-GB" sz="5600" b="1" dirty="0"/>
          </a:p>
          <a:p>
            <a:pPr marL="342900" lvl="1" indent="0" algn="ctr">
              <a:buNone/>
            </a:pPr>
            <a:r>
              <a:rPr lang="en-GB" sz="7200" dirty="0"/>
              <a:t>       </a:t>
            </a:r>
          </a:p>
        </p:txBody>
      </p:sp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2640847D-FAAD-8215-8565-28D650D813A2}"/>
                  </a:ext>
                </a:extLst>
              </p14:cNvPr>
              <p14:cNvContentPartPr/>
              <p14:nvPr/>
            </p14:nvContentPartPr>
            <p14:xfrm>
              <a:off x="3403182" y="3376112"/>
              <a:ext cx="270" cy="27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2640847D-FAAD-8215-8565-28D650D813A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96432" y="3369362"/>
                <a:ext cx="13500" cy="13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4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E3A1102C-4525-C461-17F8-0B0650A0678D}"/>
                  </a:ext>
                </a:extLst>
              </p14:cNvPr>
              <p14:cNvContentPartPr/>
              <p14:nvPr/>
            </p14:nvContentPartPr>
            <p14:xfrm>
              <a:off x="444252" y="7300022"/>
              <a:ext cx="270" cy="27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E3A1102C-4525-C461-17F8-0B0650A0678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37502" y="7293272"/>
                <a:ext cx="13500" cy="13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5E98E6F1-505B-3063-FF79-8C5D52C4A818}"/>
                  </a:ext>
                </a:extLst>
              </p14:cNvPr>
              <p14:cNvContentPartPr/>
              <p14:nvPr/>
            </p14:nvContentPartPr>
            <p14:xfrm>
              <a:off x="2440142" y="3404942"/>
              <a:ext cx="225000" cy="72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5E98E6F1-505B-3063-FF79-8C5D52C4A81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431142" y="3386942"/>
                <a:ext cx="24264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F3040F6D-E55F-DDC8-64B5-85CB062E226D}"/>
                  </a:ext>
                </a:extLst>
              </p14:cNvPr>
              <p14:cNvContentPartPr/>
              <p14:nvPr/>
            </p14:nvContentPartPr>
            <p14:xfrm>
              <a:off x="2827502" y="3404942"/>
              <a:ext cx="224640" cy="720"/>
            </p14:xfrm>
          </p:contentPart>
        </mc:Choice>
        <mc:Fallback xmlns=""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F3040F6D-E55F-DDC8-64B5-85CB062E226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818502" y="3386942"/>
                <a:ext cx="24228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A96D829A-B60B-8B59-62E1-2EBC3A8E49B7}"/>
                  </a:ext>
                </a:extLst>
              </p14:cNvPr>
              <p14:cNvContentPartPr/>
              <p14:nvPr/>
            </p14:nvContentPartPr>
            <p14:xfrm>
              <a:off x="3192182" y="3404942"/>
              <a:ext cx="291960" cy="1152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A96D829A-B60B-8B59-62E1-2EBC3A8E49B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183182" y="3396302"/>
                <a:ext cx="309600" cy="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70" name="Ink 169">
                <a:extLst>
                  <a:ext uri="{FF2B5EF4-FFF2-40B4-BE49-F238E27FC236}">
                    <a16:creationId xmlns:a16="http://schemas.microsoft.com/office/drawing/2014/main" id="{41E574DA-B74B-06FC-835F-E014C4203043}"/>
                  </a:ext>
                </a:extLst>
              </p14:cNvPr>
              <p14:cNvContentPartPr/>
              <p14:nvPr/>
            </p14:nvContentPartPr>
            <p14:xfrm>
              <a:off x="3606902" y="3427622"/>
              <a:ext cx="247680" cy="720"/>
            </p14:xfrm>
          </p:contentPart>
        </mc:Choice>
        <mc:Fallback xmlns="">
          <p:pic>
            <p:nvPicPr>
              <p:cNvPr id="170" name="Ink 169">
                <a:extLst>
                  <a:ext uri="{FF2B5EF4-FFF2-40B4-BE49-F238E27FC236}">
                    <a16:creationId xmlns:a16="http://schemas.microsoft.com/office/drawing/2014/main" id="{41E574DA-B74B-06FC-835F-E014C420304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597902" y="3409622"/>
                <a:ext cx="2653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A0786795-D23E-ABA3-9922-88DEFE968DD3}"/>
                  </a:ext>
                </a:extLst>
              </p14:cNvPr>
              <p14:cNvContentPartPr/>
              <p14:nvPr/>
            </p14:nvContentPartPr>
            <p14:xfrm>
              <a:off x="4027742" y="3438422"/>
              <a:ext cx="286200" cy="72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A0786795-D23E-ABA3-9922-88DEFE968DD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018742" y="3420422"/>
                <a:ext cx="30384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50197B15-0971-238B-31CE-20DF5B023477}"/>
                  </a:ext>
                </a:extLst>
              </p14:cNvPr>
              <p14:cNvContentPartPr/>
              <p14:nvPr/>
            </p14:nvContentPartPr>
            <p14:xfrm>
              <a:off x="4442822" y="3421862"/>
              <a:ext cx="281160" cy="720"/>
            </p14:xfrm>
          </p:contentPart>
        </mc:Choice>
        <mc:Fallback xmlns=""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50197B15-0971-238B-31CE-20DF5B02347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433822" y="3403862"/>
                <a:ext cx="2988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35D3B1F7-CD37-765C-4D4E-F63821F72091}"/>
                  </a:ext>
                </a:extLst>
              </p14:cNvPr>
              <p14:cNvContentPartPr/>
              <p14:nvPr/>
            </p14:nvContentPartPr>
            <p14:xfrm>
              <a:off x="4829822" y="3421862"/>
              <a:ext cx="253080" cy="720"/>
            </p14:xfrm>
          </p:contentPart>
        </mc:Choice>
        <mc:Fallback xmlns=""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35D3B1F7-CD37-765C-4D4E-F63821F7209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820822" y="3403862"/>
                <a:ext cx="2707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AF424B01-0FB2-FA87-986C-CFD1DF05F801}"/>
                  </a:ext>
                </a:extLst>
              </p14:cNvPr>
              <p14:cNvContentPartPr/>
              <p14:nvPr/>
            </p14:nvContentPartPr>
            <p14:xfrm>
              <a:off x="5233742" y="3404942"/>
              <a:ext cx="303480" cy="72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AF424B01-0FB2-FA87-986C-CFD1DF05F801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224742" y="3386942"/>
                <a:ext cx="3211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42F1D8BA-A812-9878-93AA-5F7244E7D013}"/>
                  </a:ext>
                </a:extLst>
              </p14:cNvPr>
              <p14:cNvContentPartPr/>
              <p14:nvPr/>
            </p14:nvContentPartPr>
            <p14:xfrm>
              <a:off x="5744222" y="3410342"/>
              <a:ext cx="297720" cy="720"/>
            </p14:xfrm>
          </p:contentPart>
        </mc:Choice>
        <mc:Fallback xmlns=""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42F1D8BA-A812-9878-93AA-5F7244E7D01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735222" y="3392342"/>
                <a:ext cx="3153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8DCB4DFA-B77E-BD1F-4E5F-C315A59075F0}"/>
                  </a:ext>
                </a:extLst>
              </p14:cNvPr>
              <p14:cNvContentPartPr/>
              <p14:nvPr/>
            </p14:nvContentPartPr>
            <p14:xfrm>
              <a:off x="2838302" y="3206582"/>
              <a:ext cx="200160" cy="10332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8DCB4DFA-B77E-BD1F-4E5F-C315A59075F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829662" y="3197582"/>
                <a:ext cx="217800" cy="12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558DFABA-E202-EB0A-E437-FEB8A72F8E5E}"/>
                  </a:ext>
                </a:extLst>
              </p14:cNvPr>
              <p14:cNvContentPartPr/>
              <p14:nvPr/>
            </p14:nvContentPartPr>
            <p14:xfrm>
              <a:off x="3186062" y="3045662"/>
              <a:ext cx="230760" cy="90360"/>
            </p14:xfrm>
          </p:contentPart>
        </mc:Choice>
        <mc:Fallback xmlns=""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558DFABA-E202-EB0A-E437-FEB8A72F8E5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177062" y="3036662"/>
                <a:ext cx="248400" cy="10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203" name="Group 202">
            <a:extLst>
              <a:ext uri="{FF2B5EF4-FFF2-40B4-BE49-F238E27FC236}">
                <a16:creationId xmlns:a16="http://schemas.microsoft.com/office/drawing/2014/main" id="{E13348BC-3EE2-66AD-BFF6-25083746AA82}"/>
              </a:ext>
            </a:extLst>
          </p:cNvPr>
          <p:cNvGrpSpPr/>
          <p:nvPr/>
        </p:nvGrpSpPr>
        <p:grpSpPr>
          <a:xfrm>
            <a:off x="3590342" y="2740022"/>
            <a:ext cx="574200" cy="258120"/>
            <a:chOff x="3590342" y="2740022"/>
            <a:chExt cx="574200" cy="258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C31B5EF1-9337-6B20-5FB3-4D3E29188C0A}"/>
                    </a:ext>
                  </a:extLst>
                </p14:cNvPr>
                <p14:cNvContentPartPr/>
                <p14:nvPr/>
              </p14:nvContentPartPr>
              <p14:xfrm>
                <a:off x="3590342" y="2896982"/>
                <a:ext cx="225360" cy="101160"/>
              </p14:xfrm>
            </p:contentPart>
          </mc:Choice>
          <mc:Fallback xmlns=""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C31B5EF1-9337-6B20-5FB3-4D3E29188C0A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3581342" y="2888342"/>
                  <a:ext cx="243000" cy="11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202" name="Ink 201">
                  <a:extLst>
                    <a:ext uri="{FF2B5EF4-FFF2-40B4-BE49-F238E27FC236}">
                      <a16:creationId xmlns:a16="http://schemas.microsoft.com/office/drawing/2014/main" id="{E0B180B3-B92D-A12C-E4A7-C84A6A265020}"/>
                    </a:ext>
                  </a:extLst>
                </p14:cNvPr>
                <p14:cNvContentPartPr/>
                <p14:nvPr/>
              </p14:nvContentPartPr>
              <p14:xfrm>
                <a:off x="3926942" y="2740022"/>
                <a:ext cx="237600" cy="99000"/>
              </p14:xfrm>
            </p:contentPart>
          </mc:Choice>
          <mc:Fallback xmlns="">
            <p:pic>
              <p:nvPicPr>
                <p:cNvPr id="202" name="Ink 201">
                  <a:extLst>
                    <a:ext uri="{FF2B5EF4-FFF2-40B4-BE49-F238E27FC236}">
                      <a16:creationId xmlns:a16="http://schemas.microsoft.com/office/drawing/2014/main" id="{E0B180B3-B92D-A12C-E4A7-C84A6A265020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3917942" y="2731382"/>
                  <a:ext cx="255240" cy="1166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08" name="Group 207">
            <a:extLst>
              <a:ext uri="{FF2B5EF4-FFF2-40B4-BE49-F238E27FC236}">
                <a16:creationId xmlns:a16="http://schemas.microsoft.com/office/drawing/2014/main" id="{07D022AC-BE7E-BA47-B13F-CE27D1FDD056}"/>
              </a:ext>
            </a:extLst>
          </p:cNvPr>
          <p:cNvGrpSpPr/>
          <p:nvPr/>
        </p:nvGrpSpPr>
        <p:grpSpPr>
          <a:xfrm>
            <a:off x="2810222" y="3640742"/>
            <a:ext cx="988560" cy="500040"/>
            <a:chOff x="2810222" y="3640742"/>
            <a:chExt cx="988560" cy="5000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8DD809C6-FE09-3D38-CB0B-9D331B1CD4D2}"/>
                    </a:ext>
                  </a:extLst>
                </p14:cNvPr>
                <p14:cNvContentPartPr/>
                <p14:nvPr/>
              </p14:nvContentPartPr>
              <p14:xfrm>
                <a:off x="2810222" y="3640742"/>
                <a:ext cx="253440" cy="155520"/>
              </p14:xfrm>
            </p:contentPart>
          </mc:Choice>
          <mc:Fallback xmlns=""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8DD809C6-FE09-3D38-CB0B-9D331B1CD4D2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2801582" y="3632102"/>
                  <a:ext cx="271080" cy="17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205" name="Ink 204">
                  <a:extLst>
                    <a:ext uri="{FF2B5EF4-FFF2-40B4-BE49-F238E27FC236}">
                      <a16:creationId xmlns:a16="http://schemas.microsoft.com/office/drawing/2014/main" id="{8ED7C4BF-66AB-935F-A80F-7F86D9197B0E}"/>
                    </a:ext>
                  </a:extLst>
                </p14:cNvPr>
                <p14:cNvContentPartPr/>
                <p14:nvPr/>
              </p14:nvContentPartPr>
              <p14:xfrm>
                <a:off x="3141062" y="3853502"/>
                <a:ext cx="295560" cy="110160"/>
              </p14:xfrm>
            </p:contentPart>
          </mc:Choice>
          <mc:Fallback xmlns="">
            <p:pic>
              <p:nvPicPr>
                <p:cNvPr id="205" name="Ink 204">
                  <a:extLst>
                    <a:ext uri="{FF2B5EF4-FFF2-40B4-BE49-F238E27FC236}">
                      <a16:creationId xmlns:a16="http://schemas.microsoft.com/office/drawing/2014/main" id="{8ED7C4BF-66AB-935F-A80F-7F86D9197B0E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3132422" y="3844862"/>
                  <a:ext cx="31320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48D81E8D-41ED-0589-27EF-E4E201D18BCF}"/>
                    </a:ext>
                  </a:extLst>
                </p14:cNvPr>
                <p14:cNvContentPartPr/>
                <p14:nvPr/>
              </p14:nvContentPartPr>
              <p14:xfrm>
                <a:off x="3550742" y="4016582"/>
                <a:ext cx="248040" cy="124200"/>
              </p14:xfrm>
            </p:contentPart>
          </mc:Choice>
          <mc:Fallback xmlns=""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48D81E8D-41ED-0589-27EF-E4E201D18BCF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3542102" y="4007582"/>
                  <a:ext cx="265680" cy="141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09" name="Ink 208">
                <a:extLst>
                  <a:ext uri="{FF2B5EF4-FFF2-40B4-BE49-F238E27FC236}">
                    <a16:creationId xmlns:a16="http://schemas.microsoft.com/office/drawing/2014/main" id="{B7C91BFF-E95F-4B2C-231F-B8857A3FA296}"/>
                  </a:ext>
                </a:extLst>
              </p14:cNvPr>
              <p14:cNvContentPartPr/>
              <p14:nvPr/>
            </p14:nvContentPartPr>
            <p14:xfrm>
              <a:off x="3976622" y="4235102"/>
              <a:ext cx="245880" cy="149760"/>
            </p14:xfrm>
          </p:contentPart>
        </mc:Choice>
        <mc:Fallback xmlns="">
          <p:pic>
            <p:nvPicPr>
              <p:cNvPr id="209" name="Ink 208">
                <a:extLst>
                  <a:ext uri="{FF2B5EF4-FFF2-40B4-BE49-F238E27FC236}">
                    <a16:creationId xmlns:a16="http://schemas.microsoft.com/office/drawing/2014/main" id="{B7C91BFF-E95F-4B2C-231F-B8857A3FA296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967982" y="4226462"/>
                <a:ext cx="263520" cy="1674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4DD971FB-AC38-6738-24BD-ABB58326AFC8}"/>
              </a:ext>
            </a:extLst>
          </p:cNvPr>
          <p:cNvSpPr txBox="1"/>
          <p:nvPr/>
        </p:nvSpPr>
        <p:spPr>
          <a:xfrm>
            <a:off x="3335548" y="858718"/>
            <a:ext cx="2727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2400" b="1" dirty="0"/>
              <a:t>Sales Stagnation </a:t>
            </a:r>
            <a:endParaRPr lang="ru-RU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51B981-34A0-F2CF-5265-597857E14C8C}"/>
              </a:ext>
            </a:extLst>
          </p:cNvPr>
          <p:cNvSpPr txBox="1"/>
          <p:nvPr/>
        </p:nvSpPr>
        <p:spPr>
          <a:xfrm>
            <a:off x="3027362" y="659334"/>
            <a:ext cx="1929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            </a:t>
            </a:r>
          </a:p>
          <a:p>
            <a:r>
              <a:rPr lang="en-GB" sz="1600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BAEDA3-AC89-6DAA-6AAA-0C6E3A53F87C}"/>
              </a:ext>
            </a:extLst>
          </p:cNvPr>
          <p:cNvSpPr txBox="1"/>
          <p:nvPr/>
        </p:nvSpPr>
        <p:spPr>
          <a:xfrm>
            <a:off x="805132" y="1455701"/>
            <a:ext cx="29329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PEOPLE</a:t>
            </a:r>
          </a:p>
          <a:p>
            <a:r>
              <a:rPr lang="en-GB" sz="2400" dirty="0"/>
              <a:t>Remote workers </a:t>
            </a:r>
          </a:p>
          <a:p>
            <a:r>
              <a:rPr lang="en-GB" sz="2400" dirty="0"/>
              <a:t>Fewer visitors </a:t>
            </a:r>
            <a:endParaRPr lang="ru-RU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386B07-62B3-E09B-D4FE-6616329B6211}"/>
              </a:ext>
            </a:extLst>
          </p:cNvPr>
          <p:cNvSpPr txBox="1"/>
          <p:nvPr/>
        </p:nvSpPr>
        <p:spPr>
          <a:xfrm>
            <a:off x="5802701" y="1455701"/>
            <a:ext cx="2478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METHODS</a:t>
            </a:r>
          </a:p>
          <a:p>
            <a:r>
              <a:rPr lang="en-GB" sz="2400" dirty="0"/>
              <a:t>No delivery</a:t>
            </a:r>
          </a:p>
          <a:p>
            <a:r>
              <a:rPr lang="en-GB" sz="2400" dirty="0"/>
              <a:t>Poor pre-orders</a:t>
            </a:r>
            <a:r>
              <a:rPr lang="en-GB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7BC5C3-08C0-D366-19B0-8D3BE41C7E77}"/>
              </a:ext>
            </a:extLst>
          </p:cNvPr>
          <p:cNvSpPr txBox="1"/>
          <p:nvPr/>
        </p:nvSpPr>
        <p:spPr>
          <a:xfrm>
            <a:off x="768670" y="2889093"/>
            <a:ext cx="2715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MEASUREMENT</a:t>
            </a:r>
          </a:p>
          <a:p>
            <a:r>
              <a:rPr lang="en-GB" sz="2400" dirty="0"/>
              <a:t>Rising costs</a:t>
            </a:r>
          </a:p>
          <a:p>
            <a:r>
              <a:rPr lang="en-GB" sz="2400" dirty="0"/>
              <a:t>Energy costs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61B8DB5-6A27-CF39-C216-6CF801F3A121}"/>
              </a:ext>
            </a:extLst>
          </p:cNvPr>
          <p:cNvSpPr txBox="1"/>
          <p:nvPr/>
        </p:nvSpPr>
        <p:spPr>
          <a:xfrm>
            <a:off x="5814238" y="2883416"/>
            <a:ext cx="29589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MACHINES</a:t>
            </a:r>
          </a:p>
          <a:p>
            <a:r>
              <a:rPr lang="en-GB" sz="2400" dirty="0"/>
              <a:t>No online ordering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49369C-14AC-5E34-3708-3FE158FC75C3}"/>
              </a:ext>
            </a:extLst>
          </p:cNvPr>
          <p:cNvSpPr txBox="1"/>
          <p:nvPr/>
        </p:nvSpPr>
        <p:spPr>
          <a:xfrm>
            <a:off x="866489" y="4222941"/>
            <a:ext cx="30924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MATERIALS</a:t>
            </a:r>
          </a:p>
          <a:p>
            <a:r>
              <a:rPr lang="en-GB" sz="2400" dirty="0"/>
              <a:t>Expensive ingredients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AA4C11D-B7FD-3823-2631-02567EF99A9E}"/>
              </a:ext>
            </a:extLst>
          </p:cNvPr>
          <p:cNvSpPr txBox="1"/>
          <p:nvPr/>
        </p:nvSpPr>
        <p:spPr>
          <a:xfrm>
            <a:off x="5802701" y="4099393"/>
            <a:ext cx="31515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FF0000"/>
                </a:highlight>
              </a:rPr>
              <a:t>ENVIRONMENT</a:t>
            </a:r>
          </a:p>
          <a:p>
            <a:r>
              <a:rPr lang="en-GB" sz="2400" dirty="0"/>
              <a:t>Retail parks decline</a:t>
            </a:r>
          </a:p>
          <a:p>
            <a:r>
              <a:rPr lang="en-GB" sz="2400" dirty="0"/>
              <a:t>Shop closure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E36BBB4-A4F5-8B44-B047-3B78BD028933}"/>
              </a:ext>
            </a:extLst>
          </p:cNvPr>
          <p:cNvSpPr txBox="1"/>
          <p:nvPr/>
        </p:nvSpPr>
        <p:spPr>
          <a:xfrm>
            <a:off x="571667" y="5756204"/>
            <a:ext cx="7484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Reference: Adapted from Ishikawa Fishbone Diagram (</a:t>
            </a:r>
            <a:r>
              <a:rPr lang="en-GB" dirty="0" err="1"/>
              <a:t>Pyzdek</a:t>
            </a:r>
            <a:r>
              <a:rPr lang="en-GB" dirty="0"/>
              <a:t> &amp; Keller, 2013); Basil’s Bakery Case Study (2026); BBC News (2026); McKinsey &amp; Company (2025); Business Matters (2026).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58833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DB7F9-E841-6CED-2F26-B49424A94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highlight>
                  <a:srgbClr val="FF0000"/>
                </a:highlight>
              </a:rPr>
              <a:t>Key Findings </a:t>
            </a:r>
            <a:br>
              <a:rPr lang="en-GB" dirty="0"/>
            </a:br>
            <a:r>
              <a:rPr lang="en-GB" dirty="0"/>
              <a:t> </a:t>
            </a: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2EC3-CB4A-C503-92CE-DB9508FEEB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52" y="1666410"/>
            <a:ext cx="8640876" cy="4195481"/>
          </a:xfrm>
        </p:spPr>
        <p:txBody>
          <a:bodyPr/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     Sales remain 25% below pre- pandemic levels </a:t>
            </a:r>
          </a:p>
          <a:p>
            <a:pPr marL="0" indent="0">
              <a:buNone/>
            </a:pPr>
            <a:r>
              <a:rPr lang="en-GB" sz="2800" dirty="0"/>
              <a:t>     Remote working reduced customer football </a:t>
            </a:r>
          </a:p>
          <a:p>
            <a:pPr marL="0" indent="0">
              <a:buNone/>
            </a:pPr>
            <a:r>
              <a:rPr lang="en-GB" sz="2800" dirty="0"/>
              <a:t>     Rising costs reduced profitability</a:t>
            </a:r>
          </a:p>
          <a:p>
            <a:pPr marL="0" indent="0">
              <a:buNone/>
            </a:pPr>
            <a:r>
              <a:rPr lang="en-GB" sz="2800" dirty="0"/>
              <a:t>     Digital ordering and delivery could increase sales </a:t>
            </a:r>
            <a:endParaRPr lang="ru-RU" sz="2800" dirty="0"/>
          </a:p>
        </p:txBody>
      </p:sp>
      <p:pic>
        <p:nvPicPr>
          <p:cNvPr id="8" name="Grafický objekt 29" descr="Checkmark">
            <a:extLst>
              <a:ext uri="{FF2B5EF4-FFF2-40B4-BE49-F238E27FC236}">
                <a16:creationId xmlns:a16="http://schemas.microsoft.com/office/drawing/2014/main" id="{1CCB0C7C-EDC2-7D03-1EF9-8FB6847290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0501" y="2250227"/>
            <a:ext cx="510178" cy="522194"/>
          </a:xfrm>
          <a:prstGeom prst="rect">
            <a:avLst/>
          </a:prstGeom>
        </p:spPr>
      </p:pic>
      <p:pic>
        <p:nvPicPr>
          <p:cNvPr id="10" name="Graphic 9" descr="Checkmark">
            <a:extLst>
              <a:ext uri="{FF2B5EF4-FFF2-40B4-BE49-F238E27FC236}">
                <a16:creationId xmlns:a16="http://schemas.microsoft.com/office/drawing/2014/main" id="{49161F40-18E8-0106-BA87-12746115654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73604" y="2873994"/>
            <a:ext cx="595608" cy="522194"/>
          </a:xfrm>
          <a:prstGeom prst="rect">
            <a:avLst/>
          </a:prstGeom>
        </p:spPr>
      </p:pic>
      <p:pic>
        <p:nvPicPr>
          <p:cNvPr id="12" name="Graphique 1" descr="Checkmark">
            <a:extLst>
              <a:ext uri="{FF2B5EF4-FFF2-40B4-BE49-F238E27FC236}">
                <a16:creationId xmlns:a16="http://schemas.microsoft.com/office/drawing/2014/main" id="{A6B81D19-93FD-4D39-3051-368E6E80BA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77538" y="3356238"/>
            <a:ext cx="548163" cy="590813"/>
          </a:xfrm>
          <a:prstGeom prst="rect">
            <a:avLst/>
          </a:prstGeom>
        </p:spPr>
      </p:pic>
      <p:pic>
        <p:nvPicPr>
          <p:cNvPr id="14" name="Graphique 1" descr="Checkmark">
            <a:extLst>
              <a:ext uri="{FF2B5EF4-FFF2-40B4-BE49-F238E27FC236}">
                <a16:creationId xmlns:a16="http://schemas.microsoft.com/office/drawing/2014/main" id="{20537FC4-F529-3003-12EA-D0804FA224C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30501" y="3947051"/>
            <a:ext cx="481646" cy="522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207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C514C-EA57-3636-B21C-497F52440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FF0000"/>
                </a:highlight>
              </a:rPr>
              <a:t>References</a:t>
            </a:r>
            <a:br>
              <a:rPr lang="en-GB" dirty="0"/>
            </a:br>
            <a:endParaRPr lang="ru-RU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1890B-E00D-6A01-296C-435F7AFD2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794" y="1331259"/>
            <a:ext cx="8108736" cy="419548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5600" dirty="0"/>
              <a:t>Adair, J. (2007) Solving Problems and Making Decisions. 5th </a:t>
            </a:r>
            <a:r>
              <a:rPr lang="en-GB" sz="5600" dirty="0" err="1"/>
              <a:t>edn</a:t>
            </a:r>
            <a:r>
              <a:rPr lang="en-GB" sz="5600" dirty="0"/>
              <a:t>. Oxford: Kogan Page.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BBC News (2026) Less Bread and WFH Fridays – What Pret Boss Knows About Our Habits. Available at: BBC News website (Accessed: 8 June 2026).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Business Matters (2026) 5,500 Small Firms Urge Reeves to Halt ‘Apocalyptic’ Business Rates Shock. Available at: Business Matters website (Accessed: 8 June 2026).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Food Standards Agency (2025) Food Hygiene Rating Scheme. Available at: https://www.food.gov.uk (https://www.food.gov.uk/) (Accessed: 8 June 2026).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McKinsey &amp; Company (2025) State of the Consumer 2025. Available at: https://www.mckinsey.com (https://www.mckinsey.com/) (Accessed: 8 June 2026).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Nationwide Caterers Association (NCASS) (2025) The Sandwich Revolution: From Humble Sarnie to Hottest Food Trend. Available at: https://www.ncass.org.uk (https://www.ncass.org.uk/) (Accessed: 8 June 2026).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Basil’s Bakery Case Study (2026). Problem Solving and Decision Making Module Materials. University of Wales Trinity Saint David.</a:t>
            </a:r>
            <a:endParaRPr lang="ru-RU" sz="5600" dirty="0"/>
          </a:p>
        </p:txBody>
      </p:sp>
    </p:spTree>
    <p:extLst>
      <p:ext uri="{BB962C8B-B14F-4D97-AF65-F5344CB8AC3E}">
        <p14:creationId xmlns:p14="http://schemas.microsoft.com/office/powerpoint/2010/main" val="1697094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68d066f9e0d02db2a6a43b0e87767609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5b31823018d6e0af464830efe3ed4155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4E145F73-E495-438D-B03A-0BD51B68997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F2347CC-7DDF-4957-9A1B-DE63B98891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8D97256-0885-4838-B2F2-40100E78CF48}">
  <ds:schemaRefs>
    <ds:schemaRef ds:uri="901b7179-a49d-4669-ab88-101a0e80079b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7073</TotalTime>
  <Words>605</Words>
  <Application>Microsoft Office PowerPoint</Application>
  <PresentationFormat>On-screen Show (4:3)</PresentationFormat>
  <Paragraphs>115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Century Gothic</vt:lpstr>
      <vt:lpstr>Wingdings 3</vt:lpstr>
      <vt:lpstr>Ion</vt:lpstr>
      <vt:lpstr>Raisa Moshkovska</vt:lpstr>
      <vt:lpstr>Presentation overview </vt:lpstr>
      <vt:lpstr>Basil’s Bakery Overview </vt:lpstr>
      <vt:lpstr>Root problem: Sales Stagnation </vt:lpstr>
      <vt:lpstr>What is PESTEL Analysis?  PESTEL Analysis  A strategic framework used to analyse external factors affecting a business </vt:lpstr>
      <vt:lpstr>PESTEL ANALYSIS of Basil’s Bakery </vt:lpstr>
      <vt:lpstr>What is a Fishbone Diagram?  A tool used to identify the root causes of a problem </vt:lpstr>
      <vt:lpstr>FISHBONE    ANALYSIS </vt:lpstr>
      <vt:lpstr>Key Findings 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Raisa Moshkovska (2525218)</dc:creator>
  <cp:lastModifiedBy>Raisa Moshkovska (2525218)</cp:lastModifiedBy>
  <cp:revision>2</cp:revision>
  <dcterms:created xsi:type="dcterms:W3CDTF">2026-05-31T19:04:12Z</dcterms:created>
  <dcterms:modified xsi:type="dcterms:W3CDTF">2026-06-12T15:52:59Z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