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71" r:id="rId6"/>
    <p:sldId id="264" r:id="rId7"/>
    <p:sldId id="272" r:id="rId8"/>
    <p:sldId id="262" r:id="rId9"/>
    <p:sldId id="273" r:id="rId10"/>
    <p:sldId id="268" r:id="rId11"/>
    <p:sldId id="274" r:id="rId12"/>
    <p:sldId id="275" r:id="rId13"/>
    <p:sldId id="277" r:id="rId14"/>
    <p:sldId id="276" r:id="rId15"/>
    <p:sldId id="278" r:id="rId16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37" d="100"/>
          <a:sy n="37" d="100"/>
        </p:scale>
        <p:origin x="72" y="6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hade val="51000"/>
                    <a:satMod val="130000"/>
                  </a:schemeClr>
                </a:gs>
                <a:gs pos="80000">
                  <a:schemeClr val="accent1">
                    <a:shade val="93000"/>
                    <a:satMod val="130000"/>
                  </a:schemeClr>
                </a:gs>
                <a:gs pos="100000">
                  <a:schemeClr val="accent1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cat>
            <c:strRef>
              <c:f>Sheet1!$A$3:$A$6</c:f>
              <c:strCache>
                <c:ptCount val="4"/>
                <c:pt idx="0">
                  <c:v>Incorrect size</c:v>
                </c:pt>
                <c:pt idx="1">
                  <c:v>Incomplete deliveries</c:v>
                </c:pt>
                <c:pt idx="2">
                  <c:v>complaint response </c:v>
                </c:pt>
                <c:pt idx="3">
                  <c:v>sustainability gaps</c:v>
                </c:pt>
              </c:strCache>
            </c:strRef>
          </c:cat>
          <c:val>
            <c:numRef>
              <c:f>Sheet1!$B$3:$B$6</c:f>
              <c:numCache>
                <c:formatCode>General</c:formatCode>
                <c:ptCount val="4"/>
                <c:pt idx="0">
                  <c:v>7.5</c:v>
                </c:pt>
                <c:pt idx="1">
                  <c:v>8</c:v>
                </c:pt>
                <c:pt idx="2">
                  <c:v>6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ADC-4296-BB12-3A9B0B39EA7B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Column1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hade val="51000"/>
                    <a:satMod val="130000"/>
                  </a:schemeClr>
                </a:gs>
                <a:gs pos="80000">
                  <a:schemeClr val="accent2">
                    <a:shade val="93000"/>
                    <a:satMod val="130000"/>
                  </a:schemeClr>
                </a:gs>
                <a:gs pos="100000">
                  <a:schemeClr val="accent2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cat>
            <c:strRef>
              <c:f>Sheet1!$A$3:$A$6</c:f>
              <c:strCache>
                <c:ptCount val="4"/>
                <c:pt idx="0">
                  <c:v>Incorrect size</c:v>
                </c:pt>
                <c:pt idx="1">
                  <c:v>Incomplete deliveries</c:v>
                </c:pt>
                <c:pt idx="2">
                  <c:v>complaint response </c:v>
                </c:pt>
                <c:pt idx="3">
                  <c:v>sustainability gaps</c:v>
                </c:pt>
              </c:strCache>
            </c:strRef>
          </c:cat>
          <c:val>
            <c:numRef>
              <c:f>Sheet1!$C$3:$C$6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1-1ADC-4296-BB12-3A9B0B39EA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867968479"/>
        <c:axId val="867969439"/>
      </c:barChart>
      <c:lineChart>
        <c:grouping val="standard"/>
        <c:varyColors val="0"/>
        <c:ser>
          <c:idx val="2"/>
          <c:order val="2"/>
          <c:tx>
            <c:strRef>
              <c:f>Sheet1!$D$1</c:f>
              <c:strCache>
                <c:ptCount val="1"/>
                <c:pt idx="0">
                  <c:v>Column2</c:v>
                </c:pt>
              </c:strCache>
            </c:strRef>
          </c:tx>
          <c:spPr>
            <a:ln w="34925" cap="rnd">
              <a:solidFill>
                <a:schemeClr val="accent3"/>
              </a:solidFill>
              <a:round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c:spPr>
          <c:marker>
            <c:symbol val="none"/>
          </c:marker>
          <c:cat>
            <c:strRef>
              <c:f>Sheet1!$A$3:$A$6</c:f>
              <c:strCache>
                <c:ptCount val="4"/>
                <c:pt idx="0">
                  <c:v>Incorrect size</c:v>
                </c:pt>
                <c:pt idx="1">
                  <c:v>Incomplete deliveries</c:v>
                </c:pt>
                <c:pt idx="2">
                  <c:v>complaint response </c:v>
                </c:pt>
                <c:pt idx="3">
                  <c:v>sustainability gaps</c:v>
                </c:pt>
              </c:strCache>
            </c:strRef>
          </c:cat>
          <c:val>
            <c:numRef>
              <c:f>Sheet1!$D$3:$D$6</c:f>
              <c:numCache>
                <c:formatCode>General</c:formatCode>
                <c:ptCount val="4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ADC-4296-BB12-3A9B0B39EA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867968479"/>
        <c:axId val="867969439"/>
      </c:lineChart>
      <c:catAx>
        <c:axId val="86796847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67969439"/>
        <c:crosses val="autoZero"/>
        <c:auto val="1"/>
        <c:lblAlgn val="ctr"/>
        <c:lblOffset val="100"/>
        <c:noMultiLvlLbl val="0"/>
      </c:catAx>
      <c:valAx>
        <c:axId val="86796943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67968479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28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gradFill>
        <a:gsLst>
          <a:gs pos="100000">
            <a:schemeClr val="dk1">
              <a:lumMod val="95000"/>
              <a:lumOff val="5000"/>
            </a:schemeClr>
          </a:gs>
          <a:gs pos="0">
            <a:schemeClr val="dk1">
              <a:lumMod val="75000"/>
              <a:lumOff val="25000"/>
            </a:schemeClr>
          </a:gs>
        </a:gsLst>
        <a:path path="circle">
          <a:fillToRect l="50000" t="50000" r="50000" b="50000"/>
        </a:path>
      </a:gradFill>
      <a:ln w="9525">
        <a:solidFill>
          <a:schemeClr val="dk1">
            <a:lumMod val="75000"/>
            <a:lumOff val="2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/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/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gradFill>
        <a:gsLst>
          <a:gs pos="100000">
            <a:schemeClr val="lt1">
              <a:lumMod val="85000"/>
            </a:schemeClr>
          </a:gs>
          <a:gs pos="0">
            <a:schemeClr val="lt1"/>
          </a:gs>
        </a:gsLst>
        <a:path path="circle">
          <a:fillToRect l="50000" t="50000" r="50000" b="50000"/>
        </a:path>
      </a:gradFill>
      <a:ln w="9525" cap="flat" cmpd="sng" algn="ctr">
        <a:solidFill>
          <a:schemeClr val="lt1"/>
        </a:solidFill>
        <a:round/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797AD7-B409-4D40-8249-F691E4FCB904}" type="datetimeFigureOut">
              <a:rPr lang="en-IN" smtClean="0"/>
              <a:t>21-01-2026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BE3A76-CD0F-498A-8DEB-C9C58D7D64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17733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BE3A76-CD0F-498A-8DEB-C9C58D7D6408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935260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estresearch.gov.uk/tools-and-resources/statistics/publications/forestry-statistics/forestry-statistics-2024/2024-3-trade/" TargetMode="External"/><Relationship Id="rId2" Type="http://schemas.openxmlformats.org/officeDocument/2006/relationships/hyperlink" Target="https://connect.fsc.org/document-centre/documents/resource/302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mtivo.com/us/resources/insights/corrective-and-preventive-actions-guide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  <p:txBody>
          <a:bodyPr/>
          <a:lstStyle/>
          <a:p>
            <a:endParaRPr lang="en-IN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6" name="TextBox 6"/>
          <p:cNvSpPr txBox="1"/>
          <p:nvPr/>
        </p:nvSpPr>
        <p:spPr>
          <a:xfrm>
            <a:off x="876300" y="2387600"/>
            <a:ext cx="7239000" cy="2260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60000"/>
              </a:lnSpc>
              <a:defRPr/>
            </a:pPr>
            <a:r>
              <a:rPr lang="en-US" sz="4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Procurement &amp; Supply Management (ACHA 7024)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76300" y="4927600"/>
            <a:ext cx="8547100" cy="1320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>
              <a:lnSpc>
                <a:spcPct val="150000"/>
              </a:lnSpc>
              <a:defRPr/>
            </a:pPr>
            <a:r>
              <a:rPr lang="en-US" sz="3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Topic: Supplier failure, Quality Risk and Business Continuity at SQDN Engineering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76300" y="6355607"/>
            <a:ext cx="7239000" cy="469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3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Student: Smeetkumar  prajapati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889000" y="6997881"/>
            <a:ext cx="7239000" cy="469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ID:2505418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B2656A-219A-4DE8-27C6-9F9CB26AE800}"/>
              </a:ext>
            </a:extLst>
          </p:cNvPr>
          <p:cNvSpPr txBox="1"/>
          <p:nvPr/>
        </p:nvSpPr>
        <p:spPr>
          <a:xfrm>
            <a:off x="15367000" y="0"/>
            <a:ext cx="1066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2026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  <p:txBody>
          <a:bodyPr/>
          <a:lstStyle/>
          <a:p>
            <a:endParaRPr lang="en-IN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-14514" y="0"/>
            <a:ext cx="16256000" cy="9144000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6934200" y="889000"/>
            <a:ext cx="8445500" cy="952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6" name="AutoShape 6"/>
          <p:cNvSpPr/>
          <p:nvPr/>
        </p:nvSpPr>
        <p:spPr>
          <a:xfrm>
            <a:off x="1574800" y="5899150"/>
            <a:ext cx="8445500" cy="952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9" name="AutoShape 9"/>
          <p:cNvSpPr/>
          <p:nvPr/>
        </p:nvSpPr>
        <p:spPr>
          <a:xfrm>
            <a:off x="6934200" y="6007100"/>
            <a:ext cx="8445500" cy="952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10" name="AutoShape 10"/>
          <p:cNvSpPr/>
          <p:nvPr/>
        </p:nvSpPr>
        <p:spPr>
          <a:xfrm>
            <a:off x="6934200" y="7277100"/>
            <a:ext cx="8445500" cy="952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7CA093DD-3FB4-1044-A917-8EFA5E64A07D}"/>
              </a:ext>
            </a:extLst>
          </p:cNvPr>
          <p:cNvSpPr/>
          <p:nvPr/>
        </p:nvSpPr>
        <p:spPr>
          <a:xfrm>
            <a:off x="877455" y="692150"/>
            <a:ext cx="4279900" cy="775970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25" name="Picture 2">
            <a:extLst>
              <a:ext uri="{FF2B5EF4-FFF2-40B4-BE49-F238E27FC236}">
                <a16:creationId xmlns:a16="http://schemas.microsoft.com/office/drawing/2014/main" id="{76ECE8C6-AFFA-A115-7C77-8E92F2015A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3255" y="1517650"/>
            <a:ext cx="3130550" cy="1727200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AutoShape 8"/>
          <p:cNvSpPr/>
          <p:nvPr/>
        </p:nvSpPr>
        <p:spPr>
          <a:xfrm>
            <a:off x="876300" y="3505200"/>
            <a:ext cx="5181600" cy="533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SQDN timber supply operations controlling.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Product quality.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Customer satisfaction.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Business continuity protection 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8B7FED5E-738D-205E-A6C2-B29AD5D7BC4E}"/>
              </a:ext>
            </a:extLst>
          </p:cNvPr>
          <p:cNvSpPr/>
          <p:nvPr/>
        </p:nvSpPr>
        <p:spPr>
          <a:xfrm>
            <a:off x="5786005" y="692150"/>
            <a:ext cx="4762500" cy="775970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35" name="AutoShape 8">
            <a:extLst>
              <a:ext uri="{FF2B5EF4-FFF2-40B4-BE49-F238E27FC236}">
                <a16:creationId xmlns:a16="http://schemas.microsoft.com/office/drawing/2014/main" id="{132DB62B-A783-28E7-BFD9-3BD9D2F71DE2}"/>
              </a:ext>
            </a:extLst>
          </p:cNvPr>
          <p:cNvSpPr/>
          <p:nvPr/>
        </p:nvSpPr>
        <p:spPr>
          <a:xfrm>
            <a:off x="5786005" y="3419475"/>
            <a:ext cx="4838700" cy="550545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Restore delivery such as </a:t>
            </a:r>
            <a:r>
              <a:rPr lang="en-I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complete, on-time, quantities.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I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Resolve timber quality defects.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I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Complaint and supplier response improvement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I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sourcing, packaging &amp; treatment transparency 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FDA9B7FD-CB04-5A5E-C1C7-A0BAE6520A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5301" y="1212850"/>
            <a:ext cx="3174999" cy="2362200"/>
          </a:xfrm>
          <a:prstGeom prst="rect">
            <a:avLst/>
          </a:prstGeom>
        </p:spPr>
      </p:pic>
      <p:grpSp>
        <p:nvGrpSpPr>
          <p:cNvPr id="51" name="Group 50">
            <a:extLst>
              <a:ext uri="{FF2B5EF4-FFF2-40B4-BE49-F238E27FC236}">
                <a16:creationId xmlns:a16="http://schemas.microsoft.com/office/drawing/2014/main" id="{CAFEECA3-AAC7-7D62-F536-8FC84E818CDC}"/>
              </a:ext>
            </a:extLst>
          </p:cNvPr>
          <p:cNvGrpSpPr/>
          <p:nvPr/>
        </p:nvGrpSpPr>
        <p:grpSpPr>
          <a:xfrm>
            <a:off x="11143672" y="692150"/>
            <a:ext cx="4971473" cy="7759700"/>
            <a:chOff x="11408658" y="785676"/>
            <a:chExt cx="4281501" cy="7759700"/>
          </a:xfrm>
        </p:grpSpPr>
        <p:sp>
          <p:nvSpPr>
            <p:cNvPr id="44" name="Rectangle: Rounded Corners 43">
              <a:extLst>
                <a:ext uri="{FF2B5EF4-FFF2-40B4-BE49-F238E27FC236}">
                  <a16:creationId xmlns:a16="http://schemas.microsoft.com/office/drawing/2014/main" id="{528A86D6-A2BF-AA1B-688C-1AD4047C9195}"/>
                </a:ext>
              </a:extLst>
            </p:cNvPr>
            <p:cNvSpPr/>
            <p:nvPr/>
          </p:nvSpPr>
          <p:spPr>
            <a:xfrm>
              <a:off x="11408658" y="785676"/>
              <a:ext cx="4281501" cy="7759700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pic>
          <p:nvPicPr>
            <p:cNvPr id="1044" name="Picture 20">
              <a:extLst>
                <a:ext uri="{FF2B5EF4-FFF2-40B4-BE49-F238E27FC236}">
                  <a16:creationId xmlns:a16="http://schemas.microsoft.com/office/drawing/2014/main" id="{AFDB387F-74D1-5F5A-65C3-FD63F07030A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696336" y="875937"/>
              <a:ext cx="3810000" cy="32829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2" name="AutoShape 8">
            <a:extLst>
              <a:ext uri="{FF2B5EF4-FFF2-40B4-BE49-F238E27FC236}">
                <a16:creationId xmlns:a16="http://schemas.microsoft.com/office/drawing/2014/main" id="{05AD14F4-3A5E-254A-3D55-6448B758A87C}"/>
              </a:ext>
            </a:extLst>
          </p:cNvPr>
          <p:cNvSpPr/>
          <p:nvPr/>
        </p:nvSpPr>
        <p:spPr>
          <a:xfrm>
            <a:off x="11106727" y="3575050"/>
            <a:ext cx="4838700" cy="5269638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supplier operations.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quality control.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relationship governance.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sustainability compliance.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  <p:txBody>
          <a:bodyPr/>
          <a:lstStyle/>
          <a:p>
            <a:endParaRPr lang="en-IN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76300" y="1778907"/>
            <a:ext cx="14490700" cy="6642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13" name="TextBox 13"/>
          <p:cNvSpPr txBox="1"/>
          <p:nvPr/>
        </p:nvSpPr>
        <p:spPr>
          <a:xfrm>
            <a:off x="876300" y="584200"/>
            <a:ext cx="14490700" cy="508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3300" b="1" dirty="0">
                <a:solidFill>
                  <a:srgbClr val="000000"/>
                </a:solidFill>
                <a:latin typeface="Poppins"/>
              </a:rPr>
              <a:t> </a:t>
            </a:r>
            <a:r>
              <a:rPr lang="en-US" sz="4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Supplier Failure Impact Road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85417" y="1815028"/>
            <a:ext cx="3943622" cy="534472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Supplier timber Issues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03300" y="43434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36" name="TextBox 36"/>
          <p:cNvSpPr txBox="1"/>
          <p:nvPr/>
        </p:nvSpPr>
        <p:spPr>
          <a:xfrm>
            <a:off x="1003300" y="58039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37" name="TextBox 37"/>
          <p:cNvSpPr txBox="1"/>
          <p:nvPr/>
        </p:nvSpPr>
        <p:spPr>
          <a:xfrm>
            <a:off x="1003300" y="66167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38" name="TextBox 38"/>
          <p:cNvSpPr txBox="1"/>
          <p:nvPr/>
        </p:nvSpPr>
        <p:spPr>
          <a:xfrm>
            <a:off x="1003300" y="74295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39" name="TextBox 39"/>
          <p:cNvSpPr txBox="1"/>
          <p:nvPr/>
        </p:nvSpPr>
        <p:spPr>
          <a:xfrm>
            <a:off x="4686300" y="39624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0" name="TextBox 40"/>
          <p:cNvSpPr txBox="1"/>
          <p:nvPr/>
        </p:nvSpPr>
        <p:spPr>
          <a:xfrm>
            <a:off x="4686300" y="47752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1" name="TextBox 41"/>
          <p:cNvSpPr txBox="1"/>
          <p:nvPr/>
        </p:nvSpPr>
        <p:spPr>
          <a:xfrm>
            <a:off x="4686300" y="55880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2" name="TextBox 42"/>
          <p:cNvSpPr txBox="1"/>
          <p:nvPr/>
        </p:nvSpPr>
        <p:spPr>
          <a:xfrm>
            <a:off x="4686300" y="63881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3" name="TextBox 43"/>
          <p:cNvSpPr txBox="1"/>
          <p:nvPr/>
        </p:nvSpPr>
        <p:spPr>
          <a:xfrm>
            <a:off x="8369300" y="39624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5" name="TextBox 45"/>
          <p:cNvSpPr txBox="1"/>
          <p:nvPr/>
        </p:nvSpPr>
        <p:spPr>
          <a:xfrm>
            <a:off x="8369300" y="55880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6" name="TextBox 46"/>
          <p:cNvSpPr txBox="1"/>
          <p:nvPr/>
        </p:nvSpPr>
        <p:spPr>
          <a:xfrm>
            <a:off x="8369300" y="67183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9" name="TextBox 49"/>
          <p:cNvSpPr txBox="1"/>
          <p:nvPr/>
        </p:nvSpPr>
        <p:spPr>
          <a:xfrm>
            <a:off x="12065000" y="55880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AE379938-5258-1153-A116-1B2B831C0A14}"/>
              </a:ext>
            </a:extLst>
          </p:cNvPr>
          <p:cNvGrpSpPr/>
          <p:nvPr/>
        </p:nvGrpSpPr>
        <p:grpSpPr>
          <a:xfrm>
            <a:off x="2108200" y="2425699"/>
            <a:ext cx="11811000" cy="723901"/>
            <a:chOff x="1574800" y="1963783"/>
            <a:chExt cx="11811000" cy="1084217"/>
          </a:xfrm>
        </p:grpSpPr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B01312E0-19A8-2C22-2164-CB35AD77A4D8}"/>
                </a:ext>
              </a:extLst>
            </p:cNvPr>
            <p:cNvCxnSpPr/>
            <p:nvPr/>
          </p:nvCxnSpPr>
          <p:spPr>
            <a:xfrm>
              <a:off x="1574800" y="1963783"/>
              <a:ext cx="11811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Arrow Connector 58">
              <a:extLst>
                <a:ext uri="{FF2B5EF4-FFF2-40B4-BE49-F238E27FC236}">
                  <a16:creationId xmlns:a16="http://schemas.microsoft.com/office/drawing/2014/main" id="{3F360D09-DABC-21AC-391B-78849E2B7193}"/>
                </a:ext>
              </a:extLst>
            </p:cNvPr>
            <p:cNvCxnSpPr>
              <a:cxnSpLocks/>
            </p:cNvCxnSpPr>
            <p:nvPr/>
          </p:nvCxnSpPr>
          <p:spPr>
            <a:xfrm>
              <a:off x="1574800" y="1981200"/>
              <a:ext cx="0" cy="106680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Arrow Connector 60">
              <a:extLst>
                <a:ext uri="{FF2B5EF4-FFF2-40B4-BE49-F238E27FC236}">
                  <a16:creationId xmlns:a16="http://schemas.microsoft.com/office/drawing/2014/main" id="{EC5203AA-DA20-6D27-6DF8-D0D5B13FC32D}"/>
                </a:ext>
              </a:extLst>
            </p:cNvPr>
            <p:cNvCxnSpPr>
              <a:cxnSpLocks/>
            </p:cNvCxnSpPr>
            <p:nvPr/>
          </p:nvCxnSpPr>
          <p:spPr>
            <a:xfrm>
              <a:off x="6908800" y="1981200"/>
              <a:ext cx="0" cy="106680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Arrow Connector 61">
              <a:extLst>
                <a:ext uri="{FF2B5EF4-FFF2-40B4-BE49-F238E27FC236}">
                  <a16:creationId xmlns:a16="http://schemas.microsoft.com/office/drawing/2014/main" id="{D02D16E3-CA4A-9623-76EA-D6BE4590813E}"/>
                </a:ext>
              </a:extLst>
            </p:cNvPr>
            <p:cNvCxnSpPr>
              <a:cxnSpLocks/>
            </p:cNvCxnSpPr>
            <p:nvPr/>
          </p:nvCxnSpPr>
          <p:spPr>
            <a:xfrm>
              <a:off x="13385800" y="1981200"/>
              <a:ext cx="0" cy="106680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5" name="TextBox 23">
            <a:extLst>
              <a:ext uri="{FF2B5EF4-FFF2-40B4-BE49-F238E27FC236}">
                <a16:creationId xmlns:a16="http://schemas.microsoft.com/office/drawing/2014/main" id="{6D934C90-3C21-2211-9260-94A96E2950A5}"/>
              </a:ext>
            </a:extLst>
          </p:cNvPr>
          <p:cNvSpPr txBox="1"/>
          <p:nvPr/>
        </p:nvSpPr>
        <p:spPr>
          <a:xfrm>
            <a:off x="5690823" y="1857498"/>
            <a:ext cx="4951769" cy="365002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SQDN Operational Impact</a:t>
            </a:r>
          </a:p>
        </p:txBody>
      </p:sp>
      <p:sp>
        <p:nvSpPr>
          <p:cNvPr id="66" name="TextBox 23">
            <a:extLst>
              <a:ext uri="{FF2B5EF4-FFF2-40B4-BE49-F238E27FC236}">
                <a16:creationId xmlns:a16="http://schemas.microsoft.com/office/drawing/2014/main" id="{CB4BDEF2-C5B2-C91A-3B0C-55221FA86A0E}"/>
              </a:ext>
            </a:extLst>
          </p:cNvPr>
          <p:cNvSpPr txBox="1"/>
          <p:nvPr/>
        </p:nvSpPr>
        <p:spPr>
          <a:xfrm>
            <a:off x="11177847" y="1600778"/>
            <a:ext cx="4951768" cy="851971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&amp; business Impact</a:t>
            </a:r>
          </a:p>
        </p:txBody>
      </p:sp>
      <p:sp>
        <p:nvSpPr>
          <p:cNvPr id="67" name="TextBox 23">
            <a:extLst>
              <a:ext uri="{FF2B5EF4-FFF2-40B4-BE49-F238E27FC236}">
                <a16:creationId xmlns:a16="http://schemas.microsoft.com/office/drawing/2014/main" id="{C9BAC443-1E0E-DB62-51D7-85EC05C02688}"/>
              </a:ext>
            </a:extLst>
          </p:cNvPr>
          <p:cNvSpPr txBox="1"/>
          <p:nvPr/>
        </p:nvSpPr>
        <p:spPr>
          <a:xfrm>
            <a:off x="553673" y="2853872"/>
            <a:ext cx="4102100" cy="4800599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Incomplete deliveries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Incorrect sizes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Partial treatment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complaint response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gaps</a:t>
            </a:r>
          </a:p>
        </p:txBody>
      </p:sp>
      <p:sp>
        <p:nvSpPr>
          <p:cNvPr id="68" name="TextBox 23">
            <a:extLst>
              <a:ext uri="{FF2B5EF4-FFF2-40B4-BE49-F238E27FC236}">
                <a16:creationId xmlns:a16="http://schemas.microsoft.com/office/drawing/2014/main" id="{90FDA503-AFC9-174B-78D4-170AC2528219}"/>
              </a:ext>
            </a:extLst>
          </p:cNvPr>
          <p:cNvSpPr txBox="1"/>
          <p:nvPr/>
        </p:nvSpPr>
        <p:spPr>
          <a:xfrm>
            <a:off x="5751371" y="3254666"/>
            <a:ext cx="4567495" cy="2805789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Rework &amp; Material waste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Production delays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Extra Inspection Cost</a:t>
            </a:r>
          </a:p>
        </p:txBody>
      </p:sp>
      <p:sp>
        <p:nvSpPr>
          <p:cNvPr id="69" name="Arrow: Right 68">
            <a:extLst>
              <a:ext uri="{FF2B5EF4-FFF2-40B4-BE49-F238E27FC236}">
                <a16:creationId xmlns:a16="http://schemas.microsoft.com/office/drawing/2014/main" id="{BC5264A4-D81A-875F-64C1-706273E3E708}"/>
              </a:ext>
            </a:extLst>
          </p:cNvPr>
          <p:cNvSpPr/>
          <p:nvPr/>
        </p:nvSpPr>
        <p:spPr>
          <a:xfrm>
            <a:off x="4318000" y="4978400"/>
            <a:ext cx="891446" cy="42817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0" name="Arrow: Right 69">
            <a:extLst>
              <a:ext uri="{FF2B5EF4-FFF2-40B4-BE49-F238E27FC236}">
                <a16:creationId xmlns:a16="http://schemas.microsoft.com/office/drawing/2014/main" id="{41D520EA-D694-E938-5E23-387A174DC15E}"/>
              </a:ext>
            </a:extLst>
          </p:cNvPr>
          <p:cNvSpPr/>
          <p:nvPr/>
        </p:nvSpPr>
        <p:spPr>
          <a:xfrm>
            <a:off x="10480180" y="5085443"/>
            <a:ext cx="891446" cy="42817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1" name="TextBox 23">
            <a:extLst>
              <a:ext uri="{FF2B5EF4-FFF2-40B4-BE49-F238E27FC236}">
                <a16:creationId xmlns:a16="http://schemas.microsoft.com/office/drawing/2014/main" id="{DE52B885-EC2D-DD56-4EF9-A22F4583EB1A}"/>
              </a:ext>
            </a:extLst>
          </p:cNvPr>
          <p:cNvSpPr txBox="1"/>
          <p:nvPr/>
        </p:nvSpPr>
        <p:spPr>
          <a:xfrm>
            <a:off x="11675805" y="3560540"/>
            <a:ext cx="4567495" cy="2805789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Delay fencing supply 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failures onsite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Loss trust &amp; repeat orders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 reputation damage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  <p:txBody>
          <a:bodyPr/>
          <a:lstStyle/>
          <a:p>
            <a:endParaRPr lang="en-IN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193800" y="279400"/>
            <a:ext cx="14490700" cy="596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Prioritization – Supplier failure</a:t>
            </a:r>
          </a:p>
        </p:txBody>
      </p:sp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31070324-D7DB-E0E3-01DC-BF388E64DE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0102685"/>
              </p:ext>
            </p:extLst>
          </p:nvPr>
        </p:nvGraphicFramePr>
        <p:xfrm>
          <a:off x="508000" y="959555"/>
          <a:ext cx="15176499" cy="77272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C22BB805-5233-0743-3EFB-5AF55AF59242}"/>
              </a:ext>
            </a:extLst>
          </p:cNvPr>
          <p:cNvSpPr txBox="1"/>
          <p:nvPr/>
        </p:nvSpPr>
        <p:spPr>
          <a:xfrm>
            <a:off x="1574800" y="1762558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High Risk</a:t>
            </a:r>
            <a:endParaRPr lang="en-IN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A96F100-9CDF-D611-2D6E-85BF9F518173}"/>
              </a:ext>
            </a:extLst>
          </p:cNvPr>
          <p:cNvSpPr txBox="1"/>
          <p:nvPr/>
        </p:nvSpPr>
        <p:spPr>
          <a:xfrm>
            <a:off x="5080000" y="1406289"/>
            <a:ext cx="175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Very High Risk</a:t>
            </a:r>
            <a:endParaRPr lang="en-IN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9BAA85-CD75-61A3-9D3B-5741B68D3C5F}"/>
              </a:ext>
            </a:extLst>
          </p:cNvPr>
          <p:cNvSpPr txBox="1"/>
          <p:nvPr/>
        </p:nvSpPr>
        <p:spPr>
          <a:xfrm>
            <a:off x="8813800" y="2971800"/>
            <a:ext cx="144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Medium Risk</a:t>
            </a:r>
            <a:endParaRPr lang="en-IN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011615C-71B3-459A-D13B-4230494BB392}"/>
              </a:ext>
            </a:extLst>
          </p:cNvPr>
          <p:cNvSpPr txBox="1"/>
          <p:nvPr/>
        </p:nvSpPr>
        <p:spPr>
          <a:xfrm>
            <a:off x="12471400" y="38100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Medium Risk</a:t>
            </a:r>
            <a:endParaRPr lang="en-IN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00" b="1000"/>
          <a:stretch>
            <a:fillRect/>
          </a:stretch>
        </p:blipFill>
        <p:spPr>
          <a:xfrm>
            <a:off x="0" y="0"/>
            <a:ext cx="5194300" cy="9144000"/>
          </a:xfrm>
          <a:prstGeom prst="rect">
            <a:avLst/>
          </a:prstGeom>
        </p:spPr>
      </p:pic>
      <p:sp>
        <p:nvSpPr>
          <p:cNvPr id="2" name="TextBox 4">
            <a:extLst>
              <a:ext uri="{FF2B5EF4-FFF2-40B4-BE49-F238E27FC236}">
                <a16:creationId xmlns:a16="http://schemas.microsoft.com/office/drawing/2014/main" id="{9F5880D0-AAC0-D6EB-5E2E-4531B03AA3D7}"/>
              </a:ext>
            </a:extLst>
          </p:cNvPr>
          <p:cNvSpPr txBox="1"/>
          <p:nvPr/>
        </p:nvSpPr>
        <p:spPr>
          <a:xfrm>
            <a:off x="3327400" y="152400"/>
            <a:ext cx="14490700" cy="596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SQDN Constraint Reality Check</a:t>
            </a:r>
          </a:p>
        </p:txBody>
      </p:sp>
      <p:pic>
        <p:nvPicPr>
          <p:cNvPr id="3074" name="Picture 2" descr="Business Man Falling: Over 13,945 Royalty-Free Licensable Stock ...">
            <a:extLst>
              <a:ext uri="{FF2B5EF4-FFF2-40B4-BE49-F238E27FC236}">
                <a16:creationId xmlns:a16="http://schemas.microsoft.com/office/drawing/2014/main" id="{D2E08A8E-D4D3-E7D2-2F77-5F14205684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194300" cy="91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B8B8A91-6026-1F7B-49BC-9498B95ED9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3499760"/>
              </p:ext>
            </p:extLst>
          </p:nvPr>
        </p:nvGraphicFramePr>
        <p:xfrm>
          <a:off x="5461000" y="1524000"/>
          <a:ext cx="10591799" cy="440055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479001">
                  <a:extLst>
                    <a:ext uri="{9D8B030D-6E8A-4147-A177-3AD203B41FA5}">
                      <a16:colId xmlns:a16="http://schemas.microsoft.com/office/drawing/2014/main" val="2044468177"/>
                    </a:ext>
                  </a:extLst>
                </a:gridCol>
                <a:gridCol w="3556399">
                  <a:extLst>
                    <a:ext uri="{9D8B030D-6E8A-4147-A177-3AD203B41FA5}">
                      <a16:colId xmlns:a16="http://schemas.microsoft.com/office/drawing/2014/main" val="815821768"/>
                    </a:ext>
                  </a:extLst>
                </a:gridCol>
                <a:gridCol w="3556399">
                  <a:extLst>
                    <a:ext uri="{9D8B030D-6E8A-4147-A177-3AD203B41FA5}">
                      <a16:colId xmlns:a16="http://schemas.microsoft.com/office/drawing/2014/main" val="126917195"/>
                    </a:ext>
                  </a:extLst>
                </a:gridCol>
              </a:tblGrid>
              <a:tr h="1009650"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Action</a:t>
                      </a:r>
                      <a:endParaRPr lang="en-IN" sz="3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Short-term</a:t>
                      </a:r>
                      <a:endParaRPr lang="en-IN" sz="3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Failure </a:t>
                      </a:r>
                      <a:endParaRPr lang="en-IN" sz="3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4217491"/>
                  </a:ext>
                </a:extLst>
              </a:tr>
              <a:tr h="100965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Terminate supplier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Removes problem fast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Replace takes &gt;12 months Supply risk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1817969"/>
                  </a:ext>
                </a:extLst>
              </a:tr>
              <a:tr h="100965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Penalties or blame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Creates pressure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Supplier becomes defensive or termination 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5996753"/>
                  </a:ext>
                </a:extLst>
              </a:tr>
              <a:tr h="100965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Inspect 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Stops defects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Very costly, slow operation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2732884"/>
                  </a:ext>
                </a:extLst>
              </a:tr>
            </a:tbl>
          </a:graphicData>
        </a:graphic>
      </p:graphicFrame>
      <p:sp>
        <p:nvSpPr>
          <p:cNvPr id="8" name="TextBox 4">
            <a:extLst>
              <a:ext uri="{FF2B5EF4-FFF2-40B4-BE49-F238E27FC236}">
                <a16:creationId xmlns:a16="http://schemas.microsoft.com/office/drawing/2014/main" id="{36A00818-9845-6044-8D00-0B80B0E6F8A6}"/>
              </a:ext>
            </a:extLst>
          </p:cNvPr>
          <p:cNvSpPr txBox="1"/>
          <p:nvPr/>
        </p:nvSpPr>
        <p:spPr>
          <a:xfrm>
            <a:off x="5384800" y="6324600"/>
            <a:ext cx="10871200" cy="762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view : For managerial perspective SQDN needs supplier recovery not Supplier replacement</a:t>
            </a:r>
          </a:p>
        </p:txBody>
      </p:sp>
    </p:spTree>
    <p:extLst>
      <p:ext uri="{BB962C8B-B14F-4D97-AF65-F5344CB8AC3E}">
        <p14:creationId xmlns:p14="http://schemas.microsoft.com/office/powerpoint/2010/main" val="11254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  <p:txBody>
          <a:bodyPr/>
          <a:lstStyle/>
          <a:p>
            <a:endParaRPr lang="en-IN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76300" y="1828800"/>
            <a:ext cx="14490700" cy="5956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5" name="AutoShape 5"/>
          <p:cNvSpPr/>
          <p:nvPr/>
        </p:nvSpPr>
        <p:spPr>
          <a:xfrm>
            <a:off x="876300" y="1828800"/>
            <a:ext cx="14490700" cy="1231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6" name="AutoShape 6"/>
          <p:cNvSpPr/>
          <p:nvPr/>
        </p:nvSpPr>
        <p:spPr>
          <a:xfrm>
            <a:off x="876300" y="1828800"/>
            <a:ext cx="1803400" cy="1231900"/>
          </a:xfrm>
          <a:prstGeom prst="rect">
            <a:avLst/>
          </a:prstGeom>
          <a:solidFill>
            <a:schemeClr val="tx2"/>
          </a:solidFill>
        </p:spPr>
        <p:txBody>
          <a:bodyPr/>
          <a:lstStyle/>
          <a:p>
            <a:endParaRPr lang="en-IN"/>
          </a:p>
        </p:txBody>
      </p:sp>
      <p:sp>
        <p:nvSpPr>
          <p:cNvPr id="7" name="AutoShape 7"/>
          <p:cNvSpPr/>
          <p:nvPr/>
        </p:nvSpPr>
        <p:spPr>
          <a:xfrm>
            <a:off x="2806700" y="3073400"/>
            <a:ext cx="12420600" cy="12700"/>
          </a:xfrm>
          <a:prstGeom prst="rect">
            <a:avLst/>
          </a:prstGeom>
          <a:solidFill>
            <a:srgbClr val="A9A9A9"/>
          </a:solidFill>
        </p:spPr>
        <p:txBody>
          <a:bodyPr/>
          <a:lstStyle/>
          <a:p>
            <a:endParaRPr lang="en-IN"/>
          </a:p>
        </p:txBody>
      </p:sp>
      <p:sp>
        <p:nvSpPr>
          <p:cNvPr id="8" name="AutoShape 8"/>
          <p:cNvSpPr/>
          <p:nvPr/>
        </p:nvSpPr>
        <p:spPr>
          <a:xfrm>
            <a:off x="876300" y="3175000"/>
            <a:ext cx="14490700" cy="1231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9" name="AutoShape 9"/>
          <p:cNvSpPr/>
          <p:nvPr/>
        </p:nvSpPr>
        <p:spPr>
          <a:xfrm>
            <a:off x="876300" y="3175000"/>
            <a:ext cx="3619500" cy="12319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/>
          <a:lstStyle/>
          <a:p>
            <a:endParaRPr lang="en-IN"/>
          </a:p>
        </p:txBody>
      </p:sp>
      <p:sp>
        <p:nvSpPr>
          <p:cNvPr id="10" name="AutoShape 10"/>
          <p:cNvSpPr/>
          <p:nvPr/>
        </p:nvSpPr>
        <p:spPr>
          <a:xfrm>
            <a:off x="4622800" y="4419600"/>
            <a:ext cx="10604500" cy="12700"/>
          </a:xfrm>
          <a:prstGeom prst="rect">
            <a:avLst/>
          </a:prstGeom>
          <a:solidFill>
            <a:srgbClr val="A9A9A9"/>
          </a:solidFill>
        </p:spPr>
        <p:txBody>
          <a:bodyPr/>
          <a:lstStyle/>
          <a:p>
            <a:endParaRPr lang="en-IN"/>
          </a:p>
        </p:txBody>
      </p:sp>
      <p:sp>
        <p:nvSpPr>
          <p:cNvPr id="11" name="AutoShape 11"/>
          <p:cNvSpPr/>
          <p:nvPr/>
        </p:nvSpPr>
        <p:spPr>
          <a:xfrm>
            <a:off x="876300" y="4521200"/>
            <a:ext cx="14490700" cy="1231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12" name="AutoShape 12"/>
          <p:cNvSpPr/>
          <p:nvPr/>
        </p:nvSpPr>
        <p:spPr>
          <a:xfrm>
            <a:off x="876300" y="4521200"/>
            <a:ext cx="5422900" cy="12319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/>
          <a:lstStyle/>
          <a:p>
            <a:endParaRPr lang="en-IN"/>
          </a:p>
        </p:txBody>
      </p:sp>
      <p:sp>
        <p:nvSpPr>
          <p:cNvPr id="13" name="AutoShape 13"/>
          <p:cNvSpPr/>
          <p:nvPr/>
        </p:nvSpPr>
        <p:spPr>
          <a:xfrm>
            <a:off x="6438900" y="5765800"/>
            <a:ext cx="8801100" cy="12700"/>
          </a:xfrm>
          <a:prstGeom prst="rect">
            <a:avLst/>
          </a:prstGeom>
          <a:solidFill>
            <a:srgbClr val="A9A9A9"/>
          </a:solidFill>
        </p:spPr>
        <p:txBody>
          <a:bodyPr/>
          <a:lstStyle/>
          <a:p>
            <a:endParaRPr lang="en-IN"/>
          </a:p>
        </p:txBody>
      </p:sp>
      <p:sp>
        <p:nvSpPr>
          <p:cNvPr id="14" name="AutoShape 14"/>
          <p:cNvSpPr/>
          <p:nvPr/>
        </p:nvSpPr>
        <p:spPr>
          <a:xfrm>
            <a:off x="876300" y="5867400"/>
            <a:ext cx="14490700" cy="19177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15" name="AutoShape 15"/>
          <p:cNvSpPr/>
          <p:nvPr/>
        </p:nvSpPr>
        <p:spPr>
          <a:xfrm>
            <a:off x="876300" y="5867400"/>
            <a:ext cx="7239000" cy="19177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/>
          <a:lstStyle/>
          <a:p>
            <a:endParaRPr lang="en-IN"/>
          </a:p>
        </p:txBody>
      </p:sp>
      <p:sp>
        <p:nvSpPr>
          <p:cNvPr id="16" name="AutoShape 16"/>
          <p:cNvSpPr/>
          <p:nvPr/>
        </p:nvSpPr>
        <p:spPr>
          <a:xfrm>
            <a:off x="8242300" y="7785100"/>
            <a:ext cx="6985000" cy="12700"/>
          </a:xfrm>
          <a:prstGeom prst="rect">
            <a:avLst/>
          </a:prstGeom>
          <a:solidFill>
            <a:srgbClr val="A9A9A9"/>
          </a:solidFill>
        </p:spPr>
        <p:txBody>
          <a:bodyPr/>
          <a:lstStyle/>
          <a:p>
            <a:endParaRPr lang="en-IN"/>
          </a:p>
        </p:txBody>
      </p:sp>
      <p:sp>
        <p:nvSpPr>
          <p:cNvPr id="17" name="AutoShape 17"/>
          <p:cNvSpPr/>
          <p:nvPr/>
        </p:nvSpPr>
        <p:spPr>
          <a:xfrm>
            <a:off x="876300" y="8026400"/>
            <a:ext cx="12700" cy="304800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 lang="en-IN"/>
          </a:p>
        </p:txBody>
      </p:sp>
      <p:sp>
        <p:nvSpPr>
          <p:cNvPr id="18" name="TextBox 18"/>
          <p:cNvSpPr txBox="1"/>
          <p:nvPr/>
        </p:nvSpPr>
        <p:spPr>
          <a:xfrm>
            <a:off x="1282700" y="317500"/>
            <a:ext cx="14490700" cy="495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Supplier recovery for SQDN engineering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714500" y="2298700"/>
            <a:ext cx="3048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000" b="1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Poppins"/>
              </a:rPr>
              <a:t>1</a:t>
            </a:r>
            <a:endParaRPr lang="en-US" sz="1100" dirty="0"/>
          </a:p>
        </p:txBody>
      </p:sp>
      <p:sp>
        <p:nvSpPr>
          <p:cNvPr id="20" name="TextBox 20"/>
          <p:cNvSpPr txBox="1"/>
          <p:nvPr/>
        </p:nvSpPr>
        <p:spPr>
          <a:xfrm>
            <a:off x="2952173" y="1752600"/>
            <a:ext cx="79375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400" b="1" dirty="0">
                <a:solidFill>
                  <a:srgbClr val="000000"/>
                </a:solidFill>
                <a:latin typeface="Poppins"/>
              </a:rPr>
              <a:t>Containment : week(1-2)</a:t>
            </a:r>
            <a:endParaRPr lang="en-US" sz="1100" dirty="0"/>
          </a:p>
        </p:txBody>
      </p:sp>
      <p:sp>
        <p:nvSpPr>
          <p:cNvPr id="21" name="TextBox 21"/>
          <p:cNvSpPr txBox="1"/>
          <p:nvPr/>
        </p:nvSpPr>
        <p:spPr>
          <a:xfrm>
            <a:off x="2603500" y="3644900"/>
            <a:ext cx="3048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00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Poppins"/>
              </a:rPr>
              <a:t>2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4749800" y="3206750"/>
            <a:ext cx="75565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400" b="1" dirty="0">
                <a:solidFill>
                  <a:srgbClr val="000000"/>
                </a:solidFill>
                <a:latin typeface="Poppins"/>
              </a:rPr>
              <a:t>Control: Week (2-6)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492500" y="4991100"/>
            <a:ext cx="3048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00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Poppins"/>
              </a:rPr>
              <a:t>3</a:t>
            </a:r>
            <a:endParaRPr lang="en-US" sz="1100"/>
          </a:p>
        </p:txBody>
      </p:sp>
      <p:sp>
        <p:nvSpPr>
          <p:cNvPr id="24" name="TextBox 24"/>
          <p:cNvSpPr txBox="1"/>
          <p:nvPr/>
        </p:nvSpPr>
        <p:spPr>
          <a:xfrm>
            <a:off x="6415809" y="4489450"/>
            <a:ext cx="69850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400" b="1" dirty="0">
                <a:solidFill>
                  <a:srgbClr val="000000"/>
                </a:solidFill>
                <a:latin typeface="Poppins"/>
              </a:rPr>
              <a:t>Correction: Week (6-12)</a:t>
            </a:r>
            <a:endParaRPr lang="en-US" sz="1100" dirty="0"/>
          </a:p>
        </p:txBody>
      </p:sp>
      <p:sp>
        <p:nvSpPr>
          <p:cNvPr id="25" name="TextBox 25"/>
          <p:cNvSpPr txBox="1"/>
          <p:nvPr/>
        </p:nvSpPr>
        <p:spPr>
          <a:xfrm>
            <a:off x="4394200" y="6680200"/>
            <a:ext cx="3048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00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Poppins"/>
              </a:rPr>
              <a:t>4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8170720" y="5676900"/>
            <a:ext cx="6731000" cy="736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400" b="1" dirty="0">
                <a:solidFill>
                  <a:srgbClr val="000000"/>
                </a:solidFill>
                <a:latin typeface="Poppins"/>
              </a:rPr>
              <a:t>Decision:  Month (3-6)</a:t>
            </a:r>
            <a:endParaRPr lang="en-US" sz="1100" dirty="0"/>
          </a:p>
        </p:txBody>
      </p:sp>
      <p:sp>
        <p:nvSpPr>
          <p:cNvPr id="28" name="TextBox 28"/>
          <p:cNvSpPr txBox="1"/>
          <p:nvPr/>
        </p:nvSpPr>
        <p:spPr>
          <a:xfrm>
            <a:off x="3020292" y="2273300"/>
            <a:ext cx="11136747" cy="682336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22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Stop defects reaching production, Protect customer immediately, temporary containment checks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699000" y="3625850"/>
            <a:ext cx="10490200" cy="673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22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Performance KPIs &amp; Reporting, Complaint SLA &amp; escalation, Weekly reviews with supplier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6565900" y="5010150"/>
            <a:ext cx="8801100" cy="70485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>
              <a:lnSpc>
                <a:spcPct val="150000"/>
              </a:lnSpc>
              <a:defRPr/>
            </a:pP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Fix top failure modes, Treatment verification system &amp; Process fixing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85595" y="6359236"/>
            <a:ext cx="7010400" cy="1346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Evidence-based performance review, Contract governance update</a:t>
            </a:r>
          </a:p>
        </p:txBody>
      </p:sp>
      <p:sp>
        <p:nvSpPr>
          <p:cNvPr id="33" name="TextBox 18">
            <a:extLst>
              <a:ext uri="{FF2B5EF4-FFF2-40B4-BE49-F238E27FC236}">
                <a16:creationId xmlns:a16="http://schemas.microsoft.com/office/drawing/2014/main" id="{93F4A3D1-5353-6111-F6E9-869F79519672}"/>
              </a:ext>
            </a:extLst>
          </p:cNvPr>
          <p:cNvSpPr txBox="1"/>
          <p:nvPr/>
        </p:nvSpPr>
        <p:spPr>
          <a:xfrm>
            <a:off x="-337127" y="7871691"/>
            <a:ext cx="14490700" cy="495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32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view: Stabilize continuity first, then improve supplier capability.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8">
            <a:extLst>
              <a:ext uri="{FF2B5EF4-FFF2-40B4-BE49-F238E27FC236}">
                <a16:creationId xmlns:a16="http://schemas.microsoft.com/office/drawing/2014/main" id="{A21C3AAD-48C5-8399-0D3E-683B00ACF223}"/>
              </a:ext>
            </a:extLst>
          </p:cNvPr>
          <p:cNvSpPr txBox="1"/>
          <p:nvPr/>
        </p:nvSpPr>
        <p:spPr>
          <a:xfrm>
            <a:off x="1282700" y="317500"/>
            <a:ext cx="14490700" cy="749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Phase 1: Containment Plan 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18">
            <a:extLst>
              <a:ext uri="{FF2B5EF4-FFF2-40B4-BE49-F238E27FC236}">
                <a16:creationId xmlns:a16="http://schemas.microsoft.com/office/drawing/2014/main" id="{EB22CC5A-9034-43D5-70E2-4E6B55FDD090}"/>
              </a:ext>
            </a:extLst>
          </p:cNvPr>
          <p:cNvSpPr txBox="1"/>
          <p:nvPr/>
        </p:nvSpPr>
        <p:spPr>
          <a:xfrm>
            <a:off x="7670800" y="1524000"/>
            <a:ext cx="4114801" cy="6096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Inspection checklist(size &amp;treatment visual check)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Quarantine Area for non-conforming timber.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Stop-to-fix wrong size timber.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NCR Log (Non-Conformance Report)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 supplier within 24 hrs. with Photo evidence  </a:t>
            </a:r>
          </a:p>
        </p:txBody>
      </p:sp>
      <p:pic>
        <p:nvPicPr>
          <p:cNvPr id="4100" name="Picture 4" descr="Checklist Stock Photo - Download Image Now - iStock">
            <a:extLst>
              <a:ext uri="{FF2B5EF4-FFF2-40B4-BE49-F238E27FC236}">
                <a16:creationId xmlns:a16="http://schemas.microsoft.com/office/drawing/2014/main" id="{B206482F-9A12-E329-BB9C-68A2BA689B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19200"/>
            <a:ext cx="6908800" cy="792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7644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  <p:txBody>
          <a:bodyPr/>
          <a:lstStyle/>
          <a:p>
            <a:endParaRPr lang="en-IN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422400" y="258618"/>
            <a:ext cx="14490700" cy="596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Phase 2: Supplier Control Dashboard Week(2-6)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AFF213F-D578-9106-D8D4-052B9DB22E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4098235"/>
              </p:ext>
            </p:extLst>
          </p:nvPr>
        </p:nvGraphicFramePr>
        <p:xfrm>
          <a:off x="2032000" y="1410598"/>
          <a:ext cx="13275731" cy="6742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48429">
                  <a:extLst>
                    <a:ext uri="{9D8B030D-6E8A-4147-A177-3AD203B41FA5}">
                      <a16:colId xmlns:a16="http://schemas.microsoft.com/office/drawing/2014/main" val="2582970238"/>
                    </a:ext>
                  </a:extLst>
                </a:gridCol>
                <a:gridCol w="3342434">
                  <a:extLst>
                    <a:ext uri="{9D8B030D-6E8A-4147-A177-3AD203B41FA5}">
                      <a16:colId xmlns:a16="http://schemas.microsoft.com/office/drawing/2014/main" val="1471942643"/>
                    </a:ext>
                  </a:extLst>
                </a:gridCol>
                <a:gridCol w="3342434">
                  <a:extLst>
                    <a:ext uri="{9D8B030D-6E8A-4147-A177-3AD203B41FA5}">
                      <a16:colId xmlns:a16="http://schemas.microsoft.com/office/drawing/2014/main" val="2645565636"/>
                    </a:ext>
                  </a:extLst>
                </a:gridCol>
                <a:gridCol w="3342434">
                  <a:extLst>
                    <a:ext uri="{9D8B030D-6E8A-4147-A177-3AD203B41FA5}">
                      <a16:colId xmlns:a16="http://schemas.microsoft.com/office/drawing/2014/main" val="3319545655"/>
                    </a:ext>
                  </a:extLst>
                </a:gridCol>
              </a:tblGrid>
              <a:tr h="112380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KPI 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Measure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Target 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9901724"/>
                  </a:ext>
                </a:extLst>
              </a:tr>
              <a:tr h="112380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Delivery checklist</a:t>
                      </a:r>
                    </a:p>
                    <a:p>
                      <a:pPr algn="ctr"/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% Deliveries complete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&gt;90%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1300610"/>
                  </a:ext>
                </a:extLst>
              </a:tr>
              <a:tr h="112380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Size accuracy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% timber within tolerance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&gt;95%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5007286"/>
                  </a:ext>
                </a:extLst>
              </a:tr>
              <a:tr h="112380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Treatment Compliance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% treated correctly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8717632"/>
                  </a:ext>
                </a:extLst>
              </a:tr>
              <a:tr h="112380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Complaint SLA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Response 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&lt;48 hrs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7771982"/>
                  </a:ext>
                </a:extLst>
              </a:tr>
              <a:tr h="112380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Sustainability Evidence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FSC/ Traceability Proof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monthly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20569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C0556A15-28D1-31AB-EA6D-AF24E607C8BD}"/>
              </a:ext>
            </a:extLst>
          </p:cNvPr>
          <p:cNvSpPr txBox="1"/>
          <p:nvPr/>
        </p:nvSpPr>
        <p:spPr>
          <a:xfrm>
            <a:off x="1422400" y="258618"/>
            <a:ext cx="14490700" cy="596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Phase 3: Quality Corrections Week(6-12)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E674E78-B19C-3B53-C2E8-EA4A8D54B2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656844"/>
              </p:ext>
            </p:extLst>
          </p:nvPr>
        </p:nvGraphicFramePr>
        <p:xfrm>
          <a:off x="584200" y="2514600"/>
          <a:ext cx="6172200" cy="51816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675890">
                  <a:extLst>
                    <a:ext uri="{9D8B030D-6E8A-4147-A177-3AD203B41FA5}">
                      <a16:colId xmlns:a16="http://schemas.microsoft.com/office/drawing/2014/main" val="1209315615"/>
                    </a:ext>
                  </a:extLst>
                </a:gridCol>
                <a:gridCol w="1438910">
                  <a:extLst>
                    <a:ext uri="{9D8B030D-6E8A-4147-A177-3AD203B41FA5}">
                      <a16:colId xmlns:a16="http://schemas.microsoft.com/office/drawing/2014/main" val="2483508244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1312882137"/>
                    </a:ext>
                  </a:extLst>
                </a:gridCol>
              </a:tblGrid>
              <a:tr h="1036320">
                <a:tc>
                  <a:txBody>
                    <a:bodyPr/>
                    <a:lstStyle/>
                    <a:p>
                      <a:pPr algn="ctr"/>
                      <a:r>
                        <a:rPr lang="en-IN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Area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Impact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Frequency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1620887"/>
                  </a:ext>
                </a:extLst>
              </a:tr>
              <a:tr h="103632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Untreated timber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Medium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7308550"/>
                  </a:ext>
                </a:extLst>
              </a:tr>
              <a:tr h="103632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Wrong Size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</a:t>
                      </a:r>
                    </a:p>
                    <a:p>
                      <a:pPr algn="ctr"/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</a:t>
                      </a:r>
                    </a:p>
                    <a:p>
                      <a:pPr algn="ctr"/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3082744"/>
                  </a:ext>
                </a:extLst>
              </a:tr>
              <a:tr h="103632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Incomplete Delivery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Medium</a:t>
                      </a:r>
                    </a:p>
                    <a:p>
                      <a:pPr algn="ctr"/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241031"/>
                  </a:ext>
                </a:extLst>
              </a:tr>
              <a:tr h="103632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Poor response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Medium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7081789"/>
                  </a:ext>
                </a:extLst>
              </a:tr>
            </a:tbl>
          </a:graphicData>
        </a:graphic>
      </p:graphicFrame>
      <p:sp>
        <p:nvSpPr>
          <p:cNvPr id="4" name="TextBox 4">
            <a:extLst>
              <a:ext uri="{FF2B5EF4-FFF2-40B4-BE49-F238E27FC236}">
                <a16:creationId xmlns:a16="http://schemas.microsoft.com/office/drawing/2014/main" id="{AF7DFE4E-53AD-A4D8-71CC-D224DFBB8114}"/>
              </a:ext>
            </a:extLst>
          </p:cNvPr>
          <p:cNvSpPr txBox="1"/>
          <p:nvPr/>
        </p:nvSpPr>
        <p:spPr>
          <a:xfrm>
            <a:off x="7899400" y="1371600"/>
            <a:ext cx="7772400" cy="762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Corrective Action Plan (CAPA)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BCFB532-6EFF-440C-452A-DB37B0DDC7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0546177"/>
              </p:ext>
            </p:extLst>
          </p:nvPr>
        </p:nvGraphicFramePr>
        <p:xfrm>
          <a:off x="7289800" y="2514600"/>
          <a:ext cx="8382000" cy="5314953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794000">
                  <a:extLst>
                    <a:ext uri="{9D8B030D-6E8A-4147-A177-3AD203B41FA5}">
                      <a16:colId xmlns:a16="http://schemas.microsoft.com/office/drawing/2014/main" val="225594391"/>
                    </a:ext>
                  </a:extLst>
                </a:gridCol>
                <a:gridCol w="2794000">
                  <a:extLst>
                    <a:ext uri="{9D8B030D-6E8A-4147-A177-3AD203B41FA5}">
                      <a16:colId xmlns:a16="http://schemas.microsoft.com/office/drawing/2014/main" val="3112415268"/>
                    </a:ext>
                  </a:extLst>
                </a:gridCol>
                <a:gridCol w="2794000">
                  <a:extLst>
                    <a:ext uri="{9D8B030D-6E8A-4147-A177-3AD203B41FA5}">
                      <a16:colId xmlns:a16="http://schemas.microsoft.com/office/drawing/2014/main" val="1545663561"/>
                    </a:ext>
                  </a:extLst>
                </a:gridCol>
              </a:tblGrid>
              <a:tr h="1314451">
                <a:tc>
                  <a:txBody>
                    <a:bodyPr/>
                    <a:lstStyle/>
                    <a:p>
                      <a:pPr algn="ctr"/>
                      <a:r>
                        <a:rPr lang="en-IN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Issue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Immediate Fix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Permanent fix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9679789"/>
                  </a:ext>
                </a:extLst>
              </a:tr>
              <a:tr h="1314451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Wrong Timber Size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Guage check &amp; Reject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Calibration &amp; Final checklist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6670246"/>
                  </a:ext>
                </a:extLst>
              </a:tr>
              <a:tr h="1314451">
                <a:tc>
                  <a:txBody>
                    <a:bodyPr/>
                    <a:lstStyle/>
                    <a:p>
                      <a:pPr algn="ctr"/>
                      <a:r>
                        <a:rPr lang="en-IN" sz="2800" u="none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Untreated</a:t>
                      </a:r>
                      <a:r>
                        <a:rPr lang="en-IN" sz="2800" u="sng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IN" sz="2800" u="none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Quarantine &amp; Block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Batch certificate &amp; treatment Log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2385412"/>
                  </a:ext>
                </a:extLst>
              </a:tr>
              <a:tr h="1314451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Damage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Moisture check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Storage &amp; Wrapping upgrade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68796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56370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  <p:txBody>
          <a:bodyPr/>
          <a:lstStyle/>
          <a:p>
            <a:endParaRPr lang="en-IN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000" r="1000"/>
          <a:stretch>
            <a:fillRect/>
          </a:stretch>
        </p:blipFill>
        <p:spPr>
          <a:xfrm>
            <a:off x="0" y="0"/>
            <a:ext cx="5194300" cy="9144000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6083300" y="1397000"/>
            <a:ext cx="9283700" cy="4635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10" name="TextBox 10"/>
          <p:cNvSpPr txBox="1"/>
          <p:nvPr/>
        </p:nvSpPr>
        <p:spPr>
          <a:xfrm>
            <a:off x="6083300" y="279399"/>
            <a:ext cx="101727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Compliance &amp; Sustainability Recovery</a:t>
            </a: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91AA236A-4C61-A9CB-DCD0-A14F2414930B}"/>
              </a:ext>
            </a:extLst>
          </p:cNvPr>
          <p:cNvGrpSpPr/>
          <p:nvPr/>
        </p:nvGrpSpPr>
        <p:grpSpPr>
          <a:xfrm>
            <a:off x="6083300" y="6172200"/>
            <a:ext cx="4711700" cy="2082800"/>
            <a:chOff x="6083300" y="6172200"/>
            <a:chExt cx="9283700" cy="2082800"/>
          </a:xfrm>
        </p:grpSpPr>
        <p:sp>
          <p:nvSpPr>
            <p:cNvPr id="9" name="AutoShape 9"/>
            <p:cNvSpPr/>
            <p:nvPr/>
          </p:nvSpPr>
          <p:spPr>
            <a:xfrm>
              <a:off x="6083300" y="6172200"/>
              <a:ext cx="9283700" cy="2082800"/>
            </a:xfrm>
            <a:prstGeom prst="rect">
              <a:avLst/>
            </a:prstGeom>
            <a:solidFill>
              <a:schemeClr val="bg2">
                <a:lumMod val="10000"/>
                <a:alpha val="52941"/>
              </a:schemeClr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362700" y="6216650"/>
              <a:ext cx="5537200" cy="2794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20000"/>
                </a:lnSpc>
                <a:defRPr/>
              </a:pPr>
              <a:r>
                <a: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Impacts SQDN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6553200" y="6667500"/>
              <a:ext cx="5740400" cy="2794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22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Reputational risk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6553200" y="7048500"/>
              <a:ext cx="5283200" cy="2413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22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Legal/compliance Risk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6553200" y="7429500"/>
              <a:ext cx="5283200" cy="2413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22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Customer trust loss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6553200" y="7793990"/>
              <a:ext cx="5283200" cy="2413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22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Waste cost increase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5599889" y="8531260"/>
            <a:ext cx="8826500" cy="450827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>
              <a:lnSpc>
                <a:spcPct val="150000"/>
              </a:lnSpc>
              <a:defRPr/>
            </a:pP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ISO (2015) ISO 14001 Environmental management systems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197600" y="25908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33" name="TextBox 33"/>
          <p:cNvSpPr txBox="1"/>
          <p:nvPr/>
        </p:nvSpPr>
        <p:spPr>
          <a:xfrm>
            <a:off x="6197600" y="34544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34" name="TextBox 34"/>
          <p:cNvSpPr txBox="1"/>
          <p:nvPr/>
        </p:nvSpPr>
        <p:spPr>
          <a:xfrm>
            <a:off x="6197600" y="40640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35" name="TextBox 35"/>
          <p:cNvSpPr txBox="1"/>
          <p:nvPr/>
        </p:nvSpPr>
        <p:spPr>
          <a:xfrm>
            <a:off x="6075680" y="263906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 dirty="0"/>
          </a:p>
        </p:txBody>
      </p:sp>
      <p:sp>
        <p:nvSpPr>
          <p:cNvPr id="36" name="TextBox 36"/>
          <p:cNvSpPr txBox="1"/>
          <p:nvPr/>
        </p:nvSpPr>
        <p:spPr>
          <a:xfrm>
            <a:off x="9385300" y="23114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9385300" y="276733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 dirty="0"/>
          </a:p>
        </p:txBody>
      </p:sp>
      <p:sp>
        <p:nvSpPr>
          <p:cNvPr id="38" name="TextBox 38"/>
          <p:cNvSpPr txBox="1"/>
          <p:nvPr/>
        </p:nvSpPr>
        <p:spPr>
          <a:xfrm>
            <a:off x="9377680" y="322326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 dirty="0"/>
          </a:p>
        </p:txBody>
      </p:sp>
      <p:sp>
        <p:nvSpPr>
          <p:cNvPr id="40" name="TextBox 40"/>
          <p:cNvSpPr txBox="1"/>
          <p:nvPr/>
        </p:nvSpPr>
        <p:spPr>
          <a:xfrm>
            <a:off x="12560300" y="25908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1" name="TextBox 41"/>
          <p:cNvSpPr txBox="1"/>
          <p:nvPr/>
        </p:nvSpPr>
        <p:spPr>
          <a:xfrm>
            <a:off x="12588240" y="23114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 dirty="0"/>
          </a:p>
        </p:txBody>
      </p:sp>
      <p:sp>
        <p:nvSpPr>
          <p:cNvPr id="42" name="TextBox 42"/>
          <p:cNvSpPr txBox="1"/>
          <p:nvPr/>
        </p:nvSpPr>
        <p:spPr>
          <a:xfrm>
            <a:off x="12565380" y="28956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 dirty="0"/>
          </a:p>
        </p:txBody>
      </p:sp>
      <p:sp>
        <p:nvSpPr>
          <p:cNvPr id="43" name="TextBox 43"/>
          <p:cNvSpPr txBox="1"/>
          <p:nvPr/>
        </p:nvSpPr>
        <p:spPr>
          <a:xfrm>
            <a:off x="12534265" y="364617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 dirty="0"/>
          </a:p>
        </p:txBody>
      </p:sp>
      <p:sp>
        <p:nvSpPr>
          <p:cNvPr id="44" name="TextBox 44"/>
          <p:cNvSpPr txBox="1"/>
          <p:nvPr/>
        </p:nvSpPr>
        <p:spPr>
          <a:xfrm>
            <a:off x="6197600" y="67945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5" name="TextBox 45"/>
          <p:cNvSpPr txBox="1"/>
          <p:nvPr/>
        </p:nvSpPr>
        <p:spPr>
          <a:xfrm>
            <a:off x="6197600" y="71628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6" name="TextBox 46"/>
          <p:cNvSpPr txBox="1"/>
          <p:nvPr/>
        </p:nvSpPr>
        <p:spPr>
          <a:xfrm>
            <a:off x="6197600" y="75311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8" name="TextBox 35">
            <a:extLst>
              <a:ext uri="{FF2B5EF4-FFF2-40B4-BE49-F238E27FC236}">
                <a16:creationId xmlns:a16="http://schemas.microsoft.com/office/drawing/2014/main" id="{AB8450CB-A43F-7AC4-ACFD-617AFEFC59AA}"/>
              </a:ext>
            </a:extLst>
          </p:cNvPr>
          <p:cNvSpPr txBox="1"/>
          <p:nvPr/>
        </p:nvSpPr>
        <p:spPr>
          <a:xfrm>
            <a:off x="6061710" y="333502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 dirty="0"/>
          </a:p>
        </p:txBody>
      </p:sp>
      <p:sp>
        <p:nvSpPr>
          <p:cNvPr id="49" name="TextBox 35">
            <a:extLst>
              <a:ext uri="{FF2B5EF4-FFF2-40B4-BE49-F238E27FC236}">
                <a16:creationId xmlns:a16="http://schemas.microsoft.com/office/drawing/2014/main" id="{0A5AED6D-1924-75B1-350C-C0E7AE36EA8D}"/>
              </a:ext>
            </a:extLst>
          </p:cNvPr>
          <p:cNvSpPr txBox="1"/>
          <p:nvPr/>
        </p:nvSpPr>
        <p:spPr>
          <a:xfrm>
            <a:off x="6075680" y="375285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 dirty="0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5976ACA2-DC83-9EE4-E6EF-C75AFFEB84F5}"/>
              </a:ext>
            </a:extLst>
          </p:cNvPr>
          <p:cNvGrpSpPr/>
          <p:nvPr/>
        </p:nvGrpSpPr>
        <p:grpSpPr>
          <a:xfrm>
            <a:off x="6083300" y="1446535"/>
            <a:ext cx="9362440" cy="4529144"/>
            <a:chOff x="6083300" y="1377950"/>
            <a:chExt cx="9362440" cy="4629150"/>
          </a:xfrm>
        </p:grpSpPr>
        <p:sp>
          <p:nvSpPr>
            <p:cNvPr id="6" name="AutoShape 6"/>
            <p:cNvSpPr/>
            <p:nvPr/>
          </p:nvSpPr>
          <p:spPr>
            <a:xfrm>
              <a:off x="6083300" y="1397000"/>
              <a:ext cx="2921000" cy="4610100"/>
            </a:xfrm>
            <a:prstGeom prst="rect">
              <a:avLst/>
            </a:prstGeom>
            <a:solidFill>
              <a:schemeClr val="tx2">
                <a:lumMod val="75000"/>
                <a:alpha val="52941"/>
              </a:schemeClr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7" name="AutoShape 7"/>
            <p:cNvSpPr/>
            <p:nvPr/>
          </p:nvSpPr>
          <p:spPr>
            <a:xfrm>
              <a:off x="9258300" y="1397000"/>
              <a:ext cx="2921000" cy="4610100"/>
            </a:xfrm>
            <a:prstGeom prst="rect">
              <a:avLst/>
            </a:prstGeom>
            <a:solidFill>
              <a:schemeClr val="accent2">
                <a:alpha val="52941"/>
              </a:schemeClr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8" name="AutoShape 8"/>
            <p:cNvSpPr/>
            <p:nvPr/>
          </p:nvSpPr>
          <p:spPr>
            <a:xfrm>
              <a:off x="12433300" y="1397000"/>
              <a:ext cx="2921000" cy="4610100"/>
            </a:xfrm>
            <a:prstGeom prst="rect">
              <a:avLst/>
            </a:prstGeom>
            <a:solidFill>
              <a:schemeClr val="accent4">
                <a:alpha val="52941"/>
              </a:schemeClr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6324600" y="1562100"/>
              <a:ext cx="2413000" cy="8636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20000"/>
                </a:lnSpc>
                <a:defRPr/>
              </a:pPr>
              <a:r>
                <a:rPr lang="en-US" sz="2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Environmental Audit Gap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6316980" y="2479040"/>
              <a:ext cx="2623820" cy="723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1600" dirty="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Sustainable timber sourcing not prove</a:t>
              </a:r>
              <a:endParaRPr lang="en-US" sz="16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6295390" y="3395980"/>
              <a:ext cx="2171700" cy="723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Timber treatment unclear</a:t>
              </a:r>
            </a:p>
          </p:txBody>
        </p:sp>
        <p:sp>
          <p:nvSpPr>
            <p:cNvPr id="50" name="TextBox 11">
              <a:extLst>
                <a:ext uri="{FF2B5EF4-FFF2-40B4-BE49-F238E27FC236}">
                  <a16:creationId xmlns:a16="http://schemas.microsoft.com/office/drawing/2014/main" id="{F43E6AB1-EFC2-DF8F-1590-030E82EEB661}"/>
                </a:ext>
              </a:extLst>
            </p:cNvPr>
            <p:cNvSpPr txBox="1"/>
            <p:nvPr/>
          </p:nvSpPr>
          <p:spPr>
            <a:xfrm>
              <a:off x="9404350" y="1377950"/>
              <a:ext cx="2413000" cy="8636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20000"/>
                </a:lnSpc>
                <a:defRPr/>
              </a:pPr>
              <a:r>
                <a:rPr lang="en-US" sz="2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Evidence</a:t>
              </a:r>
            </a:p>
          </p:txBody>
        </p:sp>
        <p:sp>
          <p:nvSpPr>
            <p:cNvPr id="51" name="TextBox 15">
              <a:extLst>
                <a:ext uri="{FF2B5EF4-FFF2-40B4-BE49-F238E27FC236}">
                  <a16:creationId xmlns:a16="http://schemas.microsoft.com/office/drawing/2014/main" id="{92599A02-D70D-6E4B-0D3D-0EF47B1530EA}"/>
                </a:ext>
              </a:extLst>
            </p:cNvPr>
            <p:cNvSpPr txBox="1"/>
            <p:nvPr/>
          </p:nvSpPr>
          <p:spPr>
            <a:xfrm>
              <a:off x="9618980" y="1973580"/>
              <a:ext cx="2623820" cy="723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FSC?PEFC Documentation</a:t>
              </a:r>
            </a:p>
          </p:txBody>
        </p:sp>
        <p:sp>
          <p:nvSpPr>
            <p:cNvPr id="52" name="TextBox 15">
              <a:extLst>
                <a:ext uri="{FF2B5EF4-FFF2-40B4-BE49-F238E27FC236}">
                  <a16:creationId xmlns:a16="http://schemas.microsoft.com/office/drawing/2014/main" id="{B9B31594-6901-E65F-AB2B-22EA4DFCB731}"/>
                </a:ext>
              </a:extLst>
            </p:cNvPr>
            <p:cNvSpPr txBox="1"/>
            <p:nvPr/>
          </p:nvSpPr>
          <p:spPr>
            <a:xfrm>
              <a:off x="9640570" y="2414270"/>
              <a:ext cx="2623820" cy="723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Reuse pallets / Wraps</a:t>
              </a:r>
            </a:p>
          </p:txBody>
        </p:sp>
        <p:sp>
          <p:nvSpPr>
            <p:cNvPr id="53" name="TextBox 15">
              <a:extLst>
                <a:ext uri="{FF2B5EF4-FFF2-40B4-BE49-F238E27FC236}">
                  <a16:creationId xmlns:a16="http://schemas.microsoft.com/office/drawing/2014/main" id="{955E13EC-0C70-F5E6-B9FC-31295FCFBF7F}"/>
                </a:ext>
              </a:extLst>
            </p:cNvPr>
            <p:cNvSpPr txBox="1"/>
            <p:nvPr/>
          </p:nvSpPr>
          <p:spPr>
            <a:xfrm>
              <a:off x="9544050" y="3075305"/>
              <a:ext cx="2623820" cy="723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Treatment method &amp; Chemical disclosure</a:t>
              </a:r>
            </a:p>
          </p:txBody>
        </p:sp>
        <p:sp>
          <p:nvSpPr>
            <p:cNvPr id="54" name="TextBox 11">
              <a:extLst>
                <a:ext uri="{FF2B5EF4-FFF2-40B4-BE49-F238E27FC236}">
                  <a16:creationId xmlns:a16="http://schemas.microsoft.com/office/drawing/2014/main" id="{145A6EC3-5B51-6EA0-484F-D4C24FDBF49D}"/>
                </a:ext>
              </a:extLst>
            </p:cNvPr>
            <p:cNvSpPr txBox="1"/>
            <p:nvPr/>
          </p:nvSpPr>
          <p:spPr>
            <a:xfrm>
              <a:off x="12654915" y="1397000"/>
              <a:ext cx="2413000" cy="8636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20000"/>
                </a:lnSpc>
                <a:defRPr/>
              </a:pPr>
              <a:r>
                <a:rPr lang="en-US" sz="2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SQDN Action</a:t>
              </a:r>
            </a:p>
          </p:txBody>
        </p:sp>
        <p:sp>
          <p:nvSpPr>
            <p:cNvPr id="55" name="TextBox 15">
              <a:extLst>
                <a:ext uri="{FF2B5EF4-FFF2-40B4-BE49-F238E27FC236}">
                  <a16:creationId xmlns:a16="http://schemas.microsoft.com/office/drawing/2014/main" id="{528F64A2-A80D-937D-4419-A7AE58A2C2A5}"/>
                </a:ext>
              </a:extLst>
            </p:cNvPr>
            <p:cNvSpPr txBox="1"/>
            <p:nvPr/>
          </p:nvSpPr>
          <p:spPr>
            <a:xfrm>
              <a:off x="12801600" y="1988820"/>
              <a:ext cx="2623820" cy="723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Approve only certified sources</a:t>
              </a:r>
            </a:p>
          </p:txBody>
        </p:sp>
        <p:sp>
          <p:nvSpPr>
            <p:cNvPr id="56" name="TextBox 15">
              <a:extLst>
                <a:ext uri="{FF2B5EF4-FFF2-40B4-BE49-F238E27FC236}">
                  <a16:creationId xmlns:a16="http://schemas.microsoft.com/office/drawing/2014/main" id="{7FC1F783-D1F6-33DE-62A1-8DC5009B1A3E}"/>
                </a:ext>
              </a:extLst>
            </p:cNvPr>
            <p:cNvSpPr txBox="1"/>
            <p:nvPr/>
          </p:nvSpPr>
          <p:spPr>
            <a:xfrm>
              <a:off x="12821920" y="2731770"/>
              <a:ext cx="2623820" cy="723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Introduce packaging Return system</a:t>
              </a:r>
            </a:p>
          </p:txBody>
        </p:sp>
        <p:sp>
          <p:nvSpPr>
            <p:cNvPr id="57" name="TextBox 15">
              <a:extLst>
                <a:ext uri="{FF2B5EF4-FFF2-40B4-BE49-F238E27FC236}">
                  <a16:creationId xmlns:a16="http://schemas.microsoft.com/office/drawing/2014/main" id="{05825646-D7F4-3FCE-FBCA-17F18EE246AD}"/>
                </a:ext>
              </a:extLst>
            </p:cNvPr>
            <p:cNvSpPr txBox="1"/>
            <p:nvPr/>
          </p:nvSpPr>
          <p:spPr>
            <a:xfrm>
              <a:off x="12773025" y="3299460"/>
              <a:ext cx="2623820" cy="723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Treatment Declaration batch</a:t>
              </a:r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6342750" y="3127375"/>
            <a:ext cx="2171700" cy="482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Packaging not reusable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47E40279-FE52-BF2A-54A7-9C74BB55C0B9}"/>
              </a:ext>
            </a:extLst>
          </p:cNvPr>
          <p:cNvGrpSpPr/>
          <p:nvPr/>
        </p:nvGrpSpPr>
        <p:grpSpPr>
          <a:xfrm>
            <a:off x="10865900" y="6133789"/>
            <a:ext cx="5194300" cy="2867660"/>
            <a:chOff x="6027654" y="6151907"/>
            <a:chExt cx="9283700" cy="2082800"/>
          </a:xfrm>
        </p:grpSpPr>
        <p:sp>
          <p:nvSpPr>
            <p:cNvPr id="61" name="AutoShape 9">
              <a:extLst>
                <a:ext uri="{FF2B5EF4-FFF2-40B4-BE49-F238E27FC236}">
                  <a16:creationId xmlns:a16="http://schemas.microsoft.com/office/drawing/2014/main" id="{40D07400-CB57-9E14-AC05-019F9CD5D08C}"/>
                </a:ext>
              </a:extLst>
            </p:cNvPr>
            <p:cNvSpPr/>
            <p:nvPr/>
          </p:nvSpPr>
          <p:spPr>
            <a:xfrm>
              <a:off x="6027654" y="6151907"/>
              <a:ext cx="9283700" cy="2082800"/>
            </a:xfrm>
            <a:prstGeom prst="rect">
              <a:avLst/>
            </a:prstGeom>
            <a:solidFill>
              <a:schemeClr val="accent3">
                <a:lumMod val="75000"/>
                <a:alpha val="52941"/>
              </a:schemeClr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62" name="TextBox 14">
              <a:extLst>
                <a:ext uri="{FF2B5EF4-FFF2-40B4-BE49-F238E27FC236}">
                  <a16:creationId xmlns:a16="http://schemas.microsoft.com/office/drawing/2014/main" id="{1B12D338-6CE7-8D3B-A003-AC8A58187819}"/>
                </a:ext>
              </a:extLst>
            </p:cNvPr>
            <p:cNvSpPr txBox="1"/>
            <p:nvPr/>
          </p:nvSpPr>
          <p:spPr>
            <a:xfrm>
              <a:off x="6387438" y="6161596"/>
              <a:ext cx="7798896" cy="25146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20000"/>
                </a:lnSpc>
                <a:defRPr/>
              </a:pPr>
              <a:r>
                <a: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Implementation Plan</a:t>
              </a:r>
            </a:p>
          </p:txBody>
        </p:sp>
        <p:sp>
          <p:nvSpPr>
            <p:cNvPr id="63" name="TextBox 27">
              <a:extLst>
                <a:ext uri="{FF2B5EF4-FFF2-40B4-BE49-F238E27FC236}">
                  <a16:creationId xmlns:a16="http://schemas.microsoft.com/office/drawing/2014/main" id="{05BE56B0-1FA0-E470-7601-746F1BBAEFBD}"/>
                </a:ext>
              </a:extLst>
            </p:cNvPr>
            <p:cNvSpPr txBox="1"/>
            <p:nvPr/>
          </p:nvSpPr>
          <p:spPr>
            <a:xfrm>
              <a:off x="6418345" y="6537013"/>
              <a:ext cx="8613609" cy="203886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22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Week 1-2=Supplier contract clauses </a:t>
              </a:r>
            </a:p>
          </p:txBody>
        </p:sp>
      </p:grpSp>
      <p:sp>
        <p:nvSpPr>
          <p:cNvPr id="67" name="TextBox 27">
            <a:extLst>
              <a:ext uri="{FF2B5EF4-FFF2-40B4-BE49-F238E27FC236}">
                <a16:creationId xmlns:a16="http://schemas.microsoft.com/office/drawing/2014/main" id="{06BE00F8-C26D-1BB1-0AB1-FE35ECC975B8}"/>
              </a:ext>
            </a:extLst>
          </p:cNvPr>
          <p:cNvSpPr txBox="1"/>
          <p:nvPr/>
        </p:nvSpPr>
        <p:spPr>
          <a:xfrm>
            <a:off x="11096887" y="7002712"/>
            <a:ext cx="5127230" cy="415879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 1 =Environmental evidence checklist </a:t>
            </a:r>
          </a:p>
        </p:txBody>
      </p:sp>
      <p:sp>
        <p:nvSpPr>
          <p:cNvPr id="68" name="TextBox 27">
            <a:extLst>
              <a:ext uri="{FF2B5EF4-FFF2-40B4-BE49-F238E27FC236}">
                <a16:creationId xmlns:a16="http://schemas.microsoft.com/office/drawing/2014/main" id="{61D66B76-2E40-87DA-A7A1-066CCBE47E59}"/>
              </a:ext>
            </a:extLst>
          </p:cNvPr>
          <p:cNvSpPr txBox="1"/>
          <p:nvPr/>
        </p:nvSpPr>
        <p:spPr>
          <a:xfrm>
            <a:off x="11101967" y="7391866"/>
            <a:ext cx="4935262" cy="415879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 2-3=Supplier audits &amp; Site visit </a:t>
            </a:r>
          </a:p>
        </p:txBody>
      </p:sp>
      <p:sp>
        <p:nvSpPr>
          <p:cNvPr id="69" name="TextBox 27">
            <a:extLst>
              <a:ext uri="{FF2B5EF4-FFF2-40B4-BE49-F238E27FC236}">
                <a16:creationId xmlns:a16="http://schemas.microsoft.com/office/drawing/2014/main" id="{9EF78B2B-25BD-FD85-3803-BB3970062394}"/>
              </a:ext>
            </a:extLst>
          </p:cNvPr>
          <p:cNvSpPr txBox="1"/>
          <p:nvPr/>
        </p:nvSpPr>
        <p:spPr>
          <a:xfrm>
            <a:off x="11101967" y="8056346"/>
            <a:ext cx="4935262" cy="280716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 6 =Compliance Review &amp; Decision gate 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ED71156D-2697-273D-BCB9-00E00B45219B}"/>
              </a:ext>
            </a:extLst>
          </p:cNvPr>
          <p:cNvSpPr txBox="1"/>
          <p:nvPr/>
        </p:nvSpPr>
        <p:spPr>
          <a:xfrm>
            <a:off x="5439323" y="8354080"/>
            <a:ext cx="54536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Government (2024) Timber regulation / due diligence guidance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1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0">
            <a:extLst>
              <a:ext uri="{FF2B5EF4-FFF2-40B4-BE49-F238E27FC236}">
                <a16:creationId xmlns:a16="http://schemas.microsoft.com/office/drawing/2014/main" id="{FFD98DF5-AD49-A707-D147-3ACEA22EBF35}"/>
              </a:ext>
            </a:extLst>
          </p:cNvPr>
          <p:cNvSpPr txBox="1"/>
          <p:nvPr/>
        </p:nvSpPr>
        <p:spPr>
          <a:xfrm>
            <a:off x="431800" y="217055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 &amp; Cost Justification</a:t>
            </a:r>
          </a:p>
        </p:txBody>
      </p:sp>
      <p:sp>
        <p:nvSpPr>
          <p:cNvPr id="3" name="TextBox 10">
            <a:extLst>
              <a:ext uri="{FF2B5EF4-FFF2-40B4-BE49-F238E27FC236}">
                <a16:creationId xmlns:a16="http://schemas.microsoft.com/office/drawing/2014/main" id="{876F4001-E321-587C-37B6-4809B578C019}"/>
              </a:ext>
            </a:extLst>
          </p:cNvPr>
          <p:cNvSpPr txBox="1"/>
          <p:nvPr/>
        </p:nvSpPr>
        <p:spPr>
          <a:xfrm>
            <a:off x="1422400" y="1600200"/>
            <a:ext cx="13868400" cy="3886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Recovery actions are low-cost prevention Controls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Rework, production Delay, returns, customer complaints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Protecting business continuity with improving supplier operation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value delivery within budget and avoid Supplier termination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8568129-A4C0-C4E6-4C1E-630882563AB2}"/>
              </a:ext>
            </a:extLst>
          </p:cNvPr>
          <p:cNvCxnSpPr>
            <a:cxnSpLocks/>
          </p:cNvCxnSpPr>
          <p:nvPr/>
        </p:nvCxnSpPr>
        <p:spPr>
          <a:xfrm>
            <a:off x="0" y="6705600"/>
            <a:ext cx="16256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Box 10">
            <a:extLst>
              <a:ext uri="{FF2B5EF4-FFF2-40B4-BE49-F238E27FC236}">
                <a16:creationId xmlns:a16="http://schemas.microsoft.com/office/drawing/2014/main" id="{E375E78B-DAD2-D897-B389-E60D63047712}"/>
              </a:ext>
            </a:extLst>
          </p:cNvPr>
          <p:cNvSpPr txBox="1"/>
          <p:nvPr/>
        </p:nvSpPr>
        <p:spPr>
          <a:xfrm>
            <a:off x="431800" y="6770255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>
              <a:lnSpc>
                <a:spcPct val="120000"/>
              </a:lnSpc>
              <a:defRPr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Christopher, M. (2016) Logistics and Supply Chain Management. 5th edn.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7595859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794B64-CCB2-59DF-7851-317311ECB6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0">
            <a:extLst>
              <a:ext uri="{FF2B5EF4-FFF2-40B4-BE49-F238E27FC236}">
                <a16:creationId xmlns:a16="http://schemas.microsoft.com/office/drawing/2014/main" id="{668BE0BD-43B0-E7F0-838C-8E745548A58A}"/>
              </a:ext>
            </a:extLst>
          </p:cNvPr>
          <p:cNvSpPr txBox="1"/>
          <p:nvPr/>
        </p:nvSpPr>
        <p:spPr>
          <a:xfrm>
            <a:off x="736600" y="217055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Supplier Relationship Governance</a:t>
            </a:r>
          </a:p>
        </p:txBody>
      </p:sp>
      <p:sp>
        <p:nvSpPr>
          <p:cNvPr id="3" name="TextBox 10">
            <a:extLst>
              <a:ext uri="{FF2B5EF4-FFF2-40B4-BE49-F238E27FC236}">
                <a16:creationId xmlns:a16="http://schemas.microsoft.com/office/drawing/2014/main" id="{A78E0470-1105-83AC-7E4B-D297AA9B83AE}"/>
              </a:ext>
            </a:extLst>
          </p:cNvPr>
          <p:cNvSpPr txBox="1"/>
          <p:nvPr/>
        </p:nvSpPr>
        <p:spPr>
          <a:xfrm>
            <a:off x="1422400" y="1600200"/>
            <a:ext cx="13868400" cy="3886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Informal communication to structured supplier governance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Weekly performance review based on KPI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Timelines and Accountability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Collaborative problem-solving with evidence, meetings and deadline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EC18694-B06D-A738-4663-D42CE70351CF}"/>
              </a:ext>
            </a:extLst>
          </p:cNvPr>
          <p:cNvCxnSpPr>
            <a:cxnSpLocks/>
          </p:cNvCxnSpPr>
          <p:nvPr/>
        </p:nvCxnSpPr>
        <p:spPr>
          <a:xfrm>
            <a:off x="0" y="6705600"/>
            <a:ext cx="16256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Box 10">
            <a:extLst>
              <a:ext uri="{FF2B5EF4-FFF2-40B4-BE49-F238E27FC236}">
                <a16:creationId xmlns:a16="http://schemas.microsoft.com/office/drawing/2014/main" id="{B9A12C46-7AF4-B786-B390-FFEF92B47318}"/>
              </a:ext>
            </a:extLst>
          </p:cNvPr>
          <p:cNvSpPr txBox="1"/>
          <p:nvPr/>
        </p:nvSpPr>
        <p:spPr>
          <a:xfrm>
            <a:off x="431800" y="6770255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>
              <a:lnSpc>
                <a:spcPct val="120000"/>
              </a:lnSpc>
              <a:defRPr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Monczka, R.M., Handfield, R.B.,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Giunipero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L.C. and Patterson, J.L. (2016)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Purchasing and Supply Chain Management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6th edn. Boston: Cengage Learning.</a:t>
            </a:r>
          </a:p>
        </p:txBody>
      </p:sp>
    </p:spTree>
    <p:extLst>
      <p:ext uri="{BB962C8B-B14F-4D97-AF65-F5344CB8AC3E}">
        <p14:creationId xmlns:p14="http://schemas.microsoft.com/office/powerpoint/2010/main" val="37253071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C386D3-6CD5-B534-E67E-87F99AB364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0">
            <a:extLst>
              <a:ext uri="{FF2B5EF4-FFF2-40B4-BE49-F238E27FC236}">
                <a16:creationId xmlns:a16="http://schemas.microsoft.com/office/drawing/2014/main" id="{6F36FDE1-F79A-45FC-E8E9-40F1B1EC3D0F}"/>
              </a:ext>
            </a:extLst>
          </p:cNvPr>
          <p:cNvSpPr txBox="1"/>
          <p:nvPr/>
        </p:nvSpPr>
        <p:spPr>
          <a:xfrm>
            <a:off x="1193800" y="217055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Continuity plan</a:t>
            </a:r>
          </a:p>
        </p:txBody>
      </p:sp>
      <p:sp>
        <p:nvSpPr>
          <p:cNvPr id="3" name="TextBox 10">
            <a:extLst>
              <a:ext uri="{FF2B5EF4-FFF2-40B4-BE49-F238E27FC236}">
                <a16:creationId xmlns:a16="http://schemas.microsoft.com/office/drawing/2014/main" id="{40CB4672-8003-A8B0-E566-0B1ED6E8D15B}"/>
              </a:ext>
            </a:extLst>
          </p:cNvPr>
          <p:cNvSpPr txBox="1"/>
          <p:nvPr/>
        </p:nvSpPr>
        <p:spPr>
          <a:xfrm>
            <a:off x="1422400" y="1600200"/>
            <a:ext cx="13868400" cy="3886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Alternative temporary Approved supplier list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Minimum safety stock for critical timber size &amp; treatment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Standardize timber specifications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Framework agreements  spot buy approvals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6-month decision: Retain with improvement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3050558-BEC1-5995-9BF7-B62D95BCF32D}"/>
              </a:ext>
            </a:extLst>
          </p:cNvPr>
          <p:cNvCxnSpPr>
            <a:cxnSpLocks/>
          </p:cNvCxnSpPr>
          <p:nvPr/>
        </p:nvCxnSpPr>
        <p:spPr>
          <a:xfrm>
            <a:off x="0" y="6705600"/>
            <a:ext cx="16256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Box 10">
            <a:extLst>
              <a:ext uri="{FF2B5EF4-FFF2-40B4-BE49-F238E27FC236}">
                <a16:creationId xmlns:a16="http://schemas.microsoft.com/office/drawing/2014/main" id="{BB716647-F25D-19B1-E15C-D5069DEF5E80}"/>
              </a:ext>
            </a:extLst>
          </p:cNvPr>
          <p:cNvSpPr txBox="1"/>
          <p:nvPr/>
        </p:nvSpPr>
        <p:spPr>
          <a:xfrm>
            <a:off x="431800" y="6770255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>
              <a:lnSpc>
                <a:spcPct val="120000"/>
              </a:lnSpc>
              <a:defRPr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Monczka, R.M., Handfield, R.B.,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Giunipero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L.C. and Patterson, J.L. (2016)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Purchasing and Supply Chain Management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6th edn. Boston: Cengage Learning.</a:t>
            </a:r>
          </a:p>
        </p:txBody>
      </p:sp>
    </p:spTree>
    <p:extLst>
      <p:ext uri="{BB962C8B-B14F-4D97-AF65-F5344CB8AC3E}">
        <p14:creationId xmlns:p14="http://schemas.microsoft.com/office/powerpoint/2010/main" val="21096964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indoor. Person is signing document&#10;">
            <a:extLst>
              <a:ext uri="{FF2B5EF4-FFF2-40B4-BE49-F238E27FC236}">
                <a16:creationId xmlns:a16="http://schemas.microsoft.com/office/drawing/2014/main" id="{D66AD9C8-33E8-F85E-8D76-7E3FCD61E929}"/>
              </a:ext>
            </a:extLst>
          </p:cNvPr>
          <p:cNvPicPr>
            <a:picLocks noGrp="1" noChangeAspect="1"/>
          </p:cNvPicPr>
          <p:nvPr/>
        </p:nvPicPr>
        <p:blipFill>
          <a:blip r:embed="rId2" cstate="print">
            <a:grayscl/>
            <a:alphaModFix amt="6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6256000" cy="9143999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10">
            <a:extLst>
              <a:ext uri="{FF2B5EF4-FFF2-40B4-BE49-F238E27FC236}">
                <a16:creationId xmlns:a16="http://schemas.microsoft.com/office/drawing/2014/main" id="{2AC36511-27C2-5350-F4D1-2BE6A2D2F8C6}"/>
              </a:ext>
            </a:extLst>
          </p:cNvPr>
          <p:cNvSpPr txBox="1"/>
          <p:nvPr/>
        </p:nvSpPr>
        <p:spPr>
          <a:xfrm>
            <a:off x="1498600" y="228600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Final recommendation</a:t>
            </a:r>
          </a:p>
        </p:txBody>
      </p:sp>
      <p:sp>
        <p:nvSpPr>
          <p:cNvPr id="4" name="TextBox 10">
            <a:extLst>
              <a:ext uri="{FF2B5EF4-FFF2-40B4-BE49-F238E27FC236}">
                <a16:creationId xmlns:a16="http://schemas.microsoft.com/office/drawing/2014/main" id="{47D6AA4D-1A2E-393F-1479-682C48A97F95}"/>
              </a:ext>
            </a:extLst>
          </p:cNvPr>
          <p:cNvSpPr txBox="1"/>
          <p:nvPr/>
        </p:nvSpPr>
        <p:spPr>
          <a:xfrm>
            <a:off x="1460499" y="1447800"/>
            <a:ext cx="13258800" cy="4724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Controlled supplier recovery programme to protect continuity.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governance through KPI, SLA, escalation and CAPA closure evidence.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 compliance verified sourcing, reusable packaging and treatment transparency.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Backup suppliers, minimum safety stock, standard specifications.</a:t>
            </a:r>
          </a:p>
          <a:p>
            <a:pPr indent="0" algn="ctr">
              <a:lnSpc>
                <a:spcPct val="120000"/>
              </a:lnSpc>
              <a:defRPr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ctr">
              <a:lnSpc>
                <a:spcPct val="120000"/>
              </a:lnSpc>
              <a:defRPr/>
            </a:pP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05D8FB1-0908-A201-F49F-B8852D660E21}"/>
              </a:ext>
            </a:extLst>
          </p:cNvPr>
          <p:cNvCxnSpPr/>
          <p:nvPr/>
        </p:nvCxnSpPr>
        <p:spPr>
          <a:xfrm>
            <a:off x="127000" y="5486400"/>
            <a:ext cx="1612900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TextBox 10">
            <a:extLst>
              <a:ext uri="{FF2B5EF4-FFF2-40B4-BE49-F238E27FC236}">
                <a16:creationId xmlns:a16="http://schemas.microsoft.com/office/drawing/2014/main" id="{957A43C3-09C3-1B92-DD71-8CFABE31F4D1}"/>
              </a:ext>
            </a:extLst>
          </p:cNvPr>
          <p:cNvSpPr txBox="1"/>
          <p:nvPr/>
        </p:nvSpPr>
        <p:spPr>
          <a:xfrm>
            <a:off x="127000" y="5715000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SQDN procurement challenge reflects strategic system weaknesses rather than isolated failures.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Risk-based procurement will improve long-term supply chain resilience.</a:t>
            </a:r>
          </a:p>
        </p:txBody>
      </p:sp>
    </p:spTree>
    <p:extLst>
      <p:ext uri="{BB962C8B-B14F-4D97-AF65-F5344CB8AC3E}">
        <p14:creationId xmlns:p14="http://schemas.microsoft.com/office/powerpoint/2010/main" val="12020383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0">
            <a:extLst>
              <a:ext uri="{FF2B5EF4-FFF2-40B4-BE49-F238E27FC236}">
                <a16:creationId xmlns:a16="http://schemas.microsoft.com/office/drawing/2014/main" id="{513D1597-15C4-6277-5B0C-8A9B0E54213D}"/>
              </a:ext>
            </a:extLst>
          </p:cNvPr>
          <p:cNvSpPr txBox="1"/>
          <p:nvPr/>
        </p:nvSpPr>
        <p:spPr>
          <a:xfrm>
            <a:off x="1193800" y="217055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TextBox 10">
            <a:extLst>
              <a:ext uri="{FF2B5EF4-FFF2-40B4-BE49-F238E27FC236}">
                <a16:creationId xmlns:a16="http://schemas.microsoft.com/office/drawing/2014/main" id="{5B376DFE-3C79-C10F-285E-061BB905100A}"/>
              </a:ext>
            </a:extLst>
          </p:cNvPr>
          <p:cNvSpPr txBox="1"/>
          <p:nvPr/>
        </p:nvSpPr>
        <p:spPr>
          <a:xfrm>
            <a:off x="660400" y="990600"/>
            <a:ext cx="14173200" cy="4800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>
              <a:lnSpc>
                <a:spcPct val="120000"/>
              </a:lnSpc>
              <a:buFont typeface="+mj-lt"/>
              <a:buAutoNum type="arabicPeriod"/>
              <a:defRPr/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Monczka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R.M., Handfield, R.B.,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Giunipero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L.C. and Patterson, J.L. (2016) Purchasing and Supply Chain Management. 6th edn. Boston: Cengage Learning.</a:t>
            </a: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  <a:defRPr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Christopher, M. (2016)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Logistics and Supply Chain Management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5th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</a:t>
            </a: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  <a:defRPr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Forest Stewardship Council (FSC) (2021) FSC-STD-40-004 Chain of Custody Certification (V3-1).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https://connect.fsc.org/document-centre/documents/resource/302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  <a:defRPr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Forest Research (2024) Forestry Statistics 2024: Chapter 3 – Trade.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https://www.forestresearch.gov.uk/tools-and-resources/statistics/publications/forestry-statistics/forestry-statistics-2024/2024-3-trade/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  <a:defRPr/>
            </a:pPr>
            <a:r>
              <a:rPr lang="en-I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Amtivo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(2024) – ISO 9001: Corrective and Preventive Actions guide</a:t>
            </a:r>
            <a:b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https://amtivo.com/us/resources/insights/corrective-and-preventive-actions-guide/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9652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478</TotalTime>
  <Words>1009</Words>
  <Application>Microsoft Office PowerPoint</Application>
  <PresentationFormat>Custom</PresentationFormat>
  <Paragraphs>197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Poppins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smeet prajapati</dc:creator>
  <cp:lastModifiedBy>smeet prajapati</cp:lastModifiedBy>
  <cp:revision>11</cp:revision>
  <dcterms:created xsi:type="dcterms:W3CDTF">2006-08-16T00:00:00Z</dcterms:created>
  <dcterms:modified xsi:type="dcterms:W3CDTF">2026-01-21T18:28:20Z</dcterms:modified>
</cp:coreProperties>
</file>