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2"/>
  </p:notesMasterIdLst>
  <p:sldIdLst>
    <p:sldId id="256" r:id="rId2"/>
    <p:sldId id="312" r:id="rId3"/>
    <p:sldId id="298" r:id="rId4"/>
    <p:sldId id="270" r:id="rId5"/>
    <p:sldId id="299" r:id="rId6"/>
    <p:sldId id="310" r:id="rId7"/>
    <p:sldId id="300" r:id="rId8"/>
    <p:sldId id="311" r:id="rId9"/>
    <p:sldId id="308" r:id="rId10"/>
    <p:sldId id="271" r:id="rId11"/>
    <p:sldId id="272" r:id="rId12"/>
    <p:sldId id="301" r:id="rId13"/>
    <p:sldId id="302" r:id="rId14"/>
    <p:sldId id="303" r:id="rId15"/>
    <p:sldId id="304" r:id="rId16"/>
    <p:sldId id="257" r:id="rId17"/>
    <p:sldId id="309" r:id="rId18"/>
    <p:sldId id="305" r:id="rId19"/>
    <p:sldId id="306" r:id="rId20"/>
    <p:sldId id="307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ed P Williams" initials="APW" lastIdx="6" clrIdx="0">
    <p:extLst>
      <p:ext uri="{19B8F6BF-5375-455C-9EA6-DF929625EA0E}">
        <p15:presenceInfo xmlns:p15="http://schemas.microsoft.com/office/powerpoint/2012/main" userId="S-1-5-21-809251214-2178901256-4152538893-2529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9"/>
    <p:restoredTop sz="81671"/>
  </p:normalViewPr>
  <p:slideViewPr>
    <p:cSldViewPr snapToGrid="0" snapToObjects="1">
      <p:cViewPr varScale="1">
        <p:scale>
          <a:sx n="74" d="100"/>
          <a:sy n="74" d="100"/>
        </p:scale>
        <p:origin x="576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3417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Llywodraeth Prydain yn rhoi 315 biliwn i Lywodraeth Cymru bob blwyddyn</a:t>
            </a:r>
          </a:p>
          <a:p>
            <a:r>
              <a:rPr lang="cy-GB" dirty="0"/>
              <a:t>2019-20 – gwariant ar addysg yn £1.89 biliwn. Hwn yn cael ei roi i awdurdodau lleol i wario</a:t>
            </a:r>
          </a:p>
          <a:p>
            <a:r>
              <a:rPr lang="cy-GB" dirty="0"/>
              <a:t>Awdurdodau lleol sy’n rheoli cyllideb pob ysgol (dibynnu ar nifer plant)</a:t>
            </a:r>
          </a:p>
          <a:p>
            <a:r>
              <a:rPr lang="cy-GB" dirty="0"/>
              <a:t>Estyn yn gorff sy’n mesur perfformiad ysgol, y consrtia addysg yn cynnig cefnogaeth (ar ffurf ‘her’)</a:t>
            </a:r>
          </a:p>
          <a:p>
            <a:r>
              <a:rPr lang="cy-GB" dirty="0"/>
              <a:t>Llywodraethwyr yn rheoli ysgolion unigol – gyfrifol am gyllidebau a chyfeiriad strategol</a:t>
            </a:r>
          </a:p>
          <a:p>
            <a:r>
              <a:rPr lang="cy-GB" dirty="0"/>
              <a:t>Rhieni yn cefnogi disgyblion adref gyda gwaith cartref ac addysg yn gyffredinol (moesau, egwyddorion, deall y byd o’u cwmpas, ymddygiad)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0008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Llywodraeth Prydain yn rhoi 315 biliwn i Lywodraeth Cymru bob blwyddyn</a:t>
            </a:r>
          </a:p>
          <a:p>
            <a:r>
              <a:rPr lang="cy-GB" dirty="0"/>
              <a:t>2019-20 – gwariant ar addysg yn £1.89 biliwn. Hwn yn cael ei roi i awdurdodau lleol i wario</a:t>
            </a:r>
          </a:p>
          <a:p>
            <a:r>
              <a:rPr lang="cy-GB" dirty="0"/>
              <a:t>Awdurdodau lleol sy’n rheoli cyllideb pob ysgol (dibynnu ar nifer plant)</a:t>
            </a:r>
          </a:p>
          <a:p>
            <a:r>
              <a:rPr lang="cy-GB" dirty="0"/>
              <a:t>Estyn yn gorff sy’n mesur perfformiad ysgol, y consrtia addysg yn cynnig cefnogaeth (ar ffurf ‘her’)</a:t>
            </a:r>
          </a:p>
          <a:p>
            <a:r>
              <a:rPr lang="cy-GB" dirty="0"/>
              <a:t>Llywodraethwyr yn rheoli ysgolion unigol – gyfrifol am gyllidebau a chyfeiriad strategol</a:t>
            </a:r>
          </a:p>
          <a:p>
            <a:r>
              <a:rPr lang="cy-GB" dirty="0"/>
              <a:t>Rhieni yn cefnogi disgyblion adref gyda gwaith cartref ac addysg yn gyffredinol (moesau, egwyddorion, deall y byd o’u cwmpas, ymddygiad)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7868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Esbonio bod gem pan ddown nhw nol. Sawl ffordd i chwarae. Un ffordd fyddai defnyddio random name generator a chael un myfyriwr i ddarllen diffiniad. Dewis enw ar hap eto a’r myfyriwr yna i ateb pa fath o ysgol yw e. Ffordd arall yw herio ei gilydd mewn parau. Ffordd arall yw bod un myfyriwr yn ‘athro’ yn galw diffiniadau allan a rhoi aml ddewis. Pawb i chwarae gan nodi dewis.</a:t>
            </a:r>
          </a:p>
          <a:p>
            <a:endParaRPr lang="cy-GB" dirty="0"/>
          </a:p>
          <a:p>
            <a:r>
              <a:rPr lang="cy-GB" dirty="0"/>
              <a:t>Mae’n werth esbonio rheolau’r gem cyn iddyn nhw fynd i ymchwilio.</a:t>
            </a:r>
          </a:p>
          <a:p>
            <a:endParaRPr lang="cy-GB" dirty="0"/>
          </a:p>
          <a:p>
            <a:r>
              <a:rPr lang="cy-GB" dirty="0"/>
              <a:t>Rhoi deg munud iddyn nhw i ffeindio’r wybodaeth yn gyflym wedyn nol. Dechrau cloc ar y sgrin i ddangos bod angen gweithio yn gyflym?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1248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Atebion:</a:t>
            </a:r>
          </a:p>
          <a:p>
            <a:endParaRPr lang="cy-GB" dirty="0"/>
          </a:p>
          <a:p>
            <a:r>
              <a:rPr lang="cy-GB" dirty="0"/>
              <a:t>Cymraeg 364</a:t>
            </a:r>
          </a:p>
          <a:p>
            <a:r>
              <a:rPr lang="cy-GB" dirty="0"/>
              <a:t>Dwy ffrwd 68</a:t>
            </a:r>
          </a:p>
          <a:p>
            <a:r>
              <a:rPr lang="cy-GB" dirty="0"/>
              <a:t>Saesneg </a:t>
            </a:r>
            <a:r>
              <a:rPr lang="cy-GB" dirty="0" smtClean="0"/>
              <a:t>806</a:t>
            </a:r>
          </a:p>
          <a:p>
            <a:endParaRPr lang="en-GB" dirty="0" smtClean="0"/>
          </a:p>
          <a:p>
            <a:r>
              <a:rPr lang="en-GB" dirty="0" err="1" smtClean="0"/>
              <a:t>Strategaeth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Miliwn</a:t>
            </a:r>
            <a:r>
              <a:rPr lang="en-GB" baseline="0" dirty="0" smtClean="0"/>
              <a:t> o </a:t>
            </a:r>
            <a:r>
              <a:rPr lang="en-GB" baseline="0" dirty="0" err="1" smtClean="0"/>
              <a:t>Siaradwyr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Cymraeg</a:t>
            </a:r>
            <a:r>
              <a:rPr lang="en-GB" baseline="0" dirty="0" smtClean="0"/>
              <a:t> – </a:t>
            </a:r>
            <a:r>
              <a:rPr lang="en-GB" baseline="0" dirty="0" err="1" smtClean="0"/>
              <a:t>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awydd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yw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symud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ysgolion</a:t>
            </a:r>
            <a:r>
              <a:rPr lang="en-GB" baseline="0" dirty="0" smtClean="0"/>
              <a:t> I </a:t>
            </a:r>
            <a:r>
              <a:rPr lang="en-GB" baseline="0" dirty="0" err="1" smtClean="0"/>
              <a:t>fyny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categoriau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e.e</a:t>
            </a:r>
            <a:r>
              <a:rPr lang="en-GB" baseline="0" dirty="0" smtClean="0"/>
              <a:t>. </a:t>
            </a:r>
            <a:r>
              <a:rPr lang="en-GB" baseline="0" dirty="0" err="1" smtClean="0"/>
              <a:t>symud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rhai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ysgolion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cyfrwng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Saesneg</a:t>
            </a:r>
            <a:r>
              <a:rPr lang="en-GB" baseline="0" dirty="0" smtClean="0"/>
              <a:t> I </a:t>
            </a:r>
            <a:r>
              <a:rPr lang="en-GB" baseline="0" dirty="0" err="1" smtClean="0"/>
              <a:t>fod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ddwyieithog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chynyddu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nifer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ysgolion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cyfrwng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Cymraeg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487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Myfyrwyr i chwilio am wybodaeth wedyn dychwelyd i rannu fel dosbarth beth sydd ganddyn nhw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1662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Myfyrwyr i chwilio am wybodaeth wedyn dychwelyd i rannu fel dosbarth beth sydd ganddyn nhw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7108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professional-development/schools-as-learning-organisations/" TargetMode="External"/><Relationship Id="rId2" Type="http://schemas.openxmlformats.org/officeDocument/2006/relationships/hyperlink" Target="https://hwb.gov.wales/datblygiad-proffesiynol/ysgolion-fel-sefydliadau-sy-n-dysgu/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mathauoysgolion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bit.ly/typesofschools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classtools.net/random-name-picker/99_2SCe6e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marthenshire.gov.wales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5" Type="http://schemas.openxmlformats.org/officeDocument/2006/relationships/hyperlink" Target="mylocalschool.gov.wales/" TargetMode="External"/><Relationship Id="rId4" Type="http://schemas.openxmlformats.org/officeDocument/2006/relationships/hyperlink" Target="http://mylocalschool.gov.wales/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Adborth</a:t>
            </a:r>
            <a:r>
              <a:rPr lang="en-GB" b="1" dirty="0" smtClean="0"/>
              <a:t> </a:t>
            </a:r>
            <a:r>
              <a:rPr lang="en-GB" b="1" dirty="0" err="1" smtClean="0"/>
              <a:t>sesiwn</a:t>
            </a:r>
            <a:r>
              <a:rPr lang="en-GB" b="1" dirty="0" smtClean="0"/>
              <a:t> 1</a:t>
            </a:r>
            <a:br>
              <a:rPr lang="en-GB" b="1" dirty="0" smtClean="0"/>
            </a:br>
            <a:r>
              <a:rPr lang="en-GB" b="1" i="1" dirty="0" smtClean="0"/>
              <a:t>Session 1 feedback</a:t>
            </a:r>
            <a:endParaRPr lang="en-GB" b="1" i="1" dirty="0"/>
          </a:p>
        </p:txBody>
      </p:sp>
      <p:sp>
        <p:nvSpPr>
          <p:cNvPr id="5" name="Flowchart: Process 4"/>
          <p:cNvSpPr/>
          <p:nvPr/>
        </p:nvSpPr>
        <p:spPr>
          <a:xfrm>
            <a:off x="699730" y="1690689"/>
            <a:ext cx="7851159" cy="3804810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616" y="2379260"/>
            <a:ext cx="2164307" cy="2164307"/>
          </a:xfrm>
          <a:prstGeom prst="rect">
            <a:avLst/>
          </a:prstGeom>
        </p:spPr>
      </p:pic>
      <p:cxnSp>
        <p:nvCxnSpPr>
          <p:cNvPr id="8" name="Straight Connector 7"/>
          <p:cNvCxnSpPr/>
          <p:nvPr/>
        </p:nvCxnSpPr>
        <p:spPr>
          <a:xfrm>
            <a:off x="664191" y="1724167"/>
            <a:ext cx="7851159" cy="37713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>
            <a:off x="664191" y="1690689"/>
            <a:ext cx="7851159" cy="38048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3788745" y="2009928"/>
            <a:ext cx="1673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Iaith</a:t>
            </a:r>
            <a:r>
              <a:rPr lang="en-GB" dirty="0" smtClean="0"/>
              <a:t> - Language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1499191" y="3276747"/>
            <a:ext cx="2185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Diwylliant</a:t>
            </a:r>
            <a:r>
              <a:rPr lang="en-GB" dirty="0" smtClean="0"/>
              <a:t> - Culture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5783097" y="3343702"/>
            <a:ext cx="12875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Ardal</a:t>
            </a:r>
            <a:r>
              <a:rPr lang="en-GB" dirty="0" smtClean="0"/>
              <a:t> - Area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3211537" y="4650201"/>
            <a:ext cx="2827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Gweithgareddau</a:t>
            </a:r>
            <a:r>
              <a:rPr lang="en-GB" dirty="0" smtClean="0"/>
              <a:t> - Activities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736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F87F6EF-67B3-47B1-883A-1E9497BAACDF}"/>
              </a:ext>
            </a:extLst>
          </p:cNvPr>
          <p:cNvSpPr txBox="1"/>
          <p:nvPr/>
        </p:nvSpPr>
        <p:spPr>
          <a:xfrm>
            <a:off x="1097922" y="355446"/>
            <a:ext cx="7105475" cy="526297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y-GB" sz="3200" dirty="0">
                <a:solidFill>
                  <a:schemeClr val="bg1"/>
                </a:solidFill>
              </a:rPr>
              <a:t>ECAD4009 – </a:t>
            </a:r>
          </a:p>
          <a:p>
            <a:r>
              <a:rPr lang="cy-GB" sz="3200" dirty="0">
                <a:solidFill>
                  <a:schemeClr val="bg1"/>
                </a:solidFill>
              </a:rPr>
              <a:t>Ble ydyn ni’n dysgu / </a:t>
            </a:r>
          </a:p>
          <a:p>
            <a:r>
              <a:rPr lang="cy-GB" sz="3200" i="1" dirty="0">
                <a:solidFill>
                  <a:schemeClr val="bg1"/>
                </a:solidFill>
              </a:rPr>
              <a:t>Where am I teaching?</a:t>
            </a:r>
          </a:p>
          <a:p>
            <a:endParaRPr lang="cy-GB" sz="4000" dirty="0">
              <a:solidFill>
                <a:schemeClr val="bg1"/>
              </a:solidFill>
            </a:endParaRPr>
          </a:p>
          <a:p>
            <a:r>
              <a:rPr lang="cy-GB" sz="4000" dirty="0">
                <a:solidFill>
                  <a:schemeClr val="bg1"/>
                </a:solidFill>
              </a:rPr>
              <a:t>Beth yw’r system ysgol yng Nghymru?</a:t>
            </a:r>
          </a:p>
          <a:p>
            <a:endParaRPr lang="cy-GB" sz="4000" i="1" dirty="0">
              <a:solidFill>
                <a:schemeClr val="bg1"/>
              </a:solidFill>
            </a:endParaRPr>
          </a:p>
          <a:p>
            <a:r>
              <a:rPr lang="cy-GB" sz="4000" i="1" dirty="0">
                <a:solidFill>
                  <a:schemeClr val="bg1"/>
                </a:solidFill>
              </a:rPr>
              <a:t>What is the school system in Wales?</a:t>
            </a:r>
            <a:endParaRPr lang="en-GB" sz="40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316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err="1"/>
              <a:t>Pwy</a:t>
            </a:r>
            <a:r>
              <a:rPr lang="en-GB" sz="3200" dirty="0"/>
              <a:t> </a:t>
            </a:r>
            <a:r>
              <a:rPr lang="en-GB" sz="3200" dirty="0" err="1"/>
              <a:t>sy’n</a:t>
            </a:r>
            <a:r>
              <a:rPr lang="en-GB" sz="3200" dirty="0"/>
              <a:t> </a:t>
            </a:r>
            <a:r>
              <a:rPr lang="en-GB" sz="3200" dirty="0" err="1"/>
              <a:t>gyfrifol</a:t>
            </a:r>
            <a:r>
              <a:rPr lang="en-GB" sz="3200" dirty="0"/>
              <a:t> am </a:t>
            </a:r>
            <a:r>
              <a:rPr lang="en-GB" sz="3200" dirty="0" err="1"/>
              <a:t>addysg</a:t>
            </a:r>
            <a:r>
              <a:rPr lang="en-GB" sz="3200" dirty="0"/>
              <a:t> </a:t>
            </a:r>
            <a:r>
              <a:rPr lang="en-GB" sz="3200" dirty="0" err="1"/>
              <a:t>yng</a:t>
            </a:r>
            <a:r>
              <a:rPr lang="en-GB" sz="3200" dirty="0"/>
              <a:t> </a:t>
            </a:r>
            <a:r>
              <a:rPr lang="en-GB" sz="3200" dirty="0" err="1"/>
              <a:t>Nghymru</a:t>
            </a:r>
            <a:r>
              <a:rPr lang="en-GB" sz="3200" dirty="0"/>
              <a:t>?</a:t>
            </a:r>
            <a:br>
              <a:rPr lang="en-GB" sz="3200" dirty="0"/>
            </a:br>
            <a:r>
              <a:rPr lang="en-GB" sz="3200" i="1" dirty="0"/>
              <a:t>Who is responsible for education in Wales?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sz="2800" dirty="0"/>
              <a:t>Ar y sleid nesaf mae nifer o sefydliadau neu bobl sydd â rhan i’w chwarae mewn addysg yng Nghymru</a:t>
            </a:r>
          </a:p>
          <a:p>
            <a:endParaRPr lang="cy-GB" dirty="0"/>
          </a:p>
          <a:p>
            <a:r>
              <a:rPr lang="cy-GB" sz="2800" dirty="0"/>
              <a:t>TASG: Gosodwch nhw ar ffurf siart i ddangos y berthynas rhyngddyn nhw </a:t>
            </a:r>
            <a:endParaRPr lang="en-GB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E3BC52-0AB6-4AD2-84D1-6FFDB67E17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660775"/>
          </a:xfrm>
        </p:spPr>
        <p:txBody>
          <a:bodyPr>
            <a:normAutofit fontScale="92500" lnSpcReduction="10000"/>
          </a:bodyPr>
          <a:lstStyle/>
          <a:p>
            <a:r>
              <a:rPr lang="cy-GB" i="1" dirty="0"/>
              <a:t>On the next slide there are a number of institutions or people who have a role to play in education in Wales</a:t>
            </a:r>
          </a:p>
          <a:p>
            <a:endParaRPr lang="cy-GB" i="1" dirty="0"/>
          </a:p>
          <a:p>
            <a:r>
              <a:rPr lang="cy-GB" i="1" dirty="0"/>
              <a:t>TASK: Set them out in a chart format to describe the relationship between them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8229115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C8EC4D3-0ED2-40DF-8A5C-7AFD74A50B5C}"/>
              </a:ext>
            </a:extLst>
          </p:cNvPr>
          <p:cNvSpPr txBox="1"/>
          <p:nvPr/>
        </p:nvSpPr>
        <p:spPr>
          <a:xfrm>
            <a:off x="3041151" y="965771"/>
            <a:ext cx="2352782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Llywodraeth Cymru</a:t>
            </a:r>
            <a:endParaRPr lang="en-GB" sz="2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D2B3FF-0BDE-47D7-BAD7-D84015FBA1DA}"/>
              </a:ext>
            </a:extLst>
          </p:cNvPr>
          <p:cNvSpPr txBox="1"/>
          <p:nvPr/>
        </p:nvSpPr>
        <p:spPr>
          <a:xfrm>
            <a:off x="6984715" y="1095328"/>
            <a:ext cx="130653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Disgyblion</a:t>
            </a:r>
            <a:endParaRPr lang="en-GB" sz="2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CF445B-2432-49D1-A2EB-794837CE39B7}"/>
              </a:ext>
            </a:extLst>
          </p:cNvPr>
          <p:cNvSpPr txBox="1"/>
          <p:nvPr/>
        </p:nvSpPr>
        <p:spPr>
          <a:xfrm>
            <a:off x="6202167" y="2380179"/>
            <a:ext cx="1226049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Athrawon</a:t>
            </a:r>
            <a:endParaRPr lang="en-GB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D61B2D-49E5-4F65-8924-E081E662FC6F}"/>
              </a:ext>
            </a:extLst>
          </p:cNvPr>
          <p:cNvSpPr txBox="1"/>
          <p:nvPr/>
        </p:nvSpPr>
        <p:spPr>
          <a:xfrm>
            <a:off x="4217542" y="4587411"/>
            <a:ext cx="1073649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Ysgolion</a:t>
            </a: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BC1D25-4681-4B10-A3C0-CE9DB0EE1E4B}"/>
              </a:ext>
            </a:extLst>
          </p:cNvPr>
          <p:cNvSpPr txBox="1"/>
          <p:nvPr/>
        </p:nvSpPr>
        <p:spPr>
          <a:xfrm>
            <a:off x="1111322" y="1616177"/>
            <a:ext cx="1816813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Awdurdod lleol</a:t>
            </a:r>
            <a:endParaRPr lang="en-GB" sz="20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B08C045-48E7-4022-8D52-67ABEE624123}"/>
              </a:ext>
            </a:extLst>
          </p:cNvPr>
          <p:cNvSpPr txBox="1"/>
          <p:nvPr/>
        </p:nvSpPr>
        <p:spPr>
          <a:xfrm>
            <a:off x="6041204" y="3638765"/>
            <a:ext cx="2363057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Consortiwm addysg</a:t>
            </a:r>
            <a:endParaRPr lang="en-GB" sz="20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83B989C-C947-4FBD-976D-4E2EAFB9CB1F}"/>
              </a:ext>
            </a:extLst>
          </p:cNvPr>
          <p:cNvSpPr txBox="1"/>
          <p:nvPr/>
        </p:nvSpPr>
        <p:spPr>
          <a:xfrm>
            <a:off x="616451" y="3143892"/>
            <a:ext cx="2517168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Llywodraeth Prydain</a:t>
            </a:r>
            <a:endParaRPr lang="en-GB" sz="2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71BBCBA-0B7C-48B7-8CEA-DE1F94410E4E}"/>
              </a:ext>
            </a:extLst>
          </p:cNvPr>
          <p:cNvSpPr txBox="1"/>
          <p:nvPr/>
        </p:nvSpPr>
        <p:spPr>
          <a:xfrm>
            <a:off x="675526" y="553351"/>
            <a:ext cx="871591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Estyn</a:t>
            </a:r>
            <a:endParaRPr lang="en-GB" sz="20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05CE8C1-BEA9-4D07-9BAE-C7D77350083E}"/>
              </a:ext>
            </a:extLst>
          </p:cNvPr>
          <p:cNvSpPr txBox="1"/>
          <p:nvPr/>
        </p:nvSpPr>
        <p:spPr>
          <a:xfrm>
            <a:off x="3781746" y="2396721"/>
            <a:ext cx="871591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Rhieni</a:t>
            </a:r>
            <a:endParaRPr lang="en-GB" sz="20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9E4C84C-F3A2-4FF5-AD33-38BEDE8F7BBB}"/>
              </a:ext>
            </a:extLst>
          </p:cNvPr>
          <p:cNvSpPr txBox="1"/>
          <p:nvPr/>
        </p:nvSpPr>
        <p:spPr>
          <a:xfrm>
            <a:off x="594190" y="4587411"/>
            <a:ext cx="2539429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Llywodraethwyr ysgol</a:t>
            </a:r>
            <a:endParaRPr lang="en-GB" sz="20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D509BAF-7F27-42A3-B585-9708455FFE47}"/>
              </a:ext>
            </a:extLst>
          </p:cNvPr>
          <p:cNvSpPr txBox="1"/>
          <p:nvPr/>
        </p:nvSpPr>
        <p:spPr>
          <a:xfrm>
            <a:off x="6835739" y="4587411"/>
            <a:ext cx="1830512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Pennaeth ysgol</a:t>
            </a:r>
            <a:endParaRPr lang="en-GB" sz="2000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1D03BD5-1B93-4554-ADE8-74A902057C50}"/>
              </a:ext>
            </a:extLst>
          </p:cNvPr>
          <p:cNvSpPr txBox="1"/>
          <p:nvPr/>
        </p:nvSpPr>
        <p:spPr>
          <a:xfrm>
            <a:off x="3661881" y="3359906"/>
            <a:ext cx="1820237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Y gymuned leol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0876773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C8EC4D3-0ED2-40DF-8A5C-7AFD74A50B5C}"/>
              </a:ext>
            </a:extLst>
          </p:cNvPr>
          <p:cNvSpPr txBox="1"/>
          <p:nvPr/>
        </p:nvSpPr>
        <p:spPr>
          <a:xfrm>
            <a:off x="3041151" y="965771"/>
            <a:ext cx="2352782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 smtClean="0"/>
              <a:t>Welsh </a:t>
            </a:r>
            <a:r>
              <a:rPr lang="cy-GB" sz="2000" b="1" dirty="0" err="1" smtClean="0"/>
              <a:t>Government</a:t>
            </a:r>
            <a:endParaRPr lang="en-GB" sz="2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D2B3FF-0BDE-47D7-BAD7-D84015FBA1DA}"/>
              </a:ext>
            </a:extLst>
          </p:cNvPr>
          <p:cNvSpPr txBox="1"/>
          <p:nvPr/>
        </p:nvSpPr>
        <p:spPr>
          <a:xfrm>
            <a:off x="6984715" y="1095328"/>
            <a:ext cx="884277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 err="1" smtClean="0"/>
              <a:t>Pupils</a:t>
            </a:r>
            <a:endParaRPr lang="en-GB" sz="2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CF445B-2432-49D1-A2EB-794837CE39B7}"/>
              </a:ext>
            </a:extLst>
          </p:cNvPr>
          <p:cNvSpPr txBox="1"/>
          <p:nvPr/>
        </p:nvSpPr>
        <p:spPr>
          <a:xfrm>
            <a:off x="6202168" y="2380179"/>
            <a:ext cx="1106594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 err="1" smtClean="0"/>
              <a:t>Teachers</a:t>
            </a:r>
            <a:endParaRPr lang="en-GB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D61B2D-49E5-4F65-8924-E081E662FC6F}"/>
              </a:ext>
            </a:extLst>
          </p:cNvPr>
          <p:cNvSpPr txBox="1"/>
          <p:nvPr/>
        </p:nvSpPr>
        <p:spPr>
          <a:xfrm>
            <a:off x="4217542" y="4587411"/>
            <a:ext cx="1073649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 err="1" smtClean="0"/>
              <a:t>Schools</a:t>
            </a: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BC1D25-4681-4B10-A3C0-CE9DB0EE1E4B}"/>
              </a:ext>
            </a:extLst>
          </p:cNvPr>
          <p:cNvSpPr txBox="1"/>
          <p:nvPr/>
        </p:nvSpPr>
        <p:spPr>
          <a:xfrm>
            <a:off x="1111322" y="1616177"/>
            <a:ext cx="1816813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 err="1" smtClean="0"/>
              <a:t>Local</a:t>
            </a:r>
            <a:r>
              <a:rPr lang="cy-GB" sz="2000" b="1" dirty="0" smtClean="0"/>
              <a:t> </a:t>
            </a:r>
            <a:r>
              <a:rPr lang="cy-GB" sz="2000" b="1" dirty="0" err="1" smtClean="0"/>
              <a:t>Authority</a:t>
            </a:r>
            <a:endParaRPr lang="en-GB" sz="20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B08C045-48E7-4022-8D52-67ABEE624123}"/>
              </a:ext>
            </a:extLst>
          </p:cNvPr>
          <p:cNvSpPr txBox="1"/>
          <p:nvPr/>
        </p:nvSpPr>
        <p:spPr>
          <a:xfrm>
            <a:off x="6041204" y="3638765"/>
            <a:ext cx="2625047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 err="1" smtClean="0"/>
              <a:t>Education</a:t>
            </a:r>
            <a:r>
              <a:rPr lang="cy-GB" sz="2000" b="1" dirty="0" smtClean="0"/>
              <a:t> </a:t>
            </a:r>
            <a:r>
              <a:rPr lang="cy-GB" sz="2000" b="1" dirty="0" err="1" smtClean="0"/>
              <a:t>consortium</a:t>
            </a:r>
            <a:endParaRPr lang="en-GB" sz="20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83B989C-C947-4FBD-976D-4E2EAFB9CB1F}"/>
              </a:ext>
            </a:extLst>
          </p:cNvPr>
          <p:cNvSpPr txBox="1"/>
          <p:nvPr/>
        </p:nvSpPr>
        <p:spPr>
          <a:xfrm>
            <a:off x="616451" y="3143892"/>
            <a:ext cx="188205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 smtClean="0"/>
              <a:t>UK </a:t>
            </a:r>
            <a:r>
              <a:rPr lang="cy-GB" sz="2000" b="1" dirty="0" err="1" smtClean="0"/>
              <a:t>Government</a:t>
            </a:r>
            <a:endParaRPr lang="en-GB" sz="2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71BBCBA-0B7C-48B7-8CEA-DE1F94410E4E}"/>
              </a:ext>
            </a:extLst>
          </p:cNvPr>
          <p:cNvSpPr txBox="1"/>
          <p:nvPr/>
        </p:nvSpPr>
        <p:spPr>
          <a:xfrm>
            <a:off x="675527" y="553351"/>
            <a:ext cx="766908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Estyn</a:t>
            </a:r>
            <a:endParaRPr lang="en-GB" sz="20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05CE8C1-BEA9-4D07-9BAE-C7D77350083E}"/>
              </a:ext>
            </a:extLst>
          </p:cNvPr>
          <p:cNvSpPr txBox="1"/>
          <p:nvPr/>
        </p:nvSpPr>
        <p:spPr>
          <a:xfrm>
            <a:off x="3781746" y="2396721"/>
            <a:ext cx="1034953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 err="1" smtClean="0"/>
              <a:t>Parents</a:t>
            </a:r>
            <a:endParaRPr lang="en-GB" sz="20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9E4C84C-F3A2-4FF5-AD33-38BEDE8F7BBB}"/>
              </a:ext>
            </a:extLst>
          </p:cNvPr>
          <p:cNvSpPr txBox="1"/>
          <p:nvPr/>
        </p:nvSpPr>
        <p:spPr>
          <a:xfrm>
            <a:off x="594191" y="4587411"/>
            <a:ext cx="2078804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 err="1" smtClean="0"/>
              <a:t>School</a:t>
            </a:r>
            <a:r>
              <a:rPr lang="cy-GB" sz="2000" b="1" dirty="0" smtClean="0"/>
              <a:t> </a:t>
            </a:r>
            <a:r>
              <a:rPr lang="cy-GB" sz="2000" b="1" dirty="0" err="1" smtClean="0"/>
              <a:t>governors</a:t>
            </a:r>
            <a:endParaRPr lang="en-GB" sz="20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D509BAF-7F27-42A3-B585-9708455FFE47}"/>
              </a:ext>
            </a:extLst>
          </p:cNvPr>
          <p:cNvSpPr txBox="1"/>
          <p:nvPr/>
        </p:nvSpPr>
        <p:spPr>
          <a:xfrm>
            <a:off x="6835739" y="4587411"/>
            <a:ext cx="151621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 err="1" smtClean="0"/>
              <a:t>School</a:t>
            </a:r>
            <a:r>
              <a:rPr lang="cy-GB" sz="2000" b="1" dirty="0" smtClean="0"/>
              <a:t> </a:t>
            </a:r>
            <a:r>
              <a:rPr lang="cy-GB" sz="2000" b="1" dirty="0" err="1" smtClean="0"/>
              <a:t>head</a:t>
            </a:r>
            <a:endParaRPr lang="en-GB" sz="2000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1D03BD5-1B93-4554-ADE8-74A902057C50}"/>
              </a:ext>
            </a:extLst>
          </p:cNvPr>
          <p:cNvSpPr txBox="1"/>
          <p:nvPr/>
        </p:nvSpPr>
        <p:spPr>
          <a:xfrm>
            <a:off x="3661881" y="3359906"/>
            <a:ext cx="2024142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 err="1" smtClean="0"/>
              <a:t>Local</a:t>
            </a:r>
            <a:r>
              <a:rPr lang="cy-GB" sz="2000" b="1" dirty="0" smtClean="0"/>
              <a:t> </a:t>
            </a:r>
            <a:r>
              <a:rPr lang="cy-GB" sz="2000" b="1" dirty="0" err="1" smtClean="0"/>
              <a:t>community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577278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C8EC4D3-0ED2-40DF-8A5C-7AFD74A50B5C}"/>
              </a:ext>
            </a:extLst>
          </p:cNvPr>
          <p:cNvSpPr txBox="1"/>
          <p:nvPr/>
        </p:nvSpPr>
        <p:spPr>
          <a:xfrm>
            <a:off x="3123344" y="1078188"/>
            <a:ext cx="2352782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Llywodraeth Cymru</a:t>
            </a:r>
            <a:endParaRPr lang="en-GB" sz="2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D2B3FF-0BDE-47D7-BAD7-D84015FBA1DA}"/>
              </a:ext>
            </a:extLst>
          </p:cNvPr>
          <p:cNvSpPr txBox="1"/>
          <p:nvPr/>
        </p:nvSpPr>
        <p:spPr>
          <a:xfrm>
            <a:off x="3585682" y="4363382"/>
            <a:ext cx="130653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Disgyblion</a:t>
            </a:r>
            <a:endParaRPr lang="en-GB" sz="2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CF445B-2432-49D1-A2EB-794837CE39B7}"/>
              </a:ext>
            </a:extLst>
          </p:cNvPr>
          <p:cNvSpPr txBox="1"/>
          <p:nvPr/>
        </p:nvSpPr>
        <p:spPr>
          <a:xfrm>
            <a:off x="3621639" y="3712729"/>
            <a:ext cx="1226049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Athrawon</a:t>
            </a:r>
            <a:endParaRPr lang="en-GB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D61B2D-49E5-4F65-8924-E081E662FC6F}"/>
              </a:ext>
            </a:extLst>
          </p:cNvPr>
          <p:cNvSpPr txBox="1"/>
          <p:nvPr/>
        </p:nvSpPr>
        <p:spPr>
          <a:xfrm>
            <a:off x="3697840" y="2460148"/>
            <a:ext cx="1073649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Ysgolion</a:t>
            </a: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BC1D25-4681-4B10-A3C0-CE9DB0EE1E4B}"/>
              </a:ext>
            </a:extLst>
          </p:cNvPr>
          <p:cNvSpPr txBox="1"/>
          <p:nvPr/>
        </p:nvSpPr>
        <p:spPr>
          <a:xfrm>
            <a:off x="3391328" y="1792806"/>
            <a:ext cx="1816813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Awdurdod lleol</a:t>
            </a:r>
            <a:endParaRPr lang="en-GB" sz="20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B08C045-48E7-4022-8D52-67ABEE624123}"/>
              </a:ext>
            </a:extLst>
          </p:cNvPr>
          <p:cNvSpPr txBox="1"/>
          <p:nvPr/>
        </p:nvSpPr>
        <p:spPr>
          <a:xfrm>
            <a:off x="5476126" y="2441259"/>
            <a:ext cx="2363057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Consortiwm addysg</a:t>
            </a:r>
            <a:endParaRPr lang="en-GB" sz="20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83B989C-C947-4FBD-976D-4E2EAFB9CB1F}"/>
              </a:ext>
            </a:extLst>
          </p:cNvPr>
          <p:cNvSpPr txBox="1"/>
          <p:nvPr/>
        </p:nvSpPr>
        <p:spPr>
          <a:xfrm>
            <a:off x="3041151" y="363570"/>
            <a:ext cx="2517168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Llywodraeth Prydain</a:t>
            </a:r>
            <a:endParaRPr lang="en-GB" sz="2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71BBCBA-0B7C-48B7-8CEA-DE1F94410E4E}"/>
              </a:ext>
            </a:extLst>
          </p:cNvPr>
          <p:cNvSpPr txBox="1"/>
          <p:nvPr/>
        </p:nvSpPr>
        <p:spPr>
          <a:xfrm>
            <a:off x="1715784" y="2471189"/>
            <a:ext cx="871591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Estyn</a:t>
            </a:r>
            <a:endParaRPr lang="en-GB" sz="20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05CE8C1-BEA9-4D07-9BAE-C7D77350083E}"/>
              </a:ext>
            </a:extLst>
          </p:cNvPr>
          <p:cNvSpPr txBox="1"/>
          <p:nvPr/>
        </p:nvSpPr>
        <p:spPr>
          <a:xfrm>
            <a:off x="6221858" y="4401058"/>
            <a:ext cx="871591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Rhieni</a:t>
            </a:r>
            <a:endParaRPr lang="en-GB" sz="20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9E4C84C-F3A2-4FF5-AD33-38BEDE8F7BBB}"/>
              </a:ext>
            </a:extLst>
          </p:cNvPr>
          <p:cNvSpPr txBox="1"/>
          <p:nvPr/>
        </p:nvSpPr>
        <p:spPr>
          <a:xfrm>
            <a:off x="351892" y="3102238"/>
            <a:ext cx="2539429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Llywodraethwyr ysgol</a:t>
            </a:r>
            <a:endParaRPr lang="en-GB" sz="20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D509BAF-7F27-42A3-B585-9708455FFE47}"/>
              </a:ext>
            </a:extLst>
          </p:cNvPr>
          <p:cNvSpPr txBox="1"/>
          <p:nvPr/>
        </p:nvSpPr>
        <p:spPr>
          <a:xfrm>
            <a:off x="3377629" y="3102238"/>
            <a:ext cx="1830512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Pennaeth ysgol</a:t>
            </a:r>
            <a:endParaRPr lang="en-GB" sz="2000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0B68C41-8A37-467A-86DE-97FA2D593CEF}"/>
              </a:ext>
            </a:extLst>
          </p:cNvPr>
          <p:cNvSpPr txBox="1"/>
          <p:nvPr/>
        </p:nvSpPr>
        <p:spPr>
          <a:xfrm>
            <a:off x="6465015" y="363570"/>
            <a:ext cx="135790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£15 biliwn</a:t>
            </a:r>
            <a:endParaRPr lang="en-GB" sz="2000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8D3BD3D-8409-4AEB-85CE-E51664C9F184}"/>
              </a:ext>
            </a:extLst>
          </p:cNvPr>
          <p:cNvSpPr txBox="1"/>
          <p:nvPr/>
        </p:nvSpPr>
        <p:spPr>
          <a:xfrm>
            <a:off x="6481282" y="1078188"/>
            <a:ext cx="150173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£1.89 biliwn</a:t>
            </a:r>
            <a:endParaRPr lang="en-GB" sz="2000" b="1" dirty="0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F56E5559-68C3-44CE-B651-6815FF2C1A81}"/>
              </a:ext>
            </a:extLst>
          </p:cNvPr>
          <p:cNvCxnSpPr/>
          <p:nvPr/>
        </p:nvCxnSpPr>
        <p:spPr>
          <a:xfrm flipH="1">
            <a:off x="5630238" y="763680"/>
            <a:ext cx="591620" cy="51456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BBDC53D-1EDF-4908-AEE5-25239AF40218}"/>
              </a:ext>
            </a:extLst>
          </p:cNvPr>
          <p:cNvCxnSpPr>
            <a:cxnSpLocks/>
          </p:cNvCxnSpPr>
          <p:nvPr/>
        </p:nvCxnSpPr>
        <p:spPr>
          <a:xfrm flipH="1">
            <a:off x="5467565" y="1345188"/>
            <a:ext cx="884005" cy="64767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7810B586-3DC9-4D00-BA21-0D6F4C55EDB9}"/>
              </a:ext>
            </a:extLst>
          </p:cNvPr>
          <p:cNvSpPr txBox="1"/>
          <p:nvPr/>
        </p:nvSpPr>
        <p:spPr>
          <a:xfrm>
            <a:off x="351892" y="1690959"/>
            <a:ext cx="2235483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Mesur perfformiad</a:t>
            </a:r>
            <a:endParaRPr lang="en-GB" sz="2000" b="1" dirty="0"/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AA861AE4-9F71-4684-803B-F2BB50F61E02}"/>
              </a:ext>
            </a:extLst>
          </p:cNvPr>
          <p:cNvCxnSpPr>
            <a:cxnSpLocks/>
          </p:cNvCxnSpPr>
          <p:nvPr/>
        </p:nvCxnSpPr>
        <p:spPr>
          <a:xfrm>
            <a:off x="2808485" y="2691921"/>
            <a:ext cx="705277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780BD5ED-C4C7-4B6A-ADE7-3CDF6A2E0AA7}"/>
              </a:ext>
            </a:extLst>
          </p:cNvPr>
          <p:cNvCxnSpPr>
            <a:cxnSpLocks/>
          </p:cNvCxnSpPr>
          <p:nvPr/>
        </p:nvCxnSpPr>
        <p:spPr>
          <a:xfrm flipV="1">
            <a:off x="3041151" y="3304367"/>
            <a:ext cx="272373" cy="1593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581F9677-295D-4372-BAC6-3FE0DB517384}"/>
              </a:ext>
            </a:extLst>
          </p:cNvPr>
          <p:cNvSpPr txBox="1"/>
          <p:nvPr/>
        </p:nvSpPr>
        <p:spPr>
          <a:xfrm>
            <a:off x="6026224" y="1770566"/>
            <a:ext cx="1067226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Cefnogi</a:t>
            </a:r>
            <a:endParaRPr lang="en-GB" sz="2000" b="1" dirty="0"/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2078404F-933F-4B51-B42F-EFC7C08892E9}"/>
              </a:ext>
            </a:extLst>
          </p:cNvPr>
          <p:cNvCxnSpPr>
            <a:cxnSpLocks/>
          </p:cNvCxnSpPr>
          <p:nvPr/>
        </p:nvCxnSpPr>
        <p:spPr>
          <a:xfrm flipH="1">
            <a:off x="5044611" y="4621750"/>
            <a:ext cx="981613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AD8FD234-5044-42CD-AC03-9952E5DA481C}"/>
              </a:ext>
            </a:extLst>
          </p:cNvPr>
          <p:cNvCxnSpPr>
            <a:cxnSpLocks/>
          </p:cNvCxnSpPr>
          <p:nvPr/>
        </p:nvCxnSpPr>
        <p:spPr>
          <a:xfrm flipH="1">
            <a:off x="4892212" y="2691921"/>
            <a:ext cx="428735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CAA74CB9-8D1A-4B92-B7A8-2A1641B6742B}"/>
              </a:ext>
            </a:extLst>
          </p:cNvPr>
          <p:cNvSpPr txBox="1"/>
          <p:nvPr/>
        </p:nvSpPr>
        <p:spPr>
          <a:xfrm>
            <a:off x="6058976" y="3152440"/>
            <a:ext cx="1820237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Y gymuned leol</a:t>
            </a:r>
            <a:endParaRPr lang="en-GB" sz="2000" b="1" dirty="0"/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BB2A76CD-CCAB-4691-A5A0-2075A18BB707}"/>
              </a:ext>
            </a:extLst>
          </p:cNvPr>
          <p:cNvCxnSpPr>
            <a:cxnSpLocks/>
          </p:cNvCxnSpPr>
          <p:nvPr/>
        </p:nvCxnSpPr>
        <p:spPr>
          <a:xfrm flipH="1" flipV="1">
            <a:off x="5044611" y="2871299"/>
            <a:ext cx="919542" cy="46227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7407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C8EC4D3-0ED2-40DF-8A5C-7AFD74A50B5C}"/>
              </a:ext>
            </a:extLst>
          </p:cNvPr>
          <p:cNvSpPr txBox="1"/>
          <p:nvPr/>
        </p:nvSpPr>
        <p:spPr>
          <a:xfrm>
            <a:off x="3123344" y="1078188"/>
            <a:ext cx="2263737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 smtClean="0"/>
              <a:t>Welsh </a:t>
            </a:r>
            <a:r>
              <a:rPr lang="cy-GB" sz="2000" b="1" dirty="0" err="1" smtClean="0"/>
              <a:t>Government</a:t>
            </a:r>
            <a:endParaRPr lang="en-GB" sz="2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D2B3FF-0BDE-47D7-BAD7-D84015FBA1DA}"/>
              </a:ext>
            </a:extLst>
          </p:cNvPr>
          <p:cNvSpPr txBox="1"/>
          <p:nvPr/>
        </p:nvSpPr>
        <p:spPr>
          <a:xfrm>
            <a:off x="3585682" y="4363382"/>
            <a:ext cx="883287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 err="1" smtClean="0"/>
              <a:t>Pupils</a:t>
            </a:r>
            <a:endParaRPr lang="en-GB" sz="2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CF445B-2432-49D1-A2EB-794837CE39B7}"/>
              </a:ext>
            </a:extLst>
          </p:cNvPr>
          <p:cNvSpPr txBox="1"/>
          <p:nvPr/>
        </p:nvSpPr>
        <p:spPr>
          <a:xfrm>
            <a:off x="3621639" y="3712729"/>
            <a:ext cx="1226049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 err="1" smtClean="0"/>
              <a:t>Teachers</a:t>
            </a:r>
            <a:endParaRPr lang="en-GB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D61B2D-49E5-4F65-8924-E081E662FC6F}"/>
              </a:ext>
            </a:extLst>
          </p:cNvPr>
          <p:cNvSpPr txBox="1"/>
          <p:nvPr/>
        </p:nvSpPr>
        <p:spPr>
          <a:xfrm>
            <a:off x="3697840" y="2460148"/>
            <a:ext cx="1073649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 err="1" smtClean="0"/>
              <a:t>Schools</a:t>
            </a: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BC1D25-4681-4B10-A3C0-CE9DB0EE1E4B}"/>
              </a:ext>
            </a:extLst>
          </p:cNvPr>
          <p:cNvSpPr txBox="1"/>
          <p:nvPr/>
        </p:nvSpPr>
        <p:spPr>
          <a:xfrm>
            <a:off x="3391328" y="1792806"/>
            <a:ext cx="1816813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 err="1" smtClean="0"/>
              <a:t>Local</a:t>
            </a:r>
            <a:r>
              <a:rPr lang="cy-GB" sz="2000" b="1" dirty="0" smtClean="0"/>
              <a:t> </a:t>
            </a:r>
            <a:r>
              <a:rPr lang="cy-GB" sz="2000" b="1" dirty="0" err="1" smtClean="0"/>
              <a:t>authority</a:t>
            </a:r>
            <a:endParaRPr lang="en-GB" sz="20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B08C045-48E7-4022-8D52-67ABEE624123}"/>
              </a:ext>
            </a:extLst>
          </p:cNvPr>
          <p:cNvSpPr txBox="1"/>
          <p:nvPr/>
        </p:nvSpPr>
        <p:spPr>
          <a:xfrm>
            <a:off x="5476126" y="2441259"/>
            <a:ext cx="2363057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 err="1" smtClean="0"/>
              <a:t>Education</a:t>
            </a:r>
            <a:r>
              <a:rPr lang="cy-GB" sz="2000" b="1" dirty="0" smtClean="0"/>
              <a:t> </a:t>
            </a:r>
            <a:r>
              <a:rPr lang="cy-GB" sz="2000" b="1" dirty="0" err="1" smtClean="0"/>
              <a:t>authority</a:t>
            </a:r>
            <a:endParaRPr lang="en-GB" sz="20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83B989C-C947-4FBD-976D-4E2EAFB9CB1F}"/>
              </a:ext>
            </a:extLst>
          </p:cNvPr>
          <p:cNvSpPr txBox="1"/>
          <p:nvPr/>
        </p:nvSpPr>
        <p:spPr>
          <a:xfrm>
            <a:off x="3041151" y="363570"/>
            <a:ext cx="1917215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 smtClean="0"/>
              <a:t>UK </a:t>
            </a:r>
            <a:r>
              <a:rPr lang="cy-GB" sz="2000" b="1" dirty="0" err="1" smtClean="0"/>
              <a:t>Government</a:t>
            </a:r>
            <a:endParaRPr lang="en-GB" sz="2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71BBCBA-0B7C-48B7-8CEA-DE1F94410E4E}"/>
              </a:ext>
            </a:extLst>
          </p:cNvPr>
          <p:cNvSpPr txBox="1"/>
          <p:nvPr/>
        </p:nvSpPr>
        <p:spPr>
          <a:xfrm>
            <a:off x="1599735" y="2394352"/>
            <a:ext cx="879448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Estyn</a:t>
            </a:r>
            <a:endParaRPr lang="en-GB" sz="20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05CE8C1-BEA9-4D07-9BAE-C7D77350083E}"/>
              </a:ext>
            </a:extLst>
          </p:cNvPr>
          <p:cNvSpPr txBox="1"/>
          <p:nvPr/>
        </p:nvSpPr>
        <p:spPr>
          <a:xfrm>
            <a:off x="6221858" y="4401058"/>
            <a:ext cx="1067584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 err="1" smtClean="0"/>
              <a:t>Parents</a:t>
            </a:r>
            <a:endParaRPr lang="en-GB" sz="20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9E4C84C-F3A2-4FF5-AD33-38BEDE8F7BBB}"/>
              </a:ext>
            </a:extLst>
          </p:cNvPr>
          <p:cNvSpPr txBox="1"/>
          <p:nvPr/>
        </p:nvSpPr>
        <p:spPr>
          <a:xfrm>
            <a:off x="351893" y="3102238"/>
            <a:ext cx="2174902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 err="1" smtClean="0"/>
              <a:t>School</a:t>
            </a:r>
            <a:r>
              <a:rPr lang="cy-GB" sz="2000" b="1" dirty="0" smtClean="0"/>
              <a:t> </a:t>
            </a:r>
            <a:r>
              <a:rPr lang="cy-GB" sz="2000" b="1" dirty="0" err="1" smtClean="0"/>
              <a:t>governors</a:t>
            </a:r>
            <a:endParaRPr lang="en-GB" sz="20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D509BAF-7F27-42A3-B585-9708455FFE47}"/>
              </a:ext>
            </a:extLst>
          </p:cNvPr>
          <p:cNvSpPr txBox="1"/>
          <p:nvPr/>
        </p:nvSpPr>
        <p:spPr>
          <a:xfrm>
            <a:off x="3377629" y="3102238"/>
            <a:ext cx="1580737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 err="1" smtClean="0"/>
              <a:t>School</a:t>
            </a:r>
            <a:r>
              <a:rPr lang="cy-GB" sz="2000" b="1" dirty="0" smtClean="0"/>
              <a:t> </a:t>
            </a:r>
            <a:r>
              <a:rPr lang="cy-GB" sz="2000" b="1" dirty="0" err="1" smtClean="0"/>
              <a:t>head</a:t>
            </a:r>
            <a:endParaRPr lang="en-GB" sz="2000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0B68C41-8A37-467A-86DE-97FA2D593CEF}"/>
              </a:ext>
            </a:extLst>
          </p:cNvPr>
          <p:cNvSpPr txBox="1"/>
          <p:nvPr/>
        </p:nvSpPr>
        <p:spPr>
          <a:xfrm>
            <a:off x="6465015" y="363570"/>
            <a:ext cx="135790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£15 </a:t>
            </a:r>
            <a:r>
              <a:rPr lang="cy-GB" sz="2000" b="1" dirty="0" smtClean="0"/>
              <a:t>billion</a:t>
            </a:r>
            <a:endParaRPr lang="en-GB" sz="2000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8D3BD3D-8409-4AEB-85CE-E51664C9F184}"/>
              </a:ext>
            </a:extLst>
          </p:cNvPr>
          <p:cNvSpPr txBox="1"/>
          <p:nvPr/>
        </p:nvSpPr>
        <p:spPr>
          <a:xfrm>
            <a:off x="6481282" y="1078188"/>
            <a:ext cx="150173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/>
              <a:t>£1.89 </a:t>
            </a:r>
            <a:r>
              <a:rPr lang="cy-GB" sz="2000" b="1" dirty="0" smtClean="0"/>
              <a:t>billion</a:t>
            </a:r>
            <a:endParaRPr lang="en-GB" sz="2000" b="1" dirty="0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F56E5559-68C3-44CE-B651-6815FF2C1A81}"/>
              </a:ext>
            </a:extLst>
          </p:cNvPr>
          <p:cNvCxnSpPr/>
          <p:nvPr/>
        </p:nvCxnSpPr>
        <p:spPr>
          <a:xfrm flipH="1">
            <a:off x="5630238" y="763680"/>
            <a:ext cx="591620" cy="51456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BBDC53D-1EDF-4908-AEE5-25239AF40218}"/>
              </a:ext>
            </a:extLst>
          </p:cNvPr>
          <p:cNvCxnSpPr>
            <a:cxnSpLocks/>
          </p:cNvCxnSpPr>
          <p:nvPr/>
        </p:nvCxnSpPr>
        <p:spPr>
          <a:xfrm flipH="1">
            <a:off x="5467565" y="1345188"/>
            <a:ext cx="884005" cy="64767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7810B586-3DC9-4D00-BA21-0D6F4C55EDB9}"/>
              </a:ext>
            </a:extLst>
          </p:cNvPr>
          <p:cNvSpPr txBox="1"/>
          <p:nvPr/>
        </p:nvSpPr>
        <p:spPr>
          <a:xfrm>
            <a:off x="351892" y="1690959"/>
            <a:ext cx="2771452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 err="1" smtClean="0"/>
              <a:t>Measuring</a:t>
            </a:r>
            <a:r>
              <a:rPr lang="cy-GB" sz="2000" b="1" dirty="0" smtClean="0"/>
              <a:t> </a:t>
            </a:r>
            <a:r>
              <a:rPr lang="cy-GB" sz="2000" b="1" dirty="0" err="1" smtClean="0"/>
              <a:t>performance</a:t>
            </a:r>
            <a:r>
              <a:rPr lang="cy-GB" sz="2000" b="1" dirty="0" smtClean="0"/>
              <a:t> </a:t>
            </a:r>
            <a:endParaRPr lang="en-GB" sz="2000" b="1" dirty="0"/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AA861AE4-9F71-4684-803B-F2BB50F61E02}"/>
              </a:ext>
            </a:extLst>
          </p:cNvPr>
          <p:cNvCxnSpPr>
            <a:cxnSpLocks/>
          </p:cNvCxnSpPr>
          <p:nvPr/>
        </p:nvCxnSpPr>
        <p:spPr>
          <a:xfrm>
            <a:off x="2808485" y="2691921"/>
            <a:ext cx="705277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780BD5ED-C4C7-4B6A-ADE7-3CDF6A2E0AA7}"/>
              </a:ext>
            </a:extLst>
          </p:cNvPr>
          <p:cNvCxnSpPr>
            <a:cxnSpLocks/>
          </p:cNvCxnSpPr>
          <p:nvPr/>
        </p:nvCxnSpPr>
        <p:spPr>
          <a:xfrm flipV="1">
            <a:off x="3041151" y="3304367"/>
            <a:ext cx="272373" cy="1593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581F9677-295D-4372-BAC6-3FE0DB517384}"/>
              </a:ext>
            </a:extLst>
          </p:cNvPr>
          <p:cNvSpPr txBox="1"/>
          <p:nvPr/>
        </p:nvSpPr>
        <p:spPr>
          <a:xfrm>
            <a:off x="6026224" y="1770566"/>
            <a:ext cx="1067226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 err="1" smtClean="0"/>
              <a:t>Support</a:t>
            </a:r>
            <a:endParaRPr lang="en-GB" sz="2000" b="1" dirty="0"/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2078404F-933F-4B51-B42F-EFC7C08892E9}"/>
              </a:ext>
            </a:extLst>
          </p:cNvPr>
          <p:cNvCxnSpPr>
            <a:cxnSpLocks/>
          </p:cNvCxnSpPr>
          <p:nvPr/>
        </p:nvCxnSpPr>
        <p:spPr>
          <a:xfrm flipH="1">
            <a:off x="5044611" y="4621750"/>
            <a:ext cx="981613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AD8FD234-5044-42CD-AC03-9952E5DA481C}"/>
              </a:ext>
            </a:extLst>
          </p:cNvPr>
          <p:cNvCxnSpPr>
            <a:cxnSpLocks/>
          </p:cNvCxnSpPr>
          <p:nvPr/>
        </p:nvCxnSpPr>
        <p:spPr>
          <a:xfrm flipH="1">
            <a:off x="4892212" y="2691921"/>
            <a:ext cx="428735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CAA74CB9-8D1A-4B92-B7A8-2A1641B6742B}"/>
              </a:ext>
            </a:extLst>
          </p:cNvPr>
          <p:cNvSpPr txBox="1"/>
          <p:nvPr/>
        </p:nvSpPr>
        <p:spPr>
          <a:xfrm>
            <a:off x="6058976" y="3152440"/>
            <a:ext cx="210623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 err="1" smtClean="0"/>
              <a:t>Local</a:t>
            </a:r>
            <a:r>
              <a:rPr lang="cy-GB" sz="2000" b="1" dirty="0" smtClean="0"/>
              <a:t> </a:t>
            </a:r>
            <a:r>
              <a:rPr lang="cy-GB" sz="2000" b="1" dirty="0" err="1" smtClean="0"/>
              <a:t>community</a:t>
            </a:r>
            <a:endParaRPr lang="en-GB" sz="2000" b="1" dirty="0"/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BB2A76CD-CCAB-4691-A5A0-2075A18BB707}"/>
              </a:ext>
            </a:extLst>
          </p:cNvPr>
          <p:cNvCxnSpPr>
            <a:cxnSpLocks/>
          </p:cNvCxnSpPr>
          <p:nvPr/>
        </p:nvCxnSpPr>
        <p:spPr>
          <a:xfrm flipH="1" flipV="1">
            <a:off x="5044611" y="2871299"/>
            <a:ext cx="919542" cy="46227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14953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C5F8D-9D20-4C3F-92D6-3660E223B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Ysgolion fel sefydliadau sy’n dysgu</a:t>
            </a:r>
            <a:br>
              <a:rPr lang="cy-GB" dirty="0"/>
            </a:br>
            <a:r>
              <a:rPr lang="cy-GB" i="1" dirty="0"/>
              <a:t>Schools as </a:t>
            </a:r>
            <a:r>
              <a:rPr lang="cy-GB" i="1" dirty="0" err="1"/>
              <a:t>learning</a:t>
            </a:r>
            <a:r>
              <a:rPr lang="cy-GB" i="1" dirty="0"/>
              <a:t> </a:t>
            </a:r>
            <a:r>
              <a:rPr lang="cy-GB" i="1" dirty="0" err="1" smtClean="0"/>
              <a:t>organisations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B17E9-7F93-4C5A-AB1A-95D3BF15848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https://hwb.gov.wales/datblygiad-proffesiynol/ysgolion-fel-sefydliadau-sy-n-dysgu/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E76E23-EB45-49A0-9C53-B7F228104B6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https://hwb.gov.wales/professional-development/schools-as-learning-organisations/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69235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ysgolion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/>
              <a:t>Types of schools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45861110"/>
              </p:ext>
            </p:extLst>
          </p:nvPr>
        </p:nvGraphicFramePr>
        <p:xfrm>
          <a:off x="628650" y="1825625"/>
          <a:ext cx="3886200" cy="457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86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Mae’n gymhleth!</a:t>
                      </a:r>
                      <a:endParaRPr lang="en-GB" sz="2400" dirty="0"/>
                    </a:p>
                  </a:txBody>
                  <a:tcPr marL="47385" marR="4738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3398A-6218-4F7E-952F-2E3B5C9D00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16033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y-GB" sz="2400" i="1" dirty="0"/>
              <a:t>It’s complex!</a:t>
            </a:r>
            <a:endParaRPr lang="en-GB" sz="2400" i="1" dirty="0"/>
          </a:p>
        </p:txBody>
      </p:sp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1C16DB5F-7873-4497-8401-14ED6AFB0C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3305" y="2549336"/>
            <a:ext cx="3451689" cy="2825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1335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ysgolion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/>
              <a:t>Types of schools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4758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Mae 7 math o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rhedeg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awdurdodau</a:t>
            </a:r>
            <a:r>
              <a:rPr lang="en-GB" dirty="0"/>
              <a:t> </a:t>
            </a:r>
            <a:r>
              <a:rPr lang="en-GB" dirty="0" err="1"/>
              <a:t>lleol</a:t>
            </a:r>
            <a:r>
              <a:rPr lang="en-GB" dirty="0"/>
              <a:t>:</a:t>
            </a:r>
          </a:p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cymunedol</a:t>
            </a:r>
            <a:endParaRPr lang="en-GB" dirty="0"/>
          </a:p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  </a:t>
            </a:r>
            <a:r>
              <a:rPr lang="en-GB" dirty="0" err="1"/>
              <a:t>cymunedol</a:t>
            </a:r>
            <a:endParaRPr lang="en-GB" dirty="0"/>
          </a:p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gwirfoddol</a:t>
            </a:r>
            <a:r>
              <a:rPr lang="en-GB" dirty="0"/>
              <a:t> a </a:t>
            </a:r>
            <a:r>
              <a:rPr lang="en-GB" dirty="0" err="1" smtClean="0"/>
              <a:t>reolir</a:t>
            </a:r>
            <a:endParaRPr lang="en-GB" dirty="0" smtClean="0"/>
          </a:p>
          <a:p>
            <a:r>
              <a:rPr lang="en-GB" dirty="0" err="1" smtClean="0"/>
              <a:t>Ysgolion</a:t>
            </a:r>
            <a:r>
              <a:rPr lang="en-GB" dirty="0" smtClean="0"/>
              <a:t> </a:t>
            </a:r>
            <a:r>
              <a:rPr lang="en-GB" dirty="0" err="1" smtClean="0"/>
              <a:t>gwirfoddol</a:t>
            </a:r>
            <a:r>
              <a:rPr lang="en-GB" dirty="0" smtClean="0"/>
              <a:t> a </a:t>
            </a:r>
            <a:r>
              <a:rPr lang="en-GB" dirty="0" err="1" smtClean="0"/>
              <a:t>gynorthwyir</a:t>
            </a:r>
            <a:endParaRPr lang="en-GB" dirty="0"/>
          </a:p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sefydledig</a:t>
            </a:r>
            <a:endParaRPr lang="en-GB" dirty="0"/>
          </a:p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 </a:t>
            </a:r>
            <a:r>
              <a:rPr lang="en-GB" dirty="0" err="1"/>
              <a:t>sefydledig</a:t>
            </a:r>
            <a:endParaRPr lang="en-GB" dirty="0"/>
          </a:p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a </a:t>
            </a:r>
            <a:r>
              <a:rPr lang="en-GB" dirty="0" err="1"/>
              <a:t>gynhelir</a:t>
            </a:r>
            <a:endParaRPr lang="en-GB" dirty="0"/>
          </a:p>
          <a:p>
            <a:pPr marL="82296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531F26-AD51-49A3-A9F5-C0C1D43115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58885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y-GB" i="1" dirty="0"/>
              <a:t>There are 7 different type of schools run by local authorities:</a:t>
            </a:r>
          </a:p>
          <a:p>
            <a:r>
              <a:rPr lang="cy-GB" i="1" dirty="0"/>
              <a:t>Community schools</a:t>
            </a:r>
          </a:p>
          <a:p>
            <a:r>
              <a:rPr lang="cy-GB" i="1" dirty="0"/>
              <a:t>Community special schools</a:t>
            </a:r>
          </a:p>
          <a:p>
            <a:r>
              <a:rPr lang="cy-GB" i="1" dirty="0"/>
              <a:t>Voluntary controlled schools</a:t>
            </a:r>
          </a:p>
          <a:p>
            <a:r>
              <a:rPr lang="cy-GB" i="1" dirty="0"/>
              <a:t>Voluntary aided schools</a:t>
            </a:r>
          </a:p>
          <a:p>
            <a:r>
              <a:rPr lang="cy-GB" i="1" dirty="0"/>
              <a:t>Foundation schools</a:t>
            </a:r>
          </a:p>
          <a:p>
            <a:r>
              <a:rPr lang="cy-GB" i="1" dirty="0"/>
              <a:t>Foundation special schools</a:t>
            </a:r>
          </a:p>
          <a:p>
            <a:r>
              <a:rPr lang="cy-GB" i="1" dirty="0"/>
              <a:t>Maintained nursery schools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4252459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ysgolion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/>
              <a:t>Types of schools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47584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TASG: Edrychwch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wefan</a:t>
            </a:r>
            <a:r>
              <a:rPr lang="en-GB" dirty="0"/>
              <a:t> y </a:t>
            </a:r>
            <a:r>
              <a:rPr lang="en-GB" dirty="0" err="1"/>
              <a:t>Llywodraeth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weld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gwahaniaeth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y </a:t>
            </a:r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ysgolion</a:t>
            </a:r>
            <a:r>
              <a:rPr lang="en-GB" dirty="0"/>
              <a:t>. </a:t>
            </a:r>
            <a:r>
              <a:rPr lang="en-GB" dirty="0" err="1"/>
              <a:t>Nodwch</a:t>
            </a:r>
            <a:r>
              <a:rPr lang="en-GB" dirty="0"/>
              <a:t> </a:t>
            </a:r>
            <a:r>
              <a:rPr lang="en-GB" dirty="0" err="1"/>
              <a:t>ddiffiniad</a:t>
            </a:r>
            <a:r>
              <a:rPr lang="en-GB" dirty="0"/>
              <a:t> o bob math o </a:t>
            </a:r>
            <a:r>
              <a:rPr lang="en-GB" dirty="0" err="1"/>
              <a:t>ysgol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linc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i’ch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600" dirty="0">
                <a:hlinkClick r:id="rId3"/>
              </a:rPr>
              <a:t>http://bit.ly/mathauoysgolion</a:t>
            </a:r>
            <a:r>
              <a:rPr lang="en-GB" sz="2600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531F26-AD51-49A3-A9F5-C0C1D43115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58885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i="1" dirty="0"/>
              <a:t>TASK: Look at the government website to see the differences between the types of schools. Note a defninition for each one.</a:t>
            </a:r>
          </a:p>
          <a:p>
            <a:pPr marL="0" indent="0">
              <a:buNone/>
            </a:pPr>
            <a:r>
              <a:rPr lang="cy-GB" i="1" dirty="0"/>
              <a:t>This link will take you there:</a:t>
            </a:r>
          </a:p>
          <a:p>
            <a:pPr marL="0" indent="0">
              <a:buNone/>
            </a:pPr>
            <a:endParaRPr lang="cy-GB" i="1" dirty="0"/>
          </a:p>
          <a:p>
            <a:pPr marL="0" indent="0">
              <a:buNone/>
            </a:pPr>
            <a:r>
              <a:rPr lang="cy-GB" sz="2600" i="1" dirty="0">
                <a:hlinkClick r:id="rId4"/>
              </a:rPr>
              <a:t>http://bit.ly/typesofschools</a:t>
            </a:r>
            <a:r>
              <a:rPr lang="cy-GB" sz="2600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71134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523982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ysgolion</a:t>
            </a:r>
            <a:r>
              <a:rPr lang="en-GB" dirty="0"/>
              <a:t> – DYSGU!</a:t>
            </a:r>
            <a:br>
              <a:rPr lang="en-GB" dirty="0"/>
            </a:br>
            <a:r>
              <a:rPr lang="en-GB" i="1" dirty="0"/>
              <a:t>Types of schools – LEARNING!</a:t>
            </a:r>
          </a:p>
        </p:txBody>
      </p:sp>
      <p:pic>
        <p:nvPicPr>
          <p:cNvPr id="9" name="Picture 8">
            <a:hlinkClick r:id="rId2"/>
            <a:extLst>
              <a:ext uri="{FF2B5EF4-FFF2-40B4-BE49-F238E27FC236}">
                <a16:creationId xmlns:a16="http://schemas.microsoft.com/office/drawing/2014/main" id="{1C6ACDB0-67BF-45ED-BE04-8D6F728B1C4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6405" t="6304" r="36629" b="45756"/>
          <a:stretch/>
        </p:blipFill>
        <p:spPr>
          <a:xfrm>
            <a:off x="2717514" y="1787702"/>
            <a:ext cx="3708971" cy="3708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883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ysgolion</a:t>
            </a:r>
            <a:r>
              <a:rPr lang="en-GB" dirty="0"/>
              <a:t> – MWY!</a:t>
            </a:r>
            <a:br>
              <a:rPr lang="en-GB" dirty="0"/>
            </a:br>
            <a:r>
              <a:rPr lang="en-GB" i="1" dirty="0"/>
              <a:t>Types of schools – MORE!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99957846"/>
              </p:ext>
            </p:extLst>
          </p:nvPr>
        </p:nvGraphicFramePr>
        <p:xfrm>
          <a:off x="628650" y="1825625"/>
          <a:ext cx="3886200" cy="457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86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Mae’n FWY cymhleth!</a:t>
                      </a:r>
                      <a:endParaRPr lang="en-GB" sz="2400" dirty="0"/>
                    </a:p>
                  </a:txBody>
                  <a:tcPr marL="47385" marR="4738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3398A-6218-4F7E-952F-2E3B5C9D00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16033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y-GB" sz="2400" i="1" dirty="0"/>
              <a:t>It’s MORE complex!</a:t>
            </a:r>
            <a:endParaRPr lang="en-GB" sz="2400" i="1" dirty="0"/>
          </a:p>
        </p:txBody>
      </p:sp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D11B2B9A-6621-4D8C-AFB5-74BFA67CCD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349" y="2782228"/>
            <a:ext cx="2640938" cy="2640938"/>
          </a:xfrm>
          <a:prstGeom prst="rect">
            <a:avLst/>
          </a:prstGeom>
        </p:spPr>
      </p:pic>
      <p:pic>
        <p:nvPicPr>
          <p:cNvPr id="8" name="Picture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BE88E77D-3ECC-4A30-A784-BC4FE3B09A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4867" y="2743200"/>
            <a:ext cx="2679966" cy="2679966"/>
          </a:xfrm>
          <a:prstGeom prst="rect">
            <a:avLst/>
          </a:prstGeom>
        </p:spPr>
      </p:pic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C7AB1DE7-4565-46C6-BC9E-0358EB1C2E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77413" y="2743200"/>
            <a:ext cx="2718993" cy="2718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7406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ysgolion</a:t>
            </a:r>
            <a:r>
              <a:rPr lang="en-GB" dirty="0"/>
              <a:t> - IAITH</a:t>
            </a:r>
            <a:br>
              <a:rPr lang="en-GB" dirty="0"/>
            </a:br>
            <a:r>
              <a:rPr lang="en-GB" i="1" dirty="0"/>
              <a:t>Types of schools -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47584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Mae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gategoriau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cyfrwng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 (100% </a:t>
            </a:r>
            <a:r>
              <a:rPr lang="en-GB" dirty="0" err="1"/>
              <a:t>Cyfnod</a:t>
            </a:r>
            <a:r>
              <a:rPr lang="en-GB" dirty="0"/>
              <a:t> Sylfaen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, 70%+ CA2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cyfrwng</a:t>
            </a:r>
            <a:r>
              <a:rPr lang="en-GB" dirty="0"/>
              <a:t> </a:t>
            </a:r>
            <a:r>
              <a:rPr lang="en-GB" dirty="0" err="1"/>
              <a:t>Saesneg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dwy</a:t>
            </a:r>
            <a:r>
              <a:rPr lang="en-GB" dirty="0"/>
              <a:t> </a:t>
            </a:r>
            <a:r>
              <a:rPr lang="en-GB" dirty="0" err="1"/>
              <a:t>ffrwd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trawsnewidiol</a:t>
            </a:r>
            <a:r>
              <a:rPr lang="en-GB" dirty="0"/>
              <a:t> (</a:t>
            </a:r>
            <a:r>
              <a:rPr lang="en-GB" dirty="0" err="1"/>
              <a:t>Cyfnod</a:t>
            </a:r>
            <a:r>
              <a:rPr lang="en-GB" dirty="0"/>
              <a:t> Sylfaen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fwyaf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, 50%-70% CA2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Gymraeg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cyfrwng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 a </a:t>
            </a:r>
            <a:r>
              <a:rPr lang="en-GB" dirty="0" err="1"/>
              <a:t>defnydd</a:t>
            </a:r>
            <a:r>
              <a:rPr lang="en-GB" dirty="0"/>
              <a:t> </a:t>
            </a:r>
            <a:r>
              <a:rPr lang="en-GB" dirty="0" err="1"/>
              <a:t>sylweddol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(20%-50% </a:t>
            </a:r>
            <a:r>
              <a:rPr lang="en-GB" dirty="0" err="1"/>
              <a:t>Cymraeg</a:t>
            </a:r>
            <a:r>
              <a:rPr lang="en-GB" dirty="0"/>
              <a:t>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82296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531F26-AD51-49A3-A9F5-C0C1D43115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58885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y-GB" i="1" dirty="0"/>
              <a:t>Schools are also defined by language in Wales:</a:t>
            </a:r>
          </a:p>
          <a:p>
            <a:pPr marL="514350" indent="-514350">
              <a:buFont typeface="+mj-lt"/>
              <a:buAutoNum type="arabicPeriod"/>
            </a:pPr>
            <a:r>
              <a:rPr lang="cy-GB" i="1" dirty="0"/>
              <a:t>Welsh medium school (100% Foundation Phase in Welsh, 70%+ KS2 in Welsh)</a:t>
            </a:r>
          </a:p>
          <a:p>
            <a:pPr marL="514350" indent="-514350">
              <a:buFont typeface="+mj-lt"/>
              <a:buAutoNum type="arabicPeriod"/>
            </a:pPr>
            <a:r>
              <a:rPr lang="cy-GB" i="1" dirty="0"/>
              <a:t>English medium schools</a:t>
            </a:r>
          </a:p>
          <a:p>
            <a:pPr marL="514350" indent="-514350">
              <a:buFont typeface="+mj-lt"/>
              <a:buAutoNum type="arabicPeriod"/>
            </a:pPr>
            <a:r>
              <a:rPr lang="cy-GB" i="1" dirty="0"/>
              <a:t>Dual stream schools</a:t>
            </a:r>
          </a:p>
          <a:p>
            <a:pPr marL="514350" indent="-514350">
              <a:buFont typeface="+mj-lt"/>
              <a:buAutoNum type="arabicPeriod"/>
            </a:pPr>
            <a:r>
              <a:rPr lang="cy-GB" i="1" dirty="0"/>
              <a:t>Transitional schools (Foundation phase mostly in Welsh, 50%-70% KS2 in Welsh)</a:t>
            </a:r>
          </a:p>
          <a:p>
            <a:pPr marL="514350" indent="-514350">
              <a:buFont typeface="+mj-lt"/>
              <a:buAutoNum type="arabicPeriod"/>
            </a:pPr>
            <a:r>
              <a:rPr lang="cy-GB" i="1" dirty="0"/>
              <a:t>English medium schools with significant use of Welsh (20%-50% Welsh)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7051189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BA0BAB1B-5788-4919-AE71-1CB8068786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3922" y="130995"/>
            <a:ext cx="5196155" cy="5196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BA4AE42-2EEF-45DD-9CF1-D6588AB76B03}"/>
              </a:ext>
            </a:extLst>
          </p:cNvPr>
          <p:cNvSpPr txBox="1"/>
          <p:nvPr/>
        </p:nvSpPr>
        <p:spPr>
          <a:xfrm>
            <a:off x="760288" y="780836"/>
            <a:ext cx="72227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/>
              <a:t>Ysgolion cynradd 2018-19 </a:t>
            </a:r>
            <a:r>
              <a:rPr lang="cy-GB" sz="3200" i="1" dirty="0"/>
              <a:t>Primary schools </a:t>
            </a:r>
            <a:endParaRPr lang="en-GB" sz="3200" i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8713577B-CA68-4E0C-AE37-56939872CB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679578"/>
              </p:ext>
            </p:extLst>
          </p:nvPr>
        </p:nvGraphicFramePr>
        <p:xfrm>
          <a:off x="1421259" y="1837242"/>
          <a:ext cx="6096000" cy="1994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252263339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004076517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178784509"/>
                    </a:ext>
                  </a:extLst>
                </a:gridCol>
              </a:tblGrid>
              <a:tr h="1080052">
                <a:tc>
                  <a:txBody>
                    <a:bodyPr/>
                    <a:lstStyle/>
                    <a:p>
                      <a:r>
                        <a:rPr lang="cy-GB" dirty="0"/>
                        <a:t>Cyfrwng Cymraeg</a:t>
                      </a:r>
                    </a:p>
                    <a:p>
                      <a:r>
                        <a:rPr lang="cy-GB" dirty="0"/>
                        <a:t>Welsh medium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Dwy Ffrwd</a:t>
                      </a:r>
                    </a:p>
                    <a:p>
                      <a:r>
                        <a:rPr lang="cy-GB" dirty="0"/>
                        <a:t>Dual Stream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Cyfrwng Saesneg</a:t>
                      </a:r>
                    </a:p>
                    <a:p>
                      <a:r>
                        <a:rPr lang="cy-GB" dirty="0"/>
                        <a:t>English medium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3011755"/>
                  </a:ext>
                </a:extLst>
              </a:tr>
              <a:tr h="62574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269218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F2505A1-98E7-4E41-A9A4-78E63361D1F8}"/>
              </a:ext>
            </a:extLst>
          </p:cNvPr>
          <p:cNvSpPr txBox="1"/>
          <p:nvPr/>
        </p:nvSpPr>
        <p:spPr>
          <a:xfrm>
            <a:off x="2573676" y="4601110"/>
            <a:ext cx="1125022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4800" dirty="0"/>
              <a:t>806</a:t>
            </a:r>
            <a:endParaRPr lang="en-GB" sz="4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676E28-6C3B-4193-9C8C-5B5D5FFD608F}"/>
              </a:ext>
            </a:extLst>
          </p:cNvPr>
          <p:cNvSpPr txBox="1"/>
          <p:nvPr/>
        </p:nvSpPr>
        <p:spPr>
          <a:xfrm>
            <a:off x="4006923" y="4601110"/>
            <a:ext cx="1125022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4800" dirty="0"/>
              <a:t>364</a:t>
            </a:r>
            <a:endParaRPr lang="en-GB" sz="4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A83947-23E0-4D86-AC8A-4702388EF548}"/>
              </a:ext>
            </a:extLst>
          </p:cNvPr>
          <p:cNvSpPr txBox="1"/>
          <p:nvPr/>
        </p:nvSpPr>
        <p:spPr>
          <a:xfrm>
            <a:off x="5440170" y="4613096"/>
            <a:ext cx="840769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4800" dirty="0"/>
              <a:t>68</a:t>
            </a:r>
            <a:endParaRPr lang="en-GB" sz="4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AAB8C2E-1165-4A64-A4B2-7E62A901CF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9364" y="3665305"/>
            <a:ext cx="1225078" cy="16526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A443EB2-CC4B-4093-928C-6494101AC7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749" y="3665304"/>
            <a:ext cx="1225078" cy="1652605"/>
          </a:xfrm>
          <a:prstGeom prst="rect">
            <a:avLst/>
          </a:prstGeom>
        </p:spPr>
      </p:pic>
      <p:cxnSp>
        <p:nvCxnSpPr>
          <p:cNvPr id="10" name="Cysylltydd Saeth Syth 9"/>
          <p:cNvCxnSpPr/>
          <p:nvPr/>
        </p:nvCxnSpPr>
        <p:spPr>
          <a:xfrm flipH="1" flipV="1">
            <a:off x="2023906" y="4245370"/>
            <a:ext cx="4971245" cy="2575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669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ysgolion</a:t>
            </a:r>
            <a:r>
              <a:rPr lang="en-GB" dirty="0"/>
              <a:t> - </a:t>
            </a:r>
            <a:r>
              <a:rPr lang="en-GB" dirty="0" err="1"/>
              <a:t>ymchwil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/>
              <a:t>Types of schools -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47584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TASG: Edrychwch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wefannau</a:t>
            </a:r>
            <a:r>
              <a:rPr lang="en-GB" dirty="0"/>
              <a:t>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>
                <a:hlinkClick r:id="rId3"/>
              </a:rPr>
              <a:t>Cyngor</a:t>
            </a:r>
            <a:r>
              <a:rPr lang="en-GB" dirty="0">
                <a:hlinkClick r:id="rId3"/>
              </a:rPr>
              <a:t> Sir </a:t>
            </a:r>
            <a:r>
              <a:rPr lang="en-GB" dirty="0" err="1">
                <a:hlinkClick r:id="rId3"/>
              </a:rPr>
              <a:t>Caerfyrddin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a</a:t>
            </a:r>
          </a:p>
          <a:p>
            <a:pPr marL="0" indent="0">
              <a:buNone/>
            </a:pPr>
            <a:r>
              <a:rPr lang="en-GB" dirty="0" err="1">
                <a:hlinkClick r:id="rId4"/>
              </a:rPr>
              <a:t>Fy</a:t>
            </a:r>
            <a:r>
              <a:rPr lang="en-GB" dirty="0">
                <a:hlinkClick r:id="rId4"/>
              </a:rPr>
              <a:t> Ysgol </a:t>
            </a:r>
            <a:r>
              <a:rPr lang="en-GB" dirty="0" err="1">
                <a:hlinkClick r:id="rId4"/>
              </a:rPr>
              <a:t>Leol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i</a:t>
            </a:r>
            <a:r>
              <a:rPr lang="en-GB" dirty="0"/>
              <a:t> weld pa </a:t>
            </a:r>
            <a:r>
              <a:rPr lang="en-GB" dirty="0" err="1"/>
              <a:t>fath</a:t>
            </a:r>
            <a:r>
              <a:rPr lang="en-GB" dirty="0"/>
              <a:t> o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Nghaerfyrddin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Llenwch</a:t>
            </a:r>
            <a:r>
              <a:rPr lang="en-GB" dirty="0"/>
              <a:t> y </a:t>
            </a:r>
            <a:r>
              <a:rPr lang="en-GB" dirty="0" err="1"/>
              <a:t>tabl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wybodaeth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82296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531F26-AD51-49A3-A9F5-C0C1D43115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58885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y-GB" i="1" dirty="0"/>
              <a:t>TASK: Use the websites:</a:t>
            </a:r>
          </a:p>
          <a:p>
            <a:pPr marL="0" indent="0">
              <a:buNone/>
            </a:pPr>
            <a:endParaRPr lang="cy-GB" i="1" dirty="0"/>
          </a:p>
          <a:p>
            <a:pPr marL="0" indent="0">
              <a:buNone/>
            </a:pPr>
            <a:r>
              <a:rPr lang="cy-GB" i="1" dirty="0">
                <a:hlinkClick r:id="rId3"/>
              </a:rPr>
              <a:t>Carmarthenshire County Council</a:t>
            </a:r>
            <a:endParaRPr lang="cy-GB" i="1" dirty="0"/>
          </a:p>
          <a:p>
            <a:pPr marL="0" indent="0">
              <a:buNone/>
            </a:pPr>
            <a:r>
              <a:rPr lang="cy-GB" i="1" dirty="0"/>
              <a:t>and</a:t>
            </a:r>
          </a:p>
          <a:p>
            <a:pPr marL="0" indent="0">
              <a:buNone/>
            </a:pPr>
            <a:r>
              <a:rPr lang="cy-GB" i="1" dirty="0">
                <a:hlinkClick r:id="rId5" action="ppaction://hlinkfile"/>
              </a:rPr>
              <a:t>My Local School</a:t>
            </a:r>
            <a:endParaRPr lang="cy-GB" i="1" dirty="0"/>
          </a:p>
          <a:p>
            <a:pPr marL="0" indent="0">
              <a:buNone/>
            </a:pPr>
            <a:endParaRPr lang="cy-GB" i="1" dirty="0"/>
          </a:p>
          <a:p>
            <a:pPr marL="0" indent="0">
              <a:buNone/>
            </a:pPr>
            <a:r>
              <a:rPr lang="cy-GB" i="1" dirty="0"/>
              <a:t>To find out what types of schools are in Carmarthen</a:t>
            </a:r>
          </a:p>
          <a:p>
            <a:pPr marL="0" indent="0">
              <a:buNone/>
            </a:pPr>
            <a:endParaRPr lang="cy-GB" i="1" dirty="0"/>
          </a:p>
          <a:p>
            <a:pPr marL="0" indent="0">
              <a:buNone/>
            </a:pPr>
            <a:r>
              <a:rPr lang="cy-GB" i="1" dirty="0"/>
              <a:t>Fill the table with the information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786860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95420AC-D0D8-4A90-8410-E4D7093F27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651" t="22684" r="51911" b="10199"/>
          <a:stretch/>
        </p:blipFill>
        <p:spPr>
          <a:xfrm>
            <a:off x="2404153" y="216227"/>
            <a:ext cx="4181582" cy="5362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5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Crynodeb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475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Mae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fathau</a:t>
            </a:r>
            <a:r>
              <a:rPr lang="en-GB" dirty="0"/>
              <a:t> o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Edrychwch </a:t>
            </a:r>
            <a:r>
              <a:rPr lang="en-GB" dirty="0" err="1"/>
              <a:t>i</a:t>
            </a:r>
            <a:r>
              <a:rPr lang="en-GB" dirty="0"/>
              <a:t> weld pa </a:t>
            </a:r>
            <a:r>
              <a:rPr lang="en-GB" dirty="0" err="1"/>
              <a:t>fath</a:t>
            </a:r>
            <a:r>
              <a:rPr lang="en-GB" dirty="0"/>
              <a:t> o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fyddwch</a:t>
            </a:r>
            <a:r>
              <a:rPr lang="en-GB" dirty="0"/>
              <a:t> chi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mynychu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PAP1…</a:t>
            </a:r>
          </a:p>
          <a:p>
            <a:pPr marL="0" indent="0">
              <a:buNone/>
            </a:pPr>
            <a:endParaRPr lang="en-GB" dirty="0"/>
          </a:p>
          <a:p>
            <a:pPr marL="82296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531F26-AD51-49A3-A9F5-C0C1D43115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5888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i="1" dirty="0"/>
              <a:t>There are many types of schools in Wales.</a:t>
            </a:r>
          </a:p>
          <a:p>
            <a:pPr marL="0" indent="0">
              <a:buNone/>
            </a:pPr>
            <a:endParaRPr lang="cy-GB" i="1" dirty="0"/>
          </a:p>
          <a:p>
            <a:pPr marL="0" indent="0">
              <a:buNone/>
            </a:pPr>
            <a:r>
              <a:rPr lang="cy-GB" i="1" dirty="0"/>
              <a:t>Have a look to see what type of school you will be at during PTE1...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4220364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645</TotalTime>
  <Words>1064</Words>
  <Application>Microsoft Office PowerPoint</Application>
  <PresentationFormat>Sioe Ar-sgrin (4:3)</PresentationFormat>
  <Paragraphs>196</Paragraphs>
  <Slides>20</Slides>
  <Notes>8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3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Cyflwyniad PowerPoint</vt:lpstr>
      <vt:lpstr>Adborth sesiwn 1 Session 1 feedback</vt:lpstr>
      <vt:lpstr>Cyflwyniad PowerPoint</vt:lpstr>
      <vt:lpstr>Pwy sy’n gyfrifol am addysg yng Nghymru? Who is responsible for education in Wales?</vt:lpstr>
      <vt:lpstr>Cyflwyniad PowerPoint</vt:lpstr>
      <vt:lpstr>Cyflwyniad PowerPoint</vt:lpstr>
      <vt:lpstr>Cyflwyniad PowerPoint</vt:lpstr>
      <vt:lpstr>Cyflwyniad PowerPoint</vt:lpstr>
      <vt:lpstr>Ysgolion fel sefydliadau sy’n dysgu Schools as learning organisations</vt:lpstr>
      <vt:lpstr>Mathau o ysgolion Types of schools</vt:lpstr>
      <vt:lpstr>Mathau o ysgolion Types of schools</vt:lpstr>
      <vt:lpstr>Mathau o ysgolion Types of schools</vt:lpstr>
      <vt:lpstr>Mathau o ysgolion – DYSGU! Types of schools – LEARNING!</vt:lpstr>
      <vt:lpstr>Mathau o ysgolion – MWY! Types of schools – MORE!</vt:lpstr>
      <vt:lpstr>Mathau o ysgolion - IAITH Types of schools - LANGUAGE</vt:lpstr>
      <vt:lpstr>Cyflwyniad PowerPoint</vt:lpstr>
      <vt:lpstr>Cyflwyniad PowerPoint</vt:lpstr>
      <vt:lpstr>Mathau o ysgolion - ymchwil Types of schools - research</vt:lpstr>
      <vt:lpstr>Cyflwyniad PowerPoint</vt:lpstr>
      <vt:lpstr>Crynodeb 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Aled P Williams</cp:lastModifiedBy>
  <cp:revision>35</cp:revision>
  <dcterms:created xsi:type="dcterms:W3CDTF">2017-02-08T11:33:06Z</dcterms:created>
  <dcterms:modified xsi:type="dcterms:W3CDTF">2020-01-06T12:35:02Z</dcterms:modified>
</cp:coreProperties>
</file>