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1" r:id="rId6"/>
    <p:sldId id="262"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3/27/2020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3/27/2020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asda.com/feeding-the-nation" TargetMode="External"/><Relationship Id="rId2" Type="http://schemas.openxmlformats.org/officeDocument/2006/relationships/hyperlink" Target="https://www.youtube.com/watch?v=vnP1D7iL0Z4" TargetMode="External"/><Relationship Id="rId1" Type="http://schemas.openxmlformats.org/officeDocument/2006/relationships/slideLayout" Target="../slideLayouts/slideLayout2.xml"/><Relationship Id="rId4" Type="http://schemas.openxmlformats.org/officeDocument/2006/relationships/hyperlink" Target="https://www.cipd.co.uk/knowledge/culture/ethics/ethics-work-gu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302C4-7DAF-41D6-8DD2-5C095FD73FCA}"/>
              </a:ext>
            </a:extLst>
          </p:cNvPr>
          <p:cNvSpPr>
            <a:spLocks noGrp="1"/>
          </p:cNvSpPr>
          <p:nvPr>
            <p:ph type="ctrTitle"/>
          </p:nvPr>
        </p:nvSpPr>
        <p:spPr/>
        <p:txBody>
          <a:bodyPr/>
          <a:lstStyle/>
          <a:p>
            <a:r>
              <a:rPr lang="en-US" dirty="0"/>
              <a:t>Asda’s Ethical Stance</a:t>
            </a:r>
            <a:endParaRPr lang="en-GB" dirty="0"/>
          </a:p>
        </p:txBody>
      </p:sp>
      <p:sp>
        <p:nvSpPr>
          <p:cNvPr id="3" name="Subtitle 2">
            <a:extLst>
              <a:ext uri="{FF2B5EF4-FFF2-40B4-BE49-F238E27FC236}">
                <a16:creationId xmlns:a16="http://schemas.microsoft.com/office/drawing/2014/main" id="{FEF98259-EE1A-4329-9C85-3DC98331534B}"/>
              </a:ext>
            </a:extLst>
          </p:cNvPr>
          <p:cNvSpPr>
            <a:spLocks noGrp="1"/>
          </p:cNvSpPr>
          <p:nvPr>
            <p:ph type="subTitle" idx="1"/>
          </p:nvPr>
        </p:nvSpPr>
        <p:spPr/>
        <p:txBody>
          <a:bodyPr/>
          <a:lstStyle/>
          <a:p>
            <a:r>
              <a:rPr lang="en-US" dirty="0" err="1"/>
              <a:t>Mamasir</a:t>
            </a:r>
            <a:r>
              <a:rPr lang="en-US" dirty="0"/>
              <a:t> Miah 1805953</a:t>
            </a:r>
          </a:p>
          <a:p>
            <a:endParaRPr lang="en-GB" dirty="0"/>
          </a:p>
        </p:txBody>
      </p:sp>
    </p:spTree>
    <p:extLst>
      <p:ext uri="{BB962C8B-B14F-4D97-AF65-F5344CB8AC3E}">
        <p14:creationId xmlns:p14="http://schemas.microsoft.com/office/powerpoint/2010/main" val="3927674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FEC91-7BAA-471A-8FB7-ED509730597B}"/>
              </a:ext>
            </a:extLst>
          </p:cNvPr>
          <p:cNvSpPr>
            <a:spLocks noGrp="1"/>
          </p:cNvSpPr>
          <p:nvPr>
            <p:ph type="title"/>
          </p:nvPr>
        </p:nvSpPr>
        <p:spPr/>
        <p:txBody>
          <a:bodyPr/>
          <a:lstStyle/>
          <a:p>
            <a:r>
              <a:rPr lang="en-US" dirty="0"/>
              <a:t>Ethics</a:t>
            </a:r>
            <a:endParaRPr lang="en-GB" dirty="0"/>
          </a:p>
        </p:txBody>
      </p:sp>
      <p:sp>
        <p:nvSpPr>
          <p:cNvPr id="3" name="Content Placeholder 2">
            <a:extLst>
              <a:ext uri="{FF2B5EF4-FFF2-40B4-BE49-F238E27FC236}">
                <a16:creationId xmlns:a16="http://schemas.microsoft.com/office/drawing/2014/main" id="{4022EBD5-2DAF-4E53-A34A-6B9E4F25DF6E}"/>
              </a:ext>
            </a:extLst>
          </p:cNvPr>
          <p:cNvSpPr>
            <a:spLocks noGrp="1"/>
          </p:cNvSpPr>
          <p:nvPr>
            <p:ph idx="1"/>
          </p:nvPr>
        </p:nvSpPr>
        <p:spPr/>
        <p:txBody>
          <a:bodyPr/>
          <a:lstStyle/>
          <a:p>
            <a:r>
              <a:rPr lang="en-GB" dirty="0"/>
              <a:t>Ethics concerns itself with trying to define right from wrong, (60Second Philosophy, 2015). </a:t>
            </a:r>
          </a:p>
          <a:p>
            <a:r>
              <a:rPr lang="en-GB" dirty="0"/>
              <a:t>“Unethical workplace behaviour can vary from minor transgressions to illegal activity but are essentially actions that harm the legitimate interests of the organisation, its workforce, customers and wider society”, (CIPD, 2019).</a:t>
            </a:r>
          </a:p>
          <a:p>
            <a:r>
              <a:rPr lang="en-GB" dirty="0"/>
              <a:t> The difference between ethics and morality is that morality is the broad understanding of the right thing to do and ethics is the finer rules, spoken or unspoken, governing peoples’ actions</a:t>
            </a:r>
          </a:p>
        </p:txBody>
      </p:sp>
    </p:spTree>
    <p:extLst>
      <p:ext uri="{BB962C8B-B14F-4D97-AF65-F5344CB8AC3E}">
        <p14:creationId xmlns:p14="http://schemas.microsoft.com/office/powerpoint/2010/main" val="1327795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45DD0-DF25-4783-8286-DFAA04B8A489}"/>
              </a:ext>
            </a:extLst>
          </p:cNvPr>
          <p:cNvSpPr>
            <a:spLocks noGrp="1"/>
          </p:cNvSpPr>
          <p:nvPr>
            <p:ph type="title"/>
          </p:nvPr>
        </p:nvSpPr>
        <p:spPr/>
        <p:txBody>
          <a:bodyPr/>
          <a:lstStyle/>
          <a:p>
            <a:r>
              <a:rPr lang="en-US" dirty="0"/>
              <a:t>Benefits and Drawbacks of Ethics</a:t>
            </a:r>
            <a:endParaRPr lang="en-GB" dirty="0"/>
          </a:p>
        </p:txBody>
      </p:sp>
      <p:sp>
        <p:nvSpPr>
          <p:cNvPr id="3" name="Content Placeholder 2">
            <a:extLst>
              <a:ext uri="{FF2B5EF4-FFF2-40B4-BE49-F238E27FC236}">
                <a16:creationId xmlns:a16="http://schemas.microsoft.com/office/drawing/2014/main" id="{230A5351-AA7B-4DA6-9180-250A987539AF}"/>
              </a:ext>
            </a:extLst>
          </p:cNvPr>
          <p:cNvSpPr>
            <a:spLocks noGrp="1"/>
          </p:cNvSpPr>
          <p:nvPr>
            <p:ph idx="1"/>
          </p:nvPr>
        </p:nvSpPr>
        <p:spPr/>
        <p:txBody>
          <a:bodyPr/>
          <a:lstStyle/>
          <a:p>
            <a:r>
              <a:rPr lang="en-GB" dirty="0"/>
              <a:t>Ethical behaviour could mean different things for different people</a:t>
            </a:r>
          </a:p>
          <a:p>
            <a:r>
              <a:rPr lang="en-GB" dirty="0"/>
              <a:t>Adherence to ethical standards and commonly accepted ideas are beneficial to all who are involved</a:t>
            </a:r>
          </a:p>
          <a:p>
            <a:r>
              <a:rPr lang="en-GB" dirty="0"/>
              <a:t>Customers look favourably to ethical businesses</a:t>
            </a:r>
          </a:p>
          <a:p>
            <a:r>
              <a:rPr lang="en-GB" dirty="0"/>
              <a:t>Ethics and Legislation are two different things</a:t>
            </a:r>
          </a:p>
          <a:p>
            <a:r>
              <a:rPr lang="en-GB" dirty="0"/>
              <a:t>It’s possible businesses can be unethical yet act legally</a:t>
            </a:r>
          </a:p>
          <a:p>
            <a:r>
              <a:rPr lang="en-GB" dirty="0"/>
              <a:t>E.g. Primark using suppliers who have poor health and safety standards in Bangladesh</a:t>
            </a:r>
          </a:p>
        </p:txBody>
      </p:sp>
    </p:spTree>
    <p:extLst>
      <p:ext uri="{BB962C8B-B14F-4D97-AF65-F5344CB8AC3E}">
        <p14:creationId xmlns:p14="http://schemas.microsoft.com/office/powerpoint/2010/main" val="789847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57357-813F-4C2C-8008-EA806EDC965F}"/>
              </a:ext>
            </a:extLst>
          </p:cNvPr>
          <p:cNvSpPr>
            <a:spLocks noGrp="1"/>
          </p:cNvSpPr>
          <p:nvPr>
            <p:ph type="title"/>
          </p:nvPr>
        </p:nvSpPr>
        <p:spPr/>
        <p:txBody>
          <a:bodyPr/>
          <a:lstStyle/>
          <a:p>
            <a:r>
              <a:rPr lang="en-US" dirty="0"/>
              <a:t>Asda’s ethical examples</a:t>
            </a:r>
            <a:endParaRPr lang="en-GB" dirty="0"/>
          </a:p>
        </p:txBody>
      </p:sp>
      <p:sp>
        <p:nvSpPr>
          <p:cNvPr id="3" name="Content Placeholder 2">
            <a:extLst>
              <a:ext uri="{FF2B5EF4-FFF2-40B4-BE49-F238E27FC236}">
                <a16:creationId xmlns:a16="http://schemas.microsoft.com/office/drawing/2014/main" id="{66B4D380-3EFC-45F9-B5F6-EC3F6B2FBCD8}"/>
              </a:ext>
            </a:extLst>
          </p:cNvPr>
          <p:cNvSpPr>
            <a:spLocks noGrp="1"/>
          </p:cNvSpPr>
          <p:nvPr>
            <p:ph idx="1"/>
          </p:nvPr>
        </p:nvSpPr>
        <p:spPr/>
        <p:txBody>
          <a:bodyPr/>
          <a:lstStyle/>
          <a:p>
            <a:r>
              <a:rPr lang="en-GB" dirty="0"/>
              <a:t>Offers staff extra training to help progress in career. </a:t>
            </a:r>
          </a:p>
          <a:p>
            <a:r>
              <a:rPr lang="en-GB" dirty="0"/>
              <a:t>Working with local charities and community groups to help fund small projects (Asda.com, 2020). </a:t>
            </a:r>
          </a:p>
          <a:p>
            <a:r>
              <a:rPr lang="en-GB" dirty="0"/>
              <a:t>introducing purchasing limits on items due to the Coronavirus crisis, (Asda.com, 2020</a:t>
            </a:r>
          </a:p>
          <a:p>
            <a:r>
              <a:rPr lang="en-GB" dirty="0"/>
              <a:t>Taking into consideration the mental health of employees. Asda claims “The Asda mental health policy gives practical guidance on how to support colleagues and manage mental health across our stores, home offices and distribution centres”, (Fisher, 2018)</a:t>
            </a:r>
          </a:p>
          <a:p>
            <a:endParaRPr lang="en-GB" dirty="0"/>
          </a:p>
        </p:txBody>
      </p:sp>
    </p:spTree>
    <p:extLst>
      <p:ext uri="{BB962C8B-B14F-4D97-AF65-F5344CB8AC3E}">
        <p14:creationId xmlns:p14="http://schemas.microsoft.com/office/powerpoint/2010/main" val="1153075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A91DB-117D-463B-8593-D7897D846BE0}"/>
              </a:ext>
            </a:extLst>
          </p:cNvPr>
          <p:cNvSpPr>
            <a:spLocks noGrp="1"/>
          </p:cNvSpPr>
          <p:nvPr>
            <p:ph type="title"/>
          </p:nvPr>
        </p:nvSpPr>
        <p:spPr/>
        <p:txBody>
          <a:bodyPr/>
          <a:lstStyle/>
          <a:p>
            <a:r>
              <a:rPr lang="en-US" dirty="0"/>
              <a:t>SWOT</a:t>
            </a:r>
            <a:endParaRPr lang="en-GB" dirty="0"/>
          </a:p>
        </p:txBody>
      </p:sp>
      <p:sp>
        <p:nvSpPr>
          <p:cNvPr id="3" name="Content Placeholder 2">
            <a:extLst>
              <a:ext uri="{FF2B5EF4-FFF2-40B4-BE49-F238E27FC236}">
                <a16:creationId xmlns:a16="http://schemas.microsoft.com/office/drawing/2014/main" id="{ED7682D3-7A09-4BE9-B87B-1E9AFF04F85D}"/>
              </a:ext>
            </a:extLst>
          </p:cNvPr>
          <p:cNvSpPr>
            <a:spLocks noGrp="1"/>
          </p:cNvSpPr>
          <p:nvPr>
            <p:ph idx="1"/>
          </p:nvPr>
        </p:nvSpPr>
        <p:spPr>
          <a:xfrm>
            <a:off x="677334" y="1399593"/>
            <a:ext cx="8596668" cy="4767942"/>
          </a:xfrm>
        </p:spPr>
        <p:txBody>
          <a:bodyPr>
            <a:normAutofit/>
          </a:bodyPr>
          <a:lstStyle/>
          <a:p>
            <a:r>
              <a:rPr lang="en-GB" dirty="0"/>
              <a:t>The table below is a SWOT analysis of Asda</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sz="1400" dirty="0"/>
              <a:t>The SWOT analysis shows that despite some uncertainties with Brexit and competition from other supermarkets, Asda has a huge amount of potential to implement new ideas, processes and policies to improve CRM and TQM.</a:t>
            </a:r>
          </a:p>
          <a:p>
            <a:endParaRPr lang="en-GB" dirty="0"/>
          </a:p>
        </p:txBody>
      </p:sp>
      <p:graphicFrame>
        <p:nvGraphicFramePr>
          <p:cNvPr id="5" name="Table 4">
            <a:extLst>
              <a:ext uri="{FF2B5EF4-FFF2-40B4-BE49-F238E27FC236}">
                <a16:creationId xmlns:a16="http://schemas.microsoft.com/office/drawing/2014/main" id="{5C11812E-39FA-4A52-9288-E6BEE86D7CC1}"/>
              </a:ext>
            </a:extLst>
          </p:cNvPr>
          <p:cNvGraphicFramePr>
            <a:graphicFrameLocks noGrp="1"/>
          </p:cNvGraphicFramePr>
          <p:nvPr>
            <p:extLst>
              <p:ext uri="{D42A27DB-BD31-4B8C-83A1-F6EECF244321}">
                <p14:modId xmlns:p14="http://schemas.microsoft.com/office/powerpoint/2010/main" val="573457446"/>
              </p:ext>
            </p:extLst>
          </p:nvPr>
        </p:nvGraphicFramePr>
        <p:xfrm>
          <a:off x="853807" y="1930400"/>
          <a:ext cx="5725160" cy="3259900"/>
        </p:xfrm>
        <a:graphic>
          <a:graphicData uri="http://schemas.openxmlformats.org/drawingml/2006/table">
            <a:tbl>
              <a:tblPr firstRow="1" firstCol="1" bandRow="1"/>
              <a:tblGrid>
                <a:gridCol w="2862580">
                  <a:extLst>
                    <a:ext uri="{9D8B030D-6E8A-4147-A177-3AD203B41FA5}">
                      <a16:colId xmlns:a16="http://schemas.microsoft.com/office/drawing/2014/main" val="4000413658"/>
                    </a:ext>
                  </a:extLst>
                </a:gridCol>
                <a:gridCol w="2862580">
                  <a:extLst>
                    <a:ext uri="{9D8B030D-6E8A-4147-A177-3AD203B41FA5}">
                      <a16:colId xmlns:a16="http://schemas.microsoft.com/office/drawing/2014/main" val="3929911067"/>
                    </a:ext>
                  </a:extLst>
                </a:gridCol>
              </a:tblGrid>
              <a:tr h="424815">
                <a:tc>
                  <a:txBody>
                    <a:bodyPr/>
                    <a:lstStyle/>
                    <a:p>
                      <a:pPr algn="just">
                        <a:lnSpc>
                          <a:spcPct val="107000"/>
                        </a:lnSpc>
                        <a:spcAft>
                          <a:spcPts val="800"/>
                        </a:spcAft>
                      </a:pPr>
                      <a:r>
                        <a:rPr lang="en-GB" sz="1100">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Strengths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0AD47"/>
                    </a:solidFill>
                  </a:tcPr>
                </a:tc>
                <a:tc>
                  <a:txBody>
                    <a:bodyPr/>
                    <a:lstStyle/>
                    <a:p>
                      <a:pPr algn="ctr">
                        <a:lnSpc>
                          <a:spcPct val="107000"/>
                        </a:lnSpc>
                        <a:spcAft>
                          <a:spcPts val="800"/>
                        </a:spcAft>
                      </a:pPr>
                      <a:r>
                        <a:rPr lang="en-GB" sz="1100">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Weaknesses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extLst>
                  <a:ext uri="{0D108BD9-81ED-4DB2-BD59-A6C34878D82A}">
                    <a16:rowId xmlns:a16="http://schemas.microsoft.com/office/drawing/2014/main" val="1770871798"/>
                  </a:ext>
                </a:extLst>
              </a:tr>
              <a:tr h="0">
                <a:tc>
                  <a:txBody>
                    <a:bodyPr/>
                    <a:lstStyle/>
                    <a:p>
                      <a:pPr algn="just">
                        <a:lnSpc>
                          <a:spcPct val="107000"/>
                        </a:lnSpc>
                        <a:spcAft>
                          <a:spcPts val="800"/>
                        </a:spcAft>
                      </a:pPr>
                      <a:r>
                        <a:rPr lang="en-GB" sz="1100">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sz="1100">
                          <a:effectLst/>
                          <a:latin typeface="Arial" panose="020B0604020202020204" pitchFamily="34" charset="0"/>
                          <a:ea typeface="Times New Roman" panose="02020603050405020304" pitchFamily="18" charset="0"/>
                          <a:cs typeface="Times New Roman" panose="02020603050405020304" pitchFamily="18" charset="0"/>
                        </a:rPr>
                        <a:t>Part of Walmart Group</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sz="1100">
                          <a:effectLst/>
                          <a:latin typeface="Arial" panose="020B0604020202020204" pitchFamily="34" charset="0"/>
                          <a:ea typeface="Times New Roman" panose="02020603050405020304" pitchFamily="18" charset="0"/>
                          <a:cs typeface="Times New Roman" panose="02020603050405020304" pitchFamily="18" charset="0"/>
                        </a:rPr>
                        <a:t>Huge range of products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sz="1100">
                          <a:effectLst/>
                          <a:latin typeface="Arial" panose="020B0604020202020204" pitchFamily="34" charset="0"/>
                          <a:ea typeface="Times New Roman" panose="02020603050405020304" pitchFamily="18" charset="0"/>
                          <a:cs typeface="Times New Roman" panose="02020603050405020304" pitchFamily="18" charset="0"/>
                        </a:rPr>
                        <a:t>Beloved British Institution</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sz="1100">
                          <a:effectLst/>
                          <a:latin typeface="Arial" panose="020B0604020202020204" pitchFamily="34" charset="0"/>
                          <a:ea typeface="Times New Roman" panose="02020603050405020304" pitchFamily="18" charset="0"/>
                          <a:cs typeface="Times New Roman" panose="02020603050405020304" pitchFamily="18" charset="0"/>
                        </a:rPr>
                        <a:t>Ethical and sustainable policies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07000"/>
                        </a:lnSpc>
                        <a:spcAft>
                          <a:spcPts val="800"/>
                        </a:spcAft>
                      </a:pPr>
                      <a:r>
                        <a:rPr lang="en-GB" sz="1100">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800"/>
                        </a:spcAft>
                      </a:pPr>
                      <a:r>
                        <a:rPr lang="en-GB" sz="1100">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sz="1100">
                          <a:effectLst/>
                          <a:latin typeface="Arial" panose="020B0604020202020204" pitchFamily="34" charset="0"/>
                          <a:ea typeface="Times New Roman" panose="02020603050405020304" pitchFamily="18" charset="0"/>
                          <a:cs typeface="Times New Roman" panose="02020603050405020304" pitchFamily="18" charset="0"/>
                        </a:rPr>
                        <a:t>Uncertain financial climate</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sz="1100">
                          <a:effectLst/>
                          <a:latin typeface="Arial" panose="020B0604020202020204" pitchFamily="34" charset="0"/>
                          <a:ea typeface="Times New Roman" panose="02020603050405020304" pitchFamily="18" charset="0"/>
                          <a:cs typeface="Times New Roman" panose="02020603050405020304" pitchFamily="18" charset="0"/>
                        </a:rPr>
                        <a:t>Merger with Sainsbury’s blocked</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sz="1100">
                          <a:effectLst/>
                          <a:latin typeface="Arial" panose="020B0604020202020204" pitchFamily="34" charset="0"/>
                          <a:ea typeface="Times New Roman" panose="02020603050405020304" pitchFamily="18" charset="0"/>
                          <a:cs typeface="Times New Roman" panose="02020603050405020304" pitchFamily="18" charset="0"/>
                        </a:rPr>
                        <a:t>Not UK’s No1 supermarket </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21502292"/>
                  </a:ext>
                </a:extLst>
              </a:tr>
              <a:tr h="401320">
                <a:tc>
                  <a:txBody>
                    <a:bodyPr/>
                    <a:lstStyle/>
                    <a:p>
                      <a:pPr algn="ctr">
                        <a:lnSpc>
                          <a:spcPct val="107000"/>
                        </a:lnSpc>
                        <a:spcAft>
                          <a:spcPts val="800"/>
                        </a:spcAft>
                      </a:pPr>
                      <a:r>
                        <a:rPr lang="en-GB" sz="1100">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Opportunities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2F5496"/>
                    </a:solidFill>
                  </a:tcPr>
                </a:tc>
                <a:tc>
                  <a:txBody>
                    <a:bodyPr/>
                    <a:lstStyle/>
                    <a:p>
                      <a:pPr algn="ctr">
                        <a:lnSpc>
                          <a:spcPct val="107000"/>
                        </a:lnSpc>
                        <a:spcAft>
                          <a:spcPts val="800"/>
                        </a:spcAft>
                      </a:pPr>
                      <a:r>
                        <a:rPr lang="en-GB" sz="1100">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Threats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3133661151"/>
                  </a:ext>
                </a:extLst>
              </a:tr>
              <a:tr h="0">
                <a:tc>
                  <a:txBody>
                    <a:bodyPr/>
                    <a:lstStyle/>
                    <a:p>
                      <a:pPr algn="just">
                        <a:lnSpc>
                          <a:spcPct val="107000"/>
                        </a:lnSpc>
                        <a:spcAft>
                          <a:spcPts val="800"/>
                        </a:spcAft>
                      </a:pPr>
                      <a:r>
                        <a:rPr lang="en-GB" sz="1100">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sz="1100">
                          <a:effectLst/>
                          <a:latin typeface="Arial" panose="020B0604020202020204" pitchFamily="34" charset="0"/>
                          <a:ea typeface="Times New Roman" panose="02020603050405020304" pitchFamily="18" charset="0"/>
                          <a:cs typeface="Times New Roman" panose="02020603050405020304" pitchFamily="18" charset="0"/>
                        </a:rPr>
                        <a:t>Add more range of products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sz="1100">
                          <a:effectLst/>
                          <a:latin typeface="Arial" panose="020B0604020202020204" pitchFamily="34" charset="0"/>
                          <a:ea typeface="Times New Roman" panose="02020603050405020304" pitchFamily="18" charset="0"/>
                          <a:cs typeface="Times New Roman" panose="02020603050405020304" pitchFamily="18" charset="0"/>
                        </a:rPr>
                        <a:t>Expand to new territories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sz="1100">
                          <a:effectLst/>
                          <a:latin typeface="Arial" panose="020B0604020202020204" pitchFamily="34" charset="0"/>
                          <a:ea typeface="Times New Roman" panose="02020603050405020304" pitchFamily="18" charset="0"/>
                          <a:cs typeface="Times New Roman" panose="02020603050405020304" pitchFamily="18" charset="0"/>
                        </a:rPr>
                        <a:t>Improve CRM and TQM</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07000"/>
                        </a:lnSpc>
                        <a:spcAft>
                          <a:spcPts val="800"/>
                        </a:spcAft>
                      </a:pPr>
                      <a:r>
                        <a:rPr lang="en-GB" sz="1100">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100">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800"/>
                        </a:spcAft>
                      </a:pPr>
                      <a:r>
                        <a:rPr lang="en-GB" sz="1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sz="1100" dirty="0">
                          <a:effectLst/>
                          <a:latin typeface="Arial" panose="020B0604020202020204" pitchFamily="34" charset="0"/>
                          <a:ea typeface="Times New Roman" panose="02020603050405020304" pitchFamily="18" charset="0"/>
                          <a:cs typeface="Times New Roman" panose="02020603050405020304" pitchFamily="18" charset="0"/>
                        </a:rPr>
                        <a:t>Tesco</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sz="1100" dirty="0">
                          <a:effectLst/>
                          <a:latin typeface="Arial" panose="020B0604020202020204" pitchFamily="34" charset="0"/>
                          <a:ea typeface="Times New Roman" panose="02020603050405020304" pitchFamily="18" charset="0"/>
                          <a:cs typeface="Times New Roman" panose="02020603050405020304" pitchFamily="18" charset="0"/>
                        </a:rPr>
                        <a:t>Budget supermarkets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sz="1100" dirty="0">
                          <a:effectLst/>
                          <a:latin typeface="Arial" panose="020B0604020202020204" pitchFamily="34" charset="0"/>
                          <a:ea typeface="Times New Roman" panose="02020603050405020304" pitchFamily="18" charset="0"/>
                          <a:cs typeface="Times New Roman" panose="02020603050405020304" pitchFamily="18" charset="0"/>
                        </a:rPr>
                        <a:t>Brexit</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01024490"/>
                  </a:ext>
                </a:extLst>
              </a:tr>
            </a:tbl>
          </a:graphicData>
        </a:graphic>
      </p:graphicFrame>
    </p:spTree>
    <p:extLst>
      <p:ext uri="{BB962C8B-B14F-4D97-AF65-F5344CB8AC3E}">
        <p14:creationId xmlns:p14="http://schemas.microsoft.com/office/powerpoint/2010/main" val="488127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13C68-D519-4A2D-8221-97379EBF790F}"/>
              </a:ext>
            </a:extLst>
          </p:cNvPr>
          <p:cNvSpPr>
            <a:spLocks noGrp="1"/>
          </p:cNvSpPr>
          <p:nvPr>
            <p:ph type="title"/>
          </p:nvPr>
        </p:nvSpPr>
        <p:spPr/>
        <p:txBody>
          <a:bodyPr/>
          <a:lstStyle/>
          <a:p>
            <a:r>
              <a:rPr lang="en-US" dirty="0"/>
              <a:t>Conclusions</a:t>
            </a:r>
            <a:endParaRPr lang="en-GB" dirty="0"/>
          </a:p>
        </p:txBody>
      </p:sp>
      <p:sp>
        <p:nvSpPr>
          <p:cNvPr id="3" name="Content Placeholder 2">
            <a:extLst>
              <a:ext uri="{FF2B5EF4-FFF2-40B4-BE49-F238E27FC236}">
                <a16:creationId xmlns:a16="http://schemas.microsoft.com/office/drawing/2014/main" id="{C8284E02-BC92-4A0F-9956-56F34E71F1E9}"/>
              </a:ext>
            </a:extLst>
          </p:cNvPr>
          <p:cNvSpPr>
            <a:spLocks noGrp="1"/>
          </p:cNvSpPr>
          <p:nvPr>
            <p:ph idx="1"/>
          </p:nvPr>
        </p:nvSpPr>
        <p:spPr/>
        <p:txBody>
          <a:bodyPr/>
          <a:lstStyle/>
          <a:p>
            <a:r>
              <a:rPr lang="en-US" dirty="0" err="1"/>
              <a:t>Asda</a:t>
            </a:r>
            <a:r>
              <a:rPr lang="en-US" dirty="0"/>
              <a:t> needs to adapt and apply new CRM and TQM policies</a:t>
            </a:r>
          </a:p>
          <a:p>
            <a:r>
              <a:rPr lang="en-US" dirty="0" err="1"/>
              <a:t>Asda</a:t>
            </a:r>
            <a:r>
              <a:rPr lang="en-US" dirty="0"/>
              <a:t> needs to continue implementing and updating ethical policies as it is changing constantly</a:t>
            </a:r>
          </a:p>
          <a:p>
            <a:r>
              <a:rPr lang="en-US" dirty="0"/>
              <a:t>Start a new marketing campaign to highlight its ethical policies</a:t>
            </a:r>
          </a:p>
          <a:p>
            <a:r>
              <a:rPr lang="en-US" dirty="0"/>
              <a:t>Start utilizing quality models such as Sigma Six and Deming’s 14 Points to get most out of CRM and TQM</a:t>
            </a:r>
            <a:endParaRPr lang="en-GB" dirty="0"/>
          </a:p>
        </p:txBody>
      </p:sp>
    </p:spTree>
    <p:extLst>
      <p:ext uri="{BB962C8B-B14F-4D97-AF65-F5344CB8AC3E}">
        <p14:creationId xmlns:p14="http://schemas.microsoft.com/office/powerpoint/2010/main" val="3757933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8D76B-5FF0-4392-99DC-549712961BE6}"/>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71701976-1D9D-430A-B268-8AF524084F90}"/>
              </a:ext>
            </a:extLst>
          </p:cNvPr>
          <p:cNvSpPr>
            <a:spLocks noGrp="1"/>
          </p:cNvSpPr>
          <p:nvPr>
            <p:ph idx="1"/>
          </p:nvPr>
        </p:nvSpPr>
        <p:spPr/>
        <p:txBody>
          <a:bodyPr/>
          <a:lstStyle/>
          <a:p>
            <a:r>
              <a:rPr lang="en-GB" dirty="0"/>
              <a:t>60Second Philosophy, (2015). </a:t>
            </a:r>
            <a:r>
              <a:rPr lang="en-GB" i="1" dirty="0"/>
              <a:t>What Is Ethics</a:t>
            </a:r>
            <a:r>
              <a:rPr lang="en-GB" dirty="0"/>
              <a:t>?  </a:t>
            </a:r>
            <a:r>
              <a:rPr lang="en-GB" u="sng" dirty="0">
                <a:hlinkClick r:id="rId2"/>
              </a:rPr>
              <a:t>https://www.youtube.com/watch?v=vnP1D7iL0Z4</a:t>
            </a:r>
            <a:r>
              <a:rPr lang="en-GB" dirty="0"/>
              <a:t> (Accessed 20 March 2020)</a:t>
            </a:r>
          </a:p>
          <a:p>
            <a:r>
              <a:rPr lang="en-GB" dirty="0"/>
              <a:t>Asda.com, (2020)  </a:t>
            </a:r>
            <a:r>
              <a:rPr lang="en-GB" u="sng" dirty="0">
                <a:hlinkClick r:id="rId3"/>
              </a:rPr>
              <a:t>https://www.asda.com/feeding-the-nation</a:t>
            </a:r>
            <a:r>
              <a:rPr lang="en-GB" dirty="0"/>
              <a:t>. (Accessed 25 March 2020)</a:t>
            </a:r>
          </a:p>
          <a:p>
            <a:r>
              <a:rPr lang="en-GB" dirty="0"/>
              <a:t>CIPD, (2019). </a:t>
            </a:r>
            <a:r>
              <a:rPr lang="en-GB" i="1" dirty="0"/>
              <a:t>Ethics At Work: An Employers Guide </a:t>
            </a:r>
            <a:r>
              <a:rPr lang="en-GB" u="sng" dirty="0">
                <a:hlinkClick r:id="rId4"/>
              </a:rPr>
              <a:t>https://www.cipd.co.uk/knowledge/culture/ethics/ethics-work-guide</a:t>
            </a:r>
            <a:r>
              <a:rPr lang="en-GB" dirty="0"/>
              <a:t>. (Accessed 20 March 2020)</a:t>
            </a:r>
          </a:p>
          <a:p>
            <a:endParaRPr lang="en-GB" dirty="0"/>
          </a:p>
        </p:txBody>
      </p:sp>
    </p:spTree>
    <p:extLst>
      <p:ext uri="{BB962C8B-B14F-4D97-AF65-F5344CB8AC3E}">
        <p14:creationId xmlns:p14="http://schemas.microsoft.com/office/powerpoint/2010/main" val="169236057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59</TotalTime>
  <Words>507</Words>
  <Application>Microsoft Office PowerPoint</Application>
  <PresentationFormat>Widescreen</PresentationFormat>
  <Paragraphs>67</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Symbol</vt:lpstr>
      <vt:lpstr>Trebuchet MS</vt:lpstr>
      <vt:lpstr>Wingdings 3</vt:lpstr>
      <vt:lpstr>Facet</vt:lpstr>
      <vt:lpstr>Asda’s Ethical Stance</vt:lpstr>
      <vt:lpstr>Ethics</vt:lpstr>
      <vt:lpstr>Benefits and Drawbacks of Ethics</vt:lpstr>
      <vt:lpstr>Asda’s ethical examples</vt:lpstr>
      <vt:lpstr>SWOT</vt:lpstr>
      <vt:lpstr>Conclusions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Asda’s Ethical Stance</dc:title>
  <dc:creator>Momashir Miah</dc:creator>
  <cp:lastModifiedBy>Momashir Miah</cp:lastModifiedBy>
  <cp:revision>5</cp:revision>
  <dcterms:created xsi:type="dcterms:W3CDTF">2020-03-27T10:22:51Z</dcterms:created>
  <dcterms:modified xsi:type="dcterms:W3CDTF">2020-03-27T11:24:00Z</dcterms:modified>
</cp:coreProperties>
</file>