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69" r:id="rId3"/>
    <p:sldId id="270" r:id="rId4"/>
    <p:sldId id="271" r:id="rId5"/>
    <p:sldId id="272" r:id="rId6"/>
    <p:sldId id="273" r:id="rId7"/>
    <p:sldId id="274" r:id="rId8"/>
    <p:sldId id="275" r:id="rId9"/>
    <p:sldId id="276" r:id="rId10"/>
    <p:sldId id="277" r:id="rId11"/>
    <p:sldId id="278" r:id="rId12"/>
    <p:sldId id="279" r:id="rId13"/>
    <p:sldId id="280" r:id="rId14"/>
    <p:sldId id="281" r:id="rId15"/>
    <p:sldId id="282" r:id="rId16"/>
    <p:sldId id="283" r:id="rId17"/>
    <p:sldId id="264" r:id="rId18"/>
    <p:sldId id="265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88" d="100"/>
          <a:sy n="88" d="100"/>
        </p:scale>
        <p:origin x="69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9/11/2024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49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9/11/2024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208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9/11/2024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5973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9/11/2024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835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9/11/2024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167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9/11/2024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814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9/11/2024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674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9/11/2024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016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9/11/2024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728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9/11/2024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440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9/11/2024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459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9/11/2024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274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mailto:studyskillsdistance@uwtsd.ac.uk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C978CD5-696C-47A1-9AEC-EEB8D7D44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082C27-7D2E-8DC3-F169-5B31B76708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868964"/>
            <a:ext cx="5598097" cy="2819626"/>
          </a:xfrm>
        </p:spPr>
        <p:txBody>
          <a:bodyPr>
            <a:noAutofit/>
          </a:bodyPr>
          <a:lstStyle/>
          <a:p>
            <a:r>
              <a:rPr lang="en-GB" sz="3600" dirty="0"/>
              <a:t>HPFY3001: Academic Survival Skills</a:t>
            </a:r>
            <a:br>
              <a:rPr lang="en-GB" sz="3600" dirty="0"/>
            </a:br>
            <a:br>
              <a:rPr lang="en-GB" sz="3600" dirty="0"/>
            </a:br>
            <a:r>
              <a:rPr lang="en-GB" sz="3600" dirty="0"/>
              <a:t>Session 2: Planning and managing your time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BD55B8-F95C-494B-638D-97B6629168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3902206"/>
            <a:ext cx="5598097" cy="2240529"/>
          </a:xfrm>
        </p:spPr>
        <p:txBody>
          <a:bodyPr>
            <a:normAutofit/>
          </a:bodyPr>
          <a:lstStyle/>
          <a:p>
            <a:r>
              <a:rPr lang="en-GB" dirty="0"/>
              <a:t>Dr Rhian Elinor Keyse</a:t>
            </a:r>
          </a:p>
          <a:p>
            <a:r>
              <a:rPr lang="en-GB" dirty="0"/>
              <a:t>Lecturer in Global Historical Studies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93D0B61-3602-B5B1-EE0A-12A18DA9FA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41" r="1" b="17027"/>
          <a:stretch/>
        </p:blipFill>
        <p:spPr>
          <a:xfrm>
            <a:off x="648031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484916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FBDBB-0755-54BB-6F2B-F9AC1464E9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D7596-8140-A811-B2F0-094CB12960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Planning and prioritising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Study goals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Distractions and procrastination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Time management tips</a:t>
            </a:r>
          </a:p>
          <a:p>
            <a:endParaRPr lang="en-GB" dirty="0"/>
          </a:p>
          <a:p>
            <a:r>
              <a:rPr lang="en-GB" dirty="0"/>
              <a:t>(Some of the content this week is adapted from the Open University)</a:t>
            </a:r>
          </a:p>
        </p:txBody>
      </p:sp>
    </p:spTree>
    <p:extLst>
      <p:ext uri="{BB962C8B-B14F-4D97-AF65-F5344CB8AC3E}">
        <p14:creationId xmlns:p14="http://schemas.microsoft.com/office/powerpoint/2010/main" val="35849311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2787EC-0CD3-510E-E494-A472ECFC7C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r>
              <a:rPr lang="en-GB" dirty="0"/>
              <a:t>Starting to plan…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08DCD9-D145-7328-6CA0-D4A4D39A2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4"/>
            <a:ext cx="5995318" cy="4104339"/>
          </a:xfrm>
        </p:spPr>
        <p:txBody>
          <a:bodyPr anchor="t">
            <a:normAutofit lnSpcReduction="10000"/>
          </a:bodyPr>
          <a:lstStyle/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Which modules are you taking?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When are they taught?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What are the module learning aims and outcomes?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What is required to pass the module?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When are the assignment deadlines?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How much time do you need to allocate to study?</a:t>
            </a:r>
          </a:p>
          <a:p>
            <a:pPr>
              <a:lnSpc>
                <a:spcPct val="100000"/>
              </a:lnSpc>
            </a:pPr>
            <a:endParaRPr lang="en-GB" dirty="0"/>
          </a:p>
          <a:p>
            <a:pPr>
              <a:lnSpc>
                <a:spcPct val="100000"/>
              </a:lnSpc>
            </a:pPr>
            <a:r>
              <a:rPr lang="en-GB" dirty="0"/>
              <a:t>Where can you find this information if you don’t have it</a:t>
            </a:r>
            <a:r>
              <a:rPr lang="en-GB" sz="1600" dirty="0"/>
              <a:t>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92E079B-4506-75EF-EF3A-979F3E657B8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1447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371869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F0D65-DBC3-9624-21B4-0F9AB7352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Deadlines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6B56E3-B699-8AC2-4DA2-B3F1488186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Fixed, not a moving target (except if you have agreed mitigating circumstances)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Make a note of them now and work backwards when you’re planning your time!</a:t>
            </a:r>
          </a:p>
        </p:txBody>
      </p:sp>
    </p:spTree>
    <p:extLst>
      <p:ext uri="{BB962C8B-B14F-4D97-AF65-F5344CB8AC3E}">
        <p14:creationId xmlns:p14="http://schemas.microsoft.com/office/powerpoint/2010/main" val="15858274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DDFD51-B0B8-190C-05B0-4882B0129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How much time do you need to allocate to study?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31DF25-2319-A94A-9283-E033FA3945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355276" cy="3174788"/>
          </a:xfrm>
        </p:spPr>
        <p:txBody>
          <a:bodyPr anchor="t">
            <a:normAutofit/>
          </a:bodyPr>
          <a:lstStyle/>
          <a:p>
            <a:r>
              <a:rPr lang="en-GB" dirty="0"/>
              <a:t>Module descriptions for each module explain: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How much scheduled (in-class) time is allocated to each module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How much time you will need to set aside for independent study of the module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238C540-335E-1A79-846C-900119D7FC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3279" b="-1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503937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B938A7-1FE9-7005-223E-564A14BF5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8752" y="552782"/>
            <a:ext cx="5919373" cy="1611920"/>
          </a:xfrm>
        </p:spPr>
        <p:txBody>
          <a:bodyPr>
            <a:normAutofit/>
          </a:bodyPr>
          <a:lstStyle/>
          <a:p>
            <a:r>
              <a:rPr lang="en-GB" dirty="0"/>
              <a:t>Planning your time</a:t>
            </a:r>
          </a:p>
        </p:txBody>
      </p:sp>
      <p:pic>
        <p:nvPicPr>
          <p:cNvPr id="5" name="Picture 4" descr="Coloured pins pinned on a calendar">
            <a:extLst>
              <a:ext uri="{FF2B5EF4-FFF2-40B4-BE49-F238E27FC236}">
                <a16:creationId xmlns:a16="http://schemas.microsoft.com/office/drawing/2014/main" id="{6D6579EB-6031-7FD6-F4C7-79B7284D88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439" r="15978" b="-1"/>
          <a:stretch/>
        </p:blipFill>
        <p:spPr>
          <a:xfrm>
            <a:off x="20" y="10"/>
            <a:ext cx="5710632" cy="6857990"/>
          </a:xfrm>
          <a:custGeom>
            <a:avLst/>
            <a:gdLst/>
            <a:ahLst/>
            <a:cxnLst/>
            <a:rect l="l" t="t" r="r" b="b"/>
            <a:pathLst>
              <a:path w="5710652" h="6858000">
                <a:moveTo>
                  <a:pt x="4831301" y="0"/>
                </a:moveTo>
                <a:lnTo>
                  <a:pt x="5696109" y="0"/>
                </a:lnTo>
                <a:lnTo>
                  <a:pt x="5706418" y="42969"/>
                </a:lnTo>
                <a:cubicBezTo>
                  <a:pt x="5714414" y="100391"/>
                  <a:pt x="5711283" y="160329"/>
                  <a:pt x="5695333" y="219852"/>
                </a:cubicBezTo>
                <a:cubicBezTo>
                  <a:pt x="5631536" y="457945"/>
                  <a:pt x="5386806" y="599240"/>
                  <a:pt x="5148712" y="535443"/>
                </a:cubicBezTo>
                <a:cubicBezTo>
                  <a:pt x="4940381" y="479621"/>
                  <a:pt x="4806160" y="285271"/>
                  <a:pt x="4818599" y="78052"/>
                </a:cubicBezTo>
                <a:close/>
                <a:moveTo>
                  <a:pt x="0" y="0"/>
                </a:moveTo>
                <a:lnTo>
                  <a:pt x="545808" y="0"/>
                </a:lnTo>
                <a:lnTo>
                  <a:pt x="4212872" y="0"/>
                </a:lnTo>
                <a:lnTo>
                  <a:pt x="4204748" y="184996"/>
                </a:lnTo>
                <a:cubicBezTo>
                  <a:pt x="4203390" y="263520"/>
                  <a:pt x="4204263" y="341910"/>
                  <a:pt x="4207775" y="419995"/>
                </a:cubicBezTo>
                <a:cubicBezTo>
                  <a:pt x="4220964" y="709488"/>
                  <a:pt x="4449625" y="891535"/>
                  <a:pt x="4655737" y="1068099"/>
                </a:cubicBezTo>
                <a:cubicBezTo>
                  <a:pt x="5169527" y="1508061"/>
                  <a:pt x="5344373" y="2032158"/>
                  <a:pt x="5103604" y="2589405"/>
                </a:cubicBezTo>
                <a:cubicBezTo>
                  <a:pt x="5010230" y="2805523"/>
                  <a:pt x="4828675" y="2993264"/>
                  <a:pt x="4657611" y="3164269"/>
                </a:cubicBezTo>
                <a:cubicBezTo>
                  <a:pt x="4198817" y="3622744"/>
                  <a:pt x="4217616" y="4154456"/>
                  <a:pt x="4499219" y="4641255"/>
                </a:cubicBezTo>
                <a:cubicBezTo>
                  <a:pt x="4699839" y="4986832"/>
                  <a:pt x="4940395" y="5311556"/>
                  <a:pt x="5110950" y="5670858"/>
                </a:cubicBezTo>
                <a:cubicBezTo>
                  <a:pt x="5277001" y="6019042"/>
                  <a:pt x="5375520" y="6366409"/>
                  <a:pt x="5396522" y="6707670"/>
                </a:cubicBezTo>
                <a:lnTo>
                  <a:pt x="539889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167AE-A4E8-66DA-BADA-AABA6FC767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5083" y="2391995"/>
            <a:ext cx="5904056" cy="3174788"/>
          </a:xfrm>
        </p:spPr>
        <p:txBody>
          <a:bodyPr anchor="t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Plan ahead: anticipate points in your schedule where you might not be able to dedicate yourself 100% to your studies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Create a schedule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Set aside time for studying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Try to organise competing priorities</a:t>
            </a:r>
          </a:p>
        </p:txBody>
      </p:sp>
    </p:spTree>
    <p:extLst>
      <p:ext uri="{BB962C8B-B14F-4D97-AF65-F5344CB8AC3E}">
        <p14:creationId xmlns:p14="http://schemas.microsoft.com/office/powerpoint/2010/main" val="10519687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B5CA2-4A2B-D4DB-14E2-A2CEC2DA6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 your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E3D59F-325A-737F-A293-54377A9415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But also give yourself a break (or several breaks!)</a:t>
            </a:r>
          </a:p>
          <a:p>
            <a:r>
              <a:rPr lang="en-GB" dirty="0"/>
              <a:t>Find time for family, friends, hobbies, etc.</a:t>
            </a:r>
          </a:p>
          <a:p>
            <a:r>
              <a:rPr lang="en-GB" dirty="0"/>
              <a:t>Listen to your own mind and body – your ways of studying might not be the same as your colleagues.</a:t>
            </a:r>
          </a:p>
          <a:p>
            <a:r>
              <a:rPr lang="en-GB" dirty="0"/>
              <a:t>Think about – when do you work well? When is your concentration strongest?</a:t>
            </a:r>
          </a:p>
        </p:txBody>
      </p:sp>
    </p:spTree>
    <p:extLst>
      <p:ext uri="{BB962C8B-B14F-4D97-AF65-F5344CB8AC3E}">
        <p14:creationId xmlns:p14="http://schemas.microsoft.com/office/powerpoint/2010/main" val="38248763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A42AE-7F0F-AA08-DEB2-18F1FB071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to study?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149E7E-4D7D-73F5-CDF5-5139D4164D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Find a place that suits your learning style and strategies</a:t>
            </a:r>
          </a:p>
          <a:p>
            <a:r>
              <a:rPr lang="en-GB" dirty="0"/>
              <a:t>Consider where you can: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Work comfortably, without distractions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Work in a comfortable temperature with adequate light and ventilation</a:t>
            </a:r>
          </a:p>
          <a:p>
            <a:r>
              <a:rPr lang="en-GB" dirty="0"/>
              <a:t>Ensure that your desk and chair are set up so that you’re not sitting in a crouched position</a:t>
            </a:r>
          </a:p>
          <a:p>
            <a:endParaRPr lang="en-GB" dirty="0"/>
          </a:p>
          <a:p>
            <a:r>
              <a:rPr lang="en-GB" dirty="0"/>
              <a:t>(Kathleen McMillan and Jonathan Weyers, </a:t>
            </a:r>
            <a:r>
              <a:rPr lang="en-GB" i="1" dirty="0"/>
              <a:t>The Study Skills Book, </a:t>
            </a:r>
            <a:r>
              <a:rPr lang="en-GB" dirty="0"/>
              <a:t>4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(Pearson Education Limited, 2021), p. 40.</a:t>
            </a:r>
          </a:p>
        </p:txBody>
      </p:sp>
    </p:spTree>
    <p:extLst>
      <p:ext uri="{BB962C8B-B14F-4D97-AF65-F5344CB8AC3E}">
        <p14:creationId xmlns:p14="http://schemas.microsoft.com/office/powerpoint/2010/main" val="5546048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1" name="Background Fill">
            <a:extLst>
              <a:ext uri="{FF2B5EF4-FFF2-40B4-BE49-F238E27FC236}">
                <a16:creationId xmlns:a16="http://schemas.microsoft.com/office/drawing/2014/main" id="{D0DA90F4-B24A-49DA-9477-972BFC4B1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ADAF001-055A-4E35-BF24-AF70A5FE24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7986" y="0"/>
            <a:ext cx="10615628" cy="6858000"/>
          </a:xfrm>
          <a:custGeom>
            <a:avLst/>
            <a:gdLst>
              <a:gd name="connsiteX0" fmla="*/ 7169275 w 10615628"/>
              <a:gd name="connsiteY0" fmla="*/ 5665108 h 6858000"/>
              <a:gd name="connsiteX1" fmla="*/ 7514896 w 10615628"/>
              <a:gd name="connsiteY1" fmla="*/ 6010729 h 6858000"/>
              <a:gd name="connsiteX2" fmla="*/ 7169275 w 10615628"/>
              <a:gd name="connsiteY2" fmla="*/ 6356350 h 6858000"/>
              <a:gd name="connsiteX3" fmla="*/ 6823654 w 10615628"/>
              <a:gd name="connsiteY3" fmla="*/ 6010729 h 6858000"/>
              <a:gd name="connsiteX4" fmla="*/ 7169275 w 10615628"/>
              <a:gd name="connsiteY4" fmla="*/ 5665108 h 6858000"/>
              <a:gd name="connsiteX5" fmla="*/ 10010445 w 10615628"/>
              <a:gd name="connsiteY5" fmla="*/ 2285547 h 6858000"/>
              <a:gd name="connsiteX6" fmla="*/ 10456759 w 10615628"/>
              <a:gd name="connsiteY6" fmla="*/ 2731861 h 6858000"/>
              <a:gd name="connsiteX7" fmla="*/ 10010445 w 10615628"/>
              <a:gd name="connsiteY7" fmla="*/ 3178175 h 6858000"/>
              <a:gd name="connsiteX8" fmla="*/ 9564131 w 10615628"/>
              <a:gd name="connsiteY8" fmla="*/ 2731861 h 6858000"/>
              <a:gd name="connsiteX9" fmla="*/ 10010445 w 10615628"/>
              <a:gd name="connsiteY9" fmla="*/ 2285547 h 6858000"/>
              <a:gd name="connsiteX10" fmla="*/ 10354144 w 10615628"/>
              <a:gd name="connsiteY10" fmla="*/ 1626055 h 6858000"/>
              <a:gd name="connsiteX11" fmla="*/ 10615628 w 10615628"/>
              <a:gd name="connsiteY11" fmla="*/ 1887539 h 6858000"/>
              <a:gd name="connsiteX12" fmla="*/ 10354144 w 10615628"/>
              <a:gd name="connsiteY12" fmla="*/ 2149023 h 6858000"/>
              <a:gd name="connsiteX13" fmla="*/ 10092660 w 10615628"/>
              <a:gd name="connsiteY13" fmla="*/ 1887539 h 6858000"/>
              <a:gd name="connsiteX14" fmla="*/ 10354144 w 10615628"/>
              <a:gd name="connsiteY14" fmla="*/ 1626055 h 6858000"/>
              <a:gd name="connsiteX15" fmla="*/ 1458900 w 10615628"/>
              <a:gd name="connsiteY15" fmla="*/ 620486 h 6858000"/>
              <a:gd name="connsiteX16" fmla="*/ 1905214 w 10615628"/>
              <a:gd name="connsiteY16" fmla="*/ 1066801 h 6858000"/>
              <a:gd name="connsiteX17" fmla="*/ 1458900 w 10615628"/>
              <a:gd name="connsiteY17" fmla="*/ 1513115 h 6858000"/>
              <a:gd name="connsiteX18" fmla="*/ 1012586 w 10615628"/>
              <a:gd name="connsiteY18" fmla="*/ 1066801 h 6858000"/>
              <a:gd name="connsiteX19" fmla="*/ 1458900 w 10615628"/>
              <a:gd name="connsiteY19" fmla="*/ 620486 h 6858000"/>
              <a:gd name="connsiteX20" fmla="*/ 6634576 w 10615628"/>
              <a:gd name="connsiteY20" fmla="*/ 0 h 6858000"/>
              <a:gd name="connsiteX21" fmla="*/ 10141833 w 10615628"/>
              <a:gd name="connsiteY21" fmla="*/ 0 h 6858000"/>
              <a:gd name="connsiteX22" fmla="*/ 10200259 w 10615628"/>
              <a:gd name="connsiteY22" fmla="*/ 112226 h 6858000"/>
              <a:gd name="connsiteX23" fmla="*/ 9914574 w 10615628"/>
              <a:gd name="connsiteY23" fmla="*/ 1675664 h 6858000"/>
              <a:gd name="connsiteX24" fmla="*/ 9361608 w 10615628"/>
              <a:gd name="connsiteY24" fmla="*/ 2357295 h 6858000"/>
              <a:gd name="connsiteX25" fmla="*/ 9334634 w 10615628"/>
              <a:gd name="connsiteY25" fmla="*/ 3068329 h 6858000"/>
              <a:gd name="connsiteX26" fmla="*/ 9815041 w 10615628"/>
              <a:gd name="connsiteY26" fmla="*/ 3852733 h 6858000"/>
              <a:gd name="connsiteX27" fmla="*/ 9376175 w 10615628"/>
              <a:gd name="connsiteY27" fmla="*/ 5163128 h 6858000"/>
              <a:gd name="connsiteX28" fmla="*/ 7869812 w 10615628"/>
              <a:gd name="connsiteY28" fmla="*/ 5397802 h 6858000"/>
              <a:gd name="connsiteX29" fmla="*/ 6545391 w 10615628"/>
              <a:gd name="connsiteY29" fmla="*/ 5591204 h 6858000"/>
              <a:gd name="connsiteX30" fmla="*/ 5772722 w 10615628"/>
              <a:gd name="connsiteY30" fmla="*/ 6463273 h 6858000"/>
              <a:gd name="connsiteX31" fmla="*/ 5542128 w 10615628"/>
              <a:gd name="connsiteY31" fmla="*/ 6751894 h 6858000"/>
              <a:gd name="connsiteX32" fmla="*/ 5455474 w 10615628"/>
              <a:gd name="connsiteY32" fmla="*/ 6858000 h 6858000"/>
              <a:gd name="connsiteX33" fmla="*/ 3884321 w 10615628"/>
              <a:gd name="connsiteY33" fmla="*/ 6858000 h 6858000"/>
              <a:gd name="connsiteX34" fmla="*/ 3874161 w 10615628"/>
              <a:gd name="connsiteY34" fmla="*/ 6844415 h 6858000"/>
              <a:gd name="connsiteX35" fmla="*/ 3692625 w 10615628"/>
              <a:gd name="connsiteY35" fmla="*/ 6276208 h 6858000"/>
              <a:gd name="connsiteX36" fmla="*/ 2561203 w 10615628"/>
              <a:gd name="connsiteY36" fmla="*/ 5655807 h 6858000"/>
              <a:gd name="connsiteX37" fmla="*/ 69616 w 10615628"/>
              <a:gd name="connsiteY37" fmla="*/ 4277707 h 6858000"/>
              <a:gd name="connsiteX38" fmla="*/ 1642 w 10615628"/>
              <a:gd name="connsiteY38" fmla="*/ 3679829 h 6858000"/>
              <a:gd name="connsiteX39" fmla="*/ 368893 w 10615628"/>
              <a:gd name="connsiteY39" fmla="*/ 2516307 h 6858000"/>
              <a:gd name="connsiteX40" fmla="*/ 1113509 w 10615628"/>
              <a:gd name="connsiteY40" fmla="*/ 2192619 h 6858000"/>
              <a:gd name="connsiteX41" fmla="*/ 2037232 w 10615628"/>
              <a:gd name="connsiteY41" fmla="*/ 2005556 h 6858000"/>
              <a:gd name="connsiteX42" fmla="*/ 2547311 w 10615628"/>
              <a:gd name="connsiteY42" fmla="*/ 1405116 h 6858000"/>
              <a:gd name="connsiteX43" fmla="*/ 3900863 w 10615628"/>
              <a:gd name="connsiteY43" fmla="*/ 578768 h 6858000"/>
              <a:gd name="connsiteX44" fmla="*/ 4571571 w 10615628"/>
              <a:gd name="connsiteY44" fmla="*/ 860779 h 6858000"/>
              <a:gd name="connsiteX45" fmla="*/ 6039225 w 10615628"/>
              <a:gd name="connsiteY45" fmla="*/ 631501 h 6858000"/>
              <a:gd name="connsiteX46" fmla="*/ 6449432 w 10615628"/>
              <a:gd name="connsiteY46" fmla="*/ 19325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10615628" h="6858000">
                <a:moveTo>
                  <a:pt x="7169275" y="5665108"/>
                </a:moveTo>
                <a:cubicBezTo>
                  <a:pt x="7360156" y="5665108"/>
                  <a:pt x="7514896" y="5819848"/>
                  <a:pt x="7514896" y="6010729"/>
                </a:cubicBezTo>
                <a:cubicBezTo>
                  <a:pt x="7514896" y="6201610"/>
                  <a:pt x="7360156" y="6356350"/>
                  <a:pt x="7169275" y="6356350"/>
                </a:cubicBezTo>
                <a:cubicBezTo>
                  <a:pt x="6978394" y="6356350"/>
                  <a:pt x="6823654" y="6201610"/>
                  <a:pt x="6823654" y="6010729"/>
                </a:cubicBezTo>
                <a:cubicBezTo>
                  <a:pt x="6823654" y="5819848"/>
                  <a:pt x="6978394" y="5665108"/>
                  <a:pt x="7169275" y="5665108"/>
                </a:cubicBezTo>
                <a:close/>
                <a:moveTo>
                  <a:pt x="10010445" y="2285547"/>
                </a:moveTo>
                <a:cubicBezTo>
                  <a:pt x="10256937" y="2285547"/>
                  <a:pt x="10456759" y="2485369"/>
                  <a:pt x="10456759" y="2731861"/>
                </a:cubicBezTo>
                <a:cubicBezTo>
                  <a:pt x="10456759" y="2978353"/>
                  <a:pt x="10256937" y="3178175"/>
                  <a:pt x="10010445" y="3178175"/>
                </a:cubicBezTo>
                <a:cubicBezTo>
                  <a:pt x="9763953" y="3178175"/>
                  <a:pt x="9564131" y="2978353"/>
                  <a:pt x="9564131" y="2731861"/>
                </a:cubicBezTo>
                <a:cubicBezTo>
                  <a:pt x="9564131" y="2485369"/>
                  <a:pt x="9763953" y="2285547"/>
                  <a:pt x="10010445" y="2285547"/>
                </a:cubicBezTo>
                <a:close/>
                <a:moveTo>
                  <a:pt x="10354144" y="1626055"/>
                </a:moveTo>
                <a:cubicBezTo>
                  <a:pt x="10498558" y="1626055"/>
                  <a:pt x="10615628" y="1743125"/>
                  <a:pt x="10615628" y="1887539"/>
                </a:cubicBezTo>
                <a:cubicBezTo>
                  <a:pt x="10615628" y="2031953"/>
                  <a:pt x="10498558" y="2149023"/>
                  <a:pt x="10354144" y="2149023"/>
                </a:cubicBezTo>
                <a:cubicBezTo>
                  <a:pt x="10209730" y="2149023"/>
                  <a:pt x="10092660" y="2031953"/>
                  <a:pt x="10092660" y="1887539"/>
                </a:cubicBezTo>
                <a:cubicBezTo>
                  <a:pt x="10092660" y="1743125"/>
                  <a:pt x="10209730" y="1626055"/>
                  <a:pt x="10354144" y="1626055"/>
                </a:cubicBezTo>
                <a:close/>
                <a:moveTo>
                  <a:pt x="1458900" y="620486"/>
                </a:moveTo>
                <a:cubicBezTo>
                  <a:pt x="1705392" y="620486"/>
                  <a:pt x="1905214" y="820308"/>
                  <a:pt x="1905214" y="1066801"/>
                </a:cubicBezTo>
                <a:cubicBezTo>
                  <a:pt x="1905214" y="1313293"/>
                  <a:pt x="1705392" y="1513115"/>
                  <a:pt x="1458900" y="1513115"/>
                </a:cubicBezTo>
                <a:cubicBezTo>
                  <a:pt x="1212408" y="1513115"/>
                  <a:pt x="1012586" y="1313293"/>
                  <a:pt x="1012586" y="1066801"/>
                </a:cubicBezTo>
                <a:cubicBezTo>
                  <a:pt x="1012586" y="820308"/>
                  <a:pt x="1212408" y="620486"/>
                  <a:pt x="1458900" y="620486"/>
                </a:cubicBezTo>
                <a:close/>
                <a:moveTo>
                  <a:pt x="6634576" y="0"/>
                </a:moveTo>
                <a:lnTo>
                  <a:pt x="10141833" y="0"/>
                </a:lnTo>
                <a:lnTo>
                  <a:pt x="10200259" y="112226"/>
                </a:lnTo>
                <a:cubicBezTo>
                  <a:pt x="10410238" y="575267"/>
                  <a:pt x="10394871" y="1153566"/>
                  <a:pt x="9914574" y="1675664"/>
                </a:cubicBezTo>
                <a:cubicBezTo>
                  <a:pt x="9716855" y="1890647"/>
                  <a:pt x="9539637" y="2125050"/>
                  <a:pt x="9361608" y="2357295"/>
                </a:cubicBezTo>
                <a:cubicBezTo>
                  <a:pt x="9193291" y="2576999"/>
                  <a:pt x="9188571" y="2830555"/>
                  <a:pt x="9334634" y="3068329"/>
                </a:cubicBezTo>
                <a:cubicBezTo>
                  <a:pt x="9495669" y="3329572"/>
                  <a:pt x="9683003" y="3577867"/>
                  <a:pt x="9815041" y="3852733"/>
                </a:cubicBezTo>
                <a:cubicBezTo>
                  <a:pt x="10050524" y="4342849"/>
                  <a:pt x="9955574" y="4825683"/>
                  <a:pt x="9376175" y="5163128"/>
                </a:cubicBezTo>
                <a:cubicBezTo>
                  <a:pt x="8901028" y="5439881"/>
                  <a:pt x="8396076" y="5450671"/>
                  <a:pt x="7869812" y="5397802"/>
                </a:cubicBezTo>
                <a:cubicBezTo>
                  <a:pt x="7414763" y="5352215"/>
                  <a:pt x="6924916" y="5316880"/>
                  <a:pt x="6545391" y="5591204"/>
                </a:cubicBezTo>
                <a:cubicBezTo>
                  <a:pt x="6238293" y="5813470"/>
                  <a:pt x="6024794" y="6166020"/>
                  <a:pt x="5772722" y="6463273"/>
                </a:cubicBezTo>
                <a:cubicBezTo>
                  <a:pt x="5693284" y="6557075"/>
                  <a:pt x="5618532" y="6655327"/>
                  <a:pt x="5542128" y="6751894"/>
                </a:cubicBezTo>
                <a:lnTo>
                  <a:pt x="5455474" y="6858000"/>
                </a:lnTo>
                <a:lnTo>
                  <a:pt x="3884321" y="6858000"/>
                </a:lnTo>
                <a:lnTo>
                  <a:pt x="3874161" y="6844415"/>
                </a:lnTo>
                <a:cubicBezTo>
                  <a:pt x="3769501" y="6682571"/>
                  <a:pt x="3725803" y="6471500"/>
                  <a:pt x="3692625" y="6276208"/>
                </a:cubicBezTo>
                <a:cubicBezTo>
                  <a:pt x="3594979" y="5704765"/>
                  <a:pt x="2996562" y="5529974"/>
                  <a:pt x="2561203" y="5655807"/>
                </a:cubicBezTo>
                <a:cubicBezTo>
                  <a:pt x="1295583" y="6024676"/>
                  <a:pt x="405172" y="5378784"/>
                  <a:pt x="69616" y="4277707"/>
                </a:cubicBezTo>
                <a:cubicBezTo>
                  <a:pt x="12162" y="4089023"/>
                  <a:pt x="22817" y="3880246"/>
                  <a:pt x="1642" y="3679829"/>
                </a:cubicBezTo>
                <a:cubicBezTo>
                  <a:pt x="-11845" y="3246492"/>
                  <a:pt x="53163" y="2840534"/>
                  <a:pt x="368893" y="2516307"/>
                </a:cubicBezTo>
                <a:cubicBezTo>
                  <a:pt x="570253" y="2309552"/>
                  <a:pt x="826642" y="2227146"/>
                  <a:pt x="1113509" y="2192619"/>
                </a:cubicBezTo>
                <a:cubicBezTo>
                  <a:pt x="1425464" y="2154856"/>
                  <a:pt x="1739170" y="2099965"/>
                  <a:pt x="2037232" y="2005556"/>
                </a:cubicBezTo>
                <a:cubicBezTo>
                  <a:pt x="2313447" y="1917890"/>
                  <a:pt x="2430109" y="1649903"/>
                  <a:pt x="2547311" y="1405116"/>
                </a:cubicBezTo>
                <a:cubicBezTo>
                  <a:pt x="2839303" y="794963"/>
                  <a:pt x="3300289" y="490428"/>
                  <a:pt x="3900863" y="578768"/>
                </a:cubicBezTo>
                <a:cubicBezTo>
                  <a:pt x="4133784" y="613024"/>
                  <a:pt x="4362118" y="739802"/>
                  <a:pt x="4571571" y="860779"/>
                </a:cubicBezTo>
                <a:cubicBezTo>
                  <a:pt x="5133169" y="1185277"/>
                  <a:pt x="5641898" y="1029502"/>
                  <a:pt x="6039225" y="631501"/>
                </a:cubicBezTo>
                <a:cubicBezTo>
                  <a:pt x="6180164" y="489888"/>
                  <a:pt x="6313483" y="339980"/>
                  <a:pt x="6449432" y="19325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2E504B-1771-BD61-AB1D-BDDBF1F71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7214" y="1762125"/>
            <a:ext cx="6798833" cy="192646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600"/>
              <a:t>Study goals: What are your goals for the year?</a:t>
            </a:r>
          </a:p>
        </p:txBody>
      </p:sp>
    </p:spTree>
    <p:extLst>
      <p:ext uri="{BB962C8B-B14F-4D97-AF65-F5344CB8AC3E}">
        <p14:creationId xmlns:p14="http://schemas.microsoft.com/office/powerpoint/2010/main" val="30830376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D57CC9-DBD0-1935-F110-77B459605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r>
              <a:rPr lang="en-GB" dirty="0"/>
              <a:t>Study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E6E9EC-D418-E1A5-DA1D-54D9451196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355276" cy="3174788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400"/>
              <a:t>Decide BA degree</a:t>
            </a:r>
          </a:p>
          <a:p>
            <a:pPr>
              <a:lnSpc>
                <a:spcPct val="100000"/>
              </a:lnSpc>
            </a:pPr>
            <a:r>
              <a:rPr lang="en-GB" sz="1400"/>
              <a:t>Take part in social and extracurricular activities</a:t>
            </a:r>
          </a:p>
          <a:p>
            <a:pPr>
              <a:lnSpc>
                <a:spcPct val="100000"/>
              </a:lnSpc>
            </a:pPr>
            <a:r>
              <a:rPr lang="en-GB" sz="1400"/>
              <a:t>Improve IT skills</a:t>
            </a:r>
          </a:p>
          <a:p>
            <a:pPr>
              <a:lnSpc>
                <a:spcPct val="100000"/>
              </a:lnSpc>
            </a:pPr>
            <a:r>
              <a:rPr lang="en-GB" sz="1400"/>
              <a:t>Improve writing</a:t>
            </a:r>
          </a:p>
          <a:p>
            <a:pPr>
              <a:lnSpc>
                <a:spcPct val="100000"/>
              </a:lnSpc>
            </a:pPr>
            <a:r>
              <a:rPr lang="en-GB" sz="1400"/>
              <a:t>Gain confidence</a:t>
            </a:r>
          </a:p>
          <a:p>
            <a:pPr>
              <a:lnSpc>
                <a:spcPct val="100000"/>
              </a:lnSpc>
            </a:pPr>
            <a:r>
              <a:rPr lang="en-GB" sz="1400"/>
              <a:t>Gain knowledge/skills (for career plans or for their own sake!)</a:t>
            </a:r>
          </a:p>
          <a:p>
            <a:pPr>
              <a:lnSpc>
                <a:spcPct val="100000"/>
              </a:lnSpc>
            </a:pPr>
            <a:r>
              <a:rPr lang="en-GB" sz="1400"/>
              <a:t>See if academia is ‘for you’</a:t>
            </a:r>
          </a:p>
          <a:p>
            <a:pPr>
              <a:lnSpc>
                <a:spcPct val="100000"/>
              </a:lnSpc>
            </a:pPr>
            <a:r>
              <a:rPr lang="en-GB" sz="1400"/>
              <a:t>Good physical, emotional, and mental health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F41E09-33B0-364B-F2A7-CFE08AA85A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958" b="10489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423786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BB1B0-8F79-E665-17DC-BC361DFC0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Action plans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A8D6D-5F5D-8435-ADAC-C2D18513B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my goal?</a:t>
            </a:r>
          </a:p>
          <a:p>
            <a:r>
              <a:rPr lang="en-GB" dirty="0"/>
              <a:t>What do I need to do to achieve it?</a:t>
            </a:r>
          </a:p>
          <a:p>
            <a:r>
              <a:rPr lang="en-GB" dirty="0"/>
              <a:t>What resources will I need?</a:t>
            </a:r>
          </a:p>
          <a:p>
            <a:r>
              <a:rPr lang="en-GB" dirty="0"/>
              <a:t>When can I take action?</a:t>
            </a:r>
          </a:p>
        </p:txBody>
      </p:sp>
    </p:spTree>
    <p:extLst>
      <p:ext uri="{BB962C8B-B14F-4D97-AF65-F5344CB8AC3E}">
        <p14:creationId xmlns:p14="http://schemas.microsoft.com/office/powerpoint/2010/main" val="11874020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C978CD5-696C-47A1-9AEC-EEB8D7D44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8B7C54-DA1D-F711-5A52-0F4FEBC1B4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868964"/>
            <a:ext cx="5598097" cy="28196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Obstacles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51F9C3-6007-46BC-66AA-8F17295F68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3902206"/>
            <a:ext cx="5598097" cy="224052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What are some obstacles to effective study?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1FDA6C-6643-5A7D-3136-AF7F9BFF8F4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193" r="26067" b="-2"/>
          <a:stretch/>
        </p:blipFill>
        <p:spPr>
          <a:xfrm>
            <a:off x="648031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027824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0A7346-7992-F020-3212-11063DE83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494" y="552782"/>
            <a:ext cx="5369169" cy="1619611"/>
          </a:xfrm>
        </p:spPr>
        <p:txBody>
          <a:bodyPr>
            <a:normAutofit/>
          </a:bodyPr>
          <a:lstStyle/>
          <a:p>
            <a:r>
              <a:rPr lang="en-GB" dirty="0"/>
              <a:t>Dealing with distractions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89C52B-4BC1-FDEC-47BB-C039D807BD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062" r="27140"/>
          <a:stretch/>
        </p:blipFill>
        <p:spPr>
          <a:xfrm>
            <a:off x="-52346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5436113" y="4232571"/>
                </a:moveTo>
                <a:cubicBezTo>
                  <a:pt x="5625722" y="4232571"/>
                  <a:pt x="5779430" y="4386279"/>
                  <a:pt x="5779430" y="4575888"/>
                </a:cubicBezTo>
                <a:cubicBezTo>
                  <a:pt x="5779430" y="4765497"/>
                  <a:pt x="5625722" y="4919205"/>
                  <a:pt x="5436113" y="4919205"/>
                </a:cubicBezTo>
                <a:cubicBezTo>
                  <a:pt x="5246504" y="4919205"/>
                  <a:pt x="5092796" y="4765497"/>
                  <a:pt x="5092796" y="4575888"/>
                </a:cubicBezTo>
                <a:cubicBezTo>
                  <a:pt x="5092796" y="4386279"/>
                  <a:pt x="5246504" y="4232571"/>
                  <a:pt x="5436113" y="4232571"/>
                </a:cubicBezTo>
                <a:close/>
                <a:moveTo>
                  <a:pt x="5580185" y="1806694"/>
                </a:moveTo>
                <a:cubicBezTo>
                  <a:pt x="5699726" y="1806694"/>
                  <a:pt x="5799461" y="1891487"/>
                  <a:pt x="5822527" y="2004209"/>
                </a:cubicBezTo>
                <a:lnTo>
                  <a:pt x="5827552" y="2054052"/>
                </a:lnTo>
                <a:lnTo>
                  <a:pt x="5827552" y="2054073"/>
                </a:lnTo>
                <a:lnTo>
                  <a:pt x="5822527" y="2103916"/>
                </a:lnTo>
                <a:cubicBezTo>
                  <a:pt x="5799461" y="2216637"/>
                  <a:pt x="5699726" y="2301430"/>
                  <a:pt x="5580185" y="2301430"/>
                </a:cubicBezTo>
                <a:cubicBezTo>
                  <a:pt x="5443567" y="2301430"/>
                  <a:pt x="5332817" y="2190680"/>
                  <a:pt x="5332817" y="2054062"/>
                </a:cubicBezTo>
                <a:cubicBezTo>
                  <a:pt x="5332817" y="1917444"/>
                  <a:pt x="5443567" y="1806694"/>
                  <a:pt x="5580185" y="1806694"/>
                </a:cubicBezTo>
                <a:close/>
                <a:moveTo>
                  <a:pt x="5580184" y="1294715"/>
                </a:moveTo>
                <a:cubicBezTo>
                  <a:pt x="5659753" y="1294715"/>
                  <a:pt x="5724256" y="1359218"/>
                  <a:pt x="5724256" y="1438787"/>
                </a:cubicBezTo>
                <a:cubicBezTo>
                  <a:pt x="5724256" y="1518356"/>
                  <a:pt x="5659753" y="1582859"/>
                  <a:pt x="5580184" y="1582859"/>
                </a:cubicBezTo>
                <a:cubicBezTo>
                  <a:pt x="5500615" y="1582859"/>
                  <a:pt x="5436112" y="1518356"/>
                  <a:pt x="5436112" y="1438787"/>
                </a:cubicBezTo>
                <a:cubicBezTo>
                  <a:pt x="5436112" y="1359218"/>
                  <a:pt x="5500615" y="1294715"/>
                  <a:pt x="5580184" y="1294715"/>
                </a:cubicBezTo>
                <a:close/>
                <a:moveTo>
                  <a:pt x="0" y="0"/>
                </a:moveTo>
                <a:lnTo>
                  <a:pt x="5346882" y="0"/>
                </a:lnTo>
                <a:lnTo>
                  <a:pt x="5396357" y="64140"/>
                </a:lnTo>
                <a:cubicBezTo>
                  <a:pt x="5509528" y="228632"/>
                  <a:pt x="5577723" y="424885"/>
                  <a:pt x="5582550" y="646882"/>
                </a:cubicBezTo>
                <a:cubicBezTo>
                  <a:pt x="5608062" y="1102027"/>
                  <a:pt x="5203194" y="1301070"/>
                  <a:pt x="5151872" y="1809180"/>
                </a:cubicBezTo>
                <a:cubicBezTo>
                  <a:pt x="5104686" y="2276432"/>
                  <a:pt x="5496947" y="2514465"/>
                  <a:pt x="5323965" y="3464278"/>
                </a:cubicBezTo>
                <a:cubicBezTo>
                  <a:pt x="5211960" y="4079388"/>
                  <a:pt x="4297510" y="4259025"/>
                  <a:pt x="5513003" y="5720066"/>
                </a:cubicBezTo>
                <a:cubicBezTo>
                  <a:pt x="5768583" y="6027176"/>
                  <a:pt x="5791560" y="6490332"/>
                  <a:pt x="5601722" y="6841105"/>
                </a:cubicBezTo>
                <a:lnTo>
                  <a:pt x="5590822" y="6858000"/>
                </a:lnTo>
                <a:lnTo>
                  <a:pt x="1735" y="6858000"/>
                </a:lnTo>
                <a:lnTo>
                  <a:pt x="0" y="6858000"/>
                </a:lnTo>
                <a:lnTo>
                  <a:pt x="0" y="6849812"/>
                </a:lnTo>
                <a:lnTo>
                  <a:pt x="0" y="6483067"/>
                </a:lnTo>
                <a:lnTo>
                  <a:pt x="0" y="1250146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ACCE52-3B79-E1FE-FCAF-6AF6E9A3BD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8092" y="2391995"/>
            <a:ext cx="5355276" cy="3174788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700"/>
              <a:t>Set realistic goals for your study session (e.g. read 1 section, or work for 40 minutes)</a:t>
            </a:r>
          </a:p>
          <a:p>
            <a:pPr>
              <a:lnSpc>
                <a:spcPct val="100000"/>
              </a:lnSpc>
            </a:pPr>
            <a:r>
              <a:rPr lang="en-GB" sz="1700"/>
              <a:t>Aim to minimise interruptions (e.g. switch off your phone)</a:t>
            </a:r>
          </a:p>
          <a:p>
            <a:pPr>
              <a:lnSpc>
                <a:spcPct val="100000"/>
              </a:lnSpc>
            </a:pPr>
            <a:r>
              <a:rPr lang="en-GB" sz="1700"/>
              <a:t>Set yourself short-term, realistic deadlines</a:t>
            </a:r>
          </a:p>
          <a:p>
            <a:pPr>
              <a:lnSpc>
                <a:spcPct val="100000"/>
              </a:lnSpc>
            </a:pPr>
            <a:r>
              <a:rPr lang="en-GB" sz="1700"/>
              <a:t>Try not to feel that your work needs to be perfect!</a:t>
            </a:r>
          </a:p>
          <a:p>
            <a:pPr>
              <a:lnSpc>
                <a:spcPct val="100000"/>
              </a:lnSpc>
            </a:pPr>
            <a:r>
              <a:rPr lang="en-GB" sz="1700"/>
              <a:t>Avoid taking on too many commitments</a:t>
            </a:r>
          </a:p>
          <a:p>
            <a:pPr>
              <a:lnSpc>
                <a:spcPct val="100000"/>
              </a:lnSpc>
            </a:pPr>
            <a:r>
              <a:rPr lang="en-GB" sz="1700"/>
              <a:t>Give yourself breaks</a:t>
            </a:r>
          </a:p>
        </p:txBody>
      </p:sp>
    </p:spTree>
    <p:extLst>
      <p:ext uri="{BB962C8B-B14F-4D97-AF65-F5344CB8AC3E}">
        <p14:creationId xmlns:p14="http://schemas.microsoft.com/office/powerpoint/2010/main" val="29089672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D18C1-EAC5-E8C2-2C31-1645649E3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Tips from the Open University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85B0EF-688C-BFE1-15A6-49B8ACCEED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If things don’t go to plan, don’t get discouraged – consider how you can use your limited time to the best advantage</a:t>
            </a:r>
          </a:p>
          <a:p>
            <a:r>
              <a:rPr lang="en-GB" sz="2400" dirty="0"/>
              <a:t>Make a study calendar and check it regularly – be aware of approaching deadlines so there are no surprises.</a:t>
            </a:r>
          </a:p>
          <a:p>
            <a:r>
              <a:rPr lang="en-GB" sz="2400" dirty="0"/>
              <a:t>Mark or highlight parts of your reading that are holding you up and move past them – return to them when you have read more as generally they will make more sense</a:t>
            </a:r>
          </a:p>
          <a:p>
            <a:r>
              <a:rPr lang="en-GB" sz="2400" dirty="0"/>
              <a:t>Attend classes – learning with fellow students and guided by the tutor adds depth to your study and helps you to feel less alone!</a:t>
            </a:r>
          </a:p>
        </p:txBody>
      </p:sp>
    </p:spTree>
    <p:extLst>
      <p:ext uri="{BB962C8B-B14F-4D97-AF65-F5344CB8AC3E}">
        <p14:creationId xmlns:p14="http://schemas.microsoft.com/office/powerpoint/2010/main" val="33931718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407CC-1BAE-7B03-84A8-03AD9FB2E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Tips from the Open University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E4F30C-BB05-5EB5-06B2-F85C3DA064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Write out the next assignment question – use it as a bookmark and keep it in front of you while you’re reading, so your notes are focused and relevant</a:t>
            </a:r>
          </a:p>
          <a:p>
            <a:r>
              <a:rPr lang="en-GB" sz="2800" dirty="0"/>
              <a:t>Highlight and make a note of references you need in an assignment as you go along – this can save you time later</a:t>
            </a:r>
          </a:p>
          <a:p>
            <a:r>
              <a:rPr lang="en-GB" sz="2800" dirty="0"/>
              <a:t>Tell your tutor or student support team of any difficulties you are experiencing – they will offer you help and guidance</a:t>
            </a:r>
          </a:p>
        </p:txBody>
      </p:sp>
    </p:spTree>
    <p:extLst>
      <p:ext uri="{BB962C8B-B14F-4D97-AF65-F5344CB8AC3E}">
        <p14:creationId xmlns:p14="http://schemas.microsoft.com/office/powerpoint/2010/main" val="22317929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FBA6B-4475-74D9-56E3-ECFAA1750B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Study skills support at UWTSD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30E84-CE92-8EEC-4855-8550A4C706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help with: academic writing; avoiding plagiarism; critical thinking; planning and organisation; presentation skills; referencing; research skills</a:t>
            </a:r>
          </a:p>
          <a:p>
            <a:r>
              <a:rPr lang="en-GB" dirty="0"/>
              <a:t>Available through Student Services: </a:t>
            </a:r>
            <a:r>
              <a:rPr lang="en-GB" b="1" i="0" u="sng" dirty="0">
                <a:solidFill>
                  <a:srgbClr val="003E5B"/>
                </a:solidFill>
                <a:effectLst/>
                <a:hlinkClick r:id="rId2"/>
              </a:rPr>
              <a:t>studyskillsdistance@uwtsd.ac.uk</a:t>
            </a:r>
            <a:endParaRPr lang="en-GB" b="1" i="0" u="sng" dirty="0">
              <a:solidFill>
                <a:srgbClr val="003E5B"/>
              </a:solidFill>
              <a:effectLst/>
            </a:endParaRPr>
          </a:p>
          <a:p>
            <a:r>
              <a:rPr lang="en-GB" dirty="0">
                <a:solidFill>
                  <a:srgbClr val="003E5B"/>
                </a:solidFill>
              </a:rPr>
              <a:t>All sessions are currently being delivered remotely</a:t>
            </a:r>
          </a:p>
          <a:p>
            <a:r>
              <a:rPr lang="en-GB" i="0" dirty="0">
                <a:solidFill>
                  <a:srgbClr val="003E5B"/>
                </a:solidFill>
                <a:effectLst/>
              </a:rPr>
              <a:t>Sessions in Welsh are available</a:t>
            </a:r>
          </a:p>
        </p:txBody>
      </p:sp>
    </p:spTree>
    <p:extLst>
      <p:ext uri="{BB962C8B-B14F-4D97-AF65-F5344CB8AC3E}">
        <p14:creationId xmlns:p14="http://schemas.microsoft.com/office/powerpoint/2010/main" val="29204029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6E15305-164C-44CD-9E0F-420C2DC1B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D983374-3839-4F06-972D-B4C3CF238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Different coloured question marks">
            <a:extLst>
              <a:ext uri="{FF2B5EF4-FFF2-40B4-BE49-F238E27FC236}">
                <a16:creationId xmlns:a16="http://schemas.microsoft.com/office/drawing/2014/main" id="{4405E96B-B834-EF61-6168-17C8C5DCFA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21" r="19533"/>
          <a:stretch/>
        </p:blipFill>
        <p:spPr>
          <a:xfrm>
            <a:off x="4285860" y="10"/>
            <a:ext cx="7906139" cy="6857989"/>
          </a:xfrm>
          <a:prstGeom prst="rect">
            <a:avLst/>
          </a:prstGeom>
        </p:spPr>
      </p:pic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F1D5403D-09EC-41DB-B916-A09C0E5AE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592970" cy="6858000"/>
          </a:xfrm>
          <a:custGeom>
            <a:avLst/>
            <a:gdLst>
              <a:gd name="connsiteX0" fmla="*/ 4912746 w 5592970"/>
              <a:gd name="connsiteY0" fmla="*/ 2355321 h 6897159"/>
              <a:gd name="connsiteX1" fmla="*/ 4714738 w 5592970"/>
              <a:gd name="connsiteY1" fmla="*/ 2553329 h 6897159"/>
              <a:gd name="connsiteX2" fmla="*/ 4912746 w 5592970"/>
              <a:gd name="connsiteY2" fmla="*/ 2751337 h 6897159"/>
              <a:gd name="connsiteX3" fmla="*/ 5110754 w 5592970"/>
              <a:gd name="connsiteY3" fmla="*/ 2553329 h 6897159"/>
              <a:gd name="connsiteX4" fmla="*/ 4912746 w 5592970"/>
              <a:gd name="connsiteY4" fmla="*/ 2355321 h 6897159"/>
              <a:gd name="connsiteX5" fmla="*/ 4769785 w 5592970"/>
              <a:gd name="connsiteY5" fmla="*/ 1301525 h 6897159"/>
              <a:gd name="connsiteX6" fmla="*/ 4358192 w 5592970"/>
              <a:gd name="connsiteY6" fmla="*/ 1713118 h 6897159"/>
              <a:gd name="connsiteX7" fmla="*/ 4769785 w 5592970"/>
              <a:gd name="connsiteY7" fmla="*/ 2124711 h 6897159"/>
              <a:gd name="connsiteX8" fmla="*/ 5181378 w 5592970"/>
              <a:gd name="connsiteY8" fmla="*/ 1713118 h 6897159"/>
              <a:gd name="connsiteX9" fmla="*/ 4769785 w 5592970"/>
              <a:gd name="connsiteY9" fmla="*/ 1301525 h 6897159"/>
              <a:gd name="connsiteX10" fmla="*/ 1485712 w 5592970"/>
              <a:gd name="connsiteY10" fmla="*/ 0 h 6897159"/>
              <a:gd name="connsiteX11" fmla="*/ 1911850 w 5592970"/>
              <a:gd name="connsiteY11" fmla="*/ 0 h 6897159"/>
              <a:gd name="connsiteX12" fmla="*/ 4693359 w 5592970"/>
              <a:gd name="connsiteY12" fmla="*/ 0 h 6897159"/>
              <a:gd name="connsiteX13" fmla="*/ 4687196 w 5592970"/>
              <a:gd name="connsiteY13" fmla="*/ 186052 h 6897159"/>
              <a:gd name="connsiteX14" fmla="*/ 4689492 w 5592970"/>
              <a:gd name="connsiteY14" fmla="*/ 422393 h 6897159"/>
              <a:gd name="connsiteX15" fmla="*/ 5029277 w 5592970"/>
              <a:gd name="connsiteY15" fmla="*/ 1074198 h 6897159"/>
              <a:gd name="connsiteX16" fmla="*/ 5368989 w 5592970"/>
              <a:gd name="connsiteY16" fmla="*/ 2604190 h 6897159"/>
              <a:gd name="connsiteX17" fmla="*/ 5030698 w 5592970"/>
              <a:gd name="connsiteY17" fmla="*/ 3182337 h 6897159"/>
              <a:gd name="connsiteX18" fmla="*/ 4910556 w 5592970"/>
              <a:gd name="connsiteY18" fmla="*/ 4667756 h 6897159"/>
              <a:gd name="connsiteX19" fmla="*/ 5374561 w 5592970"/>
              <a:gd name="connsiteY19" fmla="*/ 5703238 h 6897159"/>
              <a:gd name="connsiteX20" fmla="*/ 5591170 w 5592970"/>
              <a:gd name="connsiteY20" fmla="*/ 6745970 h 6897159"/>
              <a:gd name="connsiteX21" fmla="*/ 5592970 w 5592970"/>
              <a:gd name="connsiteY21" fmla="*/ 6897158 h 6897159"/>
              <a:gd name="connsiteX22" fmla="*/ 2734191 w 5592970"/>
              <a:gd name="connsiteY22" fmla="*/ 6897158 h 6897159"/>
              <a:gd name="connsiteX23" fmla="*/ 2734191 w 5592970"/>
              <a:gd name="connsiteY23" fmla="*/ 6897159 h 6897159"/>
              <a:gd name="connsiteX24" fmla="*/ 0 w 5592970"/>
              <a:gd name="connsiteY24" fmla="*/ 6897159 h 6897159"/>
              <a:gd name="connsiteX25" fmla="*/ 0 w 5592970"/>
              <a:gd name="connsiteY25" fmla="*/ 1 h 6897159"/>
              <a:gd name="connsiteX26" fmla="*/ 1485712 w 5592970"/>
              <a:gd name="connsiteY26" fmla="*/ 1 h 6897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592970" h="6897159">
                <a:moveTo>
                  <a:pt x="4912746" y="2355321"/>
                </a:moveTo>
                <a:cubicBezTo>
                  <a:pt x="4803389" y="2355321"/>
                  <a:pt x="4714738" y="2443972"/>
                  <a:pt x="4714738" y="2553329"/>
                </a:cubicBezTo>
                <a:cubicBezTo>
                  <a:pt x="4714738" y="2662686"/>
                  <a:pt x="4803389" y="2751337"/>
                  <a:pt x="4912746" y="2751337"/>
                </a:cubicBezTo>
                <a:cubicBezTo>
                  <a:pt x="5022103" y="2751337"/>
                  <a:pt x="5110754" y="2662686"/>
                  <a:pt x="5110754" y="2553329"/>
                </a:cubicBezTo>
                <a:cubicBezTo>
                  <a:pt x="5110754" y="2443972"/>
                  <a:pt x="5022103" y="2355321"/>
                  <a:pt x="4912746" y="2355321"/>
                </a:cubicBezTo>
                <a:close/>
                <a:moveTo>
                  <a:pt x="4769785" y="1301525"/>
                </a:moveTo>
                <a:cubicBezTo>
                  <a:pt x="4542468" y="1301525"/>
                  <a:pt x="4358192" y="1485801"/>
                  <a:pt x="4358192" y="1713118"/>
                </a:cubicBezTo>
                <a:cubicBezTo>
                  <a:pt x="4358192" y="1940435"/>
                  <a:pt x="4542468" y="2124711"/>
                  <a:pt x="4769785" y="2124711"/>
                </a:cubicBezTo>
                <a:cubicBezTo>
                  <a:pt x="4997102" y="2124711"/>
                  <a:pt x="5181378" y="1940435"/>
                  <a:pt x="5181378" y="1713118"/>
                </a:cubicBezTo>
                <a:cubicBezTo>
                  <a:pt x="5181378" y="1485801"/>
                  <a:pt x="4997102" y="1301525"/>
                  <a:pt x="4769785" y="1301525"/>
                </a:cubicBezTo>
                <a:close/>
                <a:moveTo>
                  <a:pt x="1485712" y="0"/>
                </a:moveTo>
                <a:lnTo>
                  <a:pt x="1911850" y="0"/>
                </a:lnTo>
                <a:lnTo>
                  <a:pt x="4693359" y="0"/>
                </a:lnTo>
                <a:lnTo>
                  <a:pt x="4687196" y="186052"/>
                </a:lnTo>
                <a:cubicBezTo>
                  <a:pt x="4686166" y="265025"/>
                  <a:pt x="4686829" y="343862"/>
                  <a:pt x="4689492" y="422393"/>
                </a:cubicBezTo>
                <a:cubicBezTo>
                  <a:pt x="4699496" y="713539"/>
                  <a:pt x="4872938" y="896626"/>
                  <a:pt x="5029277" y="1074198"/>
                </a:cubicBezTo>
                <a:cubicBezTo>
                  <a:pt x="5418992" y="1516672"/>
                  <a:pt x="5551614" y="2043761"/>
                  <a:pt x="5368989" y="2604190"/>
                </a:cubicBezTo>
                <a:cubicBezTo>
                  <a:pt x="5298163" y="2821542"/>
                  <a:pt x="5160452" y="3010355"/>
                  <a:pt x="5030698" y="3182337"/>
                </a:cubicBezTo>
                <a:cubicBezTo>
                  <a:pt x="4682698" y="3643429"/>
                  <a:pt x="4696957" y="4178177"/>
                  <a:pt x="4910556" y="4667756"/>
                </a:cubicBezTo>
                <a:cubicBezTo>
                  <a:pt x="5062728" y="5015306"/>
                  <a:pt x="5245193" y="5341884"/>
                  <a:pt x="5374561" y="5703238"/>
                </a:cubicBezTo>
                <a:cubicBezTo>
                  <a:pt x="5500512" y="6053410"/>
                  <a:pt x="5575240" y="6402760"/>
                  <a:pt x="5591170" y="6745970"/>
                </a:cubicBezTo>
                <a:lnTo>
                  <a:pt x="5592970" y="6897158"/>
                </a:lnTo>
                <a:lnTo>
                  <a:pt x="2734191" y="6897158"/>
                </a:lnTo>
                <a:lnTo>
                  <a:pt x="2734191" y="6897159"/>
                </a:lnTo>
                <a:lnTo>
                  <a:pt x="0" y="6897159"/>
                </a:lnTo>
                <a:lnTo>
                  <a:pt x="0" y="1"/>
                </a:lnTo>
                <a:lnTo>
                  <a:pt x="1485712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D4AA31-097C-EEDA-1E4B-C044705E9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613" y="1122363"/>
            <a:ext cx="3541909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dirty="0"/>
              <a:t>Over to you: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8127226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6DA42-BDF0-5AC6-C3E4-04DD578D4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time: Writing reflectively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2BDA8-5283-C11A-E9C3-7CAE41DDAF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We’ll be meeting on </a:t>
            </a:r>
            <a:r>
              <a:rPr lang="en-GB" b="1" dirty="0"/>
              <a:t>Monday 7 October at 10am in Tucker 1</a:t>
            </a:r>
          </a:p>
          <a:p>
            <a:r>
              <a:rPr lang="en-GB" dirty="0"/>
              <a:t>Please do email me if you have questions between classes!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6227188"/>
      </p:ext>
    </p:extLst>
  </p:cSld>
  <p:clrMapOvr>
    <a:masterClrMapping/>
  </p:clrMapOvr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803</Words>
  <Application>Microsoft Office PowerPoint</Application>
  <PresentationFormat>Widescreen</PresentationFormat>
  <Paragraphs>86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Avenir Next LT Pro</vt:lpstr>
      <vt:lpstr>Posterama</vt:lpstr>
      <vt:lpstr>SplashVTI</vt:lpstr>
      <vt:lpstr>HPFY3001: Academic Survival Skills  Session 2: Planning and managing your time</vt:lpstr>
      <vt:lpstr>In this session:</vt:lpstr>
      <vt:lpstr>Starting to plan…</vt:lpstr>
      <vt:lpstr>Deadlines</vt:lpstr>
      <vt:lpstr>How much time do you need to allocate to study?</vt:lpstr>
      <vt:lpstr>Planning your time</vt:lpstr>
      <vt:lpstr>Planning your time</vt:lpstr>
      <vt:lpstr>Where to study?</vt:lpstr>
      <vt:lpstr>Study goals: What are your goals for the year?</vt:lpstr>
      <vt:lpstr>Study goals</vt:lpstr>
      <vt:lpstr>Action plans</vt:lpstr>
      <vt:lpstr>Obstacles</vt:lpstr>
      <vt:lpstr>Dealing with distractions</vt:lpstr>
      <vt:lpstr>Tips from the Open University</vt:lpstr>
      <vt:lpstr>Tips from the Open University</vt:lpstr>
      <vt:lpstr>Study skills support at UWTSD</vt:lpstr>
      <vt:lpstr>Over to you: any questions?</vt:lpstr>
      <vt:lpstr>Next time: Writing reflectively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Keyse</dc:creator>
  <cp:lastModifiedBy>Rhian Keyse</cp:lastModifiedBy>
  <cp:revision>3</cp:revision>
  <dcterms:created xsi:type="dcterms:W3CDTF">2024-09-11T12:44:55Z</dcterms:created>
  <dcterms:modified xsi:type="dcterms:W3CDTF">2024-09-11T14:22:22Z</dcterms:modified>
</cp:coreProperties>
</file>