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Lst>
  <p:notesMasterIdLst>
    <p:notesMasterId r:id="rId50"/>
  </p:notesMasterIdLst>
  <p:handoutMasterIdLst>
    <p:handoutMasterId r:id="rId51"/>
  </p:handoutMasterIdLst>
  <p:sldIdLst>
    <p:sldId id="734" r:id="rId2"/>
    <p:sldId id="389" r:id="rId3"/>
    <p:sldId id="390" r:id="rId4"/>
    <p:sldId id="708" r:id="rId5"/>
    <p:sldId id="733" r:id="rId6"/>
    <p:sldId id="689" r:id="rId7"/>
    <p:sldId id="365" r:id="rId8"/>
    <p:sldId id="369" r:id="rId9"/>
    <p:sldId id="371" r:id="rId10"/>
    <p:sldId id="372" r:id="rId11"/>
    <p:sldId id="680" r:id="rId12"/>
    <p:sldId id="681" r:id="rId13"/>
    <p:sldId id="839" r:id="rId14"/>
    <p:sldId id="838" r:id="rId15"/>
    <p:sldId id="272" r:id="rId16"/>
    <p:sldId id="703" r:id="rId17"/>
    <p:sldId id="693" r:id="rId18"/>
    <p:sldId id="273" r:id="rId19"/>
    <p:sldId id="396" r:id="rId20"/>
    <p:sldId id="274" r:id="rId21"/>
    <p:sldId id="419" r:id="rId22"/>
    <p:sldId id="420" r:id="rId23"/>
    <p:sldId id="421" r:id="rId24"/>
    <p:sldId id="422" r:id="rId25"/>
    <p:sldId id="423" r:id="rId26"/>
    <p:sldId id="424" r:id="rId27"/>
    <p:sldId id="429" r:id="rId28"/>
    <p:sldId id="425" r:id="rId29"/>
    <p:sldId id="698" r:id="rId30"/>
    <p:sldId id="275" r:id="rId31"/>
    <p:sldId id="694" r:id="rId32"/>
    <p:sldId id="276" r:id="rId33"/>
    <p:sldId id="695" r:id="rId34"/>
    <p:sldId id="277" r:id="rId35"/>
    <p:sldId id="696" r:id="rId36"/>
    <p:sldId id="278" r:id="rId37"/>
    <p:sldId id="701" r:id="rId38"/>
    <p:sldId id="279" r:id="rId39"/>
    <p:sldId id="697" r:id="rId40"/>
    <p:sldId id="280" r:id="rId41"/>
    <p:sldId id="699" r:id="rId42"/>
    <p:sldId id="281" r:id="rId43"/>
    <p:sldId id="700" r:id="rId44"/>
    <p:sldId id="282" r:id="rId45"/>
    <p:sldId id="705" r:id="rId46"/>
    <p:sldId id="704" r:id="rId47"/>
    <p:sldId id="707" r:id="rId48"/>
    <p:sldId id="706" r:id="rId49"/>
  </p:sldIdLst>
  <p:sldSz cx="12192000" cy="6858000"/>
  <p:notesSz cx="9928225" cy="6797675"/>
  <p:defaultTextStyle>
    <a:defPPr>
      <a:defRPr lang="en-GB"/>
    </a:defPPr>
    <a:lvl1pPr algn="l" rtl="0" eaLnBrk="0" fontAlgn="base" hangingPunct="0">
      <a:spcBef>
        <a:spcPct val="0"/>
      </a:spcBef>
      <a:spcAft>
        <a:spcPct val="0"/>
      </a:spcAft>
      <a:defRPr sz="2400" kern="1200">
        <a:solidFill>
          <a:schemeClr val="tx1"/>
        </a:solidFill>
        <a:latin typeface="Times"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pitchFamily="18" charset="0"/>
        <a:ea typeface="+mn-ea"/>
        <a:cs typeface="+mn-cs"/>
      </a:defRPr>
    </a:lvl5pPr>
    <a:lvl6pPr marL="2286000" algn="l" defTabSz="914400" rtl="0" eaLnBrk="1" latinLnBrk="0" hangingPunct="1">
      <a:defRPr sz="2400" kern="1200">
        <a:solidFill>
          <a:schemeClr val="tx1"/>
        </a:solidFill>
        <a:latin typeface="Times" pitchFamily="18" charset="0"/>
        <a:ea typeface="+mn-ea"/>
        <a:cs typeface="+mn-cs"/>
      </a:defRPr>
    </a:lvl6pPr>
    <a:lvl7pPr marL="2743200" algn="l" defTabSz="914400" rtl="0" eaLnBrk="1" latinLnBrk="0" hangingPunct="1">
      <a:defRPr sz="2400" kern="1200">
        <a:solidFill>
          <a:schemeClr val="tx1"/>
        </a:solidFill>
        <a:latin typeface="Times" pitchFamily="18" charset="0"/>
        <a:ea typeface="+mn-ea"/>
        <a:cs typeface="+mn-cs"/>
      </a:defRPr>
    </a:lvl7pPr>
    <a:lvl8pPr marL="3200400" algn="l" defTabSz="914400" rtl="0" eaLnBrk="1" latinLnBrk="0" hangingPunct="1">
      <a:defRPr sz="2400" kern="1200">
        <a:solidFill>
          <a:schemeClr val="tx1"/>
        </a:solidFill>
        <a:latin typeface="Times" pitchFamily="18" charset="0"/>
        <a:ea typeface="+mn-ea"/>
        <a:cs typeface="+mn-cs"/>
      </a:defRPr>
    </a:lvl8pPr>
    <a:lvl9pPr marL="3657600" algn="l" defTabSz="914400" rtl="0" eaLnBrk="1" latinLnBrk="0" hangingPunct="1">
      <a:defRPr sz="2400" kern="1200">
        <a:solidFill>
          <a:schemeClr val="tx1"/>
        </a:solidFill>
        <a:latin typeface="Times" pitchFamily="18" charset="0"/>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141" userDrawn="1">
          <p15:clr>
            <a:srgbClr val="A4A3A4"/>
          </p15:clr>
        </p15:guide>
        <p15:guide id="2" pos="3127"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6633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8" d="100"/>
          <a:sy n="88" d="100"/>
        </p:scale>
        <p:origin x="1320" y="114"/>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2520"/>
    </p:cViewPr>
  </p:sorterViewPr>
  <p:notesViewPr>
    <p:cSldViewPr>
      <p:cViewPr varScale="1">
        <p:scale>
          <a:sx n="54" d="100"/>
          <a:sy n="54" d="100"/>
        </p:scale>
        <p:origin x="-1152" y="-102"/>
      </p:cViewPr>
      <p:guideLst>
        <p:guide orient="horz" pos="2141"/>
        <p:guide pos="3127"/>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handoutMaster" Target="handoutMasters/handout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p:cNvSpPr>
            <a:spLocks noGrp="1" noChangeArrowheads="1"/>
          </p:cNvSpPr>
          <p:nvPr>
            <p:ph type="hdr" sz="quarter"/>
          </p:nvPr>
        </p:nvSpPr>
        <p:spPr bwMode="auto">
          <a:xfrm>
            <a:off x="1" y="0"/>
            <a:ext cx="4302231" cy="339884"/>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87043" name="Rectangle 3"/>
          <p:cNvSpPr>
            <a:spLocks noGrp="1" noChangeArrowheads="1"/>
          </p:cNvSpPr>
          <p:nvPr>
            <p:ph type="dt" sz="quarter" idx="1"/>
          </p:nvPr>
        </p:nvSpPr>
        <p:spPr bwMode="auto">
          <a:xfrm>
            <a:off x="5623698" y="0"/>
            <a:ext cx="4302231" cy="339884"/>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87044" name="Rectangle 4"/>
          <p:cNvSpPr>
            <a:spLocks noGrp="1" noChangeArrowheads="1"/>
          </p:cNvSpPr>
          <p:nvPr>
            <p:ph type="ftr" sz="quarter" idx="2"/>
          </p:nvPr>
        </p:nvSpPr>
        <p:spPr bwMode="auto">
          <a:xfrm>
            <a:off x="1" y="6456612"/>
            <a:ext cx="4302231" cy="339884"/>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87045" name="Rectangle 5"/>
          <p:cNvSpPr>
            <a:spLocks noGrp="1" noChangeArrowheads="1"/>
          </p:cNvSpPr>
          <p:nvPr>
            <p:ph type="sldNum" sz="quarter" idx="3"/>
          </p:nvPr>
        </p:nvSpPr>
        <p:spPr bwMode="auto">
          <a:xfrm>
            <a:off x="5623698" y="6456612"/>
            <a:ext cx="4302231" cy="339884"/>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C5B3626E-E6EF-40D5-9449-A9D0E92663E9}" type="slidenum">
              <a:rPr lang="en-GB"/>
              <a:pPr/>
              <a:t>‹#›</a:t>
            </a:fld>
            <a:endParaRPr lang="en-GB"/>
          </a:p>
        </p:txBody>
      </p:sp>
    </p:spTree>
    <p:extLst>
      <p:ext uri="{BB962C8B-B14F-4D97-AF65-F5344CB8AC3E}">
        <p14:creationId xmlns:p14="http://schemas.microsoft.com/office/powerpoint/2010/main" val="144061183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bwMode="auto">
          <a:xfrm>
            <a:off x="1" y="0"/>
            <a:ext cx="4302231" cy="339884"/>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24579" name="Rectangle 3"/>
          <p:cNvSpPr>
            <a:spLocks noGrp="1" noChangeArrowheads="1"/>
          </p:cNvSpPr>
          <p:nvPr>
            <p:ph type="dt" idx="1"/>
          </p:nvPr>
        </p:nvSpPr>
        <p:spPr bwMode="auto">
          <a:xfrm>
            <a:off x="5623698" y="0"/>
            <a:ext cx="4302231" cy="339884"/>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24580" name="Rectangle 4"/>
          <p:cNvSpPr>
            <a:spLocks noGrp="1" noRot="1" noChangeAspect="1" noChangeArrowheads="1" noTextEdit="1"/>
          </p:cNvSpPr>
          <p:nvPr>
            <p:ph type="sldImg" idx="2"/>
          </p:nvPr>
        </p:nvSpPr>
        <p:spPr bwMode="auto">
          <a:xfrm>
            <a:off x="2697163" y="509588"/>
            <a:ext cx="4533900" cy="2549525"/>
          </a:xfrm>
          <a:prstGeom prst="rect">
            <a:avLst/>
          </a:prstGeom>
          <a:noFill/>
          <a:ln w="9525">
            <a:solidFill>
              <a:srgbClr val="000000"/>
            </a:solidFill>
            <a:miter lim="800000"/>
            <a:headEnd/>
            <a:tailEnd/>
          </a:ln>
          <a:effectLst/>
        </p:spPr>
      </p:sp>
      <p:sp>
        <p:nvSpPr>
          <p:cNvPr id="24581" name="Rectangle 5"/>
          <p:cNvSpPr>
            <a:spLocks noGrp="1" noChangeArrowheads="1"/>
          </p:cNvSpPr>
          <p:nvPr>
            <p:ph type="body" sz="quarter" idx="3"/>
          </p:nvPr>
        </p:nvSpPr>
        <p:spPr bwMode="auto">
          <a:xfrm>
            <a:off x="992823" y="3228896"/>
            <a:ext cx="7942580" cy="3058954"/>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24582" name="Rectangle 6"/>
          <p:cNvSpPr>
            <a:spLocks noGrp="1" noChangeArrowheads="1"/>
          </p:cNvSpPr>
          <p:nvPr>
            <p:ph type="ftr" sz="quarter" idx="4"/>
          </p:nvPr>
        </p:nvSpPr>
        <p:spPr bwMode="auto">
          <a:xfrm>
            <a:off x="1" y="6456612"/>
            <a:ext cx="4302231" cy="339884"/>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24583" name="Rectangle 7"/>
          <p:cNvSpPr>
            <a:spLocks noGrp="1" noChangeArrowheads="1"/>
          </p:cNvSpPr>
          <p:nvPr>
            <p:ph type="sldNum" sz="quarter" idx="5"/>
          </p:nvPr>
        </p:nvSpPr>
        <p:spPr bwMode="auto">
          <a:xfrm>
            <a:off x="5623698" y="6456612"/>
            <a:ext cx="4302231" cy="339884"/>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163FAD50-015F-4719-9A2F-BBC55BD9831B}" type="slidenum">
              <a:rPr lang="en-GB"/>
              <a:pPr/>
              <a:t>‹#›</a:t>
            </a:fld>
            <a:endParaRPr lang="en-GB"/>
          </a:p>
        </p:txBody>
      </p:sp>
    </p:spTree>
    <p:extLst>
      <p:ext uri="{BB962C8B-B14F-4D97-AF65-F5344CB8AC3E}">
        <p14:creationId xmlns:p14="http://schemas.microsoft.com/office/powerpoint/2010/main" val="691293862"/>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Times" pitchFamily="18" charset="0"/>
        <a:ea typeface="+mn-ea"/>
        <a:cs typeface="+mn-cs"/>
      </a:defRPr>
    </a:lvl1pPr>
    <a:lvl2pPr marL="457200" algn="l" rtl="0" fontAlgn="base">
      <a:spcBef>
        <a:spcPct val="30000"/>
      </a:spcBef>
      <a:spcAft>
        <a:spcPct val="0"/>
      </a:spcAft>
      <a:defRPr sz="1200" kern="1200">
        <a:solidFill>
          <a:schemeClr val="tx1"/>
        </a:solidFill>
        <a:latin typeface="Times" pitchFamily="18" charset="0"/>
        <a:ea typeface="+mn-ea"/>
        <a:cs typeface="+mn-cs"/>
      </a:defRPr>
    </a:lvl2pPr>
    <a:lvl3pPr marL="914400" algn="l" rtl="0" fontAlgn="base">
      <a:spcBef>
        <a:spcPct val="30000"/>
      </a:spcBef>
      <a:spcAft>
        <a:spcPct val="0"/>
      </a:spcAft>
      <a:defRPr sz="1200" kern="1200">
        <a:solidFill>
          <a:schemeClr val="tx1"/>
        </a:solidFill>
        <a:latin typeface="Times" pitchFamily="18" charset="0"/>
        <a:ea typeface="+mn-ea"/>
        <a:cs typeface="+mn-cs"/>
      </a:defRPr>
    </a:lvl3pPr>
    <a:lvl4pPr marL="1371600" algn="l" rtl="0" fontAlgn="base">
      <a:spcBef>
        <a:spcPct val="30000"/>
      </a:spcBef>
      <a:spcAft>
        <a:spcPct val="0"/>
      </a:spcAft>
      <a:defRPr sz="1200" kern="1200">
        <a:solidFill>
          <a:schemeClr val="tx1"/>
        </a:solidFill>
        <a:latin typeface="Times" pitchFamily="18" charset="0"/>
        <a:ea typeface="+mn-ea"/>
        <a:cs typeface="+mn-cs"/>
      </a:defRPr>
    </a:lvl4pPr>
    <a:lvl5pPr marL="1828800" algn="l" rtl="0" fontAlgn="base">
      <a:spcBef>
        <a:spcPct val="30000"/>
      </a:spcBef>
      <a:spcAft>
        <a:spcPct val="0"/>
      </a:spcAft>
      <a:defRPr sz="1200" kern="1200">
        <a:solidFill>
          <a:schemeClr val="tx1"/>
        </a:solidFill>
        <a:latin typeface="Times"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0"/>
        <p:cNvGrpSpPr/>
        <p:nvPr/>
      </p:nvGrpSpPr>
      <p:grpSpPr>
        <a:xfrm>
          <a:off x="0" y="0"/>
          <a:ext cx="0" cy="0"/>
          <a:chOff x="0" y="0"/>
          <a:chExt cx="0" cy="0"/>
        </a:xfrm>
      </p:grpSpPr>
      <p:sp>
        <p:nvSpPr>
          <p:cNvPr id="281" name="Google Shape;281;p17:notes"/>
          <p:cNvSpPr txBox="1">
            <a:spLocks noGrp="1"/>
          </p:cNvSpPr>
          <p:nvPr>
            <p:ph type="body" idx="1"/>
          </p:nvPr>
        </p:nvSpPr>
        <p:spPr>
          <a:xfrm>
            <a:off x="992360" y="3271667"/>
            <a:ext cx="7943507" cy="2676027"/>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82" name="Google Shape;282;p17:notes"/>
          <p:cNvSpPr>
            <a:spLocks noGrp="1" noRot="1" noChangeAspect="1"/>
          </p:cNvSpPr>
          <p:nvPr>
            <p:ph type="sldImg" idx="2"/>
          </p:nvPr>
        </p:nvSpPr>
        <p:spPr>
          <a:xfrm>
            <a:off x="2925763" y="849313"/>
            <a:ext cx="4076700" cy="2293937"/>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8"/>
        <p:cNvGrpSpPr/>
        <p:nvPr/>
      </p:nvGrpSpPr>
      <p:grpSpPr>
        <a:xfrm>
          <a:off x="0" y="0"/>
          <a:ext cx="0" cy="0"/>
          <a:chOff x="0" y="0"/>
          <a:chExt cx="0" cy="0"/>
        </a:xfrm>
      </p:grpSpPr>
      <p:sp>
        <p:nvSpPr>
          <p:cNvPr id="289" name="Google Shape;289;p18:notes"/>
          <p:cNvSpPr txBox="1">
            <a:spLocks noGrp="1"/>
          </p:cNvSpPr>
          <p:nvPr>
            <p:ph type="body" idx="1"/>
          </p:nvPr>
        </p:nvSpPr>
        <p:spPr>
          <a:xfrm>
            <a:off x="992360" y="3271667"/>
            <a:ext cx="7943507" cy="2676027"/>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90" name="Google Shape;290;p18:notes"/>
          <p:cNvSpPr>
            <a:spLocks noGrp="1" noRot="1" noChangeAspect="1"/>
          </p:cNvSpPr>
          <p:nvPr>
            <p:ph type="sldImg" idx="2"/>
          </p:nvPr>
        </p:nvSpPr>
        <p:spPr>
          <a:xfrm>
            <a:off x="2925763" y="849313"/>
            <a:ext cx="4076700" cy="2293937"/>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5"/>
        <p:cNvGrpSpPr/>
        <p:nvPr/>
      </p:nvGrpSpPr>
      <p:grpSpPr>
        <a:xfrm>
          <a:off x="0" y="0"/>
          <a:ext cx="0" cy="0"/>
          <a:chOff x="0" y="0"/>
          <a:chExt cx="0" cy="0"/>
        </a:xfrm>
      </p:grpSpPr>
      <p:sp>
        <p:nvSpPr>
          <p:cNvPr id="296" name="Google Shape;296;p19:notes"/>
          <p:cNvSpPr txBox="1">
            <a:spLocks noGrp="1"/>
          </p:cNvSpPr>
          <p:nvPr>
            <p:ph type="body" idx="1"/>
          </p:nvPr>
        </p:nvSpPr>
        <p:spPr>
          <a:xfrm>
            <a:off x="992360" y="3271667"/>
            <a:ext cx="7943507" cy="2676027"/>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97" name="Google Shape;297;p19:notes"/>
          <p:cNvSpPr>
            <a:spLocks noGrp="1" noRot="1" noChangeAspect="1"/>
          </p:cNvSpPr>
          <p:nvPr>
            <p:ph type="sldImg" idx="2"/>
          </p:nvPr>
        </p:nvSpPr>
        <p:spPr>
          <a:xfrm>
            <a:off x="2925763" y="849313"/>
            <a:ext cx="4076700" cy="2293937"/>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2"/>
        <p:cNvGrpSpPr/>
        <p:nvPr/>
      </p:nvGrpSpPr>
      <p:grpSpPr>
        <a:xfrm>
          <a:off x="0" y="0"/>
          <a:ext cx="0" cy="0"/>
          <a:chOff x="0" y="0"/>
          <a:chExt cx="0" cy="0"/>
        </a:xfrm>
      </p:grpSpPr>
      <p:sp>
        <p:nvSpPr>
          <p:cNvPr id="303" name="Google Shape;303;p20:notes"/>
          <p:cNvSpPr txBox="1">
            <a:spLocks noGrp="1"/>
          </p:cNvSpPr>
          <p:nvPr>
            <p:ph type="body" idx="1"/>
          </p:nvPr>
        </p:nvSpPr>
        <p:spPr>
          <a:xfrm>
            <a:off x="992360" y="3271667"/>
            <a:ext cx="7943507" cy="2676027"/>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304" name="Google Shape;304;p20:notes"/>
          <p:cNvSpPr>
            <a:spLocks noGrp="1" noRot="1" noChangeAspect="1"/>
          </p:cNvSpPr>
          <p:nvPr>
            <p:ph type="sldImg" idx="2"/>
          </p:nvPr>
        </p:nvSpPr>
        <p:spPr>
          <a:xfrm>
            <a:off x="2925763" y="849313"/>
            <a:ext cx="4076700" cy="2293937"/>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9"/>
        <p:cNvGrpSpPr/>
        <p:nvPr/>
      </p:nvGrpSpPr>
      <p:grpSpPr>
        <a:xfrm>
          <a:off x="0" y="0"/>
          <a:ext cx="0" cy="0"/>
          <a:chOff x="0" y="0"/>
          <a:chExt cx="0" cy="0"/>
        </a:xfrm>
      </p:grpSpPr>
      <p:sp>
        <p:nvSpPr>
          <p:cNvPr id="310" name="Google Shape;310;p21:notes"/>
          <p:cNvSpPr txBox="1">
            <a:spLocks noGrp="1"/>
          </p:cNvSpPr>
          <p:nvPr>
            <p:ph type="body" idx="1"/>
          </p:nvPr>
        </p:nvSpPr>
        <p:spPr>
          <a:xfrm>
            <a:off x="992360" y="3271667"/>
            <a:ext cx="7943507" cy="2676027"/>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11" name="Google Shape;311;p21:notes"/>
          <p:cNvSpPr>
            <a:spLocks noGrp="1" noRot="1" noChangeAspect="1"/>
          </p:cNvSpPr>
          <p:nvPr>
            <p:ph type="sldImg" idx="2"/>
          </p:nvPr>
        </p:nvSpPr>
        <p:spPr>
          <a:xfrm>
            <a:off x="2925763" y="849313"/>
            <a:ext cx="4076700" cy="2293937"/>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6"/>
        <p:cNvGrpSpPr/>
        <p:nvPr/>
      </p:nvGrpSpPr>
      <p:grpSpPr>
        <a:xfrm>
          <a:off x="0" y="0"/>
          <a:ext cx="0" cy="0"/>
          <a:chOff x="0" y="0"/>
          <a:chExt cx="0" cy="0"/>
        </a:xfrm>
      </p:grpSpPr>
      <p:sp>
        <p:nvSpPr>
          <p:cNvPr id="317" name="Google Shape;317;p22:notes"/>
          <p:cNvSpPr txBox="1">
            <a:spLocks noGrp="1"/>
          </p:cNvSpPr>
          <p:nvPr>
            <p:ph type="body" idx="1"/>
          </p:nvPr>
        </p:nvSpPr>
        <p:spPr>
          <a:xfrm>
            <a:off x="992360" y="3271667"/>
            <a:ext cx="7943507" cy="2676027"/>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18" name="Google Shape;318;p22:notes"/>
          <p:cNvSpPr>
            <a:spLocks noGrp="1" noRot="1" noChangeAspect="1"/>
          </p:cNvSpPr>
          <p:nvPr>
            <p:ph type="sldImg" idx="2"/>
          </p:nvPr>
        </p:nvSpPr>
        <p:spPr>
          <a:xfrm>
            <a:off x="2925763" y="849313"/>
            <a:ext cx="4076700" cy="2293937"/>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3"/>
        <p:cNvGrpSpPr/>
        <p:nvPr/>
      </p:nvGrpSpPr>
      <p:grpSpPr>
        <a:xfrm>
          <a:off x="0" y="0"/>
          <a:ext cx="0" cy="0"/>
          <a:chOff x="0" y="0"/>
          <a:chExt cx="0" cy="0"/>
        </a:xfrm>
      </p:grpSpPr>
      <p:sp>
        <p:nvSpPr>
          <p:cNvPr id="324" name="Google Shape;324;p23:notes"/>
          <p:cNvSpPr txBox="1">
            <a:spLocks noGrp="1"/>
          </p:cNvSpPr>
          <p:nvPr>
            <p:ph type="body" idx="1"/>
          </p:nvPr>
        </p:nvSpPr>
        <p:spPr>
          <a:xfrm>
            <a:off x="992360" y="3271667"/>
            <a:ext cx="7943507" cy="2676027"/>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25" name="Google Shape;325;p23:notes"/>
          <p:cNvSpPr>
            <a:spLocks noGrp="1" noRot="1" noChangeAspect="1"/>
          </p:cNvSpPr>
          <p:nvPr>
            <p:ph type="sldImg" idx="2"/>
          </p:nvPr>
        </p:nvSpPr>
        <p:spPr>
          <a:xfrm>
            <a:off x="2925763" y="849313"/>
            <a:ext cx="4076700" cy="2293937"/>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0"/>
        <p:cNvGrpSpPr/>
        <p:nvPr/>
      </p:nvGrpSpPr>
      <p:grpSpPr>
        <a:xfrm>
          <a:off x="0" y="0"/>
          <a:ext cx="0" cy="0"/>
          <a:chOff x="0" y="0"/>
          <a:chExt cx="0" cy="0"/>
        </a:xfrm>
      </p:grpSpPr>
      <p:sp>
        <p:nvSpPr>
          <p:cNvPr id="331" name="Google Shape;331;p24:notes"/>
          <p:cNvSpPr txBox="1">
            <a:spLocks noGrp="1"/>
          </p:cNvSpPr>
          <p:nvPr>
            <p:ph type="body" idx="1"/>
          </p:nvPr>
        </p:nvSpPr>
        <p:spPr>
          <a:xfrm>
            <a:off x="992360" y="3271667"/>
            <a:ext cx="7943507" cy="2676027"/>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32" name="Google Shape;332;p24:notes"/>
          <p:cNvSpPr>
            <a:spLocks noGrp="1" noRot="1" noChangeAspect="1"/>
          </p:cNvSpPr>
          <p:nvPr>
            <p:ph type="sldImg" idx="2"/>
          </p:nvPr>
        </p:nvSpPr>
        <p:spPr>
          <a:xfrm>
            <a:off x="2925763" y="849313"/>
            <a:ext cx="4076700" cy="2293937"/>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7"/>
        <p:cNvGrpSpPr/>
        <p:nvPr/>
      </p:nvGrpSpPr>
      <p:grpSpPr>
        <a:xfrm>
          <a:off x="0" y="0"/>
          <a:ext cx="0" cy="0"/>
          <a:chOff x="0" y="0"/>
          <a:chExt cx="0" cy="0"/>
        </a:xfrm>
      </p:grpSpPr>
      <p:sp>
        <p:nvSpPr>
          <p:cNvPr id="338" name="Google Shape;338;p25:notes"/>
          <p:cNvSpPr txBox="1">
            <a:spLocks noGrp="1"/>
          </p:cNvSpPr>
          <p:nvPr>
            <p:ph type="body" idx="1"/>
          </p:nvPr>
        </p:nvSpPr>
        <p:spPr>
          <a:xfrm>
            <a:off x="992360" y="3271667"/>
            <a:ext cx="7943507" cy="2676027"/>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39" name="Google Shape;339;p25:notes"/>
          <p:cNvSpPr>
            <a:spLocks noGrp="1" noRot="1" noChangeAspect="1"/>
          </p:cNvSpPr>
          <p:nvPr>
            <p:ph type="sldImg" idx="2"/>
          </p:nvPr>
        </p:nvSpPr>
        <p:spPr>
          <a:xfrm>
            <a:off x="2925763" y="849313"/>
            <a:ext cx="4076700" cy="2293937"/>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4"/>
        <p:cNvGrpSpPr/>
        <p:nvPr/>
      </p:nvGrpSpPr>
      <p:grpSpPr>
        <a:xfrm>
          <a:off x="0" y="0"/>
          <a:ext cx="0" cy="0"/>
          <a:chOff x="0" y="0"/>
          <a:chExt cx="0" cy="0"/>
        </a:xfrm>
      </p:grpSpPr>
      <p:sp>
        <p:nvSpPr>
          <p:cNvPr id="345" name="Google Shape;345;p26:notes"/>
          <p:cNvSpPr txBox="1">
            <a:spLocks noGrp="1"/>
          </p:cNvSpPr>
          <p:nvPr>
            <p:ph type="body" idx="1"/>
          </p:nvPr>
        </p:nvSpPr>
        <p:spPr>
          <a:xfrm>
            <a:off x="992360" y="3271667"/>
            <a:ext cx="7943507" cy="2676027"/>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46" name="Google Shape;346;p26:notes"/>
          <p:cNvSpPr>
            <a:spLocks noGrp="1" noRot="1" noChangeAspect="1"/>
          </p:cNvSpPr>
          <p:nvPr>
            <p:ph type="sldImg" idx="2"/>
          </p:nvPr>
        </p:nvSpPr>
        <p:spPr>
          <a:xfrm>
            <a:off x="2925763" y="849313"/>
            <a:ext cx="4076700" cy="2293937"/>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1"/>
        <p:cNvGrpSpPr/>
        <p:nvPr/>
      </p:nvGrpSpPr>
      <p:grpSpPr>
        <a:xfrm>
          <a:off x="0" y="0"/>
          <a:ext cx="0" cy="0"/>
          <a:chOff x="0" y="0"/>
          <a:chExt cx="0" cy="0"/>
        </a:xfrm>
      </p:grpSpPr>
      <p:sp>
        <p:nvSpPr>
          <p:cNvPr id="352" name="Google Shape;352;p27:notes"/>
          <p:cNvSpPr txBox="1">
            <a:spLocks noGrp="1"/>
          </p:cNvSpPr>
          <p:nvPr>
            <p:ph type="body" idx="1"/>
          </p:nvPr>
        </p:nvSpPr>
        <p:spPr>
          <a:xfrm>
            <a:off x="992360" y="3271667"/>
            <a:ext cx="7943507" cy="2676027"/>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53" name="Google Shape;353;p27:notes"/>
          <p:cNvSpPr>
            <a:spLocks noGrp="1" noRot="1" noChangeAspect="1"/>
          </p:cNvSpPr>
          <p:nvPr>
            <p:ph type="sldImg" idx="2"/>
          </p:nvPr>
        </p:nvSpPr>
        <p:spPr>
          <a:xfrm>
            <a:off x="2925763" y="849313"/>
            <a:ext cx="4076700" cy="2293937"/>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198" name="Rectangle 6"/>
          <p:cNvSpPr>
            <a:spLocks noGrp="1" noChangeArrowheads="1"/>
          </p:cNvSpPr>
          <p:nvPr>
            <p:ph type="sldNum" sz="quarter" idx="4"/>
          </p:nvPr>
        </p:nvSpPr>
        <p:spPr>
          <a:xfrm>
            <a:off x="8737600" y="6245225"/>
            <a:ext cx="2844800" cy="476250"/>
          </a:xfrm>
        </p:spPr>
        <p:txBody>
          <a:bodyPr/>
          <a:lstStyle>
            <a:lvl1pPr>
              <a:defRPr/>
            </a:lvl1pPr>
          </a:lstStyle>
          <a:p>
            <a:fld id="{BBE4F2E5-9E0F-4458-BCE9-6FAEA1BDB1D9}" type="slidenum">
              <a:rPr lang="en-GB"/>
              <a:pPr/>
              <a:t>‹#›</a:t>
            </a:fld>
            <a:endParaRPr lang="en-GB"/>
          </a:p>
        </p:txBody>
      </p:sp>
      <p:sp>
        <p:nvSpPr>
          <p:cNvPr id="8199" name="Rectangle 7"/>
          <p:cNvSpPr>
            <a:spLocks noChangeArrowheads="1"/>
          </p:cNvSpPr>
          <p:nvPr userDrawn="1"/>
        </p:nvSpPr>
        <p:spPr bwMode="auto">
          <a:xfrm>
            <a:off x="0" y="1"/>
            <a:ext cx="12192000" cy="5516563"/>
          </a:xfrm>
          <a:prstGeom prst="rect">
            <a:avLst/>
          </a:prstGeom>
          <a:solidFill>
            <a:srgbClr val="663366"/>
          </a:solidFill>
          <a:ln w="9525">
            <a:noFill/>
            <a:miter lim="800000"/>
            <a:headEnd/>
            <a:tailEnd/>
          </a:ln>
          <a:effectLst/>
        </p:spPr>
        <p:txBody>
          <a:bodyPr wrap="none" anchor="ctr"/>
          <a:lstStyle/>
          <a:p>
            <a:pPr algn="ctr"/>
            <a:endParaRPr lang="en-US" sz="2400">
              <a:solidFill>
                <a:srgbClr val="663366"/>
              </a:solidFill>
            </a:endParaRPr>
          </a:p>
        </p:txBody>
      </p:sp>
      <p:pic>
        <p:nvPicPr>
          <p:cNvPr id="8200" name="Picture 8"/>
          <p:cNvPicPr>
            <a:picLocks noChangeAspect="1" noChangeArrowheads="1"/>
          </p:cNvPicPr>
          <p:nvPr userDrawn="1"/>
        </p:nvPicPr>
        <p:blipFill>
          <a:blip r:embed="rId2" cstate="print"/>
          <a:srcRect/>
          <a:stretch>
            <a:fillRect/>
          </a:stretch>
        </p:blipFill>
        <p:spPr bwMode="auto">
          <a:xfrm>
            <a:off x="355600" y="5843588"/>
            <a:ext cx="2590800" cy="862012"/>
          </a:xfrm>
          <a:prstGeom prst="rect">
            <a:avLst/>
          </a:prstGeom>
          <a:noFill/>
        </p:spPr>
      </p:pic>
      <p:sp>
        <p:nvSpPr>
          <p:cNvPr id="8203" name="Rectangle 11"/>
          <p:cNvSpPr>
            <a:spLocks noGrp="1" noChangeArrowheads="1"/>
          </p:cNvSpPr>
          <p:nvPr>
            <p:ph type="ctrTitle" sz="quarter"/>
          </p:nvPr>
        </p:nvSpPr>
        <p:spPr>
          <a:xfrm>
            <a:off x="1007533" y="476251"/>
            <a:ext cx="10363200" cy="1470025"/>
          </a:xfrm>
        </p:spPr>
        <p:txBody>
          <a:bodyPr/>
          <a:lstStyle>
            <a:lvl1pPr>
              <a:defRPr>
                <a:solidFill>
                  <a:schemeClr val="bg1"/>
                </a:solidFill>
              </a:defRPr>
            </a:lvl1pPr>
          </a:lstStyle>
          <a:p>
            <a:r>
              <a:rPr lang="en-GB"/>
              <a:t>Click to edit Master title style</a:t>
            </a:r>
          </a:p>
        </p:txBody>
      </p:sp>
      <p:sp>
        <p:nvSpPr>
          <p:cNvPr id="8204" name="Rectangle 12"/>
          <p:cNvSpPr>
            <a:spLocks noGrp="1" noChangeArrowheads="1"/>
          </p:cNvSpPr>
          <p:nvPr>
            <p:ph type="subTitle" sz="quarter" idx="1"/>
          </p:nvPr>
        </p:nvSpPr>
        <p:spPr>
          <a:xfrm>
            <a:off x="1102784" y="2420938"/>
            <a:ext cx="10081683" cy="1752600"/>
          </a:xfrm>
        </p:spPr>
        <p:txBody>
          <a:bodyPr/>
          <a:lstStyle>
            <a:lvl1pPr marL="0" indent="0">
              <a:defRPr b="1">
                <a:solidFill>
                  <a:schemeClr val="bg1"/>
                </a:solidFill>
              </a:defRPr>
            </a:lvl1pPr>
          </a:lstStyle>
          <a:p>
            <a:r>
              <a:rPr lang="en-GB"/>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8D81204E-BEAA-4884-8984-269674A70381}"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01400F30-81E3-4DA7-8F3C-108BE1826E30}"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912284" y="1989138"/>
            <a:ext cx="5080000" cy="38163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5484" y="1989138"/>
            <a:ext cx="5080000" cy="38163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949AE468-D68F-429E-B6C8-FC1BD0BADF41}"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FE4EC704-BE32-4590-925B-3BC4AED276E2}"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22CA4A08-C8A9-4D94-AE66-D45FEA7789D6}"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FB66344A-34A8-412F-A859-CE3D625F620B}"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D544C83C-4952-4091-B630-12BB82C1C01A}"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32A830D3-0054-46A1-B5C0-2D9AEE2CA3D5}"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96AAA6D5-CCAB-4527-BCA1-E81C0F166C77}"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6800" y="609600"/>
            <a:ext cx="2590800" cy="519588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912285" y="609600"/>
            <a:ext cx="7571316" cy="51958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C1F3BC09-0192-45FA-A6C0-563E070E2A07}" type="slidenum">
              <a:rPr lang="en-GB"/>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wo Content">
  <p:cSld name="1_Two Content">
    <p:spTree>
      <p:nvGrpSpPr>
        <p:cNvPr id="1" name="Shape 48"/>
        <p:cNvGrpSpPr/>
        <p:nvPr/>
      </p:nvGrpSpPr>
      <p:grpSpPr>
        <a:xfrm>
          <a:off x="0" y="0"/>
          <a:ext cx="0" cy="0"/>
          <a:chOff x="0" y="0"/>
          <a:chExt cx="0" cy="0"/>
        </a:xfrm>
      </p:grpSpPr>
      <p:sp>
        <p:nvSpPr>
          <p:cNvPr id="49" name="Google Shape;49;p5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052D6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0" name="Google Shape;50;p57"/>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1" name="Google Shape;51;p57"/>
          <p:cNvSpPr/>
          <p:nvPr/>
        </p:nvSpPr>
        <p:spPr>
          <a:xfrm>
            <a:off x="6172202" y="1825625"/>
            <a:ext cx="5181598" cy="4351338"/>
          </a:xfrm>
          <a:prstGeom prst="rect">
            <a:avLst/>
          </a:prstGeom>
          <a:solidFill>
            <a:srgbClr val="D7E5E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2" name="Google Shape;52;p57"/>
          <p:cNvSpPr txBox="1">
            <a:spLocks noGrp="1"/>
          </p:cNvSpPr>
          <p:nvPr>
            <p:ph type="body" idx="2"/>
          </p:nvPr>
        </p:nvSpPr>
        <p:spPr>
          <a:xfrm>
            <a:off x="6297105" y="1951348"/>
            <a:ext cx="4901937" cy="4091234"/>
          </a:xfrm>
          <a:prstGeom prst="rect">
            <a:avLst/>
          </a:prstGeom>
          <a:solidFill>
            <a:srgbClr val="D7E5EF"/>
          </a:solid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8002574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7"/>
          <p:cNvSpPr>
            <a:spLocks noChangeArrowheads="1"/>
          </p:cNvSpPr>
          <p:nvPr userDrawn="1"/>
        </p:nvSpPr>
        <p:spPr bwMode="auto">
          <a:xfrm>
            <a:off x="1" y="1"/>
            <a:ext cx="12187767" cy="6873875"/>
          </a:xfrm>
          <a:prstGeom prst="rect">
            <a:avLst/>
          </a:prstGeom>
          <a:solidFill>
            <a:srgbClr val="663366"/>
          </a:solidFill>
          <a:ln w="9525">
            <a:noFill/>
            <a:miter lim="800000"/>
            <a:headEnd/>
            <a:tailEnd/>
          </a:ln>
          <a:effectLst/>
        </p:spPr>
        <p:txBody>
          <a:bodyPr wrap="none" anchor="ctr"/>
          <a:lstStyle/>
          <a:p>
            <a:pPr algn="ctr"/>
            <a:r>
              <a:rPr lang="en-GB" sz="2400">
                <a:solidFill>
                  <a:srgbClr val="663366"/>
                </a:solidFill>
              </a:rPr>
              <a:t>∂</a:t>
            </a:r>
          </a:p>
        </p:txBody>
      </p:sp>
      <p:sp>
        <p:nvSpPr>
          <p:cNvPr id="1032" name="Rectangle 8"/>
          <p:cNvSpPr>
            <a:spLocks noChangeArrowheads="1"/>
          </p:cNvSpPr>
          <p:nvPr userDrawn="1"/>
        </p:nvSpPr>
        <p:spPr bwMode="auto">
          <a:xfrm>
            <a:off x="143934" y="107951"/>
            <a:ext cx="11899900" cy="6657975"/>
          </a:xfrm>
          <a:prstGeom prst="rect">
            <a:avLst/>
          </a:prstGeom>
          <a:solidFill>
            <a:schemeClr val="bg1"/>
          </a:solidFill>
          <a:ln w="9525">
            <a:noFill/>
            <a:miter lim="800000"/>
            <a:headEnd/>
            <a:tailEnd/>
          </a:ln>
          <a:effectLst/>
        </p:spPr>
        <p:txBody>
          <a:bodyPr wrap="none" anchor="ctr"/>
          <a:lstStyle/>
          <a:p>
            <a:pPr algn="ctr"/>
            <a:endParaRPr lang="en-US" sz="2400">
              <a:solidFill>
                <a:srgbClr val="663366"/>
              </a:solidFill>
            </a:endParaRPr>
          </a:p>
        </p:txBody>
      </p:sp>
      <p:sp>
        <p:nvSpPr>
          <p:cNvPr id="1026" name="Rectangle 2"/>
          <p:cNvSpPr>
            <a:spLocks noGrp="1" noChangeArrowheads="1"/>
          </p:cNvSpPr>
          <p:nvPr>
            <p:ph type="title"/>
          </p:nvPr>
        </p:nvSpPr>
        <p:spPr bwMode="auto">
          <a:xfrm>
            <a:off x="914400" y="609600"/>
            <a:ext cx="103632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a:t>Heading style</a:t>
            </a:r>
          </a:p>
        </p:txBody>
      </p:sp>
      <p:sp>
        <p:nvSpPr>
          <p:cNvPr id="1027" name="Rectangle 3"/>
          <p:cNvSpPr>
            <a:spLocks noGrp="1" noChangeArrowheads="1"/>
          </p:cNvSpPr>
          <p:nvPr>
            <p:ph type="body" idx="1"/>
          </p:nvPr>
        </p:nvSpPr>
        <p:spPr bwMode="auto">
          <a:xfrm>
            <a:off x="912284" y="1989138"/>
            <a:ext cx="10363200" cy="38163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8" name="Rectangle 4"/>
          <p:cNvSpPr>
            <a:spLocks noGrp="1" noChangeArrowheads="1"/>
          </p:cNvSpPr>
          <p:nvPr>
            <p:ph type="dt" sz="half" idx="2"/>
          </p:nvPr>
        </p:nvSpPr>
        <p:spPr bwMode="auto">
          <a:xfrm>
            <a:off x="9144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endParaRPr lang="en-GB"/>
          </a:p>
        </p:txBody>
      </p:sp>
      <p:sp>
        <p:nvSpPr>
          <p:cNvPr id="1029" name="Rectangle 5"/>
          <p:cNvSpPr>
            <a:spLocks noGrp="1" noChangeArrowheads="1"/>
          </p:cNvSpPr>
          <p:nvPr>
            <p:ph type="ftr" sz="quarter" idx="3"/>
          </p:nvPr>
        </p:nvSpPr>
        <p:spPr bwMode="auto">
          <a:xfrm>
            <a:off x="4165600" y="6248400"/>
            <a:ext cx="3860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endParaRPr lang="en-GB"/>
          </a:p>
        </p:txBody>
      </p:sp>
      <p:sp>
        <p:nvSpPr>
          <p:cNvPr id="1030" name="Rectangle 6"/>
          <p:cNvSpPr>
            <a:spLocks noGrp="1" noChangeArrowheads="1"/>
          </p:cNvSpPr>
          <p:nvPr>
            <p:ph type="sldNum" sz="quarter" idx="4"/>
          </p:nvPr>
        </p:nvSpPr>
        <p:spPr bwMode="auto">
          <a:xfrm>
            <a:off x="87376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4A7179B4-08E4-4CEB-9178-C16D829899FB}" type="slidenum">
              <a:rPr lang="en-GB"/>
              <a:pPr/>
              <a:t>‹#›</a:t>
            </a:fld>
            <a:endParaRPr lang="en-GB"/>
          </a:p>
        </p:txBody>
      </p:sp>
      <p:sp>
        <p:nvSpPr>
          <p:cNvPr id="1033" name="Rectangle 9"/>
          <p:cNvSpPr>
            <a:spLocks noChangeArrowheads="1"/>
          </p:cNvSpPr>
          <p:nvPr userDrawn="1"/>
        </p:nvSpPr>
        <p:spPr bwMode="auto">
          <a:xfrm>
            <a:off x="1054100" y="611188"/>
            <a:ext cx="10699751" cy="1143000"/>
          </a:xfrm>
          <a:prstGeom prst="rect">
            <a:avLst/>
          </a:prstGeom>
          <a:noFill/>
          <a:ln w="9525">
            <a:noFill/>
            <a:miter lim="800000"/>
            <a:headEnd/>
            <a:tailEnd/>
          </a:ln>
        </p:spPr>
        <p:txBody>
          <a:bodyPr/>
          <a:lstStyle/>
          <a:p>
            <a:pPr eaLnBrk="1" hangingPunct="1"/>
            <a:endParaRPr lang="en-US" sz="4400">
              <a:solidFill>
                <a:schemeClr val="bg1"/>
              </a:solidFill>
            </a:endParaRPr>
          </a:p>
        </p:txBody>
      </p:sp>
      <p:sp>
        <p:nvSpPr>
          <p:cNvPr id="1034" name="Rectangle 10"/>
          <p:cNvSpPr>
            <a:spLocks noChangeArrowheads="1"/>
          </p:cNvSpPr>
          <p:nvPr userDrawn="1"/>
        </p:nvSpPr>
        <p:spPr bwMode="auto">
          <a:xfrm>
            <a:off x="1054100" y="1798638"/>
            <a:ext cx="10699751" cy="3813175"/>
          </a:xfrm>
          <a:prstGeom prst="rect">
            <a:avLst/>
          </a:prstGeom>
          <a:noFill/>
          <a:ln w="9525">
            <a:noFill/>
            <a:miter lim="800000"/>
            <a:headEnd/>
            <a:tailEnd/>
          </a:ln>
        </p:spPr>
        <p:txBody>
          <a:bodyPr/>
          <a:lstStyle/>
          <a:p>
            <a:pPr eaLnBrk="1" hangingPunct="1">
              <a:spcBef>
                <a:spcPct val="20000"/>
              </a:spcBef>
            </a:pPr>
            <a:endParaRPr lang="en-US" sz="1800" b="1">
              <a:solidFill>
                <a:schemeClr val="bg1"/>
              </a:solidFill>
              <a:latin typeface="Arial" charset="0"/>
            </a:endParaRPr>
          </a:p>
        </p:txBody>
      </p:sp>
      <p:pic>
        <p:nvPicPr>
          <p:cNvPr id="1035" name="Picture 11"/>
          <p:cNvPicPr>
            <a:picLocks noChangeAspect="1" noChangeArrowheads="1"/>
          </p:cNvPicPr>
          <p:nvPr userDrawn="1"/>
        </p:nvPicPr>
        <p:blipFill>
          <a:blip r:embed="rId14" cstate="print"/>
          <a:srcRect/>
          <a:stretch>
            <a:fillRect/>
          </a:stretch>
        </p:blipFill>
        <p:spPr bwMode="auto">
          <a:xfrm>
            <a:off x="355600" y="5843588"/>
            <a:ext cx="2590800" cy="862012"/>
          </a:xfrm>
          <a:prstGeom prst="rect">
            <a:avLst/>
          </a:prstGeom>
          <a:noFill/>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rtl="0" fontAlgn="base">
        <a:spcBef>
          <a:spcPct val="0"/>
        </a:spcBef>
        <a:spcAft>
          <a:spcPct val="0"/>
        </a:spcAft>
        <a:defRPr sz="4400">
          <a:solidFill>
            <a:srgbClr val="663366"/>
          </a:solidFill>
          <a:latin typeface="+mj-lt"/>
          <a:ea typeface="+mj-ea"/>
          <a:cs typeface="+mj-cs"/>
        </a:defRPr>
      </a:lvl1pPr>
      <a:lvl2pPr algn="l" rtl="0" fontAlgn="base">
        <a:spcBef>
          <a:spcPct val="0"/>
        </a:spcBef>
        <a:spcAft>
          <a:spcPct val="0"/>
        </a:spcAft>
        <a:defRPr sz="4400">
          <a:solidFill>
            <a:srgbClr val="663366"/>
          </a:solidFill>
          <a:latin typeface="Times" pitchFamily="18" charset="0"/>
        </a:defRPr>
      </a:lvl2pPr>
      <a:lvl3pPr algn="l" rtl="0" fontAlgn="base">
        <a:spcBef>
          <a:spcPct val="0"/>
        </a:spcBef>
        <a:spcAft>
          <a:spcPct val="0"/>
        </a:spcAft>
        <a:defRPr sz="4400">
          <a:solidFill>
            <a:srgbClr val="663366"/>
          </a:solidFill>
          <a:latin typeface="Times" pitchFamily="18" charset="0"/>
        </a:defRPr>
      </a:lvl3pPr>
      <a:lvl4pPr algn="l" rtl="0" fontAlgn="base">
        <a:spcBef>
          <a:spcPct val="0"/>
        </a:spcBef>
        <a:spcAft>
          <a:spcPct val="0"/>
        </a:spcAft>
        <a:defRPr sz="4400">
          <a:solidFill>
            <a:srgbClr val="663366"/>
          </a:solidFill>
          <a:latin typeface="Times" pitchFamily="18" charset="0"/>
        </a:defRPr>
      </a:lvl4pPr>
      <a:lvl5pPr algn="l" rtl="0" fontAlgn="base">
        <a:spcBef>
          <a:spcPct val="0"/>
        </a:spcBef>
        <a:spcAft>
          <a:spcPct val="0"/>
        </a:spcAft>
        <a:defRPr sz="4400">
          <a:solidFill>
            <a:srgbClr val="663366"/>
          </a:solidFill>
          <a:latin typeface="Times" pitchFamily="18" charset="0"/>
        </a:defRPr>
      </a:lvl5pPr>
      <a:lvl6pPr marL="457200" algn="l" rtl="0" fontAlgn="base">
        <a:spcBef>
          <a:spcPct val="0"/>
        </a:spcBef>
        <a:spcAft>
          <a:spcPct val="0"/>
        </a:spcAft>
        <a:defRPr sz="4400">
          <a:solidFill>
            <a:srgbClr val="663366"/>
          </a:solidFill>
          <a:latin typeface="Times" pitchFamily="18" charset="0"/>
        </a:defRPr>
      </a:lvl6pPr>
      <a:lvl7pPr marL="914400" algn="l" rtl="0" fontAlgn="base">
        <a:spcBef>
          <a:spcPct val="0"/>
        </a:spcBef>
        <a:spcAft>
          <a:spcPct val="0"/>
        </a:spcAft>
        <a:defRPr sz="4400">
          <a:solidFill>
            <a:srgbClr val="663366"/>
          </a:solidFill>
          <a:latin typeface="Times" pitchFamily="18" charset="0"/>
        </a:defRPr>
      </a:lvl7pPr>
      <a:lvl8pPr marL="1371600" algn="l" rtl="0" fontAlgn="base">
        <a:spcBef>
          <a:spcPct val="0"/>
        </a:spcBef>
        <a:spcAft>
          <a:spcPct val="0"/>
        </a:spcAft>
        <a:defRPr sz="4400">
          <a:solidFill>
            <a:srgbClr val="663366"/>
          </a:solidFill>
          <a:latin typeface="Times" pitchFamily="18" charset="0"/>
        </a:defRPr>
      </a:lvl8pPr>
      <a:lvl9pPr marL="1828800" algn="l" rtl="0" fontAlgn="base">
        <a:spcBef>
          <a:spcPct val="0"/>
        </a:spcBef>
        <a:spcAft>
          <a:spcPct val="0"/>
        </a:spcAft>
        <a:defRPr sz="4400">
          <a:solidFill>
            <a:srgbClr val="663366"/>
          </a:solidFill>
          <a:latin typeface="Times" pitchFamily="18" charset="0"/>
        </a:defRPr>
      </a:lvl9pPr>
    </p:titleStyle>
    <p:bodyStyle>
      <a:lvl1pPr marL="342900" indent="-342900" algn="l" rtl="0" fontAlgn="base">
        <a:spcBef>
          <a:spcPct val="20000"/>
        </a:spcBef>
        <a:spcAft>
          <a:spcPct val="0"/>
        </a:spcAft>
        <a:defRPr>
          <a:solidFill>
            <a:schemeClr val="tx1"/>
          </a:solidFill>
          <a:latin typeface="+mn-lt"/>
          <a:ea typeface="+mn-ea"/>
          <a:cs typeface="+mn-cs"/>
        </a:defRPr>
      </a:lvl1pPr>
      <a:lvl2pPr marL="742950" indent="-285750" algn="l" rtl="0" fontAlgn="base">
        <a:spcBef>
          <a:spcPct val="20000"/>
        </a:spcBef>
        <a:spcAft>
          <a:spcPct val="0"/>
        </a:spcAft>
        <a:buChar char="–"/>
        <a:defRPr sz="1600">
          <a:solidFill>
            <a:schemeClr val="tx1"/>
          </a:solidFill>
          <a:latin typeface="+mn-lt"/>
        </a:defRPr>
      </a:lvl2pPr>
      <a:lvl3pPr marL="1143000" indent="-228600" algn="l" rtl="0" fontAlgn="base">
        <a:spcBef>
          <a:spcPct val="20000"/>
        </a:spcBef>
        <a:spcAft>
          <a:spcPct val="0"/>
        </a:spcAft>
        <a:buChar char="•"/>
        <a:defRPr sz="1400">
          <a:solidFill>
            <a:schemeClr val="tx1"/>
          </a:solidFill>
          <a:latin typeface="+mn-lt"/>
        </a:defRPr>
      </a:lvl3pPr>
      <a:lvl4pPr marL="1600200" indent="-228600" algn="l" rtl="0" fontAlgn="base">
        <a:spcBef>
          <a:spcPct val="20000"/>
        </a:spcBef>
        <a:spcAft>
          <a:spcPct val="0"/>
        </a:spcAft>
        <a:buChar char="–"/>
        <a:defRPr sz="1200">
          <a:solidFill>
            <a:schemeClr val="tx1"/>
          </a:solidFill>
          <a:latin typeface="+mn-lt"/>
        </a:defRPr>
      </a:lvl4pPr>
      <a:lvl5pPr marL="2057400" indent="-228600" algn="l" rtl="0" fontAlgn="base">
        <a:spcBef>
          <a:spcPct val="20000"/>
        </a:spcBef>
        <a:spcAft>
          <a:spcPct val="0"/>
        </a:spcAft>
        <a:buChar char="»"/>
        <a:defRPr sz="1200">
          <a:solidFill>
            <a:schemeClr val="tx1"/>
          </a:solidFill>
          <a:latin typeface="+mn-lt"/>
        </a:defRPr>
      </a:lvl5pPr>
      <a:lvl6pPr marL="2514600" indent="-228600" algn="l" rtl="0" fontAlgn="base">
        <a:spcBef>
          <a:spcPct val="20000"/>
        </a:spcBef>
        <a:spcAft>
          <a:spcPct val="0"/>
        </a:spcAft>
        <a:buChar char="»"/>
        <a:defRPr sz="1200">
          <a:solidFill>
            <a:schemeClr val="tx1"/>
          </a:solidFill>
          <a:latin typeface="+mn-lt"/>
        </a:defRPr>
      </a:lvl6pPr>
      <a:lvl7pPr marL="2971800" indent="-228600" algn="l" rtl="0" fontAlgn="base">
        <a:spcBef>
          <a:spcPct val="20000"/>
        </a:spcBef>
        <a:spcAft>
          <a:spcPct val="0"/>
        </a:spcAft>
        <a:buChar char="»"/>
        <a:defRPr sz="1200">
          <a:solidFill>
            <a:schemeClr val="tx1"/>
          </a:solidFill>
          <a:latin typeface="+mn-lt"/>
        </a:defRPr>
      </a:lvl7pPr>
      <a:lvl8pPr marL="3429000" indent="-228600" algn="l" rtl="0" fontAlgn="base">
        <a:spcBef>
          <a:spcPct val="20000"/>
        </a:spcBef>
        <a:spcAft>
          <a:spcPct val="0"/>
        </a:spcAft>
        <a:buChar char="»"/>
        <a:defRPr sz="1200">
          <a:solidFill>
            <a:schemeClr val="tx1"/>
          </a:solidFill>
          <a:latin typeface="+mn-lt"/>
        </a:defRPr>
      </a:lvl8pPr>
      <a:lvl9pPr marL="3886200" indent="-228600" algn="l" rtl="0" fontAlgn="base">
        <a:spcBef>
          <a:spcPct val="20000"/>
        </a:spcBef>
        <a:spcAft>
          <a:spcPct val="0"/>
        </a:spcAft>
        <a:buChar char="»"/>
        <a:defRPr sz="12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supervision.ukcge.ac.uk/cms/wp-content/uploads/Guide-for-Research-Supervisors-in-Organisations-Outside-Higher-Education-Taylor-Humphrey-UKCGE.pdf" TargetMode="External"/><Relationship Id="rId2" Type="http://schemas.openxmlformats.org/officeDocument/2006/relationships/hyperlink" Target="about:blank" TargetMode="External"/><Relationship Id="rId1" Type="http://schemas.openxmlformats.org/officeDocument/2006/relationships/slideLayout" Target="../slideLayouts/slideLayout7.xml"/><Relationship Id="rId5" Type="http://schemas.openxmlformats.org/officeDocument/2006/relationships/hyperlink" Target="http://www.ukcge.ac.uk/content/publications-search.aspx" TargetMode="External"/><Relationship Id="rId4" Type="http://schemas.openxmlformats.org/officeDocument/2006/relationships/hyperlink" Target="http://supervision.ukcge.ac.uk/downloads/download-the-good-supervisory-practice-framework/"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package" Target="../embeddings/Microsoft_Word_Document.docx"/><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package" Target="../embeddings/Microsoft_Word_Document1.docx"/><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hyperlink" Target="http://supervision.ukcge.ac.uk/downloads/download-the-good-supervisory-practice-framework/"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D0FF7-1328-4518-BC0D-E65809E02374}"/>
              </a:ext>
            </a:extLst>
          </p:cNvPr>
          <p:cNvSpPr>
            <a:spLocks noGrp="1"/>
          </p:cNvSpPr>
          <p:nvPr>
            <p:ph type="ctrTitle" sz="quarter"/>
          </p:nvPr>
        </p:nvSpPr>
        <p:spPr>
          <a:xfrm>
            <a:off x="335360" y="188641"/>
            <a:ext cx="11089232" cy="1440159"/>
          </a:xfrm>
        </p:spPr>
        <p:txBody>
          <a:bodyPr/>
          <a:lstStyle/>
          <a:p>
            <a:r>
              <a:rPr lang="en-GB" sz="3200" b="0" dirty="0"/>
              <a:t> </a:t>
            </a:r>
            <a:endParaRPr lang="en-GB" sz="3200" dirty="0"/>
          </a:p>
        </p:txBody>
      </p:sp>
      <p:sp>
        <p:nvSpPr>
          <p:cNvPr id="3" name="Subtitle 2">
            <a:extLst>
              <a:ext uri="{FF2B5EF4-FFF2-40B4-BE49-F238E27FC236}">
                <a16:creationId xmlns:a16="http://schemas.microsoft.com/office/drawing/2014/main" id="{885A5CBA-73F3-45BD-872B-76F3C7273A3C}"/>
              </a:ext>
            </a:extLst>
          </p:cNvPr>
          <p:cNvSpPr>
            <a:spLocks noGrp="1"/>
          </p:cNvSpPr>
          <p:nvPr>
            <p:ph type="subTitle" sz="quarter" idx="1"/>
          </p:nvPr>
        </p:nvSpPr>
        <p:spPr>
          <a:xfrm>
            <a:off x="1007533" y="2924944"/>
            <a:ext cx="8904817" cy="1248594"/>
          </a:xfrm>
        </p:spPr>
        <p:txBody>
          <a:bodyPr/>
          <a:lstStyle/>
          <a:p>
            <a:endParaRPr lang="en-GB" dirty="0"/>
          </a:p>
        </p:txBody>
      </p:sp>
      <p:pic>
        <p:nvPicPr>
          <p:cNvPr id="4" name="Picture 1" descr="C:\Users\Stan\Downloads\38501.jpg">
            <a:extLst>
              <a:ext uri="{FF2B5EF4-FFF2-40B4-BE49-F238E27FC236}">
                <a16:creationId xmlns:a16="http://schemas.microsoft.com/office/drawing/2014/main" id="{33A7C93A-F3F9-4C3A-99E4-F288E76DC64C}"/>
              </a:ext>
            </a:extLst>
          </p:cNvPr>
          <p:cNvPicPr>
            <a:picLocks noChangeAspect="1" noChangeArrowheads="1"/>
          </p:cNvPicPr>
          <p:nvPr/>
        </p:nvPicPr>
        <p:blipFill>
          <a:blip r:embed="rId2" cstate="print"/>
          <a:srcRect/>
          <a:stretch>
            <a:fillRect/>
          </a:stretch>
        </p:blipFill>
        <p:spPr bwMode="auto">
          <a:xfrm>
            <a:off x="487659" y="404664"/>
            <a:ext cx="10657184" cy="4536504"/>
          </a:xfrm>
          <a:prstGeom prst="rect">
            <a:avLst/>
          </a:prstGeom>
          <a:noFill/>
        </p:spPr>
      </p:pic>
      <p:sp>
        <p:nvSpPr>
          <p:cNvPr id="5" name="TextBox 4">
            <a:extLst>
              <a:ext uri="{FF2B5EF4-FFF2-40B4-BE49-F238E27FC236}">
                <a16:creationId xmlns:a16="http://schemas.microsoft.com/office/drawing/2014/main" id="{6B2B3E80-5E67-4C6F-A8F2-26AA6EA0B4FB}"/>
              </a:ext>
            </a:extLst>
          </p:cNvPr>
          <p:cNvSpPr txBox="1"/>
          <p:nvPr/>
        </p:nvSpPr>
        <p:spPr>
          <a:xfrm>
            <a:off x="3863752" y="5805264"/>
            <a:ext cx="4752528" cy="523220"/>
          </a:xfrm>
          <a:prstGeom prst="rect">
            <a:avLst/>
          </a:prstGeom>
          <a:noFill/>
        </p:spPr>
        <p:txBody>
          <a:bodyPr wrap="square" rtlCol="0">
            <a:spAutoFit/>
          </a:bodyPr>
          <a:lstStyle/>
          <a:p>
            <a:r>
              <a:rPr lang="en-GB" dirty="0"/>
              <a:t>	</a:t>
            </a:r>
            <a:r>
              <a:rPr lang="en-GB" sz="2800" b="1" dirty="0"/>
              <a:t>Stan Taylor</a:t>
            </a:r>
            <a:endParaRPr lang="en-GB" b="1" dirty="0"/>
          </a:p>
        </p:txBody>
      </p:sp>
    </p:spTree>
    <p:extLst>
      <p:ext uri="{BB962C8B-B14F-4D97-AF65-F5344CB8AC3E}">
        <p14:creationId xmlns:p14="http://schemas.microsoft.com/office/powerpoint/2010/main" val="3018412479"/>
      </p:ext>
    </p:extLst>
  </p:cSld>
  <p:clrMapOvr>
    <a:masterClrMapping/>
  </p:clrMapOvr>
  <mc:AlternateContent xmlns:mc="http://schemas.openxmlformats.org/markup-compatibility/2006" xmlns:p14="http://schemas.microsoft.com/office/powerpoint/2010/main">
    <mc:Choice Requires="p14">
      <p:transition spd="slow" p14:dur="2000" advTm="8999"/>
    </mc:Choice>
    <mc:Fallback xmlns="">
      <p:transition spd="slow" advTm="8999"/>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Personal background</a:t>
            </a:r>
          </a:p>
        </p:txBody>
      </p:sp>
      <p:sp>
        <p:nvSpPr>
          <p:cNvPr id="3" name="Content Placeholder 2"/>
          <p:cNvSpPr>
            <a:spLocks noGrp="1"/>
          </p:cNvSpPr>
          <p:nvPr>
            <p:ph idx="1"/>
          </p:nvPr>
        </p:nvSpPr>
        <p:spPr/>
        <p:txBody>
          <a:bodyPr/>
          <a:lstStyle/>
          <a:p>
            <a:pPr>
              <a:buFont typeface="Arial" pitchFamily="34" charset="0"/>
              <a:buChar char="•"/>
            </a:pPr>
            <a:r>
              <a:rPr lang="en-GB" sz="2400" b="1" dirty="0"/>
              <a:t>Educated Universities of Oxford and Warwick;</a:t>
            </a:r>
          </a:p>
          <a:p>
            <a:pPr>
              <a:buFont typeface="Arial" pitchFamily="34" charset="0"/>
              <a:buChar char="•"/>
            </a:pPr>
            <a:r>
              <a:rPr lang="en-GB" sz="2400" b="1" dirty="0"/>
              <a:t>Researched and taught in social sciences for many years at Warwick before transitioning into academic development;</a:t>
            </a:r>
          </a:p>
          <a:p>
            <a:pPr>
              <a:buFont typeface="Arial" pitchFamily="34" charset="0"/>
              <a:buChar char="•"/>
            </a:pPr>
            <a:r>
              <a:rPr lang="en-GB" sz="2400" b="1" dirty="0"/>
              <a:t>Director of Quality Enhancement at Newcastle University;</a:t>
            </a:r>
          </a:p>
          <a:p>
            <a:pPr>
              <a:buFont typeface="Arial" pitchFamily="34" charset="0"/>
              <a:buChar char="•"/>
            </a:pPr>
            <a:r>
              <a:rPr lang="en-GB" sz="2400" b="1" dirty="0"/>
              <a:t>Director of the Centre for Academic and Researcher Development at Durham University;</a:t>
            </a:r>
          </a:p>
          <a:p>
            <a:pPr>
              <a:buFont typeface="Arial" pitchFamily="34" charset="0"/>
              <a:buChar char="•"/>
            </a:pPr>
            <a:r>
              <a:rPr lang="en-GB" sz="2400" b="1" dirty="0"/>
              <a:t>Honorary Professor in the School of Education.</a:t>
            </a:r>
          </a:p>
          <a:p>
            <a:pPr>
              <a:buFont typeface="Arial" pitchFamily="34" charset="0"/>
              <a:buChar char="•"/>
            </a:pPr>
            <a:endParaRPr lang="en-GB" sz="2400" dirty="0"/>
          </a:p>
          <a:p>
            <a:pPr marL="0" indent="0"/>
            <a:endParaRPr lang="en-GB" sz="2400" dirty="0"/>
          </a:p>
          <a:p>
            <a:pPr marL="0" indent="0"/>
            <a:endParaRPr lang="en-GB" sz="2400" dirty="0"/>
          </a:p>
        </p:txBody>
      </p:sp>
      <p:sp>
        <p:nvSpPr>
          <p:cNvPr id="4" name="Google Shape;306;p31">
            <a:hlinkClick r:id="" action="ppaction://hlinkshowjump?jump=nextslide"/>
            <a:extLst>
              <a:ext uri="{FF2B5EF4-FFF2-40B4-BE49-F238E27FC236}">
                <a16:creationId xmlns:a16="http://schemas.microsoft.com/office/drawing/2014/main" id="{D43096A6-C4DB-429F-8931-5114F7F20D97}"/>
              </a:ext>
            </a:extLst>
          </p:cNvPr>
          <p:cNvSpPr/>
          <p:nvPr/>
        </p:nvSpPr>
        <p:spPr>
          <a:xfrm>
            <a:off x="11561523" y="6300593"/>
            <a:ext cx="300625" cy="388306"/>
          </a:xfrm>
          <a:custGeom>
            <a:avLst/>
            <a:gdLst/>
            <a:ahLst/>
            <a:cxnLst/>
            <a:rect l="l" t="t" r="r" b="b"/>
            <a:pathLst>
              <a:path w="120000" h="120000" extrusionOk="0">
                <a:moveTo>
                  <a:pt x="0" y="0"/>
                </a:moveTo>
                <a:lnTo>
                  <a:pt x="120000" y="0"/>
                </a:lnTo>
                <a:lnTo>
                  <a:pt x="120000" y="120000"/>
                </a:lnTo>
                <a:lnTo>
                  <a:pt x="0" y="120000"/>
                </a:lnTo>
                <a:close/>
                <a:moveTo>
                  <a:pt x="105000" y="60000"/>
                </a:moveTo>
                <a:lnTo>
                  <a:pt x="15000" y="25161"/>
                </a:lnTo>
                <a:lnTo>
                  <a:pt x="15000" y="94839"/>
                </a:lnTo>
                <a:close/>
              </a:path>
              <a:path w="120000" h="120000" fill="darken" extrusionOk="0">
                <a:moveTo>
                  <a:pt x="105000" y="60000"/>
                </a:moveTo>
                <a:lnTo>
                  <a:pt x="15000" y="25161"/>
                </a:lnTo>
                <a:lnTo>
                  <a:pt x="15000" y="94839"/>
                </a:lnTo>
                <a:close/>
              </a:path>
              <a:path w="120000" h="120000" fill="none" extrusionOk="0">
                <a:moveTo>
                  <a:pt x="105000" y="60000"/>
                </a:moveTo>
                <a:lnTo>
                  <a:pt x="15000" y="94839"/>
                </a:lnTo>
                <a:lnTo>
                  <a:pt x="15000" y="25161"/>
                </a:lnTo>
                <a:close/>
              </a:path>
              <a:path w="120000" h="120000" fill="none" extrusionOk="0">
                <a:moveTo>
                  <a:pt x="0" y="0"/>
                </a:moveTo>
                <a:lnTo>
                  <a:pt x="120000" y="0"/>
                </a:lnTo>
                <a:lnTo>
                  <a:pt x="120000" y="120000"/>
                </a:lnTo>
                <a:lnTo>
                  <a:pt x="0" y="120000"/>
                </a:lnTo>
                <a:close/>
              </a:path>
            </a:pathLst>
          </a:custGeom>
          <a:solidFill>
            <a:schemeClr val="accent1"/>
          </a:solidFill>
          <a:ln w="25400" cap="flat" cmpd="sng">
            <a:solidFill>
              <a:srgbClr val="88A3A5"/>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2400">
              <a:solidFill>
                <a:schemeClr val="lt1"/>
              </a:solidFill>
              <a:latin typeface="Times"/>
              <a:ea typeface="Times"/>
              <a:cs typeface="Times"/>
              <a:sym typeface="Times"/>
            </a:endParaRPr>
          </a:p>
        </p:txBody>
      </p:sp>
    </p:spTree>
  </p:cSld>
  <p:clrMapOvr>
    <a:masterClrMapping/>
  </p:clrMapOvr>
  <mc:AlternateContent xmlns:mc="http://schemas.openxmlformats.org/markup-compatibility/2006" xmlns:p14="http://schemas.microsoft.com/office/powerpoint/2010/main">
    <mc:Choice Requires="p14">
      <p:transition spd="slow" p14:dur="2000" advTm="13424"/>
    </mc:Choice>
    <mc:Fallback xmlns="">
      <p:transition spd="slow" advTm="13424"/>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Long standing interest in doctoral education</a:t>
            </a:r>
          </a:p>
        </p:txBody>
      </p:sp>
      <p:sp>
        <p:nvSpPr>
          <p:cNvPr id="3" name="Content Placeholder 2"/>
          <p:cNvSpPr>
            <a:spLocks noGrp="1"/>
          </p:cNvSpPr>
          <p:nvPr>
            <p:ph idx="1"/>
          </p:nvPr>
        </p:nvSpPr>
        <p:spPr/>
        <p:txBody>
          <a:bodyPr>
            <a:normAutofit/>
          </a:bodyPr>
          <a:lstStyle/>
          <a:p>
            <a:pPr>
              <a:buFont typeface="Arial" pitchFamily="34" charset="0"/>
              <a:buChar char="•"/>
            </a:pPr>
            <a:r>
              <a:rPr lang="en-GB" sz="2400" b="1" dirty="0"/>
              <a:t>Own experiences as a research student;</a:t>
            </a:r>
          </a:p>
          <a:p>
            <a:pPr>
              <a:buFont typeface="Arial" pitchFamily="34" charset="0"/>
              <a:buChar char="•"/>
            </a:pPr>
            <a:r>
              <a:rPr lang="en-GB" sz="2400" b="1" dirty="0"/>
              <a:t>‘Learning on the job’ as a supervisor;</a:t>
            </a:r>
          </a:p>
          <a:p>
            <a:pPr>
              <a:buFont typeface="Arial" pitchFamily="34" charset="0"/>
              <a:buChar char="•"/>
            </a:pPr>
            <a:r>
              <a:rPr lang="en-GB" sz="2400" b="1" dirty="0"/>
              <a:t>Working with supervisors in over 40 universities in the UK and others in Eastern and  Western Europe and the Far East;</a:t>
            </a:r>
          </a:p>
          <a:p>
            <a:pPr>
              <a:buFont typeface="Arial" pitchFamily="34" charset="0"/>
              <a:buChar char="•"/>
            </a:pPr>
            <a:r>
              <a:rPr lang="en-GB" sz="2400" b="1" dirty="0"/>
              <a:t>Chair of the UK Council for Graduate Education Research Supervisors’ Network, author of its Good Supervisory Practice Framework, and originator of its Supervisor Recognition Scheme;</a:t>
            </a:r>
          </a:p>
          <a:p>
            <a:pPr>
              <a:buFont typeface="Arial" pitchFamily="34" charset="0"/>
              <a:buChar char="•"/>
            </a:pPr>
            <a:r>
              <a:rPr lang="en-GB" sz="2400" b="1" dirty="0"/>
              <a:t>Research and publications in doctoral education.</a:t>
            </a:r>
          </a:p>
          <a:p>
            <a:endParaRPr lang="en-GB" dirty="0"/>
          </a:p>
        </p:txBody>
      </p:sp>
      <p:sp>
        <p:nvSpPr>
          <p:cNvPr id="4" name="Google Shape;306;p31">
            <a:hlinkClick r:id="" action="ppaction://hlinkshowjump?jump=nextslide"/>
            <a:extLst>
              <a:ext uri="{FF2B5EF4-FFF2-40B4-BE49-F238E27FC236}">
                <a16:creationId xmlns:a16="http://schemas.microsoft.com/office/drawing/2014/main" id="{2015A301-94D2-4E65-B0B7-FAE88F519251}"/>
              </a:ext>
            </a:extLst>
          </p:cNvPr>
          <p:cNvSpPr/>
          <p:nvPr/>
        </p:nvSpPr>
        <p:spPr>
          <a:xfrm>
            <a:off x="11561523" y="6300593"/>
            <a:ext cx="300625" cy="388306"/>
          </a:xfrm>
          <a:custGeom>
            <a:avLst/>
            <a:gdLst/>
            <a:ahLst/>
            <a:cxnLst/>
            <a:rect l="l" t="t" r="r" b="b"/>
            <a:pathLst>
              <a:path w="120000" h="120000" extrusionOk="0">
                <a:moveTo>
                  <a:pt x="0" y="0"/>
                </a:moveTo>
                <a:lnTo>
                  <a:pt x="120000" y="0"/>
                </a:lnTo>
                <a:lnTo>
                  <a:pt x="120000" y="120000"/>
                </a:lnTo>
                <a:lnTo>
                  <a:pt x="0" y="120000"/>
                </a:lnTo>
                <a:close/>
                <a:moveTo>
                  <a:pt x="105000" y="60000"/>
                </a:moveTo>
                <a:lnTo>
                  <a:pt x="15000" y="25161"/>
                </a:lnTo>
                <a:lnTo>
                  <a:pt x="15000" y="94839"/>
                </a:lnTo>
                <a:close/>
              </a:path>
              <a:path w="120000" h="120000" fill="darken" extrusionOk="0">
                <a:moveTo>
                  <a:pt x="105000" y="60000"/>
                </a:moveTo>
                <a:lnTo>
                  <a:pt x="15000" y="25161"/>
                </a:lnTo>
                <a:lnTo>
                  <a:pt x="15000" y="94839"/>
                </a:lnTo>
                <a:close/>
              </a:path>
              <a:path w="120000" h="120000" fill="none" extrusionOk="0">
                <a:moveTo>
                  <a:pt x="105000" y="60000"/>
                </a:moveTo>
                <a:lnTo>
                  <a:pt x="15000" y="94839"/>
                </a:lnTo>
                <a:lnTo>
                  <a:pt x="15000" y="25161"/>
                </a:lnTo>
                <a:close/>
              </a:path>
              <a:path w="120000" h="120000" fill="none" extrusionOk="0">
                <a:moveTo>
                  <a:pt x="0" y="0"/>
                </a:moveTo>
                <a:lnTo>
                  <a:pt x="120000" y="0"/>
                </a:lnTo>
                <a:lnTo>
                  <a:pt x="120000" y="120000"/>
                </a:lnTo>
                <a:lnTo>
                  <a:pt x="0" y="120000"/>
                </a:lnTo>
                <a:close/>
              </a:path>
            </a:pathLst>
          </a:custGeom>
          <a:solidFill>
            <a:schemeClr val="accent1"/>
          </a:solidFill>
          <a:ln w="25400" cap="flat" cmpd="sng">
            <a:solidFill>
              <a:srgbClr val="88A3A5"/>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2400">
              <a:solidFill>
                <a:schemeClr val="lt1"/>
              </a:solidFill>
              <a:latin typeface="Times"/>
              <a:ea typeface="Times"/>
              <a:cs typeface="Times"/>
              <a:sym typeface="Times"/>
            </a:endParaRPr>
          </a:p>
        </p:txBody>
      </p:sp>
    </p:spTree>
  </p:cSld>
  <p:clrMapOvr>
    <a:masterClrMapping/>
  </p:clrMapOvr>
  <mc:AlternateContent xmlns:mc="http://schemas.openxmlformats.org/markup-compatibility/2006" xmlns:p14="http://schemas.microsoft.com/office/powerpoint/2010/main">
    <mc:Choice Requires="p14">
      <p:transition spd="slow" p14:dur="2000" advTm="35887"/>
    </mc:Choice>
    <mc:Fallback xmlns="">
      <p:transition spd="slow" advTm="35887"/>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a:xfrm>
            <a:off x="8737600" y="6248400"/>
            <a:ext cx="2540000" cy="457200"/>
          </a:xfrm>
        </p:spPr>
        <p:txBody>
          <a:bodyPr/>
          <a:lstStyle/>
          <a:p>
            <a:endParaRPr lang="en-GB" dirty="0"/>
          </a:p>
        </p:txBody>
      </p:sp>
      <p:sp>
        <p:nvSpPr>
          <p:cNvPr id="3" name="Title 1"/>
          <p:cNvSpPr txBox="1">
            <a:spLocks/>
          </p:cNvSpPr>
          <p:nvPr/>
        </p:nvSpPr>
        <p:spPr>
          <a:xfrm>
            <a:off x="1271464" y="152400"/>
            <a:ext cx="8640960" cy="972344"/>
          </a:xfrm>
          <a:prstGeom prst="rect">
            <a:avLst/>
          </a:prstGeom>
        </p:spPr>
        <p:txBody>
          <a:bodyPr/>
          <a:lstStyle>
            <a:lvl1pPr algn="l" rtl="0" eaLnBrk="1" fontAlgn="base" hangingPunct="1">
              <a:spcBef>
                <a:spcPct val="0"/>
              </a:spcBef>
              <a:spcAft>
                <a:spcPct val="0"/>
              </a:spcAft>
              <a:defRPr sz="4400">
                <a:solidFill>
                  <a:srgbClr val="663366"/>
                </a:solidFill>
                <a:latin typeface="+mj-lt"/>
                <a:ea typeface="+mj-ea"/>
                <a:cs typeface="+mj-cs"/>
              </a:defRPr>
            </a:lvl1pPr>
            <a:lvl2pPr algn="l" rtl="0" eaLnBrk="1" fontAlgn="base" hangingPunct="1">
              <a:spcBef>
                <a:spcPct val="0"/>
              </a:spcBef>
              <a:spcAft>
                <a:spcPct val="0"/>
              </a:spcAft>
              <a:defRPr sz="4400">
                <a:solidFill>
                  <a:srgbClr val="663366"/>
                </a:solidFill>
                <a:latin typeface="Times" pitchFamily="18" charset="0"/>
              </a:defRPr>
            </a:lvl2pPr>
            <a:lvl3pPr algn="l" rtl="0" eaLnBrk="1" fontAlgn="base" hangingPunct="1">
              <a:spcBef>
                <a:spcPct val="0"/>
              </a:spcBef>
              <a:spcAft>
                <a:spcPct val="0"/>
              </a:spcAft>
              <a:defRPr sz="4400">
                <a:solidFill>
                  <a:srgbClr val="663366"/>
                </a:solidFill>
                <a:latin typeface="Times" pitchFamily="18" charset="0"/>
              </a:defRPr>
            </a:lvl3pPr>
            <a:lvl4pPr algn="l" rtl="0" eaLnBrk="1" fontAlgn="base" hangingPunct="1">
              <a:spcBef>
                <a:spcPct val="0"/>
              </a:spcBef>
              <a:spcAft>
                <a:spcPct val="0"/>
              </a:spcAft>
              <a:defRPr sz="4400">
                <a:solidFill>
                  <a:srgbClr val="663366"/>
                </a:solidFill>
                <a:latin typeface="Times" pitchFamily="18" charset="0"/>
              </a:defRPr>
            </a:lvl4pPr>
            <a:lvl5pPr algn="l" rtl="0" eaLnBrk="1" fontAlgn="base" hangingPunct="1">
              <a:spcBef>
                <a:spcPct val="0"/>
              </a:spcBef>
              <a:spcAft>
                <a:spcPct val="0"/>
              </a:spcAft>
              <a:defRPr sz="4400">
                <a:solidFill>
                  <a:srgbClr val="663366"/>
                </a:solidFill>
                <a:latin typeface="Times" pitchFamily="18" charset="0"/>
              </a:defRPr>
            </a:lvl5pPr>
            <a:lvl6pPr marL="457200" algn="l" rtl="0" eaLnBrk="1" fontAlgn="base" hangingPunct="1">
              <a:spcBef>
                <a:spcPct val="0"/>
              </a:spcBef>
              <a:spcAft>
                <a:spcPct val="0"/>
              </a:spcAft>
              <a:defRPr sz="4400">
                <a:solidFill>
                  <a:srgbClr val="663366"/>
                </a:solidFill>
                <a:latin typeface="Times" pitchFamily="18" charset="0"/>
              </a:defRPr>
            </a:lvl6pPr>
            <a:lvl7pPr marL="914400" algn="l" rtl="0" eaLnBrk="1" fontAlgn="base" hangingPunct="1">
              <a:spcBef>
                <a:spcPct val="0"/>
              </a:spcBef>
              <a:spcAft>
                <a:spcPct val="0"/>
              </a:spcAft>
              <a:defRPr sz="4400">
                <a:solidFill>
                  <a:srgbClr val="663366"/>
                </a:solidFill>
                <a:latin typeface="Times" pitchFamily="18" charset="0"/>
              </a:defRPr>
            </a:lvl7pPr>
            <a:lvl8pPr marL="1371600" algn="l" rtl="0" eaLnBrk="1" fontAlgn="base" hangingPunct="1">
              <a:spcBef>
                <a:spcPct val="0"/>
              </a:spcBef>
              <a:spcAft>
                <a:spcPct val="0"/>
              </a:spcAft>
              <a:defRPr sz="4400">
                <a:solidFill>
                  <a:srgbClr val="663366"/>
                </a:solidFill>
                <a:latin typeface="Times" pitchFamily="18" charset="0"/>
              </a:defRPr>
            </a:lvl8pPr>
            <a:lvl9pPr marL="1828800" algn="l" rtl="0" eaLnBrk="1" fontAlgn="base" hangingPunct="1">
              <a:spcBef>
                <a:spcPct val="0"/>
              </a:spcBef>
              <a:spcAft>
                <a:spcPct val="0"/>
              </a:spcAft>
              <a:defRPr sz="4400">
                <a:solidFill>
                  <a:srgbClr val="663366"/>
                </a:solidFill>
                <a:latin typeface="Times" pitchFamily="18" charset="0"/>
              </a:defRPr>
            </a:lvl9pPr>
          </a:lstStyle>
          <a:p>
            <a:r>
              <a:rPr lang="en-GB" kern="0" dirty="0"/>
              <a:t>Recent publications</a:t>
            </a:r>
          </a:p>
        </p:txBody>
      </p:sp>
      <p:sp>
        <p:nvSpPr>
          <p:cNvPr id="4" name="Content Placeholder 2"/>
          <p:cNvSpPr txBox="1">
            <a:spLocks/>
          </p:cNvSpPr>
          <p:nvPr/>
        </p:nvSpPr>
        <p:spPr>
          <a:xfrm>
            <a:off x="1271464" y="1052736"/>
            <a:ext cx="9649072" cy="5348064"/>
          </a:xfrm>
          <a:prstGeom prst="rect">
            <a:avLst/>
          </a:prstGeom>
        </p:spPr>
        <p:txBody>
          <a:bodyPr>
            <a:normAutofit fontScale="32500" lnSpcReduction="20000"/>
          </a:bodyPr>
          <a:lstStyle>
            <a:lvl1pPr marL="342900" indent="-342900" algn="l" rtl="0" eaLnBrk="1" fontAlgn="base" hangingPunct="1">
              <a:spcBef>
                <a:spcPct val="20000"/>
              </a:spcBef>
              <a:spcAft>
                <a:spcPct val="0"/>
              </a:spcAft>
              <a:defRPr>
                <a:solidFill>
                  <a:schemeClr val="tx1"/>
                </a:solidFill>
                <a:latin typeface="+mn-lt"/>
                <a:ea typeface="+mn-ea"/>
                <a:cs typeface="+mn-cs"/>
              </a:defRPr>
            </a:lvl1pPr>
            <a:lvl2pPr marL="742950" indent="-285750" algn="l" rtl="0" eaLnBrk="1" fontAlgn="base" hangingPunct="1">
              <a:spcBef>
                <a:spcPct val="20000"/>
              </a:spcBef>
              <a:spcAft>
                <a:spcPct val="0"/>
              </a:spcAft>
              <a:buChar char="–"/>
              <a:defRPr sz="1600">
                <a:solidFill>
                  <a:schemeClr val="tx1"/>
                </a:solidFill>
                <a:latin typeface="+mn-lt"/>
              </a:defRPr>
            </a:lvl2pPr>
            <a:lvl3pPr marL="1143000" indent="-228600" algn="l" rtl="0" eaLnBrk="1" fontAlgn="base" hangingPunct="1">
              <a:spcBef>
                <a:spcPct val="20000"/>
              </a:spcBef>
              <a:spcAft>
                <a:spcPct val="0"/>
              </a:spcAft>
              <a:buChar char="•"/>
              <a:defRPr sz="1400">
                <a:solidFill>
                  <a:schemeClr val="tx1"/>
                </a:solidFill>
                <a:latin typeface="+mn-lt"/>
              </a:defRPr>
            </a:lvl3pPr>
            <a:lvl4pPr marL="1600200" indent="-228600" algn="l" rtl="0" eaLnBrk="1" fontAlgn="base" hangingPunct="1">
              <a:spcBef>
                <a:spcPct val="20000"/>
              </a:spcBef>
              <a:spcAft>
                <a:spcPct val="0"/>
              </a:spcAft>
              <a:buChar char="–"/>
              <a:defRPr sz="1200">
                <a:solidFill>
                  <a:schemeClr val="tx1"/>
                </a:solidFill>
                <a:latin typeface="+mn-lt"/>
              </a:defRPr>
            </a:lvl4pPr>
            <a:lvl5pPr marL="2057400" indent="-228600" algn="l" rtl="0" eaLnBrk="1" fontAlgn="base" hangingPunct="1">
              <a:spcBef>
                <a:spcPct val="20000"/>
              </a:spcBef>
              <a:spcAft>
                <a:spcPct val="0"/>
              </a:spcAft>
              <a:buChar char="»"/>
              <a:defRPr sz="1200">
                <a:solidFill>
                  <a:schemeClr val="tx1"/>
                </a:solidFill>
                <a:latin typeface="+mn-lt"/>
              </a:defRPr>
            </a:lvl5pPr>
            <a:lvl6pPr marL="2514600" indent="-228600" algn="l" rtl="0" eaLnBrk="1" fontAlgn="base" hangingPunct="1">
              <a:spcBef>
                <a:spcPct val="20000"/>
              </a:spcBef>
              <a:spcAft>
                <a:spcPct val="0"/>
              </a:spcAft>
              <a:buChar char="»"/>
              <a:defRPr sz="1200">
                <a:solidFill>
                  <a:schemeClr val="tx1"/>
                </a:solidFill>
                <a:latin typeface="+mn-lt"/>
              </a:defRPr>
            </a:lvl6pPr>
            <a:lvl7pPr marL="2971800" indent="-228600" algn="l" rtl="0" eaLnBrk="1" fontAlgn="base" hangingPunct="1">
              <a:spcBef>
                <a:spcPct val="20000"/>
              </a:spcBef>
              <a:spcAft>
                <a:spcPct val="0"/>
              </a:spcAft>
              <a:buChar char="»"/>
              <a:defRPr sz="1200">
                <a:solidFill>
                  <a:schemeClr val="tx1"/>
                </a:solidFill>
                <a:latin typeface="+mn-lt"/>
              </a:defRPr>
            </a:lvl7pPr>
            <a:lvl8pPr marL="3429000" indent="-228600" algn="l" rtl="0" eaLnBrk="1" fontAlgn="base" hangingPunct="1">
              <a:spcBef>
                <a:spcPct val="20000"/>
              </a:spcBef>
              <a:spcAft>
                <a:spcPct val="0"/>
              </a:spcAft>
              <a:buChar char="»"/>
              <a:defRPr sz="1200">
                <a:solidFill>
                  <a:schemeClr val="tx1"/>
                </a:solidFill>
                <a:latin typeface="+mn-lt"/>
              </a:defRPr>
            </a:lvl8pPr>
            <a:lvl9pPr marL="3886200" indent="-228600" algn="l" rtl="0" eaLnBrk="1" fontAlgn="base" hangingPunct="1">
              <a:spcBef>
                <a:spcPct val="20000"/>
              </a:spcBef>
              <a:spcAft>
                <a:spcPct val="0"/>
              </a:spcAft>
              <a:buChar char="»"/>
              <a:defRPr sz="1200">
                <a:solidFill>
                  <a:schemeClr val="tx1"/>
                </a:solidFill>
                <a:latin typeface="+mn-lt"/>
              </a:defRPr>
            </a:lvl9pPr>
          </a:lstStyle>
          <a:p>
            <a:pPr marL="0" indent="0"/>
            <a:r>
              <a:rPr lang="en-GB" altLang="en-US" sz="3700" b="1" dirty="0"/>
              <a:t>Taylor, S. (2021) </a:t>
            </a:r>
            <a:r>
              <a:rPr lang="en-GB" altLang="en-US" sz="3700" b="1" i="1" dirty="0"/>
              <a:t>Towards Describing the Global Doctoral Landscape</a:t>
            </a:r>
            <a:r>
              <a:rPr lang="en-GB" altLang="en-US" sz="3700" b="1" dirty="0"/>
              <a:t>. UK Council for Graduate Education. </a:t>
            </a:r>
          </a:p>
          <a:p>
            <a:pPr marL="0" indent="0"/>
            <a:r>
              <a:rPr lang="en-GB" altLang="en-US" sz="3700" b="1" dirty="0"/>
              <a:t>    Available on-line at </a:t>
            </a:r>
            <a:r>
              <a:rPr lang="en-GB" altLang="en-US" sz="3700" b="1" dirty="0">
                <a:hlinkClick r:id="rId2"/>
              </a:rPr>
              <a:t>http://www.ukcge.ac.uk/article/towards-global-doctoral-landscape-475.aspx</a:t>
            </a:r>
            <a:r>
              <a:rPr lang="en-GB" altLang="en-US" sz="3700" b="1" dirty="0"/>
              <a:t> </a:t>
            </a:r>
          </a:p>
          <a:p>
            <a:pPr marL="0" indent="0"/>
            <a:r>
              <a:rPr lang="en-GB" altLang="en-US" sz="3700" b="1" dirty="0">
                <a:cs typeface="Times New Roman" panose="02020603050405020304" pitchFamily="18" charset="0"/>
              </a:rPr>
              <a:t>Taylor, S. and Clegg, K. (2021) Towards a Framework for the Recognition of Good Supervisory Practice. In A. Lee and R.  </a:t>
            </a:r>
          </a:p>
          <a:p>
            <a:pPr marL="0" indent="0"/>
            <a:r>
              <a:rPr lang="en-GB" altLang="en-US" sz="3700" b="1" dirty="0">
                <a:cs typeface="Times New Roman" panose="02020603050405020304" pitchFamily="18" charset="0"/>
              </a:rPr>
              <a:t>    </a:t>
            </a:r>
            <a:r>
              <a:rPr lang="en-GB" altLang="en-US" sz="3700" b="1" dirty="0" err="1">
                <a:cs typeface="Times New Roman" panose="02020603050405020304" pitchFamily="18" charset="0"/>
              </a:rPr>
              <a:t>Bongaardt</a:t>
            </a:r>
            <a:r>
              <a:rPr lang="en-GB" altLang="en-US" sz="3700" b="1" dirty="0">
                <a:cs typeface="Times New Roman" panose="02020603050405020304" pitchFamily="18" charset="0"/>
              </a:rPr>
              <a:t> (Eds.) </a:t>
            </a:r>
            <a:r>
              <a:rPr lang="en-GB" altLang="en-US" sz="3700" b="1" dirty="0">
                <a:solidFill>
                  <a:srgbClr val="000000"/>
                </a:solidFill>
                <a:cs typeface="Times New Roman" panose="02020603050405020304" pitchFamily="18" charset="0"/>
              </a:rPr>
              <a:t>T</a:t>
            </a:r>
            <a:r>
              <a:rPr lang="en-GB" altLang="en-US" sz="3700" b="1" i="1" dirty="0">
                <a:solidFill>
                  <a:srgbClr val="000000"/>
                </a:solidFill>
                <a:cs typeface="Times New Roman" panose="02020603050405020304" pitchFamily="18" charset="0"/>
              </a:rPr>
              <a:t>he Future of Doctoral Research: Challenges and Opportunities. </a:t>
            </a:r>
            <a:r>
              <a:rPr lang="en-GB" altLang="en-US" sz="3700" b="1" dirty="0">
                <a:solidFill>
                  <a:srgbClr val="000000"/>
                </a:solidFill>
                <a:cs typeface="Times New Roman" panose="02020603050405020304" pitchFamily="18" charset="0"/>
              </a:rPr>
              <a:t>London, Routledge: 224-238.</a:t>
            </a:r>
          </a:p>
          <a:p>
            <a:pPr marL="177800" indent="-177800">
              <a:tabLst>
                <a:tab pos="177800" algn="l"/>
              </a:tabLst>
            </a:pPr>
            <a:r>
              <a:rPr lang="en-GB" sz="3700" b="1" dirty="0">
                <a:effectLst/>
                <a:ea typeface="Times New Roman" panose="02020603050405020304" pitchFamily="18" charset="0"/>
              </a:rPr>
              <a:t>Taylor, S. and Humphrey, R. (2021) </a:t>
            </a:r>
            <a:r>
              <a:rPr lang="en-GB" sz="3700" b="1" i="1" dirty="0">
                <a:effectLst/>
                <a:ea typeface="Times New Roman" panose="02020603050405020304" pitchFamily="18" charset="0"/>
              </a:rPr>
              <a:t>A Guide for Research Supervisors in Organisations Outside Higher Education</a:t>
            </a:r>
            <a:r>
              <a:rPr lang="en-GB" sz="3700" b="1" dirty="0">
                <a:effectLst/>
                <a:ea typeface="Times New Roman" panose="02020603050405020304" pitchFamily="18" charset="0"/>
              </a:rPr>
              <a:t>. UK Council for Graduate Education. Available on-line at </a:t>
            </a:r>
            <a:r>
              <a:rPr lang="en-GB" sz="3700" b="1" u="sng" dirty="0">
                <a:solidFill>
                  <a:srgbClr val="0000FF"/>
                </a:solidFill>
                <a:effectLst/>
                <a:ea typeface="Times New Roman" panose="02020603050405020304" pitchFamily="18" charset="0"/>
                <a:cs typeface="Times New Roman" panose="02020603050405020304" pitchFamily="18" charset="0"/>
                <a:hlinkClick r:id="rId3"/>
              </a:rPr>
              <a:t>https://supervision.ukcge.ac.uk/cms/wp-content/uploads/Guide-for-Research-Supervisors-in-Organisations-Outside-Higher-Education-Taylor-Humphrey-UKCGE.pdf</a:t>
            </a:r>
            <a:endParaRPr lang="en-GB" sz="3700" b="1" u="sng" dirty="0">
              <a:solidFill>
                <a:srgbClr val="0000FF"/>
              </a:solidFill>
              <a:effectLst/>
              <a:ea typeface="Times New Roman" panose="02020603050405020304" pitchFamily="18" charset="0"/>
              <a:cs typeface="Times New Roman" panose="02020603050405020304" pitchFamily="18" charset="0"/>
            </a:endParaRPr>
          </a:p>
          <a:p>
            <a:r>
              <a:rPr lang="en-GB" sz="3700" b="1" dirty="0"/>
              <a:t>Kumar, S., Kumar, V. and Taylor, S. (2020) A Guide to Online Supervision. UK Council for Graduate Education.</a:t>
            </a:r>
          </a:p>
          <a:p>
            <a:pPr marL="0" indent="0"/>
            <a:r>
              <a:rPr lang="en-GB" sz="3700" b="1" dirty="0"/>
              <a:t>    Available on-line at </a:t>
            </a:r>
            <a:r>
              <a:rPr lang="en-GB" sz="3700" b="1" dirty="0">
                <a:hlinkClick r:id="rId2"/>
              </a:rPr>
              <a:t>https://supervision.ukcge.ac.uk/resources/ukcge-guide-to-online-supervision/</a:t>
            </a:r>
            <a:r>
              <a:rPr lang="en-GB" sz="3700" b="1" dirty="0"/>
              <a:t> </a:t>
            </a:r>
          </a:p>
          <a:p>
            <a:pPr marL="0" indent="0"/>
            <a:r>
              <a:rPr lang="en-GB" sz="3700" b="1" dirty="0"/>
              <a:t>Taylor, S. (2019) </a:t>
            </a:r>
            <a:r>
              <a:rPr lang="en-GB" sz="3700" b="1" i="1" dirty="0"/>
              <a:t>Framework for Good Supervisory Practice</a:t>
            </a:r>
            <a:r>
              <a:rPr lang="en-GB" sz="3700" b="1" dirty="0"/>
              <a:t>. UK Council for Graduate Education. </a:t>
            </a:r>
          </a:p>
          <a:p>
            <a:pPr marL="0" indent="0"/>
            <a:r>
              <a:rPr lang="en-GB" sz="3700" b="1" dirty="0"/>
              <a:t>    Available on-line at </a:t>
            </a:r>
            <a:r>
              <a:rPr lang="en-GB" sz="3700" b="1" dirty="0">
                <a:hlinkClick r:id="rId2"/>
              </a:rPr>
              <a:t>  </a:t>
            </a:r>
            <a:r>
              <a:rPr lang="en-GB" sz="3700" b="1" dirty="0">
                <a:hlinkClick r:id="rId4"/>
              </a:rPr>
              <a:t>http://supervision.ukcge.ac.uk/downloads/download-the-good-supervisory-practice-framework/</a:t>
            </a:r>
            <a:endParaRPr lang="en-GB" sz="3700" b="1" dirty="0"/>
          </a:p>
          <a:p>
            <a:pPr marL="0" indent="0"/>
            <a:r>
              <a:rPr lang="en-GB" sz="3700" b="1" dirty="0"/>
              <a:t>Taylor, S. (2019) </a:t>
            </a:r>
            <a:r>
              <a:rPr lang="en-GB" sz="3700" b="1" i="1" dirty="0"/>
              <a:t>The Research Supervisor’s Bibliography</a:t>
            </a:r>
            <a:r>
              <a:rPr lang="en-GB" sz="3700" b="1" dirty="0"/>
              <a:t>. 4th Ed. UK Council for Graduate Education. Available</a:t>
            </a:r>
          </a:p>
          <a:p>
            <a:pPr marL="0" indent="0"/>
            <a:r>
              <a:rPr lang="en-GB" sz="3700" b="1" dirty="0"/>
              <a:t>    on-line at </a:t>
            </a:r>
            <a:r>
              <a:rPr lang="en-GB" sz="3700" b="1" u="sng" dirty="0">
                <a:hlinkClick r:id="rId2"/>
              </a:rPr>
              <a:t>http://www.ukcge.ac.uk/Resources/publications.aspx</a:t>
            </a:r>
            <a:r>
              <a:rPr lang="en-GB" sz="3700" b="1" dirty="0"/>
              <a:t>  </a:t>
            </a:r>
          </a:p>
          <a:p>
            <a:pPr marL="0" indent="0"/>
            <a:r>
              <a:rPr lang="en-GB" sz="3700" b="1" dirty="0"/>
              <a:t>Taylor, S. (2018) </a:t>
            </a:r>
            <a:r>
              <a:rPr lang="en-GB" sz="3700" b="1" i="1" dirty="0"/>
              <a:t>Supervisory Eligibility: A Study of UK Institutions</a:t>
            </a:r>
            <a:r>
              <a:rPr lang="en-GB" sz="3700" b="1" dirty="0"/>
              <a:t>. UK Council for Graduate Education,</a:t>
            </a:r>
          </a:p>
          <a:p>
            <a:pPr marL="0" indent="0"/>
            <a:r>
              <a:rPr lang="en-GB" sz="3700" b="1" dirty="0"/>
              <a:t>   Available on-line at </a:t>
            </a:r>
            <a:r>
              <a:rPr lang="en-GB" sz="3700" b="1" dirty="0">
                <a:hlinkClick r:id="rId5"/>
              </a:rPr>
              <a:t>http://www.ukcge.ac.uk/content/publications-search.aspx</a:t>
            </a:r>
            <a:r>
              <a:rPr lang="en-GB" sz="3700" b="1" dirty="0"/>
              <a:t> </a:t>
            </a:r>
          </a:p>
          <a:p>
            <a:pPr marL="0" indent="0"/>
            <a:r>
              <a:rPr lang="en-GB" sz="3700" b="1" dirty="0"/>
              <a:t>Taylor, S. (ed.) (2017) </a:t>
            </a:r>
            <a:r>
              <a:rPr lang="en-GB" sz="3700" b="1" i="1" dirty="0"/>
              <a:t>Enhancing Practice in Research Supervision. </a:t>
            </a:r>
            <a:r>
              <a:rPr lang="en-GB" sz="3700" b="1" dirty="0"/>
              <a:t>UK Council for Graduate Education.   </a:t>
            </a:r>
          </a:p>
          <a:p>
            <a:pPr marL="0" indent="0"/>
            <a:r>
              <a:rPr lang="en-GB" sz="3700" b="1" dirty="0"/>
              <a:t>   Available on-line at  </a:t>
            </a:r>
            <a:r>
              <a:rPr lang="en-GB" sz="3700" b="1" u="sng" dirty="0">
                <a:hlinkClick r:id="rId2"/>
              </a:rPr>
              <a:t>https://drive.google.com/file/d/18cUS51SCGqCbbWtI_toSY5zkflD98a2Y/view</a:t>
            </a:r>
            <a:r>
              <a:rPr lang="en-GB" sz="3700" b="1" dirty="0"/>
              <a:t> </a:t>
            </a:r>
          </a:p>
          <a:p>
            <a:pPr marL="85725" indent="-85725"/>
            <a:r>
              <a:rPr lang="en-GB" sz="3700" b="1" dirty="0"/>
              <a:t>Taylor, S, and McCulloch. A. (2017) Mapping the landscape of awards for research supervision: A comparison of       Australia and the UK. </a:t>
            </a:r>
            <a:r>
              <a:rPr lang="en-GB" sz="3700" b="1" i="1" dirty="0"/>
              <a:t>Innovations in Education and</a:t>
            </a:r>
            <a:r>
              <a:rPr lang="en-GB" sz="3700" b="1" dirty="0"/>
              <a:t> </a:t>
            </a:r>
            <a:r>
              <a:rPr lang="en-GB" sz="3700" b="1" i="1" dirty="0"/>
              <a:t>Teaching International</a:t>
            </a:r>
            <a:r>
              <a:rPr lang="en-GB" sz="3700" b="1" dirty="0"/>
              <a:t>. Available on-line at </a:t>
            </a:r>
            <a:r>
              <a:rPr lang="en-GB" sz="3700" b="1" u="sng" dirty="0">
                <a:hlinkClick r:id="rId2"/>
              </a:rPr>
              <a:t>http://www-tandfonline-com.ezphost.dur.ac.uk/doi/full/10.1080/14703297.2017.1371058</a:t>
            </a:r>
            <a:r>
              <a:rPr lang="en-GB" sz="3700" b="1" dirty="0"/>
              <a:t> </a:t>
            </a:r>
          </a:p>
          <a:p>
            <a:pPr marL="85725" indent="-85725"/>
            <a:r>
              <a:rPr lang="en-GB" sz="3700" b="1" dirty="0"/>
              <a:t>Taylor, S. (2016) </a:t>
            </a:r>
            <a:r>
              <a:rPr lang="en-GB" sz="3700" b="1" i="1" dirty="0"/>
              <a:t>UK Professional Standards Framework Dimensions of the Framework for Doctoral Supervisors</a:t>
            </a:r>
            <a:r>
              <a:rPr lang="en-GB" sz="3700" b="1" dirty="0"/>
              <a:t>. Higher Education  Academy. Available on-line at </a:t>
            </a:r>
          </a:p>
          <a:p>
            <a:r>
              <a:rPr lang="en-GB" sz="3700" b="1" u="sng" dirty="0">
                <a:hlinkClick r:id="rId2"/>
              </a:rPr>
              <a:t>  https://www.heacademy.ac.uk/system/files/downloads/ukpsf_dof_doctoral_supervisors_150416_final_0.pdf</a:t>
            </a:r>
            <a:r>
              <a:rPr lang="en-GB" sz="3700" b="1" dirty="0"/>
              <a:t> </a:t>
            </a:r>
          </a:p>
          <a:p>
            <a:endParaRPr lang="en-GB" sz="3700" kern="0" dirty="0"/>
          </a:p>
          <a:p>
            <a:endParaRPr lang="en-GB" kern="0" dirty="0"/>
          </a:p>
        </p:txBody>
      </p:sp>
      <p:sp>
        <p:nvSpPr>
          <p:cNvPr id="5" name="Slide Number Placeholder 3"/>
          <p:cNvSpPr txBox="1">
            <a:spLocks/>
          </p:cNvSpPr>
          <p:nvPr/>
        </p:nvSpPr>
        <p:spPr bwMode="auto">
          <a:xfrm>
            <a:off x="8229600" y="64008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defPPr>
              <a:defRPr lang="en-US"/>
            </a:defPPr>
            <a:lvl1pPr marL="0" algn="r"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dirty="0"/>
          </a:p>
        </p:txBody>
      </p:sp>
      <p:sp>
        <p:nvSpPr>
          <p:cNvPr id="6" name="Google Shape;306;p31">
            <a:hlinkClick r:id="" action="ppaction://hlinkshowjump?jump=nextslide"/>
            <a:extLst>
              <a:ext uri="{FF2B5EF4-FFF2-40B4-BE49-F238E27FC236}">
                <a16:creationId xmlns:a16="http://schemas.microsoft.com/office/drawing/2014/main" id="{0A562E83-E3D4-4F8E-8F4F-3E74A7A2D335}"/>
              </a:ext>
            </a:extLst>
          </p:cNvPr>
          <p:cNvSpPr/>
          <p:nvPr/>
        </p:nvSpPr>
        <p:spPr>
          <a:xfrm>
            <a:off x="11561523" y="6300593"/>
            <a:ext cx="300625" cy="388306"/>
          </a:xfrm>
          <a:custGeom>
            <a:avLst/>
            <a:gdLst/>
            <a:ahLst/>
            <a:cxnLst/>
            <a:rect l="l" t="t" r="r" b="b"/>
            <a:pathLst>
              <a:path w="120000" h="120000" extrusionOk="0">
                <a:moveTo>
                  <a:pt x="0" y="0"/>
                </a:moveTo>
                <a:lnTo>
                  <a:pt x="120000" y="0"/>
                </a:lnTo>
                <a:lnTo>
                  <a:pt x="120000" y="120000"/>
                </a:lnTo>
                <a:lnTo>
                  <a:pt x="0" y="120000"/>
                </a:lnTo>
                <a:close/>
                <a:moveTo>
                  <a:pt x="105000" y="60000"/>
                </a:moveTo>
                <a:lnTo>
                  <a:pt x="15000" y="25161"/>
                </a:lnTo>
                <a:lnTo>
                  <a:pt x="15000" y="94839"/>
                </a:lnTo>
                <a:close/>
              </a:path>
              <a:path w="120000" h="120000" fill="darken" extrusionOk="0">
                <a:moveTo>
                  <a:pt x="105000" y="60000"/>
                </a:moveTo>
                <a:lnTo>
                  <a:pt x="15000" y="25161"/>
                </a:lnTo>
                <a:lnTo>
                  <a:pt x="15000" y="94839"/>
                </a:lnTo>
                <a:close/>
              </a:path>
              <a:path w="120000" h="120000" fill="none" extrusionOk="0">
                <a:moveTo>
                  <a:pt x="105000" y="60000"/>
                </a:moveTo>
                <a:lnTo>
                  <a:pt x="15000" y="94839"/>
                </a:lnTo>
                <a:lnTo>
                  <a:pt x="15000" y="25161"/>
                </a:lnTo>
                <a:close/>
              </a:path>
              <a:path w="120000" h="120000" fill="none" extrusionOk="0">
                <a:moveTo>
                  <a:pt x="0" y="0"/>
                </a:moveTo>
                <a:lnTo>
                  <a:pt x="120000" y="0"/>
                </a:lnTo>
                <a:lnTo>
                  <a:pt x="120000" y="120000"/>
                </a:lnTo>
                <a:lnTo>
                  <a:pt x="0" y="120000"/>
                </a:lnTo>
                <a:close/>
              </a:path>
            </a:pathLst>
          </a:custGeom>
          <a:solidFill>
            <a:schemeClr val="accent1"/>
          </a:solidFill>
          <a:ln w="25400" cap="flat" cmpd="sng">
            <a:solidFill>
              <a:srgbClr val="88A3A5"/>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2400">
              <a:solidFill>
                <a:schemeClr val="lt1"/>
              </a:solidFill>
              <a:latin typeface="Times"/>
              <a:ea typeface="Times"/>
              <a:cs typeface="Times"/>
              <a:sym typeface="Times"/>
            </a:endParaRPr>
          </a:p>
        </p:txBody>
      </p:sp>
    </p:spTree>
    <p:extLst>
      <p:ext uri="{BB962C8B-B14F-4D97-AF65-F5344CB8AC3E}">
        <p14:creationId xmlns:p14="http://schemas.microsoft.com/office/powerpoint/2010/main" val="400237072"/>
      </p:ext>
    </p:extLst>
  </p:cSld>
  <p:clrMapOvr>
    <a:masterClrMapping/>
  </p:clrMapOvr>
  <mc:AlternateContent xmlns:mc="http://schemas.openxmlformats.org/markup-compatibility/2006" xmlns:p14="http://schemas.microsoft.com/office/powerpoint/2010/main">
    <mc:Choice Requires="p14">
      <p:transition spd="slow" p14:dur="2000" advTm="10743"/>
    </mc:Choice>
    <mc:Fallback xmlns="">
      <p:transition spd="slow" advTm="10743"/>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E587F12-3BFD-4BC9-A700-15C0A5997467}"/>
              </a:ext>
            </a:extLst>
          </p:cNvPr>
          <p:cNvPicPr>
            <a:picLocks noChangeAspect="1"/>
          </p:cNvPicPr>
          <p:nvPr/>
        </p:nvPicPr>
        <p:blipFill>
          <a:blip r:embed="rId2"/>
          <a:stretch>
            <a:fillRect/>
          </a:stretch>
        </p:blipFill>
        <p:spPr>
          <a:xfrm>
            <a:off x="97900" y="0"/>
            <a:ext cx="5998100" cy="6858000"/>
          </a:xfrm>
          <a:prstGeom prst="rect">
            <a:avLst/>
          </a:prstGeom>
        </p:spPr>
      </p:pic>
      <p:pic>
        <p:nvPicPr>
          <p:cNvPr id="3" name="Picture 2">
            <a:extLst>
              <a:ext uri="{FF2B5EF4-FFF2-40B4-BE49-F238E27FC236}">
                <a16:creationId xmlns:a16="http://schemas.microsoft.com/office/drawing/2014/main" id="{FD0BD4A0-2CF8-4D85-8B9A-5FBB83917EF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96000" y="-14840"/>
            <a:ext cx="5998100" cy="6858000"/>
          </a:xfrm>
          <a:prstGeom prst="rect">
            <a:avLst/>
          </a:prstGeom>
        </p:spPr>
      </p:pic>
    </p:spTree>
    <p:extLst>
      <p:ext uri="{BB962C8B-B14F-4D97-AF65-F5344CB8AC3E}">
        <p14:creationId xmlns:p14="http://schemas.microsoft.com/office/powerpoint/2010/main" val="462117575"/>
      </p:ext>
    </p:extLst>
  </p:cSld>
  <p:clrMapOvr>
    <a:masterClrMapping/>
  </p:clrMapOvr>
  <mc:AlternateContent xmlns:mc="http://schemas.openxmlformats.org/markup-compatibility/2006" xmlns:p14="http://schemas.microsoft.com/office/powerpoint/2010/main">
    <mc:Choice Requires="p14">
      <p:transition spd="slow" p14:dur="2000" advTm="389"/>
    </mc:Choice>
    <mc:Fallback xmlns="">
      <p:transition spd="slow" advTm="389"/>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9823A-1E80-44F4-A6E3-07252157A27D}"/>
              </a:ext>
            </a:extLst>
          </p:cNvPr>
          <p:cNvSpPr>
            <a:spLocks noGrp="1"/>
          </p:cNvSpPr>
          <p:nvPr>
            <p:ph type="title"/>
          </p:nvPr>
        </p:nvSpPr>
        <p:spPr/>
        <p:txBody>
          <a:bodyPr/>
          <a:lstStyle/>
          <a:p>
            <a:r>
              <a:rPr lang="en-GB" dirty="0"/>
              <a:t>Current projects</a:t>
            </a:r>
          </a:p>
        </p:txBody>
      </p:sp>
      <p:sp>
        <p:nvSpPr>
          <p:cNvPr id="3" name="Content Placeholder 2">
            <a:extLst>
              <a:ext uri="{FF2B5EF4-FFF2-40B4-BE49-F238E27FC236}">
                <a16:creationId xmlns:a16="http://schemas.microsoft.com/office/drawing/2014/main" id="{34D7C900-868B-4A4C-A787-BCD7DA08B34A}"/>
              </a:ext>
            </a:extLst>
          </p:cNvPr>
          <p:cNvSpPr>
            <a:spLocks noGrp="1"/>
          </p:cNvSpPr>
          <p:nvPr>
            <p:ph idx="1"/>
          </p:nvPr>
        </p:nvSpPr>
        <p:spPr/>
        <p:txBody>
          <a:bodyPr/>
          <a:lstStyle/>
          <a:p>
            <a:pPr>
              <a:buFont typeface="Arial" panose="020B0604020202020204" pitchFamily="34" charset="0"/>
              <a:buChar char="•"/>
            </a:pPr>
            <a:r>
              <a:rPr lang="en-GB" sz="2400" b="1" dirty="0"/>
              <a:t>(with Vijay Kumar (University of Otago) and Sharon </a:t>
            </a:r>
            <a:r>
              <a:rPr lang="en-GB" sz="2400" b="1" dirty="0" err="1"/>
              <a:t>Sharmini</a:t>
            </a:r>
            <a:r>
              <a:rPr lang="en-GB" sz="2400" b="1" dirty="0"/>
              <a:t> (University Putri Malaysia) </a:t>
            </a:r>
            <a:r>
              <a:rPr lang="en-GB" sz="2400" b="1" dirty="0">
                <a:effectLst/>
                <a:latin typeface="Arial" panose="020B0604020202020204" pitchFamily="34" charset="0"/>
                <a:ea typeface="Calibri" panose="020F0502020204030204" pitchFamily="34" charset="0"/>
                <a:cs typeface="Arial" panose="020B0604020202020204" pitchFamily="34" charset="0"/>
              </a:rPr>
              <a:t>Doctoral Examination: Exploring Practice Across the Globe. </a:t>
            </a:r>
            <a:endParaRPr lang="en-GB" sz="2400" b="1" dirty="0">
              <a:latin typeface="Arial" panose="020B0604020202020204" pitchFamily="34" charset="0"/>
              <a:cs typeface="Arial" panose="020B0604020202020204" pitchFamily="34" charset="0"/>
            </a:endParaRPr>
          </a:p>
          <a:p>
            <a:pPr>
              <a:buFont typeface="Arial" panose="020B0604020202020204" pitchFamily="34" charset="0"/>
              <a:buChar char="•"/>
            </a:pPr>
            <a:endParaRPr lang="en-GB" sz="2400" b="1" dirty="0"/>
          </a:p>
          <a:p>
            <a:pPr>
              <a:buFont typeface="Arial" panose="020B0604020202020204" pitchFamily="34" charset="0"/>
              <a:buChar char="•"/>
            </a:pPr>
            <a:r>
              <a:rPr lang="en-GB" sz="2400" b="1" dirty="0"/>
              <a:t>(with Margaret Kiley (Australian National University) and Karri A. Holley (University of Alabama) The Changing Landscape of Doctoral Education: International Case Studies</a:t>
            </a:r>
          </a:p>
        </p:txBody>
      </p:sp>
      <p:sp>
        <p:nvSpPr>
          <p:cNvPr id="4" name="Action Button: End 4">
            <a:hlinkClick r:id="" action="ppaction://hlinkshowjump?jump=lastslide" highlightClick="1"/>
            <a:extLst>
              <a:ext uri="{FF2B5EF4-FFF2-40B4-BE49-F238E27FC236}">
                <a16:creationId xmlns:a16="http://schemas.microsoft.com/office/drawing/2014/main" id="{19A44BA2-B2B1-4095-B687-0C5555449FDE}"/>
              </a:ext>
            </a:extLst>
          </p:cNvPr>
          <p:cNvSpPr/>
          <p:nvPr/>
        </p:nvSpPr>
        <p:spPr>
          <a:xfrm>
            <a:off x="11586575" y="6388273"/>
            <a:ext cx="425885" cy="363255"/>
          </a:xfrm>
          <a:prstGeom prst="actionButtonE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67863877"/>
      </p:ext>
    </p:extLst>
  </p:cSld>
  <p:clrMapOvr>
    <a:masterClrMapping/>
  </p:clrMapOvr>
  <mc:AlternateContent xmlns:mc="http://schemas.openxmlformats.org/markup-compatibility/2006" xmlns:p14="http://schemas.microsoft.com/office/powerpoint/2010/main">
    <mc:Choice Requires="p14">
      <p:transition spd="slow" p14:dur="2000" advTm="683"/>
    </mc:Choice>
    <mc:Fallback xmlns="">
      <p:transition spd="slow" advTm="683"/>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A1DFC-639D-4516-963D-EA85EDEBD40C}"/>
              </a:ext>
            </a:extLst>
          </p:cNvPr>
          <p:cNvSpPr>
            <a:spLocks noGrp="1"/>
          </p:cNvSpPr>
          <p:nvPr>
            <p:ph type="ctrTitle" sz="quarter"/>
          </p:nvPr>
        </p:nvSpPr>
        <p:spPr>
          <a:xfrm>
            <a:off x="1007533" y="193677"/>
            <a:ext cx="10363200" cy="1075083"/>
          </a:xfrm>
        </p:spPr>
        <p:txBody>
          <a:bodyPr/>
          <a:lstStyle/>
          <a:p>
            <a:r>
              <a:rPr lang="en-GB" sz="3600" dirty="0"/>
              <a:t>What is involved in being a research supervisor?</a:t>
            </a:r>
          </a:p>
        </p:txBody>
      </p:sp>
      <p:sp>
        <p:nvSpPr>
          <p:cNvPr id="3" name="Subtitle 2">
            <a:extLst>
              <a:ext uri="{FF2B5EF4-FFF2-40B4-BE49-F238E27FC236}">
                <a16:creationId xmlns:a16="http://schemas.microsoft.com/office/drawing/2014/main" id="{89C07068-1B4D-48E9-A4AA-FD5823E923E7}"/>
              </a:ext>
            </a:extLst>
          </p:cNvPr>
          <p:cNvSpPr>
            <a:spLocks noGrp="1"/>
          </p:cNvSpPr>
          <p:nvPr>
            <p:ph type="subTitle" sz="quarter" idx="1"/>
          </p:nvPr>
        </p:nvSpPr>
        <p:spPr>
          <a:xfrm>
            <a:off x="1102784" y="2420938"/>
            <a:ext cx="10081683" cy="2376214"/>
          </a:xfrm>
        </p:spPr>
        <p:txBody>
          <a:bodyPr/>
          <a:lstStyle/>
          <a:p>
            <a:endParaRPr lang="en-GB" dirty="0"/>
          </a:p>
          <a:p>
            <a:endParaRPr lang="en-GB" dirty="0"/>
          </a:p>
          <a:p>
            <a:endParaRPr lang="en-GB" dirty="0"/>
          </a:p>
          <a:p>
            <a:endParaRPr lang="en-GB" dirty="0"/>
          </a:p>
          <a:p>
            <a:endParaRPr lang="en-GB" dirty="0"/>
          </a:p>
          <a:p>
            <a:r>
              <a:rPr lang="en-GB" dirty="0"/>
              <a:t>				</a:t>
            </a:r>
          </a:p>
          <a:p>
            <a:endParaRPr lang="en-GB" dirty="0"/>
          </a:p>
          <a:p>
            <a:endParaRPr lang="en-GB" dirty="0"/>
          </a:p>
          <a:p>
            <a:r>
              <a:rPr lang="en-GB" dirty="0"/>
              <a:t>				</a:t>
            </a:r>
          </a:p>
        </p:txBody>
      </p:sp>
      <p:pic>
        <p:nvPicPr>
          <p:cNvPr id="6" name="Picture 5">
            <a:extLst>
              <a:ext uri="{FF2B5EF4-FFF2-40B4-BE49-F238E27FC236}">
                <a16:creationId xmlns:a16="http://schemas.microsoft.com/office/drawing/2014/main" id="{F7440B80-DD14-45E3-94BC-7AF79583311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45182" y="1196752"/>
            <a:ext cx="9911396" cy="3672408"/>
          </a:xfrm>
          <a:prstGeom prst="rect">
            <a:avLst/>
          </a:prstGeom>
        </p:spPr>
      </p:pic>
    </p:spTree>
    <p:extLst>
      <p:ext uri="{BB962C8B-B14F-4D97-AF65-F5344CB8AC3E}">
        <p14:creationId xmlns:p14="http://schemas.microsoft.com/office/powerpoint/2010/main" val="28565001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r>
              <a:rPr lang="en-US" dirty="0"/>
              <a:t>Objectives are to:</a:t>
            </a:r>
          </a:p>
        </p:txBody>
      </p:sp>
      <p:sp>
        <p:nvSpPr>
          <p:cNvPr id="71683" name="Rectangle 3"/>
          <p:cNvSpPr>
            <a:spLocks noGrp="1" noChangeArrowheads="1"/>
          </p:cNvSpPr>
          <p:nvPr>
            <p:ph type="body" idx="1"/>
          </p:nvPr>
        </p:nvSpPr>
        <p:spPr/>
        <p:txBody>
          <a:bodyPr/>
          <a:lstStyle/>
          <a:p>
            <a:pPr>
              <a:buNone/>
            </a:pPr>
            <a:r>
              <a:rPr lang="en-GB" dirty="0">
                <a:solidFill>
                  <a:schemeClr val="tx1"/>
                </a:solidFill>
                <a:latin typeface="+mn-lt"/>
                <a:ea typeface="+mn-ea"/>
                <a:cs typeface="+mn-cs"/>
              </a:rPr>
              <a:t>	</a:t>
            </a:r>
          </a:p>
          <a:p>
            <a:pPr marL="457200" indent="-457200">
              <a:buFont typeface="Arial" panose="020B0604020202020204" pitchFamily="34" charset="0"/>
              <a:buChar char="•"/>
            </a:pPr>
            <a:r>
              <a:rPr lang="en-GB" sz="3200" b="1" dirty="0"/>
              <a:t>identify the key domains of supervisory practice;</a:t>
            </a:r>
          </a:p>
          <a:p>
            <a:r>
              <a:rPr lang="en-US" sz="3200" b="1" dirty="0"/>
              <a:t> </a:t>
            </a:r>
          </a:p>
        </p:txBody>
      </p:sp>
      <p:sp>
        <p:nvSpPr>
          <p:cNvPr id="5" name="Google Shape;306;p31">
            <a:hlinkClick r:id="" action="ppaction://hlinkshowjump?jump=nextslide"/>
            <a:extLst>
              <a:ext uri="{FF2B5EF4-FFF2-40B4-BE49-F238E27FC236}">
                <a16:creationId xmlns:a16="http://schemas.microsoft.com/office/drawing/2014/main" id="{1AE01A89-3906-5D0C-7143-D42BD9CC26B4}"/>
              </a:ext>
            </a:extLst>
          </p:cNvPr>
          <p:cNvSpPr/>
          <p:nvPr/>
        </p:nvSpPr>
        <p:spPr>
          <a:xfrm>
            <a:off x="11561523" y="6300593"/>
            <a:ext cx="300625" cy="388306"/>
          </a:xfrm>
          <a:custGeom>
            <a:avLst/>
            <a:gdLst/>
            <a:ahLst/>
            <a:cxnLst/>
            <a:rect l="l" t="t" r="r" b="b"/>
            <a:pathLst>
              <a:path w="120000" h="120000" extrusionOk="0">
                <a:moveTo>
                  <a:pt x="0" y="0"/>
                </a:moveTo>
                <a:lnTo>
                  <a:pt x="120000" y="0"/>
                </a:lnTo>
                <a:lnTo>
                  <a:pt x="120000" y="120000"/>
                </a:lnTo>
                <a:lnTo>
                  <a:pt x="0" y="120000"/>
                </a:lnTo>
                <a:close/>
                <a:moveTo>
                  <a:pt x="105000" y="60000"/>
                </a:moveTo>
                <a:lnTo>
                  <a:pt x="15000" y="25161"/>
                </a:lnTo>
                <a:lnTo>
                  <a:pt x="15000" y="94839"/>
                </a:lnTo>
                <a:close/>
              </a:path>
              <a:path w="120000" h="120000" fill="darken" extrusionOk="0">
                <a:moveTo>
                  <a:pt x="105000" y="60000"/>
                </a:moveTo>
                <a:lnTo>
                  <a:pt x="15000" y="25161"/>
                </a:lnTo>
                <a:lnTo>
                  <a:pt x="15000" y="94839"/>
                </a:lnTo>
                <a:close/>
              </a:path>
              <a:path w="120000" h="120000" fill="none" extrusionOk="0">
                <a:moveTo>
                  <a:pt x="105000" y="60000"/>
                </a:moveTo>
                <a:lnTo>
                  <a:pt x="15000" y="94839"/>
                </a:lnTo>
                <a:lnTo>
                  <a:pt x="15000" y="25161"/>
                </a:lnTo>
                <a:close/>
              </a:path>
              <a:path w="120000" h="120000" fill="none" extrusionOk="0">
                <a:moveTo>
                  <a:pt x="0" y="0"/>
                </a:moveTo>
                <a:lnTo>
                  <a:pt x="120000" y="0"/>
                </a:lnTo>
                <a:lnTo>
                  <a:pt x="120000" y="120000"/>
                </a:lnTo>
                <a:lnTo>
                  <a:pt x="0" y="120000"/>
                </a:lnTo>
                <a:close/>
              </a:path>
            </a:pathLst>
          </a:custGeom>
          <a:solidFill>
            <a:schemeClr val="accent1"/>
          </a:solidFill>
          <a:ln w="25400" cap="flat" cmpd="sng">
            <a:solidFill>
              <a:srgbClr val="88A3A5"/>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2400">
              <a:solidFill>
                <a:schemeClr val="lt1"/>
              </a:solidFill>
              <a:latin typeface="Times"/>
              <a:ea typeface="Times"/>
              <a:cs typeface="Times"/>
              <a:sym typeface="Times"/>
            </a:endParaRPr>
          </a:p>
        </p:txBody>
      </p:sp>
    </p:spTree>
    <p:extLst>
      <p:ext uri="{BB962C8B-B14F-4D97-AF65-F5344CB8AC3E}">
        <p14:creationId xmlns:p14="http://schemas.microsoft.com/office/powerpoint/2010/main" val="37785612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r>
              <a:rPr lang="en-US" dirty="0"/>
              <a:t>Objectives are to:</a:t>
            </a:r>
          </a:p>
        </p:txBody>
      </p:sp>
      <p:sp>
        <p:nvSpPr>
          <p:cNvPr id="71683" name="Rectangle 3"/>
          <p:cNvSpPr>
            <a:spLocks noGrp="1" noChangeArrowheads="1"/>
          </p:cNvSpPr>
          <p:nvPr>
            <p:ph type="body" idx="1"/>
          </p:nvPr>
        </p:nvSpPr>
        <p:spPr/>
        <p:txBody>
          <a:bodyPr/>
          <a:lstStyle/>
          <a:p>
            <a:pPr>
              <a:buNone/>
            </a:pPr>
            <a:r>
              <a:rPr lang="en-GB" dirty="0">
                <a:solidFill>
                  <a:schemeClr val="tx1"/>
                </a:solidFill>
                <a:latin typeface="+mn-lt"/>
                <a:ea typeface="+mn-ea"/>
                <a:cs typeface="+mn-cs"/>
              </a:rPr>
              <a:t>	</a:t>
            </a:r>
          </a:p>
          <a:p>
            <a:pPr>
              <a:buFont typeface="Arial" panose="020B0604020202020204" pitchFamily="34" charset="0"/>
              <a:buChar char="•"/>
            </a:pPr>
            <a:r>
              <a:rPr lang="en-GB" sz="3200" b="1" dirty="0">
                <a:solidFill>
                  <a:schemeClr val="bg2"/>
                </a:solidFill>
              </a:rPr>
              <a:t>identify the domains of supervisory practice</a:t>
            </a:r>
            <a:r>
              <a:rPr lang="en-GB" sz="3200" b="1" dirty="0"/>
              <a:t>;</a:t>
            </a:r>
          </a:p>
          <a:p>
            <a:pPr>
              <a:buFont typeface="Arial" panose="020B0604020202020204" pitchFamily="34" charset="0"/>
              <a:buChar char="•"/>
            </a:pPr>
            <a:r>
              <a:rPr lang="en-GB" sz="3200" b="1" dirty="0"/>
              <a:t>look at what supervisors need to do in each domain. </a:t>
            </a:r>
          </a:p>
          <a:p>
            <a:r>
              <a:rPr lang="en-US" sz="3200" b="1" dirty="0"/>
              <a:t> </a:t>
            </a:r>
          </a:p>
        </p:txBody>
      </p:sp>
      <p:sp>
        <p:nvSpPr>
          <p:cNvPr id="5" name="Google Shape;306;p31">
            <a:hlinkClick r:id="" action="ppaction://hlinkshowjump?jump=nextslide"/>
            <a:extLst>
              <a:ext uri="{FF2B5EF4-FFF2-40B4-BE49-F238E27FC236}">
                <a16:creationId xmlns:a16="http://schemas.microsoft.com/office/drawing/2014/main" id="{FF338DBE-8120-9F18-514C-4FF61E628BB1}"/>
              </a:ext>
            </a:extLst>
          </p:cNvPr>
          <p:cNvSpPr/>
          <p:nvPr/>
        </p:nvSpPr>
        <p:spPr>
          <a:xfrm>
            <a:off x="11561523" y="6300593"/>
            <a:ext cx="300625" cy="388306"/>
          </a:xfrm>
          <a:custGeom>
            <a:avLst/>
            <a:gdLst/>
            <a:ahLst/>
            <a:cxnLst/>
            <a:rect l="l" t="t" r="r" b="b"/>
            <a:pathLst>
              <a:path w="120000" h="120000" extrusionOk="0">
                <a:moveTo>
                  <a:pt x="0" y="0"/>
                </a:moveTo>
                <a:lnTo>
                  <a:pt x="120000" y="0"/>
                </a:lnTo>
                <a:lnTo>
                  <a:pt x="120000" y="120000"/>
                </a:lnTo>
                <a:lnTo>
                  <a:pt x="0" y="120000"/>
                </a:lnTo>
                <a:close/>
                <a:moveTo>
                  <a:pt x="105000" y="60000"/>
                </a:moveTo>
                <a:lnTo>
                  <a:pt x="15000" y="25161"/>
                </a:lnTo>
                <a:lnTo>
                  <a:pt x="15000" y="94839"/>
                </a:lnTo>
                <a:close/>
              </a:path>
              <a:path w="120000" h="120000" fill="darken" extrusionOk="0">
                <a:moveTo>
                  <a:pt x="105000" y="60000"/>
                </a:moveTo>
                <a:lnTo>
                  <a:pt x="15000" y="25161"/>
                </a:lnTo>
                <a:lnTo>
                  <a:pt x="15000" y="94839"/>
                </a:lnTo>
                <a:close/>
              </a:path>
              <a:path w="120000" h="120000" fill="none" extrusionOk="0">
                <a:moveTo>
                  <a:pt x="105000" y="60000"/>
                </a:moveTo>
                <a:lnTo>
                  <a:pt x="15000" y="94839"/>
                </a:lnTo>
                <a:lnTo>
                  <a:pt x="15000" y="25161"/>
                </a:lnTo>
                <a:close/>
              </a:path>
              <a:path w="120000" h="120000" fill="none" extrusionOk="0">
                <a:moveTo>
                  <a:pt x="0" y="0"/>
                </a:moveTo>
                <a:lnTo>
                  <a:pt x="120000" y="0"/>
                </a:lnTo>
                <a:lnTo>
                  <a:pt x="120000" y="120000"/>
                </a:lnTo>
                <a:lnTo>
                  <a:pt x="0" y="120000"/>
                </a:lnTo>
                <a:close/>
              </a:path>
            </a:pathLst>
          </a:custGeom>
          <a:solidFill>
            <a:schemeClr val="accent1"/>
          </a:solidFill>
          <a:ln w="25400" cap="flat" cmpd="sng">
            <a:solidFill>
              <a:srgbClr val="88A3A5"/>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2400">
              <a:solidFill>
                <a:schemeClr val="lt1"/>
              </a:solidFill>
              <a:latin typeface="Times"/>
              <a:ea typeface="Times"/>
              <a:cs typeface="Times"/>
              <a:sym typeface="Times"/>
            </a:endParaRPr>
          </a:p>
        </p:txBody>
      </p:sp>
    </p:spTree>
    <p:extLst>
      <p:ext uri="{BB962C8B-B14F-4D97-AF65-F5344CB8AC3E}">
        <p14:creationId xmlns:p14="http://schemas.microsoft.com/office/powerpoint/2010/main" val="16107780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800D5-AD00-421C-A54A-56F8D9A481CB}"/>
              </a:ext>
            </a:extLst>
          </p:cNvPr>
          <p:cNvSpPr>
            <a:spLocks noGrp="1"/>
          </p:cNvSpPr>
          <p:nvPr>
            <p:ph type="title"/>
          </p:nvPr>
        </p:nvSpPr>
        <p:spPr>
          <a:xfrm>
            <a:off x="914400" y="188640"/>
            <a:ext cx="10363200" cy="936104"/>
          </a:xfrm>
        </p:spPr>
        <p:txBody>
          <a:bodyPr/>
          <a:lstStyle/>
          <a:p>
            <a:r>
              <a:rPr lang="en-GB" dirty="0"/>
              <a:t>Programme</a:t>
            </a:r>
          </a:p>
        </p:txBody>
      </p:sp>
      <p:sp>
        <p:nvSpPr>
          <p:cNvPr id="3" name="Content Placeholder 2">
            <a:extLst>
              <a:ext uri="{FF2B5EF4-FFF2-40B4-BE49-F238E27FC236}">
                <a16:creationId xmlns:a16="http://schemas.microsoft.com/office/drawing/2014/main" id="{8A623B55-5304-42FB-8750-DE4C69AD55A8}"/>
              </a:ext>
            </a:extLst>
          </p:cNvPr>
          <p:cNvSpPr>
            <a:spLocks noGrp="1"/>
          </p:cNvSpPr>
          <p:nvPr>
            <p:ph idx="1"/>
          </p:nvPr>
        </p:nvSpPr>
        <p:spPr>
          <a:xfrm>
            <a:off x="912284" y="1196752"/>
            <a:ext cx="10363200" cy="4608736"/>
          </a:xfrm>
        </p:spPr>
        <p:txBody>
          <a:bodyPr/>
          <a:lstStyle/>
          <a:p>
            <a:r>
              <a:rPr lang="en-GB" sz="2800" b="1" dirty="0"/>
              <a:t>10.30		Introduction</a:t>
            </a:r>
          </a:p>
          <a:p>
            <a:r>
              <a:rPr lang="en-GB" sz="2800" b="1" dirty="0"/>
              <a:t>10.35		What are the key domains of supervisory 				practice?</a:t>
            </a:r>
          </a:p>
          <a:p>
            <a:r>
              <a:rPr lang="en-GB" sz="2800" b="1" dirty="0"/>
              <a:t>10.45		What do they involve supervisors doing in each </a:t>
            </a:r>
          </a:p>
          <a:p>
            <a:r>
              <a:rPr lang="en-GB" sz="2800" b="1" dirty="0"/>
              <a:t>			domain?</a:t>
            </a:r>
          </a:p>
          <a:p>
            <a:r>
              <a:rPr lang="en-GB" sz="2800" b="1" dirty="0"/>
              <a:t>11.55		Questions or comments</a:t>
            </a:r>
          </a:p>
          <a:p>
            <a:r>
              <a:rPr lang="en-GB" sz="2800" b="1" dirty="0"/>
              <a:t>12.00		Close</a:t>
            </a:r>
          </a:p>
        </p:txBody>
      </p:sp>
      <p:sp>
        <p:nvSpPr>
          <p:cNvPr id="4" name="Action Button: End 4">
            <a:hlinkClick r:id="" action="ppaction://hlinkshowjump?jump=lastslide" highlightClick="1"/>
            <a:extLst>
              <a:ext uri="{FF2B5EF4-FFF2-40B4-BE49-F238E27FC236}">
                <a16:creationId xmlns:a16="http://schemas.microsoft.com/office/drawing/2014/main" id="{0666920A-E6AF-DE32-2225-910E71107557}"/>
              </a:ext>
            </a:extLst>
          </p:cNvPr>
          <p:cNvSpPr/>
          <p:nvPr/>
        </p:nvSpPr>
        <p:spPr>
          <a:xfrm>
            <a:off x="11586575" y="6388273"/>
            <a:ext cx="425885" cy="363255"/>
          </a:xfrm>
          <a:prstGeom prst="actionButtonE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06651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B2ED1E-2C5E-43DF-806F-2C2DA60CDF47}"/>
              </a:ext>
            </a:extLst>
          </p:cNvPr>
          <p:cNvSpPr>
            <a:spLocks noGrp="1"/>
          </p:cNvSpPr>
          <p:nvPr>
            <p:ph type="ctrTitle" sz="quarter"/>
          </p:nvPr>
        </p:nvSpPr>
        <p:spPr/>
        <p:txBody>
          <a:bodyPr/>
          <a:lstStyle/>
          <a:p>
            <a:r>
              <a:rPr lang="en-GB" dirty="0"/>
              <a:t>What are the key domains of supervisory practice?</a:t>
            </a:r>
          </a:p>
        </p:txBody>
      </p:sp>
      <p:sp>
        <p:nvSpPr>
          <p:cNvPr id="3" name="Subtitle 2">
            <a:extLst>
              <a:ext uri="{FF2B5EF4-FFF2-40B4-BE49-F238E27FC236}">
                <a16:creationId xmlns:a16="http://schemas.microsoft.com/office/drawing/2014/main" id="{F8B4B0A5-12D0-4A28-9AC5-35CBA51BF1AE}"/>
              </a:ext>
            </a:extLst>
          </p:cNvPr>
          <p:cNvSpPr>
            <a:spLocks noGrp="1"/>
          </p:cNvSpPr>
          <p:nvPr>
            <p:ph type="subTitle" sz="quarter" idx="1"/>
          </p:nvPr>
        </p:nvSpPr>
        <p:spPr/>
        <p:txBody>
          <a:bodyPr/>
          <a:lstStyle/>
          <a:p>
            <a:endParaRPr lang="en-GB"/>
          </a:p>
        </p:txBody>
      </p:sp>
      <p:sp>
        <p:nvSpPr>
          <p:cNvPr id="6" name="Subtitle 5">
            <a:extLst>
              <a:ext uri="{FF2B5EF4-FFF2-40B4-BE49-F238E27FC236}">
                <a16:creationId xmlns:a16="http://schemas.microsoft.com/office/drawing/2014/main" id="{E999AF71-9ABF-44D5-87D8-34833CEA99EA}"/>
              </a:ext>
            </a:extLst>
          </p:cNvPr>
          <p:cNvSpPr>
            <a:spLocks noGrp="1"/>
          </p:cNvSpPr>
          <p:nvPr>
            <p:ph type="subTitle" sz="quarter" idx="1"/>
          </p:nvPr>
        </p:nvSpPr>
        <p:spPr/>
        <p:txBody>
          <a:bodyPr/>
          <a:lstStyle/>
          <a:p>
            <a:endParaRPr lang="en-GB"/>
          </a:p>
        </p:txBody>
      </p:sp>
      <p:sp>
        <p:nvSpPr>
          <p:cNvPr id="4" name="Slide Number Placeholder 3">
            <a:extLst>
              <a:ext uri="{FF2B5EF4-FFF2-40B4-BE49-F238E27FC236}">
                <a16:creationId xmlns:a16="http://schemas.microsoft.com/office/drawing/2014/main" id="{C2A31300-0BFB-4683-B1C0-CB416A9076D3}"/>
              </a:ext>
            </a:extLst>
          </p:cNvPr>
          <p:cNvSpPr>
            <a:spLocks noGrp="1"/>
          </p:cNvSpPr>
          <p:nvPr>
            <p:ph type="sldNum" sz="quarter" idx="4"/>
          </p:nvPr>
        </p:nvSpPr>
        <p:spPr/>
        <p:txBody>
          <a:bodyPr/>
          <a:lstStyle/>
          <a:p>
            <a:endParaRPr lang="en-GB" dirty="0"/>
          </a:p>
        </p:txBody>
      </p:sp>
    </p:spTree>
    <p:extLst>
      <p:ext uri="{BB962C8B-B14F-4D97-AF65-F5344CB8AC3E}">
        <p14:creationId xmlns:p14="http://schemas.microsoft.com/office/powerpoint/2010/main" val="34721198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9E99F-D005-4FDB-8F58-5224F57E7A8E}"/>
              </a:ext>
            </a:extLst>
          </p:cNvPr>
          <p:cNvSpPr>
            <a:spLocks noGrp="1"/>
          </p:cNvSpPr>
          <p:nvPr>
            <p:ph type="title"/>
          </p:nvPr>
        </p:nvSpPr>
        <p:spPr>
          <a:xfrm>
            <a:off x="914400" y="188640"/>
            <a:ext cx="10363200" cy="863872"/>
          </a:xfrm>
        </p:spPr>
        <p:txBody>
          <a:bodyPr/>
          <a:lstStyle/>
          <a:p>
            <a:r>
              <a:rPr lang="en-GB" dirty="0"/>
              <a:t>Development </a:t>
            </a:r>
          </a:p>
        </p:txBody>
      </p:sp>
      <p:sp>
        <p:nvSpPr>
          <p:cNvPr id="3" name="Content Placeholder 2">
            <a:extLst>
              <a:ext uri="{FF2B5EF4-FFF2-40B4-BE49-F238E27FC236}">
                <a16:creationId xmlns:a16="http://schemas.microsoft.com/office/drawing/2014/main" id="{48A12B97-4A77-4DCF-B4B0-64153750B455}"/>
              </a:ext>
            </a:extLst>
          </p:cNvPr>
          <p:cNvSpPr>
            <a:spLocks noGrp="1"/>
          </p:cNvSpPr>
          <p:nvPr>
            <p:ph idx="1"/>
          </p:nvPr>
        </p:nvSpPr>
        <p:spPr>
          <a:xfrm>
            <a:off x="912284" y="1124744"/>
            <a:ext cx="10363200" cy="4680744"/>
          </a:xfrm>
        </p:spPr>
        <p:txBody>
          <a:bodyPr/>
          <a:lstStyle/>
          <a:p>
            <a:pPr>
              <a:buFont typeface="Arial" panose="020B0604020202020204" pitchFamily="34" charset="0"/>
              <a:buChar char="•"/>
            </a:pPr>
            <a:r>
              <a:rPr lang="en-GB" sz="3200" b="1" dirty="0"/>
              <a:t>In 2019, invited by the UKCGE to develop a framework for good supervisory practice as a tool for self- development and potentially to underpin a recognition scheme;</a:t>
            </a:r>
          </a:p>
          <a:p>
            <a:pPr>
              <a:buFont typeface="Arial" panose="020B0604020202020204" pitchFamily="34" charset="0"/>
              <a:buChar char="•"/>
            </a:pPr>
            <a:r>
              <a:rPr lang="en-GB" sz="3200" b="1" dirty="0"/>
              <a:t>First step to define ‘good practice’ which, following, Brown and Atkins (1988: 115) was conceptualised as ‘the set of underpinning attributes that make … [supervision] effective’.;</a:t>
            </a:r>
          </a:p>
          <a:p>
            <a:pPr>
              <a:buFont typeface="Arial" panose="020B0604020202020204" pitchFamily="34" charset="0"/>
              <a:buChar char="•"/>
            </a:pPr>
            <a:endParaRPr lang="en-GB" sz="2400" b="1" dirty="0"/>
          </a:p>
          <a:p>
            <a:pPr>
              <a:buFont typeface="Arial" panose="020B0604020202020204" pitchFamily="34" charset="0"/>
              <a:buChar char="•"/>
            </a:pPr>
            <a:endParaRPr lang="en-GB" dirty="0"/>
          </a:p>
        </p:txBody>
      </p:sp>
      <p:sp>
        <p:nvSpPr>
          <p:cNvPr id="4" name="Action Button: Forward or Next 1">
            <a:hlinkClick r:id="" action="ppaction://hlinkshowjump?jump=nextslide" highlightClick="1"/>
            <a:extLst>
              <a:ext uri="{FF2B5EF4-FFF2-40B4-BE49-F238E27FC236}">
                <a16:creationId xmlns:a16="http://schemas.microsoft.com/office/drawing/2014/main" id="{708D5273-42EA-4DD5-8F56-D2E5958F1F66}"/>
              </a:ext>
            </a:extLst>
          </p:cNvPr>
          <p:cNvSpPr/>
          <p:nvPr/>
        </p:nvSpPr>
        <p:spPr>
          <a:xfrm>
            <a:off x="11561523" y="6300593"/>
            <a:ext cx="300625" cy="38830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659914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9E99F-D005-4FDB-8F58-5224F57E7A8E}"/>
              </a:ext>
            </a:extLst>
          </p:cNvPr>
          <p:cNvSpPr>
            <a:spLocks noGrp="1"/>
          </p:cNvSpPr>
          <p:nvPr>
            <p:ph type="title"/>
          </p:nvPr>
        </p:nvSpPr>
        <p:spPr>
          <a:xfrm>
            <a:off x="914400" y="188640"/>
            <a:ext cx="10363200" cy="863872"/>
          </a:xfrm>
        </p:spPr>
        <p:txBody>
          <a:bodyPr/>
          <a:lstStyle/>
          <a:p>
            <a:r>
              <a:rPr lang="en-GB" dirty="0"/>
              <a:t>Development (cont.)</a:t>
            </a:r>
          </a:p>
        </p:txBody>
      </p:sp>
      <p:sp>
        <p:nvSpPr>
          <p:cNvPr id="3" name="Content Placeholder 2">
            <a:extLst>
              <a:ext uri="{FF2B5EF4-FFF2-40B4-BE49-F238E27FC236}">
                <a16:creationId xmlns:a16="http://schemas.microsoft.com/office/drawing/2014/main" id="{48A12B97-4A77-4DCF-B4B0-64153750B455}"/>
              </a:ext>
            </a:extLst>
          </p:cNvPr>
          <p:cNvSpPr>
            <a:spLocks noGrp="1"/>
          </p:cNvSpPr>
          <p:nvPr>
            <p:ph idx="1"/>
          </p:nvPr>
        </p:nvSpPr>
        <p:spPr>
          <a:xfrm>
            <a:off x="912284" y="1124744"/>
            <a:ext cx="10363200" cy="4680744"/>
          </a:xfrm>
        </p:spPr>
        <p:txBody>
          <a:bodyPr/>
          <a:lstStyle/>
          <a:p>
            <a:pPr>
              <a:buFont typeface="Arial" panose="020B0604020202020204" pitchFamily="34" charset="0"/>
              <a:buChar char="•"/>
            </a:pPr>
            <a:r>
              <a:rPr lang="en-GB" sz="3200" b="1" dirty="0"/>
              <a:t>Numerous definitions of ‘effective’  in the literature – for example James and Baldwin 2009, </a:t>
            </a:r>
            <a:r>
              <a:rPr lang="en-GB" sz="3200" b="1" dirty="0" err="1"/>
              <a:t>Eley</a:t>
            </a:r>
            <a:r>
              <a:rPr lang="en-GB" sz="3200" b="1" dirty="0"/>
              <a:t> and Murray 2009, </a:t>
            </a:r>
            <a:r>
              <a:rPr lang="en-GB" sz="3200" b="1" dirty="0" err="1"/>
              <a:t>Wisker</a:t>
            </a:r>
            <a:r>
              <a:rPr lang="en-GB" sz="3200" b="1" dirty="0"/>
              <a:t> 2012, Grant et al 2014, Kearns and Finn 2017, Taylor et al 2018);</a:t>
            </a:r>
          </a:p>
          <a:p>
            <a:pPr>
              <a:buFont typeface="Arial" panose="020B0604020202020204" pitchFamily="34" charset="0"/>
              <a:buChar char="•"/>
            </a:pPr>
            <a:r>
              <a:rPr lang="en-GB" sz="3200" b="1" dirty="0"/>
              <a:t>Initially combined these into a model with 22 attributes based on the tripartite division of practice into activities, knowledge and understanding, and principles used for HEA Fellowship.</a:t>
            </a:r>
          </a:p>
          <a:p>
            <a:pPr>
              <a:buFont typeface="Arial" panose="020B0604020202020204" pitchFamily="34" charset="0"/>
              <a:buChar char="•"/>
            </a:pPr>
            <a:endParaRPr lang="en-GB" sz="2400" b="1" dirty="0"/>
          </a:p>
          <a:p>
            <a:pPr>
              <a:buFont typeface="Arial" panose="020B0604020202020204" pitchFamily="34" charset="0"/>
              <a:buChar char="•"/>
            </a:pPr>
            <a:endParaRPr lang="en-GB" dirty="0"/>
          </a:p>
        </p:txBody>
      </p:sp>
      <p:sp>
        <p:nvSpPr>
          <p:cNvPr id="4" name="Action Button: Forward or Next 1">
            <a:hlinkClick r:id="" action="ppaction://hlinkshowjump?jump=nextslide" highlightClick="1"/>
            <a:extLst>
              <a:ext uri="{FF2B5EF4-FFF2-40B4-BE49-F238E27FC236}">
                <a16:creationId xmlns:a16="http://schemas.microsoft.com/office/drawing/2014/main" id="{708D5273-42EA-4DD5-8F56-D2E5958F1F66}"/>
              </a:ext>
            </a:extLst>
          </p:cNvPr>
          <p:cNvSpPr/>
          <p:nvPr/>
        </p:nvSpPr>
        <p:spPr>
          <a:xfrm>
            <a:off x="11561523" y="6300593"/>
            <a:ext cx="300625" cy="38830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811239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08BA4-51FA-9EFF-DDEA-A4E26B3EF815}"/>
              </a:ext>
            </a:extLst>
          </p:cNvPr>
          <p:cNvSpPr>
            <a:spLocks noGrp="1"/>
          </p:cNvSpPr>
          <p:nvPr>
            <p:ph type="title"/>
          </p:nvPr>
        </p:nvSpPr>
        <p:spPr>
          <a:xfrm>
            <a:off x="914400" y="404664"/>
            <a:ext cx="10363200" cy="720080"/>
          </a:xfrm>
        </p:spPr>
        <p:txBody>
          <a:bodyPr/>
          <a:lstStyle/>
          <a:p>
            <a:r>
              <a:rPr lang="en-GB" dirty="0"/>
              <a:t>Development (cont.)</a:t>
            </a:r>
          </a:p>
        </p:txBody>
      </p:sp>
      <p:sp>
        <p:nvSpPr>
          <p:cNvPr id="3" name="Content Placeholder 2">
            <a:extLst>
              <a:ext uri="{FF2B5EF4-FFF2-40B4-BE49-F238E27FC236}">
                <a16:creationId xmlns:a16="http://schemas.microsoft.com/office/drawing/2014/main" id="{A8DA8B17-BE22-4E20-2E8F-34FF45622302}"/>
              </a:ext>
            </a:extLst>
          </p:cNvPr>
          <p:cNvSpPr>
            <a:spLocks noGrp="1"/>
          </p:cNvSpPr>
          <p:nvPr>
            <p:ph idx="1"/>
          </p:nvPr>
        </p:nvSpPr>
        <p:spPr>
          <a:xfrm>
            <a:off x="912284" y="1268760"/>
            <a:ext cx="10363200" cy="4536728"/>
          </a:xfrm>
        </p:spPr>
        <p:txBody>
          <a:bodyPr/>
          <a:lstStyle/>
          <a:p>
            <a:pPr>
              <a:buFont typeface="Arial" panose="020B0604020202020204" pitchFamily="34" charset="0"/>
              <a:buChar char="•"/>
            </a:pPr>
            <a:r>
              <a:rPr lang="en-GB" sz="2800" b="1" dirty="0"/>
              <a:t>Trialled in 13 institutions in England, Scotland and Wales;</a:t>
            </a:r>
          </a:p>
          <a:p>
            <a:pPr>
              <a:buFont typeface="Arial" panose="020B0604020202020204" pitchFamily="34" charset="0"/>
              <a:buChar char="•"/>
            </a:pPr>
            <a:r>
              <a:rPr lang="en-GB" sz="2800" b="1" dirty="0"/>
              <a:t>Subject to a national consultation involving over 100 responses from 60 institutions;</a:t>
            </a:r>
          </a:p>
          <a:p>
            <a:pPr>
              <a:buFont typeface="Arial" panose="020B0604020202020204" pitchFamily="34" charset="0"/>
              <a:buChar char="•"/>
            </a:pPr>
            <a:r>
              <a:rPr lang="en-GB" sz="2800" b="1" dirty="0"/>
              <a:t>Basic message of both was that the draft framework captured ‘good supervision’ very well, but it was too complex and needed to be simplified and streamlined;</a:t>
            </a:r>
          </a:p>
          <a:p>
            <a:pPr>
              <a:buFont typeface="Arial" panose="020B0604020202020204" pitchFamily="34" charset="0"/>
              <a:buChar char="•"/>
            </a:pPr>
            <a:r>
              <a:rPr lang="en-GB" sz="2800" b="1" dirty="0"/>
              <a:t>Framework re-defined in terms of 10 domains based upon the ‘supervisory activities’ and ‘core knowledge’ and ‘professional values’ were folded into these domains</a:t>
            </a:r>
          </a:p>
        </p:txBody>
      </p:sp>
      <p:sp>
        <p:nvSpPr>
          <p:cNvPr id="4" name="Action Button: Forward or Next 1">
            <a:hlinkClick r:id="" action="ppaction://hlinkshowjump?jump=nextslide" highlightClick="1"/>
            <a:extLst>
              <a:ext uri="{FF2B5EF4-FFF2-40B4-BE49-F238E27FC236}">
                <a16:creationId xmlns:a16="http://schemas.microsoft.com/office/drawing/2014/main" id="{5CDACC45-CCC5-C421-4D72-8B170FB93A3E}"/>
              </a:ext>
            </a:extLst>
          </p:cNvPr>
          <p:cNvSpPr/>
          <p:nvPr/>
        </p:nvSpPr>
        <p:spPr>
          <a:xfrm>
            <a:off x="11561523" y="6300593"/>
            <a:ext cx="300625" cy="38830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047386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83"/>
        <p:cNvGrpSpPr/>
        <p:nvPr/>
      </p:nvGrpSpPr>
      <p:grpSpPr>
        <a:xfrm>
          <a:off x="0" y="0"/>
          <a:ext cx="0" cy="0"/>
          <a:chOff x="0" y="0"/>
          <a:chExt cx="0" cy="0"/>
        </a:xfrm>
      </p:grpSpPr>
      <p:sp>
        <p:nvSpPr>
          <p:cNvPr id="284" name="Google Shape;284;p17"/>
          <p:cNvSpPr txBox="1"/>
          <p:nvPr/>
        </p:nvSpPr>
        <p:spPr>
          <a:xfrm>
            <a:off x="983432" y="823630"/>
            <a:ext cx="9277973" cy="4995423"/>
          </a:xfrm>
          <a:prstGeom prst="rect">
            <a:avLst/>
          </a:prstGeom>
          <a:solidFill>
            <a:srgbClr val="D7E5EF"/>
          </a:solidFill>
          <a:ln>
            <a:noFill/>
          </a:ln>
        </p:spPr>
        <p:txBody>
          <a:bodyPr spcFirstLastPara="1" wrap="square" lIns="91425" tIns="45700" rIns="91425" bIns="45700" anchor="t" anchorCtr="0">
            <a:normAutofit/>
          </a:bodyPr>
          <a:lstStyle/>
          <a:p>
            <a:pPr marL="180975" marR="0" lvl="0" indent="0" algn="l" rtl="0">
              <a:lnSpc>
                <a:spcPct val="90000"/>
              </a:lnSpc>
              <a:spcBef>
                <a:spcPts val="0"/>
              </a:spcBef>
              <a:spcAft>
                <a:spcPts val="0"/>
              </a:spcAft>
              <a:buClr>
                <a:schemeClr val="dk1"/>
              </a:buClr>
              <a:buSzPts val="500"/>
              <a:buFont typeface="Arial"/>
              <a:buNone/>
            </a:pPr>
            <a:r>
              <a:rPr lang="en-GB" sz="500">
                <a:solidFill>
                  <a:schemeClr val="dk1"/>
                </a:solidFill>
                <a:latin typeface="Century Gothic"/>
                <a:ea typeface="Century Gothic"/>
                <a:cs typeface="Century Gothic"/>
                <a:sym typeface="Century Gothic"/>
              </a:rPr>
              <a:t> </a:t>
            </a:r>
            <a:endParaRPr sz="2000">
              <a:solidFill>
                <a:schemeClr val="dk1"/>
              </a:solidFill>
              <a:latin typeface="Calibri"/>
              <a:ea typeface="Calibri"/>
              <a:cs typeface="Calibri"/>
              <a:sym typeface="Calibri"/>
            </a:endParaRPr>
          </a:p>
        </p:txBody>
      </p:sp>
      <p:sp>
        <p:nvSpPr>
          <p:cNvPr id="285" name="Google Shape;285;p17"/>
          <p:cNvSpPr/>
          <p:nvPr/>
        </p:nvSpPr>
        <p:spPr>
          <a:xfrm>
            <a:off x="1775520" y="908720"/>
            <a:ext cx="9433048" cy="4985940"/>
          </a:xfrm>
          <a:prstGeom prst="rect">
            <a:avLst/>
          </a:prstGeom>
          <a:noFill/>
          <a:ln>
            <a:noFill/>
          </a:ln>
        </p:spPr>
        <p:txBody>
          <a:bodyPr spcFirstLastPara="1" wrap="square" lIns="91425" tIns="45700" rIns="91425" bIns="45700" anchor="t" anchorCtr="0">
            <a:spAutoFit/>
          </a:bodyPr>
          <a:lstStyle/>
          <a:p>
            <a:pPr marL="531813" marR="0" lvl="0" indent="-531813" algn="l" rtl="0">
              <a:lnSpc>
                <a:spcPct val="150000"/>
              </a:lnSpc>
              <a:spcBef>
                <a:spcPts val="0"/>
              </a:spcBef>
              <a:spcAft>
                <a:spcPts val="0"/>
              </a:spcAft>
              <a:buClr>
                <a:schemeClr val="dk1"/>
              </a:buClr>
              <a:buSzPts val="1800"/>
              <a:buFont typeface="Calibri"/>
              <a:buAutoNum type="arabicPeriod"/>
            </a:pPr>
            <a:r>
              <a:rPr lang="en-GB" sz="2000" b="1" dirty="0">
                <a:solidFill>
                  <a:schemeClr val="dk1"/>
                </a:solidFill>
                <a:latin typeface="Calibri"/>
                <a:ea typeface="Calibri"/>
                <a:cs typeface="Calibri"/>
                <a:sym typeface="Calibri"/>
              </a:rPr>
              <a:t>Recruitment and selection                                                                            </a:t>
            </a:r>
            <a:endParaRPr lang="en-GB" sz="2800" b="1" dirty="0"/>
          </a:p>
          <a:p>
            <a:pPr marL="531813" marR="0" lvl="0" indent="-531813" algn="l" rtl="0">
              <a:lnSpc>
                <a:spcPct val="150000"/>
              </a:lnSpc>
              <a:spcBef>
                <a:spcPts val="0"/>
              </a:spcBef>
              <a:spcAft>
                <a:spcPts val="0"/>
              </a:spcAft>
              <a:buClr>
                <a:schemeClr val="dk1"/>
              </a:buClr>
              <a:buSzPts val="1800"/>
              <a:buFont typeface="Calibri"/>
              <a:buAutoNum type="arabicPeriod"/>
            </a:pPr>
            <a:r>
              <a:rPr lang="en-GB" sz="2000" b="1" dirty="0">
                <a:solidFill>
                  <a:schemeClr val="dk1"/>
                </a:solidFill>
                <a:latin typeface="Calibri"/>
                <a:ea typeface="Calibri"/>
                <a:cs typeface="Calibri"/>
                <a:sym typeface="Calibri"/>
              </a:rPr>
              <a:t>Supervisory relationships with students                                                       </a:t>
            </a:r>
            <a:endParaRPr lang="en-GB" sz="2800" b="1" dirty="0"/>
          </a:p>
          <a:p>
            <a:pPr marL="531813" marR="0" lvl="0" indent="-531813" algn="l" rtl="0">
              <a:lnSpc>
                <a:spcPct val="150000"/>
              </a:lnSpc>
              <a:spcBef>
                <a:spcPts val="0"/>
              </a:spcBef>
              <a:spcAft>
                <a:spcPts val="0"/>
              </a:spcAft>
              <a:buClr>
                <a:schemeClr val="dk1"/>
              </a:buClr>
              <a:buSzPts val="1800"/>
              <a:buFont typeface="Calibri"/>
              <a:buAutoNum type="arabicPeriod"/>
            </a:pPr>
            <a:r>
              <a:rPr lang="en-GB" sz="2000" b="1" dirty="0">
                <a:solidFill>
                  <a:schemeClr val="dk1"/>
                </a:solidFill>
                <a:latin typeface="Calibri"/>
                <a:ea typeface="Calibri"/>
                <a:cs typeface="Calibri"/>
                <a:sym typeface="Calibri"/>
              </a:rPr>
              <a:t>Supervisory relationships with co- supervisors                                            </a:t>
            </a:r>
            <a:endParaRPr lang="en-GB" sz="2800" b="1" dirty="0"/>
          </a:p>
          <a:p>
            <a:pPr marL="531813" marR="0" lvl="0" indent="-531813" algn="l" rtl="0">
              <a:lnSpc>
                <a:spcPct val="150000"/>
              </a:lnSpc>
              <a:spcBef>
                <a:spcPts val="0"/>
              </a:spcBef>
              <a:spcAft>
                <a:spcPts val="0"/>
              </a:spcAft>
              <a:buClr>
                <a:schemeClr val="dk1"/>
              </a:buClr>
              <a:buSzPts val="1800"/>
              <a:buFont typeface="Calibri"/>
              <a:buAutoNum type="arabicPeriod"/>
            </a:pPr>
            <a:r>
              <a:rPr lang="en-GB" sz="2000" b="1" dirty="0">
                <a:solidFill>
                  <a:schemeClr val="dk1"/>
                </a:solidFill>
                <a:latin typeface="Calibri"/>
                <a:ea typeface="Calibri"/>
                <a:cs typeface="Calibri"/>
                <a:sym typeface="Calibri"/>
              </a:rPr>
              <a:t>Supporting the research project </a:t>
            </a:r>
            <a:endParaRPr lang="en-GB" sz="2800" b="1" dirty="0"/>
          </a:p>
          <a:p>
            <a:pPr marL="531813" marR="0" lvl="0" indent="-531813" algn="l" rtl="0">
              <a:lnSpc>
                <a:spcPct val="150000"/>
              </a:lnSpc>
              <a:spcBef>
                <a:spcPts val="0"/>
              </a:spcBef>
              <a:spcAft>
                <a:spcPts val="0"/>
              </a:spcAft>
              <a:buClr>
                <a:schemeClr val="dk1"/>
              </a:buClr>
              <a:buSzPts val="1800"/>
              <a:buFont typeface="Calibri"/>
              <a:buAutoNum type="arabicPeriod"/>
            </a:pPr>
            <a:r>
              <a:rPr lang="en-GB" sz="2000" b="1" dirty="0">
                <a:solidFill>
                  <a:schemeClr val="dk1"/>
                </a:solidFill>
                <a:latin typeface="Calibri"/>
                <a:ea typeface="Calibri"/>
                <a:cs typeface="Calibri"/>
                <a:sym typeface="Calibri"/>
              </a:rPr>
              <a:t>Encouraging writing and giving feedback                                                     </a:t>
            </a:r>
            <a:endParaRPr lang="en-GB" sz="2800" b="1" dirty="0"/>
          </a:p>
          <a:p>
            <a:pPr marL="531813" marR="0" lvl="0" indent="-531813" algn="l" rtl="0">
              <a:lnSpc>
                <a:spcPct val="150000"/>
              </a:lnSpc>
              <a:spcBef>
                <a:spcPts val="0"/>
              </a:spcBef>
              <a:spcAft>
                <a:spcPts val="0"/>
              </a:spcAft>
              <a:buClr>
                <a:schemeClr val="dk1"/>
              </a:buClr>
              <a:buSzPts val="1800"/>
              <a:buFont typeface="Calibri"/>
              <a:buAutoNum type="arabicPeriod"/>
            </a:pPr>
            <a:r>
              <a:rPr lang="en-GB" sz="2000" b="1" dirty="0">
                <a:solidFill>
                  <a:schemeClr val="dk1"/>
                </a:solidFill>
                <a:latin typeface="Calibri"/>
                <a:ea typeface="Calibri"/>
                <a:cs typeface="Calibri"/>
                <a:sym typeface="Calibri"/>
              </a:rPr>
              <a:t>Keeping the research on track and monitoring progress                              </a:t>
            </a:r>
            <a:endParaRPr lang="en-GB" sz="2800" b="1" dirty="0"/>
          </a:p>
          <a:p>
            <a:pPr marL="531813" marR="0" lvl="0" indent="-531813" algn="l" rtl="0">
              <a:lnSpc>
                <a:spcPct val="150000"/>
              </a:lnSpc>
              <a:spcBef>
                <a:spcPts val="0"/>
              </a:spcBef>
              <a:spcAft>
                <a:spcPts val="0"/>
              </a:spcAft>
              <a:buClr>
                <a:schemeClr val="dk1"/>
              </a:buClr>
              <a:buSzPts val="1800"/>
              <a:buFont typeface="Calibri"/>
              <a:buAutoNum type="arabicPeriod"/>
            </a:pPr>
            <a:r>
              <a:rPr lang="en-GB" sz="2000" b="1" dirty="0">
                <a:solidFill>
                  <a:schemeClr val="dk1"/>
                </a:solidFill>
                <a:latin typeface="Calibri"/>
                <a:ea typeface="Calibri"/>
                <a:cs typeface="Calibri"/>
                <a:sym typeface="Calibri"/>
              </a:rPr>
              <a:t>Personal and professional support for the candidate </a:t>
            </a:r>
            <a:endParaRPr lang="en-GB" sz="2800" b="1" dirty="0"/>
          </a:p>
          <a:p>
            <a:pPr marL="531813" marR="0" lvl="0" indent="-531813" algn="l" rtl="0">
              <a:lnSpc>
                <a:spcPct val="150000"/>
              </a:lnSpc>
              <a:spcBef>
                <a:spcPts val="0"/>
              </a:spcBef>
              <a:spcAft>
                <a:spcPts val="0"/>
              </a:spcAft>
              <a:buClr>
                <a:schemeClr val="dk1"/>
              </a:buClr>
              <a:buSzPts val="1800"/>
              <a:buFont typeface="Calibri"/>
              <a:buAutoNum type="arabicPeriod"/>
            </a:pPr>
            <a:r>
              <a:rPr lang="en-GB" sz="2000" b="1" dirty="0">
                <a:solidFill>
                  <a:schemeClr val="dk1"/>
                </a:solidFill>
                <a:latin typeface="Calibri"/>
                <a:ea typeface="Calibri"/>
                <a:cs typeface="Calibri"/>
                <a:sym typeface="Calibri"/>
              </a:rPr>
              <a:t>Completion and examination      </a:t>
            </a:r>
            <a:endParaRPr lang="en-GB" sz="2800" b="1" dirty="0"/>
          </a:p>
          <a:p>
            <a:pPr marL="531813" marR="0" lvl="0" indent="-531813" algn="l" rtl="0">
              <a:lnSpc>
                <a:spcPct val="150000"/>
              </a:lnSpc>
              <a:spcBef>
                <a:spcPts val="0"/>
              </a:spcBef>
              <a:spcAft>
                <a:spcPts val="0"/>
              </a:spcAft>
              <a:buClr>
                <a:schemeClr val="dk1"/>
              </a:buClr>
              <a:buSzPts val="1800"/>
              <a:buFont typeface="Calibri"/>
              <a:buAutoNum type="arabicPeriod"/>
            </a:pPr>
            <a:r>
              <a:rPr lang="en-GB" sz="2000" b="1" dirty="0">
                <a:solidFill>
                  <a:schemeClr val="dk1"/>
                </a:solidFill>
                <a:latin typeface="Calibri"/>
                <a:ea typeface="Calibri"/>
                <a:cs typeface="Calibri"/>
                <a:sym typeface="Calibri"/>
              </a:rPr>
              <a:t>Dissemination                                                                   </a:t>
            </a:r>
            <a:endParaRPr lang="en-GB" sz="2800" b="1" dirty="0"/>
          </a:p>
          <a:p>
            <a:pPr marL="531813" marR="0" lvl="0" indent="-531813" algn="l" rtl="0">
              <a:lnSpc>
                <a:spcPct val="150000"/>
              </a:lnSpc>
              <a:spcBef>
                <a:spcPts val="0"/>
              </a:spcBef>
              <a:spcAft>
                <a:spcPts val="0"/>
              </a:spcAft>
              <a:buClr>
                <a:schemeClr val="dk1"/>
              </a:buClr>
              <a:buSzPts val="1800"/>
              <a:buFont typeface="Calibri"/>
              <a:buAutoNum type="arabicPeriod"/>
            </a:pPr>
            <a:r>
              <a:rPr lang="en-GB" sz="2000" b="1" dirty="0">
                <a:solidFill>
                  <a:schemeClr val="dk1"/>
                </a:solidFill>
                <a:latin typeface="Calibri"/>
                <a:ea typeface="Calibri"/>
                <a:cs typeface="Calibri"/>
                <a:sym typeface="Calibri"/>
              </a:rPr>
              <a:t>Reflective practice   </a:t>
            </a:r>
          </a:p>
          <a:p>
            <a:pPr marL="0" indent="0"/>
            <a:r>
              <a:rPr lang="en-GB" sz="1800" b="1" dirty="0"/>
              <a:t>	</a:t>
            </a:r>
            <a:endParaRPr lang="en-GB" sz="1800" b="1" dirty="0">
              <a:solidFill>
                <a:schemeClr val="dk1"/>
              </a:solidFill>
              <a:latin typeface="Calibri"/>
              <a:ea typeface="Calibri"/>
              <a:cs typeface="Calibri"/>
              <a:sym typeface="Calibri"/>
            </a:endParaRPr>
          </a:p>
        </p:txBody>
      </p:sp>
      <p:sp>
        <p:nvSpPr>
          <p:cNvPr id="286" name="Google Shape;286;p17"/>
          <p:cNvSpPr txBox="1"/>
          <p:nvPr/>
        </p:nvSpPr>
        <p:spPr>
          <a:xfrm>
            <a:off x="1648847" y="259657"/>
            <a:ext cx="8335585" cy="574285"/>
          </a:xfrm>
          <a:prstGeom prst="rect">
            <a:avLst/>
          </a:prstGeom>
          <a:solidFill>
            <a:srgbClr val="115EAE"/>
          </a:solidFill>
          <a:ln>
            <a:noFill/>
          </a:ln>
        </p:spPr>
        <p:txBody>
          <a:bodyPr spcFirstLastPara="1" wrap="square" lIns="91425" tIns="45700" rIns="91425" bIns="45700" anchor="ctr" anchorCtr="0">
            <a:normAutofit/>
          </a:bodyPr>
          <a:lstStyle/>
          <a:p>
            <a:pPr marL="180975" marR="0" lvl="0" indent="0" algn="l" rtl="0">
              <a:lnSpc>
                <a:spcPct val="90000"/>
              </a:lnSpc>
              <a:spcBef>
                <a:spcPts val="0"/>
              </a:spcBef>
              <a:spcAft>
                <a:spcPts val="0"/>
              </a:spcAft>
              <a:buClr>
                <a:schemeClr val="lt1"/>
              </a:buClr>
              <a:buSzPts val="2400"/>
              <a:buFont typeface="Arial"/>
              <a:buNone/>
            </a:pPr>
            <a:r>
              <a:rPr lang="en-GB" sz="2400" dirty="0">
                <a:solidFill>
                  <a:schemeClr val="lt1"/>
                </a:solidFill>
                <a:latin typeface="Century Gothic"/>
                <a:ea typeface="Century Gothic"/>
                <a:cs typeface="Century Gothic"/>
                <a:sym typeface="Century Gothic"/>
              </a:rPr>
              <a:t>GOOD </a:t>
            </a:r>
            <a:r>
              <a:rPr lang="en-GB" sz="2400" b="1" dirty="0">
                <a:solidFill>
                  <a:schemeClr val="lt1"/>
                </a:solidFill>
                <a:latin typeface="Century Gothic"/>
                <a:ea typeface="Century Gothic"/>
                <a:cs typeface="Century Gothic"/>
                <a:sym typeface="Century Gothic"/>
              </a:rPr>
              <a:t>SUPERVISORY PRACTICE DOMAINS</a:t>
            </a:r>
            <a:endParaRPr sz="8800" b="1" dirty="0">
              <a:solidFill>
                <a:schemeClr val="lt1"/>
              </a:solidFill>
              <a:latin typeface="Calibri"/>
              <a:ea typeface="Calibri"/>
              <a:cs typeface="Calibri"/>
              <a:sym typeface="Calibri"/>
            </a:endParaRPr>
          </a:p>
        </p:txBody>
      </p:sp>
      <p:sp>
        <p:nvSpPr>
          <p:cNvPr id="8" name="Action Button: End 4">
            <a:hlinkClick r:id="" action="ppaction://hlinkshowjump?jump=lastslide" highlightClick="1"/>
            <a:extLst>
              <a:ext uri="{FF2B5EF4-FFF2-40B4-BE49-F238E27FC236}">
                <a16:creationId xmlns:a16="http://schemas.microsoft.com/office/drawing/2014/main" id="{4FF2944E-C150-39AA-EDFC-270EEB455FA0}"/>
              </a:ext>
            </a:extLst>
          </p:cNvPr>
          <p:cNvSpPr/>
          <p:nvPr/>
        </p:nvSpPr>
        <p:spPr>
          <a:xfrm>
            <a:off x="11586575" y="6388273"/>
            <a:ext cx="425885" cy="363255"/>
          </a:xfrm>
          <a:prstGeom prst="actionButtonE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426F3-E74E-4E83-8F10-1405D93F73D3}"/>
              </a:ext>
            </a:extLst>
          </p:cNvPr>
          <p:cNvSpPr>
            <a:spLocks noGrp="1"/>
          </p:cNvSpPr>
          <p:nvPr>
            <p:ph type="ctrTitle" sz="quarter"/>
          </p:nvPr>
        </p:nvSpPr>
        <p:spPr/>
        <p:txBody>
          <a:bodyPr/>
          <a:lstStyle/>
          <a:p>
            <a:r>
              <a:rPr lang="en-GB" dirty="0"/>
              <a:t>What is involved in each domain for supervisory practice?</a:t>
            </a:r>
          </a:p>
        </p:txBody>
      </p:sp>
      <p:sp>
        <p:nvSpPr>
          <p:cNvPr id="3" name="Subtitle 2">
            <a:extLst>
              <a:ext uri="{FF2B5EF4-FFF2-40B4-BE49-F238E27FC236}">
                <a16:creationId xmlns:a16="http://schemas.microsoft.com/office/drawing/2014/main" id="{F1B2F44B-D5B8-4B88-819F-25ED569DBCD8}"/>
              </a:ext>
            </a:extLst>
          </p:cNvPr>
          <p:cNvSpPr>
            <a:spLocks noGrp="1"/>
          </p:cNvSpPr>
          <p:nvPr>
            <p:ph type="subTitle" sz="quarter" idx="1"/>
          </p:nvPr>
        </p:nvSpPr>
        <p:spPr/>
        <p:txBody>
          <a:bodyPr/>
          <a:lstStyle/>
          <a:p>
            <a:endParaRPr lang="en-GB" dirty="0"/>
          </a:p>
        </p:txBody>
      </p:sp>
    </p:spTree>
    <p:extLst>
      <p:ext uri="{BB962C8B-B14F-4D97-AF65-F5344CB8AC3E}">
        <p14:creationId xmlns:p14="http://schemas.microsoft.com/office/powerpoint/2010/main" val="3591530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EB4DD-6830-44CC-83BB-1846BD7FBE06}"/>
              </a:ext>
            </a:extLst>
          </p:cNvPr>
          <p:cNvSpPr>
            <a:spLocks noGrp="1"/>
          </p:cNvSpPr>
          <p:nvPr>
            <p:ph type="title"/>
          </p:nvPr>
        </p:nvSpPr>
        <p:spPr/>
        <p:txBody>
          <a:bodyPr/>
          <a:lstStyle/>
          <a:p>
            <a:r>
              <a:rPr lang="en-GB" dirty="0"/>
              <a:t>1	Recruitment and selection</a:t>
            </a:r>
          </a:p>
        </p:txBody>
      </p:sp>
      <p:pic>
        <p:nvPicPr>
          <p:cNvPr id="4" name="Picture 2" descr="Image result for inducting research students">
            <a:extLst>
              <a:ext uri="{FF2B5EF4-FFF2-40B4-BE49-F238E27FC236}">
                <a16:creationId xmlns:a16="http://schemas.microsoft.com/office/drawing/2014/main" id="{01627F11-9B56-4ACC-B4CD-3474250E8E0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702102" y="1989138"/>
            <a:ext cx="6784622" cy="3816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9615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91"/>
        <p:cNvGrpSpPr/>
        <p:nvPr/>
      </p:nvGrpSpPr>
      <p:grpSpPr>
        <a:xfrm>
          <a:off x="0" y="0"/>
          <a:ext cx="0" cy="0"/>
          <a:chOff x="0" y="0"/>
          <a:chExt cx="0" cy="0"/>
        </a:xfrm>
      </p:grpSpPr>
      <p:sp>
        <p:nvSpPr>
          <p:cNvPr id="292" name="Google Shape;292;p1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052D6F"/>
              </a:buClr>
              <a:buSzPts val="4400"/>
              <a:buFont typeface="Century Gothic"/>
              <a:buNone/>
            </a:pPr>
            <a:r>
              <a:rPr lang="en-GB" dirty="0"/>
              <a:t>Recruitment and selection (cont.)</a:t>
            </a:r>
          </a:p>
        </p:txBody>
      </p:sp>
      <p:sp>
        <p:nvSpPr>
          <p:cNvPr id="293" name="Google Shape;293;p18"/>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GB"/>
              <a:t>Recruitment activities, including reaching out to diverse candidate populations;</a:t>
            </a:r>
            <a:endParaRPr/>
          </a:p>
          <a:p>
            <a:pPr marL="228600" lvl="0" indent="-228600" algn="l" rtl="0">
              <a:lnSpc>
                <a:spcPct val="90000"/>
              </a:lnSpc>
              <a:spcBef>
                <a:spcPts val="1000"/>
              </a:spcBef>
              <a:spcAft>
                <a:spcPts val="0"/>
              </a:spcAft>
              <a:buClr>
                <a:schemeClr val="dk1"/>
              </a:buClr>
              <a:buSzPts val="2800"/>
              <a:buChar char="•"/>
            </a:pPr>
            <a:r>
              <a:rPr lang="en-GB"/>
              <a:t>Selection from supporting the development of applications through to final feedback.</a:t>
            </a:r>
            <a:endParaRPr/>
          </a:p>
          <a:p>
            <a:pPr marL="228600" lvl="0" indent="-50800" algn="l" rtl="0">
              <a:lnSpc>
                <a:spcPct val="90000"/>
              </a:lnSpc>
              <a:spcBef>
                <a:spcPts val="1000"/>
              </a:spcBef>
              <a:spcAft>
                <a:spcPts val="0"/>
              </a:spcAft>
              <a:buClr>
                <a:schemeClr val="dk1"/>
              </a:buClr>
              <a:buSzPts val="2800"/>
              <a:buNone/>
            </a:pPr>
            <a:endParaRPr/>
          </a:p>
        </p:txBody>
      </p:sp>
      <p:sp>
        <p:nvSpPr>
          <p:cNvPr id="294" name="Google Shape;294;p18"/>
          <p:cNvSpPr txBox="1">
            <a:spLocks noGrp="1"/>
          </p:cNvSpPr>
          <p:nvPr>
            <p:ph type="body" idx="2"/>
          </p:nvPr>
        </p:nvSpPr>
        <p:spPr>
          <a:xfrm>
            <a:off x="6297105" y="1951348"/>
            <a:ext cx="4901937" cy="4091234"/>
          </a:xfrm>
          <a:prstGeom prst="rect">
            <a:avLst/>
          </a:prstGeom>
          <a:solidFill>
            <a:srgbClr val="D7E5EF"/>
          </a:solidFill>
          <a:ln>
            <a:noFill/>
          </a:ln>
        </p:spPr>
        <p:txBody>
          <a:bodyPr spcFirstLastPara="1" wrap="square" lIns="91425" tIns="45700" rIns="91425" bIns="45700" anchor="t" anchorCtr="0">
            <a:normAutofit/>
          </a:bodyPr>
          <a:lstStyle/>
          <a:p>
            <a:pPr marL="0" lvl="0" indent="0" algn="l" rtl="0">
              <a:lnSpc>
                <a:spcPct val="70000"/>
              </a:lnSpc>
              <a:spcBef>
                <a:spcPts val="0"/>
              </a:spcBef>
              <a:spcAft>
                <a:spcPts val="0"/>
              </a:spcAft>
              <a:buClr>
                <a:srgbClr val="052D6F"/>
              </a:buClr>
              <a:buSzPts val="1750"/>
              <a:buNone/>
            </a:pPr>
            <a:r>
              <a:rPr lang="en-GB" sz="1750" b="1">
                <a:solidFill>
                  <a:srgbClr val="052D6F"/>
                </a:solidFill>
              </a:rPr>
              <a:t>Typical Examples</a:t>
            </a:r>
            <a:endParaRPr/>
          </a:p>
          <a:p>
            <a:pPr marL="228600" lvl="0" indent="-228600" algn="l" rtl="0">
              <a:lnSpc>
                <a:spcPct val="70000"/>
              </a:lnSpc>
              <a:spcBef>
                <a:spcPts val="1000"/>
              </a:spcBef>
              <a:spcAft>
                <a:spcPts val="0"/>
              </a:spcAft>
              <a:buClr>
                <a:schemeClr val="dk1"/>
              </a:buClr>
              <a:buSzPts val="1750"/>
              <a:buChar char="•"/>
            </a:pPr>
            <a:r>
              <a:rPr lang="en-GB" sz="1750"/>
              <a:t>Publicising the areas of research within which they personally can offer supervision;</a:t>
            </a:r>
            <a:endParaRPr/>
          </a:p>
          <a:p>
            <a:pPr marL="228600" lvl="0" indent="-228600" algn="l" rtl="0">
              <a:lnSpc>
                <a:spcPct val="70000"/>
              </a:lnSpc>
              <a:spcBef>
                <a:spcPts val="1000"/>
              </a:spcBef>
              <a:spcAft>
                <a:spcPts val="0"/>
              </a:spcAft>
              <a:buClr>
                <a:schemeClr val="dk1"/>
              </a:buClr>
              <a:buSzPts val="1750"/>
              <a:buChar char="•"/>
            </a:pPr>
            <a:r>
              <a:rPr lang="en-GB" sz="1750"/>
              <a:t>Participating in campaigns to recruit candidates from groups that are under-represented in doctoral education;</a:t>
            </a:r>
            <a:endParaRPr/>
          </a:p>
          <a:p>
            <a:pPr marL="228600" lvl="0" indent="-228600" algn="l" rtl="0">
              <a:lnSpc>
                <a:spcPct val="70000"/>
              </a:lnSpc>
              <a:spcBef>
                <a:spcPts val="1000"/>
              </a:spcBef>
              <a:spcAft>
                <a:spcPts val="0"/>
              </a:spcAft>
              <a:buClr>
                <a:schemeClr val="dk1"/>
              </a:buClr>
              <a:buSzPts val="1750"/>
              <a:buChar char="•"/>
            </a:pPr>
            <a:r>
              <a:rPr lang="en-GB" sz="1750"/>
              <a:t>Assessing whether applicants are likely to make the transition to independent researchers; </a:t>
            </a:r>
            <a:endParaRPr/>
          </a:p>
          <a:p>
            <a:pPr marL="228600" lvl="0" indent="-228600" algn="l" rtl="0">
              <a:lnSpc>
                <a:spcPct val="70000"/>
              </a:lnSpc>
              <a:spcBef>
                <a:spcPts val="1000"/>
              </a:spcBef>
              <a:spcAft>
                <a:spcPts val="0"/>
              </a:spcAft>
              <a:buClr>
                <a:schemeClr val="dk1"/>
              </a:buClr>
              <a:buSzPts val="1750"/>
              <a:buChar char="•"/>
            </a:pPr>
            <a:r>
              <a:rPr lang="en-GB" sz="1750"/>
              <a:t>Assessing whether applicants’ proposed research projects are realisable and whether they have (or can acquire) the knowledge and skills to complete them;</a:t>
            </a:r>
            <a:endParaRPr/>
          </a:p>
          <a:p>
            <a:pPr marL="228600" lvl="0" indent="-228600" algn="l" rtl="0">
              <a:lnSpc>
                <a:spcPct val="70000"/>
              </a:lnSpc>
              <a:spcBef>
                <a:spcPts val="1000"/>
              </a:spcBef>
              <a:spcAft>
                <a:spcPts val="0"/>
              </a:spcAft>
              <a:buClr>
                <a:schemeClr val="dk1"/>
              </a:buClr>
              <a:buSzPts val="1750"/>
              <a:buChar char="•"/>
            </a:pPr>
            <a:r>
              <a:rPr lang="en-GB" sz="1750"/>
              <a:t>Interviewing applicants;</a:t>
            </a:r>
            <a:endParaRPr/>
          </a:p>
          <a:p>
            <a:pPr marL="228600" lvl="0" indent="-228600" algn="l" rtl="0">
              <a:lnSpc>
                <a:spcPct val="70000"/>
              </a:lnSpc>
              <a:spcBef>
                <a:spcPts val="1000"/>
              </a:spcBef>
              <a:spcAft>
                <a:spcPts val="0"/>
              </a:spcAft>
              <a:buClr>
                <a:schemeClr val="dk1"/>
              </a:buClr>
              <a:buSzPts val="1750"/>
              <a:buChar char="•"/>
            </a:pPr>
            <a:r>
              <a:rPr lang="en-GB" sz="1750"/>
              <a:t>Making a final decision and giving feedback.</a:t>
            </a:r>
            <a:endParaRPr/>
          </a:p>
        </p:txBody>
      </p:sp>
      <p:sp>
        <p:nvSpPr>
          <p:cNvPr id="5" name="Action Button: Forward or Next 4">
            <a:hlinkClick r:id="" action="ppaction://hlinkshowjump?jump=nextslide" highlightClick="1"/>
          </p:cNvPr>
          <p:cNvSpPr/>
          <p:nvPr/>
        </p:nvSpPr>
        <p:spPr>
          <a:xfrm>
            <a:off x="11561523" y="6300593"/>
            <a:ext cx="300625" cy="38830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94"/>
                                        </p:tgtEl>
                                        <p:attrNameLst>
                                          <p:attrName>style.visibility</p:attrName>
                                        </p:attrNameLst>
                                      </p:cBhvr>
                                      <p:to>
                                        <p:strVal val="visible"/>
                                      </p:to>
                                    </p:set>
                                    <p:animEffect transition="in" filter="fade">
                                      <p:cBhvr>
                                        <p:cTn id="7" dur="500"/>
                                        <p:tgtEl>
                                          <p:spTgt spid="2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t>2 	Relationships with candidates </a:t>
            </a:r>
            <a:r>
              <a:rPr lang="en-GB" sz="3200" b="1" dirty="0"/>
              <a:t>	</a:t>
            </a:r>
          </a:p>
        </p:txBody>
      </p:sp>
      <p:pic>
        <p:nvPicPr>
          <p:cNvPr id="8" name="Picture 2" descr="Image result for supervisor student meetings">
            <a:extLst>
              <a:ext uri="{FF2B5EF4-FFF2-40B4-BE49-F238E27FC236}">
                <a16:creationId xmlns:a16="http://schemas.microsoft.com/office/drawing/2014/main" id="{42F246E2-541C-4DF6-866C-E5D6D30DBBF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665413" y="2373313"/>
            <a:ext cx="6858000" cy="3048000"/>
          </a:xfrm>
          <a:prstGeom prst="rect">
            <a:avLst/>
          </a:prstGeom>
          <a:noFill/>
          <a:extLst>
            <a:ext uri="{909E8E84-426E-40DD-AFC4-6F175D3DCCD1}">
              <a14:hiddenFill xmlns:a14="http://schemas.microsoft.com/office/drawing/2010/main">
                <a:solidFill>
                  <a:srgbClr val="FFFFFF"/>
                </a:solidFill>
              </a14:hiddenFill>
            </a:ext>
          </a:extLst>
        </p:spPr>
      </p:pic>
      <p:sp>
        <p:nvSpPr>
          <p:cNvPr id="9" name="Action Button: Forward or Next 4">
            <a:hlinkClick r:id="" action="ppaction://hlinkshowjump?jump=nextslide" highlightClick="1"/>
            <a:extLst>
              <a:ext uri="{FF2B5EF4-FFF2-40B4-BE49-F238E27FC236}">
                <a16:creationId xmlns:a16="http://schemas.microsoft.com/office/drawing/2014/main" id="{A4824C01-42D4-2098-3990-A2599FA614FD}"/>
              </a:ext>
            </a:extLst>
          </p:cNvPr>
          <p:cNvSpPr/>
          <p:nvPr/>
        </p:nvSpPr>
        <p:spPr>
          <a:xfrm>
            <a:off x="11561523" y="6300593"/>
            <a:ext cx="300625" cy="38830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517494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98"/>
        <p:cNvGrpSpPr/>
        <p:nvPr/>
      </p:nvGrpSpPr>
      <p:grpSpPr>
        <a:xfrm>
          <a:off x="0" y="0"/>
          <a:ext cx="0" cy="0"/>
          <a:chOff x="0" y="0"/>
          <a:chExt cx="0" cy="0"/>
        </a:xfrm>
      </p:grpSpPr>
      <p:sp>
        <p:nvSpPr>
          <p:cNvPr id="299" name="Google Shape;299;p1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052D6F"/>
              </a:buClr>
              <a:buSzPts val="4400"/>
              <a:buFont typeface="Century Gothic"/>
              <a:buNone/>
            </a:pPr>
            <a:r>
              <a:rPr lang="en-GB" dirty="0"/>
              <a:t>Relationships with candidates</a:t>
            </a:r>
          </a:p>
        </p:txBody>
      </p:sp>
      <p:sp>
        <p:nvSpPr>
          <p:cNvPr id="300" name="Google Shape;300;p19"/>
          <p:cNvSpPr txBox="1">
            <a:spLocks noGrp="1"/>
          </p:cNvSpPr>
          <p:nvPr>
            <p:ph type="body" idx="1"/>
          </p:nvPr>
        </p:nvSpPr>
        <p:spPr>
          <a:xfrm>
            <a:off x="838200" y="1484784"/>
            <a:ext cx="5181600" cy="4692179"/>
          </a:xfrm>
          <a:prstGeom prst="rect">
            <a:avLst/>
          </a:prstGeom>
          <a:noFill/>
          <a:ln>
            <a:noFill/>
          </a:ln>
        </p:spPr>
        <p:txBody>
          <a:bodyPr spcFirstLastPara="1" wrap="square" lIns="91425" tIns="45700" rIns="91425" bIns="45700" anchor="t" anchorCtr="0">
            <a:normAutofit/>
          </a:bodyPr>
          <a:lstStyle/>
          <a:p>
            <a:pPr marL="228600" lvl="0" indent="-228600" algn="l" rtl="0">
              <a:lnSpc>
                <a:spcPct val="70000"/>
              </a:lnSpc>
              <a:spcBef>
                <a:spcPts val="0"/>
              </a:spcBef>
              <a:spcAft>
                <a:spcPts val="0"/>
              </a:spcAft>
              <a:buClr>
                <a:schemeClr val="dk1"/>
              </a:buClr>
              <a:buSzPts val="2380"/>
              <a:buChar char="•"/>
            </a:pPr>
            <a:r>
              <a:rPr lang="en-GB" sz="2380" dirty="0"/>
              <a:t>Aware of the increased diversity of the candidate population and the implications for forming effective relationships;</a:t>
            </a:r>
            <a:endParaRPr dirty="0"/>
          </a:p>
          <a:p>
            <a:pPr marL="228600" lvl="0" indent="-228600" algn="l" rtl="0">
              <a:lnSpc>
                <a:spcPct val="70000"/>
              </a:lnSpc>
              <a:spcBef>
                <a:spcPts val="1000"/>
              </a:spcBef>
              <a:spcAft>
                <a:spcPts val="0"/>
              </a:spcAft>
              <a:buClr>
                <a:schemeClr val="dk1"/>
              </a:buClr>
              <a:buSzPts val="2380"/>
              <a:buChar char="•"/>
            </a:pPr>
            <a:r>
              <a:rPr lang="en-GB" sz="2380" dirty="0"/>
              <a:t>Discussing and negotiating expectations;</a:t>
            </a:r>
            <a:endParaRPr dirty="0"/>
          </a:p>
          <a:p>
            <a:pPr marL="228600" lvl="0" indent="-228600" algn="l" rtl="0">
              <a:lnSpc>
                <a:spcPct val="70000"/>
              </a:lnSpc>
              <a:spcBef>
                <a:spcPts val="1000"/>
              </a:spcBef>
              <a:spcAft>
                <a:spcPts val="0"/>
              </a:spcAft>
              <a:buClr>
                <a:schemeClr val="dk1"/>
              </a:buClr>
              <a:buSzPts val="2380"/>
              <a:buChar char="•"/>
            </a:pPr>
            <a:r>
              <a:rPr lang="en-GB" sz="2380" dirty="0"/>
              <a:t>Aligning supervisory styles and candidate needs;</a:t>
            </a:r>
            <a:endParaRPr dirty="0"/>
          </a:p>
          <a:p>
            <a:pPr marL="228600" lvl="0" indent="-228600" algn="l" rtl="0">
              <a:lnSpc>
                <a:spcPct val="70000"/>
              </a:lnSpc>
              <a:spcBef>
                <a:spcPts val="1000"/>
              </a:spcBef>
              <a:spcAft>
                <a:spcPts val="0"/>
              </a:spcAft>
              <a:buClr>
                <a:schemeClr val="dk1"/>
              </a:buClr>
              <a:buSzPts val="2380"/>
              <a:buChar char="•"/>
            </a:pPr>
            <a:r>
              <a:rPr lang="en-GB" sz="2380" dirty="0"/>
              <a:t>Monitoring the effectiveness of the relationship over the course of the candidacy;</a:t>
            </a:r>
            <a:endParaRPr dirty="0"/>
          </a:p>
          <a:p>
            <a:pPr marL="228600" lvl="0" indent="-228600" algn="l" rtl="0">
              <a:lnSpc>
                <a:spcPct val="70000"/>
              </a:lnSpc>
              <a:spcBef>
                <a:spcPts val="1000"/>
              </a:spcBef>
              <a:spcAft>
                <a:spcPts val="0"/>
              </a:spcAft>
              <a:buClr>
                <a:schemeClr val="dk1"/>
              </a:buClr>
              <a:buSzPts val="2380"/>
              <a:buChar char="•"/>
            </a:pPr>
            <a:r>
              <a:rPr lang="en-GB" sz="2380" dirty="0"/>
              <a:t>Understanding of issues which can emerge in relationships and strategies and support for dealing with them.</a:t>
            </a:r>
            <a:endParaRPr dirty="0"/>
          </a:p>
        </p:txBody>
      </p:sp>
      <p:sp>
        <p:nvSpPr>
          <p:cNvPr id="301" name="Google Shape;301;p19"/>
          <p:cNvSpPr txBox="1">
            <a:spLocks noGrp="1"/>
          </p:cNvSpPr>
          <p:nvPr>
            <p:ph type="body" idx="2"/>
          </p:nvPr>
        </p:nvSpPr>
        <p:spPr>
          <a:xfrm>
            <a:off x="6297105" y="1556792"/>
            <a:ext cx="4901937" cy="4485790"/>
          </a:xfrm>
          <a:prstGeom prst="rect">
            <a:avLst/>
          </a:prstGeom>
          <a:solidFill>
            <a:srgbClr val="D7E5EF"/>
          </a:solidFill>
          <a:ln>
            <a:noFill/>
          </a:ln>
        </p:spPr>
        <p:txBody>
          <a:bodyPr spcFirstLastPara="1" wrap="square" lIns="91425" tIns="45700" rIns="91425" bIns="45700" anchor="t" anchorCtr="0">
            <a:normAutofit/>
          </a:bodyPr>
          <a:lstStyle/>
          <a:p>
            <a:pPr marL="0" lvl="0" indent="0" algn="l" rtl="0">
              <a:lnSpc>
                <a:spcPct val="70000"/>
              </a:lnSpc>
              <a:spcBef>
                <a:spcPts val="0"/>
              </a:spcBef>
              <a:spcAft>
                <a:spcPts val="0"/>
              </a:spcAft>
              <a:buClr>
                <a:srgbClr val="052D6F"/>
              </a:buClr>
              <a:buSzPts val="1540"/>
              <a:buNone/>
            </a:pPr>
            <a:r>
              <a:rPr lang="en-GB" sz="1540" b="1" dirty="0">
                <a:solidFill>
                  <a:srgbClr val="052D6F"/>
                </a:solidFill>
              </a:rPr>
              <a:t>Typical Examples</a:t>
            </a:r>
            <a:endParaRPr dirty="0"/>
          </a:p>
          <a:p>
            <a:pPr marL="228600" lvl="0" indent="-228600" algn="l" rtl="0">
              <a:lnSpc>
                <a:spcPct val="70000"/>
              </a:lnSpc>
              <a:spcBef>
                <a:spcPts val="1000"/>
              </a:spcBef>
              <a:spcAft>
                <a:spcPts val="0"/>
              </a:spcAft>
              <a:buClr>
                <a:schemeClr val="dk1"/>
              </a:buClr>
              <a:buSzPts val="1540"/>
              <a:buChar char="•"/>
            </a:pPr>
            <a:r>
              <a:rPr lang="en-GB" sz="1540" dirty="0"/>
              <a:t>Acknowledging the increased diversity of the domestic candidate population and recognizing its implications for supervision;</a:t>
            </a:r>
            <a:endParaRPr dirty="0"/>
          </a:p>
          <a:p>
            <a:pPr marL="228600" lvl="0" indent="-228600" algn="l" rtl="0">
              <a:lnSpc>
                <a:spcPct val="70000"/>
              </a:lnSpc>
              <a:spcBef>
                <a:spcPts val="1000"/>
              </a:spcBef>
              <a:spcAft>
                <a:spcPts val="0"/>
              </a:spcAft>
              <a:buClr>
                <a:schemeClr val="dk1"/>
              </a:buClr>
              <a:buSzPts val="1540"/>
              <a:buChar char="•"/>
            </a:pPr>
            <a:r>
              <a:rPr lang="en-GB" sz="1540" dirty="0"/>
              <a:t>Acknowledging the increased diversity of the international candidate population and recognizing its implications for supervision;</a:t>
            </a:r>
            <a:endParaRPr dirty="0"/>
          </a:p>
          <a:p>
            <a:pPr marL="228600" lvl="0" indent="-228600" algn="l" rtl="0">
              <a:lnSpc>
                <a:spcPct val="70000"/>
              </a:lnSpc>
              <a:spcBef>
                <a:spcPts val="1000"/>
              </a:spcBef>
              <a:spcAft>
                <a:spcPts val="0"/>
              </a:spcAft>
              <a:buClr>
                <a:schemeClr val="dk1"/>
              </a:buClr>
              <a:buSzPts val="1540"/>
              <a:buChar char="•"/>
            </a:pPr>
            <a:r>
              <a:rPr lang="en-GB" sz="1540" dirty="0"/>
              <a:t>Discussing and agreeing expectations with candidates at the start of their studies;</a:t>
            </a:r>
            <a:endParaRPr dirty="0"/>
          </a:p>
          <a:p>
            <a:pPr marL="228600" lvl="0" indent="-228600" algn="l" rtl="0">
              <a:lnSpc>
                <a:spcPct val="70000"/>
              </a:lnSpc>
              <a:spcBef>
                <a:spcPts val="1000"/>
              </a:spcBef>
              <a:spcAft>
                <a:spcPts val="0"/>
              </a:spcAft>
              <a:buClr>
                <a:schemeClr val="dk1"/>
              </a:buClr>
              <a:buSzPts val="1540"/>
              <a:buChar char="•"/>
            </a:pPr>
            <a:r>
              <a:rPr lang="en-GB" sz="1540" dirty="0"/>
              <a:t>Being aware of supervisory styles and their relationship to student needs and being able to align them at the start of doctoral studies;</a:t>
            </a:r>
            <a:endParaRPr dirty="0"/>
          </a:p>
          <a:p>
            <a:pPr marL="228600" lvl="0" indent="-228600" algn="l" rtl="0">
              <a:lnSpc>
                <a:spcPct val="70000"/>
              </a:lnSpc>
              <a:spcBef>
                <a:spcPts val="1000"/>
              </a:spcBef>
              <a:spcAft>
                <a:spcPts val="0"/>
              </a:spcAft>
              <a:buClr>
                <a:schemeClr val="dk1"/>
              </a:buClr>
              <a:buSzPts val="1540"/>
              <a:buChar char="•"/>
            </a:pPr>
            <a:r>
              <a:rPr lang="en-GB" sz="1540" dirty="0"/>
              <a:t>Being aware of how student needs change over the course of doctoral studies and being able to maintain calibration of supervisory styles;</a:t>
            </a:r>
            <a:endParaRPr dirty="0"/>
          </a:p>
          <a:p>
            <a:pPr marL="228600" lvl="0" indent="-228600" algn="l" rtl="0">
              <a:lnSpc>
                <a:spcPct val="70000"/>
              </a:lnSpc>
              <a:spcBef>
                <a:spcPts val="1000"/>
              </a:spcBef>
              <a:spcAft>
                <a:spcPts val="0"/>
              </a:spcAft>
              <a:buClr>
                <a:schemeClr val="dk1"/>
              </a:buClr>
              <a:buSzPts val="1540"/>
              <a:buChar char="•"/>
            </a:pPr>
            <a:r>
              <a:rPr lang="en-GB" sz="1540" dirty="0"/>
              <a:t>Being aware of institutional policies and procedures in the event of the breakdown of a supervisory relationship and of sources of support for both parties.</a:t>
            </a:r>
            <a:endParaRPr dirty="0"/>
          </a:p>
        </p:txBody>
      </p:sp>
      <p:sp>
        <p:nvSpPr>
          <p:cNvPr id="5" name="Action Button: Forward or Next 4">
            <a:hlinkClick r:id="" action="ppaction://hlinkshowjump?jump=nextslide" highlightClick="1"/>
          </p:cNvPr>
          <p:cNvSpPr/>
          <p:nvPr/>
        </p:nvSpPr>
        <p:spPr>
          <a:xfrm>
            <a:off x="11561523" y="6300593"/>
            <a:ext cx="300625" cy="38830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01"/>
                                        </p:tgtEl>
                                        <p:attrNameLst>
                                          <p:attrName>style.visibility</p:attrName>
                                        </p:attrNameLst>
                                      </p:cBhvr>
                                      <p:to>
                                        <p:strVal val="visible"/>
                                      </p:to>
                                    </p:set>
                                    <p:animEffect transition="in" filter="fade">
                                      <p:cBhvr>
                                        <p:cTn id="7" dur="500"/>
                                        <p:tgtEl>
                                          <p:spTgt spid="30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Supervisory styles</a:t>
            </a:r>
          </a:p>
        </p:txBody>
      </p:sp>
      <p:sp>
        <p:nvSpPr>
          <p:cNvPr id="3" name="Content Placeholder 2"/>
          <p:cNvSpPr>
            <a:spLocks noGrp="1"/>
          </p:cNvSpPr>
          <p:nvPr>
            <p:ph idx="1"/>
          </p:nvPr>
        </p:nvSpPr>
        <p:spPr/>
        <p:txBody>
          <a:bodyPr/>
          <a:lstStyle/>
          <a:p>
            <a:r>
              <a:rPr lang="en-GB" dirty="0"/>
              <a:t>	</a:t>
            </a:r>
          </a:p>
          <a:p>
            <a:endParaRPr lang="en-GB" dirty="0"/>
          </a:p>
          <a:p>
            <a:r>
              <a:rPr lang="en-GB" dirty="0"/>
              <a:t>	</a:t>
            </a:r>
            <a:r>
              <a:rPr lang="en-US" sz="2400" b="1" dirty="0"/>
              <a:t>...the principles that govern the relationship between supervisor and supervisee in research, be they intended or unintended, explicit or implicit.</a:t>
            </a:r>
            <a:endParaRPr lang="en-GB" sz="2400" b="1" dirty="0"/>
          </a:p>
          <a:p>
            <a:endParaRPr lang="en-GB" sz="2400" b="1" dirty="0"/>
          </a:p>
          <a:p>
            <a:r>
              <a:rPr lang="en-GB" sz="2400" b="1" dirty="0"/>
              <a:t>	</a:t>
            </a:r>
            <a:r>
              <a:rPr lang="en-GB" dirty="0" err="1"/>
              <a:t>Boehe</a:t>
            </a:r>
            <a:r>
              <a:rPr lang="en-GB" dirty="0"/>
              <a:t> (2014: 2) </a:t>
            </a:r>
            <a:endParaRPr lang="en-GB" sz="2400" b="1" dirty="0"/>
          </a:p>
        </p:txBody>
      </p:sp>
      <p:sp>
        <p:nvSpPr>
          <p:cNvPr id="4" name="Google Shape;306;p31">
            <a:hlinkClick r:id="" action="ppaction://hlinkshowjump?jump=nextslide"/>
            <a:extLst>
              <a:ext uri="{FF2B5EF4-FFF2-40B4-BE49-F238E27FC236}">
                <a16:creationId xmlns:a16="http://schemas.microsoft.com/office/drawing/2014/main" id="{BC846089-5E62-C427-4431-2509963E4C17}"/>
              </a:ext>
            </a:extLst>
          </p:cNvPr>
          <p:cNvSpPr/>
          <p:nvPr/>
        </p:nvSpPr>
        <p:spPr>
          <a:xfrm>
            <a:off x="11561523" y="6300593"/>
            <a:ext cx="300625" cy="388306"/>
          </a:xfrm>
          <a:custGeom>
            <a:avLst/>
            <a:gdLst/>
            <a:ahLst/>
            <a:cxnLst/>
            <a:rect l="l" t="t" r="r" b="b"/>
            <a:pathLst>
              <a:path w="120000" h="120000" extrusionOk="0">
                <a:moveTo>
                  <a:pt x="0" y="0"/>
                </a:moveTo>
                <a:lnTo>
                  <a:pt x="120000" y="0"/>
                </a:lnTo>
                <a:lnTo>
                  <a:pt x="120000" y="120000"/>
                </a:lnTo>
                <a:lnTo>
                  <a:pt x="0" y="120000"/>
                </a:lnTo>
                <a:close/>
                <a:moveTo>
                  <a:pt x="105000" y="60000"/>
                </a:moveTo>
                <a:lnTo>
                  <a:pt x="15000" y="25161"/>
                </a:lnTo>
                <a:lnTo>
                  <a:pt x="15000" y="94839"/>
                </a:lnTo>
                <a:close/>
              </a:path>
              <a:path w="120000" h="120000" fill="darken" extrusionOk="0">
                <a:moveTo>
                  <a:pt x="105000" y="60000"/>
                </a:moveTo>
                <a:lnTo>
                  <a:pt x="15000" y="25161"/>
                </a:lnTo>
                <a:lnTo>
                  <a:pt x="15000" y="94839"/>
                </a:lnTo>
                <a:close/>
              </a:path>
              <a:path w="120000" h="120000" fill="none" extrusionOk="0">
                <a:moveTo>
                  <a:pt x="105000" y="60000"/>
                </a:moveTo>
                <a:lnTo>
                  <a:pt x="15000" y="94839"/>
                </a:lnTo>
                <a:lnTo>
                  <a:pt x="15000" y="25161"/>
                </a:lnTo>
                <a:close/>
              </a:path>
              <a:path w="120000" h="120000" fill="none" extrusionOk="0">
                <a:moveTo>
                  <a:pt x="0" y="0"/>
                </a:moveTo>
                <a:lnTo>
                  <a:pt x="120000" y="0"/>
                </a:lnTo>
                <a:lnTo>
                  <a:pt x="120000" y="120000"/>
                </a:lnTo>
                <a:lnTo>
                  <a:pt x="0" y="120000"/>
                </a:lnTo>
                <a:close/>
              </a:path>
            </a:pathLst>
          </a:custGeom>
          <a:solidFill>
            <a:schemeClr val="accent1"/>
          </a:solidFill>
          <a:ln w="25400" cap="flat" cmpd="sng">
            <a:solidFill>
              <a:srgbClr val="88A3A5"/>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2400">
              <a:solidFill>
                <a:schemeClr val="lt1"/>
              </a:solidFill>
              <a:latin typeface="Times"/>
              <a:ea typeface="Times"/>
              <a:cs typeface="Times"/>
              <a:sym typeface="Times"/>
            </a:endParaRPr>
          </a:p>
        </p:txBody>
      </p:sp>
    </p:spTree>
    <p:extLst>
      <p:ext uri="{BB962C8B-B14F-4D97-AF65-F5344CB8AC3E}">
        <p14:creationId xmlns:p14="http://schemas.microsoft.com/office/powerpoint/2010/main" val="25047949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endParaRPr lang="en-US"/>
          </a:p>
        </p:txBody>
      </p:sp>
      <p:sp>
        <p:nvSpPr>
          <p:cNvPr id="6147" name="Rectangle 3"/>
          <p:cNvSpPr>
            <a:spLocks noGrp="1" noChangeArrowheads="1"/>
          </p:cNvSpPr>
          <p:nvPr>
            <p:ph type="body" idx="1"/>
          </p:nvPr>
        </p:nvSpPr>
        <p:spPr/>
        <p:txBody>
          <a:bodyPr/>
          <a:lstStyle/>
          <a:p>
            <a:endParaRPr lang="en-US"/>
          </a:p>
        </p:txBody>
      </p:sp>
      <p:sp>
        <p:nvSpPr>
          <p:cNvPr id="6148" name="Rectangle 4"/>
          <p:cNvSpPr>
            <a:spLocks noChangeArrowheads="1"/>
          </p:cNvSpPr>
          <p:nvPr/>
        </p:nvSpPr>
        <p:spPr bwMode="auto">
          <a:xfrm>
            <a:off x="1524001" y="1"/>
            <a:ext cx="9140825" cy="6873875"/>
          </a:xfrm>
          <a:prstGeom prst="rect">
            <a:avLst/>
          </a:prstGeom>
          <a:solidFill>
            <a:srgbClr val="663366"/>
          </a:solidFill>
          <a:ln w="9525">
            <a:noFill/>
            <a:miter lim="800000"/>
            <a:headEnd/>
            <a:tailEnd/>
          </a:ln>
          <a:effectLst/>
        </p:spPr>
        <p:txBody>
          <a:bodyPr wrap="none" anchor="ctr"/>
          <a:lstStyle/>
          <a:p>
            <a:pPr algn="ctr"/>
            <a:r>
              <a:rPr lang="en-GB">
                <a:solidFill>
                  <a:srgbClr val="663366"/>
                </a:solidFill>
              </a:rPr>
              <a:t>∂</a:t>
            </a:r>
          </a:p>
        </p:txBody>
      </p:sp>
      <p:sp>
        <p:nvSpPr>
          <p:cNvPr id="6149" name="Rectangle 5"/>
          <p:cNvSpPr>
            <a:spLocks noChangeArrowheads="1"/>
          </p:cNvSpPr>
          <p:nvPr/>
        </p:nvSpPr>
        <p:spPr bwMode="auto">
          <a:xfrm>
            <a:off x="93556" y="107950"/>
            <a:ext cx="12000656" cy="6657975"/>
          </a:xfrm>
          <a:prstGeom prst="rect">
            <a:avLst/>
          </a:prstGeom>
          <a:solidFill>
            <a:schemeClr val="bg1"/>
          </a:solidFill>
          <a:ln w="9525">
            <a:noFill/>
            <a:miter lim="800000"/>
            <a:headEnd/>
            <a:tailEnd/>
          </a:ln>
          <a:effectLst/>
        </p:spPr>
        <p:txBody>
          <a:bodyPr wrap="none" anchor="ctr"/>
          <a:lstStyle/>
          <a:p>
            <a:pPr algn="ctr"/>
            <a:endParaRPr lang="en-US">
              <a:solidFill>
                <a:srgbClr val="663366"/>
              </a:solidFill>
            </a:endParaRPr>
          </a:p>
        </p:txBody>
      </p:sp>
      <p:sp>
        <p:nvSpPr>
          <p:cNvPr id="6150" name="Rectangle 6"/>
          <p:cNvSpPr>
            <a:spLocks noChangeArrowheads="1"/>
          </p:cNvSpPr>
          <p:nvPr/>
        </p:nvSpPr>
        <p:spPr bwMode="auto">
          <a:xfrm>
            <a:off x="695400" y="611188"/>
            <a:ext cx="9643989" cy="1143000"/>
          </a:xfrm>
          <a:prstGeom prst="rect">
            <a:avLst/>
          </a:prstGeom>
          <a:noFill/>
          <a:ln w="9525">
            <a:noFill/>
            <a:miter lim="800000"/>
            <a:headEnd/>
            <a:tailEnd/>
          </a:ln>
          <a:effectLst/>
        </p:spPr>
        <p:txBody>
          <a:bodyPr/>
          <a:lstStyle/>
          <a:p>
            <a:pPr eaLnBrk="1" hangingPunct="1"/>
            <a:r>
              <a:rPr lang="en-GB" sz="4000" dirty="0">
                <a:solidFill>
                  <a:schemeClr val="tx2"/>
                </a:solidFill>
                <a:latin typeface="Tahoma" pitchFamily="34" charset="0"/>
                <a:cs typeface="Arial" charset="0"/>
              </a:rPr>
              <a:t>Dimensions of supervisory styles</a:t>
            </a:r>
          </a:p>
        </p:txBody>
      </p:sp>
      <p:sp>
        <p:nvSpPr>
          <p:cNvPr id="6151" name="Rectangle 7"/>
          <p:cNvSpPr>
            <a:spLocks noChangeArrowheads="1"/>
          </p:cNvSpPr>
          <p:nvPr/>
        </p:nvSpPr>
        <p:spPr bwMode="auto">
          <a:xfrm>
            <a:off x="695400" y="1798639"/>
            <a:ext cx="9643989" cy="3813175"/>
          </a:xfrm>
          <a:prstGeom prst="rect">
            <a:avLst/>
          </a:prstGeom>
          <a:noFill/>
          <a:ln w="9525">
            <a:noFill/>
            <a:miter lim="800000"/>
            <a:headEnd/>
            <a:tailEnd/>
          </a:ln>
          <a:effectLst/>
        </p:spPr>
        <p:txBody>
          <a:bodyPr/>
          <a:lstStyle/>
          <a:p>
            <a:pPr marL="457200" indent="-457200" eaLnBrk="1" hangingPunct="1">
              <a:spcBef>
                <a:spcPct val="20000"/>
              </a:spcBef>
              <a:buClr>
                <a:schemeClr val="tx1"/>
              </a:buClr>
              <a:buSzPct val="60000"/>
              <a:buFont typeface="Arial" panose="020B0604020202020204" pitchFamily="34" charset="0"/>
              <a:buChar char="•"/>
            </a:pPr>
            <a:r>
              <a:rPr lang="en-GB" sz="3200" dirty="0">
                <a:latin typeface="Tahoma" pitchFamily="34" charset="0"/>
                <a:cs typeface="Arial" charset="0"/>
              </a:rPr>
              <a:t>structure – who is responsible for organising and managing the research project</a:t>
            </a:r>
          </a:p>
          <a:p>
            <a:pPr marL="457200" indent="-457200" eaLnBrk="1" hangingPunct="1">
              <a:spcBef>
                <a:spcPct val="20000"/>
              </a:spcBef>
              <a:buClr>
                <a:schemeClr val="tx1"/>
              </a:buClr>
              <a:buSzPct val="60000"/>
              <a:buFont typeface="Arial" panose="020B0604020202020204" pitchFamily="34" charset="0"/>
              <a:buChar char="•"/>
            </a:pPr>
            <a:r>
              <a:rPr lang="en-GB" sz="3200" dirty="0">
                <a:latin typeface="Tahoma" pitchFamily="34" charset="0"/>
                <a:cs typeface="Arial" charset="0"/>
              </a:rPr>
              <a:t>support – who is responsible for supporting the candidate through the slings and arrows of life as a researcher</a:t>
            </a:r>
          </a:p>
          <a:p>
            <a:pPr marL="457200" indent="-457200" eaLnBrk="1" hangingPunct="1">
              <a:spcBef>
                <a:spcPct val="20000"/>
              </a:spcBef>
              <a:buClr>
                <a:schemeClr val="tx1"/>
              </a:buClr>
              <a:buSzPct val="60000"/>
              <a:buFont typeface="Arial" panose="020B0604020202020204" pitchFamily="34" charset="0"/>
              <a:buChar char="•"/>
            </a:pPr>
            <a:r>
              <a:rPr lang="en-GB" sz="3200" dirty="0">
                <a:latin typeface="Tahoma" pitchFamily="34" charset="0"/>
                <a:cs typeface="Arial" charset="0"/>
              </a:rPr>
              <a:t>‘low’ and ‘high’</a:t>
            </a:r>
          </a:p>
          <a:p>
            <a:pPr eaLnBrk="1" hangingPunct="1">
              <a:lnSpc>
                <a:spcPct val="110000"/>
              </a:lnSpc>
            </a:pPr>
            <a:endParaRPr lang="en-GB" sz="2200" dirty="0">
              <a:solidFill>
                <a:schemeClr val="tx2"/>
              </a:solidFill>
              <a:latin typeface="Arial" charset="0"/>
            </a:endParaRPr>
          </a:p>
        </p:txBody>
      </p:sp>
      <p:pic>
        <p:nvPicPr>
          <p:cNvPr id="6152" name="Picture 8"/>
          <p:cNvPicPr>
            <a:picLocks noChangeAspect="1" noChangeArrowheads="1"/>
          </p:cNvPicPr>
          <p:nvPr/>
        </p:nvPicPr>
        <p:blipFill>
          <a:blip r:embed="rId2" cstate="print"/>
          <a:srcRect/>
          <a:stretch>
            <a:fillRect/>
          </a:stretch>
        </p:blipFill>
        <p:spPr bwMode="auto">
          <a:xfrm>
            <a:off x="1790700" y="5843588"/>
            <a:ext cx="1943100" cy="862012"/>
          </a:xfrm>
          <a:prstGeom prst="rect">
            <a:avLst/>
          </a:prstGeom>
          <a:noFill/>
        </p:spPr>
      </p:pic>
      <p:sp>
        <p:nvSpPr>
          <p:cNvPr id="9" name="Google Shape;306;p31">
            <a:hlinkClick r:id="" action="ppaction://hlinkshowjump?jump=nextslide"/>
            <a:extLst>
              <a:ext uri="{FF2B5EF4-FFF2-40B4-BE49-F238E27FC236}">
                <a16:creationId xmlns:a16="http://schemas.microsoft.com/office/drawing/2014/main" id="{ABCD4E7A-555B-6CD8-FAF1-46C729A967DE}"/>
              </a:ext>
            </a:extLst>
          </p:cNvPr>
          <p:cNvSpPr/>
          <p:nvPr/>
        </p:nvSpPr>
        <p:spPr>
          <a:xfrm>
            <a:off x="11561523" y="6300593"/>
            <a:ext cx="300625" cy="388306"/>
          </a:xfrm>
          <a:custGeom>
            <a:avLst/>
            <a:gdLst/>
            <a:ahLst/>
            <a:cxnLst/>
            <a:rect l="l" t="t" r="r" b="b"/>
            <a:pathLst>
              <a:path w="120000" h="120000" extrusionOk="0">
                <a:moveTo>
                  <a:pt x="0" y="0"/>
                </a:moveTo>
                <a:lnTo>
                  <a:pt x="120000" y="0"/>
                </a:lnTo>
                <a:lnTo>
                  <a:pt x="120000" y="120000"/>
                </a:lnTo>
                <a:lnTo>
                  <a:pt x="0" y="120000"/>
                </a:lnTo>
                <a:close/>
                <a:moveTo>
                  <a:pt x="105000" y="60000"/>
                </a:moveTo>
                <a:lnTo>
                  <a:pt x="15000" y="25161"/>
                </a:lnTo>
                <a:lnTo>
                  <a:pt x="15000" y="94839"/>
                </a:lnTo>
                <a:close/>
              </a:path>
              <a:path w="120000" h="120000" fill="darken" extrusionOk="0">
                <a:moveTo>
                  <a:pt x="105000" y="60000"/>
                </a:moveTo>
                <a:lnTo>
                  <a:pt x="15000" y="25161"/>
                </a:lnTo>
                <a:lnTo>
                  <a:pt x="15000" y="94839"/>
                </a:lnTo>
                <a:close/>
              </a:path>
              <a:path w="120000" h="120000" fill="none" extrusionOk="0">
                <a:moveTo>
                  <a:pt x="105000" y="60000"/>
                </a:moveTo>
                <a:lnTo>
                  <a:pt x="15000" y="94839"/>
                </a:lnTo>
                <a:lnTo>
                  <a:pt x="15000" y="25161"/>
                </a:lnTo>
                <a:close/>
              </a:path>
              <a:path w="120000" h="120000" fill="none" extrusionOk="0">
                <a:moveTo>
                  <a:pt x="0" y="0"/>
                </a:moveTo>
                <a:lnTo>
                  <a:pt x="120000" y="0"/>
                </a:lnTo>
                <a:lnTo>
                  <a:pt x="120000" y="120000"/>
                </a:lnTo>
                <a:lnTo>
                  <a:pt x="0" y="120000"/>
                </a:lnTo>
                <a:close/>
              </a:path>
            </a:pathLst>
          </a:custGeom>
          <a:solidFill>
            <a:schemeClr val="accent1"/>
          </a:solidFill>
          <a:ln w="25400" cap="flat" cmpd="sng">
            <a:solidFill>
              <a:srgbClr val="88A3A5"/>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2400">
              <a:solidFill>
                <a:schemeClr val="lt1"/>
              </a:solidFill>
              <a:latin typeface="Times"/>
              <a:ea typeface="Times"/>
              <a:cs typeface="Times"/>
              <a:sym typeface="Times"/>
            </a:endParaRPr>
          </a:p>
        </p:txBody>
      </p:sp>
    </p:spTree>
    <p:extLst>
      <p:ext uri="{BB962C8B-B14F-4D97-AF65-F5344CB8AC3E}">
        <p14:creationId xmlns:p14="http://schemas.microsoft.com/office/powerpoint/2010/main" val="16044559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Object 2">
            <a:extLst>
              <a:ext uri="{FF2B5EF4-FFF2-40B4-BE49-F238E27FC236}">
                <a16:creationId xmlns:a16="http://schemas.microsoft.com/office/drawing/2014/main" id="{F19EF073-3F37-2E70-AD3E-484979872610}"/>
              </a:ext>
            </a:extLst>
          </p:cNvPr>
          <p:cNvGraphicFramePr>
            <a:graphicFrameLocks noChangeAspect="1"/>
          </p:cNvGraphicFramePr>
          <p:nvPr>
            <p:extLst>
              <p:ext uri="{D42A27DB-BD31-4B8C-83A1-F6EECF244321}">
                <p14:modId xmlns:p14="http://schemas.microsoft.com/office/powerpoint/2010/main" val="3224981690"/>
              </p:ext>
            </p:extLst>
          </p:nvPr>
        </p:nvGraphicFramePr>
        <p:xfrm>
          <a:off x="1055440" y="332656"/>
          <a:ext cx="10441159" cy="5832648"/>
        </p:xfrm>
        <a:graphic>
          <a:graphicData uri="http://schemas.openxmlformats.org/presentationml/2006/ole">
            <mc:AlternateContent xmlns:mc="http://schemas.openxmlformats.org/markup-compatibility/2006">
              <mc:Choice xmlns:v="urn:schemas-microsoft-com:vml" Requires="v">
                <p:oleObj name="Document" r:id="rId2" imgW="5717562" imgH="3207460" progId="Word.Document.12">
                  <p:embed/>
                </p:oleObj>
              </mc:Choice>
              <mc:Fallback>
                <p:oleObj name="Document" r:id="rId2" imgW="5717562" imgH="3207460" progId="Word.Document.12">
                  <p:embed/>
                  <p:pic>
                    <p:nvPicPr>
                      <p:cNvPr id="16" name="Object 15">
                        <a:extLst>
                          <a:ext uri="{FF2B5EF4-FFF2-40B4-BE49-F238E27FC236}">
                            <a16:creationId xmlns:a16="http://schemas.microsoft.com/office/drawing/2014/main" id="{DE952CEA-4493-C72A-7CE1-020C0FDEEBCB}"/>
                          </a:ext>
                        </a:extLst>
                      </p:cNvPr>
                      <p:cNvPicPr/>
                      <p:nvPr/>
                    </p:nvPicPr>
                    <p:blipFill>
                      <a:blip r:embed="rId3"/>
                      <a:stretch>
                        <a:fillRect/>
                      </a:stretch>
                    </p:blipFill>
                    <p:spPr>
                      <a:xfrm>
                        <a:off x="1055440" y="332656"/>
                        <a:ext cx="10441159" cy="5832648"/>
                      </a:xfrm>
                      <a:prstGeom prst="rect">
                        <a:avLst/>
                      </a:prstGeom>
                    </p:spPr>
                  </p:pic>
                </p:oleObj>
              </mc:Fallback>
            </mc:AlternateContent>
          </a:graphicData>
        </a:graphic>
      </p:graphicFrame>
      <p:sp>
        <p:nvSpPr>
          <p:cNvPr id="4" name="Google Shape;306;p31">
            <a:hlinkClick r:id="" action="ppaction://hlinkshowjump?jump=nextslide"/>
            <a:extLst>
              <a:ext uri="{FF2B5EF4-FFF2-40B4-BE49-F238E27FC236}">
                <a16:creationId xmlns:a16="http://schemas.microsoft.com/office/drawing/2014/main" id="{C986B6FA-55F5-3D50-5DD5-E2F7543F17D3}"/>
              </a:ext>
            </a:extLst>
          </p:cNvPr>
          <p:cNvSpPr/>
          <p:nvPr/>
        </p:nvSpPr>
        <p:spPr>
          <a:xfrm>
            <a:off x="11561523" y="6300593"/>
            <a:ext cx="300625" cy="388306"/>
          </a:xfrm>
          <a:custGeom>
            <a:avLst/>
            <a:gdLst/>
            <a:ahLst/>
            <a:cxnLst/>
            <a:rect l="l" t="t" r="r" b="b"/>
            <a:pathLst>
              <a:path w="120000" h="120000" extrusionOk="0">
                <a:moveTo>
                  <a:pt x="0" y="0"/>
                </a:moveTo>
                <a:lnTo>
                  <a:pt x="120000" y="0"/>
                </a:lnTo>
                <a:lnTo>
                  <a:pt x="120000" y="120000"/>
                </a:lnTo>
                <a:lnTo>
                  <a:pt x="0" y="120000"/>
                </a:lnTo>
                <a:close/>
                <a:moveTo>
                  <a:pt x="105000" y="60000"/>
                </a:moveTo>
                <a:lnTo>
                  <a:pt x="15000" y="25161"/>
                </a:lnTo>
                <a:lnTo>
                  <a:pt x="15000" y="94839"/>
                </a:lnTo>
                <a:close/>
              </a:path>
              <a:path w="120000" h="120000" fill="darken" extrusionOk="0">
                <a:moveTo>
                  <a:pt x="105000" y="60000"/>
                </a:moveTo>
                <a:lnTo>
                  <a:pt x="15000" y="25161"/>
                </a:lnTo>
                <a:lnTo>
                  <a:pt x="15000" y="94839"/>
                </a:lnTo>
                <a:close/>
              </a:path>
              <a:path w="120000" h="120000" fill="none" extrusionOk="0">
                <a:moveTo>
                  <a:pt x="105000" y="60000"/>
                </a:moveTo>
                <a:lnTo>
                  <a:pt x="15000" y="94839"/>
                </a:lnTo>
                <a:lnTo>
                  <a:pt x="15000" y="25161"/>
                </a:lnTo>
                <a:close/>
              </a:path>
              <a:path w="120000" h="120000" fill="none" extrusionOk="0">
                <a:moveTo>
                  <a:pt x="0" y="0"/>
                </a:moveTo>
                <a:lnTo>
                  <a:pt x="120000" y="0"/>
                </a:lnTo>
                <a:lnTo>
                  <a:pt x="120000" y="120000"/>
                </a:lnTo>
                <a:lnTo>
                  <a:pt x="0" y="120000"/>
                </a:lnTo>
                <a:close/>
              </a:path>
            </a:pathLst>
          </a:custGeom>
          <a:solidFill>
            <a:schemeClr val="accent1"/>
          </a:solidFill>
          <a:ln w="25400" cap="flat" cmpd="sng">
            <a:solidFill>
              <a:srgbClr val="88A3A5"/>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2400">
              <a:solidFill>
                <a:schemeClr val="lt1"/>
              </a:solidFill>
              <a:latin typeface="Times"/>
              <a:ea typeface="Times"/>
              <a:cs typeface="Times"/>
              <a:sym typeface="Times"/>
            </a:endParaRPr>
          </a:p>
        </p:txBody>
      </p:sp>
    </p:spTree>
    <p:extLst>
      <p:ext uri="{BB962C8B-B14F-4D97-AF65-F5344CB8AC3E}">
        <p14:creationId xmlns:p14="http://schemas.microsoft.com/office/powerpoint/2010/main" val="7578396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2"/>
                </a:solidFill>
              </a:rPr>
              <a:t>Supervisory styles and student needs</a:t>
            </a:r>
            <a:br>
              <a:rPr lang="en-GB" dirty="0">
                <a:solidFill>
                  <a:schemeClr val="tx2"/>
                </a:solidFill>
              </a:rPr>
            </a:br>
            <a:endParaRPr lang="en-GB" dirty="0"/>
          </a:p>
        </p:txBody>
      </p:sp>
      <p:sp>
        <p:nvSpPr>
          <p:cNvPr id="3" name="Content Placeholder 2"/>
          <p:cNvSpPr>
            <a:spLocks noGrp="1"/>
          </p:cNvSpPr>
          <p:nvPr>
            <p:ph idx="1"/>
          </p:nvPr>
        </p:nvSpPr>
        <p:spPr/>
        <p:txBody>
          <a:bodyPr/>
          <a:lstStyle/>
          <a:p>
            <a:pPr>
              <a:buClr>
                <a:schemeClr val="folHlink"/>
              </a:buClr>
              <a:buSzPct val="60000"/>
              <a:buFont typeface="Wingdings" pitchFamily="2" charset="2"/>
              <a:buChar char="n"/>
            </a:pPr>
            <a:r>
              <a:rPr lang="en-GB" sz="2400" dirty="0">
                <a:latin typeface="Tahoma" pitchFamily="34" charset="0"/>
                <a:cs typeface="Arial" charset="0"/>
              </a:rPr>
              <a:t>Laissez-faire – assumes student capable of managing both project and themselves</a:t>
            </a:r>
          </a:p>
          <a:p>
            <a:pPr>
              <a:buClr>
                <a:schemeClr val="folHlink"/>
              </a:buClr>
              <a:buSzPct val="60000"/>
              <a:buFont typeface="Wingdings" pitchFamily="2" charset="2"/>
              <a:buChar char="n"/>
            </a:pPr>
            <a:r>
              <a:rPr lang="en-GB" sz="2400" dirty="0">
                <a:latin typeface="Tahoma" pitchFamily="34" charset="0"/>
                <a:cs typeface="Arial" charset="0"/>
              </a:rPr>
              <a:t>Pastoral – assumes student capable of managing project but needs personal support</a:t>
            </a:r>
          </a:p>
          <a:p>
            <a:pPr>
              <a:buClr>
                <a:schemeClr val="folHlink"/>
              </a:buClr>
              <a:buSzPct val="60000"/>
              <a:buFont typeface="Wingdings" pitchFamily="2" charset="2"/>
              <a:buChar char="n"/>
            </a:pPr>
            <a:r>
              <a:rPr lang="en-GB" sz="2400" dirty="0">
                <a:latin typeface="Tahoma" pitchFamily="34" charset="0"/>
                <a:cs typeface="Arial" charset="0"/>
              </a:rPr>
              <a:t>Directorial - assumes student not capable of managing research project but can manage themselves</a:t>
            </a:r>
          </a:p>
          <a:p>
            <a:pPr>
              <a:buClr>
                <a:schemeClr val="folHlink"/>
              </a:buClr>
              <a:buSzPct val="60000"/>
              <a:buFont typeface="Wingdings" pitchFamily="2" charset="2"/>
              <a:buChar char="n"/>
            </a:pPr>
            <a:r>
              <a:rPr lang="en-GB" sz="2400" dirty="0" err="1">
                <a:latin typeface="Tahoma" pitchFamily="34" charset="0"/>
                <a:cs typeface="Arial" charset="0"/>
              </a:rPr>
              <a:t>Interventionalist</a:t>
            </a:r>
            <a:r>
              <a:rPr lang="en-GB" sz="2400" dirty="0">
                <a:latin typeface="Tahoma" pitchFamily="34" charset="0"/>
                <a:cs typeface="Arial" charset="0"/>
              </a:rPr>
              <a:t> – assumes student needs high levels of both academic and pastoral support.</a:t>
            </a:r>
          </a:p>
          <a:p>
            <a:pPr>
              <a:buClr>
                <a:schemeClr val="folHlink"/>
              </a:buClr>
              <a:buSzPct val="60000"/>
              <a:buFont typeface="Wingdings" pitchFamily="2" charset="2"/>
              <a:buChar char="n"/>
            </a:pPr>
            <a:endParaRPr lang="en-GB" sz="2400" dirty="0">
              <a:latin typeface="Tahoma" pitchFamily="34" charset="0"/>
              <a:cs typeface="Arial" charset="0"/>
            </a:endParaRPr>
          </a:p>
          <a:p>
            <a:endParaRPr lang="en-GB" sz="2400" dirty="0"/>
          </a:p>
        </p:txBody>
      </p:sp>
      <p:sp>
        <p:nvSpPr>
          <p:cNvPr id="4" name="Google Shape;306;p31">
            <a:hlinkClick r:id="" action="ppaction://hlinkshowjump?jump=nextslide"/>
            <a:extLst>
              <a:ext uri="{FF2B5EF4-FFF2-40B4-BE49-F238E27FC236}">
                <a16:creationId xmlns:a16="http://schemas.microsoft.com/office/drawing/2014/main" id="{12DC696D-909A-7952-915D-AF2E47361183}"/>
              </a:ext>
            </a:extLst>
          </p:cNvPr>
          <p:cNvSpPr/>
          <p:nvPr/>
        </p:nvSpPr>
        <p:spPr>
          <a:xfrm>
            <a:off x="11561523" y="6300593"/>
            <a:ext cx="300625" cy="388306"/>
          </a:xfrm>
          <a:custGeom>
            <a:avLst/>
            <a:gdLst/>
            <a:ahLst/>
            <a:cxnLst/>
            <a:rect l="l" t="t" r="r" b="b"/>
            <a:pathLst>
              <a:path w="120000" h="120000" extrusionOk="0">
                <a:moveTo>
                  <a:pt x="0" y="0"/>
                </a:moveTo>
                <a:lnTo>
                  <a:pt x="120000" y="0"/>
                </a:lnTo>
                <a:lnTo>
                  <a:pt x="120000" y="120000"/>
                </a:lnTo>
                <a:lnTo>
                  <a:pt x="0" y="120000"/>
                </a:lnTo>
                <a:close/>
                <a:moveTo>
                  <a:pt x="105000" y="60000"/>
                </a:moveTo>
                <a:lnTo>
                  <a:pt x="15000" y="25161"/>
                </a:lnTo>
                <a:lnTo>
                  <a:pt x="15000" y="94839"/>
                </a:lnTo>
                <a:close/>
              </a:path>
              <a:path w="120000" h="120000" fill="darken" extrusionOk="0">
                <a:moveTo>
                  <a:pt x="105000" y="60000"/>
                </a:moveTo>
                <a:lnTo>
                  <a:pt x="15000" y="25161"/>
                </a:lnTo>
                <a:lnTo>
                  <a:pt x="15000" y="94839"/>
                </a:lnTo>
                <a:close/>
              </a:path>
              <a:path w="120000" h="120000" fill="none" extrusionOk="0">
                <a:moveTo>
                  <a:pt x="105000" y="60000"/>
                </a:moveTo>
                <a:lnTo>
                  <a:pt x="15000" y="94839"/>
                </a:lnTo>
                <a:lnTo>
                  <a:pt x="15000" y="25161"/>
                </a:lnTo>
                <a:close/>
              </a:path>
              <a:path w="120000" h="120000" fill="none" extrusionOk="0">
                <a:moveTo>
                  <a:pt x="0" y="0"/>
                </a:moveTo>
                <a:lnTo>
                  <a:pt x="120000" y="0"/>
                </a:lnTo>
                <a:lnTo>
                  <a:pt x="120000" y="120000"/>
                </a:lnTo>
                <a:lnTo>
                  <a:pt x="0" y="120000"/>
                </a:lnTo>
                <a:close/>
              </a:path>
            </a:pathLst>
          </a:custGeom>
          <a:solidFill>
            <a:schemeClr val="accent1"/>
          </a:solidFill>
          <a:ln w="25400" cap="flat" cmpd="sng">
            <a:solidFill>
              <a:srgbClr val="88A3A5"/>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2400">
              <a:solidFill>
                <a:schemeClr val="lt1"/>
              </a:solidFill>
              <a:latin typeface="Times"/>
              <a:ea typeface="Times"/>
              <a:cs typeface="Times"/>
              <a:sym typeface="Times"/>
            </a:endParaRPr>
          </a:p>
        </p:txBody>
      </p:sp>
    </p:spTree>
    <p:extLst>
      <p:ext uri="{BB962C8B-B14F-4D97-AF65-F5344CB8AC3E}">
        <p14:creationId xmlns:p14="http://schemas.microsoft.com/office/powerpoint/2010/main" val="3714013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err="1"/>
              <a:t>Discongruence</a:t>
            </a:r>
            <a:r>
              <a:rPr lang="en-GB" sz="3600" dirty="0"/>
              <a:t> – too little intervention </a:t>
            </a:r>
            <a:endParaRPr lang="en-US" sz="3600" dirty="0"/>
          </a:p>
        </p:txBody>
      </p:sp>
      <p:sp>
        <p:nvSpPr>
          <p:cNvPr id="3" name="Content Placeholder 2"/>
          <p:cNvSpPr>
            <a:spLocks noGrp="1"/>
          </p:cNvSpPr>
          <p:nvPr>
            <p:ph idx="1"/>
          </p:nvPr>
        </p:nvSpPr>
        <p:spPr/>
        <p:txBody>
          <a:bodyPr/>
          <a:lstStyle/>
          <a:p>
            <a:r>
              <a:rPr lang="en-US" dirty="0"/>
              <a:t>	</a:t>
            </a:r>
            <a:r>
              <a:rPr lang="en-US" sz="2000" b="1" dirty="0"/>
              <a:t>I got a sense that [my supervisor] doesn’t do any micromanaging but what I’ve learned is that he’s almost too far the other way…which is great because I can run my life the way I need to, but at the same time there are times when you want your advisor to say “This is what you need to do. This is what I want from you. I want it by Wednesday. I want this and this and this”. And I’m discovering he’s not that kind of person at all. So I’m having to adapt my style so that I can say, okay, this is when I need to get it done. And I know that some of that is my responsibility as a grad student, but it seems like there should be a little more there because we’re supposed to be learning how to do this, not all of the sudden being able to do it</a:t>
            </a:r>
            <a:r>
              <a:rPr lang="en-US" sz="2000" dirty="0"/>
              <a:t>.</a:t>
            </a:r>
          </a:p>
          <a:p>
            <a:r>
              <a:rPr lang="en-US" dirty="0"/>
              <a:t> </a:t>
            </a:r>
          </a:p>
          <a:p>
            <a:r>
              <a:rPr lang="en-GB" dirty="0"/>
              <a:t>	Source: Gardner (2008: 342) </a:t>
            </a:r>
            <a:endParaRPr lang="en-US" dirty="0"/>
          </a:p>
          <a:p>
            <a:endParaRPr lang="en-US" dirty="0"/>
          </a:p>
        </p:txBody>
      </p:sp>
      <p:sp>
        <p:nvSpPr>
          <p:cNvPr id="4" name="Google Shape;306;p31">
            <a:hlinkClick r:id="" action="ppaction://hlinkshowjump?jump=nextslide"/>
            <a:extLst>
              <a:ext uri="{FF2B5EF4-FFF2-40B4-BE49-F238E27FC236}">
                <a16:creationId xmlns:a16="http://schemas.microsoft.com/office/drawing/2014/main" id="{223BAC87-801C-3D66-06B5-FDA9B298BBB1}"/>
              </a:ext>
            </a:extLst>
          </p:cNvPr>
          <p:cNvSpPr/>
          <p:nvPr/>
        </p:nvSpPr>
        <p:spPr>
          <a:xfrm>
            <a:off x="11561523" y="6300593"/>
            <a:ext cx="300625" cy="388306"/>
          </a:xfrm>
          <a:custGeom>
            <a:avLst/>
            <a:gdLst/>
            <a:ahLst/>
            <a:cxnLst/>
            <a:rect l="l" t="t" r="r" b="b"/>
            <a:pathLst>
              <a:path w="120000" h="120000" extrusionOk="0">
                <a:moveTo>
                  <a:pt x="0" y="0"/>
                </a:moveTo>
                <a:lnTo>
                  <a:pt x="120000" y="0"/>
                </a:lnTo>
                <a:lnTo>
                  <a:pt x="120000" y="120000"/>
                </a:lnTo>
                <a:lnTo>
                  <a:pt x="0" y="120000"/>
                </a:lnTo>
                <a:close/>
                <a:moveTo>
                  <a:pt x="105000" y="60000"/>
                </a:moveTo>
                <a:lnTo>
                  <a:pt x="15000" y="25161"/>
                </a:lnTo>
                <a:lnTo>
                  <a:pt x="15000" y="94839"/>
                </a:lnTo>
                <a:close/>
              </a:path>
              <a:path w="120000" h="120000" fill="darken" extrusionOk="0">
                <a:moveTo>
                  <a:pt x="105000" y="60000"/>
                </a:moveTo>
                <a:lnTo>
                  <a:pt x="15000" y="25161"/>
                </a:lnTo>
                <a:lnTo>
                  <a:pt x="15000" y="94839"/>
                </a:lnTo>
                <a:close/>
              </a:path>
              <a:path w="120000" h="120000" fill="none" extrusionOk="0">
                <a:moveTo>
                  <a:pt x="105000" y="60000"/>
                </a:moveTo>
                <a:lnTo>
                  <a:pt x="15000" y="94839"/>
                </a:lnTo>
                <a:lnTo>
                  <a:pt x="15000" y="25161"/>
                </a:lnTo>
                <a:close/>
              </a:path>
              <a:path w="120000" h="120000" fill="none" extrusionOk="0">
                <a:moveTo>
                  <a:pt x="0" y="0"/>
                </a:moveTo>
                <a:lnTo>
                  <a:pt x="120000" y="0"/>
                </a:lnTo>
                <a:lnTo>
                  <a:pt x="120000" y="120000"/>
                </a:lnTo>
                <a:lnTo>
                  <a:pt x="0" y="120000"/>
                </a:lnTo>
                <a:close/>
              </a:path>
            </a:pathLst>
          </a:custGeom>
          <a:solidFill>
            <a:schemeClr val="accent1"/>
          </a:solidFill>
          <a:ln w="25400" cap="flat" cmpd="sng">
            <a:solidFill>
              <a:srgbClr val="88A3A5"/>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2400">
              <a:solidFill>
                <a:schemeClr val="lt1"/>
              </a:solidFill>
              <a:latin typeface="Times"/>
              <a:ea typeface="Times"/>
              <a:cs typeface="Times"/>
              <a:sym typeface="Times"/>
            </a:endParaRPr>
          </a:p>
        </p:txBody>
      </p:sp>
    </p:spTree>
    <p:extLst>
      <p:ext uri="{BB962C8B-B14F-4D97-AF65-F5344CB8AC3E}">
        <p14:creationId xmlns:p14="http://schemas.microsoft.com/office/powerpoint/2010/main" val="30953447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err="1"/>
              <a:t>Discongruence</a:t>
            </a:r>
            <a:r>
              <a:rPr lang="en-GB" sz="3600" dirty="0"/>
              <a:t> – too much intervention</a:t>
            </a:r>
            <a:endParaRPr lang="en-US" sz="3600" dirty="0"/>
          </a:p>
        </p:txBody>
      </p:sp>
      <p:sp>
        <p:nvSpPr>
          <p:cNvPr id="3" name="Content Placeholder 2"/>
          <p:cNvSpPr>
            <a:spLocks noGrp="1"/>
          </p:cNvSpPr>
          <p:nvPr>
            <p:ph idx="1"/>
          </p:nvPr>
        </p:nvSpPr>
        <p:spPr/>
        <p:txBody>
          <a:bodyPr/>
          <a:lstStyle/>
          <a:p>
            <a:r>
              <a:rPr lang="en-US" sz="2000" b="1" dirty="0"/>
              <a:t>	[My supervisor] told me recently how I need to become more independent because he wants to train someone who can be an independent researcher, which is great, I love that, but at the same time he is micromanaging my work and when I have a different idea about how to do something, he just gets pissed off and ignores me for some number of months and then eventually comes back and still harps on at me and gets me to do it his way. He believes he’s teaching people to be independent researchers, but he does it with his hands around your throat.</a:t>
            </a:r>
          </a:p>
          <a:p>
            <a:endParaRPr lang="en-GB" dirty="0"/>
          </a:p>
          <a:p>
            <a:endParaRPr lang="en-GB" dirty="0"/>
          </a:p>
          <a:p>
            <a:r>
              <a:rPr lang="en-GB" dirty="0"/>
              <a:t>	Source: Gardner (2008: 342) </a:t>
            </a:r>
            <a:endParaRPr lang="en-US" dirty="0"/>
          </a:p>
          <a:p>
            <a:endParaRPr lang="en-US" dirty="0"/>
          </a:p>
          <a:p>
            <a:endParaRPr lang="en-US" dirty="0"/>
          </a:p>
        </p:txBody>
      </p:sp>
      <p:sp>
        <p:nvSpPr>
          <p:cNvPr id="4" name="Google Shape;306;p31">
            <a:hlinkClick r:id="" action="ppaction://hlinkshowjump?jump=nextslide"/>
            <a:extLst>
              <a:ext uri="{FF2B5EF4-FFF2-40B4-BE49-F238E27FC236}">
                <a16:creationId xmlns:a16="http://schemas.microsoft.com/office/drawing/2014/main" id="{0FC2A3B6-B540-FB73-4D0D-93C3F9213D13}"/>
              </a:ext>
            </a:extLst>
          </p:cNvPr>
          <p:cNvSpPr/>
          <p:nvPr/>
        </p:nvSpPr>
        <p:spPr>
          <a:xfrm>
            <a:off x="11561523" y="6300593"/>
            <a:ext cx="300625" cy="388306"/>
          </a:xfrm>
          <a:custGeom>
            <a:avLst/>
            <a:gdLst/>
            <a:ahLst/>
            <a:cxnLst/>
            <a:rect l="l" t="t" r="r" b="b"/>
            <a:pathLst>
              <a:path w="120000" h="120000" extrusionOk="0">
                <a:moveTo>
                  <a:pt x="0" y="0"/>
                </a:moveTo>
                <a:lnTo>
                  <a:pt x="120000" y="0"/>
                </a:lnTo>
                <a:lnTo>
                  <a:pt x="120000" y="120000"/>
                </a:lnTo>
                <a:lnTo>
                  <a:pt x="0" y="120000"/>
                </a:lnTo>
                <a:close/>
                <a:moveTo>
                  <a:pt x="105000" y="60000"/>
                </a:moveTo>
                <a:lnTo>
                  <a:pt x="15000" y="25161"/>
                </a:lnTo>
                <a:lnTo>
                  <a:pt x="15000" y="94839"/>
                </a:lnTo>
                <a:close/>
              </a:path>
              <a:path w="120000" h="120000" fill="darken" extrusionOk="0">
                <a:moveTo>
                  <a:pt x="105000" y="60000"/>
                </a:moveTo>
                <a:lnTo>
                  <a:pt x="15000" y="25161"/>
                </a:lnTo>
                <a:lnTo>
                  <a:pt x="15000" y="94839"/>
                </a:lnTo>
                <a:close/>
              </a:path>
              <a:path w="120000" h="120000" fill="none" extrusionOk="0">
                <a:moveTo>
                  <a:pt x="105000" y="60000"/>
                </a:moveTo>
                <a:lnTo>
                  <a:pt x="15000" y="94839"/>
                </a:lnTo>
                <a:lnTo>
                  <a:pt x="15000" y="25161"/>
                </a:lnTo>
                <a:close/>
              </a:path>
              <a:path w="120000" h="120000" fill="none" extrusionOk="0">
                <a:moveTo>
                  <a:pt x="0" y="0"/>
                </a:moveTo>
                <a:lnTo>
                  <a:pt x="120000" y="0"/>
                </a:lnTo>
                <a:lnTo>
                  <a:pt x="120000" y="120000"/>
                </a:lnTo>
                <a:lnTo>
                  <a:pt x="0" y="120000"/>
                </a:lnTo>
                <a:close/>
              </a:path>
            </a:pathLst>
          </a:custGeom>
          <a:solidFill>
            <a:schemeClr val="accent1"/>
          </a:solidFill>
          <a:ln w="25400" cap="flat" cmpd="sng">
            <a:solidFill>
              <a:srgbClr val="88A3A5"/>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2400">
              <a:solidFill>
                <a:schemeClr val="lt1"/>
              </a:solidFill>
              <a:latin typeface="Times"/>
              <a:ea typeface="Times"/>
              <a:cs typeface="Times"/>
              <a:sym typeface="Times"/>
            </a:endParaRPr>
          </a:p>
        </p:txBody>
      </p:sp>
    </p:spTree>
    <p:extLst>
      <p:ext uri="{BB962C8B-B14F-4D97-AF65-F5344CB8AC3E}">
        <p14:creationId xmlns:p14="http://schemas.microsoft.com/office/powerpoint/2010/main" val="24637890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60648"/>
            <a:ext cx="10363200" cy="853007"/>
          </a:xfrm>
        </p:spPr>
        <p:txBody>
          <a:bodyPr/>
          <a:lstStyle/>
          <a:p>
            <a:r>
              <a:rPr lang="en-GB" dirty="0"/>
              <a:t>Styles and needs change over time…</a:t>
            </a:r>
          </a:p>
        </p:txBody>
      </p:sp>
      <p:graphicFrame>
        <p:nvGraphicFramePr>
          <p:cNvPr id="5" name="Content Placeholder 4"/>
          <p:cNvGraphicFramePr>
            <a:graphicFrameLocks noGrp="1" noChangeAspect="1"/>
          </p:cNvGraphicFramePr>
          <p:nvPr>
            <p:ph idx="1"/>
          </p:nvPr>
        </p:nvGraphicFramePr>
        <p:xfrm>
          <a:off x="1559496" y="1484784"/>
          <a:ext cx="10081119" cy="4392487"/>
        </p:xfrm>
        <a:graphic>
          <a:graphicData uri="http://schemas.openxmlformats.org/presentationml/2006/ole">
            <mc:AlternateContent xmlns:mc="http://schemas.openxmlformats.org/markup-compatibility/2006">
              <mc:Choice xmlns:v="urn:schemas-microsoft-com:vml" Requires="v">
                <p:oleObj name="Document" r:id="rId2" imgW="5743558" imgH="3051329" progId="Word.Document.12">
                  <p:embed/>
                </p:oleObj>
              </mc:Choice>
              <mc:Fallback>
                <p:oleObj name="Document" r:id="rId2" imgW="5743558" imgH="3051329" progId="Word.Document.12">
                  <p:embed/>
                  <p:pic>
                    <p:nvPicPr>
                      <p:cNvPr id="5" name="Content Placeholder 4"/>
                      <p:cNvPicPr/>
                      <p:nvPr/>
                    </p:nvPicPr>
                    <p:blipFill>
                      <a:blip r:embed="rId3"/>
                      <a:stretch>
                        <a:fillRect/>
                      </a:stretch>
                    </p:blipFill>
                    <p:spPr>
                      <a:xfrm>
                        <a:off x="1559496" y="1484784"/>
                        <a:ext cx="10081119" cy="4392487"/>
                      </a:xfrm>
                      <a:prstGeom prst="rect">
                        <a:avLst/>
                      </a:prstGeom>
                    </p:spPr>
                  </p:pic>
                </p:oleObj>
              </mc:Fallback>
            </mc:AlternateContent>
          </a:graphicData>
        </a:graphic>
      </p:graphicFrame>
      <p:sp>
        <p:nvSpPr>
          <p:cNvPr id="6" name="Google Shape;306;p31">
            <a:hlinkClick r:id="" action="ppaction://hlinkshowjump?jump=nextslide"/>
            <a:extLst>
              <a:ext uri="{FF2B5EF4-FFF2-40B4-BE49-F238E27FC236}">
                <a16:creationId xmlns:a16="http://schemas.microsoft.com/office/drawing/2014/main" id="{3C1AAD84-EC96-DC6F-F87B-CB96513A5F43}"/>
              </a:ext>
            </a:extLst>
          </p:cNvPr>
          <p:cNvSpPr/>
          <p:nvPr/>
        </p:nvSpPr>
        <p:spPr>
          <a:xfrm>
            <a:off x="11561523" y="6300593"/>
            <a:ext cx="300625" cy="388306"/>
          </a:xfrm>
          <a:custGeom>
            <a:avLst/>
            <a:gdLst/>
            <a:ahLst/>
            <a:cxnLst/>
            <a:rect l="l" t="t" r="r" b="b"/>
            <a:pathLst>
              <a:path w="120000" h="120000" extrusionOk="0">
                <a:moveTo>
                  <a:pt x="0" y="0"/>
                </a:moveTo>
                <a:lnTo>
                  <a:pt x="120000" y="0"/>
                </a:lnTo>
                <a:lnTo>
                  <a:pt x="120000" y="120000"/>
                </a:lnTo>
                <a:lnTo>
                  <a:pt x="0" y="120000"/>
                </a:lnTo>
                <a:close/>
                <a:moveTo>
                  <a:pt x="105000" y="60000"/>
                </a:moveTo>
                <a:lnTo>
                  <a:pt x="15000" y="25161"/>
                </a:lnTo>
                <a:lnTo>
                  <a:pt x="15000" y="94839"/>
                </a:lnTo>
                <a:close/>
              </a:path>
              <a:path w="120000" h="120000" fill="darken" extrusionOk="0">
                <a:moveTo>
                  <a:pt x="105000" y="60000"/>
                </a:moveTo>
                <a:lnTo>
                  <a:pt x="15000" y="25161"/>
                </a:lnTo>
                <a:lnTo>
                  <a:pt x="15000" y="94839"/>
                </a:lnTo>
                <a:close/>
              </a:path>
              <a:path w="120000" h="120000" fill="none" extrusionOk="0">
                <a:moveTo>
                  <a:pt x="105000" y="60000"/>
                </a:moveTo>
                <a:lnTo>
                  <a:pt x="15000" y="94839"/>
                </a:lnTo>
                <a:lnTo>
                  <a:pt x="15000" y="25161"/>
                </a:lnTo>
                <a:close/>
              </a:path>
              <a:path w="120000" h="120000" fill="none" extrusionOk="0">
                <a:moveTo>
                  <a:pt x="0" y="0"/>
                </a:moveTo>
                <a:lnTo>
                  <a:pt x="120000" y="0"/>
                </a:lnTo>
                <a:lnTo>
                  <a:pt x="120000" y="120000"/>
                </a:lnTo>
                <a:lnTo>
                  <a:pt x="0" y="120000"/>
                </a:lnTo>
                <a:close/>
              </a:path>
            </a:pathLst>
          </a:custGeom>
          <a:solidFill>
            <a:schemeClr val="accent1"/>
          </a:solidFill>
          <a:ln w="25400" cap="flat" cmpd="sng">
            <a:solidFill>
              <a:srgbClr val="88A3A5"/>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2400">
              <a:solidFill>
                <a:schemeClr val="lt1"/>
              </a:solidFill>
              <a:latin typeface="Times"/>
              <a:ea typeface="Times"/>
              <a:cs typeface="Times"/>
              <a:sym typeface="Times"/>
            </a:endParaRPr>
          </a:p>
        </p:txBody>
      </p:sp>
    </p:spTree>
    <p:extLst>
      <p:ext uri="{BB962C8B-B14F-4D97-AF65-F5344CB8AC3E}">
        <p14:creationId xmlns:p14="http://schemas.microsoft.com/office/powerpoint/2010/main" val="40968373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and need to be monitored</a:t>
            </a:r>
          </a:p>
        </p:txBody>
      </p:sp>
      <p:sp>
        <p:nvSpPr>
          <p:cNvPr id="3" name="Content Placeholder 2"/>
          <p:cNvSpPr>
            <a:spLocks noGrp="1"/>
          </p:cNvSpPr>
          <p:nvPr>
            <p:ph idx="1"/>
          </p:nvPr>
        </p:nvSpPr>
        <p:spPr/>
        <p:txBody>
          <a:bodyPr/>
          <a:lstStyle/>
          <a:p>
            <a:r>
              <a:rPr lang="en-GB" dirty="0"/>
              <a:t>	</a:t>
            </a:r>
            <a:r>
              <a:rPr lang="en-GB" sz="2000" b="1" dirty="0"/>
              <a:t>I do frequent check-ins and ask them what they are thinking, where do they feel competence and no competent. And I can gather enough information to know when the next task comes how much independent or scaffolding do they need or want….Sometimes I ask for independence too early, asking them to do certain skills, taking for granted that they are ready to be independent…but they may be struggling with these things, but then I realize maybe that this was too challenging a task…they were not ready for that yet…I can pull back (on my push for independence) and insert my assistance (Olivia)</a:t>
            </a:r>
          </a:p>
          <a:p>
            <a:endParaRPr lang="en-GB" dirty="0"/>
          </a:p>
          <a:p>
            <a:r>
              <a:rPr lang="en-GB" dirty="0"/>
              <a:t>	Quoted Roberts and </a:t>
            </a:r>
            <a:r>
              <a:rPr lang="en-GB" dirty="0" err="1"/>
              <a:t>Bandlow</a:t>
            </a:r>
            <a:r>
              <a:rPr lang="en-GB" dirty="0"/>
              <a:t> (2018: 71)</a:t>
            </a:r>
          </a:p>
        </p:txBody>
      </p:sp>
      <p:sp>
        <p:nvSpPr>
          <p:cNvPr id="4" name="Action Button: End 4">
            <a:hlinkClick r:id="" action="ppaction://hlinkshowjump?jump=lastslide" highlightClick="1"/>
            <a:extLst>
              <a:ext uri="{FF2B5EF4-FFF2-40B4-BE49-F238E27FC236}">
                <a16:creationId xmlns:a16="http://schemas.microsoft.com/office/drawing/2014/main" id="{56607D1C-96CB-6C66-EBD3-CF76408F56F5}"/>
              </a:ext>
            </a:extLst>
          </p:cNvPr>
          <p:cNvSpPr/>
          <p:nvPr/>
        </p:nvSpPr>
        <p:spPr>
          <a:xfrm>
            <a:off x="11586575" y="6388273"/>
            <a:ext cx="425885" cy="363255"/>
          </a:xfrm>
          <a:prstGeom prst="actionButtonE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098780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13259C-DA21-40B6-A107-AAC927AB0AE8}"/>
              </a:ext>
            </a:extLst>
          </p:cNvPr>
          <p:cNvSpPr>
            <a:spLocks noGrp="1"/>
          </p:cNvSpPr>
          <p:nvPr>
            <p:ph type="title"/>
          </p:nvPr>
        </p:nvSpPr>
        <p:spPr/>
        <p:txBody>
          <a:bodyPr/>
          <a:lstStyle/>
          <a:p>
            <a:r>
              <a:rPr lang="en-GB" dirty="0"/>
              <a:t>3 	Relationships with co-supervisors</a:t>
            </a:r>
          </a:p>
        </p:txBody>
      </p:sp>
      <p:sp>
        <p:nvSpPr>
          <p:cNvPr id="4" name="Content Placeholder 3">
            <a:extLst>
              <a:ext uri="{FF2B5EF4-FFF2-40B4-BE49-F238E27FC236}">
                <a16:creationId xmlns:a16="http://schemas.microsoft.com/office/drawing/2014/main" id="{4F6CBD32-B1DD-4006-99AC-F3E6EEAC65DF}"/>
              </a:ext>
            </a:extLst>
          </p:cNvPr>
          <p:cNvSpPr>
            <a:spLocks noGrp="1"/>
          </p:cNvSpPr>
          <p:nvPr>
            <p:ph idx="1"/>
          </p:nvPr>
        </p:nvSpPr>
        <p:spPr/>
        <p:txBody>
          <a:bodyPr/>
          <a:lstStyle/>
          <a:p>
            <a:endParaRPr lang="en-GB" dirty="0"/>
          </a:p>
        </p:txBody>
      </p:sp>
      <p:pic>
        <p:nvPicPr>
          <p:cNvPr id="6" name="Picture 4" descr="Meeting with Supervisory Team - DDP Portal - Research Services - The  University of Sheffield">
            <a:extLst>
              <a:ext uri="{FF2B5EF4-FFF2-40B4-BE49-F238E27FC236}">
                <a16:creationId xmlns:a16="http://schemas.microsoft.com/office/drawing/2014/main" id="{F02EDED8-38BA-4B1F-A09C-BC32B198F3C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9696" y="2006993"/>
            <a:ext cx="5832648" cy="38881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82500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305"/>
        <p:cNvGrpSpPr/>
        <p:nvPr/>
      </p:nvGrpSpPr>
      <p:grpSpPr>
        <a:xfrm>
          <a:off x="0" y="0"/>
          <a:ext cx="0" cy="0"/>
          <a:chOff x="0" y="0"/>
          <a:chExt cx="0" cy="0"/>
        </a:xfrm>
      </p:grpSpPr>
      <p:sp>
        <p:nvSpPr>
          <p:cNvPr id="306" name="Google Shape;306;p2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052D6F"/>
              </a:buClr>
              <a:buSzPts val="4400"/>
              <a:buFont typeface="Century Gothic"/>
              <a:buNone/>
            </a:pPr>
            <a:r>
              <a:rPr lang="en-GB" dirty="0"/>
              <a:t>Relationships with co-supervisors</a:t>
            </a:r>
          </a:p>
        </p:txBody>
      </p:sp>
      <p:sp>
        <p:nvSpPr>
          <p:cNvPr id="307" name="Google Shape;307;p20"/>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GB"/>
              <a:t>Awareness of advantages of team supervision;</a:t>
            </a:r>
            <a:endParaRPr/>
          </a:p>
          <a:p>
            <a:pPr marL="228600" lvl="0" indent="-228600" algn="l" rtl="0">
              <a:lnSpc>
                <a:spcPct val="90000"/>
              </a:lnSpc>
              <a:spcBef>
                <a:spcPts val="1000"/>
              </a:spcBef>
              <a:spcAft>
                <a:spcPts val="0"/>
              </a:spcAft>
              <a:buClr>
                <a:schemeClr val="dk1"/>
              </a:buClr>
              <a:buSzPts val="2800"/>
              <a:buChar char="•"/>
            </a:pPr>
            <a:r>
              <a:rPr lang="en-GB"/>
              <a:t>Awareness of issues that can arise in team supervision;</a:t>
            </a:r>
            <a:endParaRPr/>
          </a:p>
          <a:p>
            <a:pPr marL="228600" lvl="0" indent="-228600" algn="l" rtl="0">
              <a:lnSpc>
                <a:spcPct val="90000"/>
              </a:lnSpc>
              <a:spcBef>
                <a:spcPts val="1000"/>
              </a:spcBef>
              <a:spcAft>
                <a:spcPts val="0"/>
              </a:spcAft>
              <a:buClr>
                <a:schemeClr val="dk1"/>
              </a:buClr>
              <a:buSzPts val="2800"/>
              <a:buChar char="•"/>
            </a:pPr>
            <a:r>
              <a:rPr lang="en-GB"/>
              <a:t>Knowledge and understanding of strategies to maximise the benefits and minimise the issues.</a:t>
            </a:r>
            <a:endParaRPr/>
          </a:p>
        </p:txBody>
      </p:sp>
      <p:sp>
        <p:nvSpPr>
          <p:cNvPr id="308" name="Google Shape;308;p20"/>
          <p:cNvSpPr txBox="1">
            <a:spLocks noGrp="1"/>
          </p:cNvSpPr>
          <p:nvPr>
            <p:ph type="body" idx="2"/>
          </p:nvPr>
        </p:nvSpPr>
        <p:spPr>
          <a:xfrm>
            <a:off x="6297105" y="1951348"/>
            <a:ext cx="4901937" cy="4091234"/>
          </a:xfrm>
          <a:prstGeom prst="rect">
            <a:avLst/>
          </a:prstGeom>
          <a:solidFill>
            <a:srgbClr val="D7E5EF"/>
          </a:solidFill>
          <a:ln>
            <a:noFill/>
          </a:ln>
        </p:spPr>
        <p:txBody>
          <a:bodyPr spcFirstLastPara="1" wrap="square" lIns="91425" tIns="45700" rIns="91425" bIns="45700" anchor="t" anchorCtr="0">
            <a:normAutofit/>
          </a:bodyPr>
          <a:lstStyle/>
          <a:p>
            <a:pPr marL="0" lvl="0" indent="0" algn="l" rtl="0">
              <a:lnSpc>
                <a:spcPct val="80000"/>
              </a:lnSpc>
              <a:spcBef>
                <a:spcPts val="0"/>
              </a:spcBef>
              <a:spcAft>
                <a:spcPts val="0"/>
              </a:spcAft>
              <a:buClr>
                <a:srgbClr val="052D6F"/>
              </a:buClr>
              <a:buSzPts val="2590"/>
              <a:buNone/>
            </a:pPr>
            <a:r>
              <a:rPr lang="en-GB" sz="2590" b="1">
                <a:solidFill>
                  <a:srgbClr val="052D6F"/>
                </a:solidFill>
              </a:rPr>
              <a:t>Typical Examples</a:t>
            </a:r>
            <a:endParaRPr/>
          </a:p>
          <a:p>
            <a:pPr marL="228600" lvl="0" indent="-228600" algn="l" rtl="0">
              <a:lnSpc>
                <a:spcPct val="80000"/>
              </a:lnSpc>
              <a:spcBef>
                <a:spcPts val="1000"/>
              </a:spcBef>
              <a:spcAft>
                <a:spcPts val="0"/>
              </a:spcAft>
              <a:buClr>
                <a:schemeClr val="dk1"/>
              </a:buClr>
              <a:buSzPts val="2590"/>
              <a:buChar char="•"/>
            </a:pPr>
            <a:r>
              <a:rPr lang="en-GB" sz="2590"/>
              <a:t>Clarifying roles with co-supervisors and candidates at the start of the candidacy;</a:t>
            </a:r>
            <a:endParaRPr/>
          </a:p>
          <a:p>
            <a:pPr marL="228600" lvl="0" indent="-228600" algn="l" rtl="0">
              <a:lnSpc>
                <a:spcPct val="80000"/>
              </a:lnSpc>
              <a:spcBef>
                <a:spcPts val="1000"/>
              </a:spcBef>
              <a:spcAft>
                <a:spcPts val="0"/>
              </a:spcAft>
              <a:buClr>
                <a:schemeClr val="dk1"/>
              </a:buClr>
              <a:buSzPts val="2590"/>
              <a:buChar char="•"/>
            </a:pPr>
            <a:r>
              <a:rPr lang="en-GB" sz="2590"/>
              <a:t>Clarifying expectations of the project with co-supervisors and the candidate;</a:t>
            </a:r>
            <a:endParaRPr/>
          </a:p>
          <a:p>
            <a:pPr marL="228600" lvl="0" indent="-228600" algn="l" rtl="0">
              <a:lnSpc>
                <a:spcPct val="80000"/>
              </a:lnSpc>
              <a:spcBef>
                <a:spcPts val="1000"/>
              </a:spcBef>
              <a:spcAft>
                <a:spcPts val="0"/>
              </a:spcAft>
              <a:buClr>
                <a:schemeClr val="dk1"/>
              </a:buClr>
              <a:buSzPts val="2590"/>
              <a:buChar char="•"/>
            </a:pPr>
            <a:r>
              <a:rPr lang="en-GB" sz="2590"/>
              <a:t>Regularly reviewing relations between supervisors and with candidates during the course of the candidacy.</a:t>
            </a:r>
            <a:endParaRPr/>
          </a:p>
        </p:txBody>
      </p:sp>
      <p:sp>
        <p:nvSpPr>
          <p:cNvPr id="5" name="Action Button: Forward or Next 4">
            <a:hlinkClick r:id="" action="ppaction://hlinkshowjump?jump=nextslide" highlightClick="1"/>
          </p:cNvPr>
          <p:cNvSpPr/>
          <p:nvPr/>
        </p:nvSpPr>
        <p:spPr>
          <a:xfrm>
            <a:off x="11561523" y="6300593"/>
            <a:ext cx="300625" cy="38830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08"/>
                                        </p:tgtEl>
                                        <p:attrNameLst>
                                          <p:attrName>style.visibility</p:attrName>
                                        </p:attrNameLst>
                                      </p:cBhvr>
                                      <p:to>
                                        <p:strVal val="visible"/>
                                      </p:to>
                                    </p:set>
                                    <p:animEffect transition="in" filter="fade">
                                      <p:cBhvr>
                                        <p:cTn id="7" dur="500"/>
                                        <p:tgtEl>
                                          <p:spTgt spid="3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470BD6-3FB3-4E50-A7E1-3D959B966D8E}"/>
              </a:ext>
            </a:extLst>
          </p:cNvPr>
          <p:cNvSpPr>
            <a:spLocks noGrp="1"/>
          </p:cNvSpPr>
          <p:nvPr>
            <p:ph type="title"/>
          </p:nvPr>
        </p:nvSpPr>
        <p:spPr/>
        <p:txBody>
          <a:bodyPr/>
          <a:lstStyle/>
          <a:p>
            <a:r>
              <a:rPr lang="en-GB" dirty="0"/>
              <a:t>4	Supporting candidates’ research projects</a:t>
            </a:r>
          </a:p>
        </p:txBody>
      </p:sp>
      <p:sp>
        <p:nvSpPr>
          <p:cNvPr id="3" name="Content Placeholder 2">
            <a:extLst>
              <a:ext uri="{FF2B5EF4-FFF2-40B4-BE49-F238E27FC236}">
                <a16:creationId xmlns:a16="http://schemas.microsoft.com/office/drawing/2014/main" id="{B0AE74E7-DA92-4222-814B-95394E81B2B7}"/>
              </a:ext>
            </a:extLst>
          </p:cNvPr>
          <p:cNvSpPr>
            <a:spLocks noGrp="1"/>
          </p:cNvSpPr>
          <p:nvPr>
            <p:ph idx="1"/>
          </p:nvPr>
        </p:nvSpPr>
        <p:spPr/>
        <p:txBody>
          <a:bodyPr/>
          <a:lstStyle/>
          <a:p>
            <a:endParaRPr lang="en-GB" dirty="0"/>
          </a:p>
        </p:txBody>
      </p:sp>
      <p:pic>
        <p:nvPicPr>
          <p:cNvPr id="4" name="Picture 2" descr="Image result for supervisors supporting research projects">
            <a:extLst>
              <a:ext uri="{FF2B5EF4-FFF2-40B4-BE49-F238E27FC236}">
                <a16:creationId xmlns:a16="http://schemas.microsoft.com/office/drawing/2014/main" id="{B92C7FEE-B455-4600-8F97-C9998BD616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1288" y="1989138"/>
            <a:ext cx="4286250" cy="4104157"/>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93257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312"/>
        <p:cNvGrpSpPr/>
        <p:nvPr/>
      </p:nvGrpSpPr>
      <p:grpSpPr>
        <a:xfrm>
          <a:off x="0" y="0"/>
          <a:ext cx="0" cy="0"/>
          <a:chOff x="0" y="0"/>
          <a:chExt cx="0" cy="0"/>
        </a:xfrm>
      </p:grpSpPr>
      <p:sp>
        <p:nvSpPr>
          <p:cNvPr id="313" name="Google Shape;313;p2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052D6F"/>
              </a:buClr>
              <a:buSzPts val="4400"/>
              <a:buFont typeface="Century Gothic"/>
              <a:buNone/>
            </a:pPr>
            <a:r>
              <a:rPr lang="en-GB" dirty="0"/>
              <a:t>Supporting candidates’ research projects</a:t>
            </a:r>
          </a:p>
        </p:txBody>
      </p:sp>
      <p:sp>
        <p:nvSpPr>
          <p:cNvPr id="314" name="Google Shape;314;p21"/>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GB"/>
              <a:t>Inducting candidates into research;</a:t>
            </a:r>
            <a:endParaRPr/>
          </a:p>
          <a:p>
            <a:pPr marL="228600" lvl="0" indent="-228600" algn="l" rtl="0">
              <a:lnSpc>
                <a:spcPct val="90000"/>
              </a:lnSpc>
              <a:spcBef>
                <a:spcPts val="1000"/>
              </a:spcBef>
              <a:spcAft>
                <a:spcPts val="0"/>
              </a:spcAft>
              <a:buClr>
                <a:schemeClr val="dk1"/>
              </a:buClr>
              <a:buSzPts val="2800"/>
              <a:buChar char="•"/>
            </a:pPr>
            <a:r>
              <a:rPr lang="en-GB"/>
              <a:t>Advising them about the research project and how to go about undertaking it;</a:t>
            </a:r>
            <a:endParaRPr/>
          </a:p>
          <a:p>
            <a:pPr marL="228600" lvl="0" indent="-228600" algn="l" rtl="0">
              <a:lnSpc>
                <a:spcPct val="90000"/>
              </a:lnSpc>
              <a:spcBef>
                <a:spcPts val="1000"/>
              </a:spcBef>
              <a:spcAft>
                <a:spcPts val="0"/>
              </a:spcAft>
              <a:buClr>
                <a:schemeClr val="dk1"/>
              </a:buClr>
              <a:buSzPts val="2800"/>
              <a:buChar char="•"/>
            </a:pPr>
            <a:r>
              <a:rPr lang="en-GB"/>
              <a:t>Advising on the skills needed to successfully complete the project;</a:t>
            </a:r>
            <a:endParaRPr/>
          </a:p>
          <a:p>
            <a:pPr marL="228600" lvl="0" indent="-228600" algn="l" rtl="0">
              <a:lnSpc>
                <a:spcPct val="90000"/>
              </a:lnSpc>
              <a:spcBef>
                <a:spcPts val="1000"/>
              </a:spcBef>
              <a:spcAft>
                <a:spcPts val="0"/>
              </a:spcAft>
              <a:buClr>
                <a:schemeClr val="dk1"/>
              </a:buClr>
              <a:buSzPts val="2800"/>
              <a:buChar char="•"/>
            </a:pPr>
            <a:r>
              <a:rPr lang="en-GB"/>
              <a:t>Advising on issues arising in the course of the research.</a:t>
            </a:r>
            <a:endParaRPr/>
          </a:p>
          <a:p>
            <a:pPr marL="228600" lvl="0" indent="-50800" algn="l" rtl="0">
              <a:lnSpc>
                <a:spcPct val="90000"/>
              </a:lnSpc>
              <a:spcBef>
                <a:spcPts val="1000"/>
              </a:spcBef>
              <a:spcAft>
                <a:spcPts val="0"/>
              </a:spcAft>
              <a:buClr>
                <a:schemeClr val="dk1"/>
              </a:buClr>
              <a:buSzPts val="2800"/>
              <a:buNone/>
            </a:pPr>
            <a:endParaRPr/>
          </a:p>
        </p:txBody>
      </p:sp>
      <p:sp>
        <p:nvSpPr>
          <p:cNvPr id="315" name="Google Shape;315;p21"/>
          <p:cNvSpPr txBox="1">
            <a:spLocks noGrp="1"/>
          </p:cNvSpPr>
          <p:nvPr>
            <p:ph type="body" idx="2"/>
          </p:nvPr>
        </p:nvSpPr>
        <p:spPr>
          <a:xfrm>
            <a:off x="6297105" y="1951348"/>
            <a:ext cx="4901937" cy="4091234"/>
          </a:xfrm>
          <a:prstGeom prst="rect">
            <a:avLst/>
          </a:prstGeom>
          <a:solidFill>
            <a:srgbClr val="D7E5EF"/>
          </a:solidFill>
          <a:ln>
            <a:noFill/>
          </a:ln>
        </p:spPr>
        <p:txBody>
          <a:bodyPr spcFirstLastPara="1" wrap="square" lIns="91425" tIns="45700" rIns="91425" bIns="45700" anchor="t" anchorCtr="0">
            <a:normAutofit lnSpcReduction="10000"/>
          </a:bodyPr>
          <a:lstStyle/>
          <a:p>
            <a:pPr marL="0" lvl="0" indent="0" algn="l" rtl="0">
              <a:lnSpc>
                <a:spcPct val="70000"/>
              </a:lnSpc>
              <a:spcBef>
                <a:spcPts val="0"/>
              </a:spcBef>
              <a:spcAft>
                <a:spcPts val="0"/>
              </a:spcAft>
              <a:buClr>
                <a:srgbClr val="052D6F"/>
              </a:buClr>
              <a:buSzPts val="1750"/>
              <a:buNone/>
            </a:pPr>
            <a:r>
              <a:rPr lang="en-GB" sz="1750" b="1">
                <a:solidFill>
                  <a:srgbClr val="052D6F"/>
                </a:solidFill>
              </a:rPr>
              <a:t>Typical Examples</a:t>
            </a:r>
            <a:endParaRPr/>
          </a:p>
          <a:p>
            <a:pPr marL="228600" lvl="0" indent="-228600" algn="l" rtl="0">
              <a:lnSpc>
                <a:spcPct val="70000"/>
              </a:lnSpc>
              <a:spcBef>
                <a:spcPts val="1000"/>
              </a:spcBef>
              <a:spcAft>
                <a:spcPts val="0"/>
              </a:spcAft>
              <a:buClr>
                <a:schemeClr val="dk1"/>
              </a:buClr>
              <a:buSzPts val="1750"/>
              <a:buChar char="•"/>
            </a:pPr>
            <a:r>
              <a:rPr lang="en-GB" sz="1750"/>
              <a:t>Discussing conceptions and misconceptions of research itself with candidates;</a:t>
            </a:r>
            <a:endParaRPr/>
          </a:p>
          <a:p>
            <a:pPr marL="228600" lvl="0" indent="-228600" algn="l" rtl="0">
              <a:lnSpc>
                <a:spcPct val="70000"/>
              </a:lnSpc>
              <a:spcBef>
                <a:spcPts val="1000"/>
              </a:spcBef>
              <a:spcAft>
                <a:spcPts val="0"/>
              </a:spcAft>
              <a:buClr>
                <a:schemeClr val="dk1"/>
              </a:buClr>
              <a:buSzPts val="1750"/>
              <a:buChar char="•"/>
            </a:pPr>
            <a:r>
              <a:rPr lang="en-GB" sz="1750"/>
              <a:t>Looking at key ‘threshold’ concepts in research;</a:t>
            </a:r>
            <a:endParaRPr/>
          </a:p>
          <a:p>
            <a:pPr marL="228600" lvl="0" indent="-228600" algn="l" rtl="0">
              <a:lnSpc>
                <a:spcPct val="70000"/>
              </a:lnSpc>
              <a:spcBef>
                <a:spcPts val="1000"/>
              </a:spcBef>
              <a:spcAft>
                <a:spcPts val="0"/>
              </a:spcAft>
              <a:buClr>
                <a:schemeClr val="dk1"/>
              </a:buClr>
              <a:buSzPts val="1750"/>
              <a:buChar char="•"/>
            </a:pPr>
            <a:r>
              <a:rPr lang="en-GB" sz="1750"/>
              <a:t>Considering issues of academic integrity, intellectual property rights, and co-publication;</a:t>
            </a:r>
            <a:endParaRPr/>
          </a:p>
          <a:p>
            <a:pPr marL="228600" lvl="0" indent="-228600" algn="l" rtl="0">
              <a:lnSpc>
                <a:spcPct val="70000"/>
              </a:lnSpc>
              <a:spcBef>
                <a:spcPts val="1000"/>
              </a:spcBef>
              <a:spcAft>
                <a:spcPts val="0"/>
              </a:spcAft>
              <a:buClr>
                <a:schemeClr val="dk1"/>
              </a:buClr>
              <a:buSzPts val="1750"/>
              <a:buChar char="•"/>
            </a:pPr>
            <a:r>
              <a:rPr lang="en-GB" sz="1750"/>
              <a:t>Advising on a choice of topic;</a:t>
            </a:r>
            <a:endParaRPr/>
          </a:p>
          <a:p>
            <a:pPr marL="228600" lvl="0" indent="-228600" algn="l" rtl="0">
              <a:lnSpc>
                <a:spcPct val="70000"/>
              </a:lnSpc>
              <a:spcBef>
                <a:spcPts val="1000"/>
              </a:spcBef>
              <a:spcAft>
                <a:spcPts val="0"/>
              </a:spcAft>
              <a:buClr>
                <a:schemeClr val="dk1"/>
              </a:buClr>
              <a:buSzPts val="1750"/>
              <a:buChar char="•"/>
            </a:pPr>
            <a:r>
              <a:rPr lang="en-GB" sz="1750"/>
              <a:t>Advising on theory, methodology and methods;</a:t>
            </a:r>
            <a:endParaRPr/>
          </a:p>
          <a:p>
            <a:pPr marL="228600" lvl="0" indent="-228600" algn="l" rtl="0">
              <a:lnSpc>
                <a:spcPct val="70000"/>
              </a:lnSpc>
              <a:spcBef>
                <a:spcPts val="1000"/>
              </a:spcBef>
              <a:spcAft>
                <a:spcPts val="0"/>
              </a:spcAft>
              <a:buClr>
                <a:schemeClr val="dk1"/>
              </a:buClr>
              <a:buSzPts val="1750"/>
              <a:buChar char="•"/>
            </a:pPr>
            <a:r>
              <a:rPr lang="en-GB" sz="1750"/>
              <a:t>Advising on a research proposal and plan;</a:t>
            </a:r>
            <a:endParaRPr/>
          </a:p>
          <a:p>
            <a:pPr marL="228600" lvl="0" indent="-228600" algn="l" rtl="0">
              <a:lnSpc>
                <a:spcPct val="70000"/>
              </a:lnSpc>
              <a:spcBef>
                <a:spcPts val="1000"/>
              </a:spcBef>
              <a:spcAft>
                <a:spcPts val="0"/>
              </a:spcAft>
              <a:buClr>
                <a:schemeClr val="dk1"/>
              </a:buClr>
              <a:buSzPts val="1750"/>
              <a:buChar char="•"/>
            </a:pPr>
            <a:r>
              <a:rPr lang="en-GB" sz="1750"/>
              <a:t>Advising on gaining ethical approval;</a:t>
            </a:r>
            <a:endParaRPr/>
          </a:p>
          <a:p>
            <a:pPr marL="228600" lvl="0" indent="-228600" algn="l" rtl="0">
              <a:lnSpc>
                <a:spcPct val="70000"/>
              </a:lnSpc>
              <a:spcBef>
                <a:spcPts val="1000"/>
              </a:spcBef>
              <a:spcAft>
                <a:spcPts val="0"/>
              </a:spcAft>
              <a:buClr>
                <a:schemeClr val="dk1"/>
              </a:buClr>
              <a:buSzPts val="1750"/>
              <a:buChar char="•"/>
            </a:pPr>
            <a:r>
              <a:rPr lang="en-GB" sz="1750"/>
              <a:t>Advising on skills development in relation to the project;</a:t>
            </a:r>
            <a:endParaRPr/>
          </a:p>
          <a:p>
            <a:pPr marL="228600" lvl="0" indent="-228600" algn="l" rtl="0">
              <a:lnSpc>
                <a:spcPct val="70000"/>
              </a:lnSpc>
              <a:spcBef>
                <a:spcPts val="1000"/>
              </a:spcBef>
              <a:spcAft>
                <a:spcPts val="0"/>
              </a:spcAft>
              <a:buClr>
                <a:schemeClr val="dk1"/>
              </a:buClr>
              <a:buSzPts val="1750"/>
              <a:buChar char="•"/>
            </a:pPr>
            <a:r>
              <a:rPr lang="en-GB" sz="1750"/>
              <a:t>Advising on issues arising in the course of the research.</a:t>
            </a:r>
            <a:endParaRPr/>
          </a:p>
        </p:txBody>
      </p:sp>
      <p:sp>
        <p:nvSpPr>
          <p:cNvPr id="5" name="Action Button: Forward or Next 4">
            <a:hlinkClick r:id="" action="ppaction://hlinkshowjump?jump=nextslide" highlightClick="1"/>
          </p:cNvPr>
          <p:cNvSpPr/>
          <p:nvPr/>
        </p:nvSpPr>
        <p:spPr>
          <a:xfrm>
            <a:off x="11561523" y="6300593"/>
            <a:ext cx="300625" cy="38830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15"/>
                                        </p:tgtEl>
                                        <p:attrNameLst>
                                          <p:attrName>style.visibility</p:attrName>
                                        </p:attrNameLst>
                                      </p:cBhvr>
                                      <p:to>
                                        <p:strVal val="visible"/>
                                      </p:to>
                                    </p:set>
                                    <p:animEffect transition="in" filter="fade">
                                      <p:cBhvr>
                                        <p:cTn id="7" dur="500"/>
                                        <p:tgtEl>
                                          <p:spTgt spid="3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9E434-5197-44FA-AD66-D6DC6F3B8C20}"/>
              </a:ext>
            </a:extLst>
          </p:cNvPr>
          <p:cNvSpPr>
            <a:spLocks noGrp="1"/>
          </p:cNvSpPr>
          <p:nvPr>
            <p:ph type="title"/>
          </p:nvPr>
        </p:nvSpPr>
        <p:spPr/>
        <p:txBody>
          <a:bodyPr/>
          <a:lstStyle/>
          <a:p>
            <a:r>
              <a:rPr lang="en-GB" dirty="0"/>
              <a:t>5	Encouraging candidates to write and giving appropriate feedback</a:t>
            </a:r>
          </a:p>
        </p:txBody>
      </p:sp>
      <p:sp>
        <p:nvSpPr>
          <p:cNvPr id="4" name="Content Placeholder 3">
            <a:extLst>
              <a:ext uri="{FF2B5EF4-FFF2-40B4-BE49-F238E27FC236}">
                <a16:creationId xmlns:a16="http://schemas.microsoft.com/office/drawing/2014/main" id="{CDDCAAD6-5756-4C7A-B563-1D509288313D}"/>
              </a:ext>
            </a:extLst>
          </p:cNvPr>
          <p:cNvSpPr>
            <a:spLocks noGrp="1"/>
          </p:cNvSpPr>
          <p:nvPr>
            <p:ph idx="1"/>
          </p:nvPr>
        </p:nvSpPr>
        <p:spPr/>
        <p:txBody>
          <a:bodyPr/>
          <a:lstStyle/>
          <a:p>
            <a:endParaRPr lang="en-GB" dirty="0"/>
          </a:p>
        </p:txBody>
      </p:sp>
      <p:pic>
        <p:nvPicPr>
          <p:cNvPr id="3074" name="Picture 2" descr="Some Thoughts on the risks involved in writing a master thesis - Marbella  International University Centre">
            <a:extLst>
              <a:ext uri="{FF2B5EF4-FFF2-40B4-BE49-F238E27FC236}">
                <a16:creationId xmlns:a16="http://schemas.microsoft.com/office/drawing/2014/main" id="{A8323897-4A91-4050-A3C1-E1AB1DD563B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55640" y="1989138"/>
            <a:ext cx="6192687" cy="3816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194648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319"/>
        <p:cNvGrpSpPr/>
        <p:nvPr/>
      </p:nvGrpSpPr>
      <p:grpSpPr>
        <a:xfrm>
          <a:off x="0" y="0"/>
          <a:ext cx="0" cy="0"/>
          <a:chOff x="0" y="0"/>
          <a:chExt cx="0" cy="0"/>
        </a:xfrm>
      </p:grpSpPr>
      <p:sp>
        <p:nvSpPr>
          <p:cNvPr id="320" name="Google Shape;320;p2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052D6F"/>
              </a:buClr>
              <a:buSzPts val="4400"/>
              <a:buFont typeface="Century Gothic"/>
              <a:buNone/>
            </a:pPr>
            <a:r>
              <a:rPr lang="en-GB" dirty="0"/>
              <a:t>Encouraging candidates to write and giving appropriate feedback</a:t>
            </a:r>
          </a:p>
        </p:txBody>
      </p:sp>
      <p:sp>
        <p:nvSpPr>
          <p:cNvPr id="321" name="Google Shape;321;p22"/>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GB"/>
              <a:t>Supporting candidates to write throughout their studies;</a:t>
            </a:r>
            <a:endParaRPr/>
          </a:p>
          <a:p>
            <a:pPr marL="228600" lvl="0" indent="-228600" algn="l" rtl="0">
              <a:lnSpc>
                <a:spcPct val="90000"/>
              </a:lnSpc>
              <a:spcBef>
                <a:spcPts val="1000"/>
              </a:spcBef>
              <a:spcAft>
                <a:spcPts val="0"/>
              </a:spcAft>
              <a:buClr>
                <a:schemeClr val="dk1"/>
              </a:buClr>
              <a:buSzPts val="2800"/>
              <a:buChar char="•"/>
            </a:pPr>
            <a:r>
              <a:rPr lang="en-GB"/>
              <a:t>Supporting the development of academic writing;</a:t>
            </a:r>
            <a:endParaRPr/>
          </a:p>
          <a:p>
            <a:pPr marL="228600" lvl="0" indent="-228600" algn="l" rtl="0">
              <a:lnSpc>
                <a:spcPct val="90000"/>
              </a:lnSpc>
              <a:spcBef>
                <a:spcPts val="1000"/>
              </a:spcBef>
              <a:spcAft>
                <a:spcPts val="0"/>
              </a:spcAft>
              <a:buClr>
                <a:schemeClr val="dk1"/>
              </a:buClr>
              <a:buSzPts val="2800"/>
              <a:buChar char="•"/>
            </a:pPr>
            <a:r>
              <a:rPr lang="en-GB"/>
              <a:t>Giving effective feedback.</a:t>
            </a:r>
            <a:endParaRPr/>
          </a:p>
        </p:txBody>
      </p:sp>
      <p:sp>
        <p:nvSpPr>
          <p:cNvPr id="322" name="Google Shape;322;p22"/>
          <p:cNvSpPr txBox="1">
            <a:spLocks noGrp="1"/>
          </p:cNvSpPr>
          <p:nvPr>
            <p:ph type="body" idx="2"/>
          </p:nvPr>
        </p:nvSpPr>
        <p:spPr>
          <a:xfrm>
            <a:off x="6297105" y="1951348"/>
            <a:ext cx="4901937" cy="4091234"/>
          </a:xfrm>
          <a:prstGeom prst="rect">
            <a:avLst/>
          </a:prstGeom>
          <a:solidFill>
            <a:srgbClr val="D7E5EF"/>
          </a:solid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rgbClr val="052D6F"/>
              </a:buClr>
              <a:buSzPts val="2800"/>
              <a:buNone/>
            </a:pPr>
            <a:r>
              <a:rPr lang="en-GB" b="1">
                <a:solidFill>
                  <a:srgbClr val="052D6F"/>
                </a:solidFill>
              </a:rPr>
              <a:t>Typical Examples</a:t>
            </a:r>
            <a:endParaRPr/>
          </a:p>
          <a:p>
            <a:pPr marL="228600" lvl="0" indent="-228600" algn="l" rtl="0">
              <a:lnSpc>
                <a:spcPct val="90000"/>
              </a:lnSpc>
              <a:spcBef>
                <a:spcPts val="1000"/>
              </a:spcBef>
              <a:spcAft>
                <a:spcPts val="0"/>
              </a:spcAft>
              <a:buClr>
                <a:schemeClr val="dk1"/>
              </a:buClr>
              <a:buSzPts val="2800"/>
              <a:buChar char="•"/>
            </a:pPr>
            <a:r>
              <a:rPr lang="en-GB"/>
              <a:t>Encouraging candidates to write from the start of their studies;</a:t>
            </a:r>
            <a:endParaRPr/>
          </a:p>
          <a:p>
            <a:pPr marL="228600" lvl="0" indent="-228600" algn="l" rtl="0">
              <a:lnSpc>
                <a:spcPct val="90000"/>
              </a:lnSpc>
              <a:spcBef>
                <a:spcPts val="1000"/>
              </a:spcBef>
              <a:spcAft>
                <a:spcPts val="0"/>
              </a:spcAft>
              <a:buClr>
                <a:schemeClr val="dk1"/>
              </a:buClr>
              <a:buSzPts val="2800"/>
              <a:buChar char="•"/>
            </a:pPr>
            <a:r>
              <a:rPr lang="en-GB"/>
              <a:t>Assisting their development of academic writing skills;</a:t>
            </a:r>
            <a:endParaRPr/>
          </a:p>
          <a:p>
            <a:pPr marL="228600" lvl="0" indent="-228600" algn="l" rtl="0">
              <a:lnSpc>
                <a:spcPct val="90000"/>
              </a:lnSpc>
              <a:spcBef>
                <a:spcPts val="1000"/>
              </a:spcBef>
              <a:spcAft>
                <a:spcPts val="0"/>
              </a:spcAft>
              <a:buClr>
                <a:schemeClr val="dk1"/>
              </a:buClr>
              <a:buSzPts val="2800"/>
              <a:buChar char="•"/>
            </a:pPr>
            <a:r>
              <a:rPr lang="en-GB"/>
              <a:t>Giving timely, constructive, and actionable feedback.</a:t>
            </a:r>
            <a:endParaRPr/>
          </a:p>
        </p:txBody>
      </p:sp>
      <p:sp>
        <p:nvSpPr>
          <p:cNvPr id="5" name="Action Button: Forward or Next 4">
            <a:hlinkClick r:id="" action="ppaction://hlinkshowjump?jump=nextslide" highlightClick="1"/>
          </p:cNvPr>
          <p:cNvSpPr/>
          <p:nvPr/>
        </p:nvSpPr>
        <p:spPr>
          <a:xfrm>
            <a:off x="11561523" y="6300593"/>
            <a:ext cx="300625" cy="38830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22"/>
                                        </p:tgtEl>
                                        <p:attrNameLst>
                                          <p:attrName>style.visibility</p:attrName>
                                        </p:attrNameLst>
                                      </p:cBhvr>
                                      <p:to>
                                        <p:strVal val="visible"/>
                                      </p:to>
                                    </p:set>
                                    <p:animEffect transition="in" filter="fade">
                                      <p:cBhvr>
                                        <p:cTn id="7" dur="500"/>
                                        <p:tgtEl>
                                          <p:spTgt spid="3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9318E-61B5-4811-A5B5-F7DFE8755D99}"/>
              </a:ext>
            </a:extLst>
          </p:cNvPr>
          <p:cNvSpPr>
            <a:spLocks noGrp="1"/>
          </p:cNvSpPr>
          <p:nvPr>
            <p:ph type="title"/>
          </p:nvPr>
        </p:nvSpPr>
        <p:spPr/>
        <p:txBody>
          <a:bodyPr/>
          <a:lstStyle/>
          <a:p>
            <a:r>
              <a:rPr lang="en-GB" sz="4400" dirty="0"/>
              <a:t>6	Supporting candidates’ personal, professional and career development</a:t>
            </a:r>
            <a:endParaRPr lang="en-GB" dirty="0"/>
          </a:p>
        </p:txBody>
      </p:sp>
      <p:sp>
        <p:nvSpPr>
          <p:cNvPr id="3" name="Content Placeholder 2">
            <a:extLst>
              <a:ext uri="{FF2B5EF4-FFF2-40B4-BE49-F238E27FC236}">
                <a16:creationId xmlns:a16="http://schemas.microsoft.com/office/drawing/2014/main" id="{B70A46C1-A195-4507-9C69-3695EC9CF769}"/>
              </a:ext>
            </a:extLst>
          </p:cNvPr>
          <p:cNvSpPr>
            <a:spLocks noGrp="1"/>
          </p:cNvSpPr>
          <p:nvPr>
            <p:ph idx="1"/>
          </p:nvPr>
        </p:nvSpPr>
        <p:spPr/>
        <p:txBody>
          <a:bodyPr/>
          <a:lstStyle/>
          <a:p>
            <a:endParaRPr lang="en-GB" dirty="0"/>
          </a:p>
        </p:txBody>
      </p:sp>
      <p:pic>
        <p:nvPicPr>
          <p:cNvPr id="4" name="Picture 2" descr="Image result for supporting development of research skills">
            <a:extLst>
              <a:ext uri="{FF2B5EF4-FFF2-40B4-BE49-F238E27FC236}">
                <a16:creationId xmlns:a16="http://schemas.microsoft.com/office/drawing/2014/main" id="{4AAE8728-8BCF-452B-8994-CFF42E4EDCA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83632" y="1752600"/>
            <a:ext cx="5472608" cy="4412704"/>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76630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326"/>
        <p:cNvGrpSpPr/>
        <p:nvPr/>
      </p:nvGrpSpPr>
      <p:grpSpPr>
        <a:xfrm>
          <a:off x="0" y="0"/>
          <a:ext cx="0" cy="0"/>
          <a:chOff x="0" y="0"/>
          <a:chExt cx="0" cy="0"/>
        </a:xfrm>
      </p:grpSpPr>
      <p:sp>
        <p:nvSpPr>
          <p:cNvPr id="327" name="Google Shape;327;p2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rgbClr val="052D6F"/>
              </a:buClr>
              <a:buSzPts val="3600"/>
              <a:buFont typeface="Century Gothic"/>
              <a:buNone/>
            </a:pPr>
            <a:r>
              <a:rPr lang="en-GB" sz="3600" dirty="0"/>
              <a:t>Supporting candidates’ personal, professional and career development</a:t>
            </a:r>
            <a:endParaRPr lang="en-GB" dirty="0"/>
          </a:p>
        </p:txBody>
      </p:sp>
      <p:sp>
        <p:nvSpPr>
          <p:cNvPr id="328" name="Google Shape;328;p23"/>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GB"/>
              <a:t>Supporting candidates to cope with personal issues;</a:t>
            </a:r>
            <a:endParaRPr/>
          </a:p>
          <a:p>
            <a:pPr marL="228600" lvl="0" indent="-228600" algn="l" rtl="0">
              <a:lnSpc>
                <a:spcPct val="90000"/>
              </a:lnSpc>
              <a:spcBef>
                <a:spcPts val="1000"/>
              </a:spcBef>
              <a:spcAft>
                <a:spcPts val="0"/>
              </a:spcAft>
              <a:buClr>
                <a:schemeClr val="dk1"/>
              </a:buClr>
              <a:buSzPts val="2800"/>
              <a:buChar char="•"/>
            </a:pPr>
            <a:r>
              <a:rPr lang="en-GB"/>
              <a:t>Supporting their professional development;</a:t>
            </a:r>
            <a:endParaRPr/>
          </a:p>
          <a:p>
            <a:pPr marL="228600" lvl="0" indent="-228600" algn="l" rtl="0">
              <a:lnSpc>
                <a:spcPct val="90000"/>
              </a:lnSpc>
              <a:spcBef>
                <a:spcPts val="1000"/>
              </a:spcBef>
              <a:spcAft>
                <a:spcPts val="0"/>
              </a:spcAft>
              <a:buClr>
                <a:schemeClr val="dk1"/>
              </a:buClr>
              <a:buSzPts val="2800"/>
              <a:buChar char="•"/>
            </a:pPr>
            <a:r>
              <a:rPr lang="en-GB"/>
              <a:t>Supporting their career development.</a:t>
            </a:r>
            <a:endParaRPr/>
          </a:p>
        </p:txBody>
      </p:sp>
      <p:sp>
        <p:nvSpPr>
          <p:cNvPr id="329" name="Google Shape;329;p23"/>
          <p:cNvSpPr txBox="1">
            <a:spLocks noGrp="1"/>
          </p:cNvSpPr>
          <p:nvPr>
            <p:ph type="body" idx="2"/>
          </p:nvPr>
        </p:nvSpPr>
        <p:spPr>
          <a:xfrm>
            <a:off x="6297105" y="1951348"/>
            <a:ext cx="4901937" cy="4091234"/>
          </a:xfrm>
          <a:prstGeom prst="rect">
            <a:avLst/>
          </a:prstGeom>
          <a:solidFill>
            <a:srgbClr val="D7E5EF"/>
          </a:solidFill>
          <a:ln>
            <a:noFill/>
          </a:ln>
        </p:spPr>
        <p:txBody>
          <a:bodyPr spcFirstLastPara="1" wrap="square" lIns="91425" tIns="45700" rIns="91425" bIns="45700" anchor="t" anchorCtr="0">
            <a:normAutofit/>
          </a:bodyPr>
          <a:lstStyle/>
          <a:p>
            <a:pPr marL="0" lvl="0" indent="0" algn="l" rtl="0">
              <a:lnSpc>
                <a:spcPct val="70000"/>
              </a:lnSpc>
              <a:spcBef>
                <a:spcPts val="0"/>
              </a:spcBef>
              <a:spcAft>
                <a:spcPts val="0"/>
              </a:spcAft>
              <a:buClr>
                <a:srgbClr val="052D6F"/>
              </a:buClr>
              <a:buSzPts val="1960"/>
              <a:buNone/>
            </a:pPr>
            <a:r>
              <a:rPr lang="en-GB" sz="1960" b="1">
                <a:solidFill>
                  <a:srgbClr val="052D6F"/>
                </a:solidFill>
              </a:rPr>
              <a:t>Typical Examples</a:t>
            </a:r>
            <a:endParaRPr/>
          </a:p>
          <a:p>
            <a:pPr marL="228600" lvl="0" indent="-228600" algn="l" rtl="0">
              <a:lnSpc>
                <a:spcPct val="70000"/>
              </a:lnSpc>
              <a:spcBef>
                <a:spcPts val="1000"/>
              </a:spcBef>
              <a:spcAft>
                <a:spcPts val="0"/>
              </a:spcAft>
              <a:buClr>
                <a:schemeClr val="dk1"/>
              </a:buClr>
              <a:buSzPts val="1960"/>
              <a:buChar char="•"/>
            </a:pPr>
            <a:r>
              <a:rPr lang="en-GB" sz="1960"/>
              <a:t>Supporting candidates with personal issues, including those relating to well-being and mental health;</a:t>
            </a:r>
            <a:endParaRPr/>
          </a:p>
          <a:p>
            <a:pPr marL="228600" lvl="0" indent="-228600" algn="l" rtl="0">
              <a:lnSpc>
                <a:spcPct val="70000"/>
              </a:lnSpc>
              <a:spcBef>
                <a:spcPts val="1000"/>
              </a:spcBef>
              <a:spcAft>
                <a:spcPts val="0"/>
              </a:spcAft>
              <a:buClr>
                <a:schemeClr val="dk1"/>
              </a:buClr>
              <a:buSzPts val="1960"/>
              <a:buChar char="•"/>
            </a:pPr>
            <a:r>
              <a:rPr lang="en-GB" sz="1960"/>
              <a:t>Being good role models in terms of work-life balance;</a:t>
            </a:r>
            <a:endParaRPr/>
          </a:p>
          <a:p>
            <a:pPr marL="228600" lvl="0" indent="-228600" algn="l" rtl="0">
              <a:lnSpc>
                <a:spcPct val="70000"/>
              </a:lnSpc>
              <a:spcBef>
                <a:spcPts val="1000"/>
              </a:spcBef>
              <a:spcAft>
                <a:spcPts val="0"/>
              </a:spcAft>
              <a:buClr>
                <a:schemeClr val="dk1"/>
              </a:buClr>
              <a:buSzPts val="1960"/>
              <a:buChar char="•"/>
            </a:pPr>
            <a:r>
              <a:rPr lang="en-GB" sz="1960"/>
              <a:t>Inducting candidates into disciplinary networks and activities;</a:t>
            </a:r>
            <a:endParaRPr/>
          </a:p>
          <a:p>
            <a:pPr marL="228600" lvl="0" indent="-228600" algn="l" rtl="0">
              <a:lnSpc>
                <a:spcPct val="70000"/>
              </a:lnSpc>
              <a:spcBef>
                <a:spcPts val="1000"/>
              </a:spcBef>
              <a:spcAft>
                <a:spcPts val="0"/>
              </a:spcAft>
              <a:buClr>
                <a:schemeClr val="dk1"/>
              </a:buClr>
              <a:buSzPts val="1960"/>
              <a:buChar char="•"/>
            </a:pPr>
            <a:r>
              <a:rPr lang="en-GB" sz="1960"/>
              <a:t>Supporting their development as teachers;</a:t>
            </a:r>
            <a:endParaRPr/>
          </a:p>
          <a:p>
            <a:pPr marL="228600" lvl="0" indent="-228600" algn="l" rtl="0">
              <a:lnSpc>
                <a:spcPct val="70000"/>
              </a:lnSpc>
              <a:spcBef>
                <a:spcPts val="1000"/>
              </a:spcBef>
              <a:spcAft>
                <a:spcPts val="0"/>
              </a:spcAft>
              <a:buClr>
                <a:schemeClr val="dk1"/>
              </a:buClr>
              <a:buSzPts val="1960"/>
              <a:buChar char="•"/>
            </a:pPr>
            <a:r>
              <a:rPr lang="en-GB" sz="1960"/>
              <a:t>Informing them about academic careers;</a:t>
            </a:r>
            <a:endParaRPr/>
          </a:p>
          <a:p>
            <a:pPr marL="228600" lvl="0" indent="-228600" algn="l" rtl="0">
              <a:lnSpc>
                <a:spcPct val="70000"/>
              </a:lnSpc>
              <a:spcBef>
                <a:spcPts val="1000"/>
              </a:spcBef>
              <a:spcAft>
                <a:spcPts val="0"/>
              </a:spcAft>
              <a:buClr>
                <a:schemeClr val="dk1"/>
              </a:buClr>
              <a:buSzPts val="1960"/>
              <a:buChar char="•"/>
            </a:pPr>
            <a:r>
              <a:rPr lang="en-GB" sz="1960"/>
              <a:t>Supporting them to prepare for non-academic careers.</a:t>
            </a:r>
            <a:endParaRPr/>
          </a:p>
        </p:txBody>
      </p:sp>
      <p:sp>
        <p:nvSpPr>
          <p:cNvPr id="5" name="Action Button: Forward or Next 4">
            <a:hlinkClick r:id="" action="ppaction://hlinkshowjump?jump=nextslide" highlightClick="1"/>
          </p:cNvPr>
          <p:cNvSpPr/>
          <p:nvPr/>
        </p:nvSpPr>
        <p:spPr>
          <a:xfrm>
            <a:off x="11561523" y="6300593"/>
            <a:ext cx="300625" cy="38830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29"/>
                                        </p:tgtEl>
                                        <p:attrNameLst>
                                          <p:attrName>style.visibility</p:attrName>
                                        </p:attrNameLst>
                                      </p:cBhvr>
                                      <p:to>
                                        <p:strVal val="visible"/>
                                      </p:to>
                                    </p:set>
                                    <p:animEffect transition="in" filter="fade">
                                      <p:cBhvr>
                                        <p:cTn id="7" dur="500"/>
                                        <p:tgtEl>
                                          <p:spTgt spid="3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D091F-A678-4865-9D63-E1A4E2236C05}"/>
              </a:ext>
            </a:extLst>
          </p:cNvPr>
          <p:cNvSpPr>
            <a:spLocks noGrp="1"/>
          </p:cNvSpPr>
          <p:nvPr>
            <p:ph type="title"/>
          </p:nvPr>
        </p:nvSpPr>
        <p:spPr/>
        <p:txBody>
          <a:bodyPr/>
          <a:lstStyle/>
          <a:p>
            <a:r>
              <a:rPr lang="en-GB" dirty="0"/>
              <a:t>7	Supporting progress and monitoring progression</a:t>
            </a:r>
          </a:p>
        </p:txBody>
      </p:sp>
      <p:pic>
        <p:nvPicPr>
          <p:cNvPr id="11" name="Content Placeholder 10">
            <a:extLst>
              <a:ext uri="{FF2B5EF4-FFF2-40B4-BE49-F238E27FC236}">
                <a16:creationId xmlns:a16="http://schemas.microsoft.com/office/drawing/2014/main" id="{9C516BE5-4640-4359-AB8F-61BF51CA7DE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55440" y="2132856"/>
            <a:ext cx="9361040" cy="3384376"/>
          </a:xfrm>
        </p:spPr>
      </p:pic>
    </p:spTree>
    <p:extLst>
      <p:ext uri="{BB962C8B-B14F-4D97-AF65-F5344CB8AC3E}">
        <p14:creationId xmlns:p14="http://schemas.microsoft.com/office/powerpoint/2010/main" val="236004070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333"/>
        <p:cNvGrpSpPr/>
        <p:nvPr/>
      </p:nvGrpSpPr>
      <p:grpSpPr>
        <a:xfrm>
          <a:off x="0" y="0"/>
          <a:ext cx="0" cy="0"/>
          <a:chOff x="0" y="0"/>
          <a:chExt cx="0" cy="0"/>
        </a:xfrm>
      </p:grpSpPr>
      <p:sp>
        <p:nvSpPr>
          <p:cNvPr id="334" name="Google Shape;334;p2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052D6F"/>
              </a:buClr>
              <a:buSzPts val="4400"/>
              <a:buFont typeface="Century Gothic"/>
              <a:buNone/>
            </a:pPr>
            <a:r>
              <a:rPr lang="en-GB" dirty="0"/>
              <a:t>Supporting progress and monitoring progression</a:t>
            </a:r>
          </a:p>
        </p:txBody>
      </p:sp>
      <p:sp>
        <p:nvSpPr>
          <p:cNvPr id="335" name="Google Shape;335;p24"/>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GB"/>
              <a:t>Recognising the need for candidates to complete within 3-4 years;</a:t>
            </a:r>
            <a:endParaRPr/>
          </a:p>
          <a:p>
            <a:pPr marL="228600" lvl="0" indent="-228600" algn="l" rtl="0">
              <a:lnSpc>
                <a:spcPct val="90000"/>
              </a:lnSpc>
              <a:spcBef>
                <a:spcPts val="1000"/>
              </a:spcBef>
              <a:spcAft>
                <a:spcPts val="0"/>
              </a:spcAft>
              <a:buClr>
                <a:schemeClr val="dk1"/>
              </a:buClr>
              <a:buSzPts val="2800"/>
              <a:buChar char="•"/>
            </a:pPr>
            <a:r>
              <a:rPr lang="en-GB"/>
              <a:t>Supporting timely completion</a:t>
            </a:r>
            <a:endParaRPr/>
          </a:p>
        </p:txBody>
      </p:sp>
      <p:sp>
        <p:nvSpPr>
          <p:cNvPr id="336" name="Google Shape;336;p24"/>
          <p:cNvSpPr txBox="1">
            <a:spLocks noGrp="1"/>
          </p:cNvSpPr>
          <p:nvPr>
            <p:ph type="body" idx="2"/>
          </p:nvPr>
        </p:nvSpPr>
        <p:spPr>
          <a:xfrm>
            <a:off x="6297105" y="1951348"/>
            <a:ext cx="4901937" cy="4091234"/>
          </a:xfrm>
          <a:prstGeom prst="rect">
            <a:avLst/>
          </a:prstGeom>
          <a:solidFill>
            <a:srgbClr val="D7E5EF"/>
          </a:solid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rgbClr val="052D6F"/>
              </a:buClr>
              <a:buSzPts val="2800"/>
              <a:buNone/>
            </a:pPr>
            <a:r>
              <a:rPr lang="en-GB" b="1">
                <a:solidFill>
                  <a:srgbClr val="052D6F"/>
                </a:solidFill>
              </a:rPr>
              <a:t>Typical Examples</a:t>
            </a:r>
            <a:endParaRPr/>
          </a:p>
          <a:p>
            <a:pPr marL="228600" lvl="0" indent="-228600" algn="l" rtl="0">
              <a:lnSpc>
                <a:spcPct val="90000"/>
              </a:lnSpc>
              <a:spcBef>
                <a:spcPts val="1000"/>
              </a:spcBef>
              <a:spcAft>
                <a:spcPts val="0"/>
              </a:spcAft>
              <a:buClr>
                <a:schemeClr val="dk1"/>
              </a:buClr>
              <a:buSzPts val="2800"/>
              <a:buChar char="•"/>
            </a:pPr>
            <a:r>
              <a:rPr lang="en-GB"/>
              <a:t>Supporting and motivating candidates to progress in their studies;</a:t>
            </a:r>
            <a:endParaRPr/>
          </a:p>
          <a:p>
            <a:pPr marL="228600" lvl="0" indent="-228600" algn="l" rtl="0">
              <a:lnSpc>
                <a:spcPct val="90000"/>
              </a:lnSpc>
              <a:spcBef>
                <a:spcPts val="1000"/>
              </a:spcBef>
              <a:spcAft>
                <a:spcPts val="0"/>
              </a:spcAft>
              <a:buClr>
                <a:schemeClr val="dk1"/>
              </a:buClr>
              <a:buSzPts val="2800"/>
              <a:buChar char="•"/>
            </a:pPr>
            <a:r>
              <a:rPr lang="en-GB"/>
              <a:t>Using supervisions to monitor progress;</a:t>
            </a:r>
            <a:endParaRPr/>
          </a:p>
          <a:p>
            <a:pPr marL="228600" lvl="0" indent="-228600" algn="l" rtl="0">
              <a:lnSpc>
                <a:spcPct val="90000"/>
              </a:lnSpc>
              <a:spcBef>
                <a:spcPts val="1000"/>
              </a:spcBef>
              <a:spcAft>
                <a:spcPts val="0"/>
              </a:spcAft>
              <a:buClr>
                <a:schemeClr val="dk1"/>
              </a:buClr>
              <a:buSzPts val="2800"/>
              <a:buChar char="•"/>
            </a:pPr>
            <a:r>
              <a:rPr lang="en-GB"/>
              <a:t>Participating in formal progression events.</a:t>
            </a:r>
            <a:endParaRPr/>
          </a:p>
        </p:txBody>
      </p:sp>
      <p:sp>
        <p:nvSpPr>
          <p:cNvPr id="5" name="Action Button: Forward or Next 4">
            <a:hlinkClick r:id="" action="ppaction://hlinkshowjump?jump=nextslide" highlightClick="1"/>
          </p:cNvPr>
          <p:cNvSpPr/>
          <p:nvPr/>
        </p:nvSpPr>
        <p:spPr>
          <a:xfrm>
            <a:off x="11561523" y="6300593"/>
            <a:ext cx="300625" cy="38830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36"/>
                                        </p:tgtEl>
                                        <p:attrNameLst>
                                          <p:attrName>style.visibility</p:attrName>
                                        </p:attrNameLst>
                                      </p:cBhvr>
                                      <p:to>
                                        <p:strVal val="visible"/>
                                      </p:to>
                                    </p:set>
                                    <p:animEffect transition="in" filter="fade">
                                      <p:cBhvr>
                                        <p:cTn id="7" dur="500"/>
                                        <p:tgtEl>
                                          <p:spTgt spid="3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0C107-720E-47D7-B826-DC4E34D58156}"/>
              </a:ext>
            </a:extLst>
          </p:cNvPr>
          <p:cNvSpPr>
            <a:spLocks noGrp="1"/>
          </p:cNvSpPr>
          <p:nvPr>
            <p:ph type="title"/>
          </p:nvPr>
        </p:nvSpPr>
        <p:spPr/>
        <p:txBody>
          <a:bodyPr/>
          <a:lstStyle/>
          <a:p>
            <a:r>
              <a:rPr lang="en-GB" sz="4400" dirty="0"/>
              <a:t>8	Supporting candidates through completion and final examination</a:t>
            </a:r>
            <a:endParaRPr lang="en-GB" dirty="0"/>
          </a:p>
        </p:txBody>
      </p:sp>
      <p:sp>
        <p:nvSpPr>
          <p:cNvPr id="3" name="Content Placeholder 2">
            <a:extLst>
              <a:ext uri="{FF2B5EF4-FFF2-40B4-BE49-F238E27FC236}">
                <a16:creationId xmlns:a16="http://schemas.microsoft.com/office/drawing/2014/main" id="{D0C09613-49AF-4A49-B265-7CCCEE636459}"/>
              </a:ext>
            </a:extLst>
          </p:cNvPr>
          <p:cNvSpPr>
            <a:spLocks noGrp="1"/>
          </p:cNvSpPr>
          <p:nvPr>
            <p:ph idx="1"/>
          </p:nvPr>
        </p:nvSpPr>
        <p:spPr/>
        <p:txBody>
          <a:bodyPr/>
          <a:lstStyle/>
          <a:p>
            <a:endParaRPr lang="en-GB"/>
          </a:p>
        </p:txBody>
      </p:sp>
      <p:pic>
        <p:nvPicPr>
          <p:cNvPr id="4" name="Content Placeholder 5">
            <a:extLst>
              <a:ext uri="{FF2B5EF4-FFF2-40B4-BE49-F238E27FC236}">
                <a16:creationId xmlns:a16="http://schemas.microsoft.com/office/drawing/2014/main" id="{265630FB-6A2C-4F5F-AE7E-F8149B579726}"/>
              </a:ext>
            </a:extLst>
          </p:cNvPr>
          <p:cNvPicPr>
            <a:picLocks noChangeAspect="1"/>
          </p:cNvPicPr>
          <p:nvPr/>
        </p:nvPicPr>
        <p:blipFill>
          <a:blip r:embed="rId2"/>
          <a:stretch>
            <a:fillRect/>
          </a:stretch>
        </p:blipFill>
        <p:spPr bwMode="auto">
          <a:xfrm>
            <a:off x="2063552" y="2060848"/>
            <a:ext cx="7488832" cy="3672407"/>
          </a:xfrm>
          <a:prstGeom prst="rect">
            <a:avLst/>
          </a:prstGeom>
          <a:noFill/>
          <a:ln w="9525">
            <a:noFill/>
            <a:miter lim="800000"/>
            <a:headEnd/>
            <a:tailEnd/>
          </a:ln>
          <a:effectLst/>
        </p:spPr>
      </p:pic>
    </p:spTree>
    <p:extLst>
      <p:ext uri="{BB962C8B-B14F-4D97-AF65-F5344CB8AC3E}">
        <p14:creationId xmlns:p14="http://schemas.microsoft.com/office/powerpoint/2010/main" val="72319009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340"/>
        <p:cNvGrpSpPr/>
        <p:nvPr/>
      </p:nvGrpSpPr>
      <p:grpSpPr>
        <a:xfrm>
          <a:off x="0" y="0"/>
          <a:ext cx="0" cy="0"/>
          <a:chOff x="0" y="0"/>
          <a:chExt cx="0" cy="0"/>
        </a:xfrm>
      </p:grpSpPr>
      <p:sp>
        <p:nvSpPr>
          <p:cNvPr id="341" name="Google Shape;341;p2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052D6F"/>
              </a:buClr>
              <a:buSzPts val="3600"/>
              <a:buFont typeface="Century Gothic"/>
              <a:buNone/>
            </a:pPr>
            <a:r>
              <a:rPr lang="en-GB" sz="3600" dirty="0"/>
              <a:t>Supporting candidates through completion and final examination</a:t>
            </a:r>
            <a:endParaRPr lang="en-GB" dirty="0"/>
          </a:p>
        </p:txBody>
      </p:sp>
      <p:sp>
        <p:nvSpPr>
          <p:cNvPr id="342" name="Google Shape;342;p25"/>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GB"/>
              <a:t>Supporting completion of the thesis;</a:t>
            </a:r>
            <a:endParaRPr/>
          </a:p>
          <a:p>
            <a:pPr marL="228600" lvl="0" indent="-228600" algn="l" rtl="0">
              <a:lnSpc>
                <a:spcPct val="90000"/>
              </a:lnSpc>
              <a:spcBef>
                <a:spcPts val="1000"/>
              </a:spcBef>
              <a:spcAft>
                <a:spcPts val="0"/>
              </a:spcAft>
              <a:buClr>
                <a:schemeClr val="dk1"/>
              </a:buClr>
              <a:buSzPts val="2800"/>
              <a:buChar char="•"/>
            </a:pPr>
            <a:r>
              <a:rPr lang="en-GB"/>
              <a:t>Advising on submission;</a:t>
            </a:r>
            <a:endParaRPr/>
          </a:p>
          <a:p>
            <a:pPr marL="228600" lvl="0" indent="-228600" algn="l" rtl="0">
              <a:lnSpc>
                <a:spcPct val="90000"/>
              </a:lnSpc>
              <a:spcBef>
                <a:spcPts val="1000"/>
              </a:spcBef>
              <a:spcAft>
                <a:spcPts val="0"/>
              </a:spcAft>
              <a:buClr>
                <a:schemeClr val="dk1"/>
              </a:buClr>
              <a:buSzPts val="2800"/>
              <a:buChar char="•"/>
            </a:pPr>
            <a:r>
              <a:rPr lang="en-GB"/>
              <a:t>Advising on examiners and examination;</a:t>
            </a:r>
            <a:endParaRPr/>
          </a:p>
          <a:p>
            <a:pPr marL="228600" lvl="0" indent="-228600" algn="l" rtl="0">
              <a:lnSpc>
                <a:spcPct val="90000"/>
              </a:lnSpc>
              <a:spcBef>
                <a:spcPts val="1000"/>
              </a:spcBef>
              <a:spcAft>
                <a:spcPts val="0"/>
              </a:spcAft>
              <a:buClr>
                <a:schemeClr val="dk1"/>
              </a:buClr>
              <a:buSzPts val="2800"/>
              <a:buChar char="•"/>
            </a:pPr>
            <a:r>
              <a:rPr lang="en-GB"/>
              <a:t>Supporting candidates in examination.</a:t>
            </a:r>
            <a:endParaRPr/>
          </a:p>
        </p:txBody>
      </p:sp>
      <p:sp>
        <p:nvSpPr>
          <p:cNvPr id="343" name="Google Shape;343;p25"/>
          <p:cNvSpPr txBox="1">
            <a:spLocks noGrp="1"/>
          </p:cNvSpPr>
          <p:nvPr>
            <p:ph type="body" idx="2"/>
          </p:nvPr>
        </p:nvSpPr>
        <p:spPr>
          <a:xfrm>
            <a:off x="6297105" y="1951348"/>
            <a:ext cx="4901937" cy="4091234"/>
          </a:xfrm>
          <a:prstGeom prst="rect">
            <a:avLst/>
          </a:prstGeom>
          <a:solidFill>
            <a:srgbClr val="D7E5EF"/>
          </a:solidFill>
          <a:ln>
            <a:noFill/>
          </a:ln>
        </p:spPr>
        <p:txBody>
          <a:bodyPr spcFirstLastPara="1" wrap="square" lIns="91425" tIns="45700" rIns="91425" bIns="45700" anchor="t" anchorCtr="0">
            <a:normAutofit/>
          </a:bodyPr>
          <a:lstStyle/>
          <a:p>
            <a:pPr marL="0" lvl="0" indent="0" algn="l" rtl="0">
              <a:lnSpc>
                <a:spcPct val="70000"/>
              </a:lnSpc>
              <a:spcBef>
                <a:spcPts val="0"/>
              </a:spcBef>
              <a:spcAft>
                <a:spcPts val="0"/>
              </a:spcAft>
              <a:buClr>
                <a:srgbClr val="052D6F"/>
              </a:buClr>
              <a:buSzPts val="2170"/>
              <a:buNone/>
            </a:pPr>
            <a:r>
              <a:rPr lang="en-GB" sz="2170" b="1">
                <a:solidFill>
                  <a:srgbClr val="052D6F"/>
                </a:solidFill>
              </a:rPr>
              <a:t>Typical Examples</a:t>
            </a:r>
            <a:endParaRPr/>
          </a:p>
          <a:p>
            <a:pPr marL="228600" lvl="0" indent="-228600" algn="l" rtl="0">
              <a:lnSpc>
                <a:spcPct val="70000"/>
              </a:lnSpc>
              <a:spcBef>
                <a:spcPts val="1000"/>
              </a:spcBef>
              <a:spcAft>
                <a:spcPts val="0"/>
              </a:spcAft>
              <a:buClr>
                <a:schemeClr val="dk1"/>
              </a:buClr>
              <a:buSzPts val="2170"/>
              <a:buChar char="•"/>
            </a:pPr>
            <a:r>
              <a:rPr lang="en-GB" sz="2170"/>
              <a:t>Working with candidates to finalise their submissions;</a:t>
            </a:r>
            <a:endParaRPr/>
          </a:p>
          <a:p>
            <a:pPr marL="228600" lvl="0" indent="-228600" algn="l" rtl="0">
              <a:lnSpc>
                <a:spcPct val="70000"/>
              </a:lnSpc>
              <a:spcBef>
                <a:spcPts val="1000"/>
              </a:spcBef>
              <a:spcAft>
                <a:spcPts val="0"/>
              </a:spcAft>
              <a:buClr>
                <a:schemeClr val="dk1"/>
              </a:buClr>
              <a:buSzPts val="2170"/>
              <a:buChar char="•"/>
            </a:pPr>
            <a:r>
              <a:rPr lang="en-GB" sz="2170"/>
              <a:t>Advising them on whether the thesis is likely to pass on the basis of your experience as an examiner.;</a:t>
            </a:r>
            <a:endParaRPr/>
          </a:p>
          <a:p>
            <a:pPr marL="228600" lvl="0" indent="-228600" algn="l" rtl="0">
              <a:lnSpc>
                <a:spcPct val="70000"/>
              </a:lnSpc>
              <a:spcBef>
                <a:spcPts val="1000"/>
              </a:spcBef>
              <a:spcAft>
                <a:spcPts val="0"/>
              </a:spcAft>
              <a:buClr>
                <a:schemeClr val="dk1"/>
              </a:buClr>
              <a:buSzPts val="2170"/>
              <a:buChar char="•"/>
            </a:pPr>
            <a:r>
              <a:rPr lang="en-GB" sz="2170"/>
              <a:t>Roles in appointing examiners;</a:t>
            </a:r>
            <a:endParaRPr/>
          </a:p>
          <a:p>
            <a:pPr marL="228600" lvl="0" indent="-228600" algn="l" rtl="0">
              <a:lnSpc>
                <a:spcPct val="70000"/>
              </a:lnSpc>
              <a:spcBef>
                <a:spcPts val="1000"/>
              </a:spcBef>
              <a:spcAft>
                <a:spcPts val="0"/>
              </a:spcAft>
              <a:buClr>
                <a:schemeClr val="dk1"/>
              </a:buClr>
              <a:buSzPts val="2170"/>
              <a:buChar char="•"/>
            </a:pPr>
            <a:r>
              <a:rPr lang="en-GB" sz="2170"/>
              <a:t>Understanding of relevant policies and procedures and outcomes;</a:t>
            </a:r>
            <a:endParaRPr/>
          </a:p>
          <a:p>
            <a:pPr marL="228600" lvl="0" indent="-228600" algn="l" rtl="0">
              <a:lnSpc>
                <a:spcPct val="70000"/>
              </a:lnSpc>
              <a:spcBef>
                <a:spcPts val="1000"/>
              </a:spcBef>
              <a:spcAft>
                <a:spcPts val="0"/>
              </a:spcAft>
              <a:buClr>
                <a:schemeClr val="dk1"/>
              </a:buClr>
              <a:buSzPts val="2170"/>
              <a:buChar char="•"/>
            </a:pPr>
            <a:r>
              <a:rPr lang="en-GB" sz="2170"/>
              <a:t>Supporting candidates to prepare for the viva;</a:t>
            </a:r>
            <a:endParaRPr/>
          </a:p>
          <a:p>
            <a:pPr marL="228600" lvl="0" indent="-228600" algn="l" rtl="0">
              <a:lnSpc>
                <a:spcPct val="70000"/>
              </a:lnSpc>
              <a:spcBef>
                <a:spcPts val="1000"/>
              </a:spcBef>
              <a:spcAft>
                <a:spcPts val="0"/>
              </a:spcAft>
              <a:buClr>
                <a:schemeClr val="dk1"/>
              </a:buClr>
              <a:buSzPts val="2170"/>
              <a:buChar char="•"/>
            </a:pPr>
            <a:r>
              <a:rPr lang="en-GB" sz="2170"/>
              <a:t>Supporting candidates after the viva.</a:t>
            </a:r>
            <a:endParaRPr/>
          </a:p>
          <a:p>
            <a:pPr marL="228600" lvl="0" indent="-90804" algn="l" rtl="0">
              <a:lnSpc>
                <a:spcPct val="70000"/>
              </a:lnSpc>
              <a:spcBef>
                <a:spcPts val="1000"/>
              </a:spcBef>
              <a:spcAft>
                <a:spcPts val="0"/>
              </a:spcAft>
              <a:buClr>
                <a:schemeClr val="dk1"/>
              </a:buClr>
              <a:buSzPts val="2170"/>
              <a:buNone/>
            </a:pPr>
            <a:endParaRPr sz="2170"/>
          </a:p>
        </p:txBody>
      </p:sp>
      <p:sp>
        <p:nvSpPr>
          <p:cNvPr id="5" name="Action Button: Forward or Next 4">
            <a:hlinkClick r:id="" action="ppaction://hlinkshowjump?jump=nextslide" highlightClick="1"/>
          </p:cNvPr>
          <p:cNvSpPr/>
          <p:nvPr/>
        </p:nvSpPr>
        <p:spPr>
          <a:xfrm>
            <a:off x="11561523" y="6300593"/>
            <a:ext cx="300625" cy="38830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43"/>
                                        </p:tgtEl>
                                        <p:attrNameLst>
                                          <p:attrName>style.visibility</p:attrName>
                                        </p:attrNameLst>
                                      </p:cBhvr>
                                      <p:to>
                                        <p:strVal val="visible"/>
                                      </p:to>
                                    </p:set>
                                    <p:animEffect transition="in" filter="fade">
                                      <p:cBhvr>
                                        <p:cTn id="7" dur="500"/>
                                        <p:tgtEl>
                                          <p:spTgt spid="3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7B275-E66C-4ABF-A5A9-663BBC22F475}"/>
              </a:ext>
            </a:extLst>
          </p:cNvPr>
          <p:cNvSpPr>
            <a:spLocks noGrp="1"/>
          </p:cNvSpPr>
          <p:nvPr>
            <p:ph type="title"/>
          </p:nvPr>
        </p:nvSpPr>
        <p:spPr/>
        <p:txBody>
          <a:bodyPr/>
          <a:lstStyle/>
          <a:p>
            <a:r>
              <a:rPr lang="en-GB" dirty="0"/>
              <a:t>9	Supporting candidates to disseminate their research</a:t>
            </a:r>
          </a:p>
        </p:txBody>
      </p:sp>
      <p:pic>
        <p:nvPicPr>
          <p:cNvPr id="15" name="Content Placeholder 14">
            <a:extLst>
              <a:ext uri="{FF2B5EF4-FFF2-40B4-BE49-F238E27FC236}">
                <a16:creationId xmlns:a16="http://schemas.microsoft.com/office/drawing/2014/main" id="{3E291DD0-BDD8-44A9-99AC-0420BFFDE06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95600" y="2178050"/>
            <a:ext cx="7632848" cy="3843238"/>
          </a:xfrm>
        </p:spPr>
      </p:pic>
    </p:spTree>
    <p:extLst>
      <p:ext uri="{BB962C8B-B14F-4D97-AF65-F5344CB8AC3E}">
        <p14:creationId xmlns:p14="http://schemas.microsoft.com/office/powerpoint/2010/main" val="296214988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347"/>
        <p:cNvGrpSpPr/>
        <p:nvPr/>
      </p:nvGrpSpPr>
      <p:grpSpPr>
        <a:xfrm>
          <a:off x="0" y="0"/>
          <a:ext cx="0" cy="0"/>
          <a:chOff x="0" y="0"/>
          <a:chExt cx="0" cy="0"/>
        </a:xfrm>
      </p:grpSpPr>
      <p:sp>
        <p:nvSpPr>
          <p:cNvPr id="348" name="Google Shape;348;p2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052D6F"/>
              </a:buClr>
              <a:buSzPts val="4400"/>
              <a:buFont typeface="Century Gothic"/>
              <a:buNone/>
            </a:pPr>
            <a:r>
              <a:rPr lang="en-GB" dirty="0"/>
              <a:t>Supporting candidates to disseminate their research</a:t>
            </a:r>
          </a:p>
        </p:txBody>
      </p:sp>
      <p:sp>
        <p:nvSpPr>
          <p:cNvPr id="349" name="Google Shape;349;p26"/>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GB"/>
              <a:t>Outcomes of doctoral research are often left ‘… like John Brown to lie mouldering in their literary graves’ (Walker et al 2008: 79)</a:t>
            </a:r>
            <a:endParaRPr/>
          </a:p>
          <a:p>
            <a:pPr marL="228600" lvl="0" indent="-50800" algn="l" rtl="0">
              <a:lnSpc>
                <a:spcPct val="90000"/>
              </a:lnSpc>
              <a:spcBef>
                <a:spcPts val="1000"/>
              </a:spcBef>
              <a:spcAft>
                <a:spcPts val="0"/>
              </a:spcAft>
              <a:buClr>
                <a:schemeClr val="dk1"/>
              </a:buClr>
              <a:buSzPts val="2800"/>
              <a:buNone/>
            </a:pPr>
            <a:endParaRPr/>
          </a:p>
          <a:p>
            <a:pPr marL="228600" lvl="0" indent="-228600" algn="l" rtl="0">
              <a:lnSpc>
                <a:spcPct val="90000"/>
              </a:lnSpc>
              <a:spcBef>
                <a:spcPts val="1000"/>
              </a:spcBef>
              <a:spcAft>
                <a:spcPts val="0"/>
              </a:spcAft>
              <a:buClr>
                <a:schemeClr val="dk1"/>
              </a:buClr>
              <a:buSzPts val="2800"/>
              <a:buChar char="•"/>
            </a:pPr>
            <a:r>
              <a:rPr lang="en-GB"/>
              <a:t>Vital that they are made available to the disciplinary and/or professional community.</a:t>
            </a:r>
            <a:endParaRPr/>
          </a:p>
          <a:p>
            <a:pPr marL="228600" lvl="0" indent="-50800" algn="l" rtl="0">
              <a:lnSpc>
                <a:spcPct val="90000"/>
              </a:lnSpc>
              <a:spcBef>
                <a:spcPts val="1000"/>
              </a:spcBef>
              <a:spcAft>
                <a:spcPts val="0"/>
              </a:spcAft>
              <a:buClr>
                <a:schemeClr val="dk1"/>
              </a:buClr>
              <a:buSzPts val="2800"/>
              <a:buNone/>
            </a:pPr>
            <a:endParaRPr/>
          </a:p>
        </p:txBody>
      </p:sp>
      <p:sp>
        <p:nvSpPr>
          <p:cNvPr id="350" name="Google Shape;350;p26"/>
          <p:cNvSpPr txBox="1">
            <a:spLocks noGrp="1"/>
          </p:cNvSpPr>
          <p:nvPr>
            <p:ph type="body" idx="2"/>
          </p:nvPr>
        </p:nvSpPr>
        <p:spPr>
          <a:xfrm>
            <a:off x="6297105" y="1951348"/>
            <a:ext cx="4901937" cy="4091234"/>
          </a:xfrm>
          <a:prstGeom prst="rect">
            <a:avLst/>
          </a:prstGeom>
          <a:solidFill>
            <a:srgbClr val="D7E5EF"/>
          </a:solidFill>
          <a:ln>
            <a:noFill/>
          </a:ln>
        </p:spPr>
        <p:txBody>
          <a:bodyPr spcFirstLastPara="1" wrap="square" lIns="91425" tIns="45700" rIns="91425" bIns="45700" anchor="t" anchorCtr="0">
            <a:normAutofit/>
          </a:bodyPr>
          <a:lstStyle/>
          <a:p>
            <a:pPr marL="0" lvl="0" indent="0" algn="l" rtl="0">
              <a:lnSpc>
                <a:spcPct val="80000"/>
              </a:lnSpc>
              <a:spcBef>
                <a:spcPts val="0"/>
              </a:spcBef>
              <a:spcAft>
                <a:spcPts val="0"/>
              </a:spcAft>
              <a:buClr>
                <a:srgbClr val="052D6F"/>
              </a:buClr>
              <a:buSzPts val="2590"/>
              <a:buNone/>
            </a:pPr>
            <a:r>
              <a:rPr lang="en-GB" sz="2590" b="1">
                <a:solidFill>
                  <a:srgbClr val="052D6F"/>
                </a:solidFill>
              </a:rPr>
              <a:t>Typical Examples</a:t>
            </a:r>
            <a:endParaRPr/>
          </a:p>
          <a:p>
            <a:pPr marL="228600" lvl="0" indent="-228600" algn="l" rtl="0">
              <a:lnSpc>
                <a:spcPct val="80000"/>
              </a:lnSpc>
              <a:spcBef>
                <a:spcPts val="1000"/>
              </a:spcBef>
              <a:spcAft>
                <a:spcPts val="0"/>
              </a:spcAft>
              <a:buClr>
                <a:schemeClr val="dk1"/>
              </a:buClr>
              <a:buSzPts val="2590"/>
              <a:buChar char="•"/>
            </a:pPr>
            <a:r>
              <a:rPr lang="en-GB" sz="2590"/>
              <a:t>Setting expectations at the start of the candidacy;</a:t>
            </a:r>
            <a:endParaRPr/>
          </a:p>
          <a:p>
            <a:pPr marL="228600" lvl="0" indent="-228600" algn="l" rtl="0">
              <a:lnSpc>
                <a:spcPct val="80000"/>
              </a:lnSpc>
              <a:spcBef>
                <a:spcPts val="1000"/>
              </a:spcBef>
              <a:spcAft>
                <a:spcPts val="0"/>
              </a:spcAft>
              <a:buClr>
                <a:schemeClr val="dk1"/>
              </a:buClr>
              <a:buSzPts val="2590"/>
              <a:buChar char="•"/>
            </a:pPr>
            <a:r>
              <a:rPr lang="en-GB" sz="2590"/>
              <a:t>Modelling the process of publication;</a:t>
            </a:r>
            <a:endParaRPr/>
          </a:p>
          <a:p>
            <a:pPr marL="228600" lvl="0" indent="-228600" algn="l" rtl="0">
              <a:lnSpc>
                <a:spcPct val="80000"/>
              </a:lnSpc>
              <a:spcBef>
                <a:spcPts val="1000"/>
              </a:spcBef>
              <a:spcAft>
                <a:spcPts val="0"/>
              </a:spcAft>
              <a:buClr>
                <a:schemeClr val="dk1"/>
              </a:buClr>
              <a:buSzPts val="2590"/>
              <a:buChar char="•"/>
            </a:pPr>
            <a:r>
              <a:rPr lang="en-GB" sz="2590"/>
              <a:t>Encouraging candidates to publish as they go;</a:t>
            </a:r>
            <a:endParaRPr/>
          </a:p>
          <a:p>
            <a:pPr marL="228600" lvl="0" indent="-228600" algn="l" rtl="0">
              <a:lnSpc>
                <a:spcPct val="80000"/>
              </a:lnSpc>
              <a:spcBef>
                <a:spcPts val="1000"/>
              </a:spcBef>
              <a:spcAft>
                <a:spcPts val="0"/>
              </a:spcAft>
              <a:buClr>
                <a:schemeClr val="dk1"/>
              </a:buClr>
              <a:buSzPts val="2590"/>
              <a:buChar char="•"/>
            </a:pPr>
            <a:r>
              <a:rPr lang="en-GB" sz="2590"/>
              <a:t>Co-publishing;</a:t>
            </a:r>
            <a:endParaRPr/>
          </a:p>
          <a:p>
            <a:pPr marL="228600" lvl="0" indent="-228600" algn="l" rtl="0">
              <a:lnSpc>
                <a:spcPct val="80000"/>
              </a:lnSpc>
              <a:spcBef>
                <a:spcPts val="1000"/>
              </a:spcBef>
              <a:spcAft>
                <a:spcPts val="0"/>
              </a:spcAft>
              <a:buClr>
                <a:schemeClr val="dk1"/>
              </a:buClr>
              <a:buSzPts val="2590"/>
              <a:buChar char="•"/>
            </a:pPr>
            <a:r>
              <a:rPr lang="en-GB" sz="2590"/>
              <a:t>Establishing a post-doctoral publications plan.</a:t>
            </a:r>
            <a:endParaRPr/>
          </a:p>
          <a:p>
            <a:pPr marL="228600" lvl="0" indent="-64135" algn="l" rtl="0">
              <a:lnSpc>
                <a:spcPct val="80000"/>
              </a:lnSpc>
              <a:spcBef>
                <a:spcPts val="1000"/>
              </a:spcBef>
              <a:spcAft>
                <a:spcPts val="0"/>
              </a:spcAft>
              <a:buClr>
                <a:schemeClr val="dk1"/>
              </a:buClr>
              <a:buSzPts val="2590"/>
              <a:buNone/>
            </a:pPr>
            <a:endParaRPr sz="2590"/>
          </a:p>
        </p:txBody>
      </p:sp>
      <p:sp>
        <p:nvSpPr>
          <p:cNvPr id="5" name="Action Button: Forward or Next 4">
            <a:hlinkClick r:id="" action="ppaction://hlinkshowjump?jump=nextslide" highlightClick="1"/>
          </p:cNvPr>
          <p:cNvSpPr/>
          <p:nvPr/>
        </p:nvSpPr>
        <p:spPr>
          <a:xfrm>
            <a:off x="11561523" y="6300593"/>
            <a:ext cx="300625" cy="38830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50"/>
                                        </p:tgtEl>
                                        <p:attrNameLst>
                                          <p:attrName>style.visibility</p:attrName>
                                        </p:attrNameLst>
                                      </p:cBhvr>
                                      <p:to>
                                        <p:strVal val="visible"/>
                                      </p:to>
                                    </p:set>
                                    <p:animEffect transition="in" filter="fade">
                                      <p:cBhvr>
                                        <p:cTn id="7" dur="500"/>
                                        <p:tgtEl>
                                          <p:spTgt spid="3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70EC5-734B-4F52-8B99-7C1E55262310}"/>
              </a:ext>
            </a:extLst>
          </p:cNvPr>
          <p:cNvSpPr>
            <a:spLocks noGrp="1"/>
          </p:cNvSpPr>
          <p:nvPr>
            <p:ph type="title"/>
          </p:nvPr>
        </p:nvSpPr>
        <p:spPr/>
        <p:txBody>
          <a:bodyPr/>
          <a:lstStyle/>
          <a:p>
            <a:r>
              <a:rPr lang="en-GB" dirty="0"/>
              <a:t>10	Reflecting upon and enhancing practice</a:t>
            </a:r>
          </a:p>
        </p:txBody>
      </p:sp>
      <p:pic>
        <p:nvPicPr>
          <p:cNvPr id="9" name="Content Placeholder 8">
            <a:extLst>
              <a:ext uri="{FF2B5EF4-FFF2-40B4-BE49-F238E27FC236}">
                <a16:creationId xmlns:a16="http://schemas.microsoft.com/office/drawing/2014/main" id="{2011576E-7374-4DB2-AAEF-A9031E6FDAC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55640" y="1700808"/>
            <a:ext cx="6696744" cy="4104680"/>
          </a:xfrm>
        </p:spPr>
      </p:pic>
      <p:sp>
        <p:nvSpPr>
          <p:cNvPr id="4" name="Action Button: Forward or Next 4">
            <a:hlinkClick r:id="" action="ppaction://hlinkshowjump?jump=nextslide" highlightClick="1"/>
            <a:extLst>
              <a:ext uri="{FF2B5EF4-FFF2-40B4-BE49-F238E27FC236}">
                <a16:creationId xmlns:a16="http://schemas.microsoft.com/office/drawing/2014/main" id="{01F7DA0A-3BC9-65BD-A93E-75AED2F5A79F}"/>
              </a:ext>
            </a:extLst>
          </p:cNvPr>
          <p:cNvSpPr/>
          <p:nvPr/>
        </p:nvSpPr>
        <p:spPr>
          <a:xfrm>
            <a:off x="11561523" y="6300593"/>
            <a:ext cx="300625" cy="38830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0300131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354"/>
        <p:cNvGrpSpPr/>
        <p:nvPr/>
      </p:nvGrpSpPr>
      <p:grpSpPr>
        <a:xfrm>
          <a:off x="0" y="0"/>
          <a:ext cx="0" cy="0"/>
          <a:chOff x="0" y="0"/>
          <a:chExt cx="0" cy="0"/>
        </a:xfrm>
      </p:grpSpPr>
      <p:sp>
        <p:nvSpPr>
          <p:cNvPr id="355" name="Google Shape;355;p2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052D6F"/>
              </a:buClr>
              <a:buSzPts val="4400"/>
              <a:buFont typeface="Century Gothic"/>
              <a:buNone/>
            </a:pPr>
            <a:r>
              <a:rPr lang="en-GB" dirty="0"/>
              <a:t>Reflecting upon and enhancing practice</a:t>
            </a:r>
          </a:p>
        </p:txBody>
      </p:sp>
      <p:sp>
        <p:nvSpPr>
          <p:cNvPr id="356" name="Google Shape;356;p27"/>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GB"/>
              <a:t>Evaluate practice to build on strengths and address weaknesses;</a:t>
            </a:r>
            <a:endParaRPr/>
          </a:p>
          <a:p>
            <a:pPr marL="228600" lvl="0" indent="-228600" algn="l" rtl="0">
              <a:lnSpc>
                <a:spcPct val="90000"/>
              </a:lnSpc>
              <a:spcBef>
                <a:spcPts val="1000"/>
              </a:spcBef>
              <a:spcAft>
                <a:spcPts val="0"/>
              </a:spcAft>
              <a:buClr>
                <a:schemeClr val="dk1"/>
              </a:buClr>
              <a:buSzPts val="2800"/>
              <a:buChar char="•"/>
            </a:pPr>
            <a:r>
              <a:rPr lang="en-GB"/>
              <a:t>Undertake appropriate professional development;</a:t>
            </a:r>
            <a:endParaRPr/>
          </a:p>
          <a:p>
            <a:pPr marL="228600" lvl="0" indent="-228600" algn="l" rtl="0">
              <a:lnSpc>
                <a:spcPct val="90000"/>
              </a:lnSpc>
              <a:spcBef>
                <a:spcPts val="1000"/>
              </a:spcBef>
              <a:spcAft>
                <a:spcPts val="0"/>
              </a:spcAft>
              <a:buClr>
                <a:schemeClr val="dk1"/>
              </a:buClr>
              <a:buSzPts val="2800"/>
              <a:buChar char="•"/>
            </a:pPr>
            <a:r>
              <a:rPr lang="en-GB"/>
              <a:t>Disseminate good practice.</a:t>
            </a:r>
            <a:endParaRPr/>
          </a:p>
        </p:txBody>
      </p:sp>
      <p:sp>
        <p:nvSpPr>
          <p:cNvPr id="357" name="Google Shape;357;p27"/>
          <p:cNvSpPr txBox="1">
            <a:spLocks noGrp="1"/>
          </p:cNvSpPr>
          <p:nvPr>
            <p:ph type="body" idx="2"/>
          </p:nvPr>
        </p:nvSpPr>
        <p:spPr>
          <a:xfrm>
            <a:off x="6297105" y="1951348"/>
            <a:ext cx="4901937" cy="4091234"/>
          </a:xfrm>
          <a:prstGeom prst="rect">
            <a:avLst/>
          </a:prstGeom>
          <a:solidFill>
            <a:srgbClr val="D7E5EF"/>
          </a:solidFill>
          <a:ln>
            <a:noFill/>
          </a:ln>
        </p:spPr>
        <p:txBody>
          <a:bodyPr spcFirstLastPara="1" wrap="square" lIns="91425" tIns="45700" rIns="91425" bIns="45700" anchor="t" anchorCtr="0">
            <a:normAutofit lnSpcReduction="10000"/>
          </a:bodyPr>
          <a:lstStyle/>
          <a:p>
            <a:pPr marL="0" lvl="0" indent="0" algn="l" rtl="0">
              <a:lnSpc>
                <a:spcPct val="70000"/>
              </a:lnSpc>
              <a:spcBef>
                <a:spcPts val="0"/>
              </a:spcBef>
              <a:spcAft>
                <a:spcPts val="0"/>
              </a:spcAft>
              <a:buClr>
                <a:srgbClr val="052D6F"/>
              </a:buClr>
              <a:buSzPts val="2590"/>
              <a:buNone/>
            </a:pPr>
            <a:r>
              <a:rPr lang="en-GB" sz="2590" b="1">
                <a:solidFill>
                  <a:srgbClr val="052D6F"/>
                </a:solidFill>
              </a:rPr>
              <a:t>Typical Examples</a:t>
            </a:r>
            <a:endParaRPr/>
          </a:p>
          <a:p>
            <a:pPr marL="228600" lvl="0" indent="-228600" algn="l" rtl="0">
              <a:lnSpc>
                <a:spcPct val="70000"/>
              </a:lnSpc>
              <a:spcBef>
                <a:spcPts val="1000"/>
              </a:spcBef>
              <a:spcAft>
                <a:spcPts val="0"/>
              </a:spcAft>
              <a:buClr>
                <a:schemeClr val="dk1"/>
              </a:buClr>
              <a:buSzPts val="2590"/>
              <a:buChar char="•"/>
            </a:pPr>
            <a:r>
              <a:rPr lang="en-GB" sz="2590"/>
              <a:t>Using an appropriate mix of methods for evaluating supervision </a:t>
            </a:r>
            <a:endParaRPr/>
          </a:p>
          <a:p>
            <a:pPr marL="228600" lvl="0" indent="-228600" algn="l" rtl="0">
              <a:lnSpc>
                <a:spcPct val="70000"/>
              </a:lnSpc>
              <a:spcBef>
                <a:spcPts val="1000"/>
              </a:spcBef>
              <a:spcAft>
                <a:spcPts val="0"/>
              </a:spcAft>
              <a:buClr>
                <a:schemeClr val="dk1"/>
              </a:buClr>
              <a:buSzPts val="2590"/>
              <a:buChar char="•"/>
            </a:pPr>
            <a:r>
              <a:rPr lang="en-GB" sz="2590"/>
              <a:t>Undertaking initial and continuing professional development;</a:t>
            </a:r>
            <a:endParaRPr/>
          </a:p>
          <a:p>
            <a:pPr marL="228600" lvl="0" indent="-228600" algn="l" rtl="0">
              <a:lnSpc>
                <a:spcPct val="70000"/>
              </a:lnSpc>
              <a:spcBef>
                <a:spcPts val="1000"/>
              </a:spcBef>
              <a:spcAft>
                <a:spcPts val="0"/>
              </a:spcAft>
              <a:buClr>
                <a:schemeClr val="dk1"/>
              </a:buClr>
              <a:buSzPts val="2590"/>
              <a:buChar char="•"/>
            </a:pPr>
            <a:r>
              <a:rPr lang="en-GB" sz="2590"/>
              <a:t>Familiarity with the scholarly literature.</a:t>
            </a:r>
            <a:endParaRPr/>
          </a:p>
          <a:p>
            <a:pPr marL="228600" lvl="0" indent="-228600" algn="l" rtl="0">
              <a:lnSpc>
                <a:spcPct val="70000"/>
              </a:lnSpc>
              <a:spcBef>
                <a:spcPts val="1000"/>
              </a:spcBef>
              <a:spcAft>
                <a:spcPts val="0"/>
              </a:spcAft>
              <a:buClr>
                <a:schemeClr val="dk1"/>
              </a:buClr>
              <a:buSzPts val="2590"/>
              <a:buChar char="•"/>
            </a:pPr>
            <a:r>
              <a:rPr lang="en-GB" sz="2590"/>
              <a:t>Where appropriate, contributing to the professional development of other supervisors.</a:t>
            </a:r>
            <a:endParaRPr/>
          </a:p>
        </p:txBody>
      </p:sp>
      <p:sp>
        <p:nvSpPr>
          <p:cNvPr id="5" name="Action Button: End 4">
            <a:hlinkClick r:id="" action="ppaction://hlinkshowjump?jump=lastslide" highlightClick="1"/>
          </p:cNvPr>
          <p:cNvSpPr/>
          <p:nvPr/>
        </p:nvSpPr>
        <p:spPr>
          <a:xfrm>
            <a:off x="11586575" y="6388273"/>
            <a:ext cx="425885" cy="363255"/>
          </a:xfrm>
          <a:prstGeom prst="actionButtonE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57"/>
                                        </p:tgtEl>
                                        <p:attrNameLst>
                                          <p:attrName>style.visibility</p:attrName>
                                        </p:attrNameLst>
                                      </p:cBhvr>
                                      <p:to>
                                        <p:strVal val="visible"/>
                                      </p:to>
                                    </p:set>
                                    <p:animEffect transition="in" filter="fade">
                                      <p:cBhvr>
                                        <p:cTn id="7" dur="500"/>
                                        <p:tgtEl>
                                          <p:spTgt spid="3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155CF-6403-4FF7-923A-3B85E7A36D04}"/>
              </a:ext>
            </a:extLst>
          </p:cNvPr>
          <p:cNvSpPr>
            <a:spLocks noGrp="1"/>
          </p:cNvSpPr>
          <p:nvPr>
            <p:ph type="title"/>
          </p:nvPr>
        </p:nvSpPr>
        <p:spPr/>
        <p:txBody>
          <a:bodyPr/>
          <a:lstStyle/>
          <a:p>
            <a:r>
              <a:rPr lang="en-GB" dirty="0"/>
              <a:t>Questions or comments?</a:t>
            </a:r>
          </a:p>
        </p:txBody>
      </p:sp>
      <p:sp>
        <p:nvSpPr>
          <p:cNvPr id="3" name="Action Button: Forward or Next 4">
            <a:hlinkClick r:id="" action="ppaction://hlinkshowjump?jump=nextslide" highlightClick="1"/>
            <a:extLst>
              <a:ext uri="{FF2B5EF4-FFF2-40B4-BE49-F238E27FC236}">
                <a16:creationId xmlns:a16="http://schemas.microsoft.com/office/drawing/2014/main" id="{91372071-AE44-5E2D-85A7-67E2CDB0DBD9}"/>
              </a:ext>
            </a:extLst>
          </p:cNvPr>
          <p:cNvSpPr/>
          <p:nvPr/>
        </p:nvSpPr>
        <p:spPr>
          <a:xfrm>
            <a:off x="11561523" y="6300593"/>
            <a:ext cx="300625" cy="38830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Action Button: End 4">
            <a:hlinkClick r:id="" action="ppaction://hlinkshowjump?jump=lastslide" highlightClick="1"/>
            <a:extLst>
              <a:ext uri="{FF2B5EF4-FFF2-40B4-BE49-F238E27FC236}">
                <a16:creationId xmlns:a16="http://schemas.microsoft.com/office/drawing/2014/main" id="{69E77BD1-988E-B5A9-E83A-432D7E54BB08}"/>
              </a:ext>
            </a:extLst>
          </p:cNvPr>
          <p:cNvSpPr/>
          <p:nvPr/>
        </p:nvSpPr>
        <p:spPr>
          <a:xfrm>
            <a:off x="11436263" y="6290316"/>
            <a:ext cx="425885" cy="363255"/>
          </a:xfrm>
          <a:prstGeom prst="actionButtonE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6826502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D42C2-7DE5-4620-B3DF-34186CEF3F99}"/>
              </a:ext>
            </a:extLst>
          </p:cNvPr>
          <p:cNvSpPr>
            <a:spLocks noGrp="1"/>
          </p:cNvSpPr>
          <p:nvPr>
            <p:ph type="title"/>
          </p:nvPr>
        </p:nvSpPr>
        <p:spPr/>
        <p:txBody>
          <a:bodyPr/>
          <a:lstStyle/>
          <a:p>
            <a:r>
              <a:rPr lang="en-GB" dirty="0"/>
              <a:t>Conclusions</a:t>
            </a:r>
          </a:p>
        </p:txBody>
      </p:sp>
      <p:sp>
        <p:nvSpPr>
          <p:cNvPr id="3" name="Content Placeholder 2">
            <a:extLst>
              <a:ext uri="{FF2B5EF4-FFF2-40B4-BE49-F238E27FC236}">
                <a16:creationId xmlns:a16="http://schemas.microsoft.com/office/drawing/2014/main" id="{9E8E6F1E-3E50-4BA3-A419-D6A23B04728C}"/>
              </a:ext>
            </a:extLst>
          </p:cNvPr>
          <p:cNvSpPr>
            <a:spLocks noGrp="1"/>
          </p:cNvSpPr>
          <p:nvPr>
            <p:ph idx="1"/>
          </p:nvPr>
        </p:nvSpPr>
        <p:spPr/>
        <p:txBody>
          <a:bodyPr/>
          <a:lstStyle/>
          <a:p>
            <a:pPr>
              <a:buFont typeface="Arial" panose="020B0604020202020204" pitchFamily="34" charset="0"/>
              <a:buChar char="•"/>
            </a:pPr>
            <a:r>
              <a:rPr lang="en-GB" sz="2400" b="1" dirty="0"/>
              <a:t>Historically, being a supervisor seen as adjunct of being a researcher with no additional knowledge and skills involved;</a:t>
            </a:r>
          </a:p>
          <a:p>
            <a:pPr>
              <a:buFont typeface="Arial" panose="020B0604020202020204" pitchFamily="34" charset="0"/>
              <a:buChar char="•"/>
            </a:pPr>
            <a:r>
              <a:rPr lang="en-GB" sz="2400" b="1" dirty="0"/>
              <a:t>If that was ever true, it is not the case in the face of all of the changes in doctoral education over the past three decades or so;</a:t>
            </a:r>
          </a:p>
          <a:p>
            <a:pPr>
              <a:buFont typeface="Arial" panose="020B0604020202020204" pitchFamily="34" charset="0"/>
              <a:buChar char="•"/>
            </a:pPr>
            <a:r>
              <a:rPr lang="en-GB" sz="2400" b="1" dirty="0"/>
              <a:t>Supervision has become one of the most complex and demanding parts of academic practice;</a:t>
            </a:r>
          </a:p>
          <a:p>
            <a:pPr>
              <a:buFont typeface="Arial" panose="020B0604020202020204" pitchFamily="34" charset="0"/>
              <a:buChar char="•"/>
            </a:pPr>
            <a:r>
              <a:rPr lang="en-GB" sz="2400" b="1" dirty="0"/>
              <a:t>Being a supervisor involves mastering the wide range of knowledge and skills necessary to meet the criteria of the Framework for Good  Supervisory Practice.</a:t>
            </a:r>
          </a:p>
        </p:txBody>
      </p:sp>
      <p:sp>
        <p:nvSpPr>
          <p:cNvPr id="4" name="Action Button: Forward or Next 4">
            <a:hlinkClick r:id="" action="ppaction://hlinkshowjump?jump=nextslide" highlightClick="1"/>
            <a:extLst>
              <a:ext uri="{FF2B5EF4-FFF2-40B4-BE49-F238E27FC236}">
                <a16:creationId xmlns:a16="http://schemas.microsoft.com/office/drawing/2014/main" id="{76837AEA-8FD8-F32D-C792-2D28934D7655}"/>
              </a:ext>
            </a:extLst>
          </p:cNvPr>
          <p:cNvSpPr/>
          <p:nvPr/>
        </p:nvSpPr>
        <p:spPr>
          <a:xfrm>
            <a:off x="11561523" y="6300593"/>
            <a:ext cx="300625" cy="38830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9557340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FE623-A0F0-46F7-B25C-08602A0A8F2A}"/>
              </a:ext>
            </a:extLst>
          </p:cNvPr>
          <p:cNvSpPr>
            <a:spLocks noGrp="1"/>
          </p:cNvSpPr>
          <p:nvPr>
            <p:ph type="title"/>
          </p:nvPr>
        </p:nvSpPr>
        <p:spPr/>
        <p:txBody>
          <a:bodyPr/>
          <a:lstStyle/>
          <a:p>
            <a:r>
              <a:rPr lang="en-GB" sz="3600" b="1" dirty="0"/>
              <a:t>UKCGE Framework for Good Supervisory Practice</a:t>
            </a:r>
            <a:endParaRPr lang="en-GB" sz="3600" dirty="0"/>
          </a:p>
        </p:txBody>
      </p:sp>
      <p:sp>
        <p:nvSpPr>
          <p:cNvPr id="3" name="Content Placeholder 2">
            <a:extLst>
              <a:ext uri="{FF2B5EF4-FFF2-40B4-BE49-F238E27FC236}">
                <a16:creationId xmlns:a16="http://schemas.microsoft.com/office/drawing/2014/main" id="{7E619074-356A-4D74-A4E2-0E503A92B705}"/>
              </a:ext>
            </a:extLst>
          </p:cNvPr>
          <p:cNvSpPr>
            <a:spLocks noGrp="1"/>
          </p:cNvSpPr>
          <p:nvPr>
            <p:ph idx="1"/>
          </p:nvPr>
        </p:nvSpPr>
        <p:spPr/>
        <p:txBody>
          <a:bodyPr/>
          <a:lstStyle/>
          <a:p>
            <a:r>
              <a:rPr lang="en-GB" sz="1800" b="1" dirty="0"/>
              <a:t>	</a:t>
            </a:r>
            <a:r>
              <a:rPr lang="en-GB" sz="3200" b="1" dirty="0"/>
              <a:t>Available on-line at </a:t>
            </a:r>
            <a:r>
              <a:rPr lang="en-GB" sz="3200" dirty="0">
                <a:hlinkClick r:id="rId2"/>
              </a:rPr>
              <a:t>http://supervision.ukcge.ac.uk/downloads/download-the-good-supervisory-practice-framework/</a:t>
            </a:r>
            <a:endParaRPr lang="en-GB" sz="3200" dirty="0"/>
          </a:p>
          <a:p>
            <a:endParaRPr lang="en-GB" dirty="0"/>
          </a:p>
        </p:txBody>
      </p:sp>
      <p:sp>
        <p:nvSpPr>
          <p:cNvPr id="4" name="Action Button: End 4">
            <a:hlinkClick r:id="" action="ppaction://hlinkshowjump?jump=lastslide" highlightClick="1"/>
            <a:extLst>
              <a:ext uri="{FF2B5EF4-FFF2-40B4-BE49-F238E27FC236}">
                <a16:creationId xmlns:a16="http://schemas.microsoft.com/office/drawing/2014/main" id="{9DD5E663-FEBF-BB17-F9F1-BCBED9402733}"/>
              </a:ext>
            </a:extLst>
          </p:cNvPr>
          <p:cNvSpPr/>
          <p:nvPr/>
        </p:nvSpPr>
        <p:spPr>
          <a:xfrm>
            <a:off x="11586575" y="6388273"/>
            <a:ext cx="425885" cy="363255"/>
          </a:xfrm>
          <a:prstGeom prst="actionButtonE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9783103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680A3-DB37-4FE3-90E3-2F5585EB1E3E}"/>
              </a:ext>
            </a:extLst>
          </p:cNvPr>
          <p:cNvSpPr>
            <a:spLocks noGrp="1"/>
          </p:cNvSpPr>
          <p:nvPr>
            <p:ph type="ctrTitle" sz="quarter"/>
          </p:nvPr>
        </p:nvSpPr>
        <p:spPr>
          <a:xfrm>
            <a:off x="1007533" y="1"/>
            <a:ext cx="10363200" cy="764704"/>
          </a:xfrm>
        </p:spPr>
        <p:txBody>
          <a:bodyPr/>
          <a:lstStyle/>
          <a:p>
            <a:pPr algn="ctr"/>
            <a:r>
              <a:rPr lang="en-GB" dirty="0"/>
              <a:t>Thank you</a:t>
            </a:r>
          </a:p>
        </p:txBody>
      </p:sp>
      <p:sp>
        <p:nvSpPr>
          <p:cNvPr id="3" name="Subtitle 2">
            <a:extLst>
              <a:ext uri="{FF2B5EF4-FFF2-40B4-BE49-F238E27FC236}">
                <a16:creationId xmlns:a16="http://schemas.microsoft.com/office/drawing/2014/main" id="{0E0F32B3-C705-4C88-A3AE-83B4F53EA55A}"/>
              </a:ext>
            </a:extLst>
          </p:cNvPr>
          <p:cNvSpPr>
            <a:spLocks noGrp="1"/>
          </p:cNvSpPr>
          <p:nvPr>
            <p:ph type="subTitle" sz="quarter" idx="1"/>
          </p:nvPr>
        </p:nvSpPr>
        <p:spPr/>
        <p:txBody>
          <a:bodyPr/>
          <a:lstStyle/>
          <a:p>
            <a:endParaRPr lang="en-GB" dirty="0"/>
          </a:p>
        </p:txBody>
      </p:sp>
      <p:pic>
        <p:nvPicPr>
          <p:cNvPr id="6" name="Picture 5">
            <a:extLst>
              <a:ext uri="{FF2B5EF4-FFF2-40B4-BE49-F238E27FC236}">
                <a16:creationId xmlns:a16="http://schemas.microsoft.com/office/drawing/2014/main" id="{CDCFDF79-E64E-4A05-958C-21DF953FF2B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495600" y="836712"/>
            <a:ext cx="7486600" cy="4176464"/>
          </a:xfrm>
          <a:prstGeom prst="rect">
            <a:avLst/>
          </a:prstGeom>
        </p:spPr>
      </p:pic>
      <p:sp>
        <p:nvSpPr>
          <p:cNvPr id="4" name="TextBox 3">
            <a:extLst>
              <a:ext uri="{FF2B5EF4-FFF2-40B4-BE49-F238E27FC236}">
                <a16:creationId xmlns:a16="http://schemas.microsoft.com/office/drawing/2014/main" id="{CA799685-CCCF-2AA0-A514-C204639531C5}"/>
              </a:ext>
            </a:extLst>
          </p:cNvPr>
          <p:cNvSpPr txBox="1"/>
          <p:nvPr/>
        </p:nvSpPr>
        <p:spPr>
          <a:xfrm>
            <a:off x="3431704" y="5877272"/>
            <a:ext cx="6120680" cy="461665"/>
          </a:xfrm>
          <a:prstGeom prst="rect">
            <a:avLst/>
          </a:prstGeom>
          <a:noFill/>
        </p:spPr>
        <p:txBody>
          <a:bodyPr wrap="square" rtlCol="0">
            <a:spAutoFit/>
          </a:bodyPr>
          <a:lstStyle/>
          <a:p>
            <a:r>
              <a:rPr lang="en-GB" b="1" dirty="0"/>
              <a:t>	Stan.Taylor@Durham.ac.uk</a:t>
            </a:r>
          </a:p>
        </p:txBody>
      </p:sp>
    </p:spTree>
    <p:extLst>
      <p:ext uri="{BB962C8B-B14F-4D97-AF65-F5344CB8AC3E}">
        <p14:creationId xmlns:p14="http://schemas.microsoft.com/office/powerpoint/2010/main" val="2219890386"/>
      </p:ext>
    </p:extLst>
  </p:cSld>
  <p:clrMapOvr>
    <a:masterClrMapping/>
  </p:clrMapOvr>
</p:sld>
</file>

<file path=ppt/theme/theme1.xml><?xml version="1.0" encoding="utf-8"?>
<a:theme xmlns:a="http://schemas.openxmlformats.org/drawingml/2006/main" name="Blank">
  <a:themeElements>
    <a:clrScheme name="Blank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lank">
      <a:majorFont>
        <a:latin typeface="Times"/>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pitchFamily="18" charset="0"/>
          </a:defRPr>
        </a:defPPr>
      </a:lstStyle>
    </a:lnDef>
  </a:objectDefaults>
  <a:extraClrSchemeLst>
    <a:extraClrScheme>
      <a:clrScheme name="Blank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1356</TotalTime>
  <Words>2764</Words>
  <Application>Microsoft Office PowerPoint</Application>
  <PresentationFormat>Widescreen</PresentationFormat>
  <Paragraphs>243</Paragraphs>
  <Slides>48</Slides>
  <Notes>11</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2</vt:i4>
      </vt:variant>
      <vt:variant>
        <vt:lpstr>Slide Titles</vt:lpstr>
      </vt:variant>
      <vt:variant>
        <vt:i4>48</vt:i4>
      </vt:variant>
    </vt:vector>
  </HeadingPairs>
  <TitlesOfParts>
    <vt:vector size="57" baseType="lpstr">
      <vt:lpstr>Arial</vt:lpstr>
      <vt:lpstr>Calibri</vt:lpstr>
      <vt:lpstr>Century Gothic</vt:lpstr>
      <vt:lpstr>Tahoma</vt:lpstr>
      <vt:lpstr>Times</vt:lpstr>
      <vt:lpstr>Wingdings</vt:lpstr>
      <vt:lpstr>Blank</vt:lpstr>
      <vt:lpstr>Document</vt:lpstr>
      <vt:lpstr>Microsoft Word Document</vt:lpstr>
      <vt:lpstr> </vt:lpstr>
      <vt:lpstr>Personal background</vt:lpstr>
      <vt:lpstr>Long standing interest in doctoral education</vt:lpstr>
      <vt:lpstr>PowerPoint Presentation</vt:lpstr>
      <vt:lpstr>PowerPoint Presentation</vt:lpstr>
      <vt:lpstr>Current projects</vt:lpstr>
      <vt:lpstr>What is involved in being a research supervisor?</vt:lpstr>
      <vt:lpstr>Objectives are to:</vt:lpstr>
      <vt:lpstr>Objectives are to:</vt:lpstr>
      <vt:lpstr>Programme</vt:lpstr>
      <vt:lpstr>What are the key domains of supervisory practice?</vt:lpstr>
      <vt:lpstr>Development </vt:lpstr>
      <vt:lpstr>Development (cont.)</vt:lpstr>
      <vt:lpstr>Development (cont.)</vt:lpstr>
      <vt:lpstr>PowerPoint Presentation</vt:lpstr>
      <vt:lpstr>What is involved in each domain for supervisory practice?</vt:lpstr>
      <vt:lpstr>1 Recruitment and selection</vt:lpstr>
      <vt:lpstr>Recruitment and selection (cont.)</vt:lpstr>
      <vt:lpstr>2  Relationships with candidates  </vt:lpstr>
      <vt:lpstr>Relationships with candidates</vt:lpstr>
      <vt:lpstr>Supervisory styles</vt:lpstr>
      <vt:lpstr>PowerPoint Presentation</vt:lpstr>
      <vt:lpstr>PowerPoint Presentation</vt:lpstr>
      <vt:lpstr>Supervisory styles and student needs </vt:lpstr>
      <vt:lpstr>Discongruence – too little intervention </vt:lpstr>
      <vt:lpstr>Discongruence – too much intervention</vt:lpstr>
      <vt:lpstr>Styles and needs change over time…</vt:lpstr>
      <vt:lpstr>… and need to be monitored</vt:lpstr>
      <vt:lpstr>3  Relationships with co-supervisors</vt:lpstr>
      <vt:lpstr>Relationships with co-supervisors</vt:lpstr>
      <vt:lpstr>4 Supporting candidates’ research projects</vt:lpstr>
      <vt:lpstr>Supporting candidates’ research projects</vt:lpstr>
      <vt:lpstr>5 Encouraging candidates to write and giving appropriate feedback</vt:lpstr>
      <vt:lpstr>Encouraging candidates to write and giving appropriate feedback</vt:lpstr>
      <vt:lpstr>6 Supporting candidates’ personal, professional and career development</vt:lpstr>
      <vt:lpstr>Supporting candidates’ personal, professional and career development</vt:lpstr>
      <vt:lpstr>7 Supporting progress and monitoring progression</vt:lpstr>
      <vt:lpstr>Supporting progress and monitoring progression</vt:lpstr>
      <vt:lpstr>8 Supporting candidates through completion and final examination</vt:lpstr>
      <vt:lpstr>Supporting candidates through completion and final examination</vt:lpstr>
      <vt:lpstr>9 Supporting candidates to disseminate their research</vt:lpstr>
      <vt:lpstr>Supporting candidates to disseminate their research</vt:lpstr>
      <vt:lpstr>10 Reflecting upon and enhancing practice</vt:lpstr>
      <vt:lpstr>Reflecting upon and enhancing practice</vt:lpstr>
      <vt:lpstr>Questions or comments?</vt:lpstr>
      <vt:lpstr>Conclusions</vt:lpstr>
      <vt:lpstr>UKCGE Framework for Good Supervisory Practice</vt:lpstr>
      <vt:lpstr>Thank you</vt:lpstr>
    </vt:vector>
  </TitlesOfParts>
  <Company>MUFC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Heading style for title slide</dc:title>
  <dc:creator>Eric</dc:creator>
  <cp:lastModifiedBy>Stan Taylor</cp:lastModifiedBy>
  <cp:revision>144</cp:revision>
  <cp:lastPrinted>2022-02-24T11:11:34Z</cp:lastPrinted>
  <dcterms:created xsi:type="dcterms:W3CDTF">2005-05-25T16:21:13Z</dcterms:created>
  <dcterms:modified xsi:type="dcterms:W3CDTF">2022-06-02T08:51:15Z</dcterms:modified>
</cp:coreProperties>
</file>