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313" r:id="rId2"/>
    <p:sldId id="278" r:id="rId3"/>
    <p:sldId id="331" r:id="rId4"/>
    <p:sldId id="316" r:id="rId5"/>
    <p:sldId id="314" r:id="rId6"/>
    <p:sldId id="295" r:id="rId7"/>
    <p:sldId id="317" r:id="rId8"/>
    <p:sldId id="296" r:id="rId9"/>
    <p:sldId id="297" r:id="rId10"/>
    <p:sldId id="299" r:id="rId11"/>
    <p:sldId id="318" r:id="rId12"/>
    <p:sldId id="300" r:id="rId13"/>
    <p:sldId id="319" r:id="rId14"/>
    <p:sldId id="327" r:id="rId15"/>
    <p:sldId id="320" r:id="rId16"/>
    <p:sldId id="328" r:id="rId17"/>
    <p:sldId id="321" r:id="rId18"/>
    <p:sldId id="322" r:id="rId19"/>
    <p:sldId id="329" r:id="rId20"/>
    <p:sldId id="330" r:id="rId21"/>
    <p:sldId id="323" r:id="rId22"/>
    <p:sldId id="312" r:id="rId23"/>
    <p:sldId id="315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181" autoAdjust="0"/>
    <p:restoredTop sz="94576" autoAdjust="0"/>
  </p:normalViewPr>
  <p:slideViewPr>
    <p:cSldViewPr>
      <p:cViewPr varScale="1">
        <p:scale>
          <a:sx n="114" d="100"/>
          <a:sy n="114" d="100"/>
        </p:scale>
        <p:origin x="1050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C2F90CC4-3B4F-4102-AB24-51F22D84623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5E2DC608-F552-4AAD-A8C6-C5DB5C0CBAC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BB20D75-675E-453D-BB6A-C286331C6463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4DAD4A88-BA20-440F-A095-C17FA890887B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EC8DA38-DCB7-447B-AA60-592B6E52868B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6CE38A04-9C1A-4428-B59D-D4D87CD1FB1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7EE81238-A9C4-4811-8C4A-C8A95004CDB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79B0A53-6B95-421D-A294-2AA76EAF554B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255D7F93-FEF9-4D83-ADD3-6737336328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7008BD4-EE75-4C0E-9659-3BED263F77C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B40177D2-455A-40C1-934D-E8849B0EDE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fld id="{47A59308-1D64-47DD-AFE5-E9FA1BEA115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FA5E37-878B-4D5B-A8C5-F71E23B847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92A330-EBE3-4213-A85C-D6D82335286B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54B692-D274-4F5B-BD80-B59EFEAA48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FC032-20FF-49A0-AAD7-5F85DE97BE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2E1080-672D-47C6-8818-726D85C33C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6501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D619A1-40AA-4308-8009-471F2A3BD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2ED498-5F04-4923-8E73-9850201837C4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6BE31B-58E0-496D-9821-FD49C5B70D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4AD82E-1278-4A29-AFBD-AE1071479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EAED57D-7AA5-4763-A1F3-A13229C5B70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686119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1A66EF-60E4-49E2-AB0C-883E8FFD53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E16FE5-715F-4C45-B756-416558B31728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9EFAD33-F395-4B1F-BD22-4B4535C90DF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B59E394-8B3C-40B0-9EB9-AE103D94733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01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97F5B0E-DCE8-40EF-AF47-CAFD5729E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26D229-CC14-4A5B-90A2-C065AD9109B1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B76A47-A4D7-4FF9-BFC2-6A2DFD2B0E2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C178017-6799-455E-AF24-058BE21C163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60378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BE623E4-FB3F-4763-B9F7-3BE6F8A60A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4FF563-4352-4154-B0BD-150E4F09658F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6FE2D535-6288-4066-A371-39F6ED2AE0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177C4433-4A74-479E-B4BC-F10B5C2CBC0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44255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A5564C78-9916-41E5-B915-C3691B931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E77FA1-E197-4343-92D2-D868807C45D6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2773F06-BE07-43D2-AF5D-EF99DF16D67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2D9688C-4BE3-42A1-AF90-BFD6AB50085A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881648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B382562-FB3D-46EC-A8B3-B5269B2E6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00DA43-349F-42E9-AD81-999FAF070FC8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5B5A65B3-F6BC-4526-A3F4-4E5F2E859A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07C2C20-F1A2-430E-AF85-F8D41DF8748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05989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2CD10D3-386F-4FDD-8206-1DE5CB5A9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1DD78-4E8A-4601-A9F9-855688C1D43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87020-AD84-416D-9180-A7A456FAFE2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7650EFD-1202-4183-A2FA-0BC6540CE02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857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D8ECE72-4DD6-40A6-B37F-D9AF639DA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747DED-3EB3-45D8-BBDD-04530F773C6D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9AC830-69D2-4854-8DDD-E770D72AF9B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264B36CE-7DBC-4CA9-95D6-4F6FB2CB895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92024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3C69A-83C1-452A-804B-B7F1AFA57A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FDAAD-49F7-4738-B774-4D3888AC7746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758D845-D3A5-440C-B4B3-A2DCA7E69D2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EEE1CEC-4CA1-4E17-9033-5D3ED0F6516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711206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BE7EB6-FBC2-440E-B099-6F49FFC9B6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EB5CF9-117F-4365-8446-8D08001BC7B8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775BBF6-0637-42C2-B9DF-CB5AE6979F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BD569AE2-5C81-4D02-8A81-4C4E3365E23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7899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E0833DB7-2FE3-4490-9919-2B01A81E185E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D3DDEDC8-AC0E-49FE-846A-2FE9AD3F288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D93C0-4372-4132-AFBC-47CDF4C058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375DD81-935E-4A94-B65E-E2E863D6BAA2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734F9D-E861-4763-A9F8-6216AE70B17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E24EE096-07F5-4373-8366-9F480049DFC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  <p:sldLayoutId id="2147483766" r:id="rId2"/>
    <p:sldLayoutId id="2147483756" r:id="rId3"/>
    <p:sldLayoutId id="2147483757" r:id="rId4"/>
    <p:sldLayoutId id="2147483758" r:id="rId5"/>
    <p:sldLayoutId id="2147483759" r:id="rId6"/>
    <p:sldLayoutId id="2147483760" r:id="rId7"/>
    <p:sldLayoutId id="2147483761" r:id="rId8"/>
    <p:sldLayoutId id="2147483762" r:id="rId9"/>
    <p:sldLayoutId id="2147483763" r:id="rId10"/>
    <p:sldLayoutId id="2147483764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doc.com/blog/how-to-find-self-motivation-leverage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s://www.planetfitness.com/community/articles/heres-your-guide-positive-thinking-gym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uccessconsciousness.com/blog/personal-development/why-positive-thinking-is-not-working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newLDR_57.htm" TargetMode="External"/><Relationship Id="rId2" Type="http://schemas.openxmlformats.org/officeDocument/2006/relationships/hyperlink" Target="https://www.indeed.com/career-advice/finding-a-job/qualities-employers-want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>
            <a:extLst>
              <a:ext uri="{FF2B5EF4-FFF2-40B4-BE49-F238E27FC236}">
                <a16:creationId xmlns:a16="http://schemas.microsoft.com/office/drawing/2014/main" id="{6EECCF44-E2C0-484D-AD8E-2CD17D1C71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6790" y="1556792"/>
            <a:ext cx="7090419" cy="3868713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bg1"/>
                </a:solidFill>
              </a:rPr>
              <a:t>Employability and Career Development (LCLM4005)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2 </a:t>
            </a:r>
          </a:p>
          <a:p>
            <a:pPr eaLnBrk="1" hangingPunct="1"/>
            <a:r>
              <a:rPr lang="en-GB" altLang="en-US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Developing Self-Awareness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AE1D18-ACDE-49F0-A90D-3D9A1746003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5EC0FA7E-6D3B-48D7-9F80-6C4D37659D9C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6149" name="Slide Number Placeholder 5">
            <a:extLst>
              <a:ext uri="{FF2B5EF4-FFF2-40B4-BE49-F238E27FC236}">
                <a16:creationId xmlns:a16="http://schemas.microsoft.com/office/drawing/2014/main" id="{3B398274-2E66-4C0C-A412-C91204F17C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58F02DD-C473-4D1B-82F7-45C52C396ABE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C8E04070-C788-4065-8997-19875416F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b="1" dirty="0"/>
              <a:t>Lesson Aims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0C7CE-FEB7-4C81-8EB2-88877261A1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196752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this session you should be capable of:</a:t>
            </a:r>
          </a:p>
          <a:p>
            <a:pPr eaLnBrk="1" hangingPunct="1">
              <a:defRPr/>
            </a:pPr>
            <a:r>
              <a:rPr lang="en-GB" dirty="0"/>
              <a:t>Understanding the qualities employers look for in their staff</a:t>
            </a:r>
          </a:p>
          <a:p>
            <a:pPr eaLnBrk="1" hangingPunct="1">
              <a:defRPr/>
            </a:pPr>
            <a:r>
              <a:rPr lang="en-GB" dirty="0"/>
              <a:t>Aware of what motivates you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DBD9A1-56B6-4267-9EF6-D5EEB468A2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3CCA60-158B-44F8-A0AA-21E4762D7D97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6388" name="Slide Number Placeholder 5">
            <a:extLst>
              <a:ext uri="{FF2B5EF4-FFF2-40B4-BE49-F238E27FC236}">
                <a16:creationId xmlns:a16="http://schemas.microsoft.com/office/drawing/2014/main" id="{DE7BCFB1-4DEA-493D-ABA2-4FA11F1C3D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80DD74A-8B9E-4FC9-AECC-03539C0CA604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AE5BD25E-545C-44BB-83FE-67B0B02A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12" y="20638"/>
            <a:ext cx="8893175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employers expect from their staff</a:t>
            </a:r>
            <a:endParaRPr lang="en-GB" altLang="en-US" sz="3600" dirty="0"/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62CBEC5B-9247-4383-89C2-AE3D07418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23" y="1163638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dirty="0"/>
              <a:t>What do you think?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r>
              <a:rPr lang="en-GB" altLang="en-US" dirty="0"/>
              <a:t>Which qualities/skills do most employers require?  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97C31-285D-47B0-994F-AD4D46A46D5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BA421CD-482D-4092-A072-B7366B6BDE89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F2F6C265-0692-42E2-BD99-921032DBEF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DA5D86-B1A9-4AC4-B579-03534424752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70461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AE5BD25E-545C-44BB-83FE-67B0B02A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12" y="20638"/>
            <a:ext cx="8893175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employers expect from their staff</a:t>
            </a:r>
            <a:endParaRPr lang="en-GB" altLang="en-US" sz="3600" dirty="0"/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62CBEC5B-9247-4383-89C2-AE3D07418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23" y="1163638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800" dirty="0"/>
              <a:t>According to UK Higher Education Academy (HEA): 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97C31-285D-47B0-994F-AD4D46A46D5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BA421CD-482D-4092-A072-B7366B6BDE89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F2F6C265-0692-42E2-BD99-921032DBEF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DA5D86-B1A9-4AC4-B579-03534424752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FFA20DA-7A9D-4BAD-A03B-E2CB1A3A76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4045005"/>
              </p:ext>
            </p:extLst>
          </p:nvPr>
        </p:nvGraphicFramePr>
        <p:xfrm>
          <a:off x="488777" y="1919883"/>
          <a:ext cx="7899648" cy="31661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9824">
                  <a:extLst>
                    <a:ext uri="{9D8B030D-6E8A-4147-A177-3AD203B41FA5}">
                      <a16:colId xmlns:a16="http://schemas.microsoft.com/office/drawing/2014/main" val="513872728"/>
                    </a:ext>
                  </a:extLst>
                </a:gridCol>
                <a:gridCol w="3949824">
                  <a:extLst>
                    <a:ext uri="{9D8B030D-6E8A-4147-A177-3AD203B41FA5}">
                      <a16:colId xmlns:a16="http://schemas.microsoft.com/office/drawing/2014/main" val="935562661"/>
                    </a:ext>
                  </a:extLst>
                </a:gridCol>
              </a:tblGrid>
              <a:tr h="3166150">
                <a:tc>
                  <a:txBody>
                    <a:bodyPr/>
                    <a:lstStyle/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Honesty and integrity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Trustworthiness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Ability to listen to others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Ability to integrate quickly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Ability to present ideas, orally and in writing</a:t>
                      </a:r>
                    </a:p>
                    <a:p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Working safely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Demonstrating good time management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Good attention to detail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Planning and managing their time</a:t>
                      </a:r>
                    </a:p>
                    <a:p>
                      <a:pPr marL="0" indent="0" algn="l">
                        <a:buFont typeface="Arial" panose="020B0604020202020204" pitchFamily="34" charset="0"/>
                        <a:buNone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 </a:t>
                      </a:r>
                    </a:p>
                    <a:p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9420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9594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>
            <a:extLst>
              <a:ext uri="{FF2B5EF4-FFF2-40B4-BE49-F238E27FC236}">
                <a16:creationId xmlns:a16="http://schemas.microsoft.com/office/drawing/2014/main" id="{AE5BD25E-545C-44BB-83FE-67B0B02AB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412" y="20638"/>
            <a:ext cx="8893175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What employers expect from their staff</a:t>
            </a:r>
            <a:endParaRPr lang="en-GB" altLang="en-US" sz="3600" dirty="0"/>
          </a:p>
        </p:txBody>
      </p:sp>
      <p:sp>
        <p:nvSpPr>
          <p:cNvPr id="18434" name="Content Placeholder 2">
            <a:extLst>
              <a:ext uri="{FF2B5EF4-FFF2-40B4-BE49-F238E27FC236}">
                <a16:creationId xmlns:a16="http://schemas.microsoft.com/office/drawing/2014/main" id="{62CBEC5B-9247-4383-89C2-AE3D07418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5623" y="1163638"/>
            <a:ext cx="8229600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dirty="0"/>
              <a:t>Indeed.com lists the following: </a:t>
            </a:r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E97C31-285D-47B0-994F-AD4D46A46D5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BA421CD-482D-4092-A072-B7366B6BDE89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F2F6C265-0692-42E2-BD99-921032DBEF2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0DA5D86-B1A9-4AC4-B579-03534424752A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2" name="Table 2">
            <a:extLst>
              <a:ext uri="{FF2B5EF4-FFF2-40B4-BE49-F238E27FC236}">
                <a16:creationId xmlns:a16="http://schemas.microsoft.com/office/drawing/2014/main" id="{AFFA20DA-7A9D-4BAD-A03B-E2CB1A3A76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8093024"/>
              </p:ext>
            </p:extLst>
          </p:nvPr>
        </p:nvGraphicFramePr>
        <p:xfrm>
          <a:off x="488777" y="1919883"/>
          <a:ext cx="7899648" cy="3383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49824">
                  <a:extLst>
                    <a:ext uri="{9D8B030D-6E8A-4147-A177-3AD203B41FA5}">
                      <a16:colId xmlns:a16="http://schemas.microsoft.com/office/drawing/2014/main" val="513872728"/>
                    </a:ext>
                  </a:extLst>
                </a:gridCol>
                <a:gridCol w="3949824">
                  <a:extLst>
                    <a:ext uri="{9D8B030D-6E8A-4147-A177-3AD203B41FA5}">
                      <a16:colId xmlns:a16="http://schemas.microsoft.com/office/drawing/2014/main" val="935562661"/>
                    </a:ext>
                  </a:extLst>
                </a:gridCol>
              </a:tblGrid>
              <a:tr h="3166150">
                <a:tc>
                  <a:txBody>
                    <a:bodyPr/>
                    <a:lstStyle/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Communication skills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Honesty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Loyalty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Dependability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Teamwork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Flexibility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Self-reliance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Eagerness to learn</a:t>
                      </a:r>
                    </a:p>
                    <a:p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Confidence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Work ethic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Determination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Problem-solving skills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Positivity</a:t>
                      </a:r>
                    </a:p>
                    <a:p>
                      <a:pPr marL="34290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US" sz="2400" b="0" i="0" dirty="0">
                          <a:solidFill>
                            <a:schemeClr val="tx1"/>
                          </a:solidFill>
                          <a:effectLst/>
                        </a:rPr>
                        <a:t>Ambition</a:t>
                      </a:r>
                    </a:p>
                    <a:p>
                      <a:endParaRPr lang="en-GB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359420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277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itle 1">
            <a:extLst>
              <a:ext uri="{FF2B5EF4-FFF2-40B4-BE49-F238E27FC236}">
                <a16:creationId xmlns:a16="http://schemas.microsoft.com/office/drawing/2014/main" id="{75AFCD37-2579-4B6F-BCA6-61E3EC409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Questions for you</a:t>
            </a:r>
          </a:p>
        </p:txBody>
      </p:sp>
      <p:sp>
        <p:nvSpPr>
          <p:cNvPr id="19458" name="Content Placeholder 2">
            <a:extLst>
              <a:ext uri="{FF2B5EF4-FFF2-40B4-BE49-F238E27FC236}">
                <a16:creationId xmlns:a16="http://schemas.microsoft.com/office/drawing/2014/main" id="{B698AF39-6FC8-4333-9532-C5D07D645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0475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Can you meet these requirements?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Can you prove it?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Give examples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07900-7D07-4C38-BB26-3C16F7CB6EA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9C7D2ED-5407-4CBD-8614-CC8F54C9CB5D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4B2D9BB6-0774-49C5-88F5-76913D2837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A46C4E-5126-4C19-8A8C-8C91D3BB17C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E07900-7D07-4C38-BB26-3C16F7CB6EA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9C7D2ED-5407-4CBD-8614-CC8F54C9CB5D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19460" name="Slide Number Placeholder 4">
            <a:extLst>
              <a:ext uri="{FF2B5EF4-FFF2-40B4-BE49-F238E27FC236}">
                <a16:creationId xmlns:a16="http://schemas.microsoft.com/office/drawing/2014/main" id="{4B2D9BB6-0774-49C5-88F5-76913D2837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CA46C4E-5126-4C19-8A8C-8C91D3BB17C1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34818" name="Picture 2" descr="Work Ethic">
            <a:extLst>
              <a:ext uri="{FF2B5EF4-FFF2-40B4-BE49-F238E27FC236}">
                <a16:creationId xmlns:a16="http://schemas.microsoft.com/office/drawing/2014/main" id="{CD321123-1109-4132-8F8C-AB8F102792F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1" y="-171400"/>
            <a:ext cx="7200800" cy="72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4106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itle 1">
            <a:extLst>
              <a:ext uri="{FF2B5EF4-FFF2-40B4-BE49-F238E27FC236}">
                <a16:creationId xmlns:a16="http://schemas.microsoft.com/office/drawing/2014/main" id="{E4C18825-4EB6-45C3-83B5-0B61FE5B5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pPr eaLnBrk="1" hangingPunct="1"/>
            <a:r>
              <a:rPr lang="en-GB" altLang="en-US" sz="4000" b="1" dirty="0"/>
              <a:t>Group work (20-30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D8CFA-AFB4-4557-8A94-3A6AD224D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In small groups, discuss these qualities.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Agree on and draw up a list of the most important to the least important. Write them down with reasons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sz="2800" dirty="0"/>
          </a:p>
          <a:p>
            <a:pPr eaLnBrk="1" hangingPunct="1">
              <a:defRPr/>
            </a:pPr>
            <a:r>
              <a:rPr lang="en-GB" sz="2800" dirty="0"/>
              <a:t>Report back and give your reasons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AE843-69D3-4E19-80B5-66679E206B8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33199071-C894-47F9-9FD0-712BEFEE27AC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712E2DBF-5BCC-400B-80B2-FC9EB5DF24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827806A-B4DB-4C7E-8446-67528293FE18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itle 1">
            <a:extLst>
              <a:ext uri="{FF2B5EF4-FFF2-40B4-BE49-F238E27FC236}">
                <a16:creationId xmlns:a16="http://schemas.microsoft.com/office/drawing/2014/main" id="{CB451B30-8E8A-4ECC-A962-8B0084E73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 b="1" dirty="0"/>
              <a:t>Review</a:t>
            </a:r>
          </a:p>
        </p:txBody>
      </p:sp>
      <p:sp>
        <p:nvSpPr>
          <p:cNvPr id="21506" name="Content Placeholder 2">
            <a:extLst>
              <a:ext uri="{FF2B5EF4-FFF2-40B4-BE49-F238E27FC236}">
                <a16:creationId xmlns:a16="http://schemas.microsoft.com/office/drawing/2014/main" id="{DFB5A7E7-FBE5-4F76-B605-258CEFE49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Can you demonstrate these qualities?</a:t>
            </a:r>
          </a:p>
          <a:p>
            <a:pPr eaLnBrk="1" hangingPunct="1"/>
            <a:endParaRPr lang="en-GB" altLang="en-US" sz="2800" dirty="0"/>
          </a:p>
          <a:p>
            <a:pPr eaLnBrk="1" hangingPunct="1"/>
            <a:r>
              <a:rPr lang="en-GB" altLang="en-US" sz="2800" dirty="0"/>
              <a:t>Use your journal to reflect and review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AE843-F9FC-4525-B5CE-62CC6B2C0FA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309EB02-E771-4C2E-A5EC-225750B819D8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1508" name="Slide Number Placeholder 4">
            <a:extLst>
              <a:ext uri="{FF2B5EF4-FFF2-40B4-BE49-F238E27FC236}">
                <a16:creationId xmlns:a16="http://schemas.microsoft.com/office/drawing/2014/main" id="{2AF79C4C-1B2C-408D-B6F9-7025135983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BE7EFDA-20F9-49D0-8285-FA8D358D30D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Self Motivation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892696"/>
          </a:xfrm>
        </p:spPr>
        <p:txBody>
          <a:bodyPr/>
          <a:lstStyle/>
          <a:p>
            <a:pPr eaLnBrk="1" hangingPunct="1"/>
            <a:r>
              <a:rPr lang="en-US" altLang="en-US" dirty="0"/>
              <a:t>What is it? </a:t>
            </a:r>
            <a:endParaRPr lang="en-GB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2536" name="Picture 8" descr="self motivation">
            <a:extLst>
              <a:ext uri="{FF2B5EF4-FFF2-40B4-BE49-F238E27FC236}">
                <a16:creationId xmlns:a16="http://schemas.microsoft.com/office/drawing/2014/main" id="{069B20CC-737A-423A-AE4C-EAA335D30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06018"/>
            <a:ext cx="4924400" cy="4001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0749D0A-9618-41A2-AF2C-5EA06B0D6F9C}"/>
              </a:ext>
            </a:extLst>
          </p:cNvPr>
          <p:cNvSpPr txBox="1"/>
          <p:nvPr/>
        </p:nvSpPr>
        <p:spPr>
          <a:xfrm>
            <a:off x="3635896" y="5445224"/>
            <a:ext cx="518457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050" dirty="0"/>
              <a:t>Image source: </a:t>
            </a:r>
            <a:r>
              <a:rPr lang="en-US" sz="1050" dirty="0">
                <a:hlinkClick r:id="rId3"/>
              </a:rPr>
              <a:t>https://www.retaildoc.com/blog/how-to-find-self-motivation-leverage</a:t>
            </a:r>
            <a:r>
              <a:rPr lang="en-US" sz="1050" dirty="0"/>
              <a:t> </a:t>
            </a:r>
            <a:endParaRPr lang="en-GB" sz="105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Self Motivation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dirty="0"/>
              <a:t>Self-motivation is the force that keeps pushing us to go on - it's our internal drive to achieve, produce, develop, and keep moving forward. </a:t>
            </a:r>
          </a:p>
          <a:p>
            <a:pPr eaLnBrk="1" hangingPunct="1"/>
            <a:r>
              <a:rPr lang="en-US" altLang="en-US" dirty="0"/>
              <a:t>Are you motivated to achieve what you really want in life? And how hard do you push yourself to get things done? </a:t>
            </a:r>
            <a:endParaRPr lang="en-GB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US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3209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>
            <a:extLst>
              <a:ext uri="{FF2B5EF4-FFF2-40B4-BE49-F238E27FC236}">
                <a16:creationId xmlns:a16="http://schemas.microsoft.com/office/drawing/2014/main" id="{0B0F3587-6415-4068-8A53-BBE40A3A7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Exercise</a:t>
            </a:r>
          </a:p>
        </p:txBody>
      </p:sp>
      <p:sp>
        <p:nvSpPr>
          <p:cNvPr id="23554" name="Content Placeholder 2">
            <a:extLst>
              <a:ext uri="{FF2B5EF4-FFF2-40B4-BE49-F238E27FC236}">
                <a16:creationId xmlns:a16="http://schemas.microsoft.com/office/drawing/2014/main" id="{0E836587-23BD-4D14-BF6F-3620951C4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/>
            <a:r>
              <a:rPr lang="en-GB" altLang="en-US" dirty="0"/>
              <a:t>Complete the motivation questionnaire (on Moodle) </a:t>
            </a:r>
          </a:p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/>
              <a:t>Reflect on the findings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AF251-033B-41B6-B7E2-D5732AF2BB3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3FE67FD-6F96-4E4F-995E-2835693164C8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3556" name="Slide Number Placeholder 4">
            <a:extLst>
              <a:ext uri="{FF2B5EF4-FFF2-40B4-BE49-F238E27FC236}">
                <a16:creationId xmlns:a16="http://schemas.microsoft.com/office/drawing/2014/main" id="{CC1E13D3-F2BE-4332-ACFB-E97582C481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142A2F9-C464-4FDA-98A7-830201D6CDC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b="1" dirty="0"/>
              <a:t>Factors in Self-Motivation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1819"/>
          </a:xfrm>
        </p:spPr>
        <p:txBody>
          <a:bodyPr/>
          <a:lstStyle/>
          <a:p>
            <a:pPr marL="0" indent="0" algn="l" fontAlgn="base">
              <a:buNone/>
            </a:pPr>
            <a:r>
              <a:rPr lang="en-US" sz="2800" b="0" i="0" dirty="0">
                <a:solidFill>
                  <a:srgbClr val="333333"/>
                </a:solidFill>
                <a:effectLst/>
              </a:rPr>
              <a:t>Four factors are necessary to build the strongest levels of self-motivation: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1" i="0" dirty="0">
                <a:solidFill>
                  <a:srgbClr val="333333"/>
                </a:solidFill>
                <a:effectLst/>
              </a:rPr>
              <a:t>Self-confidence and self-efficacy.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1" i="0" dirty="0">
                <a:solidFill>
                  <a:srgbClr val="333333"/>
                </a:solidFill>
                <a:effectLst/>
              </a:rPr>
              <a:t>Positive thinking, and positive thinking about the future.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1" i="0" dirty="0">
                <a:solidFill>
                  <a:srgbClr val="333333"/>
                </a:solidFill>
                <a:effectLst/>
              </a:rPr>
              <a:t>Focus and strong goals.</a:t>
            </a:r>
          </a:p>
          <a:p>
            <a:pPr algn="l" fontAlgn="base">
              <a:buFont typeface="+mj-lt"/>
              <a:buAutoNum type="arabicPeriod"/>
            </a:pPr>
            <a:r>
              <a:rPr lang="en-US" sz="2800" b="1" i="0" dirty="0">
                <a:solidFill>
                  <a:srgbClr val="333333"/>
                </a:solidFill>
                <a:effectLst/>
              </a:rPr>
              <a:t>A motivating environment.</a:t>
            </a:r>
          </a:p>
          <a:p>
            <a:pPr marL="0" indent="0" algn="l" fontAlgn="base">
              <a:buNone/>
            </a:pPr>
            <a:r>
              <a:rPr lang="en-US" sz="2800" b="0" i="0" dirty="0">
                <a:solidFill>
                  <a:srgbClr val="333333"/>
                </a:solidFill>
                <a:effectLst/>
              </a:rPr>
              <a:t>By working on all of these together, you should quickly improve your self-motivation. </a:t>
            </a:r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7088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1819"/>
          </a:xfrm>
        </p:spPr>
        <p:txBody>
          <a:bodyPr/>
          <a:lstStyle/>
          <a:p>
            <a:pPr algn="l" fontAlgn="base"/>
            <a:r>
              <a:rPr lang="en-US" sz="1900" b="0" i="0" dirty="0">
                <a:effectLst/>
              </a:rPr>
              <a:t>Being highly </a:t>
            </a:r>
            <a:r>
              <a:rPr lang="en-US" sz="1900" b="1" i="0" dirty="0">
                <a:effectLst/>
              </a:rPr>
              <a:t>self-assured</a:t>
            </a:r>
            <a:r>
              <a:rPr lang="en-US" sz="1900" b="0" i="0" dirty="0">
                <a:effectLst/>
              </a:rPr>
              <a:t> means you will set challenging goals for yourself</a:t>
            </a:r>
          </a:p>
          <a:p>
            <a:r>
              <a:rPr lang="en-US" sz="1900" b="0" i="0" dirty="0">
                <a:effectLst/>
              </a:rPr>
              <a:t>Also, a resilience factor for when you encounter setbacks (thinking "This one failure isn't going to stop me!“ instead of "I knew I couldn't do this“)</a:t>
            </a:r>
          </a:p>
          <a:p>
            <a:endParaRPr lang="en-US" sz="1900" b="1" i="0" dirty="0">
              <a:effectLst/>
            </a:endParaRPr>
          </a:p>
          <a:p>
            <a:endParaRPr lang="en-US" sz="1900" b="1" dirty="0"/>
          </a:p>
          <a:p>
            <a:endParaRPr lang="en-US" sz="1900" b="1" i="0" dirty="0">
              <a:effectLst/>
            </a:endParaRPr>
          </a:p>
          <a:p>
            <a:endParaRPr lang="en-US" sz="1900" b="1" i="0" dirty="0">
              <a:effectLst/>
            </a:endParaRPr>
          </a:p>
          <a:p>
            <a:endParaRPr lang="en-US" sz="1900" b="1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500" dirty="0"/>
          </a:p>
          <a:p>
            <a:pPr marL="0" indent="0" eaLnBrk="1" hangingPunct="1">
              <a:buNone/>
            </a:pPr>
            <a:endParaRPr lang="en-GB" altLang="en-US" sz="1000" dirty="0"/>
          </a:p>
          <a:p>
            <a:pPr marL="0" indent="0" algn="ctr" eaLnBrk="1" hangingPunct="1">
              <a:buNone/>
            </a:pPr>
            <a:r>
              <a:rPr lang="en-GB" altLang="en-US" sz="1000" dirty="0"/>
              <a:t>Image source: </a:t>
            </a:r>
            <a:r>
              <a:rPr lang="en-GB" altLang="en-US" sz="1000" dirty="0">
                <a:hlinkClick r:id="rId2"/>
              </a:rPr>
              <a:t>https://www.planetfitness.com/community/articles/heres-your-guide-positive-thinking-gym</a:t>
            </a:r>
            <a:r>
              <a:rPr lang="en-GB" altLang="en-US" sz="1000" dirty="0"/>
              <a:t> </a:t>
            </a:r>
          </a:p>
        </p:txBody>
      </p:sp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1. Self-Confidence and Self-Efficacy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2052" name="Picture 4" descr="scissors changing &quot;I can't do it&quot; to &quot;I can do it&quot;">
            <a:extLst>
              <a:ext uri="{FF2B5EF4-FFF2-40B4-BE49-F238E27FC236}">
                <a16:creationId xmlns:a16="http://schemas.microsoft.com/office/drawing/2014/main" id="{CB84F467-3C35-43FC-B9F9-195594E772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696" b="17390"/>
          <a:stretch/>
        </p:blipFill>
        <p:spPr bwMode="auto">
          <a:xfrm>
            <a:off x="1907704" y="2492896"/>
            <a:ext cx="5207041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48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1. Self-Confidence and Self-Efficacy 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391819"/>
          </a:xfrm>
        </p:spPr>
        <p:txBody>
          <a:bodyPr/>
          <a:lstStyle/>
          <a:p>
            <a:r>
              <a:rPr lang="en-US" sz="1900" b="1" i="0" dirty="0">
                <a:effectLst/>
              </a:rPr>
              <a:t>self-efficacy</a:t>
            </a:r>
            <a:r>
              <a:rPr lang="en-US" sz="1900" b="0" i="0" dirty="0">
                <a:effectLst/>
              </a:rPr>
              <a:t> can be defined as a belief in our own ability to succeed, and our ability to achieve the goals we set for ourselves.</a:t>
            </a:r>
          </a:p>
          <a:p>
            <a:r>
              <a:rPr lang="en-US" sz="1900" b="0" i="0" dirty="0">
                <a:effectLst/>
              </a:rPr>
              <a:t>high self-efficacy results in an ability to view difficult goals as a challenge</a:t>
            </a:r>
          </a:p>
          <a:p>
            <a:r>
              <a:rPr lang="en-US" sz="1900" b="0" i="0" dirty="0">
                <a:effectLst/>
              </a:rPr>
              <a:t>people with low self-efficacy would likely view the same goals as being beyond their abilities, and might not even attempt to achieve them.</a:t>
            </a:r>
          </a:p>
          <a:p>
            <a:pPr algn="l" fontAlgn="base"/>
            <a:r>
              <a:rPr lang="en-US" sz="1900" b="0" i="0" dirty="0">
                <a:effectLst/>
              </a:rPr>
              <a:t>By developing a general level of </a:t>
            </a:r>
            <a:r>
              <a:rPr lang="en-US" sz="1900" b="1" i="0" dirty="0">
                <a:effectLst/>
              </a:rPr>
              <a:t>self-confidence</a:t>
            </a:r>
            <a:r>
              <a:rPr lang="en-US" sz="1900" b="0" i="0" dirty="0">
                <a:effectLst/>
              </a:rPr>
              <a:t> in yourself, you will not only believe you can succeed, but you'll also recognize and enjoy the successes you've already had – this creates momentum!</a:t>
            </a:r>
            <a:endParaRPr lang="en-US" altLang="en-US" sz="19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US" altLang="en-US" sz="2400" dirty="0"/>
          </a:p>
          <a:p>
            <a:pPr eaLnBrk="1" hangingPunct="1"/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88431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2. Positive Thinking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052736"/>
            <a:ext cx="8579296" cy="4391819"/>
          </a:xfrm>
        </p:spPr>
        <p:txBody>
          <a:bodyPr/>
          <a:lstStyle/>
          <a:p>
            <a:r>
              <a:rPr lang="en-US" sz="2000" dirty="0"/>
              <a:t>closely related to self-confidence as a factor in self-motivation</a:t>
            </a:r>
          </a:p>
          <a:p>
            <a:r>
              <a:rPr lang="en-US" sz="2000" dirty="0"/>
              <a:t>helps you think about an attractive future that you want to </a:t>
            </a:r>
            <a:r>
              <a:rPr lang="en-US" sz="2000" dirty="0" err="1"/>
              <a:t>realise</a:t>
            </a:r>
            <a:endParaRPr lang="en-US" sz="2000" dirty="0"/>
          </a:p>
          <a:p>
            <a:r>
              <a:rPr lang="en-US" sz="2000" dirty="0"/>
              <a:t>When you expect positive results, your choices will be more positive, and you'll be less likely to leave outcomes to fate or chance.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pic>
        <p:nvPicPr>
          <p:cNvPr id="4098" name="Picture 2" descr="Why Positive Thinking Is Not Working">
            <a:extLst>
              <a:ext uri="{FF2B5EF4-FFF2-40B4-BE49-F238E27FC236}">
                <a16:creationId xmlns:a16="http://schemas.microsoft.com/office/drawing/2014/main" id="{812BC1B9-B74B-429E-B1B4-ACCB5167E2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4752528" cy="2978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277EDF63-605D-4C53-A059-0075DB4FE3BA}"/>
              </a:ext>
            </a:extLst>
          </p:cNvPr>
          <p:cNvSpPr/>
          <p:nvPr/>
        </p:nvSpPr>
        <p:spPr>
          <a:xfrm>
            <a:off x="714400" y="5449300"/>
            <a:ext cx="814724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/>
              <a:t>Image source: </a:t>
            </a:r>
            <a:r>
              <a:rPr lang="en-GB" sz="1100" dirty="0">
                <a:hlinkClick r:id="rId3"/>
              </a:rPr>
              <a:t>https://www.successconsciousness.com/blog/personal-development/why-positive-thinking-is-not-working/</a:t>
            </a:r>
            <a:r>
              <a:rPr lang="en-GB" sz="11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22749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2. Positive Thinking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052736"/>
            <a:ext cx="8579296" cy="4391819"/>
          </a:xfrm>
        </p:spPr>
        <p:txBody>
          <a:bodyPr/>
          <a:lstStyle/>
          <a:p>
            <a:pPr marL="0" indent="0" algn="l" fontAlgn="base">
              <a:buNone/>
            </a:pPr>
            <a:r>
              <a:rPr lang="en-US" sz="2000" b="1" i="0" dirty="0">
                <a:effectLst/>
              </a:rPr>
              <a:t>To apply "the power of positive thinking", do the following:</a:t>
            </a:r>
          </a:p>
          <a:p>
            <a:r>
              <a:rPr lang="en-US" sz="1800" b="0" i="0" dirty="0">
                <a:effectLst/>
              </a:rPr>
              <a:t>Become aware of your thoughts. Write down these down throughout the day.</a:t>
            </a:r>
          </a:p>
          <a:p>
            <a:r>
              <a:rPr lang="en-US" sz="1800" b="0" i="0" dirty="0">
                <a:effectLst/>
              </a:rPr>
              <a:t>Challenge your negative thoughts, and replace them with positive ones.</a:t>
            </a:r>
          </a:p>
          <a:p>
            <a:r>
              <a:rPr lang="en-US" sz="1800" b="0" i="0" dirty="0">
                <a:effectLst/>
              </a:rPr>
              <a:t>Create a strong and vivid picture of what it will be like to achieve your goals.</a:t>
            </a:r>
          </a:p>
          <a:p>
            <a:r>
              <a:rPr lang="en-US" sz="1800" b="0" i="0" dirty="0">
                <a:effectLst/>
              </a:rPr>
              <a:t>Develop affirmations or statements that you can repeat to yourself throughout the day. These statements should remind you of what you want to achieve, and why you will achieve it.</a:t>
            </a:r>
          </a:p>
          <a:p>
            <a:r>
              <a:rPr lang="en-US" sz="1800" b="0" i="0" dirty="0">
                <a:effectLst/>
              </a:rPr>
              <a:t>Practice positive thinking until you automatically think about yourself and the world in a positive way, every day.</a:t>
            </a:r>
            <a:endParaRPr lang="en-GB" altLang="en-US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147653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3. Focus and Strong Goals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052736"/>
            <a:ext cx="8579296" cy="4391819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When you set a goal, you make a promise to yourself - it gives you a clear direction. But don't set just any goal. According to Locke's goal-setting theory , your goal should have the following characteristics: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Clarity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Effective goals are clear, measurable, specific, and based on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not outcomes.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Challenge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Goals should be difficult enough to be interesting, but not so difficult that you can't reach them.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Commitment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Goals should be attainable, and should be relevant - that is, they should contribute in a significant way to the major objectives you're trying to achieve.</a:t>
            </a:r>
          </a:p>
          <a:p>
            <a:pPr marL="0" indent="0">
              <a:buNone/>
            </a:pPr>
            <a:endParaRPr lang="en-GB" altLang="en-US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1121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3. Focus and Strong Goals</a:t>
            </a:r>
          </a:p>
        </p:txBody>
      </p:sp>
      <p:sp>
        <p:nvSpPr>
          <p:cNvPr id="22530" name="Content Placeholder 2">
            <a:extLst>
              <a:ext uri="{FF2B5EF4-FFF2-40B4-BE49-F238E27FC236}">
                <a16:creationId xmlns:a16="http://schemas.microsoft.com/office/drawing/2014/main" id="{FCAA7900-7CAB-4927-BD4A-4BB4B4E5ED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1052736"/>
            <a:ext cx="8579296" cy="4391819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When you set a goal, you make a promise to yourself - it gives you a clear direction. But don't set just any goal. According to Locke's goal-setting theory , your goal should have the following characteristics: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Regularity of Feedback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Monitor your progress towards your goals regularly to maintain your sense of momentum and enthusiasm, and enjoy your progress towards those goals.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Sufficient Respect For Complexity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If the goal involves complex work, make sure that you don't over-commit yourself. Complex work can take an unpredictably long time to complete (particularly if you have to learn how to do the task "on the job").</a:t>
            </a:r>
          </a:p>
          <a:p>
            <a:pPr marL="0" indent="0">
              <a:buNone/>
            </a:pPr>
            <a:endParaRPr lang="en-GB" altLang="en-US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3105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4. Motivating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15BAF6-0056-48F2-A16E-298B36B20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4536505"/>
          </a:xfrm>
        </p:spPr>
        <p:txBody>
          <a:bodyPr/>
          <a:lstStyle/>
          <a:p>
            <a:pPr marL="0" indent="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It shouldn’t be underestimated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Although you can't just rely on these outside elements alone to motivate you, you can use them for extra support. Try the following: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Look for team work opportunities. Working in a team makes you accountable to others.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Ask your boss for specific targets and objectives to help you measure your success.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Ask for interesting assignments. See our article on Maximizing Job Satisfaction  for tips on getting the most from your job.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3931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Title 1">
            <a:extLst>
              <a:ext uri="{FF2B5EF4-FFF2-40B4-BE49-F238E27FC236}">
                <a16:creationId xmlns:a16="http://schemas.microsoft.com/office/drawing/2014/main" id="{4333C165-A720-4C45-B78E-325A75DE86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marL="0" indent="0" fontAlgn="base">
              <a:buNone/>
            </a:pPr>
            <a:r>
              <a:rPr lang="en-US" sz="3600" b="1" i="0" dirty="0">
                <a:effectLst/>
              </a:rPr>
              <a:t>4. Motivating Environment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769C-E456-4990-86E8-661B83590A9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748B32-39E8-404F-AFC2-5D886E2CA72A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01D79F6A-AD91-4F0A-AD21-37EAC73ECEA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3EC98A-860B-4189-BB0F-E85D873F317D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F15BAF6-0056-48F2-A16E-298B36B209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980728"/>
            <a:ext cx="8496944" cy="4536505"/>
          </a:xfrm>
        </p:spPr>
        <p:txBody>
          <a:bodyPr/>
          <a:lstStyle/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Set up some goals that you can easily achieve. Quick wins are great for getting you motivated.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Buddy up with people who you trust to be supportive, and ask them to help keep you accountable.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Try not to work by yourself too much. Balance the amount of time you work from home with time spent working with others.</a:t>
            </a:r>
          </a:p>
          <a:p>
            <a:pPr>
              <a:spcBef>
                <a:spcPts val="0"/>
              </a:spcBef>
              <a:spcAft>
                <a:spcPts val="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When you start your self- motivation program, you may tend to rely heavily on these external factors. As you get more comfortable and confident with your self-motivation, you'll probably use them only as needed, and for a little extra help.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19134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2F02514C-B938-46D2-9842-3AC180AA25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00B9B-F77E-4312-A955-9A382BFA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dirty="0"/>
              <a:t>By the end of the session you should:</a:t>
            </a:r>
          </a:p>
          <a:p>
            <a:pPr eaLnBrk="1" hangingPunct="1">
              <a:defRPr/>
            </a:pPr>
            <a:r>
              <a:rPr lang="en-GB" dirty="0"/>
              <a:t>Understand what employers look for in their staff</a:t>
            </a:r>
          </a:p>
          <a:p>
            <a:pPr eaLnBrk="1" hangingPunct="1">
              <a:defRPr/>
            </a:pPr>
            <a:r>
              <a:rPr lang="en-GB" dirty="0"/>
              <a:t>Be aware of what motivates you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6B2F2-1D26-4332-85AA-95BA1997CFF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D45F39-082B-41C7-A52C-764C07DBF574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C523F372-D216-4C13-9B1C-4277B661F7E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C1E9998-FA50-41C5-A41E-DD72C23D002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itle 1">
            <a:extLst>
              <a:ext uri="{FF2B5EF4-FFF2-40B4-BE49-F238E27FC236}">
                <a16:creationId xmlns:a16="http://schemas.microsoft.com/office/drawing/2014/main" id="{2F02514C-B938-46D2-9842-3AC180AA25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402357"/>
          </a:xfrm>
        </p:spPr>
        <p:txBody>
          <a:bodyPr/>
          <a:lstStyle/>
          <a:p>
            <a:pPr eaLnBrk="1" hangingPunct="1"/>
            <a:r>
              <a:rPr lang="en-GB" altLang="en-US" b="1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00B9B-F77E-4312-A955-9A382BFA1B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535835"/>
          </a:xfrm>
        </p:spPr>
        <p:txBody>
          <a:bodyPr/>
          <a:lstStyle/>
          <a:p>
            <a:pPr eaLnBrk="1" hangingPunct="1">
              <a:defRPr/>
            </a:pPr>
            <a:r>
              <a:rPr lang="en-GB" sz="2000" dirty="0"/>
              <a:t>Indeed.com (2021) ‘</a:t>
            </a:r>
            <a:r>
              <a:rPr lang="en-US" sz="2000" dirty="0"/>
              <a:t>14 Common Qualities Employers are Looking For’. </a:t>
            </a:r>
            <a:r>
              <a:rPr lang="en-GB" sz="2000" dirty="0">
                <a:hlinkClick r:id="rId2"/>
              </a:rPr>
              <a:t>https://www.indeed.com/career-advice/finding-a-job/qualities-employers-want</a:t>
            </a:r>
            <a:r>
              <a:rPr lang="en-GB" sz="2000" dirty="0"/>
              <a:t> (accessed 18 June 2021)</a:t>
            </a:r>
          </a:p>
          <a:p>
            <a:pPr eaLnBrk="1" hangingPunct="1">
              <a:defRPr/>
            </a:pPr>
            <a:r>
              <a:rPr lang="en-US" sz="2000" dirty="0"/>
              <a:t>Mindtools (n.d.)’ How Self-Motivated Are You? Taking Charge of Your Goals and Achievements’. </a:t>
            </a:r>
            <a:r>
              <a:rPr lang="en-US" sz="2000" dirty="0">
                <a:hlinkClick r:id="rId3"/>
              </a:rPr>
              <a:t>https://www.mindtools.com/pages/article/newLDR_57.htm</a:t>
            </a:r>
            <a:r>
              <a:rPr lang="en-US" sz="2000" dirty="0"/>
              <a:t> </a:t>
            </a:r>
            <a:r>
              <a:rPr lang="en-GB" sz="2000" dirty="0"/>
              <a:t>(accessed 18 June 2021)</a:t>
            </a:r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D6B2F2-1D26-4332-85AA-95BA1997CFF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FD45F39-082B-41C7-A52C-764C07DBF574}" type="datetime1">
              <a:rPr lang="en-GB" altLang="en-US"/>
              <a:pPr>
                <a:defRPr/>
              </a:pPr>
              <a:t>11/10/2023</a:t>
            </a:fld>
            <a:endParaRPr lang="en-GB" altLang="en-US"/>
          </a:p>
        </p:txBody>
      </p:sp>
      <p:sp>
        <p:nvSpPr>
          <p:cNvPr id="31748" name="Slide Number Placeholder 4">
            <a:extLst>
              <a:ext uri="{FF2B5EF4-FFF2-40B4-BE49-F238E27FC236}">
                <a16:creationId xmlns:a16="http://schemas.microsoft.com/office/drawing/2014/main" id="{C523F372-D216-4C13-9B1C-4277B661F7E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C1E9998-FA50-41C5-A41E-DD72C23D002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21657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541</TotalTime>
  <Words>1299</Words>
  <Application>Microsoft Office PowerPoint</Application>
  <PresentationFormat>On-screen Show (4:3)</PresentationFormat>
  <Paragraphs>187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Myriad Pro</vt:lpstr>
      <vt:lpstr>Times New Roman</vt:lpstr>
      <vt:lpstr>Verdana</vt:lpstr>
      <vt:lpstr>20140311PresentationUWTSDTemplate</vt:lpstr>
      <vt:lpstr>PowerPoint Presentation</vt:lpstr>
      <vt:lpstr>Lesson Aims</vt:lpstr>
      <vt:lpstr>What employers expect from their staff</vt:lpstr>
      <vt:lpstr>What employers expect from their staff</vt:lpstr>
      <vt:lpstr>What employers expect from their staff</vt:lpstr>
      <vt:lpstr>Questions for you</vt:lpstr>
      <vt:lpstr>PowerPoint Presentation</vt:lpstr>
      <vt:lpstr>Group work (20-30 minutes)</vt:lpstr>
      <vt:lpstr>Review</vt:lpstr>
      <vt:lpstr>Self Motivation</vt:lpstr>
      <vt:lpstr>Self Motivation</vt:lpstr>
      <vt:lpstr>Exercise</vt:lpstr>
      <vt:lpstr>Factors in Self-Motivation</vt:lpstr>
      <vt:lpstr>1. Self-Confidence and Self-Efficacy </vt:lpstr>
      <vt:lpstr>1. Self-Confidence and Self-Efficacy </vt:lpstr>
      <vt:lpstr>2. Positive Thinking</vt:lpstr>
      <vt:lpstr>2. Positive Thinking</vt:lpstr>
      <vt:lpstr>3. Focus and Strong Goals</vt:lpstr>
      <vt:lpstr>3. Focus and Strong Goals</vt:lpstr>
      <vt:lpstr>4. Motivating Environment</vt:lpstr>
      <vt:lpstr>4. Motivating Environment</vt:lpstr>
      <vt:lpstr>Learning Outcomes</vt:lpstr>
      <vt:lpstr>References 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56</cp:revision>
  <cp:lastPrinted>2018-06-14T14:34:09Z</cp:lastPrinted>
  <dcterms:created xsi:type="dcterms:W3CDTF">2002-10-07T19:43:58Z</dcterms:created>
  <dcterms:modified xsi:type="dcterms:W3CDTF">2023-10-11T14:25:25Z</dcterms:modified>
</cp:coreProperties>
</file>