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6858000" cy="9144000"/>
  <p:embeddedFontLst>
    <p:embeddedFont>
      <p:font typeface="Merriweather" panose="00000500000000000000" pitchFamily="2" charset="0"/>
      <p:regular r:id="rId11"/>
      <p:bold r:id="rId12"/>
      <p:italic r:id="rId13"/>
      <p:boldItalic r:id="rId14"/>
    </p:embeddedFont>
    <p:embeddedFont>
      <p:font typeface="Roboto" panose="02000000000000000000"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348" autoAdjust="0"/>
  </p:normalViewPr>
  <p:slideViewPr>
    <p:cSldViewPr snapToGrid="0">
      <p:cViewPr varScale="1">
        <p:scale>
          <a:sx n="65" d="100"/>
          <a:sy n="65" d="100"/>
        </p:scale>
        <p:origin x="1320" y="5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I am presenting a critical review of Kysa </a:t>
            </a:r>
            <a:r>
              <a:rPr lang="en-GB" sz="1100" b="1" i="0" u="none" strike="noStrike" cap="none" dirty="0">
                <a:solidFill>
                  <a:srgbClr val="000000"/>
                </a:solidFill>
                <a:effectLst/>
                <a:latin typeface="Arial"/>
                <a:ea typeface="Arial"/>
                <a:cs typeface="Arial"/>
                <a:sym typeface="Arial"/>
              </a:rPr>
              <a:t>Nygreen’s 2016 study, "Competing Paradigms of Educational Justice: Parent Organizing for Educational Equity in a Neoliberal Reform Context." </a:t>
            </a:r>
            <a:endParaRPr b="1"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3b6116c1e9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3b6116c1e9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GB" sz="1100" b="0" i="0" u="none" strike="noStrike" cap="none" dirty="0">
                <a:solidFill>
                  <a:srgbClr val="000000"/>
                </a:solidFill>
                <a:effectLst/>
                <a:latin typeface="Arial"/>
                <a:ea typeface="Arial"/>
                <a:cs typeface="Arial"/>
                <a:sym typeface="Arial"/>
              </a:rPr>
              <a:t>The central focus of this research is Alianza, a grassroots parent organising collective located in a large, high-poverty, urban school district in El Cerrito, California.</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Alianza uses a popular education approach, developed from Paulo Freire's ideas in ‘The Pedagogy of the Oppressed’, to organise low-income Latino immigrant parents (Freire, 1999).</a:t>
            </a:r>
            <a:br>
              <a:rPr lang="en-GB" dirty="0"/>
            </a:b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3b6116c1e9d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3b6116c1e9d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GB" sz="1100" b="0" i="0" u="none" strike="noStrike" cap="none" dirty="0">
                <a:solidFill>
                  <a:srgbClr val="000000"/>
                </a:solidFill>
                <a:effectLst/>
                <a:latin typeface="Arial"/>
                <a:ea typeface="Arial"/>
                <a:cs typeface="Arial"/>
                <a:sym typeface="Arial"/>
              </a:rPr>
              <a:t>Nygreen frames the struggle for educational justice as a fundamental conflict between two competing paradigms, the dominant neoliberal approach to school reform, and an alternative model that Nygreen calls the ‘Alianza Way’.</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The neoliberal model applies market principles to schools, promoting privatisation and competition. From this perspective, the quality of schools can only be discerned through standardised metrics and test results. The only knowledge or expertise that is valued in the reform process is that of consultants from the corporate world, rather than the knowledge or experience of community members.</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Nygreen sets out the alternative paradigm, the ‘</a:t>
            </a:r>
            <a:r>
              <a:rPr lang="en-GB" sz="1100" b="0" i="0" u="none" strike="noStrike" cap="none" dirty="0" err="1">
                <a:solidFill>
                  <a:srgbClr val="000000"/>
                </a:solidFill>
                <a:effectLst/>
                <a:latin typeface="Arial"/>
                <a:ea typeface="Arial"/>
                <a:cs typeface="Arial"/>
                <a:sym typeface="Arial"/>
              </a:rPr>
              <a:t>alianza</a:t>
            </a:r>
            <a:r>
              <a:rPr lang="en-GB" sz="1100" b="0" i="0" u="none" strike="noStrike" cap="none" dirty="0">
                <a:solidFill>
                  <a:srgbClr val="000000"/>
                </a:solidFill>
                <a:effectLst/>
                <a:latin typeface="Arial"/>
                <a:ea typeface="Arial"/>
                <a:cs typeface="Arial"/>
                <a:sym typeface="Arial"/>
              </a:rPr>
              <a:t> way’, through three pillars: social theory, theory of change, and theory of knowledge. </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1. Social Theory: Instead of viewing educational failure as a deficit of individual students or parents, Alianza views schooling as inherently oppressive and identifies the root causes of failure within interlocking structures of institutionalised inequality.</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2. Theory of Change: Alianza promotes a bottom-up, democratic approach where parent voice and educational self-determination are both the means and the goal. This aligns with the belief that liberation must be led by the oppressed themselves (Freire, 1999).</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3. Theory of Knowledge: Alianza prioritises experiential, popular knowledge over the ‘expertise’ of outsiders. They argue that the lived experiences of marginalised communities are not only legitimate but necessary for true liberation and reform.</a:t>
            </a:r>
            <a:br>
              <a:rPr lang="en-GB" dirty="0"/>
            </a:b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b6116c1e9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b6116c1e9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GB" sz="1100" b="0" i="0" u="none" strike="noStrike" cap="none" dirty="0">
                <a:solidFill>
                  <a:srgbClr val="000000"/>
                </a:solidFill>
                <a:effectLst/>
                <a:latin typeface="Arial"/>
                <a:ea typeface="Arial"/>
                <a:cs typeface="Arial"/>
                <a:sym typeface="Arial"/>
              </a:rPr>
              <a:t>Nygreen’s study is rooted in the critical research paradigm and is grounded in a framework of historical realism and subjectivist epistemology. The study draws on interpretive methods; however, its aim is not simply to understand parent organising, but to argue for the de-</a:t>
            </a:r>
            <a:r>
              <a:rPr lang="en-GB" sz="1100" b="0" i="0" u="none" strike="noStrike" cap="none" dirty="0" err="1">
                <a:solidFill>
                  <a:srgbClr val="000000"/>
                </a:solidFill>
                <a:effectLst/>
                <a:latin typeface="Arial"/>
                <a:ea typeface="Arial"/>
                <a:cs typeface="Arial"/>
                <a:sym typeface="Arial"/>
              </a:rPr>
              <a:t>centering</a:t>
            </a:r>
            <a:r>
              <a:rPr lang="en-GB" sz="1100" b="0" i="0" u="none" strike="noStrike" cap="none" dirty="0">
                <a:solidFill>
                  <a:srgbClr val="000000"/>
                </a:solidFill>
                <a:effectLst/>
                <a:latin typeface="Arial"/>
                <a:ea typeface="Arial"/>
                <a:cs typeface="Arial"/>
                <a:sym typeface="Arial"/>
              </a:rPr>
              <a:t> of market-based models and the opening of space for the voices of those whom the system has historically silenced. The study articulates a challenge to the dominant neoliberal reform model and has a distinctly emancipatory mission. By seeking to create an agenda for change and enhancing the lives of participants, the study aims for catalytic validity, a standard of "good" research within the critical paradigm (Scotland, 2012).</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1" i="0" u="none" strike="noStrike" cap="none" dirty="0">
                <a:solidFill>
                  <a:srgbClr val="000000"/>
                </a:solidFill>
                <a:effectLst/>
                <a:latin typeface="Arial"/>
                <a:ea typeface="Arial"/>
                <a:cs typeface="Arial"/>
                <a:sym typeface="Arial"/>
              </a:rPr>
              <a:t>I. Ontology</a:t>
            </a:r>
            <a:r>
              <a:rPr lang="en-GB" sz="1100" b="0" i="0" u="none" strike="noStrike" cap="none" dirty="0">
                <a:solidFill>
                  <a:srgbClr val="000000"/>
                </a:solidFill>
                <a:effectLst/>
                <a:latin typeface="Arial"/>
                <a:ea typeface="Arial"/>
                <a:cs typeface="Arial"/>
                <a:sym typeface="Arial"/>
              </a:rPr>
              <a:t> </a:t>
            </a:r>
            <a:endParaRPr lang="en-GB" b="0" dirty="0">
              <a:effectLst/>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Nygreen argues that educational failure is not an individual deficit, but the result of ‘interlocking structures of institutionalized inequality’. She describes the neoliberal paradigm as having become “normalised” and puts forward a theory of change that seeks to alter this reality. This is consistent with historical realism, which views reality as a set of structures shaped by social, political, and economic values (Scotland, 2012).</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1" i="0" u="none" strike="noStrike" cap="none" dirty="0">
                <a:solidFill>
                  <a:srgbClr val="000000"/>
                </a:solidFill>
                <a:effectLst/>
                <a:latin typeface="Arial"/>
                <a:ea typeface="Arial"/>
                <a:cs typeface="Arial"/>
                <a:sym typeface="Arial"/>
              </a:rPr>
              <a:t>II. Epistemology </a:t>
            </a:r>
            <a:endParaRPr lang="en-GB" b="0" dirty="0">
              <a:effectLst/>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Nygreen’s use of subjectivist epistemology frames the value of knowledge as being determined by the social or positional power of those who advocate for it. The study critiques the neoliberal theory of knowledge, which values corporate ‘expertise’ and purportedly ‘value-free’, evidence-based decision-making over the experiential and local knowledge of parents, teachers, and students. Under the critical paradigm, no knowledge is value-free (Scotland, 2012). She promotes the ‘Alianza Way’ of knowing, which instead prioritises the popular knowledge of local marginalised communities. From this perspective, the lived experiences of Latino immigrant parents are not just legitimate but necessary for liberation.</a:t>
            </a:r>
            <a:br>
              <a:rPr lang="en-GB" dirty="0"/>
            </a:b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b6116c1e9d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b6116c1e9d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fontAlgn="base">
              <a:buNone/>
            </a:pPr>
            <a:r>
              <a:rPr lang="en-GB" sz="1100" b="1" i="0" u="none" strike="noStrike" cap="none" dirty="0">
                <a:solidFill>
                  <a:srgbClr val="000000"/>
                </a:solidFill>
                <a:effectLst/>
                <a:latin typeface="Arial"/>
                <a:ea typeface="Arial"/>
                <a:cs typeface="Arial"/>
                <a:sym typeface="Arial"/>
              </a:rPr>
              <a:t>Methodology &amp; Methods </a:t>
            </a:r>
          </a:p>
          <a:p>
            <a:pPr marL="158750" indent="0" rtl="0">
              <a:buNone/>
            </a:pPr>
            <a:r>
              <a:rPr lang="en-GB" sz="1100" b="0" i="0" u="none" strike="noStrike" cap="none" dirty="0">
                <a:solidFill>
                  <a:srgbClr val="000000"/>
                </a:solidFill>
                <a:effectLst/>
                <a:latin typeface="Arial"/>
                <a:ea typeface="Arial"/>
                <a:cs typeface="Arial"/>
                <a:sym typeface="Arial"/>
              </a:rPr>
              <a:t>Nygreen chose the methodology of ethnographic field research, not just as a technical choice but as a strategy for social action. She studied the organisers and parents involved with Alianza over two years and sought to gain trust by engaging in the community as a participant rather than as an outside observer. A distinguishing feature of Nygreen’s methodology is her commitment to reciprocity and transparency. She discussed her emerging analysis with the organisers and parents, aligning with the critical principle that participants should be subjects in the recreating of knowledge rather than objects of study. A major strength of Nygreen’s methodology is its catalytic validity, as it aims to create an agenda for change and enhance the lives of the Latino immigrant parents involved.</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Nygreen acknowledges her own positionality as a white university professor, highlighting that her background and power influence the research process and findings. This transparency is a hallmark of critical subjectivism, where researchers must make their value systems explicit (Scotland, 2012). This power differential highlights a limitation of the methodological approach. Furthermore, because her methodology is idiographic, the practical findings beyond her contribution theory are highly contextualised. While this provides richness and depth, it lacks the generalisability often demanded by policy-makers who are often grounded in the neoliberal tradition and prioritise statistics over stories.</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She generated her theory using a grounded approach, analysing the data through inductive thematic coding and constant comparative analysis to identify the core theoretical components of the Alianza Way. Her choice of methodology is aligned with her ontology and epistemology because it seeks to question values and challenge conventional social structures. Nygreen used a range of qualitative methods, including participant observation, semi-structured interviews, written artefacts, and transcripts of group meetings. These methods seek to promote dialogical relations of equality between Nygreen and the participants she is studying, although a true ‘dialogue of equals' is impossible due to the power dynamics in the researcher-participant relationship (Scotland, 2012).</a:t>
            </a:r>
            <a:br>
              <a:rPr lang="en-GB" dirty="0"/>
            </a:b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b6116c1e9d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b6116c1e9d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GB" sz="1100" b="1" i="0" u="none" strike="noStrike" cap="none" dirty="0">
                <a:solidFill>
                  <a:srgbClr val="000000"/>
                </a:solidFill>
                <a:effectLst/>
                <a:latin typeface="Arial"/>
                <a:ea typeface="Arial"/>
                <a:cs typeface="Arial"/>
                <a:sym typeface="Arial"/>
              </a:rPr>
              <a:t>4. Key findings &amp; Contribution to the field </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A key contribution of the study is the articulation of "The Alianza Way," a coherent paradigm of educational justice consisting of three pillars: a social theory of structural oppression, a bottom-up democratic theory of change, and an epistemology that privileges community knowledge. By defining these pillars, Nygreen provides researchers with a framework to distinguish “transformational” engagement from the “accommodationist” parent involvement often found in traditional school reform. This aligns with and deepens the accountability models proposed by other scholars in the field, which prioritise power, redistribution, and democratic inclusion over technocratic efficiency (Goessling et al., 2024; Apple, 2019).</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This study makes a significant conceptual and critical contribution to the field of education organising by shifting the focus from technical outcomes to ideological underpinnings. While much of the existing research in the field concentrates on documenting "winnable" victories such as improved facilities, safety, or test scores, Nygreen provides a necessary critique of how the dominant neoliberal reform paradigm shapes and constrains these very efforts.</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She argues that market-based concepts have become so "hegemonic" that they are often taken for granted as natural and inevitable. Nygreen suggests that the wider research area often skips the fundamental question of educational purpose, asking for what end we want schools to change. This provides a counterpoint to outcome-based studies that may judge an organising effort as a "failure" if test scores do not immediately rise. Instead, she positions the claims to voice, dignity, and recognition by marginalised parents as legitimate ends in themselves.</a:t>
            </a:r>
            <a:endParaRPr lang="en-GB" b="0" dirty="0">
              <a:effectLst/>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b6116c1e9d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b6116c1e9d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GB" sz="1100" b="1" i="0" u="none" strike="noStrike" cap="none" dirty="0">
                <a:solidFill>
                  <a:srgbClr val="000000"/>
                </a:solidFill>
                <a:effectLst/>
                <a:latin typeface="Arial"/>
                <a:ea typeface="Arial"/>
                <a:cs typeface="Arial"/>
                <a:sym typeface="Arial"/>
              </a:rPr>
              <a:t>Target audience </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This study’s target audience is multifaceted, spanning academic, professional, and grassroots sectors. The study is a critical ethnography focused on challenging dominant power structures, so it is designed to reach those who both study and inhabit the educational system and social change movements. </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The most direct audience consists of academics. Nygreen explicitly states that researchers can use the study to work toward "de-</a:t>
            </a:r>
            <a:r>
              <a:rPr lang="en-GB" sz="1100" b="0" i="0" u="none" strike="noStrike" cap="none" dirty="0" err="1">
                <a:solidFill>
                  <a:srgbClr val="000000"/>
                </a:solidFill>
                <a:effectLst/>
                <a:latin typeface="Arial"/>
                <a:ea typeface="Arial"/>
                <a:cs typeface="Arial"/>
                <a:sym typeface="Arial"/>
              </a:rPr>
              <a:t>centering</a:t>
            </a:r>
            <a:r>
              <a:rPr lang="en-GB" sz="1100" b="0" i="0" u="none" strike="noStrike" cap="none" dirty="0">
                <a:solidFill>
                  <a:srgbClr val="000000"/>
                </a:solidFill>
                <a:effectLst/>
                <a:latin typeface="Arial"/>
                <a:ea typeface="Arial"/>
                <a:cs typeface="Arial"/>
                <a:sym typeface="Arial"/>
              </a:rPr>
              <a:t>" the neoliberal reform paradigm by naming and supporting alternative visions of justice. </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The study serves as a practical model for parent organising efforts, targeting those who use popular education methods in organising, community activists in pursuit of social justice, and members of community organizations like Alianza who are interested in developing a theoretical framing around their practice. </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Additionally, because the study deals with complex "philosophical underpinnings" and "research paradigms," it is relevant to those studying at the post-graduate level seeking to understand how theory translates into ethnographic field research, especially those seeking to learn about participatory research. Educational research is also highly relevant to teachers who want to transform their role as educators. </a:t>
            </a:r>
            <a:endParaRPr lang="en-GB" b="0" dirty="0">
              <a:effectLst/>
            </a:endParaRPr>
          </a:p>
          <a:p>
            <a:pPr marL="158750" indent="0">
              <a:buNone/>
            </a:pPr>
            <a:endParaRPr lang="en-GB"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Another intended audience is those who design school change efforts, particularly those who operate in a "technical approach" rather than a "political approach". By presenting a competing model, Nygreen targets those who have the power to influence school district governance and educational equity. </a:t>
            </a:r>
            <a:endParaRPr lang="en-GB" b="0" dirty="0">
              <a:effectLst/>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txBody>
          <a:bodyPr/>
          <a:lstStyle/>
          <a:p>
            <a:endParaRPr lang="en-GB"/>
          </a:p>
        </p:txBody>
      </p:sp>
      <p:sp>
        <p:nvSpPr>
          <p:cNvPr id="11" name="Google Shape;11;p2"/>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Google Shape;12;p2"/>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14"/>
        <p:cNvGrpSpPr/>
        <p:nvPr/>
      </p:nvGrpSpPr>
      <p:grpSpPr>
        <a:xfrm>
          <a:off x="0" y="0"/>
          <a:ext cx="0" cy="0"/>
          <a:chOff x="0" y="0"/>
          <a:chExt cx="0" cy="0"/>
        </a:xfrm>
      </p:grpSpPr>
      <p:sp>
        <p:nvSpPr>
          <p:cNvPr id="15" name="Google Shape;15;p3"/>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17" name="Google Shape;17;p3"/>
          <p:cNvSpPr txBox="1">
            <a:spLocks noGrp="1"/>
          </p:cNvSpPr>
          <p:nvPr>
            <p:ph type="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sp>
      <p:sp>
        <p:nvSpPr>
          <p:cNvPr id="23" name="Google Shape;23;p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Google Shape;24;p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25" name="Google Shape;25;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9" name="Google Shape;29;p5"/>
          <p:cNvSpPr txBox="1">
            <a:spLocks noGrp="1"/>
          </p:cNvSpPr>
          <p:nvPr>
            <p:ph type="body" idx="1"/>
          </p:nvPr>
        </p:nvSpPr>
        <p:spPr>
          <a:xfrm>
            <a:off x="3117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5"/>
          <p:cNvSpPr txBox="1">
            <a:spLocks noGrp="1"/>
          </p:cNvSpPr>
          <p:nvPr>
            <p:ph type="body" idx="2"/>
          </p:nvPr>
        </p:nvSpPr>
        <p:spPr>
          <a:xfrm>
            <a:off x="48324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1" name="Google Shape;31;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Google Shape;39;p7"/>
          <p:cNvSpPr txBox="1">
            <a:spLocks noGrp="1"/>
          </p:cNvSpPr>
          <p:nvPr>
            <p:ph type="body" idx="1"/>
          </p:nvPr>
        </p:nvSpPr>
        <p:spPr>
          <a:xfrm>
            <a:off x="311700" y="2390650"/>
            <a:ext cx="3127500" cy="229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311675" y="798600"/>
            <a:ext cx="6247800" cy="3546300"/>
          </a:xfrm>
          <a:prstGeom prst="rect">
            <a:avLst/>
          </a:prstGeom>
        </p:spPr>
        <p:txBody>
          <a:bodyPr spcFirstLastPara="1" wrap="square" lIns="91425" tIns="91425" rIns="91425" bIns="91425" anchor="ctr"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Google Shape;4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txBox="1">
            <a:spLocks noGrp="1"/>
          </p:cNvSpPr>
          <p:nvPr>
            <p:ph type="title"/>
          </p:nvPr>
        </p:nvSpPr>
        <p:spPr>
          <a:xfrm>
            <a:off x="311300" y="500925"/>
            <a:ext cx="3704400" cy="2049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Google Shape;47;p9"/>
          <p:cNvSpPr txBox="1">
            <a:spLocks noGrp="1"/>
          </p:cNvSpPr>
          <p:nvPr>
            <p:ph type="subTitle" idx="1"/>
          </p:nvPr>
        </p:nvSpPr>
        <p:spPr>
          <a:xfrm>
            <a:off x="304800" y="2626725"/>
            <a:ext cx="3704400" cy="926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9"/>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9" name="Google Shape;4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body" idx="1"/>
          </p:nvPr>
        </p:nvSpPr>
        <p:spPr>
          <a:xfrm>
            <a:off x="311700" y="4521400"/>
            <a:ext cx="7979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311750" y="831175"/>
            <a:ext cx="5334900" cy="12447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57" name="Google Shape;5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5539/elt.v5n9p9" TargetMode="External"/><Relationship Id="rId2" Type="http://schemas.openxmlformats.org/officeDocument/2006/relationships/hyperlink" Target="https://doi.org/10.1080/10665684.2016.1144832" TargetMode="External"/><Relationship Id="rId1" Type="http://schemas.openxmlformats.org/officeDocument/2006/relationships/slideLayout" Target="../slideLayouts/slideLayout2.xml"/><Relationship Id="rId5" Type="http://schemas.openxmlformats.org/officeDocument/2006/relationships/hyperlink" Target="https://doi.org/10.1177/0042085920959134" TargetMode="External"/><Relationship Id="rId4" Type="http://schemas.openxmlformats.org/officeDocument/2006/relationships/hyperlink" Target="https://doi.org/10.1177/08959048187739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3"/>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A Critical Review of Nygreen, 2016 </a:t>
            </a:r>
            <a:endParaRPr/>
          </a:p>
        </p:txBody>
      </p:sp>
      <p:sp>
        <p:nvSpPr>
          <p:cNvPr id="65" name="Google Shape;65;p13"/>
          <p:cNvSpPr txBox="1">
            <a:spLocks noGrp="1"/>
          </p:cNvSpPr>
          <p:nvPr>
            <p:ph type="subTitle" idx="1"/>
          </p:nvPr>
        </p:nvSpPr>
        <p:spPr>
          <a:xfrm>
            <a:off x="2061000" y="3871550"/>
            <a:ext cx="7015800" cy="1199700"/>
          </a:xfrm>
          <a:prstGeom prst="rect">
            <a:avLst/>
          </a:prstGeom>
          <a:ln>
            <a:noFill/>
          </a:ln>
        </p:spPr>
        <p:txBody>
          <a:bodyPr spcFirstLastPara="1" wrap="square" lIns="91425" tIns="91425" rIns="91425" bIns="91425" anchor="t" anchorCtr="0">
            <a:normAutofit fontScale="25000" lnSpcReduction="20000"/>
          </a:bodyPr>
          <a:lstStyle/>
          <a:p>
            <a:pPr marL="0" lvl="0" indent="0" algn="l" rtl="0">
              <a:spcBef>
                <a:spcPts val="0"/>
              </a:spcBef>
              <a:spcAft>
                <a:spcPts val="0"/>
              </a:spcAft>
              <a:buClr>
                <a:schemeClr val="dk1"/>
              </a:buClr>
              <a:buSzPts val="275"/>
              <a:buFont typeface="Arial"/>
              <a:buNone/>
            </a:pPr>
            <a:r>
              <a:rPr lang="en" sz="8998">
                <a:solidFill>
                  <a:schemeClr val="lt1"/>
                </a:solidFill>
              </a:rPr>
              <a:t>Competing Paradigms of Educational Justice: Parent Organizing for Educational Equity in a Neoliberal Reform Context.</a:t>
            </a:r>
            <a:endParaRPr sz="8998" b="1">
              <a:solidFill>
                <a:schemeClr val="lt1"/>
              </a:solidFill>
            </a:endParaRPr>
          </a:p>
          <a:p>
            <a:pPr marL="0" lvl="0" indent="0" algn="l" rtl="0">
              <a:spcBef>
                <a:spcPts val="0"/>
              </a:spcBef>
              <a:spcAft>
                <a:spcPts val="0"/>
              </a:spcAft>
              <a:buClr>
                <a:schemeClr val="dk1"/>
              </a:buClr>
              <a:buSzPct val="100000"/>
              <a:buFont typeface="Arial"/>
              <a:buNone/>
            </a:pPr>
            <a:endParaRPr sz="1100" b="1">
              <a:solidFill>
                <a:schemeClr val="dk1"/>
              </a:solidFill>
            </a:endParaRPr>
          </a:p>
          <a:p>
            <a:pPr marL="0" lvl="0" indent="0" algn="l" rtl="0">
              <a:spcBef>
                <a:spcPts val="0"/>
              </a:spcBef>
              <a:spcAft>
                <a:spcPts val="0"/>
              </a:spcAft>
              <a:buClr>
                <a:schemeClr val="dk1"/>
              </a:buClr>
              <a:buSzPct val="100000"/>
              <a:buFont typeface="Arial"/>
              <a:buNone/>
            </a:pPr>
            <a:endParaRPr sz="1100">
              <a:solidFill>
                <a:schemeClr val="dk1"/>
              </a:solidFill>
            </a:endParaRPr>
          </a:p>
          <a:p>
            <a:pPr marL="0" lvl="0" indent="0" algn="l" rtl="0">
              <a:spcBef>
                <a:spcPts val="0"/>
              </a:spcBef>
              <a:spcAft>
                <a:spcPts val="0"/>
              </a:spcAft>
              <a:buNone/>
            </a:pPr>
            <a:endParaRPr/>
          </a:p>
        </p:txBody>
      </p:sp>
      <p:pic>
        <p:nvPicPr>
          <p:cNvPr id="66" name="Google Shape;66;p13"/>
          <p:cNvPicPr preferRelativeResize="0"/>
          <p:nvPr/>
        </p:nvPicPr>
        <p:blipFill>
          <a:blip r:embed="rId5">
            <a:alphaModFix/>
          </a:blip>
          <a:stretch>
            <a:fillRect/>
          </a:stretch>
        </p:blipFill>
        <p:spPr>
          <a:xfrm>
            <a:off x="311700" y="1693650"/>
            <a:ext cx="1756200" cy="1756200"/>
          </a:xfrm>
          <a:prstGeom prst="rect">
            <a:avLst/>
          </a:prstGeom>
          <a:noFill/>
          <a:ln>
            <a:noFill/>
          </a:ln>
        </p:spPr>
      </p:pic>
      <p:sp>
        <p:nvSpPr>
          <p:cNvPr id="2" name="TextBox 1">
            <a:extLst>
              <a:ext uri="{FF2B5EF4-FFF2-40B4-BE49-F238E27FC236}">
                <a16:creationId xmlns:a16="http://schemas.microsoft.com/office/drawing/2014/main" id="{9A30D102-36FC-53FF-FD85-8A3E29E661BD}"/>
              </a:ext>
            </a:extLst>
          </p:cNvPr>
          <p:cNvSpPr txBox="1"/>
          <p:nvPr/>
        </p:nvSpPr>
        <p:spPr>
          <a:xfrm>
            <a:off x="6392635" y="4835723"/>
            <a:ext cx="2751365" cy="307777"/>
          </a:xfrm>
          <a:prstGeom prst="rect">
            <a:avLst/>
          </a:prstGeom>
          <a:noFill/>
        </p:spPr>
        <p:txBody>
          <a:bodyPr wrap="square" rtlCol="0">
            <a:spAutoFit/>
          </a:bodyPr>
          <a:lstStyle/>
          <a:p>
            <a:r>
              <a:rPr lang="en-GB" dirty="0">
                <a:solidFill>
                  <a:schemeClr val="bg1"/>
                </a:solidFill>
              </a:rPr>
              <a:t>(Nygreen, 2016; Scotland, 2012) </a:t>
            </a:r>
          </a:p>
        </p:txBody>
      </p:sp>
      <p:pic>
        <p:nvPicPr>
          <p:cNvPr id="6" name="Audio 5">
            <a:hlinkClick r:id="" action="ppaction://media"/>
            <a:extLst>
              <a:ext uri="{FF2B5EF4-FFF2-40B4-BE49-F238E27FC236}">
                <a16:creationId xmlns:a16="http://schemas.microsoft.com/office/drawing/2014/main" id="{9C759825-EE89-6D9B-BF46-B3CC6DD801E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2067900" y="1693650"/>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5882"/>
    </mc:Choice>
    <mc:Fallback xmlns="">
      <p:transition spd="slow" advTm="15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4"/>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Alianza </a:t>
            </a:r>
            <a:endParaRPr/>
          </a:p>
        </p:txBody>
      </p:sp>
      <p:sp>
        <p:nvSpPr>
          <p:cNvPr id="72" name="Google Shape;72;p14"/>
          <p:cNvSpPr txBox="1">
            <a:spLocks noGrp="1"/>
          </p:cNvSpPr>
          <p:nvPr>
            <p:ph type="body" idx="1"/>
          </p:nvPr>
        </p:nvSpPr>
        <p:spPr>
          <a:xfrm>
            <a:off x="311700" y="1495625"/>
            <a:ext cx="3127500" cy="3185400"/>
          </a:xfrm>
          <a:prstGeom prst="rect">
            <a:avLst/>
          </a:prstGeom>
        </p:spPr>
        <p:txBody>
          <a:bodyPr spcFirstLastPara="1" wrap="square" lIns="91425" tIns="91425" rIns="91425" bIns="91425" anchor="t" anchorCtr="0">
            <a:normAutofit/>
          </a:bodyPr>
          <a:lstStyle/>
          <a:p>
            <a:pPr marL="0" lvl="0" indent="0" algn="l" rtl="0">
              <a:lnSpc>
                <a:spcPct val="100000"/>
              </a:lnSpc>
              <a:spcBef>
                <a:spcPts val="0"/>
              </a:spcBef>
              <a:spcAft>
                <a:spcPts val="0"/>
              </a:spcAft>
              <a:buClr>
                <a:schemeClr val="dk1"/>
              </a:buClr>
              <a:buSzPts val="1100"/>
              <a:buFont typeface="Arial"/>
              <a:buNone/>
            </a:pPr>
            <a:r>
              <a:rPr lang="en" sz="2500">
                <a:solidFill>
                  <a:schemeClr val="lt1"/>
                </a:solidFill>
              </a:rPr>
              <a:t>A grassroots parent organising collective located in a large, high-poverty, urban school district in El Cerrito, California.</a:t>
            </a:r>
            <a:endParaRPr sz="2500">
              <a:solidFill>
                <a:schemeClr val="lt1"/>
              </a:solidFill>
            </a:endParaRPr>
          </a:p>
          <a:p>
            <a:pPr marL="0" lvl="0" indent="0" algn="l" rtl="0">
              <a:spcBef>
                <a:spcPts val="0"/>
              </a:spcBef>
              <a:spcAft>
                <a:spcPts val="1200"/>
              </a:spcAft>
              <a:buNone/>
            </a:pPr>
            <a:endParaRPr/>
          </a:p>
        </p:txBody>
      </p:sp>
      <p:pic>
        <p:nvPicPr>
          <p:cNvPr id="73" name="Google Shape;73;p14"/>
          <p:cNvPicPr preferRelativeResize="0"/>
          <p:nvPr/>
        </p:nvPicPr>
        <p:blipFill>
          <a:blip r:embed="rId5">
            <a:alphaModFix/>
          </a:blip>
          <a:stretch>
            <a:fillRect/>
          </a:stretch>
        </p:blipFill>
        <p:spPr>
          <a:xfrm>
            <a:off x="4029025" y="1114425"/>
            <a:ext cx="4762500" cy="2914650"/>
          </a:xfrm>
          <a:prstGeom prst="rect">
            <a:avLst/>
          </a:prstGeom>
          <a:noFill/>
          <a:ln>
            <a:noFill/>
          </a:ln>
        </p:spPr>
      </p:pic>
      <p:sp>
        <p:nvSpPr>
          <p:cNvPr id="2" name="TextBox 1">
            <a:extLst>
              <a:ext uri="{FF2B5EF4-FFF2-40B4-BE49-F238E27FC236}">
                <a16:creationId xmlns:a16="http://schemas.microsoft.com/office/drawing/2014/main" id="{81EAC387-217B-FD6B-D236-05F8B05FC68B}"/>
              </a:ext>
            </a:extLst>
          </p:cNvPr>
          <p:cNvSpPr txBox="1"/>
          <p:nvPr/>
        </p:nvSpPr>
        <p:spPr>
          <a:xfrm>
            <a:off x="6392635" y="4835723"/>
            <a:ext cx="2751365" cy="307777"/>
          </a:xfrm>
          <a:prstGeom prst="rect">
            <a:avLst/>
          </a:prstGeom>
          <a:noFill/>
        </p:spPr>
        <p:txBody>
          <a:bodyPr wrap="square" rtlCol="0">
            <a:spAutoFit/>
          </a:bodyPr>
          <a:lstStyle/>
          <a:p>
            <a:r>
              <a:rPr lang="en-GB" dirty="0">
                <a:solidFill>
                  <a:schemeClr val="tx1"/>
                </a:solidFill>
              </a:rPr>
              <a:t>(Nygreen, 2016; Scotland, 2012) </a:t>
            </a:r>
          </a:p>
        </p:txBody>
      </p:sp>
      <p:pic>
        <p:nvPicPr>
          <p:cNvPr id="36" name="Audio 35">
            <a:hlinkClick r:id="" action="ppaction://media"/>
            <a:extLst>
              <a:ext uri="{FF2B5EF4-FFF2-40B4-BE49-F238E27FC236}">
                <a16:creationId xmlns:a16="http://schemas.microsoft.com/office/drawing/2014/main" id="{F9580378-DD47-CDC8-CA84-D62061AB2D4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3620371" y="-270600"/>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1285"/>
    </mc:Choice>
    <mc:Fallback xmlns="">
      <p:transition spd="slow" advTm="21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5"/>
          <p:cNvSpPr txBox="1">
            <a:spLocks noGrp="1"/>
          </p:cNvSpPr>
          <p:nvPr>
            <p:ph type="title"/>
          </p:nvPr>
        </p:nvSpPr>
        <p:spPr>
          <a:xfrm>
            <a:off x="237525" y="183925"/>
            <a:ext cx="4114039" cy="71255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t>The Neoliberal Paradigm </a:t>
            </a:r>
            <a:endParaRPr dirty="0"/>
          </a:p>
        </p:txBody>
      </p:sp>
      <p:sp>
        <p:nvSpPr>
          <p:cNvPr id="79" name="Google Shape;79;p15"/>
          <p:cNvSpPr txBox="1">
            <a:spLocks noGrp="1"/>
          </p:cNvSpPr>
          <p:nvPr>
            <p:ph type="body" idx="2"/>
          </p:nvPr>
        </p:nvSpPr>
        <p:spPr>
          <a:xfrm>
            <a:off x="311300" y="1045029"/>
            <a:ext cx="3778500" cy="2434571"/>
          </a:xfrm>
          <a:prstGeom prst="rect">
            <a:avLst/>
          </a:prstGeom>
        </p:spPr>
        <p:txBody>
          <a:bodyPr spcFirstLastPara="1" wrap="square" lIns="91425" tIns="91425" rIns="91425" bIns="91425" anchor="t" anchorCtr="0">
            <a:noAutofit/>
          </a:bodyPr>
          <a:lstStyle/>
          <a:p>
            <a:pPr marL="457200" lvl="0" indent="-374650" algn="l" rtl="0">
              <a:spcBef>
                <a:spcPts val="0"/>
              </a:spcBef>
              <a:spcAft>
                <a:spcPts val="0"/>
              </a:spcAft>
              <a:buClr>
                <a:schemeClr val="lt1"/>
              </a:buClr>
              <a:buSzPts val="2300"/>
              <a:buChar char="-"/>
            </a:pPr>
            <a:r>
              <a:rPr lang="en" sz="2300" dirty="0">
                <a:solidFill>
                  <a:schemeClr val="lt1"/>
                </a:solidFill>
              </a:rPr>
              <a:t>Market Principles</a:t>
            </a:r>
            <a:endParaRPr sz="2300" dirty="0">
              <a:solidFill>
                <a:schemeClr val="lt1"/>
              </a:solidFill>
            </a:endParaRPr>
          </a:p>
          <a:p>
            <a:pPr marL="457200" lvl="0" indent="-374650" algn="l" rtl="0">
              <a:spcBef>
                <a:spcPts val="0"/>
              </a:spcBef>
              <a:spcAft>
                <a:spcPts val="0"/>
              </a:spcAft>
              <a:buClr>
                <a:schemeClr val="lt1"/>
              </a:buClr>
              <a:buSzPts val="2300"/>
              <a:buChar char="-"/>
            </a:pPr>
            <a:r>
              <a:rPr lang="en" sz="2300" dirty="0">
                <a:solidFill>
                  <a:schemeClr val="lt1"/>
                </a:solidFill>
              </a:rPr>
              <a:t>Standardised Metrics </a:t>
            </a:r>
            <a:endParaRPr sz="2300" dirty="0">
              <a:solidFill>
                <a:schemeClr val="lt1"/>
              </a:solidFill>
            </a:endParaRPr>
          </a:p>
          <a:p>
            <a:pPr marL="457200" lvl="0" indent="-374650" algn="l" rtl="0">
              <a:spcBef>
                <a:spcPts val="0"/>
              </a:spcBef>
              <a:spcAft>
                <a:spcPts val="0"/>
              </a:spcAft>
              <a:buClr>
                <a:schemeClr val="lt1"/>
              </a:buClr>
              <a:buSzPts val="2300"/>
              <a:buChar char="-"/>
            </a:pPr>
            <a:r>
              <a:rPr lang="en" sz="2300" dirty="0">
                <a:solidFill>
                  <a:schemeClr val="lt1"/>
                </a:solidFill>
              </a:rPr>
              <a:t>External Expertise </a:t>
            </a:r>
            <a:endParaRPr sz="2300" dirty="0">
              <a:solidFill>
                <a:schemeClr val="lt1"/>
              </a:solidFill>
            </a:endParaRPr>
          </a:p>
          <a:p>
            <a:pPr marL="457200" lvl="0" indent="-374650" algn="l" rtl="0">
              <a:spcBef>
                <a:spcPts val="0"/>
              </a:spcBef>
              <a:spcAft>
                <a:spcPts val="0"/>
              </a:spcAft>
              <a:buClr>
                <a:schemeClr val="lt1"/>
              </a:buClr>
              <a:buSzPts val="2300"/>
              <a:buChar char="-"/>
            </a:pPr>
            <a:r>
              <a:rPr lang="en" sz="2300" dirty="0">
                <a:solidFill>
                  <a:schemeClr val="lt1"/>
                </a:solidFill>
              </a:rPr>
              <a:t>Hegemonic status</a:t>
            </a:r>
            <a:endParaRPr sz="2300" dirty="0">
              <a:solidFill>
                <a:schemeClr val="lt1"/>
              </a:solidFill>
            </a:endParaRPr>
          </a:p>
        </p:txBody>
      </p:sp>
      <p:sp>
        <p:nvSpPr>
          <p:cNvPr id="80" name="Google Shape;80;p15"/>
          <p:cNvSpPr txBox="1">
            <a:spLocks noGrp="1"/>
          </p:cNvSpPr>
          <p:nvPr>
            <p:ph type="title"/>
          </p:nvPr>
        </p:nvSpPr>
        <p:spPr>
          <a:xfrm>
            <a:off x="5057775" y="183925"/>
            <a:ext cx="38487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solidFill>
                  <a:schemeClr val="dk1"/>
                </a:solidFill>
              </a:rPr>
              <a:t>The Alianza Way</a:t>
            </a:r>
            <a:endParaRPr>
              <a:solidFill>
                <a:schemeClr val="dk1"/>
              </a:solidFill>
            </a:endParaRPr>
          </a:p>
        </p:txBody>
      </p:sp>
      <p:sp>
        <p:nvSpPr>
          <p:cNvPr id="81" name="Google Shape;81;p15"/>
          <p:cNvSpPr txBox="1">
            <a:spLocks noGrp="1"/>
          </p:cNvSpPr>
          <p:nvPr>
            <p:ph type="subTitle" idx="1"/>
          </p:nvPr>
        </p:nvSpPr>
        <p:spPr>
          <a:xfrm>
            <a:off x="4572000" y="955525"/>
            <a:ext cx="4572000" cy="2049600"/>
          </a:xfrm>
          <a:prstGeom prst="rect">
            <a:avLst/>
          </a:prstGeom>
        </p:spPr>
        <p:txBody>
          <a:bodyPr spcFirstLastPara="1" wrap="square" lIns="91425" tIns="91425" rIns="91425" bIns="91425" anchor="t" anchorCtr="0">
            <a:noAutofit/>
          </a:bodyPr>
          <a:lstStyle/>
          <a:p>
            <a:pPr marL="457200" lvl="0" indent="-355600" algn="l" rtl="0">
              <a:spcBef>
                <a:spcPts val="0"/>
              </a:spcBef>
              <a:spcAft>
                <a:spcPts val="0"/>
              </a:spcAft>
              <a:buClr>
                <a:schemeClr val="dk1"/>
              </a:buClr>
              <a:buSzPts val="2000"/>
              <a:buChar char="-"/>
            </a:pPr>
            <a:r>
              <a:rPr lang="en" sz="2000">
                <a:solidFill>
                  <a:schemeClr val="dk1"/>
                </a:solidFill>
              </a:rPr>
              <a:t>A Social Theory of structural oppression </a:t>
            </a:r>
            <a:endParaRPr sz="2000">
              <a:solidFill>
                <a:schemeClr val="dk1"/>
              </a:solidFill>
            </a:endParaRPr>
          </a:p>
          <a:p>
            <a:pPr marL="0" lvl="0" indent="0" algn="l" rtl="0">
              <a:spcBef>
                <a:spcPts val="0"/>
              </a:spcBef>
              <a:spcAft>
                <a:spcPts val="0"/>
              </a:spcAft>
              <a:buNone/>
            </a:pPr>
            <a:endParaRPr sz="2000">
              <a:solidFill>
                <a:schemeClr val="dk1"/>
              </a:solidFill>
            </a:endParaRPr>
          </a:p>
          <a:p>
            <a:pPr marL="457200" lvl="0" indent="-355600" algn="l" rtl="0">
              <a:spcBef>
                <a:spcPts val="0"/>
              </a:spcBef>
              <a:spcAft>
                <a:spcPts val="0"/>
              </a:spcAft>
              <a:buClr>
                <a:schemeClr val="dk1"/>
              </a:buClr>
              <a:buSzPts val="2000"/>
              <a:buChar char="-"/>
            </a:pPr>
            <a:r>
              <a:rPr lang="en" sz="2000">
                <a:solidFill>
                  <a:schemeClr val="dk1"/>
                </a:solidFill>
              </a:rPr>
              <a:t>A bottom up, democratic Theory of Change </a:t>
            </a:r>
            <a:endParaRPr sz="2000">
              <a:solidFill>
                <a:schemeClr val="dk1"/>
              </a:solidFill>
            </a:endParaRPr>
          </a:p>
          <a:p>
            <a:pPr marL="0" lvl="0" indent="0" algn="l" rtl="0">
              <a:spcBef>
                <a:spcPts val="0"/>
              </a:spcBef>
              <a:spcAft>
                <a:spcPts val="0"/>
              </a:spcAft>
              <a:buNone/>
            </a:pPr>
            <a:endParaRPr sz="2000">
              <a:solidFill>
                <a:schemeClr val="dk1"/>
              </a:solidFill>
            </a:endParaRPr>
          </a:p>
          <a:p>
            <a:pPr marL="457200" lvl="0" indent="-355600" algn="l" rtl="0">
              <a:spcBef>
                <a:spcPts val="0"/>
              </a:spcBef>
              <a:spcAft>
                <a:spcPts val="0"/>
              </a:spcAft>
              <a:buClr>
                <a:schemeClr val="dk1"/>
              </a:buClr>
              <a:buSzPts val="2000"/>
              <a:buChar char="-"/>
            </a:pPr>
            <a:r>
              <a:rPr lang="en" sz="2000">
                <a:solidFill>
                  <a:schemeClr val="dk1"/>
                </a:solidFill>
              </a:rPr>
              <a:t>An Epistemology centering lived experience </a:t>
            </a:r>
            <a:endParaRPr sz="2000">
              <a:solidFill>
                <a:schemeClr val="dk1"/>
              </a:solidFill>
            </a:endParaRPr>
          </a:p>
        </p:txBody>
      </p:sp>
      <p:pic>
        <p:nvPicPr>
          <p:cNvPr id="82" name="Google Shape;82;p15"/>
          <p:cNvPicPr preferRelativeResize="0"/>
          <p:nvPr/>
        </p:nvPicPr>
        <p:blipFill rotWithShape="1">
          <a:blip r:embed="rId5">
            <a:alphaModFix/>
          </a:blip>
          <a:srcRect t="21464" r="50114" b="19905"/>
          <a:stretch/>
        </p:blipFill>
        <p:spPr>
          <a:xfrm>
            <a:off x="2639913" y="3629625"/>
            <a:ext cx="1932086" cy="1513875"/>
          </a:xfrm>
          <a:prstGeom prst="rect">
            <a:avLst/>
          </a:prstGeom>
          <a:noFill/>
          <a:ln>
            <a:noFill/>
          </a:ln>
        </p:spPr>
      </p:pic>
      <p:pic>
        <p:nvPicPr>
          <p:cNvPr id="83" name="Google Shape;83;p15"/>
          <p:cNvPicPr preferRelativeResize="0"/>
          <p:nvPr/>
        </p:nvPicPr>
        <p:blipFill>
          <a:blip r:embed="rId6">
            <a:alphaModFix/>
          </a:blip>
          <a:stretch>
            <a:fillRect/>
          </a:stretch>
        </p:blipFill>
        <p:spPr>
          <a:xfrm>
            <a:off x="6260452" y="3629623"/>
            <a:ext cx="2883549" cy="1513874"/>
          </a:xfrm>
          <a:prstGeom prst="rect">
            <a:avLst/>
          </a:prstGeom>
          <a:noFill/>
          <a:ln>
            <a:noFill/>
          </a:ln>
        </p:spPr>
      </p:pic>
      <p:sp>
        <p:nvSpPr>
          <p:cNvPr id="2" name="TextBox 1">
            <a:extLst>
              <a:ext uri="{FF2B5EF4-FFF2-40B4-BE49-F238E27FC236}">
                <a16:creationId xmlns:a16="http://schemas.microsoft.com/office/drawing/2014/main" id="{5725C22E-BC00-1B6B-47C6-E6C7A1AB92B3}"/>
              </a:ext>
            </a:extLst>
          </p:cNvPr>
          <p:cNvSpPr txBox="1"/>
          <p:nvPr/>
        </p:nvSpPr>
        <p:spPr>
          <a:xfrm>
            <a:off x="0" y="4835723"/>
            <a:ext cx="2751365" cy="276999"/>
          </a:xfrm>
          <a:prstGeom prst="rect">
            <a:avLst/>
          </a:prstGeom>
          <a:noFill/>
        </p:spPr>
        <p:txBody>
          <a:bodyPr wrap="square" rtlCol="0">
            <a:spAutoFit/>
          </a:bodyPr>
          <a:lstStyle/>
          <a:p>
            <a:r>
              <a:rPr lang="en-GB" sz="1200" dirty="0">
                <a:solidFill>
                  <a:schemeClr val="bg1"/>
                </a:solidFill>
              </a:rPr>
              <a:t>(Nygreen, 2016; Scotland, 2012) </a:t>
            </a:r>
          </a:p>
        </p:txBody>
      </p:sp>
      <p:pic>
        <p:nvPicPr>
          <p:cNvPr id="28" name="Audio 27">
            <a:hlinkClick r:id="" action="ppaction://media"/>
            <a:extLst>
              <a:ext uri="{FF2B5EF4-FFF2-40B4-BE49-F238E27FC236}">
                <a16:creationId xmlns:a16="http://schemas.microsoft.com/office/drawing/2014/main" id="{430CBE48-A49D-A881-81C9-9218344A6A3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39844" t="-139844" r="-139844" b="-139844"/>
          <a:stretch>
            <a:fillRect/>
          </a:stretch>
        </p:blipFill>
        <p:spPr>
          <a:xfrm>
            <a:off x="4619753" y="3629623"/>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5447"/>
    </mc:Choice>
    <mc:Fallback xmlns="">
      <p:transition spd="slow" advTm="105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6"/>
          <p:cNvSpPr txBox="1">
            <a:spLocks noGrp="1"/>
          </p:cNvSpPr>
          <p:nvPr>
            <p:ph type="title"/>
          </p:nvPr>
        </p:nvSpPr>
        <p:spPr>
          <a:xfrm>
            <a:off x="264425" y="400875"/>
            <a:ext cx="3882900" cy="772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t>Ontology </a:t>
            </a:r>
            <a:endParaRPr dirty="0"/>
          </a:p>
        </p:txBody>
      </p:sp>
      <p:sp>
        <p:nvSpPr>
          <p:cNvPr id="89" name="Google Shape;89;p16"/>
          <p:cNvSpPr txBox="1">
            <a:spLocks noGrp="1"/>
          </p:cNvSpPr>
          <p:nvPr>
            <p:ph type="body" idx="2"/>
          </p:nvPr>
        </p:nvSpPr>
        <p:spPr>
          <a:xfrm>
            <a:off x="311300" y="1338975"/>
            <a:ext cx="3961200" cy="3381300"/>
          </a:xfrm>
          <a:prstGeom prst="rect">
            <a:avLst/>
          </a:prstGeom>
        </p:spPr>
        <p:txBody>
          <a:bodyPr spcFirstLastPara="1" wrap="square" lIns="91425" tIns="91425" rIns="91425" bIns="91425" anchor="t" anchorCtr="0">
            <a:normAutofit/>
          </a:bodyPr>
          <a:lstStyle/>
          <a:p>
            <a:pPr marL="0" lvl="0" indent="0" algn="l" rtl="0">
              <a:lnSpc>
                <a:spcPct val="100000"/>
              </a:lnSpc>
              <a:spcBef>
                <a:spcPts val="0"/>
              </a:spcBef>
              <a:spcAft>
                <a:spcPts val="0"/>
              </a:spcAft>
              <a:buNone/>
            </a:pPr>
            <a:r>
              <a:rPr lang="en" sz="2516" dirty="0">
                <a:solidFill>
                  <a:schemeClr val="lt1"/>
                </a:solidFill>
              </a:rPr>
              <a:t>Historical Realism</a:t>
            </a:r>
            <a:endParaRPr sz="2516" dirty="0">
              <a:solidFill>
                <a:schemeClr val="lt1"/>
              </a:solidFill>
            </a:endParaRPr>
          </a:p>
          <a:p>
            <a:pPr marL="0" lvl="0" indent="0" algn="l" rtl="0">
              <a:lnSpc>
                <a:spcPct val="100000"/>
              </a:lnSpc>
              <a:spcBef>
                <a:spcPts val="0"/>
              </a:spcBef>
              <a:spcAft>
                <a:spcPts val="0"/>
              </a:spcAft>
              <a:buNone/>
            </a:pPr>
            <a:endParaRPr sz="2516" dirty="0">
              <a:solidFill>
                <a:schemeClr val="lt1"/>
              </a:solidFill>
            </a:endParaRPr>
          </a:p>
          <a:p>
            <a:pPr marL="0" lvl="0" indent="0" algn="l" rtl="0">
              <a:lnSpc>
                <a:spcPct val="100000"/>
              </a:lnSpc>
              <a:spcBef>
                <a:spcPts val="0"/>
              </a:spcBef>
              <a:spcAft>
                <a:spcPts val="0"/>
              </a:spcAft>
              <a:buClr>
                <a:schemeClr val="dk1"/>
              </a:buClr>
              <a:buSzPts val="1100"/>
              <a:buFont typeface="Arial"/>
              <a:buNone/>
            </a:pPr>
            <a:r>
              <a:rPr lang="en" sz="2516" dirty="0">
                <a:solidFill>
                  <a:schemeClr val="lt1"/>
                </a:solidFill>
              </a:rPr>
              <a:t>Reality is understood as a set of structures shaped by social, political, and economic values.</a:t>
            </a:r>
            <a:endParaRPr sz="2516" dirty="0">
              <a:solidFill>
                <a:schemeClr val="lt1"/>
              </a:solidFill>
            </a:endParaRPr>
          </a:p>
          <a:p>
            <a:pPr marL="0" lvl="0" indent="0" algn="l" rtl="0">
              <a:spcBef>
                <a:spcPts val="0"/>
              </a:spcBef>
              <a:spcAft>
                <a:spcPts val="1200"/>
              </a:spcAft>
              <a:buNone/>
            </a:pPr>
            <a:endParaRPr dirty="0"/>
          </a:p>
        </p:txBody>
      </p:sp>
      <p:sp>
        <p:nvSpPr>
          <p:cNvPr id="90" name="Google Shape;90;p16"/>
          <p:cNvSpPr txBox="1">
            <a:spLocks noGrp="1"/>
          </p:cNvSpPr>
          <p:nvPr>
            <p:ph type="title"/>
          </p:nvPr>
        </p:nvSpPr>
        <p:spPr>
          <a:xfrm>
            <a:off x="5120875" y="500925"/>
            <a:ext cx="37587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solidFill>
                  <a:schemeClr val="dk1"/>
                </a:solidFill>
              </a:rPr>
              <a:t>Epistemology </a:t>
            </a:r>
            <a:endParaRPr>
              <a:solidFill>
                <a:schemeClr val="dk1"/>
              </a:solidFill>
            </a:endParaRPr>
          </a:p>
        </p:txBody>
      </p:sp>
      <p:sp>
        <p:nvSpPr>
          <p:cNvPr id="91" name="Google Shape;91;p16"/>
          <p:cNvSpPr txBox="1">
            <a:spLocks noGrp="1"/>
          </p:cNvSpPr>
          <p:nvPr>
            <p:ph type="subTitle" idx="1"/>
          </p:nvPr>
        </p:nvSpPr>
        <p:spPr>
          <a:xfrm>
            <a:off x="4838575" y="1338975"/>
            <a:ext cx="4323300" cy="38046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None/>
            </a:pPr>
            <a:r>
              <a:rPr lang="en" sz="2500" dirty="0">
                <a:solidFill>
                  <a:schemeClr val="dk1"/>
                </a:solidFill>
              </a:rPr>
              <a:t>Subjectivist Epistemology</a:t>
            </a:r>
            <a:endParaRPr sz="2500" dirty="0">
              <a:solidFill>
                <a:schemeClr val="dk1"/>
              </a:solidFill>
            </a:endParaRPr>
          </a:p>
          <a:p>
            <a:pPr marL="0" lvl="0" indent="0" algn="l" rtl="0">
              <a:lnSpc>
                <a:spcPct val="80000"/>
              </a:lnSpc>
              <a:spcBef>
                <a:spcPts val="0"/>
              </a:spcBef>
              <a:spcAft>
                <a:spcPts val="0"/>
              </a:spcAft>
              <a:buNone/>
            </a:pPr>
            <a:endParaRPr sz="2500" dirty="0">
              <a:solidFill>
                <a:schemeClr val="dk1"/>
              </a:solidFill>
            </a:endParaRPr>
          </a:p>
          <a:p>
            <a:pPr marL="0" lvl="0" indent="0" algn="l" rtl="0">
              <a:lnSpc>
                <a:spcPct val="80000"/>
              </a:lnSpc>
              <a:spcBef>
                <a:spcPts val="0"/>
              </a:spcBef>
              <a:spcAft>
                <a:spcPts val="0"/>
              </a:spcAft>
              <a:buNone/>
            </a:pPr>
            <a:endParaRPr sz="2500" dirty="0">
              <a:solidFill>
                <a:schemeClr val="dk1"/>
              </a:solidFill>
            </a:endParaRPr>
          </a:p>
          <a:p>
            <a:pPr marL="0" lvl="0" indent="0" algn="l" rtl="0">
              <a:lnSpc>
                <a:spcPct val="80000"/>
              </a:lnSpc>
              <a:spcBef>
                <a:spcPts val="0"/>
              </a:spcBef>
              <a:spcAft>
                <a:spcPts val="0"/>
              </a:spcAft>
              <a:buClr>
                <a:schemeClr val="dk1"/>
              </a:buClr>
              <a:buSzPts val="1100"/>
              <a:buFont typeface="Arial"/>
              <a:buNone/>
            </a:pPr>
            <a:r>
              <a:rPr lang="en" sz="2500" dirty="0">
                <a:solidFill>
                  <a:schemeClr val="dk1"/>
                </a:solidFill>
              </a:rPr>
              <a:t>Knowledge determined by the social or positional power of those who advocate for it. </a:t>
            </a:r>
            <a:endParaRPr sz="2500" dirty="0">
              <a:solidFill>
                <a:schemeClr val="dk1"/>
              </a:solidFill>
            </a:endParaRPr>
          </a:p>
          <a:p>
            <a:pPr marL="0" lvl="0" indent="0" algn="l" rtl="0">
              <a:lnSpc>
                <a:spcPct val="80000"/>
              </a:lnSpc>
              <a:spcBef>
                <a:spcPts val="0"/>
              </a:spcBef>
              <a:spcAft>
                <a:spcPts val="0"/>
              </a:spcAft>
              <a:buNone/>
            </a:pPr>
            <a:endParaRPr dirty="0"/>
          </a:p>
        </p:txBody>
      </p:sp>
      <p:sp>
        <p:nvSpPr>
          <p:cNvPr id="2" name="TextBox 1">
            <a:extLst>
              <a:ext uri="{FF2B5EF4-FFF2-40B4-BE49-F238E27FC236}">
                <a16:creationId xmlns:a16="http://schemas.microsoft.com/office/drawing/2014/main" id="{E5FACD5E-25E8-6630-6AC9-21AB83D5F9D2}"/>
              </a:ext>
            </a:extLst>
          </p:cNvPr>
          <p:cNvSpPr txBox="1"/>
          <p:nvPr/>
        </p:nvSpPr>
        <p:spPr>
          <a:xfrm>
            <a:off x="6392635" y="4835723"/>
            <a:ext cx="2751365" cy="307777"/>
          </a:xfrm>
          <a:prstGeom prst="rect">
            <a:avLst/>
          </a:prstGeom>
          <a:noFill/>
        </p:spPr>
        <p:txBody>
          <a:bodyPr wrap="square" rtlCol="0">
            <a:spAutoFit/>
          </a:bodyPr>
          <a:lstStyle/>
          <a:p>
            <a:r>
              <a:rPr lang="en-GB" dirty="0">
                <a:solidFill>
                  <a:schemeClr val="bg1"/>
                </a:solidFill>
              </a:rPr>
              <a:t>(Nygreen, 2016; Scotland, 2012) </a:t>
            </a:r>
          </a:p>
        </p:txBody>
      </p:sp>
      <p:sp>
        <p:nvSpPr>
          <p:cNvPr id="3" name="TextBox 2">
            <a:extLst>
              <a:ext uri="{FF2B5EF4-FFF2-40B4-BE49-F238E27FC236}">
                <a16:creationId xmlns:a16="http://schemas.microsoft.com/office/drawing/2014/main" id="{43F3EF41-E4D0-48E9-B8F9-4B3BF7CDE47C}"/>
              </a:ext>
            </a:extLst>
          </p:cNvPr>
          <p:cNvSpPr txBox="1"/>
          <p:nvPr/>
        </p:nvSpPr>
        <p:spPr>
          <a:xfrm>
            <a:off x="6419447" y="4835723"/>
            <a:ext cx="2751365" cy="307777"/>
          </a:xfrm>
          <a:prstGeom prst="rect">
            <a:avLst/>
          </a:prstGeom>
          <a:noFill/>
        </p:spPr>
        <p:txBody>
          <a:bodyPr wrap="square" rtlCol="0">
            <a:spAutoFit/>
          </a:bodyPr>
          <a:lstStyle/>
          <a:p>
            <a:r>
              <a:rPr lang="en-GB" dirty="0">
                <a:solidFill>
                  <a:schemeClr val="tx1"/>
                </a:solidFill>
              </a:rPr>
              <a:t>(Nygreen, 2016; Scotland, 2012) </a:t>
            </a:r>
          </a:p>
        </p:txBody>
      </p:sp>
      <p:pic>
        <p:nvPicPr>
          <p:cNvPr id="30" name="Audio 29">
            <a:hlinkClick r:id="" action="ppaction://media"/>
            <a:extLst>
              <a:ext uri="{FF2B5EF4-FFF2-40B4-BE49-F238E27FC236}">
                <a16:creationId xmlns:a16="http://schemas.microsoft.com/office/drawing/2014/main" id="{261D222F-D464-3E3D-ABEF-005FACB541F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600950" y="3292673"/>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32205"/>
    </mc:Choice>
    <mc:Fallback xmlns="">
      <p:transition spd="slow" advTm="132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7"/>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Methodology &amp; Methods </a:t>
            </a:r>
            <a:endParaRPr/>
          </a:p>
        </p:txBody>
      </p:sp>
      <p:sp>
        <p:nvSpPr>
          <p:cNvPr id="97" name="Google Shape;97;p17"/>
          <p:cNvSpPr txBox="1">
            <a:spLocks noGrp="1"/>
          </p:cNvSpPr>
          <p:nvPr>
            <p:ph type="subTitle" idx="1"/>
          </p:nvPr>
        </p:nvSpPr>
        <p:spPr>
          <a:xfrm>
            <a:off x="376975" y="1447725"/>
            <a:ext cx="4635896" cy="16029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SzPts val="523"/>
              <a:buNone/>
            </a:pPr>
            <a:r>
              <a:rPr lang="en" sz="1622" dirty="0">
                <a:solidFill>
                  <a:schemeClr val="dk1"/>
                </a:solidFill>
                <a:highlight>
                  <a:srgbClr val="FFFFFF"/>
                </a:highlight>
              </a:rPr>
              <a:t>Ethnographic field research is not just a technical choice but a strategy for social action.</a:t>
            </a:r>
            <a:endParaRPr sz="1622" dirty="0">
              <a:solidFill>
                <a:schemeClr val="dk1"/>
              </a:solidFill>
              <a:highlight>
                <a:srgbClr val="FFFFFF"/>
              </a:highlight>
            </a:endParaRPr>
          </a:p>
          <a:p>
            <a:pPr marL="0" lvl="0" indent="0" algn="l" rtl="0">
              <a:lnSpc>
                <a:spcPct val="80000"/>
              </a:lnSpc>
              <a:spcBef>
                <a:spcPts val="0"/>
              </a:spcBef>
              <a:spcAft>
                <a:spcPts val="0"/>
              </a:spcAft>
              <a:buSzPts val="523"/>
              <a:buNone/>
            </a:pPr>
            <a:endParaRPr sz="1622" dirty="0">
              <a:solidFill>
                <a:schemeClr val="dk1"/>
              </a:solidFill>
              <a:highlight>
                <a:srgbClr val="FFFFFF"/>
              </a:highlight>
            </a:endParaRPr>
          </a:p>
          <a:p>
            <a:pPr marL="0" lvl="0" indent="0" algn="l" rtl="0">
              <a:lnSpc>
                <a:spcPct val="80000"/>
              </a:lnSpc>
              <a:spcBef>
                <a:spcPts val="0"/>
              </a:spcBef>
              <a:spcAft>
                <a:spcPts val="0"/>
              </a:spcAft>
              <a:buSzPts val="523"/>
              <a:buNone/>
            </a:pPr>
            <a:r>
              <a:rPr lang="en" sz="1622" dirty="0">
                <a:solidFill>
                  <a:schemeClr val="tx1"/>
                </a:solidFill>
                <a:highlight>
                  <a:srgbClr val="FFFFFF"/>
                </a:highlight>
              </a:rPr>
              <a:t>Participants should be subjects in the recreation of knowledge rather than objects of study.</a:t>
            </a:r>
          </a:p>
          <a:p>
            <a:pPr marL="0" lvl="0" indent="0" algn="l" rtl="0">
              <a:lnSpc>
                <a:spcPct val="80000"/>
              </a:lnSpc>
              <a:spcBef>
                <a:spcPts val="0"/>
              </a:spcBef>
              <a:spcAft>
                <a:spcPts val="0"/>
              </a:spcAft>
              <a:buSzPts val="523"/>
              <a:buNone/>
            </a:pPr>
            <a:endParaRPr lang="en" sz="1622" dirty="0">
              <a:solidFill>
                <a:schemeClr val="tx1"/>
              </a:solidFill>
              <a:highlight>
                <a:srgbClr val="FFFFFF"/>
              </a:highlight>
            </a:endParaRPr>
          </a:p>
          <a:p>
            <a:pPr marL="0" lvl="0" indent="0">
              <a:lnSpc>
                <a:spcPct val="80000"/>
              </a:lnSpc>
              <a:buClr>
                <a:srgbClr val="000000"/>
              </a:buClr>
              <a:buSzPts val="523"/>
            </a:pPr>
            <a:r>
              <a:rPr lang="en-GB" sz="1622" dirty="0">
                <a:solidFill>
                  <a:schemeClr val="tx1"/>
                </a:solidFill>
              </a:rPr>
              <a:t>Transparency is a hallmark of critical subjectivism, where researchers must make their value systems explicit. </a:t>
            </a:r>
            <a:endParaRPr lang="en-GB" sz="1300" dirty="0">
              <a:solidFill>
                <a:schemeClr val="tx1"/>
              </a:solidFill>
            </a:endParaRPr>
          </a:p>
          <a:p>
            <a:pPr marL="0" lvl="0" indent="0" algn="l" rtl="0">
              <a:lnSpc>
                <a:spcPct val="80000"/>
              </a:lnSpc>
              <a:spcBef>
                <a:spcPts val="0"/>
              </a:spcBef>
              <a:spcAft>
                <a:spcPts val="0"/>
              </a:spcAft>
              <a:buSzPts val="523"/>
              <a:buNone/>
            </a:pPr>
            <a:endParaRPr sz="1622" dirty="0">
              <a:solidFill>
                <a:schemeClr val="dk1"/>
              </a:solidFill>
              <a:highlight>
                <a:srgbClr val="FFFFFF"/>
              </a:highlight>
            </a:endParaRPr>
          </a:p>
          <a:p>
            <a:pPr marL="0" lvl="0" indent="0" algn="l" rtl="0">
              <a:lnSpc>
                <a:spcPct val="80000"/>
              </a:lnSpc>
              <a:spcBef>
                <a:spcPts val="0"/>
              </a:spcBef>
              <a:spcAft>
                <a:spcPts val="0"/>
              </a:spcAft>
              <a:buSzPts val="523"/>
              <a:buNone/>
            </a:pPr>
            <a:endParaRPr sz="1622" dirty="0">
              <a:solidFill>
                <a:schemeClr val="dk1"/>
              </a:solidFill>
              <a:highlight>
                <a:srgbClr val="FFFFFF"/>
              </a:highlight>
            </a:endParaRPr>
          </a:p>
          <a:p>
            <a:pPr marL="0" lvl="0" indent="0" algn="l" rtl="0">
              <a:lnSpc>
                <a:spcPct val="80000"/>
              </a:lnSpc>
              <a:spcBef>
                <a:spcPts val="0"/>
              </a:spcBef>
              <a:spcAft>
                <a:spcPts val="0"/>
              </a:spcAft>
              <a:buClr>
                <a:schemeClr val="dk1"/>
              </a:buClr>
              <a:buSzPts val="523"/>
              <a:buFont typeface="Arial"/>
              <a:buNone/>
            </a:pPr>
            <a:endParaRPr sz="1622" dirty="0">
              <a:solidFill>
                <a:schemeClr val="dk1"/>
              </a:solidFill>
              <a:highlight>
                <a:srgbClr val="FFFFFF"/>
              </a:highlight>
            </a:endParaRPr>
          </a:p>
        </p:txBody>
      </p:sp>
      <p:sp>
        <p:nvSpPr>
          <p:cNvPr id="2" name="TextBox 1">
            <a:extLst>
              <a:ext uri="{FF2B5EF4-FFF2-40B4-BE49-F238E27FC236}">
                <a16:creationId xmlns:a16="http://schemas.microsoft.com/office/drawing/2014/main" id="{58AD1245-3F4C-7C50-1E69-C2D07DDD04A8}"/>
              </a:ext>
            </a:extLst>
          </p:cNvPr>
          <p:cNvSpPr txBox="1"/>
          <p:nvPr/>
        </p:nvSpPr>
        <p:spPr>
          <a:xfrm>
            <a:off x="6392635" y="4835723"/>
            <a:ext cx="2751365" cy="307777"/>
          </a:xfrm>
          <a:prstGeom prst="rect">
            <a:avLst/>
          </a:prstGeom>
          <a:noFill/>
        </p:spPr>
        <p:txBody>
          <a:bodyPr wrap="square" rtlCol="0">
            <a:spAutoFit/>
          </a:bodyPr>
          <a:lstStyle/>
          <a:p>
            <a:r>
              <a:rPr lang="en-GB" dirty="0">
                <a:solidFill>
                  <a:schemeClr val="bg1"/>
                </a:solidFill>
              </a:rPr>
              <a:t>(Nygreen, 2016; Scotland, 2012) </a:t>
            </a:r>
          </a:p>
        </p:txBody>
      </p:sp>
      <p:pic>
        <p:nvPicPr>
          <p:cNvPr id="35" name="Audio 34">
            <a:hlinkClick r:id="" action="ppaction://media"/>
            <a:extLst>
              <a:ext uri="{FF2B5EF4-FFF2-40B4-BE49-F238E27FC236}">
                <a16:creationId xmlns:a16="http://schemas.microsoft.com/office/drawing/2014/main" id="{64E3F699-C26C-A6D7-6270-DFAD4C8BB1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600950" y="-16801"/>
            <a:ext cx="1543050" cy="1543050"/>
          </a:xfrm>
          <a:prstGeom prst="ellipse">
            <a:avLst/>
          </a:prstGeom>
        </p:spPr>
      </p:pic>
      <p:sp>
        <p:nvSpPr>
          <p:cNvPr id="105" name="Google Shape;105;p18"/>
          <p:cNvSpPr txBox="1">
            <a:spLocks/>
          </p:cNvSpPr>
          <p:nvPr/>
        </p:nvSpPr>
        <p:spPr>
          <a:xfrm>
            <a:off x="5283750" y="1526249"/>
            <a:ext cx="3704400" cy="33411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l" rtl="0">
              <a:lnSpc>
                <a:spcPct val="100000"/>
              </a:lnSpc>
              <a:spcBef>
                <a:spcPts val="0"/>
              </a:spcBef>
              <a:spcAft>
                <a:spcPts val="0"/>
              </a:spcAft>
              <a:buClr>
                <a:schemeClr val="lt2"/>
              </a:buClr>
              <a:buSzPts val="1600"/>
              <a:buFont typeface="Roboto"/>
              <a:buNone/>
              <a:defRPr sz="1600" b="0" i="0" u="none" strike="noStrike" cap="none">
                <a:solidFill>
                  <a:schemeClr val="lt2"/>
                </a:solidFill>
                <a:latin typeface="Roboto"/>
                <a:ea typeface="Roboto"/>
                <a:cs typeface="Roboto"/>
                <a:sym typeface="Roboto"/>
              </a:defRPr>
            </a:lvl1pPr>
            <a:lvl2pPr marL="914400" marR="0" lvl="1" indent="-298450" algn="l" rtl="0">
              <a:lnSpc>
                <a:spcPct val="100000"/>
              </a:lnSpc>
              <a:spcBef>
                <a:spcPts val="0"/>
              </a:spcBef>
              <a:spcAft>
                <a:spcPts val="0"/>
              </a:spcAft>
              <a:buClr>
                <a:schemeClr val="lt2"/>
              </a:buClr>
              <a:buSzPts val="1600"/>
              <a:buFont typeface="Roboto"/>
              <a:buNone/>
              <a:defRPr sz="1600" b="0" i="0" u="none" strike="noStrike" cap="none">
                <a:solidFill>
                  <a:schemeClr val="lt2"/>
                </a:solidFill>
                <a:latin typeface="Roboto"/>
                <a:ea typeface="Roboto"/>
                <a:cs typeface="Roboto"/>
                <a:sym typeface="Roboto"/>
              </a:defRPr>
            </a:lvl2pPr>
            <a:lvl3pPr marL="1371600" marR="0" lvl="2" indent="-298450" algn="l" rtl="0">
              <a:lnSpc>
                <a:spcPct val="100000"/>
              </a:lnSpc>
              <a:spcBef>
                <a:spcPts val="0"/>
              </a:spcBef>
              <a:spcAft>
                <a:spcPts val="0"/>
              </a:spcAft>
              <a:buClr>
                <a:schemeClr val="lt2"/>
              </a:buClr>
              <a:buSzPts val="1600"/>
              <a:buFont typeface="Roboto"/>
              <a:buNone/>
              <a:defRPr sz="1600" b="0" i="0" u="none" strike="noStrike" cap="none">
                <a:solidFill>
                  <a:schemeClr val="lt2"/>
                </a:solidFill>
                <a:latin typeface="Roboto"/>
                <a:ea typeface="Roboto"/>
                <a:cs typeface="Roboto"/>
                <a:sym typeface="Roboto"/>
              </a:defRPr>
            </a:lvl3pPr>
            <a:lvl4pPr marL="1828800" marR="0" lvl="3" indent="-298450" algn="l" rtl="0">
              <a:lnSpc>
                <a:spcPct val="100000"/>
              </a:lnSpc>
              <a:spcBef>
                <a:spcPts val="0"/>
              </a:spcBef>
              <a:spcAft>
                <a:spcPts val="0"/>
              </a:spcAft>
              <a:buClr>
                <a:schemeClr val="lt2"/>
              </a:buClr>
              <a:buSzPts val="1600"/>
              <a:buFont typeface="Roboto"/>
              <a:buNone/>
              <a:defRPr sz="1600" b="0" i="0" u="none" strike="noStrike" cap="none">
                <a:solidFill>
                  <a:schemeClr val="lt2"/>
                </a:solidFill>
                <a:latin typeface="Roboto"/>
                <a:ea typeface="Roboto"/>
                <a:cs typeface="Roboto"/>
                <a:sym typeface="Roboto"/>
              </a:defRPr>
            </a:lvl4pPr>
            <a:lvl5pPr marL="2286000" marR="0" lvl="4" indent="-298450" algn="l" rtl="0">
              <a:lnSpc>
                <a:spcPct val="100000"/>
              </a:lnSpc>
              <a:spcBef>
                <a:spcPts val="0"/>
              </a:spcBef>
              <a:spcAft>
                <a:spcPts val="0"/>
              </a:spcAft>
              <a:buClr>
                <a:schemeClr val="lt2"/>
              </a:buClr>
              <a:buSzPts val="1600"/>
              <a:buFont typeface="Roboto"/>
              <a:buNone/>
              <a:defRPr sz="1600" b="0" i="0" u="none" strike="noStrike" cap="none">
                <a:solidFill>
                  <a:schemeClr val="lt2"/>
                </a:solidFill>
                <a:latin typeface="Roboto"/>
                <a:ea typeface="Roboto"/>
                <a:cs typeface="Roboto"/>
                <a:sym typeface="Roboto"/>
              </a:defRPr>
            </a:lvl5pPr>
            <a:lvl6pPr marL="2743200" marR="0" lvl="5" indent="-298450" algn="l" rtl="0">
              <a:lnSpc>
                <a:spcPct val="100000"/>
              </a:lnSpc>
              <a:spcBef>
                <a:spcPts val="0"/>
              </a:spcBef>
              <a:spcAft>
                <a:spcPts val="0"/>
              </a:spcAft>
              <a:buClr>
                <a:schemeClr val="lt2"/>
              </a:buClr>
              <a:buSzPts val="1600"/>
              <a:buFont typeface="Roboto"/>
              <a:buNone/>
              <a:defRPr sz="1600" b="0" i="0" u="none" strike="noStrike" cap="none">
                <a:solidFill>
                  <a:schemeClr val="lt2"/>
                </a:solidFill>
                <a:latin typeface="Roboto"/>
                <a:ea typeface="Roboto"/>
                <a:cs typeface="Roboto"/>
                <a:sym typeface="Roboto"/>
              </a:defRPr>
            </a:lvl6pPr>
            <a:lvl7pPr marL="3200400" marR="0" lvl="6" indent="-298450" algn="l" rtl="0">
              <a:lnSpc>
                <a:spcPct val="100000"/>
              </a:lnSpc>
              <a:spcBef>
                <a:spcPts val="0"/>
              </a:spcBef>
              <a:spcAft>
                <a:spcPts val="0"/>
              </a:spcAft>
              <a:buClr>
                <a:schemeClr val="lt2"/>
              </a:buClr>
              <a:buSzPts val="1600"/>
              <a:buFont typeface="Roboto"/>
              <a:buNone/>
              <a:defRPr sz="1600" b="0" i="0" u="none" strike="noStrike" cap="none">
                <a:solidFill>
                  <a:schemeClr val="lt2"/>
                </a:solidFill>
                <a:latin typeface="Roboto"/>
                <a:ea typeface="Roboto"/>
                <a:cs typeface="Roboto"/>
                <a:sym typeface="Roboto"/>
              </a:defRPr>
            </a:lvl7pPr>
            <a:lvl8pPr marL="3657600" marR="0" lvl="7" indent="-298450" algn="l" rtl="0">
              <a:lnSpc>
                <a:spcPct val="100000"/>
              </a:lnSpc>
              <a:spcBef>
                <a:spcPts val="0"/>
              </a:spcBef>
              <a:spcAft>
                <a:spcPts val="0"/>
              </a:spcAft>
              <a:buClr>
                <a:schemeClr val="lt2"/>
              </a:buClr>
              <a:buSzPts val="1600"/>
              <a:buFont typeface="Roboto"/>
              <a:buNone/>
              <a:defRPr sz="1600" b="0" i="0" u="none" strike="noStrike" cap="none">
                <a:solidFill>
                  <a:schemeClr val="lt2"/>
                </a:solidFill>
                <a:latin typeface="Roboto"/>
                <a:ea typeface="Roboto"/>
                <a:cs typeface="Roboto"/>
                <a:sym typeface="Roboto"/>
              </a:defRPr>
            </a:lvl8pPr>
            <a:lvl9pPr marL="4114800" marR="0" lvl="8" indent="-298450" algn="l" rtl="0">
              <a:lnSpc>
                <a:spcPct val="100000"/>
              </a:lnSpc>
              <a:spcBef>
                <a:spcPts val="0"/>
              </a:spcBef>
              <a:spcAft>
                <a:spcPts val="0"/>
              </a:spcAft>
              <a:buClr>
                <a:schemeClr val="lt2"/>
              </a:buClr>
              <a:buSzPts val="1600"/>
              <a:buFont typeface="Roboto"/>
              <a:buNone/>
              <a:defRPr sz="1600" b="0" i="0" u="none" strike="noStrike" cap="none">
                <a:solidFill>
                  <a:schemeClr val="lt2"/>
                </a:solidFill>
                <a:latin typeface="Roboto"/>
                <a:ea typeface="Roboto"/>
                <a:cs typeface="Roboto"/>
                <a:sym typeface="Roboto"/>
              </a:defRPr>
            </a:lvl9pPr>
          </a:lstStyle>
          <a:p>
            <a:pPr marL="0" indent="0">
              <a:lnSpc>
                <a:spcPct val="90000"/>
              </a:lnSpc>
              <a:buSzPts val="358"/>
            </a:pPr>
            <a:r>
              <a:rPr lang="en-GB" sz="2457" dirty="0">
                <a:solidFill>
                  <a:schemeClr val="tx1"/>
                </a:solidFill>
                <a:highlight>
                  <a:srgbClr val="C0C0C0"/>
                </a:highlight>
              </a:rPr>
              <a:t>Strengths:</a:t>
            </a:r>
          </a:p>
          <a:p>
            <a:pPr indent="-346551">
              <a:lnSpc>
                <a:spcPct val="90000"/>
              </a:lnSpc>
              <a:buClr>
                <a:schemeClr val="dk1"/>
              </a:buClr>
              <a:buSzPts val="1858"/>
              <a:buFont typeface="Roboto"/>
              <a:buChar char="-"/>
            </a:pPr>
            <a:r>
              <a:rPr lang="en-GB" sz="1857" dirty="0">
                <a:solidFill>
                  <a:schemeClr val="tx1"/>
                </a:solidFill>
                <a:highlight>
                  <a:srgbClr val="C0C0C0"/>
                </a:highlight>
              </a:rPr>
              <a:t>Power-conscious ethnographic model </a:t>
            </a:r>
          </a:p>
          <a:p>
            <a:pPr indent="-346551">
              <a:lnSpc>
                <a:spcPct val="90000"/>
              </a:lnSpc>
              <a:buClr>
                <a:schemeClr val="dk1"/>
              </a:buClr>
              <a:buSzPts val="1858"/>
              <a:buFont typeface="Roboto"/>
              <a:buChar char="-"/>
            </a:pPr>
            <a:r>
              <a:rPr lang="en-GB" sz="1857" dirty="0">
                <a:solidFill>
                  <a:schemeClr val="tx1"/>
                </a:solidFill>
                <a:highlight>
                  <a:srgbClr val="C0C0C0"/>
                </a:highlight>
              </a:rPr>
              <a:t>Commitment to catalytic validity </a:t>
            </a:r>
          </a:p>
          <a:p>
            <a:pPr marL="0" indent="0">
              <a:lnSpc>
                <a:spcPct val="90000"/>
              </a:lnSpc>
              <a:buSzPts val="358"/>
            </a:pPr>
            <a:endParaRPr lang="en-GB" sz="1857" dirty="0">
              <a:solidFill>
                <a:schemeClr val="tx1"/>
              </a:solidFill>
              <a:highlight>
                <a:srgbClr val="C0C0C0"/>
              </a:highlight>
            </a:endParaRPr>
          </a:p>
          <a:p>
            <a:pPr marL="0" indent="0">
              <a:lnSpc>
                <a:spcPct val="90000"/>
              </a:lnSpc>
              <a:buSzPts val="358"/>
            </a:pPr>
            <a:r>
              <a:rPr lang="en-GB" sz="2457" dirty="0">
                <a:solidFill>
                  <a:schemeClr val="tx1"/>
                </a:solidFill>
                <a:highlight>
                  <a:srgbClr val="C0C0C0"/>
                </a:highlight>
              </a:rPr>
              <a:t>Limitations:</a:t>
            </a:r>
          </a:p>
          <a:p>
            <a:pPr indent="-346551">
              <a:lnSpc>
                <a:spcPct val="90000"/>
              </a:lnSpc>
              <a:buClr>
                <a:schemeClr val="dk1"/>
              </a:buClr>
              <a:buSzPts val="1858"/>
              <a:buFont typeface="Roboto"/>
              <a:buChar char="-"/>
            </a:pPr>
            <a:r>
              <a:rPr lang="en-GB" sz="1857" dirty="0">
                <a:solidFill>
                  <a:schemeClr val="tx1"/>
                </a:solidFill>
                <a:highlight>
                  <a:srgbClr val="C0C0C0"/>
                </a:highlight>
              </a:rPr>
              <a:t>Researcher positionality </a:t>
            </a:r>
          </a:p>
          <a:p>
            <a:pPr indent="-346551">
              <a:lnSpc>
                <a:spcPct val="90000"/>
              </a:lnSpc>
              <a:buClr>
                <a:schemeClr val="dk1"/>
              </a:buClr>
              <a:buSzPts val="1858"/>
              <a:buFont typeface="Roboto"/>
              <a:buChar char="-"/>
            </a:pPr>
            <a:r>
              <a:rPr lang="en-GB" sz="1857" dirty="0">
                <a:solidFill>
                  <a:schemeClr val="tx1"/>
                </a:solidFill>
                <a:highlight>
                  <a:srgbClr val="C0C0C0"/>
                </a:highlight>
              </a:rPr>
              <a:t>Generalisability </a:t>
            </a:r>
          </a:p>
          <a:p>
            <a:pPr marL="0" indent="0">
              <a:lnSpc>
                <a:spcPct val="90000"/>
              </a:lnSpc>
              <a:buSzPts val="358"/>
            </a:pPr>
            <a:endParaRPr lang="en-GB" sz="1157" dirty="0">
              <a:solidFill>
                <a:schemeClr val="tx1"/>
              </a:solidFill>
              <a:highlight>
                <a:srgbClr val="C0C0C0"/>
              </a:highlight>
            </a:endParaRPr>
          </a:p>
          <a:p>
            <a:pPr marL="0" indent="0">
              <a:lnSpc>
                <a:spcPct val="90000"/>
              </a:lnSpc>
              <a:buSzPts val="358"/>
            </a:pPr>
            <a:endParaRPr lang="en-GB" sz="357" dirty="0">
              <a:solidFill>
                <a:schemeClr val="dk1"/>
              </a:solidFill>
              <a:highlight>
                <a:srgbClr val="FFFFFF"/>
              </a:highlight>
            </a:endParaRPr>
          </a:p>
        </p:txBody>
      </p:sp>
    </p:spTree>
  </p:cSld>
  <p:clrMapOvr>
    <a:masterClrMapping/>
  </p:clrMapOvr>
  <mc:AlternateContent xmlns:mc="http://schemas.openxmlformats.org/markup-compatibility/2006" xmlns:p14="http://schemas.microsoft.com/office/powerpoint/2010/main">
    <mc:Choice Requires="p14">
      <p:transition spd="slow" p14:dur="2000" advTm="151489"/>
    </mc:Choice>
    <mc:Fallback xmlns="">
      <p:transition spd="slow" advTm="151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1633"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8"/>
          <p:cNvSpPr txBox="1">
            <a:spLocks noGrp="1"/>
          </p:cNvSpPr>
          <p:nvPr>
            <p:ph type="title"/>
          </p:nvPr>
        </p:nvSpPr>
        <p:spPr>
          <a:xfrm>
            <a:off x="131125" y="216225"/>
            <a:ext cx="4035900" cy="591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sz="2200" dirty="0"/>
              <a:t>Key Findings &amp; Contribution</a:t>
            </a:r>
            <a:endParaRPr sz="2200" dirty="0"/>
          </a:p>
        </p:txBody>
      </p:sp>
      <p:sp>
        <p:nvSpPr>
          <p:cNvPr id="104" name="Google Shape;104;p18"/>
          <p:cNvSpPr txBox="1">
            <a:spLocks noGrp="1"/>
          </p:cNvSpPr>
          <p:nvPr>
            <p:ph type="body" idx="2"/>
          </p:nvPr>
        </p:nvSpPr>
        <p:spPr>
          <a:xfrm>
            <a:off x="5015057" y="1426575"/>
            <a:ext cx="3704400" cy="3224400"/>
          </a:xfrm>
          <a:prstGeom prst="rect">
            <a:avLst/>
          </a:prstGeom>
        </p:spPr>
        <p:txBody>
          <a:bodyPr spcFirstLastPara="1" wrap="square" lIns="91425" tIns="91425" rIns="91425" bIns="91425" anchor="t" anchorCtr="0">
            <a:normAutofit/>
          </a:bodyPr>
          <a:lstStyle/>
          <a:p>
            <a:pPr marL="0" lvl="0" indent="0" algn="l" rtl="0">
              <a:lnSpc>
                <a:spcPct val="100000"/>
              </a:lnSpc>
              <a:spcBef>
                <a:spcPts val="0"/>
              </a:spcBef>
              <a:spcAft>
                <a:spcPts val="0"/>
              </a:spcAft>
              <a:buClr>
                <a:schemeClr val="dk1"/>
              </a:buClr>
              <a:buSzPts val="1100"/>
              <a:buFont typeface="Arial"/>
              <a:buNone/>
            </a:pPr>
            <a:r>
              <a:rPr lang="en" sz="3000" dirty="0">
                <a:solidFill>
                  <a:schemeClr val="tx1"/>
                </a:solidFill>
              </a:rPr>
              <a:t>Shifting the focus from technical outcomes to ideological underpinnings.</a:t>
            </a:r>
            <a:endParaRPr sz="3200" dirty="0">
              <a:solidFill>
                <a:schemeClr val="tx1"/>
              </a:solidFill>
            </a:endParaRPr>
          </a:p>
        </p:txBody>
      </p:sp>
      <p:sp>
        <p:nvSpPr>
          <p:cNvPr id="2" name="TextBox 1">
            <a:extLst>
              <a:ext uri="{FF2B5EF4-FFF2-40B4-BE49-F238E27FC236}">
                <a16:creationId xmlns:a16="http://schemas.microsoft.com/office/drawing/2014/main" id="{2120FF6F-E2F8-3CA9-E474-270D2DE65574}"/>
              </a:ext>
            </a:extLst>
          </p:cNvPr>
          <p:cNvSpPr txBox="1"/>
          <p:nvPr/>
        </p:nvSpPr>
        <p:spPr>
          <a:xfrm>
            <a:off x="6392635" y="4835723"/>
            <a:ext cx="2751365" cy="307777"/>
          </a:xfrm>
          <a:prstGeom prst="rect">
            <a:avLst/>
          </a:prstGeom>
          <a:noFill/>
        </p:spPr>
        <p:txBody>
          <a:bodyPr wrap="square" rtlCol="0">
            <a:spAutoFit/>
          </a:bodyPr>
          <a:lstStyle/>
          <a:p>
            <a:r>
              <a:rPr lang="en-GB" dirty="0">
                <a:solidFill>
                  <a:schemeClr val="tx1"/>
                </a:solidFill>
              </a:rPr>
              <a:t>(Nygreen, 2016; Scotland, 2012) </a:t>
            </a:r>
          </a:p>
        </p:txBody>
      </p:sp>
      <p:pic>
        <p:nvPicPr>
          <p:cNvPr id="72" name="Audio 71">
            <a:hlinkClick r:id="" action="ppaction://media"/>
            <a:extLst>
              <a:ext uri="{FF2B5EF4-FFF2-40B4-BE49-F238E27FC236}">
                <a16:creationId xmlns:a16="http://schemas.microsoft.com/office/drawing/2014/main" id="{F715BBAE-2F98-31CA-9CF2-0708BB1A9FC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600950" y="35700"/>
            <a:ext cx="1543050" cy="1543050"/>
          </a:xfrm>
          <a:prstGeom prst="ellipse">
            <a:avLst/>
          </a:prstGeom>
        </p:spPr>
      </p:pic>
      <p:sp>
        <p:nvSpPr>
          <p:cNvPr id="79" name="TextBox 78">
            <a:extLst>
              <a:ext uri="{FF2B5EF4-FFF2-40B4-BE49-F238E27FC236}">
                <a16:creationId xmlns:a16="http://schemas.microsoft.com/office/drawing/2014/main" id="{97405C9C-4100-A6E5-DDC7-D7F3B1E4240E}"/>
              </a:ext>
            </a:extLst>
          </p:cNvPr>
          <p:cNvSpPr txBox="1"/>
          <p:nvPr/>
        </p:nvSpPr>
        <p:spPr>
          <a:xfrm>
            <a:off x="424543" y="1357425"/>
            <a:ext cx="3742482" cy="3046988"/>
          </a:xfrm>
          <a:prstGeom prst="rect">
            <a:avLst/>
          </a:prstGeom>
          <a:noFill/>
        </p:spPr>
        <p:txBody>
          <a:bodyPr wrap="square" rtlCol="0">
            <a:spAutoFit/>
          </a:bodyPr>
          <a:lstStyle/>
          <a:p>
            <a:r>
              <a:rPr lang="en-GB" sz="2400" dirty="0">
                <a:solidFill>
                  <a:schemeClr val="bg1"/>
                </a:solidFill>
              </a:rPr>
              <a:t>Three pillars: a social theory of structural oppression, a bottom-up democratic theory of change, and an epistemology that privileges community knowledge</a:t>
            </a:r>
          </a:p>
        </p:txBody>
      </p:sp>
    </p:spTree>
  </p:cSld>
  <p:clrMapOvr>
    <a:masterClrMapping/>
  </p:clrMapOvr>
  <mc:AlternateContent xmlns:mc="http://schemas.openxmlformats.org/markup-compatibility/2006" xmlns:p14="http://schemas.microsoft.com/office/powerpoint/2010/main">
    <mc:Choice Requires="p14">
      <p:transition spd="slow" p14:dur="2000" advTm="123063"/>
    </mc:Choice>
    <mc:Fallback xmlns="">
      <p:transition spd="slow" advTm="123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9"/>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Target Audience </a:t>
            </a:r>
            <a:endParaRPr/>
          </a:p>
        </p:txBody>
      </p:sp>
      <p:sp>
        <p:nvSpPr>
          <p:cNvPr id="112" name="Google Shape;112;p19"/>
          <p:cNvSpPr txBox="1">
            <a:spLocks noGrp="1"/>
          </p:cNvSpPr>
          <p:nvPr>
            <p:ph type="subTitle" idx="1"/>
          </p:nvPr>
        </p:nvSpPr>
        <p:spPr>
          <a:xfrm>
            <a:off x="311700" y="1656625"/>
            <a:ext cx="6937200" cy="7383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sz="3300">
                <a:solidFill>
                  <a:schemeClr val="dk1"/>
                </a:solidFill>
                <a:highlight>
                  <a:srgbClr val="FFFFFF"/>
                </a:highlight>
              </a:rPr>
              <a:t>Academic, Professional, and Grassroots</a:t>
            </a:r>
            <a:endParaRPr sz="3800"/>
          </a:p>
        </p:txBody>
      </p:sp>
      <p:sp>
        <p:nvSpPr>
          <p:cNvPr id="2" name="TextBox 1">
            <a:extLst>
              <a:ext uri="{FF2B5EF4-FFF2-40B4-BE49-F238E27FC236}">
                <a16:creationId xmlns:a16="http://schemas.microsoft.com/office/drawing/2014/main" id="{8909F4A4-00BE-325E-D763-AF10B40F6AF5}"/>
              </a:ext>
            </a:extLst>
          </p:cNvPr>
          <p:cNvSpPr txBox="1"/>
          <p:nvPr/>
        </p:nvSpPr>
        <p:spPr>
          <a:xfrm>
            <a:off x="6392635" y="4835723"/>
            <a:ext cx="2751365" cy="307777"/>
          </a:xfrm>
          <a:prstGeom prst="rect">
            <a:avLst/>
          </a:prstGeom>
          <a:noFill/>
        </p:spPr>
        <p:txBody>
          <a:bodyPr wrap="square" rtlCol="0">
            <a:spAutoFit/>
          </a:bodyPr>
          <a:lstStyle/>
          <a:p>
            <a:r>
              <a:rPr lang="en-GB" dirty="0">
                <a:solidFill>
                  <a:schemeClr val="bg1"/>
                </a:solidFill>
              </a:rPr>
              <a:t>(Nygreen, 2016; Scotland, 2012) </a:t>
            </a:r>
          </a:p>
        </p:txBody>
      </p:sp>
      <p:pic>
        <p:nvPicPr>
          <p:cNvPr id="21" name="Audio 20">
            <a:hlinkClick r:id="" action="ppaction://media"/>
            <a:extLst>
              <a:ext uri="{FF2B5EF4-FFF2-40B4-BE49-F238E27FC236}">
                <a16:creationId xmlns:a16="http://schemas.microsoft.com/office/drawing/2014/main" id="{16033FD6-14A8-4417-C1F8-FABFAD89DF3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443834" y="141391"/>
            <a:ext cx="1569538" cy="1569538"/>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5400"/>
    </mc:Choice>
    <mc:Fallback xmlns="">
      <p:transition spd="slow" advTm="105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C03F0-A145-9448-07C2-2E30740ADB5D}"/>
              </a:ext>
            </a:extLst>
          </p:cNvPr>
          <p:cNvSpPr>
            <a:spLocks noGrp="1"/>
          </p:cNvSpPr>
          <p:nvPr>
            <p:ph type="title"/>
          </p:nvPr>
        </p:nvSpPr>
        <p:spPr/>
        <p:txBody>
          <a:bodyPr>
            <a:noAutofit/>
          </a:bodyPr>
          <a:lstStyle/>
          <a:p>
            <a:r>
              <a:rPr lang="en-GB" sz="2000" dirty="0"/>
              <a:t>Bibliography</a:t>
            </a:r>
            <a:br>
              <a:rPr lang="en-GB" sz="2000" dirty="0"/>
            </a:br>
            <a:br>
              <a:rPr lang="en-GB" sz="2000" dirty="0"/>
            </a:br>
            <a:r>
              <a:rPr lang="en-GB" sz="1400" dirty="0"/>
              <a:t>Nygreen, K. (2016) ‘Competing Paradigms of Educational Justice: Parent Organizing for Educational Equity in a Neoliberal Reform Context’, </a:t>
            </a:r>
            <a:r>
              <a:rPr lang="en-GB" sz="1400" i="1" dirty="0"/>
              <a:t>Equity &amp; Excellence in Education</a:t>
            </a:r>
            <a:r>
              <a:rPr lang="en-GB" sz="1400" dirty="0"/>
              <a:t>, 49(2), pp. 202–214. Available at: </a:t>
            </a:r>
            <a:r>
              <a:rPr lang="en-GB" sz="1400" dirty="0">
                <a:hlinkClick r:id="rId2"/>
              </a:rPr>
              <a:t>https://doi.org/10.1080/10665684.2016.1144832</a:t>
            </a:r>
            <a:r>
              <a:rPr lang="en-GB" sz="1400" dirty="0"/>
              <a:t>.</a:t>
            </a:r>
            <a:br>
              <a:rPr lang="en-GB" sz="1400" dirty="0"/>
            </a:br>
            <a:br>
              <a:rPr lang="en-GB" sz="1400" dirty="0"/>
            </a:br>
            <a:r>
              <a:rPr lang="en-GB" sz="1400" dirty="0"/>
              <a:t>Scotland, J. (2012) ‘Exploring the Philosophical Underpinnings of Research: Relating Ontology and Epistemology to the Methodology and Methods of the Scientific, Interpretive, and Critical Research Paradigms’, </a:t>
            </a:r>
            <a:r>
              <a:rPr lang="en-GB" sz="1400" i="1" dirty="0"/>
              <a:t>English Language Teaching</a:t>
            </a:r>
            <a:r>
              <a:rPr lang="en-GB" sz="1400" dirty="0"/>
              <a:t>, 5(9), p. p9. Available at: </a:t>
            </a:r>
            <a:r>
              <a:rPr lang="en-GB" sz="1400" dirty="0">
                <a:hlinkClick r:id="rId3"/>
              </a:rPr>
              <a:t>https://doi.org/10.5539/elt.v5n9p9</a:t>
            </a:r>
            <a:r>
              <a:rPr lang="en-GB" sz="1400" dirty="0"/>
              <a:t>.</a:t>
            </a:r>
            <a:br>
              <a:rPr lang="en-GB" sz="1400" dirty="0"/>
            </a:br>
            <a:br>
              <a:rPr lang="en-GB" sz="1400" dirty="0"/>
            </a:br>
            <a:r>
              <a:rPr lang="en-GB" sz="1400" dirty="0"/>
              <a:t>Apple, M.W. (2019) ‘What Can We Learn From Grassroots Organizing?’, </a:t>
            </a:r>
            <a:r>
              <a:rPr lang="en-GB" sz="1400" i="1" dirty="0"/>
              <a:t>Educational Policy</a:t>
            </a:r>
            <a:r>
              <a:rPr lang="en-GB" sz="1400" dirty="0"/>
              <a:t>, 33(3), pp. 543–551. Available at: </a:t>
            </a:r>
            <a:r>
              <a:rPr lang="en-GB" sz="1400" dirty="0">
                <a:hlinkClick r:id="rId4"/>
              </a:rPr>
              <a:t>https://doi.org/10.1177/0895904818773909</a:t>
            </a:r>
            <a:r>
              <a:rPr lang="en-GB" sz="1400" dirty="0"/>
              <a:t>.</a:t>
            </a:r>
            <a:br>
              <a:rPr lang="en-GB" sz="1400" dirty="0"/>
            </a:br>
            <a:br>
              <a:rPr lang="en-GB" sz="1400" dirty="0"/>
            </a:br>
            <a:r>
              <a:rPr lang="en-GB" sz="1400" dirty="0"/>
              <a:t>Goessling, K.P. </a:t>
            </a:r>
            <a:r>
              <a:rPr lang="en-GB" sz="1400" i="1" dirty="0"/>
              <a:t>et al.</a:t>
            </a:r>
            <a:r>
              <a:rPr lang="en-GB" sz="1400" dirty="0"/>
              <a:t> (2024) ‘Accountability from the Ground Up: Uncovering the Limitations and Possibilities of Organizing for Community Schools in Philadelphia’, </a:t>
            </a:r>
            <a:r>
              <a:rPr lang="en-GB" sz="1400" i="1" dirty="0"/>
              <a:t>Urban Education</a:t>
            </a:r>
            <a:r>
              <a:rPr lang="en-GB" sz="1400" dirty="0"/>
              <a:t>, 59(1), pp. 270–299. Available at: </a:t>
            </a:r>
            <a:r>
              <a:rPr lang="en-GB" sz="1400" dirty="0">
                <a:hlinkClick r:id="rId5"/>
              </a:rPr>
              <a:t>https://doi.org/10.1177/0042085920959134</a:t>
            </a:r>
            <a:r>
              <a:rPr lang="en-GB" sz="1400" dirty="0"/>
              <a:t>.</a:t>
            </a:r>
            <a:br>
              <a:rPr lang="en-GB" sz="2000" dirty="0"/>
            </a:br>
            <a:br>
              <a:rPr lang="en-GB" sz="2000" dirty="0"/>
            </a:br>
            <a:br>
              <a:rPr lang="en-GB" sz="2000" dirty="0"/>
            </a:br>
            <a:br>
              <a:rPr lang="en-GB" sz="2000" dirty="0"/>
            </a:br>
            <a:br>
              <a:rPr lang="en-GB" sz="2000" dirty="0"/>
            </a:br>
            <a:br>
              <a:rPr lang="en-GB" sz="2000" dirty="0"/>
            </a:br>
            <a:endParaRPr lang="en-GB" sz="2000" dirty="0"/>
          </a:p>
        </p:txBody>
      </p:sp>
    </p:spTree>
    <p:extLst>
      <p:ext uri="{BB962C8B-B14F-4D97-AF65-F5344CB8AC3E}">
        <p14:creationId xmlns:p14="http://schemas.microsoft.com/office/powerpoint/2010/main" val="1949968348"/>
      </p:ext>
    </p:extLst>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2091</Words>
  <Application>Microsoft Office PowerPoint</Application>
  <PresentationFormat>On-screen Show (16:9)</PresentationFormat>
  <Paragraphs>99</Paragraphs>
  <Slides>8</Slides>
  <Notes>7</Notes>
  <HiddenSlides>0</HiddenSlides>
  <MMClips>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Merriweather</vt:lpstr>
      <vt:lpstr>Roboto</vt:lpstr>
      <vt:lpstr>Paradigm</vt:lpstr>
      <vt:lpstr>A Critical Review of Nygreen, 2016 </vt:lpstr>
      <vt:lpstr>Alianza </vt:lpstr>
      <vt:lpstr>The Neoliberal Paradigm </vt:lpstr>
      <vt:lpstr>Ontology </vt:lpstr>
      <vt:lpstr>Methodology &amp; Methods </vt:lpstr>
      <vt:lpstr>Key Findings &amp; Contribution</vt:lpstr>
      <vt:lpstr>Target Audience </vt:lpstr>
      <vt:lpstr>Bibliography  Nygreen, K. (2016) ‘Competing Paradigms of Educational Justice: Parent Organizing for Educational Equity in a Neoliberal Reform Context’, Equity &amp; Excellence in Education, 49(2), pp. 202–214. Available at: https://doi.org/10.1080/10665684.2016.1144832.  Scotland, J. (2012) ‘Exploring the Philosophical Underpinnings of Research: Relating Ontology and Epistemology to the Methodology and Methods of the Scientific, Interpretive, and Critical Research Paradigms’, English Language Teaching, 5(9), p. p9. Available at: https://doi.org/10.5539/elt.v5n9p9.  Apple, M.W. (2019) ‘What Can We Learn From Grassroots Organizing?’, Educational Policy, 33(3), pp. 543–551. Available at: https://doi.org/10.1177/0895904818773909.  Goessling, K.P. et al. (2024) ‘Accountability from the Ground Up: Uncovering the Limitations and Possibilities of Organizing for Community Schools in Philadelphia’, Urban Education, 59(1), pp. 270–299. Available at: https://doi.org/10.1177/0042085920959134.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Paris Palmano (2503118)</cp:lastModifiedBy>
  <cp:revision>2</cp:revision>
  <dcterms:modified xsi:type="dcterms:W3CDTF">2026-01-10T15:40:46Z</dcterms:modified>
</cp:coreProperties>
</file>