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57"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66045" autoAdjust="0"/>
  </p:normalViewPr>
  <p:slideViewPr>
    <p:cSldViewPr>
      <p:cViewPr varScale="1">
        <p:scale>
          <a:sx n="85" d="100"/>
          <a:sy n="85" d="100"/>
        </p:scale>
        <p:origin x="1181" y="19"/>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9C9179B-9BB7-4A86-8A06-CE1BA3308196}" type="datetimeFigureOut">
              <a:rPr lang="en-US" smtClean="0"/>
              <a:t>11/27/2022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ABEC6A-8E07-4C34-AB4C-E245E706D0AB}" type="slidenum">
              <a:rPr lang="en-US" smtClean="0"/>
              <a:t>‹#›</a:t>
            </a:fld>
            <a:endParaRPr lang="en-US"/>
          </a:p>
        </p:txBody>
      </p:sp>
    </p:spTree>
    <p:extLst>
      <p:ext uri="{BB962C8B-B14F-4D97-AF65-F5344CB8AC3E}">
        <p14:creationId xmlns:p14="http://schemas.microsoft.com/office/powerpoint/2010/main" val="1006703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employee engagement techniques improve workplace culture, lower employee turnover, boost productivity, foster stronger working connections with clients, and have a positive financial impact on businesses is really crucial for every business. However, it makes your staff happier, and they become your strongest supporters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For individuals that work regularly, their dedication to their position, business, and associates is pivotal to their general delight and experience. Workers are more energetic, viable, and do an amazing job. This normally impacts emotional well-being working and can benefit everyone around them, including coworkers and clients. Employee involvement may boost productivity, lower attrition, and improve the company atmosphere. Improve client connections and jobs, boost productivity, and affect the bottom line (Sun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3</a:t>
            </a:fld>
            <a:endParaRPr lang="en-US"/>
          </a:p>
        </p:txBody>
      </p:sp>
    </p:spTree>
    <p:extLst>
      <p:ext uri="{BB962C8B-B14F-4D97-AF65-F5344CB8AC3E}">
        <p14:creationId xmlns:p14="http://schemas.microsoft.com/office/powerpoint/2010/main" val="2464087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Businesses may monitor and manage employee opinions on important aspects of workplace culture with the aid of employee engagement. Workers that feel a sense of belonging to their company put in more effort, stay longer, and motivate others to do so as well. Nearly every significant area of your organisation is impacted by employee engagement; include profitability, sales, customer satisfaction, and staff turnover</a:t>
            </a:r>
            <a:r>
              <a:rPr lang="en-US" sz="1200" kern="1200" baseline="0" dirty="0">
                <a:solidFill>
                  <a:schemeClr val="tx1"/>
                </a:solidFill>
                <a:effectLst/>
                <a:latin typeface="+mn-lt"/>
                <a:ea typeface="+mn-ea"/>
                <a:cs typeface="+mn-cs"/>
              </a:rPr>
              <a:t> (Saks, 2022). </a:t>
            </a:r>
            <a:r>
              <a:rPr lang="en-US" sz="1200" kern="1200" dirty="0">
                <a:solidFill>
                  <a:schemeClr val="tx1"/>
                </a:solidFill>
                <a:effectLst/>
                <a:latin typeface="+mn-lt"/>
                <a:ea typeface="+mn-ea"/>
                <a:cs typeface="+mn-cs"/>
              </a:rPr>
              <a:t>Employee engagement is a term used in human resources to express how enthusiastic and dedicated people are to their jobs. Employees that are engaged are concerned about their job and the success of the organisation, and they believe that their contributions matter. Employees who are truly committed to their jobs may link their personal happiness to their work output and, in turn, to the success of their organisation (</a:t>
            </a:r>
            <a:r>
              <a:rPr lang="en-US" sz="1200" kern="1200" dirty="0" err="1">
                <a:solidFill>
                  <a:schemeClr val="tx1"/>
                </a:solidFill>
                <a:effectLst/>
                <a:latin typeface="+mn-lt"/>
                <a:ea typeface="+mn-ea"/>
                <a:cs typeface="+mn-cs"/>
              </a:rPr>
              <a:t>Chanana</a:t>
            </a:r>
            <a:r>
              <a:rPr lang="en-US" sz="1200" kern="1200" dirty="0">
                <a:solidFill>
                  <a:schemeClr val="tx1"/>
                </a:solidFill>
                <a:effectLst/>
                <a:latin typeface="+mn-lt"/>
                <a:ea typeface="+mn-ea"/>
                <a:cs typeface="+mn-cs"/>
              </a:rPr>
              <a:t>, 2021). </a:t>
            </a:r>
          </a:p>
          <a:p>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4</a:t>
            </a:fld>
            <a:endParaRPr lang="en-US"/>
          </a:p>
        </p:txBody>
      </p:sp>
    </p:spTree>
    <p:extLst>
      <p:ext uri="{BB962C8B-B14F-4D97-AF65-F5344CB8AC3E}">
        <p14:creationId xmlns:p14="http://schemas.microsoft.com/office/powerpoint/2010/main" val="850028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Deloitte's worker maintenance approach depends on the possibility that you ought to make the working environment "powerful" so that individuals need to come in each day. The Deloitte model was made after inside and out conversations with representatives. As per her review, commitment is for the most part upheld by the five fundamental components of significant work, active administration, a solid workplace, a chance for progression, and trust in initiative.</a:t>
            </a:r>
          </a:p>
          <a:p>
            <a:r>
              <a:rPr lang="en-US" sz="1200" b="1" kern="1200" dirty="0">
                <a:solidFill>
                  <a:schemeClr val="tx1"/>
                </a:solidFill>
                <a:effectLst/>
                <a:latin typeface="+mn-lt"/>
                <a:ea typeface="+mn-ea"/>
                <a:cs typeface="+mn-cs"/>
              </a:rPr>
              <a:t>Meaningful work</a:t>
            </a:r>
            <a:r>
              <a:rPr lang="en-US" sz="1200" kern="1200" dirty="0">
                <a:solidFill>
                  <a:schemeClr val="tx1"/>
                </a:solidFill>
                <a:effectLst/>
                <a:latin typeface="+mn-lt"/>
                <a:ea typeface="+mn-ea"/>
                <a:cs typeface="+mn-cs"/>
              </a:rPr>
              <a:t> - Employees are in a good position because they have the freedom and resources to do their finest work as a team atmosphere and are aware that their efforts count.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Hands-on management</a:t>
            </a:r>
            <a:r>
              <a:rPr lang="en-US" sz="1200" kern="1200" dirty="0">
                <a:solidFill>
                  <a:schemeClr val="tx1"/>
                </a:solidFill>
                <a:effectLst/>
                <a:latin typeface="+mn-lt"/>
                <a:ea typeface="+mn-ea"/>
                <a:cs typeface="+mn-cs"/>
              </a:rPr>
              <a:t> - Teams that receive frequent coaching and clear, attainable goals perform better. In order to guarantee that managers have the abilities to motivate their staff, organisations should engage in management development. </a:t>
            </a:r>
          </a:p>
          <a:p>
            <a:r>
              <a:rPr lang="en-US" sz="1200" b="1" kern="1200" dirty="0">
                <a:solidFill>
                  <a:schemeClr val="tx1"/>
                </a:solidFill>
                <a:effectLst/>
                <a:latin typeface="+mn-lt"/>
                <a:ea typeface="+mn-ea"/>
                <a:cs typeface="+mn-cs"/>
              </a:rPr>
              <a:t>Positive Work Environment</a:t>
            </a:r>
            <a:r>
              <a:rPr lang="en-US" sz="1200" kern="1200" dirty="0">
                <a:solidFill>
                  <a:schemeClr val="tx1"/>
                </a:solidFill>
                <a:effectLst/>
                <a:latin typeface="+mn-lt"/>
                <a:ea typeface="+mn-ea"/>
                <a:cs typeface="+mn-cs"/>
              </a:rPr>
              <a:t> - A varied and inclusive workplace offers employees flexibility and advantages that promote wellness and work-life balance while making them feel at home.</a:t>
            </a:r>
          </a:p>
          <a:p>
            <a:r>
              <a:rPr lang="en-US" sz="1200" b="1" kern="1200" dirty="0">
                <a:solidFill>
                  <a:schemeClr val="tx1"/>
                </a:solidFill>
                <a:effectLst/>
                <a:latin typeface="+mn-lt"/>
                <a:ea typeface="+mn-ea"/>
                <a:cs typeface="+mn-cs"/>
              </a:rPr>
              <a:t>Growth potential</a:t>
            </a:r>
            <a:r>
              <a:rPr lang="en-US" sz="1200" kern="1200" dirty="0">
                <a:solidFill>
                  <a:schemeClr val="tx1"/>
                </a:solidFill>
                <a:effectLst/>
                <a:latin typeface="+mn-lt"/>
                <a:ea typeface="+mn-ea"/>
                <a:cs typeface="+mn-cs"/>
              </a:rPr>
              <a:t> - Excellent workers require freedom to develop. In order to lower turnover, the business must provide possibilities for professional growth and progress.</a:t>
            </a:r>
          </a:p>
          <a:p>
            <a:r>
              <a:rPr lang="en-US" sz="1200" b="1" kern="1200" dirty="0">
                <a:solidFill>
                  <a:schemeClr val="tx1"/>
                </a:solidFill>
                <a:effectLst/>
                <a:latin typeface="+mn-lt"/>
                <a:ea typeface="+mn-ea"/>
                <a:cs typeface="+mn-cs"/>
              </a:rPr>
              <a:t>Trust in Leadership</a:t>
            </a:r>
            <a:r>
              <a:rPr lang="en-US" sz="1200" kern="1200" dirty="0">
                <a:solidFill>
                  <a:schemeClr val="tx1"/>
                </a:solidFill>
                <a:effectLst/>
                <a:latin typeface="+mn-lt"/>
                <a:ea typeface="+mn-ea"/>
                <a:cs typeface="+mn-cs"/>
              </a:rPr>
              <a:t> - Businesses require an united mission that staff members can be pleased to support. Employee engagement and motivation depend on integrity, openness, and good leadership. </a:t>
            </a:r>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5</a:t>
            </a:fld>
            <a:endParaRPr lang="en-US"/>
          </a:p>
        </p:txBody>
      </p:sp>
    </p:spTree>
    <p:extLst>
      <p:ext uri="{BB962C8B-B14F-4D97-AF65-F5344CB8AC3E}">
        <p14:creationId xmlns:p14="http://schemas.microsoft.com/office/powerpoint/2010/main" val="2642765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COVID-19 epidemic has compelled some organisations to make difficult managerial choices. They were forced to reduce their personnel through frequent layoffs. But this situation will pass soon. Businesses should therefore keep their best workers on board and prepare to resume operations. Employee engagement has become more crucial than ever across all industries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But the hotel sector places a premium on it. The hotel sector lives by the philosophy of giving the greatest customer service. The only endorsers are employees. A single error may make the distinction between a satisfied and an unhappy consumer. The greatest approach to maintain them and retain them content with their careers is to make them happy (Antony, 2018). </a:t>
            </a:r>
          </a:p>
          <a:p>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6</a:t>
            </a:fld>
            <a:endParaRPr lang="en-US"/>
          </a:p>
        </p:txBody>
      </p:sp>
    </p:spTree>
    <p:extLst>
      <p:ext uri="{BB962C8B-B14F-4D97-AF65-F5344CB8AC3E}">
        <p14:creationId xmlns:p14="http://schemas.microsoft.com/office/powerpoint/2010/main" val="3835745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Encourage cooperative leaders - </a:t>
            </a:r>
            <a:r>
              <a:rPr lang="en-US" sz="1200" b="0" kern="1200" dirty="0">
                <a:solidFill>
                  <a:schemeClr val="tx1"/>
                </a:solidFill>
                <a:effectLst/>
                <a:latin typeface="+mn-lt"/>
                <a:ea typeface="+mn-ea"/>
                <a:cs typeface="+mn-cs"/>
              </a:rPr>
              <a:t>Compared </a:t>
            </a:r>
            <a:r>
              <a:rPr lang="en-US" sz="1200" kern="1200" dirty="0">
                <a:solidFill>
                  <a:schemeClr val="tx1"/>
                </a:solidFill>
                <a:effectLst/>
                <a:latin typeface="+mn-lt"/>
                <a:ea typeface="+mn-ea"/>
                <a:cs typeface="+mn-cs"/>
              </a:rPr>
              <a:t>to only 20% of disengaged organisations, 90% of highly involved companies stated that management values employee involvement. Engagement among employees is a two-way street. Employees lack faith in the organization's mission and goals when executives don't put engagement at the top of their priority list. Manager buy-in is very crucial. The people that contact daily with employees, develop connections with them, and shape business culture are managers. They are in the greatest position to keep an eye on engagement and deal with the main areas of friction that have surfaced.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Culture of honest feedback - </a:t>
            </a:r>
            <a:r>
              <a:rPr lang="en-US" sz="1200" kern="1200" dirty="0">
                <a:solidFill>
                  <a:schemeClr val="tx1"/>
                </a:solidFill>
                <a:effectLst/>
                <a:latin typeface="+mn-lt"/>
                <a:ea typeface="+mn-ea"/>
                <a:cs typeface="+mn-cs"/>
              </a:rPr>
              <a:t>Going straight to the source to comprehend why and where employee engagement is decreasing. You can't genuinely provide them the experiences they expect if users don't ask them what they want. We can better understand and meet the requirements of each person if we give constant and frequent feedback a high priority. You may obtain candid feedback from your staff by using surveys. In contrast to the fact that 85% of engaged businesses undertake yearly employee surveys, disengaged businesses are fifteen times more likely to never done so. Include engagement, pulse, and lifecycle surveys all year round to significantly boost your feedback culture.</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Integrate employee engagement - </a:t>
            </a:r>
            <a:r>
              <a:rPr lang="en-US" sz="1200" kern="1200" dirty="0">
                <a:solidFill>
                  <a:schemeClr val="tx1"/>
                </a:solidFill>
                <a:effectLst/>
                <a:latin typeface="+mn-lt"/>
                <a:ea typeface="+mn-ea"/>
                <a:cs typeface="+mn-cs"/>
              </a:rPr>
              <a:t>78% of organisations with high levels of engagement want to increase employee retention year-round. Continuous listening remains more important than yearly engagement surveys and productivity evaluations, despite the fact that it is essential for developing a positive, high-performing culture. is not unexpected. Companies that lack commitment treat engagements as projects with a short timeline. An employee may feel disengaged, unmotivated, and uncertain about whether they will be a suitable match for the company in the future if they are only addressed once a year. </a:t>
            </a:r>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7</a:t>
            </a:fld>
            <a:endParaRPr lang="en-US"/>
          </a:p>
        </p:txBody>
      </p:sp>
    </p:spTree>
    <p:extLst>
      <p:ext uri="{BB962C8B-B14F-4D97-AF65-F5344CB8AC3E}">
        <p14:creationId xmlns:p14="http://schemas.microsoft.com/office/powerpoint/2010/main" val="881200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presentation's conclusion is that a hotel's productivity depends on its employees. When the hospitality business makes the correct steps, employee engagement soars. Through meaningful work, practical learning management, attractive work environments, opportunity for progress, and self-assurance in leadership, the Deloitte model offers possibilities to increase employee engagement. Additionally, it offers techniques for enhancing worker engagements, including. Collaborative leadership, open communication, and employee integration. You can bind your staff to your business by promoting effective employee communication. Employee identification with the company's vision, beliefs, and goals increases through effective communication. Following that, kids improve and become more motivated to participate in all elements of their job.</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0ABEC6A-8E07-4C34-AB4C-E245E706D0AB}" type="slidenum">
              <a:rPr lang="en-US" smtClean="0"/>
              <a:t>8</a:t>
            </a:fld>
            <a:endParaRPr lang="en-US"/>
          </a:p>
        </p:txBody>
      </p:sp>
    </p:spTree>
    <p:extLst>
      <p:ext uri="{BB962C8B-B14F-4D97-AF65-F5344CB8AC3E}">
        <p14:creationId xmlns:p14="http://schemas.microsoft.com/office/powerpoint/2010/main" val="9559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7488A46-83BD-4B2A-9BE0-AB5D7A7F0A26}" type="datetimeFigureOut">
              <a:rPr lang="en-US" smtClean="0"/>
              <a:t>11/27/2022</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5C3D81B3-B1EB-4738-9E5F-55E69D91BAF1}" type="slidenum">
              <a:rPr lang="en-US" smtClean="0"/>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88A46-83BD-4B2A-9BE0-AB5D7A7F0A26}"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88A46-83BD-4B2A-9BE0-AB5D7A7F0A26}"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07488A46-83BD-4B2A-9BE0-AB5D7A7F0A26}"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3D81B3-B1EB-4738-9E5F-55E69D91BAF1}" type="slidenum">
              <a:rPr lang="en-US" smtClean="0"/>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88A46-83BD-4B2A-9BE0-AB5D7A7F0A26}" type="datetimeFigureOut">
              <a:rPr lang="en-US" smtClean="0"/>
              <a:t>11/27/2022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7488A46-83BD-4B2A-9BE0-AB5D7A7F0A26}" type="datetimeFigureOut">
              <a:rPr lang="en-US" smtClean="0"/>
              <a:t>11/27/2022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88A46-83BD-4B2A-9BE0-AB5D7A7F0A26}" type="datetimeFigureOut">
              <a:rPr lang="en-US" smtClean="0"/>
              <a:t>11/27/2022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7488A46-83BD-4B2A-9BE0-AB5D7A7F0A26}" type="datetimeFigureOut">
              <a:rPr lang="en-US" smtClean="0"/>
              <a:t>11/27/2022</a:t>
            </a:fld>
            <a:endParaRPr lang="en-US"/>
          </a:p>
        </p:txBody>
      </p:sp>
      <p:sp>
        <p:nvSpPr>
          <p:cNvPr id="7" name="Slide Number Placeholder 6"/>
          <p:cNvSpPr>
            <a:spLocks noGrp="1"/>
          </p:cNvSpPr>
          <p:nvPr>
            <p:ph type="sldNum" sz="quarter" idx="12"/>
          </p:nvPr>
        </p:nvSpPr>
        <p:spPr/>
        <p:txBody>
          <a:bodyPr/>
          <a:lstStyle/>
          <a:p>
            <a:fld id="{5C3D81B3-B1EB-4738-9E5F-55E69D91BAF1}" type="slidenum">
              <a:rPr lang="en-US" smtClean="0"/>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488A46-83BD-4B2A-9BE0-AB5D7A7F0A26}" type="datetimeFigureOut">
              <a:rPr lang="en-US" smtClean="0"/>
              <a:t>11/27/2022</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488A46-83BD-4B2A-9BE0-AB5D7A7F0A26}"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488A46-83BD-4B2A-9BE0-AB5D7A7F0A26}"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3D81B3-B1EB-4738-9E5F-55E69D91BAF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07488A46-83BD-4B2A-9BE0-AB5D7A7F0A26}" type="datetimeFigureOut">
              <a:rPr lang="en-US" smtClean="0"/>
              <a:t>11/27/2022</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5C3D81B3-B1EB-4738-9E5F-55E69D91BAF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just"/>
            <a:r>
              <a:rPr lang="en-US" b="1" dirty="0">
                <a:latin typeface="Times New Roman" pitchFamily="18" charset="0"/>
                <a:cs typeface="Times New Roman" pitchFamily="18" charset="0"/>
              </a:rPr>
              <a:t>IMPORTANCE OF EMPLOYEE ENGAGEMENT</a:t>
            </a:r>
          </a:p>
        </p:txBody>
      </p:sp>
      <p:sp>
        <p:nvSpPr>
          <p:cNvPr id="3" name="Subtitle 2"/>
          <p:cNvSpPr>
            <a:spLocks noGrp="1"/>
          </p:cNvSpPr>
          <p:nvPr>
            <p:ph type="subTitle" idx="1"/>
          </p:nvPr>
        </p:nvSpPr>
        <p:spPr/>
        <p:txBody>
          <a:bodyPr/>
          <a:lstStyle/>
          <a:p>
            <a:r>
              <a:rPr lang="en-US" b="1" dirty="0"/>
              <a:t>STUDENT ID: 2112110</a:t>
            </a:r>
          </a:p>
          <a:p>
            <a:r>
              <a:rPr lang="en-US" b="1" dirty="0"/>
              <a:t>STUDENT NAME: Mihai Bucur</a:t>
            </a:r>
          </a:p>
        </p:txBody>
      </p:sp>
    </p:spTree>
    <p:extLst>
      <p:ext uri="{BB962C8B-B14F-4D97-AF65-F5344CB8AC3E}">
        <p14:creationId xmlns:p14="http://schemas.microsoft.com/office/powerpoint/2010/main" val="3829248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Table of contents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22148885"/>
              </p:ext>
            </p:extLst>
          </p:nvPr>
        </p:nvGraphicFramePr>
        <p:xfrm>
          <a:off x="1066800" y="2324100"/>
          <a:ext cx="6753225" cy="3200400"/>
        </p:xfrm>
        <a:graphic>
          <a:graphicData uri="http://schemas.openxmlformats.org/drawingml/2006/table">
            <a:tbl>
              <a:tblPr firstRow="1" bandRow="1">
                <a:tableStyleId>{5C22544A-7EE6-4342-B048-85BDC9FD1C3A}</a:tableStyleId>
              </a:tblPr>
              <a:tblGrid>
                <a:gridCol w="6753225">
                  <a:extLst>
                    <a:ext uri="{9D8B030D-6E8A-4147-A177-3AD203B41FA5}">
                      <a16:colId xmlns:a16="http://schemas.microsoft.com/office/drawing/2014/main" val="20000"/>
                    </a:ext>
                  </a:extLst>
                </a:gridCol>
              </a:tblGrid>
              <a:tr h="370840">
                <a:tc>
                  <a:txBody>
                    <a:bodyPr/>
                    <a:lstStyle/>
                    <a:p>
                      <a:r>
                        <a:rPr lang="en-US" sz="2400" b="1" dirty="0">
                          <a:latin typeface="Times New Roman" pitchFamily="18" charset="0"/>
                          <a:cs typeface="Times New Roman" pitchFamily="18" charset="0"/>
                        </a:rPr>
                        <a:t>Table</a:t>
                      </a:r>
                      <a:r>
                        <a:rPr lang="en-US" sz="2400" b="1" baseline="0" dirty="0">
                          <a:latin typeface="Times New Roman" pitchFamily="18" charset="0"/>
                          <a:cs typeface="Times New Roman" pitchFamily="18" charset="0"/>
                        </a:rPr>
                        <a:t> of contents</a:t>
                      </a:r>
                      <a:endParaRPr lang="en-US" sz="2400" b="1" dirty="0">
                        <a:latin typeface="Times New Roman" pitchFamily="18" charset="0"/>
                        <a:cs typeface="Times New Roman" pitchFamily="18" charset="0"/>
                      </a:endParaRPr>
                    </a:p>
                  </a:txBody>
                  <a:tcPr/>
                </a:tc>
                <a:extLst>
                  <a:ext uri="{0D108BD9-81ED-4DB2-BD59-A6C34878D82A}">
                    <a16:rowId xmlns:a16="http://schemas.microsoft.com/office/drawing/2014/main" val="10000"/>
                  </a:ext>
                </a:extLst>
              </a:tr>
              <a:tr h="370840">
                <a:tc>
                  <a:txBody>
                    <a:bodyPr/>
                    <a:lstStyle/>
                    <a:p>
                      <a:r>
                        <a:rPr lang="en-US" sz="2400" b="1" dirty="0">
                          <a:latin typeface="Times New Roman" pitchFamily="18" charset="0"/>
                          <a:cs typeface="Times New Roman" pitchFamily="18" charset="0"/>
                        </a:rPr>
                        <a:t>Introduction</a:t>
                      </a:r>
                    </a:p>
                  </a:txBody>
                  <a:tcPr/>
                </a:tc>
                <a:extLst>
                  <a:ext uri="{0D108BD9-81ED-4DB2-BD59-A6C34878D82A}">
                    <a16:rowId xmlns:a16="http://schemas.microsoft.com/office/drawing/2014/main" val="10001"/>
                  </a:ext>
                </a:extLst>
              </a:tr>
              <a:tr h="370840">
                <a:tc>
                  <a:txBody>
                    <a:bodyPr/>
                    <a:lstStyle/>
                    <a:p>
                      <a:r>
                        <a:rPr lang="en-US" sz="2400" b="1" dirty="0">
                          <a:latin typeface="Times New Roman" pitchFamily="18" charset="0"/>
                          <a:cs typeface="Times New Roman" pitchFamily="18" charset="0"/>
                        </a:rPr>
                        <a:t>Employee engagement </a:t>
                      </a:r>
                    </a:p>
                  </a:txBody>
                  <a:tcPr/>
                </a:tc>
                <a:extLst>
                  <a:ext uri="{0D108BD9-81ED-4DB2-BD59-A6C34878D82A}">
                    <a16:rowId xmlns:a16="http://schemas.microsoft.com/office/drawing/2014/main" val="10002"/>
                  </a:ext>
                </a:extLst>
              </a:tr>
              <a:tr h="370840">
                <a:tc>
                  <a:txBody>
                    <a:bodyPr/>
                    <a:lstStyle/>
                    <a:p>
                      <a:r>
                        <a:rPr lang="en-US" sz="2400" b="1" dirty="0">
                          <a:latin typeface="Times New Roman" pitchFamily="18" charset="0"/>
                          <a:cs typeface="Times New Roman" pitchFamily="18" charset="0"/>
                        </a:rPr>
                        <a:t>Deloitte model </a:t>
                      </a:r>
                    </a:p>
                  </a:txBody>
                  <a:tcPr/>
                </a:tc>
                <a:extLst>
                  <a:ext uri="{0D108BD9-81ED-4DB2-BD59-A6C34878D82A}">
                    <a16:rowId xmlns:a16="http://schemas.microsoft.com/office/drawing/2014/main" val="10003"/>
                  </a:ext>
                </a:extLst>
              </a:tr>
              <a:tr h="370840">
                <a:tc>
                  <a:txBody>
                    <a:bodyPr/>
                    <a:lstStyle/>
                    <a:p>
                      <a:r>
                        <a:rPr lang="en-US" sz="2400" b="1" dirty="0">
                          <a:latin typeface="Times New Roman" pitchFamily="18" charset="0"/>
                          <a:cs typeface="Times New Roman" pitchFamily="18" charset="0"/>
                        </a:rPr>
                        <a:t>Best practices to engage employees</a:t>
                      </a:r>
                    </a:p>
                  </a:txBody>
                  <a:tcPr/>
                </a:tc>
                <a:extLst>
                  <a:ext uri="{0D108BD9-81ED-4DB2-BD59-A6C34878D82A}">
                    <a16:rowId xmlns:a16="http://schemas.microsoft.com/office/drawing/2014/main" val="10004"/>
                  </a:ext>
                </a:extLst>
              </a:tr>
              <a:tr h="370840">
                <a:tc>
                  <a:txBody>
                    <a:bodyPr/>
                    <a:lstStyle/>
                    <a:p>
                      <a:r>
                        <a:rPr lang="en-US" sz="2400" b="1" dirty="0">
                          <a:latin typeface="Times New Roman" pitchFamily="18" charset="0"/>
                          <a:cs typeface="Times New Roman" pitchFamily="18" charset="0"/>
                        </a:rPr>
                        <a:t>Conclusion</a:t>
                      </a:r>
                    </a:p>
                  </a:txBody>
                  <a:tcPr/>
                </a:tc>
                <a:extLst>
                  <a:ext uri="{0D108BD9-81ED-4DB2-BD59-A6C34878D82A}">
                    <a16:rowId xmlns:a16="http://schemas.microsoft.com/office/drawing/2014/main" val="10005"/>
                  </a:ext>
                </a:extLst>
              </a:tr>
              <a:tr h="403860">
                <a:tc>
                  <a:txBody>
                    <a:bodyPr/>
                    <a:lstStyle/>
                    <a:p>
                      <a:r>
                        <a:rPr lang="en-US" sz="2400" b="1" dirty="0">
                          <a:latin typeface="Times New Roman" pitchFamily="18" charset="0"/>
                          <a:cs typeface="Times New Roman" pitchFamily="18" charset="0"/>
                        </a:rPr>
                        <a:t>References</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28402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INTRODUCTION</a:t>
            </a:r>
          </a:p>
        </p:txBody>
      </p:sp>
      <p:sp>
        <p:nvSpPr>
          <p:cNvPr id="3" name="Content Placeholder 2"/>
          <p:cNvSpPr>
            <a:spLocks noGrp="1"/>
          </p:cNvSpPr>
          <p:nvPr>
            <p:ph sz="quarter" idx="13"/>
          </p:nvPr>
        </p:nvSpPr>
        <p:spPr>
          <a:xfrm>
            <a:off x="990600" y="2286000"/>
            <a:ext cx="3429000" cy="4114800"/>
          </a:xfrm>
        </p:spPr>
        <p:txBody>
          <a:bodyPr>
            <a:noAutofit/>
          </a:bodyPr>
          <a:lstStyle/>
          <a:p>
            <a:pPr marL="68580" indent="0" algn="just">
              <a:buNone/>
            </a:pPr>
            <a:r>
              <a:rPr lang="en-US" sz="2000" dirty="0">
                <a:latin typeface="Agency FB" panose="020B0503020202020204" pitchFamily="34" charset="0"/>
                <a:cs typeface="Times New Roman" pitchFamily="18" charset="0"/>
              </a:rPr>
              <a:t>This report aims to focus on the importance of engagement of employees and the theoretical model of employee engagement. It also provides examples of practices for employee engagement</a:t>
            </a:r>
            <a:r>
              <a:rPr lang="en-US" sz="1600" kern="1200" baseline="0" dirty="0">
                <a:solidFill>
                  <a:schemeClr val="tx1"/>
                </a:solidFill>
                <a:effectLst/>
                <a:latin typeface="Agency FB" panose="020B0503020202020204" pitchFamily="34" charset="0"/>
              </a:rPr>
              <a:t>(</a:t>
            </a:r>
            <a:r>
              <a:rPr lang="en-US" sz="1600" b="0" i="0" kern="1200" dirty="0">
                <a:solidFill>
                  <a:schemeClr val="tx1"/>
                </a:solidFill>
                <a:effectLst/>
                <a:latin typeface="Agency FB" panose="020B0503020202020204" pitchFamily="34" charset="0"/>
              </a:rPr>
              <a:t>Lee,</a:t>
            </a:r>
            <a:r>
              <a:rPr lang="en-US" sz="1600" b="0" i="0" kern="1200" baseline="0" dirty="0">
                <a:solidFill>
                  <a:schemeClr val="tx1"/>
                </a:solidFill>
                <a:effectLst/>
                <a:latin typeface="Agency FB" panose="020B0503020202020204" pitchFamily="34" charset="0"/>
              </a:rPr>
              <a:t> </a:t>
            </a:r>
            <a:r>
              <a:rPr lang="en-US" sz="1600" b="0" i="0" kern="1200" dirty="0">
                <a:solidFill>
                  <a:schemeClr val="tx1"/>
                </a:solidFill>
                <a:effectLst/>
                <a:latin typeface="Agency FB" panose="020B0503020202020204" pitchFamily="34" charset="0"/>
              </a:rPr>
              <a:t>Rocco and Shuck,</a:t>
            </a:r>
            <a:r>
              <a:rPr lang="en-US" sz="1600" b="0" i="0" kern="1200" baseline="0" dirty="0">
                <a:solidFill>
                  <a:schemeClr val="tx1"/>
                </a:solidFill>
                <a:effectLst/>
                <a:latin typeface="Agency FB" panose="020B0503020202020204" pitchFamily="34" charset="0"/>
              </a:rPr>
              <a:t> </a:t>
            </a:r>
            <a:r>
              <a:rPr lang="en-US" sz="1600" b="0" i="0" kern="1200" dirty="0">
                <a:solidFill>
                  <a:schemeClr val="tx1"/>
                </a:solidFill>
                <a:effectLst/>
                <a:latin typeface="Agency FB" panose="020B0503020202020204" pitchFamily="34" charset="0"/>
              </a:rPr>
              <a:t>2020).</a:t>
            </a:r>
            <a:r>
              <a:rPr lang="en-US" sz="1600" dirty="0">
                <a:latin typeface="Agency FB" panose="020B0503020202020204" pitchFamily="34" charset="0"/>
                <a:cs typeface="Times New Roman" pitchFamily="18" charset="0"/>
              </a:rPr>
              <a:t> </a:t>
            </a:r>
            <a:r>
              <a:rPr lang="en-US" sz="2000" dirty="0">
                <a:latin typeface="Agency FB" panose="020B0503020202020204" pitchFamily="34" charset="0"/>
                <a:cs typeface="Times New Roman" pitchFamily="18" charset="0"/>
              </a:rPr>
              <a:t>Employee engagement is important as employees in a hotel serve as the first line of </a:t>
            </a:r>
            <a:r>
              <a:rPr lang="en-US" sz="2000" dirty="0" err="1">
                <a:latin typeface="Agency FB" panose="020B0503020202020204" pitchFamily="34" charset="0"/>
                <a:cs typeface="Times New Roman" pitchFamily="18" charset="0"/>
              </a:rPr>
              <a:t>defence</a:t>
            </a:r>
            <a:r>
              <a:rPr lang="en-US" sz="2000" dirty="0">
                <a:latin typeface="Agency FB" panose="020B0503020202020204" pitchFamily="34" charset="0"/>
                <a:cs typeface="Times New Roman" pitchFamily="18" charset="0"/>
              </a:rPr>
              <a:t> in the hotel’s survival, profit and growth (Sun and </a:t>
            </a:r>
            <a:r>
              <a:rPr lang="en-US" sz="2000" dirty="0" err="1">
                <a:latin typeface="Agency FB" panose="020B0503020202020204" pitchFamily="34" charset="0"/>
                <a:cs typeface="Times New Roman" pitchFamily="18" charset="0"/>
              </a:rPr>
              <a:t>Bunchapattanasakda</a:t>
            </a:r>
            <a:r>
              <a:rPr lang="en-US" sz="2000" dirty="0">
                <a:latin typeface="Agency FB" panose="020B0503020202020204" pitchFamily="34" charset="0"/>
                <a:cs typeface="Times New Roman" pitchFamily="18" charset="0"/>
              </a:rPr>
              <a:t>,  2019). </a:t>
            </a:r>
          </a:p>
        </p:txBody>
      </p:sp>
      <p:pic>
        <p:nvPicPr>
          <p:cNvPr id="1026"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4645025" y="2514600"/>
            <a:ext cx="3660775"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1612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Employee Engagement</a:t>
            </a:r>
          </a:p>
        </p:txBody>
      </p:sp>
      <p:sp>
        <p:nvSpPr>
          <p:cNvPr id="3" name="Content Placeholder 2"/>
          <p:cNvSpPr>
            <a:spLocks noGrp="1"/>
          </p:cNvSpPr>
          <p:nvPr>
            <p:ph sz="quarter" idx="13"/>
          </p:nvPr>
        </p:nvSpPr>
        <p:spPr>
          <a:xfrm>
            <a:off x="1042416" y="2313432"/>
            <a:ext cx="3419856" cy="3782568"/>
          </a:xfrm>
        </p:spPr>
        <p:txBody>
          <a:bodyPr>
            <a:noAutofit/>
          </a:bodyPr>
          <a:lstStyle/>
          <a:p>
            <a:pPr marL="68580" indent="0" algn="just">
              <a:lnSpc>
                <a:spcPct val="120000"/>
              </a:lnSpc>
              <a:buNone/>
            </a:pPr>
            <a:r>
              <a:rPr lang="en-US" sz="1800" dirty="0">
                <a:latin typeface="Times New Roman" pitchFamily="18" charset="0"/>
                <a:cs typeface="Times New Roman" pitchFamily="18" charset="0"/>
              </a:rPr>
              <a:t>A key term for comprehending, numerically and qualitatively defining the nature of a group's connection with its employees is employee engagement (Saks, 2020). A person who is totally engrossed about their job and thus takes effective actions to advance the image and interest of the business is called engaged employee (</a:t>
            </a:r>
            <a:r>
              <a:rPr lang="en-US" sz="1800" dirty="0" err="1">
                <a:latin typeface="Times New Roman" pitchFamily="18" charset="0"/>
                <a:cs typeface="Times New Roman" pitchFamily="18" charset="0"/>
              </a:rPr>
              <a:t>Chanana</a:t>
            </a:r>
            <a:r>
              <a:rPr lang="en-US" sz="1800" dirty="0">
                <a:latin typeface="Times New Roman" pitchFamily="18" charset="0"/>
                <a:cs typeface="Times New Roman" pitchFamily="18" charset="0"/>
              </a:rPr>
              <a:t>, 2021). </a:t>
            </a:r>
          </a:p>
        </p:txBody>
      </p:sp>
      <p:pic>
        <p:nvPicPr>
          <p:cNvPr id="2050"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4648200" y="2438400"/>
            <a:ext cx="3657599"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1405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90600"/>
            <a:ext cx="7024744" cy="1143000"/>
          </a:xfrm>
        </p:spPr>
        <p:txBody>
          <a:bodyPr>
            <a:normAutofit fontScale="90000"/>
          </a:bodyPr>
          <a:lstStyle/>
          <a:p>
            <a:r>
              <a:rPr lang="en-US" b="1" dirty="0">
                <a:latin typeface="Times New Roman" pitchFamily="18" charset="0"/>
                <a:cs typeface="Times New Roman" pitchFamily="18" charset="0"/>
              </a:rPr>
              <a:t>The Deloitte Model</a:t>
            </a:r>
            <a:br>
              <a:rPr lang="en-US" b="1" dirty="0">
                <a:latin typeface="Times New Roman" pitchFamily="18" charset="0"/>
                <a:cs typeface="Times New Roman" pitchFamily="18" charset="0"/>
              </a:rPr>
            </a:br>
            <a:endParaRPr lang="en-US" b="1" dirty="0">
              <a:latin typeface="Times New Roman" pitchFamily="18" charset="0"/>
              <a:cs typeface="Times New Roman" pitchFamily="18" charset="0"/>
            </a:endParaRPr>
          </a:p>
        </p:txBody>
      </p:sp>
      <p:sp>
        <p:nvSpPr>
          <p:cNvPr id="3" name="Content Placeholder 2"/>
          <p:cNvSpPr>
            <a:spLocks noGrp="1"/>
          </p:cNvSpPr>
          <p:nvPr>
            <p:ph sz="quarter" idx="13"/>
          </p:nvPr>
        </p:nvSpPr>
        <p:spPr/>
        <p:txBody>
          <a:bodyPr>
            <a:noAutofit/>
          </a:bodyPr>
          <a:lstStyle/>
          <a:p>
            <a:pPr marL="68580" indent="0" algn="just">
              <a:lnSpc>
                <a:spcPct val="120000"/>
              </a:lnSpc>
              <a:buNone/>
            </a:pPr>
            <a:r>
              <a:rPr lang="en-US" sz="1200" dirty="0">
                <a:latin typeface="Times New Roman" pitchFamily="18" charset="0"/>
                <a:cs typeface="Times New Roman" pitchFamily="18" charset="0"/>
              </a:rPr>
              <a:t>One of the four greatest bookkeeping organizations on the planet, Deloitte Well played Tohmatsu Restricted, made and advanced the Deloitte model. (Rawat and Dadas, 2019). </a:t>
            </a:r>
          </a:p>
          <a:p>
            <a:pPr marL="68580" indent="0" algn="just">
              <a:lnSpc>
                <a:spcPct val="120000"/>
              </a:lnSpc>
              <a:buNone/>
            </a:pPr>
            <a:r>
              <a:rPr lang="en-US" sz="1050" b="1" i="0" dirty="0">
                <a:solidFill>
                  <a:srgbClr val="BDC1C6"/>
                </a:solidFill>
                <a:effectLst/>
                <a:latin typeface="arial" panose="020B0604020202020204" pitchFamily="34" charset="0"/>
              </a:rPr>
              <a:t>The Deloitte model was developed through expansive employee interviews. Their research identified five core elements as the central pillars of engagement: </a:t>
            </a:r>
            <a:endParaRPr lang="en-US" sz="1200" b="1" dirty="0">
              <a:latin typeface="Times New Roman" pitchFamily="18" charset="0"/>
              <a:cs typeface="Times New Roman" pitchFamily="18" charset="0"/>
            </a:endParaRPr>
          </a:p>
          <a:p>
            <a:pPr algn="just">
              <a:lnSpc>
                <a:spcPct val="120000"/>
              </a:lnSpc>
            </a:pPr>
            <a:r>
              <a:rPr lang="en-US" sz="1200" dirty="0">
                <a:latin typeface="Times New Roman" pitchFamily="18" charset="0"/>
                <a:cs typeface="Times New Roman" pitchFamily="18" charset="0"/>
              </a:rPr>
              <a:t>Meaningful work</a:t>
            </a:r>
          </a:p>
          <a:p>
            <a:pPr algn="just">
              <a:lnSpc>
                <a:spcPct val="120000"/>
              </a:lnSpc>
            </a:pPr>
            <a:r>
              <a:rPr lang="en-US" sz="1200" dirty="0">
                <a:latin typeface="Times New Roman" pitchFamily="18" charset="0"/>
                <a:cs typeface="Times New Roman" pitchFamily="18" charset="0"/>
              </a:rPr>
              <a:t> Hands-on management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Abdurrohman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Febriansyah</a:t>
            </a:r>
            <a:r>
              <a:rPr lang="en-US" sz="1200" kern="1200" dirty="0">
                <a:solidFill>
                  <a:schemeClr val="tx1"/>
                </a:solidFill>
                <a:effectLst/>
                <a:latin typeface="+mn-lt"/>
                <a:ea typeface="+mn-ea"/>
                <a:cs typeface="+mn-cs"/>
              </a:rPr>
              <a:t>, 2019).</a:t>
            </a:r>
            <a:endParaRPr lang="en-US" sz="1200" dirty="0">
              <a:latin typeface="Times New Roman" pitchFamily="18" charset="0"/>
              <a:cs typeface="Times New Roman" pitchFamily="18" charset="0"/>
            </a:endParaRPr>
          </a:p>
          <a:p>
            <a:pPr algn="just">
              <a:lnSpc>
                <a:spcPct val="120000"/>
              </a:lnSpc>
            </a:pPr>
            <a:r>
              <a:rPr lang="en-US" sz="1200" dirty="0">
                <a:latin typeface="Times New Roman" pitchFamily="18" charset="0"/>
                <a:cs typeface="Times New Roman" pitchFamily="18" charset="0"/>
              </a:rPr>
              <a:t>Positive work environment </a:t>
            </a:r>
          </a:p>
          <a:p>
            <a:pPr algn="just">
              <a:lnSpc>
                <a:spcPct val="120000"/>
              </a:lnSpc>
            </a:pPr>
            <a:r>
              <a:rPr lang="en-US" sz="1200" dirty="0">
                <a:latin typeface="Times New Roman" pitchFamily="18" charset="0"/>
                <a:cs typeface="Times New Roman" pitchFamily="18" charset="0"/>
              </a:rPr>
              <a:t>Growth opportunity </a:t>
            </a:r>
          </a:p>
          <a:p>
            <a:pPr algn="just">
              <a:lnSpc>
                <a:spcPct val="120000"/>
              </a:lnSpc>
            </a:pPr>
            <a:r>
              <a:rPr lang="en-US" sz="1200" dirty="0">
                <a:latin typeface="Times New Roman" pitchFamily="18" charset="0"/>
                <a:cs typeface="Times New Roman" pitchFamily="18" charset="0"/>
              </a:rPr>
              <a:t>Trust in leadership </a:t>
            </a:r>
            <a:r>
              <a:rPr lang="en-US" sz="1200" kern="1200" dirty="0">
                <a:solidFill>
                  <a:schemeClr val="tx1"/>
                </a:solidFill>
                <a:effectLst/>
                <a:latin typeface="+mn-lt"/>
                <a:ea typeface="+mn-ea"/>
                <a:cs typeface="+mn-cs"/>
              </a:rPr>
              <a:t>(Rawat and Dadas, 2019). </a:t>
            </a:r>
          </a:p>
          <a:p>
            <a:pPr algn="just">
              <a:lnSpc>
                <a:spcPct val="120000"/>
              </a:lnSpc>
            </a:pPr>
            <a:endParaRPr lang="en-US" sz="1700" dirty="0">
              <a:latin typeface="Times New Roman" pitchFamily="18" charset="0"/>
              <a:cs typeface="Times New Roman" pitchFamily="18" charset="0"/>
            </a:endParaRPr>
          </a:p>
        </p:txBody>
      </p:sp>
      <p:pic>
        <p:nvPicPr>
          <p:cNvPr id="3074"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4648200" y="2438400"/>
            <a:ext cx="3505199"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016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Best practices to engage employees</a:t>
            </a:r>
          </a:p>
        </p:txBody>
      </p:sp>
      <p:sp>
        <p:nvSpPr>
          <p:cNvPr id="3" name="Content Placeholder 2"/>
          <p:cNvSpPr>
            <a:spLocks noGrp="1"/>
          </p:cNvSpPr>
          <p:nvPr>
            <p:ph sz="quarter" idx="13"/>
          </p:nvPr>
        </p:nvSpPr>
        <p:spPr>
          <a:xfrm>
            <a:off x="1042416" y="2313432"/>
            <a:ext cx="3419856" cy="4087368"/>
          </a:xfrm>
        </p:spPr>
        <p:txBody>
          <a:bodyPr>
            <a:noAutofit/>
          </a:bodyPr>
          <a:lstStyle/>
          <a:p>
            <a:pPr marL="68580" indent="0" algn="just">
              <a:buNone/>
            </a:pPr>
            <a:r>
              <a:rPr lang="en-US" sz="1800" dirty="0">
                <a:latin typeface="Times New Roman" pitchFamily="18" charset="0"/>
                <a:cs typeface="Times New Roman" pitchFamily="18" charset="0"/>
              </a:rPr>
              <a:t>In order to succeed, the hospitality sector, which is one of the places with high priority on customer service, must concentrate on employee engagement. By prioritizing workers, engagement enables businesses to prosper and, as a result, improves their ability to serve consumers </a:t>
            </a:r>
            <a:r>
              <a:rPr lang="en-US" sz="1800" kern="1200" dirty="0">
                <a:solidFill>
                  <a:schemeClr val="tx1"/>
                </a:solidFill>
                <a:effectLst/>
                <a:latin typeface="+mn-lt"/>
                <a:ea typeface="+mn-ea"/>
                <a:cs typeface="+mn-cs"/>
              </a:rPr>
              <a:t>(Hammed et. al, 2020). </a:t>
            </a:r>
            <a:r>
              <a:rPr lang="en-US" sz="1800" dirty="0">
                <a:latin typeface="Times New Roman" pitchFamily="18" charset="0"/>
                <a:cs typeface="Times New Roman" pitchFamily="18" charset="0"/>
              </a:rPr>
              <a:t> Employee engagement in the hotel sector is being impacted by COVID-19. Job uncertainty is to blame for low engagement among workers (Antony, 2018). </a:t>
            </a:r>
          </a:p>
        </p:txBody>
      </p:sp>
      <p:pic>
        <p:nvPicPr>
          <p:cNvPr id="4098"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4724400" y="2438400"/>
            <a:ext cx="36576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0414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914400"/>
            <a:ext cx="7024744" cy="1066800"/>
          </a:xfrm>
        </p:spPr>
        <p:txBody>
          <a:bodyPr>
            <a:normAutofit fontScale="90000"/>
          </a:bodyPr>
          <a:lstStyle/>
          <a:p>
            <a:r>
              <a:rPr lang="en-US" b="1" dirty="0"/>
              <a:t>Best practices to engage employees</a:t>
            </a:r>
            <a:endParaRPr lang="en-US" dirty="0"/>
          </a:p>
        </p:txBody>
      </p:sp>
      <p:pic>
        <p:nvPicPr>
          <p:cNvPr id="5122"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4953000" y="2362200"/>
            <a:ext cx="3200399" cy="3428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Content Placeholder 3"/>
          <p:cNvGraphicFramePr>
            <a:graphicFrameLocks noGrp="1"/>
          </p:cNvGraphicFramePr>
          <p:nvPr>
            <p:ph sz="quarter" idx="13"/>
            <p:extLst>
              <p:ext uri="{D42A27DB-BD31-4B8C-83A1-F6EECF244321}">
                <p14:modId xmlns:p14="http://schemas.microsoft.com/office/powerpoint/2010/main" val="862757687"/>
              </p:ext>
            </p:extLst>
          </p:nvPr>
        </p:nvGraphicFramePr>
        <p:xfrm>
          <a:off x="685800" y="2133601"/>
          <a:ext cx="3886200" cy="4028573"/>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tblGrid>
              <a:tr h="391026">
                <a:tc>
                  <a:txBody>
                    <a:bodyPr/>
                    <a:lstStyle/>
                    <a:p>
                      <a:r>
                        <a:rPr lang="en-US" sz="2400" dirty="0"/>
                        <a:t>Practices </a:t>
                      </a:r>
                    </a:p>
                  </a:txBody>
                  <a:tcPr/>
                </a:tc>
                <a:tc>
                  <a:txBody>
                    <a:bodyPr/>
                    <a:lstStyle/>
                    <a:p>
                      <a:r>
                        <a:rPr lang="en-US" sz="2400" dirty="0"/>
                        <a:t>Statistics</a:t>
                      </a:r>
                    </a:p>
                  </a:txBody>
                  <a:tcPr/>
                </a:tc>
                <a:extLst>
                  <a:ext uri="{0D108BD9-81ED-4DB2-BD59-A6C34878D82A}">
                    <a16:rowId xmlns:a16="http://schemas.microsoft.com/office/drawing/2014/main" val="10000"/>
                  </a:ext>
                </a:extLst>
              </a:tr>
              <a:tr h="912395">
                <a:tc>
                  <a:txBody>
                    <a:bodyPr/>
                    <a:lstStyle/>
                    <a:p>
                      <a:pPr algn="just"/>
                      <a:r>
                        <a:rPr lang="en-US" sz="1400" b="1" kern="1200" dirty="0">
                          <a:solidFill>
                            <a:schemeClr val="tx1"/>
                          </a:solidFill>
                          <a:effectLst/>
                          <a:latin typeface="+mn-lt"/>
                          <a:ea typeface="+mn-ea"/>
                          <a:cs typeface="+mn-cs"/>
                        </a:rPr>
                        <a:t>Encourage cooperative leaders </a:t>
                      </a:r>
                      <a:endParaRPr lang="en-US" sz="1400" dirty="0"/>
                    </a:p>
                  </a:txBody>
                  <a:tcPr/>
                </a:tc>
                <a:tc>
                  <a:txBody>
                    <a:bodyPr/>
                    <a:lstStyle/>
                    <a:p>
                      <a:r>
                        <a:rPr lang="en-US" sz="1400" b="1" dirty="0"/>
                        <a:t>90 % of</a:t>
                      </a:r>
                      <a:r>
                        <a:rPr lang="en-US" sz="1400" b="1" baseline="0" dirty="0"/>
                        <a:t> companies believe in right leaders</a:t>
                      </a:r>
                      <a:endParaRPr lang="en-US" sz="1400" b="1" dirty="0"/>
                    </a:p>
                  </a:txBody>
                  <a:tcPr/>
                </a:tc>
                <a:extLst>
                  <a:ext uri="{0D108BD9-81ED-4DB2-BD59-A6C34878D82A}">
                    <a16:rowId xmlns:a16="http://schemas.microsoft.com/office/drawing/2014/main" val="10001"/>
                  </a:ext>
                </a:extLst>
              </a:tr>
              <a:tr h="132948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t>Culture of honest feedback </a:t>
                      </a:r>
                      <a:r>
                        <a:rPr lang="en-US" sz="1400" kern="1200" dirty="0">
                          <a:solidFill>
                            <a:schemeClr val="tx1"/>
                          </a:solidFill>
                          <a:effectLst/>
                          <a:latin typeface="+mn-lt"/>
                          <a:ea typeface="+mn-ea"/>
                          <a:cs typeface="+mn-cs"/>
                        </a:rPr>
                        <a:t>(Burnett and </a:t>
                      </a:r>
                      <a:r>
                        <a:rPr lang="en-US" sz="1400" kern="1200" dirty="0" err="1">
                          <a:solidFill>
                            <a:schemeClr val="tx1"/>
                          </a:solidFill>
                          <a:effectLst/>
                          <a:latin typeface="+mn-lt"/>
                          <a:ea typeface="+mn-ea"/>
                          <a:cs typeface="+mn-cs"/>
                        </a:rPr>
                        <a:t>Lisk</a:t>
                      </a:r>
                      <a:r>
                        <a:rPr lang="en-US" sz="1400" kern="1200" dirty="0">
                          <a:solidFill>
                            <a:schemeClr val="tx1"/>
                          </a:solidFill>
                          <a:effectLst/>
                          <a:latin typeface="+mn-lt"/>
                          <a:ea typeface="+mn-ea"/>
                          <a:cs typeface="+mn-cs"/>
                        </a:rPr>
                        <a:t>, 2019). </a:t>
                      </a:r>
                    </a:p>
                    <a:p>
                      <a:endParaRPr lang="en-US" sz="1400" b="1" dirty="0"/>
                    </a:p>
                  </a:txBody>
                  <a:tcPr/>
                </a:tc>
                <a:tc>
                  <a:txBody>
                    <a:bodyPr/>
                    <a:lstStyle/>
                    <a:p>
                      <a:r>
                        <a:rPr lang="en-US" sz="1400" b="1" dirty="0"/>
                        <a:t>85 % of employees</a:t>
                      </a:r>
                      <a:r>
                        <a:rPr lang="en-US" sz="1400" b="1" baseline="0" dirty="0"/>
                        <a:t> prefer yearly survey. </a:t>
                      </a:r>
                      <a:endParaRPr lang="en-US" sz="1400" b="1" dirty="0"/>
                    </a:p>
                  </a:txBody>
                  <a:tcPr/>
                </a:tc>
                <a:extLst>
                  <a:ext uri="{0D108BD9-81ED-4DB2-BD59-A6C34878D82A}">
                    <a16:rowId xmlns:a16="http://schemas.microsoft.com/office/drawing/2014/main" val="10002"/>
                  </a:ext>
                </a:extLst>
              </a:tr>
              <a:tr h="1329489">
                <a:tc>
                  <a:txBody>
                    <a:bodyPr/>
                    <a:lstStyle/>
                    <a:p>
                      <a:r>
                        <a:rPr lang="en-US" sz="1400" b="1" kern="1200" dirty="0">
                          <a:solidFill>
                            <a:schemeClr val="tx1"/>
                          </a:solidFill>
                          <a:effectLst/>
                          <a:latin typeface="+mn-lt"/>
                          <a:ea typeface="+mn-ea"/>
                          <a:cs typeface="+mn-cs"/>
                        </a:rPr>
                        <a:t>Integrate employee engagement </a:t>
                      </a:r>
                      <a:endParaRPr lang="en-US" sz="1400" dirty="0"/>
                    </a:p>
                  </a:txBody>
                  <a:tcPr/>
                </a:tc>
                <a:tc>
                  <a:txBody>
                    <a:bodyPr/>
                    <a:lstStyle/>
                    <a:p>
                      <a:r>
                        <a:rPr lang="en-US" sz="1400" b="1" dirty="0"/>
                        <a:t>78 % employers</a:t>
                      </a:r>
                      <a:r>
                        <a:rPr lang="en-US" sz="1400" b="1" baseline="0" dirty="0"/>
                        <a:t> </a:t>
                      </a:r>
                      <a:r>
                        <a:rPr lang="en-US" sz="1400" b="1" dirty="0"/>
                        <a:t> wants</a:t>
                      </a:r>
                      <a:r>
                        <a:rPr lang="en-US" sz="1400" b="1" baseline="0" dirty="0"/>
                        <a:t> </a:t>
                      </a:r>
                      <a:r>
                        <a:rPr lang="en-US" sz="1400" b="1" dirty="0"/>
                        <a:t>employee's</a:t>
                      </a:r>
                      <a:r>
                        <a:rPr lang="en-US" sz="1400" b="1" baseline="0" dirty="0"/>
                        <a:t> engagement </a:t>
                      </a:r>
                      <a:r>
                        <a:rPr lang="en-US" sz="1400" kern="1200" baseline="0" dirty="0">
                          <a:solidFill>
                            <a:schemeClr val="tx1"/>
                          </a:solidFill>
                          <a:effectLst/>
                          <a:latin typeface="+mn-lt"/>
                          <a:ea typeface="+mn-ea"/>
                          <a:cs typeface="+mn-cs"/>
                        </a:rPr>
                        <a:t>(Pandita and Ray, 2018). </a:t>
                      </a:r>
                      <a:endParaRPr lang="en-US" sz="1400" b="1"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421277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Conclusion </a:t>
            </a:r>
          </a:p>
        </p:txBody>
      </p:sp>
      <p:sp>
        <p:nvSpPr>
          <p:cNvPr id="5" name="Content Placeholder 4"/>
          <p:cNvSpPr>
            <a:spLocks noGrp="1"/>
          </p:cNvSpPr>
          <p:nvPr>
            <p:ph idx="1"/>
          </p:nvPr>
        </p:nvSpPr>
        <p:spPr/>
        <p:txBody>
          <a:bodyPr>
            <a:normAutofit fontScale="92500" lnSpcReduction="20000"/>
          </a:bodyPr>
          <a:lstStyle/>
          <a:p>
            <a:pPr marL="68580" indent="0" algn="just">
              <a:lnSpc>
                <a:spcPct val="120000"/>
              </a:lnSpc>
              <a:buNone/>
            </a:pPr>
            <a:r>
              <a:rPr lang="en-US" dirty="0">
                <a:latin typeface="Times New Roman" pitchFamily="18" charset="0"/>
                <a:cs typeface="Times New Roman" pitchFamily="18" charset="0"/>
              </a:rPr>
              <a:t>This presentation concludes that employee engagement is very important for the productivity of hotels.  Employee engagement can be developed if hotel industry takes the steps in right direction. The Deloitte model provides ways to improve representative commitment through significant work, hands on administration, positive workplace, learning experience and confidence in authority. It also provides practices to improve the engagement of employees such as collaborative leadership, honest feedback and integrate employees. </a:t>
            </a:r>
          </a:p>
          <a:p>
            <a:pPr marL="68580" indent="0" algn="just">
              <a:lnSpc>
                <a:spcPct val="120000"/>
              </a:lnSpc>
              <a:buNone/>
            </a:pPr>
            <a:endParaRPr lang="en-US" dirty="0">
              <a:latin typeface="Times New Roman" pitchFamily="18" charset="0"/>
              <a:cs typeface="Times New Roman" pitchFamily="18" charset="0"/>
            </a:endParaRPr>
          </a:p>
          <a:p>
            <a:pPr marL="68580" indent="0" algn="just">
              <a:buNone/>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41017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References</a:t>
            </a:r>
            <a:br>
              <a:rPr lang="en-US" b="1" dirty="0"/>
            </a:br>
            <a:endParaRPr lang="en-US" b="1" dirty="0"/>
          </a:p>
        </p:txBody>
      </p:sp>
      <p:sp>
        <p:nvSpPr>
          <p:cNvPr id="3" name="Content Placeholder 2"/>
          <p:cNvSpPr>
            <a:spLocks noGrp="1"/>
          </p:cNvSpPr>
          <p:nvPr>
            <p:ph idx="1"/>
          </p:nvPr>
        </p:nvSpPr>
        <p:spPr/>
        <p:txBody>
          <a:bodyPr>
            <a:noAutofit/>
          </a:bodyPr>
          <a:lstStyle/>
          <a:p>
            <a:r>
              <a:rPr lang="en-US" sz="1200" b="1" dirty="0"/>
              <a:t>Sun, L. and </a:t>
            </a:r>
            <a:r>
              <a:rPr lang="en-US" sz="1200" b="1" dirty="0" err="1"/>
              <a:t>Bunchapattanasakda</a:t>
            </a:r>
            <a:r>
              <a:rPr lang="en-US" sz="1200" b="1" dirty="0"/>
              <a:t>, C., 2019. Employee engagement: A literature review. </a:t>
            </a:r>
            <a:r>
              <a:rPr lang="en-US" sz="1200" b="1" i="1" dirty="0"/>
              <a:t>International Journal of Human Resource Studies</a:t>
            </a:r>
            <a:r>
              <a:rPr lang="en-US" sz="1200" b="1" dirty="0"/>
              <a:t>, </a:t>
            </a:r>
            <a:r>
              <a:rPr lang="en-US" sz="1200" b="1" i="1" dirty="0"/>
              <a:t>9</a:t>
            </a:r>
            <a:r>
              <a:rPr lang="en-US" sz="1200" b="1" dirty="0"/>
              <a:t>(1), pp.63-80</a:t>
            </a:r>
          </a:p>
          <a:p>
            <a:endParaRPr lang="en-US" sz="1200" b="1" dirty="0"/>
          </a:p>
          <a:p>
            <a:r>
              <a:rPr lang="en-US" sz="1200" b="1" dirty="0" err="1"/>
              <a:t>Chanana</a:t>
            </a:r>
            <a:r>
              <a:rPr lang="en-US" sz="1200" b="1" dirty="0"/>
              <a:t>, N., 2021. Employee engagement practices during COVID‐19 lockdown. </a:t>
            </a:r>
            <a:r>
              <a:rPr lang="en-US" sz="1200" b="1" i="1" dirty="0"/>
              <a:t>Journal of public affairs</a:t>
            </a:r>
            <a:r>
              <a:rPr lang="en-US" sz="1200" b="1" dirty="0"/>
              <a:t>, </a:t>
            </a:r>
            <a:r>
              <a:rPr lang="en-US" sz="1200" b="1" i="1" dirty="0"/>
              <a:t>21</a:t>
            </a:r>
            <a:r>
              <a:rPr lang="en-US" sz="1200" b="1" dirty="0"/>
              <a:t>(4), p.e2508.</a:t>
            </a:r>
          </a:p>
          <a:p>
            <a:endParaRPr lang="en-US" sz="1200" b="1" dirty="0"/>
          </a:p>
          <a:p>
            <a:r>
              <a:rPr lang="en-US" sz="1200" b="1" dirty="0" err="1"/>
              <a:t>Rawat</a:t>
            </a:r>
            <a:r>
              <a:rPr lang="en-US" sz="1200" b="1" dirty="0"/>
              <a:t>, P.A. and </a:t>
            </a:r>
            <a:r>
              <a:rPr lang="en-US" sz="1200" b="1" dirty="0" err="1"/>
              <a:t>Dadas</a:t>
            </a:r>
            <a:r>
              <a:rPr lang="en-US" sz="1200" b="1" dirty="0"/>
              <a:t>, A.B., 2019. A study of employee engagement models to build new business approaches. </a:t>
            </a:r>
            <a:r>
              <a:rPr lang="en-US" sz="1200" b="1" i="1" dirty="0"/>
              <a:t>Neville </a:t>
            </a:r>
            <a:r>
              <a:rPr lang="en-US" sz="1200" b="1" i="1" dirty="0" err="1"/>
              <a:t>Wadia</a:t>
            </a:r>
            <a:r>
              <a:rPr lang="en-US" sz="1200" b="1" i="1" dirty="0"/>
              <a:t> Institute of Management Studies &amp; Research</a:t>
            </a:r>
            <a:r>
              <a:rPr lang="en-US" sz="1200" b="1" dirty="0"/>
              <a:t>.</a:t>
            </a:r>
          </a:p>
          <a:p>
            <a:endParaRPr lang="en-US" sz="1200" b="1" dirty="0"/>
          </a:p>
          <a:p>
            <a:r>
              <a:rPr lang="en-US" sz="1200" b="1" dirty="0"/>
              <a:t>Antony, M.R., 2018. Paradigm shift in employee engagement–A critical analysis on the drivers of employee engagement. </a:t>
            </a:r>
            <a:r>
              <a:rPr lang="en-US" sz="1200" b="1" i="1" dirty="0"/>
              <a:t>International Journal of Information, Business and Management</a:t>
            </a:r>
            <a:r>
              <a:rPr lang="en-US" sz="1200" b="1" dirty="0"/>
              <a:t>, </a:t>
            </a:r>
            <a:r>
              <a:rPr lang="en-US" sz="1200" b="1" i="1" dirty="0"/>
              <a:t>10</a:t>
            </a:r>
            <a:r>
              <a:rPr lang="en-US" sz="1200" b="1" dirty="0"/>
              <a:t>(2), pp.32-46.</a:t>
            </a:r>
          </a:p>
          <a:p>
            <a:endParaRPr lang="en-US" sz="1200" b="1" dirty="0"/>
          </a:p>
          <a:p>
            <a:r>
              <a:rPr lang="en-US" sz="1200" b="1" dirty="0"/>
              <a:t>Burnett, J.R. and </a:t>
            </a:r>
            <a:r>
              <a:rPr lang="en-US" sz="1200" b="1" dirty="0" err="1"/>
              <a:t>Lisk</a:t>
            </a:r>
            <a:r>
              <a:rPr lang="en-US" sz="1200" b="1" dirty="0"/>
              <a:t>, T.C., 2019. The future of employee engagement: Real-time monitoring and digital tools for engaging a workforce. </a:t>
            </a:r>
            <a:r>
              <a:rPr lang="en-US" sz="1200" b="1" i="1" dirty="0"/>
              <a:t>International Studies of Management &amp; Organization</a:t>
            </a:r>
            <a:r>
              <a:rPr lang="en-US" sz="1200" b="1" dirty="0"/>
              <a:t>, </a:t>
            </a:r>
            <a:r>
              <a:rPr lang="en-US" sz="1200" b="1" i="1" dirty="0"/>
              <a:t>49</a:t>
            </a:r>
            <a:r>
              <a:rPr lang="en-US" sz="1200" b="1" dirty="0"/>
              <a:t>(1), pp.108-119.</a:t>
            </a:r>
          </a:p>
          <a:p>
            <a:endParaRPr lang="en-US" sz="1200" b="1" dirty="0"/>
          </a:p>
          <a:p>
            <a:endParaRPr lang="en-US" sz="1200" b="1" dirty="0"/>
          </a:p>
        </p:txBody>
      </p:sp>
    </p:spTree>
    <p:extLst>
      <p:ext uri="{BB962C8B-B14F-4D97-AF65-F5344CB8AC3E}">
        <p14:creationId xmlns:p14="http://schemas.microsoft.com/office/powerpoint/2010/main" val="1509088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References</a:t>
            </a:r>
            <a:br>
              <a:rPr lang="en-US" b="1" dirty="0"/>
            </a:br>
            <a:endParaRPr lang="en-US" dirty="0"/>
          </a:p>
        </p:txBody>
      </p:sp>
      <p:sp>
        <p:nvSpPr>
          <p:cNvPr id="3" name="Content Placeholder 2"/>
          <p:cNvSpPr>
            <a:spLocks noGrp="1"/>
          </p:cNvSpPr>
          <p:nvPr>
            <p:ph idx="1"/>
          </p:nvPr>
        </p:nvSpPr>
        <p:spPr/>
        <p:txBody>
          <a:bodyPr>
            <a:normAutofit fontScale="55000" lnSpcReduction="20000"/>
          </a:bodyPr>
          <a:lstStyle/>
          <a:p>
            <a:r>
              <a:rPr lang="en-US" b="1" dirty="0"/>
              <a:t>Lee, J.Y., Rocco, T.S. and Shuck, B., 2020. What is a resource: Toward a taxonomy of resources for employee engagement. </a:t>
            </a:r>
            <a:r>
              <a:rPr lang="en-US" b="1" i="1" dirty="0"/>
              <a:t>Human Resource Development Review</a:t>
            </a:r>
            <a:r>
              <a:rPr lang="en-US" b="1" dirty="0"/>
              <a:t>, </a:t>
            </a:r>
            <a:r>
              <a:rPr lang="en-US" b="1" i="1" dirty="0"/>
              <a:t>19</a:t>
            </a:r>
            <a:r>
              <a:rPr lang="en-US" b="1" dirty="0"/>
              <a:t>(1), pp.5-38.</a:t>
            </a:r>
          </a:p>
          <a:p>
            <a:endParaRPr lang="en-US" b="1" dirty="0"/>
          </a:p>
          <a:p>
            <a:r>
              <a:rPr lang="en-US" b="1" dirty="0"/>
              <a:t>Saks, A.M., 2022. Caring human resources management and employee engagement. </a:t>
            </a:r>
            <a:r>
              <a:rPr lang="en-US" b="1" i="1" dirty="0"/>
              <a:t>Human Resource Management Review</a:t>
            </a:r>
            <a:r>
              <a:rPr lang="en-US" b="1" dirty="0"/>
              <a:t>, </a:t>
            </a:r>
            <a:r>
              <a:rPr lang="en-US" b="1" i="1" dirty="0"/>
              <a:t>32</a:t>
            </a:r>
            <a:r>
              <a:rPr lang="en-US" b="1" dirty="0"/>
              <a:t>(3), p.100835.</a:t>
            </a:r>
          </a:p>
          <a:p>
            <a:r>
              <a:rPr lang="en-US" b="1" dirty="0" err="1"/>
              <a:t>Abdurrohman</a:t>
            </a:r>
            <a:r>
              <a:rPr lang="en-US" b="1" dirty="0"/>
              <a:t>, M.K. and </a:t>
            </a:r>
            <a:r>
              <a:rPr lang="en-US" b="1" dirty="0" err="1"/>
              <a:t>Febriansyah</a:t>
            </a:r>
            <a:r>
              <a:rPr lang="en-US" b="1" dirty="0"/>
              <a:t>, H., 2019, November. Analyzing </a:t>
            </a:r>
          </a:p>
          <a:p>
            <a:r>
              <a:rPr lang="en-US" b="1" dirty="0"/>
              <a:t>Employee Engagement Improvement in CV. </a:t>
            </a:r>
            <a:r>
              <a:rPr lang="en-US" b="1" dirty="0" err="1"/>
              <a:t>Crisbar</a:t>
            </a:r>
            <a:r>
              <a:rPr lang="en-US" b="1" dirty="0"/>
              <a:t> Using AON Hewitt and Deloitte Model. In </a:t>
            </a:r>
            <a:r>
              <a:rPr lang="en-US" b="1" i="1" dirty="0"/>
              <a:t>The International Conference of Business and Banking Innovations</a:t>
            </a:r>
            <a:r>
              <a:rPr lang="en-US" b="1" dirty="0"/>
              <a:t> (Vol. 1, No. 1, pp. 131-144).</a:t>
            </a:r>
          </a:p>
          <a:p>
            <a:endParaRPr lang="en-US" b="1" dirty="0"/>
          </a:p>
          <a:p>
            <a:r>
              <a:rPr lang="en-US" b="1" dirty="0" err="1"/>
              <a:t>Hameed</a:t>
            </a:r>
            <a:r>
              <a:rPr lang="en-US" b="1" dirty="0"/>
              <a:t>, Z., Khan, I.U., Islam, T., Sheikh, Z. and </a:t>
            </a:r>
            <a:r>
              <a:rPr lang="en-US" b="1" dirty="0" err="1"/>
              <a:t>Naeem</a:t>
            </a:r>
            <a:r>
              <a:rPr lang="en-US" b="1" dirty="0"/>
              <a:t>, R.M., 2020. Do green HRM practices influence employees' environmental performance?. </a:t>
            </a:r>
            <a:r>
              <a:rPr lang="en-US" b="1" i="1" dirty="0"/>
              <a:t>International Journal of Manpower</a:t>
            </a:r>
            <a:r>
              <a:rPr lang="en-US" b="1" dirty="0"/>
              <a:t>.</a:t>
            </a:r>
          </a:p>
          <a:p>
            <a:endParaRPr lang="en-US" b="1" dirty="0"/>
          </a:p>
          <a:p>
            <a:r>
              <a:rPr lang="en-US" b="1" dirty="0" err="1"/>
              <a:t>Pandita</a:t>
            </a:r>
            <a:r>
              <a:rPr lang="en-US" b="1" dirty="0"/>
              <a:t>, D. and Ray, S., 2018. Talent management and employee engagement–a meta-analysis of their impact on talent retention. </a:t>
            </a:r>
            <a:r>
              <a:rPr lang="en-US" b="1" i="1" dirty="0"/>
              <a:t>Industrial and Commercial Training</a:t>
            </a:r>
            <a:r>
              <a:rPr lang="en-US" b="1" dirty="0"/>
              <a:t>.</a:t>
            </a:r>
          </a:p>
          <a:p>
            <a:endParaRPr lang="en-US" b="1" dirty="0"/>
          </a:p>
          <a:p>
            <a:endParaRPr lang="en-US" b="1" dirty="0"/>
          </a:p>
        </p:txBody>
      </p:sp>
    </p:spTree>
    <p:extLst>
      <p:ext uri="{BB962C8B-B14F-4D97-AF65-F5344CB8AC3E}">
        <p14:creationId xmlns:p14="http://schemas.microsoft.com/office/powerpoint/2010/main" val="22389411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233</TotalTime>
  <Words>1962</Words>
  <Application>Microsoft Office PowerPoint</Application>
  <PresentationFormat>On-screen Show (4:3)</PresentationFormat>
  <Paragraphs>78</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Agency FB</vt:lpstr>
      <vt:lpstr>arial</vt:lpstr>
      <vt:lpstr>Calibri</vt:lpstr>
      <vt:lpstr>Century Gothic</vt:lpstr>
      <vt:lpstr>Times New Roman</vt:lpstr>
      <vt:lpstr>Wingdings 2</vt:lpstr>
      <vt:lpstr>Austin</vt:lpstr>
      <vt:lpstr>IMPORTANCE OF EMPLOYEE ENGAGEMENT</vt:lpstr>
      <vt:lpstr>Table of contents </vt:lpstr>
      <vt:lpstr>INTRODUCTION</vt:lpstr>
      <vt:lpstr>Employee Engagement</vt:lpstr>
      <vt:lpstr>The Deloitte Model </vt:lpstr>
      <vt:lpstr>Best practices to engage employees</vt:lpstr>
      <vt:lpstr>Best practices to engage employees</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Mihai Bucur (2112110)</cp:lastModifiedBy>
  <cp:revision>50</cp:revision>
  <dcterms:created xsi:type="dcterms:W3CDTF">2022-11-18T12:16:32Z</dcterms:created>
  <dcterms:modified xsi:type="dcterms:W3CDTF">2022-11-27T14:21:44Z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2022-11-24T13:55:39Z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9d9e7707-8a4d-4dc1-a88c-518a3dc2c4e6</vt:lpwstr>
  </property>
  <property fmtid="{D5CDD505-2E9C-101B-9397-08002B2CF9AE}" pid="7" name="MSIP_Label_defa4170-0d19-0005-0004-bc88714345d2_ActionId">
    <vt:lpwstr>35c9f1af-32ad-482b-a0c0-3286431dfa60</vt:lpwstr>
  </property>
  <property fmtid="{D5CDD505-2E9C-101B-9397-08002B2CF9AE}" pid="8" name="MSIP_Label_defa4170-0d19-0005-0004-bc88714345d2_ContentBits">
    <vt:lpwstr>0</vt:lpwstr>
  </property>
</Properties>
</file>