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2" r:id="rId3"/>
    <p:sldId id="257" r:id="rId4"/>
    <p:sldId id="258" r:id="rId5"/>
    <p:sldId id="259" r:id="rId6"/>
    <p:sldId id="262" r:id="rId7"/>
    <p:sldId id="263" r:id="rId8"/>
    <p:sldId id="293" r:id="rId9"/>
    <p:sldId id="287" r:id="rId10"/>
    <p:sldId id="286" r:id="rId11"/>
    <p:sldId id="264" r:id="rId12"/>
    <p:sldId id="265" r:id="rId13"/>
    <p:sldId id="266" r:id="rId14"/>
    <p:sldId id="267" r:id="rId15"/>
    <p:sldId id="268" r:id="rId16"/>
    <p:sldId id="271" r:id="rId17"/>
    <p:sldId id="272" r:id="rId18"/>
    <p:sldId id="273" r:id="rId19"/>
    <p:sldId id="274" r:id="rId20"/>
    <p:sldId id="275" r:id="rId21"/>
    <p:sldId id="276" r:id="rId22"/>
    <p:sldId id="277" r:id="rId23"/>
    <p:sldId id="278" r:id="rId24"/>
    <p:sldId id="279" r:id="rId25"/>
    <p:sldId id="280" r:id="rId26"/>
    <p:sldId id="281" r:id="rId27"/>
    <p:sldId id="270" r:id="rId28"/>
    <p:sldId id="282" r:id="rId29"/>
    <p:sldId id="283" r:id="rId30"/>
    <p:sldId id="289" r:id="rId31"/>
    <p:sldId id="290" r:id="rId32"/>
    <p:sldId id="291" r:id="rId33"/>
    <p:sldId id="288" r:id="rId34"/>
    <p:sldId id="284" r:id="rId35"/>
    <p:sldId id="285" r:id="rId36"/>
    <p:sldId id="260" r:id="rId37"/>
    <p:sldId id="269" r:id="rId38"/>
    <p:sldId id="261"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8" d="100"/>
          <a:sy n="58" d="100"/>
        </p:scale>
        <p:origin x="-102" y="-1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CB6F449-0F20-4795-A5FD-3AC5FA1FB52C}" type="datetimeFigureOut">
              <a:rPr lang="en-GB" smtClean="0"/>
              <a:t>24/01/2013</a:t>
            </a:fld>
            <a:endParaRPr lang="en-GB"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0F55D8D-78A1-4BC4-9523-CA81A4F1C7F2}"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CB6F449-0F20-4795-A5FD-3AC5FA1FB52C}" type="datetimeFigureOut">
              <a:rPr lang="en-GB" smtClean="0"/>
              <a:t>24/01/2013</a:t>
            </a:fld>
            <a:endParaRPr lang="en-GB" dirty="0"/>
          </a:p>
        </p:txBody>
      </p:sp>
      <p:sp>
        <p:nvSpPr>
          <p:cNvPr id="5" name="Footer Placeholder 4"/>
          <p:cNvSpPr>
            <a:spLocks noGrp="1"/>
          </p:cNvSpPr>
          <p:nvPr>
            <p:ph type="ftr" sz="quarter" idx="11"/>
          </p:nvPr>
        </p:nvSpPr>
        <p:spPr/>
        <p:txBody>
          <a:bodyPr/>
          <a:lstStyle>
            <a:extLst/>
          </a:lstStyle>
          <a:p>
            <a:endParaRPr lang="en-GB" dirty="0"/>
          </a:p>
        </p:txBody>
      </p:sp>
      <p:sp>
        <p:nvSpPr>
          <p:cNvPr id="6" name="Slide Number Placeholder 5"/>
          <p:cNvSpPr>
            <a:spLocks noGrp="1"/>
          </p:cNvSpPr>
          <p:nvPr>
            <p:ph type="sldNum" sz="quarter" idx="12"/>
          </p:nvPr>
        </p:nvSpPr>
        <p:spPr/>
        <p:txBody>
          <a:bodyPr/>
          <a:lstStyle>
            <a:extLst/>
          </a:lstStyle>
          <a:p>
            <a:fld id="{A0F55D8D-78A1-4BC4-9523-CA81A4F1C7F2}" type="slidenum">
              <a:rPr lang="en-GB" smtClean="0"/>
              <a:t>‹#›</a:t>
            </a:fld>
            <a:endParaRPr lang="en-GB"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CB6F449-0F20-4795-A5FD-3AC5FA1FB52C}" type="datetimeFigureOut">
              <a:rPr lang="en-GB" smtClean="0"/>
              <a:t>24/01/2013</a:t>
            </a:fld>
            <a:endParaRPr lang="en-GB" dirty="0"/>
          </a:p>
        </p:txBody>
      </p:sp>
      <p:sp>
        <p:nvSpPr>
          <p:cNvPr id="5" name="Footer Placeholder 4"/>
          <p:cNvSpPr>
            <a:spLocks noGrp="1"/>
          </p:cNvSpPr>
          <p:nvPr>
            <p:ph type="ftr" sz="quarter" idx="11"/>
          </p:nvPr>
        </p:nvSpPr>
        <p:spPr/>
        <p:txBody>
          <a:bodyPr/>
          <a:lstStyle>
            <a:extLst/>
          </a:lstStyle>
          <a:p>
            <a:endParaRPr lang="en-GB" dirty="0"/>
          </a:p>
        </p:txBody>
      </p:sp>
      <p:sp>
        <p:nvSpPr>
          <p:cNvPr id="6" name="Slide Number Placeholder 5"/>
          <p:cNvSpPr>
            <a:spLocks noGrp="1"/>
          </p:cNvSpPr>
          <p:nvPr>
            <p:ph type="sldNum" sz="quarter" idx="12"/>
          </p:nvPr>
        </p:nvSpPr>
        <p:spPr/>
        <p:txBody>
          <a:bodyPr/>
          <a:lstStyle>
            <a:extLst/>
          </a:lstStyle>
          <a:p>
            <a:fld id="{A0F55D8D-78A1-4BC4-9523-CA81A4F1C7F2}" type="slidenum">
              <a:rPr lang="en-GB" smtClean="0"/>
              <a:t>‹#›</a:t>
            </a:fld>
            <a:endParaRPr lang="en-GB"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CB6F449-0F20-4795-A5FD-3AC5FA1FB52C}" type="datetimeFigureOut">
              <a:rPr lang="en-GB" smtClean="0"/>
              <a:t>24/01/2013</a:t>
            </a:fld>
            <a:endParaRPr lang="en-GB" dirty="0"/>
          </a:p>
        </p:txBody>
      </p:sp>
      <p:sp>
        <p:nvSpPr>
          <p:cNvPr id="6" name="Footer Placeholder 5"/>
          <p:cNvSpPr>
            <a:spLocks noGrp="1"/>
          </p:cNvSpPr>
          <p:nvPr>
            <p:ph type="ftr" sz="quarter" idx="11"/>
          </p:nvPr>
        </p:nvSpPr>
        <p:spPr/>
        <p:txBody>
          <a:bodyPr/>
          <a:lstStyle>
            <a:extLst/>
          </a:lstStyle>
          <a:p>
            <a:endParaRPr lang="en-GB" dirty="0"/>
          </a:p>
        </p:txBody>
      </p:sp>
      <p:sp>
        <p:nvSpPr>
          <p:cNvPr id="7" name="Slide Number Placeholder 6"/>
          <p:cNvSpPr>
            <a:spLocks noGrp="1"/>
          </p:cNvSpPr>
          <p:nvPr>
            <p:ph type="sldNum" sz="quarter" idx="12"/>
          </p:nvPr>
        </p:nvSpPr>
        <p:spPr/>
        <p:txBody>
          <a:bodyPr/>
          <a:lstStyle>
            <a:extLst/>
          </a:lstStyle>
          <a:p>
            <a:fld id="{A0F55D8D-78A1-4BC4-9523-CA81A4F1C7F2}" type="slidenum">
              <a:rPr lang="en-GB" smtClean="0"/>
              <a:t>‹#›</a:t>
            </a:fld>
            <a:endParaRPr lang="en-GB" dirty="0"/>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CB6F449-0F20-4795-A5FD-3AC5FA1FB52C}" type="datetimeFigureOut">
              <a:rPr lang="en-GB" smtClean="0"/>
              <a:t>24/01/2013</a:t>
            </a:fld>
            <a:endParaRPr lang="en-GB" dirty="0"/>
          </a:p>
        </p:txBody>
      </p:sp>
      <p:sp>
        <p:nvSpPr>
          <p:cNvPr id="8" name="Footer Placeholder 7"/>
          <p:cNvSpPr>
            <a:spLocks noGrp="1"/>
          </p:cNvSpPr>
          <p:nvPr>
            <p:ph type="ftr" sz="quarter" idx="11"/>
          </p:nvPr>
        </p:nvSpPr>
        <p:spPr/>
        <p:txBody>
          <a:bodyPr/>
          <a:lstStyle>
            <a:extLst/>
          </a:lstStyle>
          <a:p>
            <a:endParaRPr lang="en-GB" dirty="0"/>
          </a:p>
        </p:txBody>
      </p:sp>
      <p:sp>
        <p:nvSpPr>
          <p:cNvPr id="9" name="Slide Number Placeholder 8"/>
          <p:cNvSpPr>
            <a:spLocks noGrp="1"/>
          </p:cNvSpPr>
          <p:nvPr>
            <p:ph type="sldNum" sz="quarter" idx="12"/>
          </p:nvPr>
        </p:nvSpPr>
        <p:spPr/>
        <p:txBody>
          <a:bodyPr/>
          <a:lstStyle>
            <a:extLst/>
          </a:lstStyle>
          <a:p>
            <a:fld id="{A0F55D8D-78A1-4BC4-9523-CA81A4F1C7F2}" type="slidenum">
              <a:rPr lang="en-GB" smtClean="0"/>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CB6F449-0F20-4795-A5FD-3AC5FA1FB52C}" type="datetimeFigureOut">
              <a:rPr lang="en-GB" smtClean="0"/>
              <a:t>24/01/2013</a:t>
            </a:fld>
            <a:endParaRPr lang="en-GB" dirty="0"/>
          </a:p>
        </p:txBody>
      </p:sp>
      <p:sp>
        <p:nvSpPr>
          <p:cNvPr id="4" name="Footer Placeholder 3"/>
          <p:cNvSpPr>
            <a:spLocks noGrp="1"/>
          </p:cNvSpPr>
          <p:nvPr>
            <p:ph type="ftr" sz="quarter" idx="11"/>
          </p:nvPr>
        </p:nvSpPr>
        <p:spPr/>
        <p:txBody>
          <a:bodyPr/>
          <a:lstStyle>
            <a:extLst/>
          </a:lstStyle>
          <a:p>
            <a:endParaRPr lang="en-GB" dirty="0"/>
          </a:p>
        </p:txBody>
      </p:sp>
      <p:sp>
        <p:nvSpPr>
          <p:cNvPr id="5" name="Slide Number Placeholder 4"/>
          <p:cNvSpPr>
            <a:spLocks noGrp="1"/>
          </p:cNvSpPr>
          <p:nvPr>
            <p:ph type="sldNum" sz="quarter" idx="12"/>
          </p:nvPr>
        </p:nvSpPr>
        <p:spPr/>
        <p:txBody>
          <a:bodyPr/>
          <a:lstStyle>
            <a:extLst/>
          </a:lstStyle>
          <a:p>
            <a:fld id="{A0F55D8D-78A1-4BC4-9523-CA81A4F1C7F2}" type="slidenum">
              <a:rPr lang="en-GB" smtClean="0"/>
              <a:t>‹#›</a:t>
            </a:fld>
            <a:endParaRPr lang="en-GB" dirty="0"/>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CB6F449-0F20-4795-A5FD-3AC5FA1FB52C}" type="datetimeFigureOut">
              <a:rPr lang="en-GB" smtClean="0"/>
              <a:t>24/01/2013</a:t>
            </a:fld>
            <a:endParaRPr lang="en-GB" dirty="0"/>
          </a:p>
        </p:txBody>
      </p:sp>
      <p:sp>
        <p:nvSpPr>
          <p:cNvPr id="3" name="Footer Placeholder 2"/>
          <p:cNvSpPr>
            <a:spLocks noGrp="1"/>
          </p:cNvSpPr>
          <p:nvPr>
            <p:ph type="ftr" sz="quarter" idx="11"/>
          </p:nvPr>
        </p:nvSpPr>
        <p:spPr/>
        <p:txBody>
          <a:bodyPr/>
          <a:lstStyle>
            <a:extLst/>
          </a:lstStyle>
          <a:p>
            <a:endParaRPr lang="en-GB" dirty="0"/>
          </a:p>
        </p:txBody>
      </p:sp>
      <p:sp>
        <p:nvSpPr>
          <p:cNvPr id="4" name="Slide Number Placeholder 3"/>
          <p:cNvSpPr>
            <a:spLocks noGrp="1"/>
          </p:cNvSpPr>
          <p:nvPr>
            <p:ph type="sldNum" sz="quarter" idx="12"/>
          </p:nvPr>
        </p:nvSpPr>
        <p:spPr/>
        <p:txBody>
          <a:bodyPr/>
          <a:lstStyle>
            <a:extLst/>
          </a:lstStyle>
          <a:p>
            <a:fld id="{A0F55D8D-78A1-4BC4-9523-CA81A4F1C7F2}"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BCB6F449-0F20-4795-A5FD-3AC5FA1FB52C}" type="datetimeFigureOut">
              <a:rPr lang="en-GB" smtClean="0"/>
              <a:t>24/01/2013</a:t>
            </a:fld>
            <a:endParaRPr lang="en-GB" dirty="0"/>
          </a:p>
        </p:txBody>
      </p:sp>
      <p:sp>
        <p:nvSpPr>
          <p:cNvPr id="6" name="Footer Placeholder 5"/>
          <p:cNvSpPr>
            <a:spLocks noGrp="1"/>
          </p:cNvSpPr>
          <p:nvPr>
            <p:ph type="ftr" sz="quarter" idx="11"/>
          </p:nvPr>
        </p:nvSpPr>
        <p:spPr/>
        <p:txBody>
          <a:bodyPr/>
          <a:lstStyle>
            <a:extLst/>
          </a:lstStyle>
          <a:p>
            <a:endParaRPr lang="en-GB" dirty="0"/>
          </a:p>
        </p:txBody>
      </p:sp>
      <p:sp>
        <p:nvSpPr>
          <p:cNvPr id="7" name="Slide Number Placeholder 6"/>
          <p:cNvSpPr>
            <a:spLocks noGrp="1"/>
          </p:cNvSpPr>
          <p:nvPr>
            <p:ph type="sldNum" sz="quarter" idx="12"/>
          </p:nvPr>
        </p:nvSpPr>
        <p:spPr/>
        <p:txBody>
          <a:bodyPr/>
          <a:lstStyle>
            <a:extLst/>
          </a:lstStyle>
          <a:p>
            <a:fld id="{A0F55D8D-78A1-4BC4-9523-CA81A4F1C7F2}" type="slidenum">
              <a:rPr lang="en-GB" smtClean="0"/>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dirty="0"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CB6F449-0F20-4795-A5FD-3AC5FA1FB52C}" type="datetimeFigureOut">
              <a:rPr lang="en-GB" smtClean="0"/>
              <a:t>24/01/2013</a:t>
            </a:fld>
            <a:endParaRPr lang="en-GB"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0F55D8D-78A1-4BC4-9523-CA81A4F1C7F2}" type="slidenum">
              <a:rPr lang="en-GB" smtClean="0"/>
              <a:t>‹#›</a:t>
            </a:fld>
            <a:endParaRPr lang="en-GB"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CB6F449-0F20-4795-A5FD-3AC5FA1FB52C}" type="datetimeFigureOut">
              <a:rPr lang="en-GB" smtClean="0"/>
              <a:t>24/01/2013</a:t>
            </a:fld>
            <a:endParaRPr lang="en-GB" dirty="0"/>
          </a:p>
        </p:txBody>
      </p:sp>
      <p:sp>
        <p:nvSpPr>
          <p:cNvPr id="5" name="Footer Placeholder 4"/>
          <p:cNvSpPr>
            <a:spLocks noGrp="1"/>
          </p:cNvSpPr>
          <p:nvPr>
            <p:ph type="ftr" sz="quarter" idx="11"/>
          </p:nvPr>
        </p:nvSpPr>
        <p:spPr/>
        <p:txBody>
          <a:bodyPr/>
          <a:lstStyle>
            <a:extLst/>
          </a:lstStyle>
          <a:p>
            <a:endParaRPr lang="en-GB" dirty="0"/>
          </a:p>
        </p:txBody>
      </p:sp>
      <p:sp>
        <p:nvSpPr>
          <p:cNvPr id="6" name="Slide Number Placeholder 5"/>
          <p:cNvSpPr>
            <a:spLocks noGrp="1"/>
          </p:cNvSpPr>
          <p:nvPr>
            <p:ph type="sldNum" sz="quarter" idx="12"/>
          </p:nvPr>
        </p:nvSpPr>
        <p:spPr/>
        <p:txBody>
          <a:bodyPr/>
          <a:lstStyle>
            <a:extLst/>
          </a:lstStyle>
          <a:p>
            <a:fld id="{A0F55D8D-78A1-4BC4-9523-CA81A4F1C7F2}"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CB6F449-0F20-4795-A5FD-3AC5FA1FB52C}" type="datetimeFigureOut">
              <a:rPr lang="en-GB" smtClean="0"/>
              <a:t>24/01/2013</a:t>
            </a:fld>
            <a:endParaRPr lang="en-GB" dirty="0"/>
          </a:p>
        </p:txBody>
      </p:sp>
      <p:sp>
        <p:nvSpPr>
          <p:cNvPr id="5" name="Footer Placeholder 4"/>
          <p:cNvSpPr>
            <a:spLocks noGrp="1"/>
          </p:cNvSpPr>
          <p:nvPr>
            <p:ph type="ftr" sz="quarter" idx="11"/>
          </p:nvPr>
        </p:nvSpPr>
        <p:spPr/>
        <p:txBody>
          <a:bodyPr/>
          <a:lstStyle>
            <a:extLst/>
          </a:lstStyle>
          <a:p>
            <a:endParaRPr lang="en-GB" dirty="0"/>
          </a:p>
        </p:txBody>
      </p:sp>
      <p:sp>
        <p:nvSpPr>
          <p:cNvPr id="6" name="Slide Number Placeholder 5"/>
          <p:cNvSpPr>
            <a:spLocks noGrp="1"/>
          </p:cNvSpPr>
          <p:nvPr>
            <p:ph type="sldNum" sz="quarter" idx="12"/>
          </p:nvPr>
        </p:nvSpPr>
        <p:spPr/>
        <p:txBody>
          <a:bodyPr/>
          <a:lstStyle>
            <a:extLst/>
          </a:lstStyle>
          <a:p>
            <a:fld id="{A0F55D8D-78A1-4BC4-9523-CA81A4F1C7F2}"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CB6F449-0F20-4795-A5FD-3AC5FA1FB52C}" type="datetimeFigureOut">
              <a:rPr lang="en-GB" smtClean="0"/>
              <a:t>24/01/2013</a:t>
            </a:fld>
            <a:endParaRPr lang="en-GB"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0F55D8D-78A1-4BC4-9523-CA81A4F1C7F2}"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tiga.org/about-us-and-uk-games/uk-video-games-industry"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businessweek.com/ap/2012-09-05/how-the-video-games-industry-is-faring" TargetMode="External"/><Relationship Id="rId2" Type="http://schemas.openxmlformats.org/officeDocument/2006/relationships/hyperlink" Target="http://www.reportlinker.com/ci02073/Video-Game.html"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hyperlink" Target="http://www.joystiq.com/2011/07/05/report-game-industry-worth-74-billion-in-2011/"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joystiq.com/2011/07/05/report-game-industry-worth-74-billion-in-2011/"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venturebeat.com/2012/11/19/better-e-commerce-video-games/" TargetMode="External"/><Relationship Id="rId2" Type="http://schemas.openxmlformats.org/officeDocument/2006/relationships/hyperlink" Target="http://www.pvzstore.com/"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news.cnet.com/8301-10784_3-9782337-7.html" TargetMode="External"/><Relationship Id="rId2" Type="http://schemas.openxmlformats.org/officeDocument/2006/relationships/hyperlink" Target="http://playspan.co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gartner.com/DisplayDocument?ref=clientFriendlyUrl&amp;id=1724014" TargetMode="External"/><Relationship Id="rId1" Type="http://schemas.openxmlformats.org/officeDocument/2006/relationships/slideLayout" Target="../slideLayouts/slideLayout2.xml"/><Relationship Id="rId4" Type="http://schemas.openxmlformats.org/officeDocument/2006/relationships/hyperlink" Target="http://www.joystiq.com/2011/07/05/report-game-industry-worth-74-billion-in-2011/"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dmill.co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amazon.co.uk/Free-Future-Radical-Chris-Anderson/dp/1401322905/ref=sr_1_2?s=books&amp;ie=UTF8&amp;qid=1359041006&amp;sr=1-2"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icheg.org/icheg-game-history/timeline/" TargetMode="External"/><Relationship Id="rId2" Type="http://schemas.openxmlformats.org/officeDocument/2006/relationships/hyperlink" Target="http://historicgames.com/gamestimeline.html"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advertising.apple.com/" TargetMode="External"/><Relationship Id="rId2" Type="http://schemas.openxmlformats.org/officeDocument/2006/relationships/hyperlink" Target="http://www.google.co.uk/ads/admob/" TargetMode="External"/><Relationship Id="rId1" Type="http://schemas.openxmlformats.org/officeDocument/2006/relationships/slideLayout" Target="../slideLayouts/slideLayout2.xml"/><Relationship Id="rId5" Type="http://schemas.openxmlformats.org/officeDocument/2006/relationships/hyperlink" Target="http://www.youtube.com/watch?v=tau_M1USnHI" TargetMode="External"/><Relationship Id="rId4" Type="http://schemas.openxmlformats.org/officeDocument/2006/relationships/hyperlink" Target="http://www.google.co.uk/ads/mobile/"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www.mobilegroove.com/three-quick-tips-to-monetize-your-mobile-app-12294" TargetMode="External"/><Relationship Id="rId2" Type="http://schemas.openxmlformats.org/officeDocument/2006/relationships/hyperlink" Target="http://mashable.com/2010/08/19/mobile-advertising-trend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youtube.com/watch?v=639NHMTuYug" TargetMode="External"/><Relationship Id="rId2" Type="http://schemas.openxmlformats.org/officeDocument/2006/relationships/hyperlink" Target="http://www.kiip.me/" TargetMode="External"/><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www.youtube.com/watch?v=cynoeDR02Yk"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youtube.com/watch?v=PA_S_gVgtR8" TargetMode="External"/><Relationship Id="rId2" Type="http://schemas.openxmlformats.org/officeDocument/2006/relationships/hyperlink" Target="http://www.youtube.com/watch?v=YxNN4PFxqjI" TargetMode="External"/><Relationship Id="rId1" Type="http://schemas.openxmlformats.org/officeDocument/2006/relationships/slideLayout" Target="../slideLayouts/slideLayout2.xml"/><Relationship Id="rId5" Type="http://schemas.openxmlformats.org/officeDocument/2006/relationships/image" Target="../media/image12.wmf"/><Relationship Id="rId4" Type="http://schemas.openxmlformats.org/officeDocument/2006/relationships/hyperlink" Target="http://www.youtube.com/watch?v=glEUcnBT8HU"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www.youtube.com/watch?v=vnmHyNZsaOQ"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www.youtube.com/watch?v=DpLRQy5cNIc"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www.youtube.com/watch?v=ZtCP6b4cUg8"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www.gamesindustry.biz/"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www.gamesindustry.biz/jobs" TargetMode="External"/><Relationship Id="rId2" Type="http://schemas.openxmlformats.org/officeDocument/2006/relationships/hyperlink" Target="http://www.jobsite.co.uk/" TargetMode="External"/><Relationship Id="rId1" Type="http://schemas.openxmlformats.org/officeDocument/2006/relationships/slideLayout" Target="../slideLayouts/slideLayout2.xml"/><Relationship Id="rId6" Type="http://schemas.openxmlformats.org/officeDocument/2006/relationships/hyperlink" Target="http://www.gamesjobsdirect.com/" TargetMode="External"/><Relationship Id="rId5" Type="http://schemas.openxmlformats.org/officeDocument/2006/relationships/hyperlink" Target="http://www.gamesrecruit.co.uk/" TargetMode="External"/><Relationship Id="rId4" Type="http://schemas.openxmlformats.org/officeDocument/2006/relationships/hyperlink" Target="http://www.gamejob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84784"/>
            <a:ext cx="7772400" cy="1829761"/>
          </a:xfrm>
        </p:spPr>
        <p:txBody>
          <a:bodyPr>
            <a:normAutofit/>
          </a:bodyPr>
          <a:lstStyle/>
          <a:p>
            <a:pPr algn="ctr"/>
            <a:r>
              <a:rPr lang="en-GB" dirty="0" smtClean="0"/>
              <a:t>Game </a:t>
            </a:r>
            <a:r>
              <a:rPr lang="en-GB" smtClean="0"/>
              <a:t>Commerce &amp; Monetizing </a:t>
            </a:r>
            <a:r>
              <a:rPr lang="en-GB" dirty="0" smtClean="0"/>
              <a:t>Apps</a:t>
            </a:r>
            <a:endParaRPr lang="en-GB" dirty="0"/>
          </a:p>
        </p:txBody>
      </p:sp>
      <p:pic>
        <p:nvPicPr>
          <p:cNvPr id="1032" name="Picture 8" descr="C:\Users\James Williams\AppData\Local\Microsoft\Windows\Temporary Internet Files\Content.IE5\334DQBRT\MC900432638[1].png"/>
          <p:cNvPicPr>
            <a:picLocks noChangeAspect="1" noChangeArrowheads="1"/>
          </p:cNvPicPr>
          <p:nvPr/>
        </p:nvPicPr>
        <p:blipFill>
          <a:blip r:embed="rId2" cstate="print"/>
          <a:srcRect/>
          <a:stretch>
            <a:fillRect/>
          </a:stretch>
        </p:blipFill>
        <p:spPr bwMode="auto">
          <a:xfrm>
            <a:off x="3635896" y="3140968"/>
            <a:ext cx="1714500" cy="17145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“We </a:t>
            </a:r>
            <a:r>
              <a:rPr lang="en-GB" dirty="0" smtClean="0"/>
              <a:t>see game design as the art and science of how to make things engaging and, in a world where we increasingly insist that every interaction is </a:t>
            </a:r>
            <a:r>
              <a:rPr lang="en-GB" dirty="0" smtClean="0"/>
              <a:t>entertaining .. </a:t>
            </a:r>
            <a:r>
              <a:rPr lang="en-GB" dirty="0" smtClean="0"/>
              <a:t>At the same time, global trends like mobile and omnipresent networks are allowing us to treat the physical world as a massive game </a:t>
            </a:r>
            <a:r>
              <a:rPr lang="en-GB" dirty="0" smtClean="0"/>
              <a:t>table” </a:t>
            </a:r>
            <a:r>
              <a:rPr lang="en-GB" dirty="0" smtClean="0"/>
              <a:t>Matt </a:t>
            </a:r>
            <a:r>
              <a:rPr lang="en-GB" dirty="0" err="1" smtClean="0"/>
              <a:t>MacLaurin</a:t>
            </a:r>
            <a:r>
              <a:rPr lang="en-GB" dirty="0" smtClean="0"/>
              <a:t>, senior director of eBay's EPIC Design </a:t>
            </a:r>
            <a:r>
              <a:rPr lang="en-GB" dirty="0" smtClean="0"/>
              <a:t>Lab (1)</a:t>
            </a:r>
            <a:endParaRPr lang="en-GB" dirty="0"/>
          </a:p>
        </p:txBody>
      </p:sp>
      <p:sp>
        <p:nvSpPr>
          <p:cNvPr id="3" name="Title 2"/>
          <p:cNvSpPr>
            <a:spLocks noGrp="1"/>
          </p:cNvSpPr>
          <p:nvPr>
            <p:ph type="title"/>
          </p:nvPr>
        </p:nvSpPr>
        <p:spPr/>
        <p:txBody>
          <a:bodyPr>
            <a:normAutofit fontScale="90000"/>
          </a:bodyPr>
          <a:lstStyle/>
          <a:p>
            <a:r>
              <a:rPr lang="en-GB" dirty="0" smtClean="0"/>
              <a:t>The World is looking at and learning from Game design</a:t>
            </a:r>
            <a:endParaRPr lang="en-GB" dirty="0"/>
          </a:p>
        </p:txBody>
      </p:sp>
      <p:sp>
        <p:nvSpPr>
          <p:cNvPr id="4" name="TextBox 3"/>
          <p:cNvSpPr txBox="1"/>
          <p:nvPr/>
        </p:nvSpPr>
        <p:spPr>
          <a:xfrm>
            <a:off x="0" y="6639163"/>
            <a:ext cx="7308304" cy="246221"/>
          </a:xfrm>
          <a:prstGeom prst="rect">
            <a:avLst/>
          </a:prstGeom>
          <a:noFill/>
        </p:spPr>
        <p:txBody>
          <a:bodyPr wrap="square" rtlCol="0">
            <a:spAutoFit/>
          </a:bodyPr>
          <a:lstStyle/>
          <a:p>
            <a:r>
              <a:rPr lang="en-GB" sz="1000" dirty="0" smtClean="0"/>
              <a:t>(1) https://games.soe.ucsc.edu/events/event/199</a:t>
            </a:r>
            <a:endParaRPr lang="en-GB"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400" dirty="0" smtClean="0"/>
              <a:t>The video game industry (formally referred to as </a:t>
            </a:r>
            <a:r>
              <a:rPr lang="en-GB" sz="2400" b="1" dirty="0" smtClean="0"/>
              <a:t>interactive entertainment</a:t>
            </a:r>
            <a:r>
              <a:rPr lang="en-GB" sz="2400" dirty="0" smtClean="0"/>
              <a:t>) is the economic sector involved with the </a:t>
            </a:r>
            <a:r>
              <a:rPr lang="en-GB" sz="2400" b="1" dirty="0" smtClean="0"/>
              <a:t>development</a:t>
            </a:r>
            <a:r>
              <a:rPr lang="en-GB" sz="2400" dirty="0" smtClean="0"/>
              <a:t>, </a:t>
            </a:r>
            <a:r>
              <a:rPr lang="en-GB" sz="2400" b="1" dirty="0" smtClean="0"/>
              <a:t>marketing</a:t>
            </a:r>
            <a:r>
              <a:rPr lang="en-GB" sz="2400" dirty="0" smtClean="0"/>
              <a:t> and </a:t>
            </a:r>
            <a:r>
              <a:rPr lang="en-GB" sz="2400" b="1" dirty="0" smtClean="0"/>
              <a:t>sale</a:t>
            </a:r>
            <a:r>
              <a:rPr lang="en-GB" sz="2400" dirty="0" smtClean="0"/>
              <a:t> of video and computer games. It encompasses dozens of job disciplines and employs thousands of people worldwide</a:t>
            </a:r>
            <a:r>
              <a:rPr lang="en-GB" sz="2400" dirty="0" smtClean="0"/>
              <a:t>. (1)</a:t>
            </a:r>
          </a:p>
          <a:p>
            <a:pPr>
              <a:buNone/>
            </a:pPr>
            <a:endParaRPr lang="en-GB" sz="2400" dirty="0" smtClean="0"/>
          </a:p>
          <a:p>
            <a:r>
              <a:rPr lang="en-GB" sz="2400" dirty="0" smtClean="0"/>
              <a:t>The UK video games industry is the largest in Europe and the UK is a world class location for video game development</a:t>
            </a:r>
            <a:r>
              <a:rPr lang="en-GB" sz="2400" dirty="0" smtClean="0"/>
              <a:t>. (2) </a:t>
            </a:r>
            <a:r>
              <a:rPr lang="en-GB" sz="1000" dirty="0" smtClean="0">
                <a:hlinkClick r:id="rId2"/>
              </a:rPr>
              <a:t>more info</a:t>
            </a:r>
            <a:endParaRPr lang="en-GB" sz="1000" dirty="0" smtClean="0"/>
          </a:p>
        </p:txBody>
      </p:sp>
      <p:sp>
        <p:nvSpPr>
          <p:cNvPr id="3" name="Title 2"/>
          <p:cNvSpPr>
            <a:spLocks noGrp="1"/>
          </p:cNvSpPr>
          <p:nvPr>
            <p:ph type="title"/>
          </p:nvPr>
        </p:nvSpPr>
        <p:spPr/>
        <p:txBody>
          <a:bodyPr/>
          <a:lstStyle/>
          <a:p>
            <a:r>
              <a:rPr lang="en-GB" dirty="0" smtClean="0"/>
              <a:t>Video Game </a:t>
            </a:r>
            <a:r>
              <a:rPr lang="en-GB" dirty="0" smtClean="0"/>
              <a:t>industry</a:t>
            </a:r>
            <a:endParaRPr lang="en-GB" dirty="0"/>
          </a:p>
        </p:txBody>
      </p:sp>
      <p:sp>
        <p:nvSpPr>
          <p:cNvPr id="5" name="TextBox 4"/>
          <p:cNvSpPr txBox="1"/>
          <p:nvPr/>
        </p:nvSpPr>
        <p:spPr>
          <a:xfrm>
            <a:off x="35496" y="6309321"/>
            <a:ext cx="8568952" cy="400110"/>
          </a:xfrm>
          <a:prstGeom prst="rect">
            <a:avLst/>
          </a:prstGeom>
          <a:noFill/>
        </p:spPr>
        <p:txBody>
          <a:bodyPr wrap="square" rtlCol="0">
            <a:spAutoFit/>
          </a:bodyPr>
          <a:lstStyle/>
          <a:p>
            <a:pPr marL="228600" indent="-228600">
              <a:buAutoNum type="arabicParenBoth"/>
            </a:pPr>
            <a:r>
              <a:rPr lang="en-GB" sz="1000" dirty="0" err="1" smtClean="0"/>
              <a:t>Zackariasson</a:t>
            </a:r>
            <a:r>
              <a:rPr lang="en-GB" sz="1000" dirty="0"/>
              <a:t>, P. and Wilson, T.L. eds. (2012). </a:t>
            </a:r>
            <a:r>
              <a:rPr lang="en-GB" sz="1000" i="1" dirty="0"/>
              <a:t>The Video Game Industry: Formation, Present State, and Future</a:t>
            </a:r>
            <a:r>
              <a:rPr lang="en-GB" sz="1000" dirty="0"/>
              <a:t>. New York: </a:t>
            </a:r>
            <a:r>
              <a:rPr lang="en-GB" sz="1000" dirty="0" err="1" smtClean="0"/>
              <a:t>Routledge</a:t>
            </a:r>
            <a:endParaRPr lang="en-GB" sz="1000" dirty="0" smtClean="0"/>
          </a:p>
          <a:p>
            <a:pPr marL="228600" indent="-228600">
              <a:buAutoNum type="arabicParenBoth"/>
            </a:pPr>
            <a:r>
              <a:rPr lang="en-GB" sz="1000" dirty="0" smtClean="0"/>
              <a:t>http://www.tiga.org/about-us-and-uk-games/uk-video-games-industry</a:t>
            </a:r>
            <a:endParaRPr lang="en-GB"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Video </a:t>
            </a:r>
            <a:r>
              <a:rPr lang="en-GB" dirty="0" smtClean="0"/>
              <a:t>game </a:t>
            </a:r>
            <a:r>
              <a:rPr lang="en-GB" dirty="0" smtClean="0"/>
              <a:t>consoles</a:t>
            </a:r>
          </a:p>
          <a:p>
            <a:r>
              <a:rPr lang="en-GB" dirty="0" smtClean="0"/>
              <a:t>Game software</a:t>
            </a:r>
          </a:p>
          <a:p>
            <a:r>
              <a:rPr lang="en-GB" dirty="0" smtClean="0"/>
              <a:t>Handheld devices</a:t>
            </a:r>
          </a:p>
          <a:p>
            <a:r>
              <a:rPr lang="en-GB" dirty="0" smtClean="0"/>
              <a:t>Mobile </a:t>
            </a:r>
            <a:r>
              <a:rPr lang="en-GB" dirty="0" smtClean="0"/>
              <a:t>games and </a:t>
            </a:r>
            <a:endParaRPr lang="en-GB" dirty="0" smtClean="0"/>
          </a:p>
          <a:p>
            <a:r>
              <a:rPr lang="en-GB" dirty="0" smtClean="0"/>
              <a:t>Online </a:t>
            </a:r>
            <a:r>
              <a:rPr lang="en-GB" dirty="0" smtClean="0"/>
              <a:t>games.  </a:t>
            </a:r>
          </a:p>
          <a:p>
            <a:endParaRPr lang="en-GB" dirty="0"/>
          </a:p>
        </p:txBody>
      </p:sp>
      <p:sp>
        <p:nvSpPr>
          <p:cNvPr id="3" name="Title 2"/>
          <p:cNvSpPr>
            <a:spLocks noGrp="1"/>
          </p:cNvSpPr>
          <p:nvPr>
            <p:ph type="title"/>
          </p:nvPr>
        </p:nvSpPr>
        <p:spPr/>
        <p:txBody>
          <a:bodyPr/>
          <a:lstStyle/>
          <a:p>
            <a:r>
              <a:rPr lang="en-GB" dirty="0" smtClean="0"/>
              <a:t>The Economic Sector includes</a:t>
            </a:r>
            <a:endParaRPr lang="en-GB" dirty="0"/>
          </a:p>
        </p:txBody>
      </p:sp>
      <p:pic>
        <p:nvPicPr>
          <p:cNvPr id="3074" name="Picture 2" descr="C:\Users\James Williams\AppData\Local\Microsoft\Windows\Temporary Internet Files\Content.IE5\334DQBRT\MC900083017[1].wmf"/>
          <p:cNvPicPr>
            <a:picLocks noChangeAspect="1" noChangeArrowheads="1"/>
          </p:cNvPicPr>
          <p:nvPr/>
        </p:nvPicPr>
        <p:blipFill>
          <a:blip r:embed="rId2" cstate="print"/>
          <a:srcRect/>
          <a:stretch>
            <a:fillRect/>
          </a:stretch>
        </p:blipFill>
        <p:spPr bwMode="auto">
          <a:xfrm>
            <a:off x="5220072" y="3356992"/>
            <a:ext cx="1783994" cy="184160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 video gaming industry has been growing exponentially in recent years. The growth is currently expected to continue into the future.</a:t>
            </a:r>
          </a:p>
          <a:p>
            <a:r>
              <a:rPr lang="en-GB" dirty="0" smtClean="0"/>
              <a:t>Online and mobile games are the </a:t>
            </a:r>
            <a:r>
              <a:rPr lang="en-GB" dirty="0" smtClean="0">
                <a:hlinkClick r:id="rId2"/>
              </a:rPr>
              <a:t>fastest growing segments</a:t>
            </a:r>
            <a:r>
              <a:rPr lang="en-GB" dirty="0" smtClean="0"/>
              <a:t>.</a:t>
            </a:r>
          </a:p>
          <a:p>
            <a:r>
              <a:rPr lang="en-GB" dirty="0" smtClean="0"/>
              <a:t>Video Game hardware and software sales have been </a:t>
            </a:r>
            <a:r>
              <a:rPr lang="en-GB" dirty="0" smtClean="0">
                <a:hlinkClick r:id="rId3"/>
              </a:rPr>
              <a:t>decreasing</a:t>
            </a:r>
            <a:r>
              <a:rPr lang="en-GB" dirty="0" smtClean="0"/>
              <a:t>.</a:t>
            </a:r>
          </a:p>
        </p:txBody>
      </p:sp>
      <p:sp>
        <p:nvSpPr>
          <p:cNvPr id="3" name="Title 2"/>
          <p:cNvSpPr>
            <a:spLocks noGrp="1"/>
          </p:cNvSpPr>
          <p:nvPr>
            <p:ph type="title"/>
          </p:nvPr>
        </p:nvSpPr>
        <p:spPr/>
        <p:txBody>
          <a:bodyPr/>
          <a:lstStyle/>
          <a:p>
            <a:r>
              <a:rPr lang="en-GB" dirty="0" smtClean="0"/>
              <a:t>Video </a:t>
            </a:r>
            <a:r>
              <a:rPr lang="en-GB" dirty="0" smtClean="0"/>
              <a:t>gaming industry</a:t>
            </a:r>
            <a:endParaRPr lang="en-GB" dirty="0"/>
          </a:p>
        </p:txBody>
      </p:sp>
      <p:pic>
        <p:nvPicPr>
          <p:cNvPr id="2050" name="Picture 2" descr="C:\Users\James Williams\AppData\Local\Microsoft\Windows\Temporary Internet Files\Content.IE5\81VZ3FP9\MC900434797[1].png"/>
          <p:cNvPicPr>
            <a:picLocks noChangeAspect="1" noChangeArrowheads="1"/>
          </p:cNvPicPr>
          <p:nvPr/>
        </p:nvPicPr>
        <p:blipFill>
          <a:blip r:embed="rId4" cstate="print"/>
          <a:srcRect/>
          <a:stretch>
            <a:fillRect/>
          </a:stretch>
        </p:blipFill>
        <p:spPr bwMode="auto">
          <a:xfrm>
            <a:off x="3247484" y="4869160"/>
            <a:ext cx="1828572" cy="1828572"/>
          </a:xfrm>
          <a:prstGeom prst="rect">
            <a:avLst/>
          </a:prstGeom>
          <a:noFill/>
        </p:spPr>
      </p:pic>
      <p:pic>
        <p:nvPicPr>
          <p:cNvPr id="2052" name="Picture 4" descr="C:\Users\James Williams\AppData\Local\Microsoft\Windows\Temporary Internet Files\Content.IE5\81VZ3FP9\MC900439837[1].png"/>
          <p:cNvPicPr>
            <a:picLocks noChangeAspect="1" noChangeArrowheads="1"/>
          </p:cNvPicPr>
          <p:nvPr/>
        </p:nvPicPr>
        <p:blipFill>
          <a:blip r:embed="rId5" cstate="print"/>
          <a:srcRect/>
          <a:stretch>
            <a:fillRect/>
          </a:stretch>
        </p:blipFill>
        <p:spPr bwMode="auto">
          <a:xfrm>
            <a:off x="5535488" y="4509120"/>
            <a:ext cx="2708920" cy="2276872"/>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In 2010 the Industry received $25 Billion in revenue.</a:t>
            </a:r>
          </a:p>
          <a:p>
            <a:r>
              <a:rPr lang="en-GB" dirty="0" smtClean="0"/>
              <a:t>“Move </a:t>
            </a:r>
            <a:r>
              <a:rPr lang="en-GB" dirty="0" smtClean="0"/>
              <a:t>over, Hollywood. Step aside, frozen pizza industry. </a:t>
            </a:r>
            <a:r>
              <a:rPr lang="en-GB" b="1" dirty="0" smtClean="0"/>
              <a:t>Video Games (including Mobile) are </a:t>
            </a:r>
            <a:r>
              <a:rPr lang="en-GB" b="1" dirty="0" smtClean="0"/>
              <a:t>the big earner on the block</a:t>
            </a:r>
            <a:r>
              <a:rPr lang="en-GB" dirty="0" smtClean="0"/>
              <a:t>, a forecast report from technology advisory firm Gartner Inc suggests. Gartner says video games will pull in $74 billion this year alone </a:t>
            </a:r>
            <a:r>
              <a:rPr lang="en-GB" dirty="0" smtClean="0"/>
              <a:t>(2011) and </a:t>
            </a:r>
            <a:r>
              <a:rPr lang="en-GB" dirty="0" smtClean="0"/>
              <a:t>are projected to rake in a staggering $115 billion a year by 2015, thanks in large part to mobile gaming</a:t>
            </a:r>
            <a:r>
              <a:rPr lang="en-GB" dirty="0" smtClean="0"/>
              <a:t>.” (1)</a:t>
            </a:r>
            <a:endParaRPr lang="en-GB" dirty="0"/>
          </a:p>
        </p:txBody>
      </p:sp>
      <p:sp>
        <p:nvSpPr>
          <p:cNvPr id="3" name="Title 2"/>
          <p:cNvSpPr>
            <a:spLocks noGrp="1"/>
          </p:cNvSpPr>
          <p:nvPr>
            <p:ph type="title"/>
          </p:nvPr>
        </p:nvSpPr>
        <p:spPr/>
        <p:txBody>
          <a:bodyPr/>
          <a:lstStyle/>
          <a:p>
            <a:r>
              <a:rPr lang="en-GB" dirty="0" smtClean="0"/>
              <a:t>Gaming </a:t>
            </a:r>
            <a:r>
              <a:rPr lang="en-GB" dirty="0" smtClean="0"/>
              <a:t>industry</a:t>
            </a:r>
            <a:endParaRPr lang="en-GB" dirty="0"/>
          </a:p>
        </p:txBody>
      </p:sp>
      <p:sp>
        <p:nvSpPr>
          <p:cNvPr id="6" name="TextBox 5"/>
          <p:cNvSpPr txBox="1"/>
          <p:nvPr/>
        </p:nvSpPr>
        <p:spPr>
          <a:xfrm>
            <a:off x="35496" y="6567155"/>
            <a:ext cx="8964488" cy="246221"/>
          </a:xfrm>
          <a:prstGeom prst="rect">
            <a:avLst/>
          </a:prstGeom>
          <a:noFill/>
        </p:spPr>
        <p:txBody>
          <a:bodyPr wrap="square" rtlCol="0">
            <a:spAutoFit/>
          </a:bodyPr>
          <a:lstStyle/>
          <a:p>
            <a:r>
              <a:rPr lang="en-GB" sz="1000" dirty="0" smtClean="0"/>
              <a:t>(1) </a:t>
            </a:r>
            <a:r>
              <a:rPr lang="en-GB" sz="1000" dirty="0" smtClean="0">
                <a:hlinkClick r:id="rId2"/>
              </a:rPr>
              <a:t>http://www.joystiq.com/2011/07/05/report-game-industry-worth-74-billion-in-2011/</a:t>
            </a:r>
            <a:r>
              <a:rPr lang="en-GB" sz="1000" dirty="0" smtClean="0"/>
              <a:t> </a:t>
            </a:r>
            <a:endParaRPr lang="en-GB" sz="1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"As the popularity of </a:t>
            </a:r>
            <a:r>
              <a:rPr lang="en-GB" b="1" dirty="0" smtClean="0"/>
              <a:t>smartphones</a:t>
            </a:r>
            <a:r>
              <a:rPr lang="en-GB" dirty="0" smtClean="0"/>
              <a:t> and </a:t>
            </a:r>
            <a:r>
              <a:rPr lang="en-GB" b="1" dirty="0" smtClean="0"/>
              <a:t>tablets</a:t>
            </a:r>
            <a:r>
              <a:rPr lang="en-GB" dirty="0" smtClean="0"/>
              <a:t> continues to expand, gaming will remain a key component in the use of these devices," said principal research analyst </a:t>
            </a:r>
            <a:r>
              <a:rPr lang="en-GB" dirty="0" err="1" smtClean="0"/>
              <a:t>Tuong</a:t>
            </a:r>
            <a:r>
              <a:rPr lang="en-GB" dirty="0" smtClean="0"/>
              <a:t> Nguyen. </a:t>
            </a:r>
            <a:endParaRPr lang="en-GB" dirty="0" smtClean="0"/>
          </a:p>
        </p:txBody>
      </p:sp>
      <p:sp>
        <p:nvSpPr>
          <p:cNvPr id="3" name="Title 2"/>
          <p:cNvSpPr>
            <a:spLocks noGrp="1"/>
          </p:cNvSpPr>
          <p:nvPr>
            <p:ph type="title"/>
          </p:nvPr>
        </p:nvSpPr>
        <p:spPr/>
        <p:txBody>
          <a:bodyPr/>
          <a:lstStyle/>
          <a:p>
            <a:r>
              <a:rPr lang="en-GB" dirty="0" smtClean="0"/>
              <a:t>Gaming industry</a:t>
            </a:r>
            <a:endParaRPr lang="en-GB" dirty="0"/>
          </a:p>
        </p:txBody>
      </p:sp>
      <p:pic>
        <p:nvPicPr>
          <p:cNvPr id="7" name="Picture 4" descr="C:\Users\James Williams\AppData\Local\Microsoft\Windows\Temporary Internet Files\Content.IE5\R3AOYA3N\MC900433826[1].png"/>
          <p:cNvPicPr>
            <a:picLocks noChangeAspect="1" noChangeArrowheads="1"/>
          </p:cNvPicPr>
          <p:nvPr/>
        </p:nvPicPr>
        <p:blipFill>
          <a:blip r:embed="rId2" cstate="print"/>
          <a:srcRect/>
          <a:stretch>
            <a:fillRect/>
          </a:stretch>
        </p:blipFill>
        <p:spPr bwMode="auto">
          <a:xfrm>
            <a:off x="5148064" y="3861048"/>
            <a:ext cx="1828572" cy="1828572"/>
          </a:xfrm>
          <a:prstGeom prst="rect">
            <a:avLst/>
          </a:prstGeom>
          <a:noFill/>
        </p:spPr>
      </p:pic>
      <p:sp>
        <p:nvSpPr>
          <p:cNvPr id="8" name="TextBox 7"/>
          <p:cNvSpPr txBox="1"/>
          <p:nvPr/>
        </p:nvSpPr>
        <p:spPr>
          <a:xfrm>
            <a:off x="35496" y="6567155"/>
            <a:ext cx="8964488" cy="246221"/>
          </a:xfrm>
          <a:prstGeom prst="rect">
            <a:avLst/>
          </a:prstGeom>
          <a:noFill/>
        </p:spPr>
        <p:txBody>
          <a:bodyPr wrap="square" rtlCol="0">
            <a:spAutoFit/>
          </a:bodyPr>
          <a:lstStyle/>
          <a:p>
            <a:r>
              <a:rPr lang="en-GB" sz="1000" dirty="0" smtClean="0"/>
              <a:t>(1) </a:t>
            </a:r>
            <a:r>
              <a:rPr lang="en-GB" sz="1000" dirty="0" smtClean="0">
                <a:hlinkClick r:id="rId3"/>
              </a:rPr>
              <a:t>http://www.joystiq.com/2011/07/05/report-game-industry-worth-74-billion-in-2011/</a:t>
            </a:r>
            <a:r>
              <a:rPr lang="en-GB" sz="1000" dirty="0" smtClean="0"/>
              <a:t> </a:t>
            </a:r>
            <a:endParaRPr lang="en-GB"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Video Game Publishers have been publishing more games online.</a:t>
            </a:r>
          </a:p>
          <a:p>
            <a:r>
              <a:rPr lang="en-GB" dirty="0" smtClean="0"/>
              <a:t>They are also focusing more on creating Game Websites with Communities and Brands.</a:t>
            </a:r>
          </a:p>
          <a:p>
            <a:r>
              <a:rPr lang="en-GB" dirty="0" smtClean="0"/>
              <a:t>The on-line Games have their on Social Network &amp; On-line Shop selling Game-related merchandise.</a:t>
            </a:r>
          </a:p>
          <a:p>
            <a:r>
              <a:rPr lang="en-GB" dirty="0" smtClean="0"/>
              <a:t>For Example: </a:t>
            </a:r>
            <a:r>
              <a:rPr lang="en-GB" dirty="0" smtClean="0">
                <a:hlinkClick r:id="rId2"/>
              </a:rPr>
              <a:t>Plants </a:t>
            </a:r>
            <a:r>
              <a:rPr lang="en-GB" dirty="0" err="1" smtClean="0">
                <a:hlinkClick r:id="rId2"/>
              </a:rPr>
              <a:t>v’s</a:t>
            </a:r>
            <a:r>
              <a:rPr lang="en-GB" dirty="0" smtClean="0">
                <a:hlinkClick r:id="rId2"/>
              </a:rPr>
              <a:t> Zombies store</a:t>
            </a:r>
            <a:r>
              <a:rPr lang="en-GB" dirty="0" smtClean="0"/>
              <a:t>.</a:t>
            </a:r>
          </a:p>
          <a:p>
            <a:r>
              <a:rPr lang="en-GB" dirty="0" smtClean="0"/>
              <a:t>For more information please </a:t>
            </a:r>
            <a:r>
              <a:rPr lang="en-GB" dirty="0" smtClean="0">
                <a:hlinkClick r:id="rId3"/>
              </a:rPr>
              <a:t>click-here</a:t>
            </a:r>
            <a:r>
              <a:rPr lang="en-GB" dirty="0" smtClean="0"/>
              <a:t>.</a:t>
            </a:r>
          </a:p>
        </p:txBody>
      </p:sp>
      <p:sp>
        <p:nvSpPr>
          <p:cNvPr id="3" name="Title 2"/>
          <p:cNvSpPr>
            <a:spLocks noGrp="1"/>
          </p:cNvSpPr>
          <p:nvPr>
            <p:ph type="title"/>
          </p:nvPr>
        </p:nvSpPr>
        <p:spPr/>
        <p:txBody>
          <a:bodyPr>
            <a:normAutofit/>
          </a:bodyPr>
          <a:lstStyle/>
          <a:p>
            <a:r>
              <a:rPr lang="en-GB" dirty="0" smtClean="0"/>
              <a:t>Video Game E-Commerce</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GB" dirty="0" smtClean="0"/>
              <a:t>Multiplayer network games often charge for the playing experience using </a:t>
            </a:r>
            <a:r>
              <a:rPr lang="en-GB" b="1" dirty="0" smtClean="0"/>
              <a:t>pay-as-you-go</a:t>
            </a:r>
            <a:r>
              <a:rPr lang="en-GB" dirty="0" smtClean="0"/>
              <a:t> pricing schemes </a:t>
            </a:r>
            <a:endParaRPr lang="en-GB" dirty="0" smtClean="0"/>
          </a:p>
          <a:p>
            <a:r>
              <a:rPr lang="en-GB" dirty="0" smtClean="0"/>
              <a:t>Such </a:t>
            </a:r>
            <a:r>
              <a:rPr lang="en-GB" dirty="0" smtClean="0"/>
              <a:t>as charging to play on a new game </a:t>
            </a:r>
            <a:r>
              <a:rPr lang="en-GB" dirty="0" smtClean="0"/>
              <a:t>level </a:t>
            </a:r>
            <a:r>
              <a:rPr lang="en-GB" dirty="0" smtClean="0"/>
              <a:t>or by offering gaming subscriptions (such as charging for a certain period of time or a set number of game logins</a:t>
            </a:r>
            <a:r>
              <a:rPr lang="en-GB" dirty="0" smtClean="0"/>
              <a:t>).</a:t>
            </a:r>
          </a:p>
          <a:p>
            <a:r>
              <a:rPr lang="en-GB" b="1" dirty="0" smtClean="0"/>
              <a:t>Network </a:t>
            </a:r>
            <a:r>
              <a:rPr lang="en-GB" b="1" dirty="0" smtClean="0"/>
              <a:t>game creators </a:t>
            </a:r>
            <a:r>
              <a:rPr lang="en-GB" dirty="0" smtClean="0"/>
              <a:t>need an application that not only tracks the gaming admission price, but also manages a user's gaming funds and any real-life expenditures </a:t>
            </a:r>
            <a:r>
              <a:rPr lang="en-GB" dirty="0" smtClean="0"/>
              <a:t>during </a:t>
            </a:r>
            <a:r>
              <a:rPr lang="en-GB" dirty="0" smtClean="0"/>
              <a:t>game play</a:t>
            </a:r>
            <a:r>
              <a:rPr lang="en-GB" dirty="0" smtClean="0"/>
              <a:t>. </a:t>
            </a:r>
          </a:p>
          <a:p>
            <a:r>
              <a:rPr lang="en-GB" dirty="0" smtClean="0"/>
              <a:t>The X-Commerce </a:t>
            </a:r>
            <a:r>
              <a:rPr lang="en-GB" dirty="0" err="1" smtClean="0"/>
              <a:t>Paypal</a:t>
            </a:r>
            <a:r>
              <a:rPr lang="en-GB" dirty="0" smtClean="0"/>
              <a:t> system is one easy solution that can be used for this purpose. (1)</a:t>
            </a:r>
            <a:endParaRPr lang="en-GB" dirty="0"/>
          </a:p>
        </p:txBody>
      </p:sp>
      <p:sp>
        <p:nvSpPr>
          <p:cNvPr id="3" name="Title 2"/>
          <p:cNvSpPr>
            <a:spLocks noGrp="1"/>
          </p:cNvSpPr>
          <p:nvPr>
            <p:ph type="title"/>
          </p:nvPr>
        </p:nvSpPr>
        <p:spPr/>
        <p:txBody>
          <a:bodyPr/>
          <a:lstStyle/>
          <a:p>
            <a:r>
              <a:rPr lang="en-GB" dirty="0" smtClean="0"/>
              <a:t>Online Game Subscriptions</a:t>
            </a:r>
            <a:endParaRPr lang="en-GB" dirty="0"/>
          </a:p>
        </p:txBody>
      </p:sp>
      <p:sp>
        <p:nvSpPr>
          <p:cNvPr id="4" name="TextBox 3"/>
          <p:cNvSpPr txBox="1"/>
          <p:nvPr/>
        </p:nvSpPr>
        <p:spPr>
          <a:xfrm>
            <a:off x="0" y="6567155"/>
            <a:ext cx="8892480" cy="246221"/>
          </a:xfrm>
          <a:prstGeom prst="rect">
            <a:avLst/>
          </a:prstGeom>
          <a:noFill/>
        </p:spPr>
        <p:txBody>
          <a:bodyPr wrap="square" rtlCol="0">
            <a:spAutoFit/>
          </a:bodyPr>
          <a:lstStyle/>
          <a:p>
            <a:r>
              <a:rPr lang="en-GB" sz="1000" dirty="0" smtClean="0"/>
              <a:t>(1) https://www.x.com/developers/paypal/use-cases/accepting-payments-online-game-subscriptions</a:t>
            </a:r>
            <a:endParaRPr lang="en-GB"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3672" y="1412776"/>
            <a:ext cx="8686800" cy="4525963"/>
          </a:xfrm>
        </p:spPr>
        <p:txBody>
          <a:bodyPr>
            <a:normAutofit fontScale="92500" lnSpcReduction="10000"/>
          </a:bodyPr>
          <a:lstStyle/>
          <a:p>
            <a:pPr fontAlgn="base"/>
            <a:r>
              <a:rPr lang="en-GB" dirty="0" smtClean="0"/>
              <a:t>Silicon </a:t>
            </a:r>
            <a:r>
              <a:rPr lang="en-GB" dirty="0" smtClean="0"/>
              <a:t>Valley entrepreneurs are getting younger and younger. </a:t>
            </a:r>
            <a:endParaRPr lang="en-GB" dirty="0" smtClean="0"/>
          </a:p>
          <a:p>
            <a:pPr fontAlgn="base"/>
            <a:r>
              <a:rPr lang="en-GB" dirty="0" err="1" smtClean="0"/>
              <a:t>Arjun</a:t>
            </a:r>
            <a:r>
              <a:rPr lang="en-GB" dirty="0" smtClean="0"/>
              <a:t> </a:t>
            </a:r>
            <a:r>
              <a:rPr lang="en-GB" dirty="0" smtClean="0"/>
              <a:t>Mehta, a 6th grader who is </a:t>
            </a:r>
            <a:r>
              <a:rPr lang="en-GB" dirty="0" smtClean="0"/>
              <a:t>12 started </a:t>
            </a:r>
            <a:r>
              <a:rPr lang="en-GB" dirty="0" smtClean="0"/>
              <a:t>the </a:t>
            </a:r>
            <a:r>
              <a:rPr lang="en-GB" dirty="0" smtClean="0"/>
              <a:t>company</a:t>
            </a:r>
            <a:r>
              <a:rPr lang="en-GB" dirty="0" smtClean="0"/>
              <a:t>  </a:t>
            </a:r>
            <a:r>
              <a:rPr lang="en-GB" b="1" dirty="0" smtClean="0">
                <a:hlinkClick r:id="rId2"/>
              </a:rPr>
              <a:t>PlaySpan</a:t>
            </a:r>
            <a:r>
              <a:rPr lang="en-GB" dirty="0" smtClean="0"/>
              <a:t> </a:t>
            </a:r>
            <a:r>
              <a:rPr lang="en-GB" dirty="0" smtClean="0"/>
              <a:t>in </a:t>
            </a:r>
            <a:r>
              <a:rPr lang="en-GB" dirty="0" smtClean="0"/>
              <a:t>his </a:t>
            </a:r>
            <a:r>
              <a:rPr lang="en-GB" dirty="0" smtClean="0"/>
              <a:t>garage</a:t>
            </a:r>
            <a:r>
              <a:rPr lang="en-GB" dirty="0" smtClean="0"/>
              <a:t>.</a:t>
            </a:r>
          </a:p>
          <a:p>
            <a:pPr fontAlgn="base"/>
            <a:r>
              <a:rPr lang="en-GB" dirty="0" smtClean="0"/>
              <a:t>It was </a:t>
            </a:r>
            <a:r>
              <a:rPr lang="en-GB" dirty="0" smtClean="0"/>
              <a:t>the </a:t>
            </a:r>
            <a:r>
              <a:rPr lang="en-GB" dirty="0" smtClean="0"/>
              <a:t>game industry's </a:t>
            </a:r>
            <a:r>
              <a:rPr lang="en-GB" dirty="0" smtClean="0"/>
              <a:t>first </a:t>
            </a:r>
            <a:r>
              <a:rPr lang="en-GB" dirty="0" smtClean="0"/>
              <a:t>‘publisher-sponsored </a:t>
            </a:r>
            <a:r>
              <a:rPr lang="en-GB" dirty="0" smtClean="0"/>
              <a:t>in-game commerce network." </a:t>
            </a:r>
            <a:endParaRPr lang="en-GB" dirty="0" smtClean="0"/>
          </a:p>
          <a:p>
            <a:pPr fontAlgn="base"/>
            <a:r>
              <a:rPr lang="en-GB" dirty="0" smtClean="0"/>
              <a:t>That means </a:t>
            </a:r>
            <a:r>
              <a:rPr lang="en-GB" b="1" dirty="0" smtClean="0"/>
              <a:t>it enables video game publishers to sell products within the games.</a:t>
            </a:r>
          </a:p>
          <a:p>
            <a:pPr fontAlgn="base"/>
            <a:r>
              <a:rPr lang="en-GB" dirty="0" smtClean="0"/>
              <a:t>The </a:t>
            </a:r>
            <a:r>
              <a:rPr lang="en-GB" dirty="0" smtClean="0"/>
              <a:t>Company </a:t>
            </a:r>
            <a:r>
              <a:rPr lang="en-GB" dirty="0" smtClean="0"/>
              <a:t>has raised $6.5 million from Easton capital, Menlo Ventures, South Korea-based STIC International and Hong Kong-based Novel TMT Ventures</a:t>
            </a:r>
            <a:r>
              <a:rPr lang="en-GB" dirty="0" smtClean="0"/>
              <a:t>. (1)</a:t>
            </a:r>
            <a:endParaRPr lang="en-GB" dirty="0" smtClean="0"/>
          </a:p>
          <a:p>
            <a:endParaRPr lang="en-GB" dirty="0"/>
          </a:p>
        </p:txBody>
      </p:sp>
      <p:sp>
        <p:nvSpPr>
          <p:cNvPr id="3" name="Title 2"/>
          <p:cNvSpPr>
            <a:spLocks noGrp="1"/>
          </p:cNvSpPr>
          <p:nvPr>
            <p:ph type="title"/>
          </p:nvPr>
        </p:nvSpPr>
        <p:spPr/>
        <p:txBody>
          <a:bodyPr>
            <a:normAutofit fontScale="90000"/>
          </a:bodyPr>
          <a:lstStyle/>
          <a:p>
            <a:r>
              <a:rPr lang="en-GB" b="0" dirty="0" smtClean="0"/>
              <a:t>Young Entrepreneur </a:t>
            </a:r>
            <a:r>
              <a:rPr lang="en-GB" b="0" dirty="0" err="1" smtClean="0"/>
              <a:t>Arjun</a:t>
            </a:r>
            <a:r>
              <a:rPr lang="en-GB" b="0" dirty="0" smtClean="0"/>
              <a:t> Mehta</a:t>
            </a:r>
            <a:endParaRPr lang="en-GB" dirty="0"/>
          </a:p>
        </p:txBody>
      </p:sp>
      <p:sp>
        <p:nvSpPr>
          <p:cNvPr id="4" name="TextBox 3"/>
          <p:cNvSpPr txBox="1"/>
          <p:nvPr/>
        </p:nvSpPr>
        <p:spPr>
          <a:xfrm>
            <a:off x="0" y="6639163"/>
            <a:ext cx="9144000" cy="246221"/>
          </a:xfrm>
          <a:prstGeom prst="rect">
            <a:avLst/>
          </a:prstGeom>
          <a:noFill/>
        </p:spPr>
        <p:txBody>
          <a:bodyPr wrap="square" rtlCol="0">
            <a:spAutoFit/>
          </a:bodyPr>
          <a:lstStyle/>
          <a:p>
            <a:r>
              <a:rPr lang="en-GB" sz="1000" smtClean="0"/>
              <a:t>(1) </a:t>
            </a:r>
            <a:r>
              <a:rPr lang="en-GB" sz="1000" smtClean="0">
                <a:hlinkClick r:id="rId3"/>
              </a:rPr>
              <a:t>http://news.cnet.com/8301-10784_3-9782337-7.html</a:t>
            </a:r>
            <a:r>
              <a:rPr lang="en-GB" sz="1000" smtClean="0"/>
              <a:t> </a:t>
            </a:r>
            <a:endParaRPr lang="en-GB"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t>
            </a:r>
            <a:r>
              <a:rPr lang="en-GB" b="1" dirty="0" smtClean="0"/>
              <a:t>Mobile games </a:t>
            </a:r>
            <a:r>
              <a:rPr lang="en-GB" dirty="0" smtClean="0"/>
              <a:t>are the most downloaded application category across most application stores. For this reason, mobile gaming will continue to thrive as more consumers expand their use of new and innovative </a:t>
            </a:r>
            <a:r>
              <a:rPr lang="en-GB" dirty="0" smtClean="0"/>
              <a:t>portable devices.“</a:t>
            </a:r>
          </a:p>
          <a:p>
            <a:r>
              <a:rPr lang="en-GB" sz="1600" dirty="0" smtClean="0"/>
              <a:t>Report: </a:t>
            </a:r>
            <a:r>
              <a:rPr lang="en-GB" sz="1600" dirty="0" smtClean="0">
                <a:hlinkClick r:id="rId2"/>
              </a:rPr>
              <a:t>Market Trends: Gaming </a:t>
            </a:r>
            <a:r>
              <a:rPr lang="en-GB" sz="1600" dirty="0" smtClean="0">
                <a:hlinkClick r:id="rId2"/>
              </a:rPr>
              <a:t>Ecosystem</a:t>
            </a:r>
            <a:endParaRPr lang="en-GB" sz="1600" dirty="0" smtClean="0"/>
          </a:p>
          <a:p>
            <a:endParaRPr lang="en-GB" dirty="0"/>
          </a:p>
        </p:txBody>
      </p:sp>
      <p:sp>
        <p:nvSpPr>
          <p:cNvPr id="3" name="Title 2"/>
          <p:cNvSpPr>
            <a:spLocks noGrp="1"/>
          </p:cNvSpPr>
          <p:nvPr>
            <p:ph type="title"/>
          </p:nvPr>
        </p:nvSpPr>
        <p:spPr/>
        <p:txBody>
          <a:bodyPr/>
          <a:lstStyle/>
          <a:p>
            <a:r>
              <a:rPr lang="en-GB" dirty="0" smtClean="0"/>
              <a:t>Gaming industry</a:t>
            </a:r>
            <a:endParaRPr lang="en-GB" dirty="0"/>
          </a:p>
        </p:txBody>
      </p:sp>
      <p:pic>
        <p:nvPicPr>
          <p:cNvPr id="7170" name="Picture 2" descr="C:\Users\James Williams\AppData\Local\Microsoft\Windows\Temporary Internet Files\Content.IE5\334DQBRT\MC900441334[1].png"/>
          <p:cNvPicPr>
            <a:picLocks noChangeAspect="1" noChangeArrowheads="1"/>
          </p:cNvPicPr>
          <p:nvPr/>
        </p:nvPicPr>
        <p:blipFill>
          <a:blip r:embed="rId3" cstate="print"/>
          <a:srcRect/>
          <a:stretch>
            <a:fillRect/>
          </a:stretch>
        </p:blipFill>
        <p:spPr bwMode="auto">
          <a:xfrm>
            <a:off x="4283968" y="3861048"/>
            <a:ext cx="2743200" cy="2743200"/>
          </a:xfrm>
          <a:prstGeom prst="rect">
            <a:avLst/>
          </a:prstGeom>
          <a:noFill/>
        </p:spPr>
      </p:pic>
      <p:sp>
        <p:nvSpPr>
          <p:cNvPr id="6" name="TextBox 5"/>
          <p:cNvSpPr txBox="1"/>
          <p:nvPr/>
        </p:nvSpPr>
        <p:spPr>
          <a:xfrm>
            <a:off x="35496" y="6567155"/>
            <a:ext cx="8964488" cy="246221"/>
          </a:xfrm>
          <a:prstGeom prst="rect">
            <a:avLst/>
          </a:prstGeom>
          <a:noFill/>
        </p:spPr>
        <p:txBody>
          <a:bodyPr wrap="square" rtlCol="0">
            <a:spAutoFit/>
          </a:bodyPr>
          <a:lstStyle/>
          <a:p>
            <a:r>
              <a:rPr lang="en-GB" sz="1000" dirty="0" smtClean="0"/>
              <a:t>(1) </a:t>
            </a:r>
            <a:r>
              <a:rPr lang="en-GB" sz="1000" dirty="0" smtClean="0">
                <a:hlinkClick r:id="rId4"/>
              </a:rPr>
              <a:t>http://www.joystiq.com/2011/07/05/report-game-industry-worth-74-billion-in-2011/</a:t>
            </a:r>
            <a:r>
              <a:rPr lang="en-GB" sz="1000" dirty="0" smtClean="0"/>
              <a:t> </a:t>
            </a:r>
            <a:endParaRPr lang="en-GB"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Today’s Computers owe </a:t>
            </a:r>
            <a:r>
              <a:rPr lang="en-GB" dirty="0" smtClean="0"/>
              <a:t>many advancements and innovations to the game industry</a:t>
            </a:r>
            <a:r>
              <a:rPr lang="en-GB" dirty="0" smtClean="0"/>
              <a:t>:</a:t>
            </a:r>
          </a:p>
          <a:p>
            <a:pPr lvl="1"/>
            <a:r>
              <a:rPr lang="en-GB" dirty="0" smtClean="0"/>
              <a:t>sound cards</a:t>
            </a:r>
          </a:p>
          <a:p>
            <a:pPr lvl="1"/>
            <a:r>
              <a:rPr lang="en-GB" dirty="0" smtClean="0"/>
              <a:t>graphics cards</a:t>
            </a:r>
          </a:p>
          <a:p>
            <a:pPr lvl="1"/>
            <a:r>
              <a:rPr lang="en-GB" dirty="0" smtClean="0"/>
              <a:t>3D </a:t>
            </a:r>
            <a:r>
              <a:rPr lang="en-GB" dirty="0" smtClean="0"/>
              <a:t>graphic </a:t>
            </a:r>
            <a:r>
              <a:rPr lang="en-GB" dirty="0" smtClean="0"/>
              <a:t>accelerators</a:t>
            </a:r>
          </a:p>
          <a:p>
            <a:pPr lvl="1"/>
            <a:r>
              <a:rPr lang="en-GB" dirty="0" smtClean="0"/>
              <a:t>CD</a:t>
            </a:r>
            <a:r>
              <a:rPr lang="en-GB" dirty="0" smtClean="0"/>
              <a:t> and </a:t>
            </a:r>
            <a:r>
              <a:rPr lang="en-GB" dirty="0" smtClean="0"/>
              <a:t>DVD</a:t>
            </a:r>
            <a:r>
              <a:rPr lang="en-GB" dirty="0" smtClean="0"/>
              <a:t> </a:t>
            </a:r>
            <a:r>
              <a:rPr lang="en-GB" dirty="0" smtClean="0"/>
              <a:t>drives </a:t>
            </a:r>
          </a:p>
          <a:p>
            <a:pPr lvl="1"/>
            <a:endParaRPr lang="en-GB" dirty="0" smtClean="0"/>
          </a:p>
          <a:p>
            <a:r>
              <a:rPr lang="en-GB" dirty="0" smtClean="0"/>
              <a:t>Are </a:t>
            </a:r>
            <a:r>
              <a:rPr lang="en-GB" dirty="0" smtClean="0"/>
              <a:t>a few of the </a:t>
            </a:r>
            <a:r>
              <a:rPr lang="en-GB" dirty="0" smtClean="0"/>
              <a:t>enhancements that make computers what they are today.</a:t>
            </a:r>
          </a:p>
        </p:txBody>
      </p:sp>
      <p:sp>
        <p:nvSpPr>
          <p:cNvPr id="3" name="Title 2"/>
          <p:cNvSpPr>
            <a:spLocks noGrp="1"/>
          </p:cNvSpPr>
          <p:nvPr>
            <p:ph type="title"/>
          </p:nvPr>
        </p:nvSpPr>
        <p:spPr/>
        <p:txBody>
          <a:bodyPr>
            <a:normAutofit fontScale="90000"/>
          </a:bodyPr>
          <a:lstStyle/>
          <a:p>
            <a:r>
              <a:rPr lang="en-GB" dirty="0" smtClean="0"/>
              <a:t>Fun &amp; Games: Evolution of Computing</a:t>
            </a:r>
            <a:endParaRPr lang="en-GB" dirty="0"/>
          </a:p>
        </p:txBody>
      </p:sp>
      <p:pic>
        <p:nvPicPr>
          <p:cNvPr id="8195" name="Picture 3" descr="C:\Users\James Williams\AppData\Local\Microsoft\Windows\Temporary Internet Files\Content.IE5\R3AOYA3N\MC900391652[1].wmf"/>
          <p:cNvPicPr>
            <a:picLocks noChangeAspect="1" noChangeArrowheads="1"/>
          </p:cNvPicPr>
          <p:nvPr/>
        </p:nvPicPr>
        <p:blipFill>
          <a:blip r:embed="rId2" cstate="print"/>
          <a:srcRect/>
          <a:stretch>
            <a:fillRect/>
          </a:stretch>
        </p:blipFill>
        <p:spPr bwMode="auto">
          <a:xfrm>
            <a:off x="6804248" y="4797152"/>
            <a:ext cx="1805940" cy="1824228"/>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smtClean="0"/>
              <a:t>Modern games </a:t>
            </a:r>
            <a:r>
              <a:rPr lang="en-GB" dirty="0" smtClean="0"/>
              <a:t>are among the most demanding of applications on PC </a:t>
            </a:r>
            <a:r>
              <a:rPr lang="en-GB" dirty="0" smtClean="0"/>
              <a:t>resources.</a:t>
            </a:r>
          </a:p>
          <a:p>
            <a:r>
              <a:rPr lang="en-GB" b="1" dirty="0" smtClean="0"/>
              <a:t>Many gamers </a:t>
            </a:r>
            <a:r>
              <a:rPr lang="en-GB" dirty="0" smtClean="0"/>
              <a:t>require the most high-powered</a:t>
            </a:r>
            <a:r>
              <a:rPr lang="en-GB" dirty="0" smtClean="0"/>
              <a:t> </a:t>
            </a:r>
            <a:r>
              <a:rPr lang="en-GB" dirty="0" smtClean="0"/>
              <a:t>computers.</a:t>
            </a:r>
          </a:p>
          <a:p>
            <a:r>
              <a:rPr lang="en-GB" dirty="0" smtClean="0"/>
              <a:t>Thus</a:t>
            </a:r>
            <a:r>
              <a:rPr lang="en-GB" dirty="0" smtClean="0"/>
              <a:t>, </a:t>
            </a:r>
            <a:r>
              <a:rPr lang="en-GB" b="1" dirty="0" smtClean="0"/>
              <a:t>CPU </a:t>
            </a:r>
            <a:r>
              <a:rPr lang="en-GB" b="1" dirty="0" smtClean="0"/>
              <a:t>development </a:t>
            </a:r>
            <a:r>
              <a:rPr lang="en-GB" dirty="0" smtClean="0"/>
              <a:t>is </a:t>
            </a:r>
            <a:r>
              <a:rPr lang="en-GB" dirty="0" smtClean="0"/>
              <a:t>partly due to </a:t>
            </a:r>
            <a:r>
              <a:rPr lang="en-GB" dirty="0" smtClean="0"/>
              <a:t>this industry whose games demand faster processors than business or personal applications.</a:t>
            </a:r>
            <a:endParaRPr lang="en-GB" dirty="0"/>
          </a:p>
        </p:txBody>
      </p:sp>
      <p:sp>
        <p:nvSpPr>
          <p:cNvPr id="3" name="Title 2"/>
          <p:cNvSpPr>
            <a:spLocks noGrp="1"/>
          </p:cNvSpPr>
          <p:nvPr>
            <p:ph type="title"/>
          </p:nvPr>
        </p:nvSpPr>
        <p:spPr/>
        <p:txBody>
          <a:bodyPr/>
          <a:lstStyle/>
          <a:p>
            <a:r>
              <a:rPr lang="en-GB" dirty="0" smtClean="0"/>
              <a:t>Evolution of Computing</a:t>
            </a:r>
            <a:endParaRPr lang="en-GB" dirty="0"/>
          </a:p>
        </p:txBody>
      </p:sp>
      <p:pic>
        <p:nvPicPr>
          <p:cNvPr id="9218" name="Picture 2" descr="C:\Program Files\Microsoft Office\MEDIA\CAGCAT10\j0205582.wmf"/>
          <p:cNvPicPr>
            <a:picLocks noChangeAspect="1" noChangeArrowheads="1"/>
          </p:cNvPicPr>
          <p:nvPr/>
        </p:nvPicPr>
        <p:blipFill>
          <a:blip r:embed="rId2" cstate="print"/>
          <a:srcRect/>
          <a:stretch>
            <a:fillRect/>
          </a:stretch>
        </p:blipFill>
        <p:spPr bwMode="auto">
          <a:xfrm>
            <a:off x="5940152" y="4437112"/>
            <a:ext cx="1776679" cy="163037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512" y="1268760"/>
            <a:ext cx="9144000" cy="4320480"/>
          </a:xfrm>
        </p:spPr>
        <p:txBody>
          <a:bodyPr>
            <a:normAutofit/>
          </a:bodyPr>
          <a:lstStyle/>
          <a:p>
            <a:r>
              <a:rPr lang="en-GB" sz="2400" dirty="0" smtClean="0"/>
              <a:t>Ben Sawyer of </a:t>
            </a:r>
            <a:r>
              <a:rPr lang="en-GB" sz="2400" dirty="0" smtClean="0">
                <a:hlinkClick r:id="rId2"/>
              </a:rPr>
              <a:t>Digitalmill </a:t>
            </a:r>
            <a:r>
              <a:rPr lang="en-GB" sz="2400" dirty="0" smtClean="0"/>
              <a:t>observes that the </a:t>
            </a:r>
            <a:r>
              <a:rPr lang="en-GB" sz="2400" b="1" dirty="0" smtClean="0"/>
              <a:t>game industry value chain</a:t>
            </a:r>
            <a:r>
              <a:rPr lang="en-GB" sz="2400" dirty="0" smtClean="0"/>
              <a:t> is made up of </a:t>
            </a:r>
            <a:r>
              <a:rPr lang="en-GB" sz="2400" b="1" dirty="0" smtClean="0"/>
              <a:t>six </a:t>
            </a:r>
            <a:r>
              <a:rPr lang="en-GB" sz="2400" b="1" dirty="0" smtClean="0"/>
              <a:t>layers</a:t>
            </a:r>
            <a:r>
              <a:rPr lang="en-GB" sz="2400" dirty="0" smtClean="0"/>
              <a:t>:</a:t>
            </a:r>
          </a:p>
          <a:p>
            <a:pPr marL="566928" indent="-457200">
              <a:buFont typeface="+mj-lt"/>
              <a:buAutoNum type="arabicPeriod"/>
            </a:pPr>
            <a:r>
              <a:rPr lang="en-GB" sz="2400" b="1" dirty="0" smtClean="0"/>
              <a:t>Capital and publishing layer</a:t>
            </a:r>
            <a:r>
              <a:rPr lang="en-GB" sz="2400" dirty="0" smtClean="0"/>
              <a:t>: involved in paying for development of new titles and seeking </a:t>
            </a:r>
            <a:r>
              <a:rPr lang="en-GB" sz="2400" dirty="0" smtClean="0"/>
              <a:t>returns.</a:t>
            </a:r>
          </a:p>
          <a:p>
            <a:pPr marL="566928" indent="-457200">
              <a:buFont typeface="+mj-lt"/>
              <a:buAutoNum type="arabicPeriod"/>
            </a:pPr>
            <a:r>
              <a:rPr lang="en-GB" sz="2400" b="1" dirty="0" smtClean="0"/>
              <a:t>Product </a:t>
            </a:r>
            <a:r>
              <a:rPr lang="en-GB" sz="2400" b="1" dirty="0" smtClean="0"/>
              <a:t>and talent layer: </a:t>
            </a:r>
            <a:r>
              <a:rPr lang="en-GB" sz="2400" dirty="0" smtClean="0"/>
              <a:t>includes developers, designers and artists, who may be working under individual contracts or as part of in-house development </a:t>
            </a:r>
            <a:r>
              <a:rPr lang="en-GB" sz="2400" dirty="0" smtClean="0"/>
              <a:t>teams.</a:t>
            </a:r>
          </a:p>
          <a:p>
            <a:pPr marL="566928" indent="-457200">
              <a:buFont typeface="+mj-lt"/>
              <a:buAutoNum type="arabicPeriod"/>
            </a:pPr>
            <a:r>
              <a:rPr lang="en-GB" sz="2400" b="1" dirty="0" smtClean="0"/>
              <a:t>Production </a:t>
            </a:r>
            <a:r>
              <a:rPr lang="en-GB" sz="2400" b="1" dirty="0" smtClean="0"/>
              <a:t>and tools layer</a:t>
            </a:r>
            <a:r>
              <a:rPr lang="en-GB" sz="2400" dirty="0" smtClean="0"/>
              <a:t>: </a:t>
            </a:r>
            <a:r>
              <a:rPr lang="en-GB" sz="2400" dirty="0" smtClean="0"/>
              <a:t>generates</a:t>
            </a:r>
            <a:r>
              <a:rPr lang="en-GB" sz="2400" dirty="0" smtClean="0"/>
              <a:t> production tools, game development </a:t>
            </a:r>
            <a:r>
              <a:rPr lang="en-GB" sz="2400" dirty="0" smtClean="0"/>
              <a:t>middleware and</a:t>
            </a:r>
            <a:r>
              <a:rPr lang="en-GB" sz="2400" dirty="0" smtClean="0"/>
              <a:t> customizable game </a:t>
            </a:r>
            <a:r>
              <a:rPr lang="en-GB" sz="2400" dirty="0" smtClean="0"/>
              <a:t>engines.</a:t>
            </a:r>
          </a:p>
          <a:p>
            <a:pPr marL="566928" indent="-457200">
              <a:buFont typeface="+mj-lt"/>
              <a:buAutoNum type="arabicPeriod"/>
            </a:pPr>
            <a:endParaRPr lang="en-GB" sz="2400" dirty="0" smtClean="0"/>
          </a:p>
          <a:p>
            <a:endParaRPr lang="en-GB" sz="2400" dirty="0"/>
          </a:p>
        </p:txBody>
      </p:sp>
      <p:sp>
        <p:nvSpPr>
          <p:cNvPr id="3" name="Title 2"/>
          <p:cNvSpPr>
            <a:spLocks noGrp="1"/>
          </p:cNvSpPr>
          <p:nvPr>
            <p:ph type="title"/>
          </p:nvPr>
        </p:nvSpPr>
        <p:spPr>
          <a:xfrm>
            <a:off x="457200" y="188640"/>
            <a:ext cx="8229600" cy="994122"/>
          </a:xfrm>
        </p:spPr>
        <p:txBody>
          <a:bodyPr>
            <a:normAutofit/>
          </a:bodyPr>
          <a:lstStyle/>
          <a:p>
            <a:r>
              <a:rPr lang="en-GB" b="0" dirty="0" smtClean="0"/>
              <a:t>Game industry value </a:t>
            </a:r>
            <a:r>
              <a:rPr lang="en-GB" b="0" dirty="0" smtClean="0"/>
              <a:t>chain</a:t>
            </a:r>
            <a:endParaRPr lang="en-GB" dirty="0"/>
          </a:p>
        </p:txBody>
      </p:sp>
      <p:sp>
        <p:nvSpPr>
          <p:cNvPr id="4" name="TextBox 3"/>
          <p:cNvSpPr txBox="1"/>
          <p:nvPr/>
        </p:nvSpPr>
        <p:spPr>
          <a:xfrm>
            <a:off x="0" y="6309320"/>
            <a:ext cx="9144000" cy="400110"/>
          </a:xfrm>
          <a:prstGeom prst="rect">
            <a:avLst/>
          </a:prstGeom>
          <a:noFill/>
        </p:spPr>
        <p:txBody>
          <a:bodyPr wrap="square" rtlCol="0">
            <a:spAutoFit/>
          </a:bodyPr>
          <a:lstStyle/>
          <a:p>
            <a:r>
              <a:rPr lang="en-GB" sz="1000" dirty="0" smtClean="0"/>
              <a:t>(1) </a:t>
            </a:r>
            <a:r>
              <a:rPr lang="en-GB" sz="1000" dirty="0"/>
              <a:t>Flew, Terry; Humphreys, Sal (2005). "Games: Technology, Industry, Culture". </a:t>
            </a:r>
            <a:r>
              <a:rPr lang="en-GB" sz="1000" i="1" dirty="0"/>
              <a:t>New Media: an Introduction (Second Edition)</a:t>
            </a:r>
            <a:r>
              <a:rPr lang="en-GB" sz="1000" dirty="0"/>
              <a:t>. Oxford University Press. pp. 101–114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481328"/>
            <a:ext cx="9144000" cy="4525963"/>
          </a:xfrm>
        </p:spPr>
        <p:txBody>
          <a:bodyPr>
            <a:normAutofit/>
          </a:bodyPr>
          <a:lstStyle/>
          <a:p>
            <a:pPr marL="624078" indent="-514350">
              <a:buFont typeface="+mj-lt"/>
              <a:buAutoNum type="arabicPeriod" startAt="4"/>
            </a:pPr>
            <a:r>
              <a:rPr lang="en-GB" sz="2400" b="1" dirty="0" smtClean="0"/>
              <a:t>Distribution layer: </a:t>
            </a:r>
            <a:r>
              <a:rPr lang="en-GB" sz="2400" dirty="0" smtClean="0"/>
              <a:t>or the "</a:t>
            </a:r>
            <a:r>
              <a:rPr lang="en-GB" sz="2400" b="1" dirty="0" smtClean="0"/>
              <a:t>publishing</a:t>
            </a:r>
            <a:r>
              <a:rPr lang="en-GB" sz="2400" dirty="0" smtClean="0"/>
              <a:t>" industry, involved in generating and marketing games for retail and online distribution.</a:t>
            </a:r>
          </a:p>
          <a:p>
            <a:pPr marL="566928" indent="-457200">
              <a:buFont typeface="+mj-lt"/>
              <a:buAutoNum type="arabicPeriod" startAt="4"/>
            </a:pPr>
            <a:r>
              <a:rPr lang="en-GB" sz="2400" b="1" dirty="0" smtClean="0"/>
              <a:t>Hardware</a:t>
            </a:r>
            <a:r>
              <a:rPr lang="en-GB" sz="2400" dirty="0" smtClean="0"/>
              <a:t> (or Virtual Machine or Software Platform) </a:t>
            </a:r>
            <a:r>
              <a:rPr lang="en-GB" sz="2400" b="1" dirty="0" smtClean="0"/>
              <a:t>layer</a:t>
            </a:r>
            <a:r>
              <a:rPr lang="en-GB" sz="2400" dirty="0" smtClean="0"/>
              <a:t>: providers of the </a:t>
            </a:r>
            <a:r>
              <a:rPr lang="en-GB" sz="2400" b="1" dirty="0" smtClean="0"/>
              <a:t>underlying platform</a:t>
            </a:r>
            <a:r>
              <a:rPr lang="en-GB" sz="2400" dirty="0" smtClean="0"/>
              <a:t>, which may be console-based, accessed through online media, or accessed through mobile devices such as smartphones. This layer now includes non-hardware platforms such as virtual machines (e.g. Java or Flash), or software platforms such as browsers or </a:t>
            </a:r>
            <a:r>
              <a:rPr lang="en-GB" sz="2400" dirty="0" err="1" smtClean="0"/>
              <a:t>Facebook</a:t>
            </a:r>
            <a:r>
              <a:rPr lang="en-GB" sz="2400" dirty="0" smtClean="0"/>
              <a:t> etc.</a:t>
            </a:r>
          </a:p>
          <a:p>
            <a:pPr marL="566928" indent="-457200">
              <a:buFont typeface="+mj-lt"/>
              <a:buAutoNum type="arabicPeriod" startAt="4"/>
            </a:pPr>
            <a:r>
              <a:rPr lang="en-GB" sz="2400" b="1" dirty="0" smtClean="0"/>
              <a:t>End-users layer: </a:t>
            </a:r>
            <a:r>
              <a:rPr lang="en-GB" sz="2400" dirty="0" smtClean="0"/>
              <a:t>the users/players of the games.</a:t>
            </a:r>
            <a:r>
              <a:rPr lang="en-GB" sz="2400" baseline="30000" dirty="0" smtClean="0"/>
              <a:t> (1)</a:t>
            </a:r>
            <a:endParaRPr lang="en-GB" sz="2400" dirty="0" smtClean="0"/>
          </a:p>
          <a:p>
            <a:endParaRPr lang="en-GB" sz="2400" dirty="0"/>
          </a:p>
        </p:txBody>
      </p:sp>
      <p:sp>
        <p:nvSpPr>
          <p:cNvPr id="3" name="Title 2"/>
          <p:cNvSpPr>
            <a:spLocks noGrp="1"/>
          </p:cNvSpPr>
          <p:nvPr>
            <p:ph type="title"/>
          </p:nvPr>
        </p:nvSpPr>
        <p:spPr/>
        <p:txBody>
          <a:bodyPr/>
          <a:lstStyle/>
          <a:p>
            <a:r>
              <a:rPr lang="en-GB" b="0" dirty="0" smtClean="0"/>
              <a:t>Game industry value chain</a:t>
            </a:r>
            <a:endParaRPr lang="en-GB" dirty="0"/>
          </a:p>
        </p:txBody>
      </p:sp>
      <p:sp>
        <p:nvSpPr>
          <p:cNvPr id="4" name="TextBox 3"/>
          <p:cNvSpPr txBox="1"/>
          <p:nvPr/>
        </p:nvSpPr>
        <p:spPr>
          <a:xfrm>
            <a:off x="0" y="6309320"/>
            <a:ext cx="9144000" cy="400110"/>
          </a:xfrm>
          <a:prstGeom prst="rect">
            <a:avLst/>
          </a:prstGeom>
          <a:noFill/>
        </p:spPr>
        <p:txBody>
          <a:bodyPr wrap="square" rtlCol="0">
            <a:spAutoFit/>
          </a:bodyPr>
          <a:lstStyle/>
          <a:p>
            <a:r>
              <a:rPr lang="en-GB" sz="1000" dirty="0" smtClean="0"/>
              <a:t>(1) </a:t>
            </a:r>
            <a:r>
              <a:rPr lang="en-GB" sz="1000" dirty="0"/>
              <a:t>Flew, Terry; Humphreys, Sal (2005). "Games: Technology, Industry, Culture". </a:t>
            </a:r>
            <a:r>
              <a:rPr lang="en-GB" sz="1000" i="1" dirty="0"/>
              <a:t>New Media: an Introduction (Second Edition)</a:t>
            </a:r>
            <a:r>
              <a:rPr lang="en-GB" sz="1000" dirty="0"/>
              <a:t>. Oxford University Press. pp. 101–114</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268760"/>
            <a:ext cx="8686800" cy="4525963"/>
          </a:xfrm>
        </p:spPr>
        <p:txBody>
          <a:bodyPr>
            <a:normAutofit fontScale="92500" lnSpcReduction="10000"/>
          </a:bodyPr>
          <a:lstStyle/>
          <a:p>
            <a:r>
              <a:rPr lang="en-GB" dirty="0" smtClean="0"/>
              <a:t>Video </a:t>
            </a:r>
            <a:r>
              <a:rPr lang="en-GB" dirty="0" smtClean="0"/>
              <a:t>game </a:t>
            </a:r>
            <a:r>
              <a:rPr lang="en-GB" b="1" dirty="0" smtClean="0"/>
              <a:t>industry practices </a:t>
            </a:r>
            <a:r>
              <a:rPr lang="en-GB" dirty="0" smtClean="0"/>
              <a:t>are similar to those of other entertainment industries (e.g. the music </a:t>
            </a:r>
            <a:r>
              <a:rPr lang="en-GB" dirty="0" smtClean="0"/>
              <a:t>industry)</a:t>
            </a:r>
          </a:p>
          <a:p>
            <a:r>
              <a:rPr lang="en-GB" dirty="0" smtClean="0"/>
              <a:t>But </a:t>
            </a:r>
            <a:r>
              <a:rPr lang="en-GB" dirty="0" smtClean="0"/>
              <a:t>the video game industry in particular </a:t>
            </a:r>
            <a:r>
              <a:rPr lang="en-GB" dirty="0" smtClean="0"/>
              <a:t>had </a:t>
            </a:r>
            <a:r>
              <a:rPr lang="en-GB" dirty="0" smtClean="0"/>
              <a:t>been accused of </a:t>
            </a:r>
            <a:r>
              <a:rPr lang="en-GB" b="1" dirty="0" smtClean="0"/>
              <a:t>treating its development </a:t>
            </a:r>
            <a:r>
              <a:rPr lang="en-GB" dirty="0" smtClean="0"/>
              <a:t>talent poorly. </a:t>
            </a:r>
            <a:endParaRPr lang="en-GB" dirty="0" smtClean="0"/>
          </a:p>
          <a:p>
            <a:r>
              <a:rPr lang="en-GB" dirty="0" smtClean="0"/>
              <a:t>This promoted </a:t>
            </a:r>
            <a:r>
              <a:rPr lang="en-GB" dirty="0" smtClean="0"/>
              <a:t>independent development, as developers </a:t>
            </a:r>
            <a:r>
              <a:rPr lang="en-GB" dirty="0" smtClean="0"/>
              <a:t>left </a:t>
            </a:r>
            <a:r>
              <a:rPr lang="en-GB" dirty="0" smtClean="0"/>
              <a:t>to form new companies and </a:t>
            </a:r>
            <a:r>
              <a:rPr lang="en-GB" dirty="0" smtClean="0"/>
              <a:t>projects.</a:t>
            </a:r>
          </a:p>
          <a:p>
            <a:r>
              <a:rPr lang="en-GB" dirty="0" smtClean="0"/>
              <a:t>A particularly famous case is the </a:t>
            </a:r>
            <a:r>
              <a:rPr lang="en-GB" dirty="0" smtClean="0"/>
              <a:t>original </a:t>
            </a:r>
            <a:r>
              <a:rPr lang="en-GB" dirty="0" smtClean="0"/>
              <a:t>independent </a:t>
            </a:r>
            <a:r>
              <a:rPr lang="en-GB" dirty="0" smtClean="0"/>
              <a:t>developer </a:t>
            </a:r>
            <a:r>
              <a:rPr lang="en-GB" b="1" dirty="0" smtClean="0"/>
              <a:t>Activision</a:t>
            </a:r>
            <a:r>
              <a:rPr lang="en-GB" dirty="0" smtClean="0"/>
              <a:t>, founded by former </a:t>
            </a:r>
            <a:r>
              <a:rPr lang="en-GB" b="1" dirty="0" smtClean="0"/>
              <a:t>Atari</a:t>
            </a:r>
            <a:r>
              <a:rPr lang="en-GB" dirty="0" smtClean="0"/>
              <a:t> developers. </a:t>
            </a:r>
            <a:endParaRPr lang="en-GB" dirty="0" smtClean="0"/>
          </a:p>
          <a:p>
            <a:r>
              <a:rPr lang="en-GB" b="1" dirty="0" smtClean="0"/>
              <a:t>Activision </a:t>
            </a:r>
            <a:r>
              <a:rPr lang="en-GB" b="1" dirty="0" smtClean="0"/>
              <a:t>grew </a:t>
            </a:r>
            <a:r>
              <a:rPr lang="en-GB" dirty="0" smtClean="0"/>
              <a:t>to become the world's second largest game </a:t>
            </a:r>
            <a:r>
              <a:rPr lang="en-GB" dirty="0" smtClean="0"/>
              <a:t>publisher. (1)</a:t>
            </a:r>
            <a:endParaRPr lang="en-GB" dirty="0"/>
          </a:p>
        </p:txBody>
      </p:sp>
      <p:sp>
        <p:nvSpPr>
          <p:cNvPr id="3" name="Title 2"/>
          <p:cNvSpPr>
            <a:spLocks noGrp="1"/>
          </p:cNvSpPr>
          <p:nvPr>
            <p:ph type="title"/>
          </p:nvPr>
        </p:nvSpPr>
        <p:spPr/>
        <p:txBody>
          <a:bodyPr/>
          <a:lstStyle/>
          <a:p>
            <a:r>
              <a:rPr lang="en-GB" dirty="0" smtClean="0"/>
              <a:t>Professional &amp; Ethical Practice</a:t>
            </a:r>
            <a:endParaRPr lang="en-GB" dirty="0"/>
          </a:p>
        </p:txBody>
      </p:sp>
      <p:sp>
        <p:nvSpPr>
          <p:cNvPr id="4" name="TextBox 3"/>
          <p:cNvSpPr txBox="1"/>
          <p:nvPr/>
        </p:nvSpPr>
        <p:spPr>
          <a:xfrm>
            <a:off x="0" y="6381328"/>
            <a:ext cx="9144000" cy="246221"/>
          </a:xfrm>
          <a:prstGeom prst="rect">
            <a:avLst/>
          </a:prstGeom>
          <a:noFill/>
        </p:spPr>
        <p:txBody>
          <a:bodyPr wrap="square" rtlCol="0">
            <a:spAutoFit/>
          </a:bodyPr>
          <a:lstStyle/>
          <a:p>
            <a:r>
              <a:rPr lang="en-GB" sz="1000" dirty="0" smtClean="0"/>
              <a:t>(1) </a:t>
            </a:r>
            <a:r>
              <a:rPr lang="en-GB" sz="1000" dirty="0" err="1"/>
              <a:t>Wolverton</a:t>
            </a:r>
            <a:r>
              <a:rPr lang="en-GB" sz="1000" dirty="0"/>
              <a:t>, Troy (2005-05-24). "Activision Aims for Sweet Spot". TheStreet.com.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Activision was popular among developers for </a:t>
            </a:r>
            <a:r>
              <a:rPr lang="en-GB" b="1" dirty="0" smtClean="0"/>
              <a:t>giving them credit </a:t>
            </a:r>
            <a:r>
              <a:rPr lang="en-GB" dirty="0" smtClean="0"/>
              <a:t>in the packaging and title screens for their games, while Atari disallowed this practice. </a:t>
            </a:r>
            <a:endParaRPr lang="en-GB" dirty="0" smtClean="0"/>
          </a:p>
          <a:p>
            <a:r>
              <a:rPr lang="en-GB" dirty="0" smtClean="0"/>
              <a:t>As the video game industry took off in the mid-1980s, many developers faced the more distressing problem of working with fly-by-night or unscrupulous publishers that would </a:t>
            </a:r>
            <a:r>
              <a:rPr lang="en-GB" dirty="0" smtClean="0"/>
              <a:t>fold </a:t>
            </a:r>
            <a:r>
              <a:rPr lang="en-GB" dirty="0" smtClean="0"/>
              <a:t>unexpectedly &amp;</a:t>
            </a:r>
            <a:r>
              <a:rPr lang="en-GB" dirty="0" smtClean="0"/>
              <a:t> </a:t>
            </a:r>
            <a:r>
              <a:rPr lang="en-GB" dirty="0" smtClean="0"/>
              <a:t>run off with the game profits.</a:t>
            </a:r>
            <a:endParaRPr lang="en-GB" b="1" dirty="0"/>
          </a:p>
        </p:txBody>
      </p:sp>
      <p:sp>
        <p:nvSpPr>
          <p:cNvPr id="3" name="Title 2"/>
          <p:cNvSpPr>
            <a:spLocks noGrp="1"/>
          </p:cNvSpPr>
          <p:nvPr>
            <p:ph type="title"/>
          </p:nvPr>
        </p:nvSpPr>
        <p:spPr/>
        <p:txBody>
          <a:bodyPr/>
          <a:lstStyle/>
          <a:p>
            <a:r>
              <a:rPr lang="en-GB" dirty="0" smtClean="0"/>
              <a:t>Respect</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1268760"/>
            <a:ext cx="8820472" cy="4968552"/>
          </a:xfrm>
        </p:spPr>
        <p:txBody>
          <a:bodyPr>
            <a:normAutofit fontScale="92500" lnSpcReduction="20000"/>
          </a:bodyPr>
          <a:lstStyle/>
          <a:p>
            <a:r>
              <a:rPr lang="en-GB" dirty="0" smtClean="0"/>
              <a:t>The industry claims </a:t>
            </a:r>
            <a:r>
              <a:rPr lang="en-GB" b="1" dirty="0" smtClean="0"/>
              <a:t>software p</a:t>
            </a:r>
            <a:r>
              <a:rPr lang="en-GB" dirty="0" smtClean="0"/>
              <a:t>iracy to be a big problem, and take measures to counter this</a:t>
            </a:r>
            <a:r>
              <a:rPr lang="en-GB" dirty="0" smtClean="0"/>
              <a:t>.</a:t>
            </a:r>
            <a:r>
              <a:rPr lang="en-GB" baseline="30000" dirty="0" smtClean="0"/>
              <a:t>(1)</a:t>
            </a:r>
          </a:p>
          <a:p>
            <a:r>
              <a:rPr lang="en-GB" dirty="0" smtClean="0"/>
              <a:t>However</a:t>
            </a:r>
            <a:r>
              <a:rPr lang="en-GB" dirty="0" smtClean="0"/>
              <a:t>, </a:t>
            </a:r>
            <a:r>
              <a:rPr lang="en-GB" b="1" dirty="0" smtClean="0"/>
              <a:t>digital rights management</a:t>
            </a:r>
            <a:r>
              <a:rPr lang="en-GB" dirty="0" smtClean="0"/>
              <a:t> </a:t>
            </a:r>
            <a:r>
              <a:rPr lang="en-GB" dirty="0" smtClean="0"/>
              <a:t>(e.g. Licensing, disk authorisation codes) and </a:t>
            </a:r>
            <a:r>
              <a:rPr lang="en-GB" dirty="0" smtClean="0"/>
              <a:t>other measures have proved noticeably unpopular with gamers</a:t>
            </a:r>
            <a:r>
              <a:rPr lang="en-GB" dirty="0" smtClean="0"/>
              <a:t>.</a:t>
            </a:r>
            <a:r>
              <a:rPr lang="en-GB" baseline="30000" dirty="0" smtClean="0"/>
              <a:t>(2)</a:t>
            </a:r>
          </a:p>
          <a:p>
            <a:r>
              <a:rPr lang="en-GB" dirty="0" smtClean="0"/>
              <a:t>Digital rights management is a far-reaching term that refers to any scheme that controls access to copyrighted material </a:t>
            </a:r>
            <a:r>
              <a:rPr lang="en-GB" dirty="0" smtClean="0"/>
              <a:t>using technology.</a:t>
            </a:r>
          </a:p>
          <a:p>
            <a:r>
              <a:rPr lang="en-GB" b="1" dirty="0" smtClean="0"/>
              <a:t>For example: </a:t>
            </a:r>
            <a:r>
              <a:rPr lang="en-GB" dirty="0" smtClean="0"/>
              <a:t>EA games unveiled 'Online pass' which allows the </a:t>
            </a:r>
            <a:r>
              <a:rPr lang="en-GB" dirty="0" smtClean="0"/>
              <a:t>user to </a:t>
            </a:r>
            <a:r>
              <a:rPr lang="en-GB" b="1" dirty="0" smtClean="0"/>
              <a:t>enter a code</a:t>
            </a:r>
            <a:r>
              <a:rPr lang="en-GB" dirty="0" smtClean="0"/>
              <a:t> to access the online play, a code is </a:t>
            </a:r>
            <a:r>
              <a:rPr lang="en-GB" dirty="0" smtClean="0"/>
              <a:t>only given if you buy </a:t>
            </a:r>
            <a:r>
              <a:rPr lang="en-GB" dirty="0" smtClean="0"/>
              <a:t>a new copy of the game. </a:t>
            </a:r>
            <a:endParaRPr lang="en-GB" dirty="0" smtClean="0"/>
          </a:p>
          <a:p>
            <a:r>
              <a:rPr lang="en-GB" dirty="0" smtClean="0"/>
              <a:t>On 12 July 2012, Google released update 3.8.15 which added Application Encryption functionality to help reduce application piracy.</a:t>
            </a:r>
            <a:endParaRPr lang="en-GB" dirty="0"/>
          </a:p>
        </p:txBody>
      </p:sp>
      <p:sp>
        <p:nvSpPr>
          <p:cNvPr id="3" name="Title 2"/>
          <p:cNvSpPr>
            <a:spLocks noGrp="1"/>
          </p:cNvSpPr>
          <p:nvPr>
            <p:ph type="title"/>
          </p:nvPr>
        </p:nvSpPr>
        <p:spPr/>
        <p:txBody>
          <a:bodyPr/>
          <a:lstStyle/>
          <a:p>
            <a:r>
              <a:rPr lang="en-GB" dirty="0" smtClean="0"/>
              <a:t>Legal issues: Piracy</a:t>
            </a:r>
            <a:endParaRPr lang="en-GB" dirty="0"/>
          </a:p>
        </p:txBody>
      </p:sp>
      <p:sp>
        <p:nvSpPr>
          <p:cNvPr id="4" name="TextBox 3"/>
          <p:cNvSpPr txBox="1"/>
          <p:nvPr/>
        </p:nvSpPr>
        <p:spPr>
          <a:xfrm>
            <a:off x="0" y="6309320"/>
            <a:ext cx="8892480" cy="400110"/>
          </a:xfrm>
          <a:prstGeom prst="rect">
            <a:avLst/>
          </a:prstGeom>
          <a:noFill/>
        </p:spPr>
        <p:txBody>
          <a:bodyPr wrap="square" rtlCol="0">
            <a:spAutoFit/>
          </a:bodyPr>
          <a:lstStyle/>
          <a:p>
            <a:pPr marL="228600" indent="-228600">
              <a:buAutoNum type="arabicParenBoth"/>
            </a:pPr>
            <a:r>
              <a:rPr lang="en-GB" sz="1000" dirty="0" err="1" smtClean="0"/>
              <a:t>Valjalo</a:t>
            </a:r>
            <a:r>
              <a:rPr lang="en-GB" sz="1000" dirty="0"/>
              <a:t>, David (2010-10-04). "3DS Will Fight Piracy With Firmware | Edge Magazine". Next-gen.biz</a:t>
            </a:r>
            <a:r>
              <a:rPr lang="en-GB" sz="1000" dirty="0" smtClean="0"/>
              <a:t>.</a:t>
            </a:r>
          </a:p>
          <a:p>
            <a:pPr marL="228600" indent="-228600">
              <a:buAutoNum type="arabicParenBoth"/>
            </a:pPr>
            <a:r>
              <a:rPr lang="en-GB" sz="1000" dirty="0"/>
              <a:t>"Technology | EA 'dumps DRM' for next Sims game". BBC News</a:t>
            </a:r>
            <a:r>
              <a:rPr lang="en-GB" sz="1000" dirty="0" smtClean="0"/>
              <a:t>.</a:t>
            </a:r>
            <a:endParaRPr lang="en-GB" sz="1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496" y="1268760"/>
            <a:ext cx="8964488" cy="5112568"/>
          </a:xfrm>
        </p:spPr>
        <p:txBody>
          <a:bodyPr>
            <a:normAutofit lnSpcReduction="10000"/>
          </a:bodyPr>
          <a:lstStyle/>
          <a:p>
            <a:r>
              <a:rPr lang="en-GB" sz="2400" dirty="0" smtClean="0"/>
              <a:t>Mobile games developer </a:t>
            </a:r>
            <a:r>
              <a:rPr lang="en-GB" sz="2400" dirty="0" err="1" smtClean="0"/>
              <a:t>Madfinger</a:t>
            </a:r>
            <a:r>
              <a:rPr lang="en-GB" sz="2400" dirty="0" smtClean="0"/>
              <a:t> Games </a:t>
            </a:r>
            <a:r>
              <a:rPr lang="en-GB" sz="2400" dirty="0" smtClean="0"/>
              <a:t>(</a:t>
            </a:r>
            <a:r>
              <a:rPr lang="en-GB" sz="2400" b="1" dirty="0" smtClean="0"/>
              <a:t>Private Company</a:t>
            </a:r>
            <a:r>
              <a:rPr lang="en-GB" sz="2400" dirty="0" smtClean="0"/>
              <a:t>) recently </a:t>
            </a:r>
            <a:r>
              <a:rPr lang="en-GB" sz="2400" dirty="0" smtClean="0"/>
              <a:t>announced that it was converting its latest release, Dead Trigger, to a free download on Android due to </a:t>
            </a:r>
            <a:r>
              <a:rPr lang="en-GB" sz="2400" dirty="0" err="1" smtClean="0"/>
              <a:t>the‘unbelievably</a:t>
            </a:r>
            <a:r>
              <a:rPr lang="en-GB" sz="2400" dirty="0" smtClean="0"/>
              <a:t> high’ piracy rate.  </a:t>
            </a:r>
            <a:r>
              <a:rPr lang="en-GB" sz="2400" dirty="0" smtClean="0"/>
              <a:t>On 01/08/2012 </a:t>
            </a:r>
            <a:r>
              <a:rPr lang="en-GB" sz="2400" dirty="0" smtClean="0"/>
              <a:t>the game went free for </a:t>
            </a:r>
            <a:r>
              <a:rPr lang="en-GB" sz="2400" dirty="0" err="1" smtClean="0"/>
              <a:t>iOS</a:t>
            </a:r>
            <a:r>
              <a:rPr lang="en-GB" sz="2400" dirty="0" smtClean="0"/>
              <a:t> users as well</a:t>
            </a:r>
            <a:r>
              <a:rPr lang="en-GB" sz="2400" dirty="0" smtClean="0"/>
              <a:t>.</a:t>
            </a:r>
          </a:p>
          <a:p>
            <a:r>
              <a:rPr lang="en-GB" sz="2400" b="1" dirty="0" err="1" smtClean="0"/>
              <a:t>Madfinger</a:t>
            </a:r>
            <a:r>
              <a:rPr lang="en-GB" sz="2400" b="1" dirty="0" smtClean="0"/>
              <a:t> CEO </a:t>
            </a:r>
            <a:r>
              <a:rPr lang="en-GB" sz="2400" b="1" dirty="0" err="1" smtClean="0"/>
              <a:t>Marek</a:t>
            </a:r>
            <a:r>
              <a:rPr lang="en-GB" sz="2400" b="1" dirty="0" smtClean="0"/>
              <a:t> </a:t>
            </a:r>
            <a:r>
              <a:rPr lang="en-GB" sz="2400" b="1" dirty="0" err="1" smtClean="0"/>
              <a:t>Rabas</a:t>
            </a:r>
            <a:r>
              <a:rPr lang="en-GB" sz="2400" b="1" dirty="0" smtClean="0"/>
              <a:t> shared his thoughts</a:t>
            </a:r>
            <a:r>
              <a:rPr lang="en-GB" sz="2400" dirty="0" smtClean="0"/>
              <a:t>:</a:t>
            </a:r>
          </a:p>
          <a:p>
            <a:pPr>
              <a:buNone/>
            </a:pPr>
            <a:r>
              <a:rPr lang="en-GB" sz="2400" dirty="0" smtClean="0"/>
              <a:t> “</a:t>
            </a:r>
            <a:r>
              <a:rPr lang="en-GB" sz="2400" dirty="0" err="1" smtClean="0"/>
              <a:t>Madfinger</a:t>
            </a:r>
            <a:r>
              <a:rPr lang="en-GB" sz="2400" dirty="0" smtClean="0"/>
              <a:t> Games is like many other </a:t>
            </a:r>
            <a:r>
              <a:rPr lang="en-GB" sz="2400" b="1" dirty="0" smtClean="0"/>
              <a:t>independent</a:t>
            </a:r>
            <a:r>
              <a:rPr lang="en-GB" sz="2400" dirty="0" smtClean="0"/>
              <a:t> labels, founded by a few fanatic gamers who have a passion for making games. Our main goal is not to make lots of money, we do not want to be the second Disney or sell out the company for millions of dollars. Also, </a:t>
            </a:r>
            <a:r>
              <a:rPr lang="en-GB" sz="2400" b="1" dirty="0" smtClean="0"/>
              <a:t>we do not have to please investors </a:t>
            </a:r>
            <a:r>
              <a:rPr lang="en-GB" sz="2400" dirty="0" smtClean="0"/>
              <a:t>each financial quarter with better results on their profit. We just simply enjoy making games. That is why we are here</a:t>
            </a:r>
            <a:r>
              <a:rPr lang="en-GB" sz="2400" dirty="0" smtClean="0"/>
              <a:t>”. (1)</a:t>
            </a:r>
            <a:endParaRPr lang="en-GB" sz="2400" dirty="0" smtClean="0"/>
          </a:p>
        </p:txBody>
      </p:sp>
      <p:sp>
        <p:nvSpPr>
          <p:cNvPr id="3" name="Title 2"/>
          <p:cNvSpPr>
            <a:spLocks noGrp="1"/>
          </p:cNvSpPr>
          <p:nvPr>
            <p:ph type="title"/>
          </p:nvPr>
        </p:nvSpPr>
        <p:spPr>
          <a:xfrm>
            <a:off x="457200" y="274638"/>
            <a:ext cx="8229600" cy="922114"/>
          </a:xfrm>
        </p:spPr>
        <p:txBody>
          <a:bodyPr>
            <a:normAutofit fontScale="90000"/>
          </a:bodyPr>
          <a:lstStyle/>
          <a:p>
            <a:r>
              <a:rPr lang="en-GB" dirty="0" smtClean="0"/>
              <a:t>Legal issues</a:t>
            </a:r>
            <a:r>
              <a:rPr lang="en-GB" dirty="0" smtClean="0"/>
              <a:t>: </a:t>
            </a:r>
            <a:r>
              <a:rPr lang="en-GB" sz="4400" dirty="0" err="1" smtClean="0"/>
              <a:t>Madfinger</a:t>
            </a:r>
            <a:r>
              <a:rPr lang="en-GB" sz="4400" dirty="0" smtClean="0"/>
              <a:t> Games</a:t>
            </a:r>
            <a:endParaRPr lang="en-GB" dirty="0"/>
          </a:p>
        </p:txBody>
      </p:sp>
      <p:sp>
        <p:nvSpPr>
          <p:cNvPr id="4" name="TextBox 3"/>
          <p:cNvSpPr txBox="1"/>
          <p:nvPr/>
        </p:nvSpPr>
        <p:spPr>
          <a:xfrm>
            <a:off x="0" y="6597352"/>
            <a:ext cx="9144000" cy="246221"/>
          </a:xfrm>
          <a:prstGeom prst="rect">
            <a:avLst/>
          </a:prstGeom>
          <a:noFill/>
        </p:spPr>
        <p:txBody>
          <a:bodyPr wrap="square" rtlCol="0">
            <a:spAutoFit/>
          </a:bodyPr>
          <a:lstStyle/>
          <a:p>
            <a:r>
              <a:rPr lang="en-GB" sz="1000" dirty="0" smtClean="0"/>
              <a:t>(1) http://www.gamezebo.com/news/2012/08/01/piracy-and-premium-vs-freemium-madfinger-games-developers-dilemma</a:t>
            </a:r>
            <a:endParaRPr lang="en-GB" sz="1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54765"/>
            <a:ext cx="8435280" cy="4882547"/>
          </a:xfrm>
        </p:spPr>
        <p:txBody>
          <a:bodyPr>
            <a:normAutofit/>
          </a:bodyPr>
          <a:lstStyle/>
          <a:p>
            <a:r>
              <a:rPr lang="en-GB" dirty="0" smtClean="0"/>
              <a:t>For </a:t>
            </a:r>
            <a:r>
              <a:rPr lang="en-GB" dirty="0" smtClean="0"/>
              <a:t>our team, releasing a game is an emotional thing. It‘s totally different from the release of a game on console or PC under some </a:t>
            </a:r>
            <a:r>
              <a:rPr lang="en-GB" b="1" dirty="0" smtClean="0"/>
              <a:t>publisher</a:t>
            </a:r>
            <a:r>
              <a:rPr lang="en-GB" dirty="0" smtClean="0"/>
              <a:t>. </a:t>
            </a:r>
            <a:endParaRPr lang="en-GB" dirty="0" smtClean="0"/>
          </a:p>
          <a:p>
            <a:r>
              <a:rPr lang="en-GB" dirty="0" smtClean="0"/>
              <a:t>We </a:t>
            </a:r>
            <a:r>
              <a:rPr lang="en-GB" dirty="0" smtClean="0"/>
              <a:t>are reading the reviews and seeing the opinions of our fans, listening their </a:t>
            </a:r>
            <a:r>
              <a:rPr lang="en-GB" dirty="0" smtClean="0"/>
              <a:t>feedback.</a:t>
            </a:r>
          </a:p>
          <a:p>
            <a:r>
              <a:rPr lang="en-GB" dirty="0" smtClean="0"/>
              <a:t>I </a:t>
            </a:r>
            <a:r>
              <a:rPr lang="en-GB" dirty="0" smtClean="0"/>
              <a:t>can still remember the names of these nice fans and all of their </a:t>
            </a:r>
            <a:r>
              <a:rPr lang="en-GB" b="1" dirty="0" smtClean="0"/>
              <a:t>good feedback </a:t>
            </a:r>
            <a:r>
              <a:rPr lang="en-GB" dirty="0" smtClean="0"/>
              <a:t>which </a:t>
            </a:r>
            <a:r>
              <a:rPr lang="en-GB" b="1" dirty="0" smtClean="0"/>
              <a:t>energizes our team</a:t>
            </a:r>
            <a:r>
              <a:rPr lang="en-GB" dirty="0" smtClean="0"/>
              <a:t>. </a:t>
            </a:r>
            <a:endParaRPr lang="en-GB" dirty="0" smtClean="0"/>
          </a:p>
          <a:p>
            <a:r>
              <a:rPr lang="en-GB" dirty="0" smtClean="0"/>
              <a:t>On </a:t>
            </a:r>
            <a:r>
              <a:rPr lang="en-GB" dirty="0" smtClean="0"/>
              <a:t>the other hand, the bad reviews just bring us down</a:t>
            </a:r>
            <a:r>
              <a:rPr lang="en-GB" dirty="0" smtClean="0"/>
              <a:t>.</a:t>
            </a:r>
          </a:p>
          <a:p>
            <a:endParaRPr lang="en-GB" dirty="0"/>
          </a:p>
        </p:txBody>
      </p:sp>
      <p:sp>
        <p:nvSpPr>
          <p:cNvPr id="3" name="Title 2"/>
          <p:cNvSpPr>
            <a:spLocks noGrp="1"/>
          </p:cNvSpPr>
          <p:nvPr>
            <p:ph type="title"/>
          </p:nvPr>
        </p:nvSpPr>
        <p:spPr/>
        <p:txBody>
          <a:bodyPr>
            <a:normAutofit/>
          </a:bodyPr>
          <a:lstStyle/>
          <a:p>
            <a:r>
              <a:rPr lang="en-GB" sz="4000" dirty="0" err="1" smtClean="0"/>
              <a:t>Madfinger</a:t>
            </a:r>
            <a:r>
              <a:rPr lang="en-GB" sz="4000" dirty="0" smtClean="0"/>
              <a:t> Games </a:t>
            </a:r>
            <a:r>
              <a:rPr lang="en-GB" sz="4000" dirty="0" smtClean="0"/>
              <a:t>&amp; </a:t>
            </a:r>
            <a:r>
              <a:rPr lang="en-GB" dirty="0" smtClean="0"/>
              <a:t>Motivation:</a:t>
            </a:r>
            <a:r>
              <a:rPr lang="en-GB" dirty="0" smtClean="0"/>
              <a:t> </a:t>
            </a:r>
            <a:endParaRPr lang="en-GB" dirty="0"/>
          </a:p>
        </p:txBody>
      </p:sp>
      <p:sp>
        <p:nvSpPr>
          <p:cNvPr id="4" name="TextBox 3"/>
          <p:cNvSpPr txBox="1"/>
          <p:nvPr/>
        </p:nvSpPr>
        <p:spPr>
          <a:xfrm>
            <a:off x="0" y="6597352"/>
            <a:ext cx="9144000" cy="246221"/>
          </a:xfrm>
          <a:prstGeom prst="rect">
            <a:avLst/>
          </a:prstGeom>
          <a:noFill/>
        </p:spPr>
        <p:txBody>
          <a:bodyPr wrap="square" rtlCol="0">
            <a:spAutoFit/>
          </a:bodyPr>
          <a:lstStyle/>
          <a:p>
            <a:r>
              <a:rPr lang="en-GB" sz="1000" dirty="0" smtClean="0"/>
              <a:t>(1) http://www.gamezebo.com/news/2012/08/01/piracy-and-premium-vs-freemium-madfinger-games-developers-dilemma</a:t>
            </a:r>
            <a:endParaRPr lang="en-GB" sz="1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481328"/>
            <a:ext cx="8686800" cy="4827992"/>
          </a:xfrm>
        </p:spPr>
        <p:txBody>
          <a:bodyPr>
            <a:normAutofit fontScale="92500"/>
          </a:bodyPr>
          <a:lstStyle/>
          <a:p>
            <a:r>
              <a:rPr lang="en-GB" dirty="0" smtClean="0"/>
              <a:t>“As </a:t>
            </a:r>
            <a:r>
              <a:rPr lang="en-GB" b="1" dirty="0" smtClean="0"/>
              <a:t>developers of games</a:t>
            </a:r>
            <a:r>
              <a:rPr lang="en-GB" dirty="0" smtClean="0"/>
              <a:t>, we want to concentrate our time and dedicate ourselves only on </a:t>
            </a:r>
            <a:r>
              <a:rPr lang="en-GB" dirty="0" smtClean="0"/>
              <a:t>games.</a:t>
            </a:r>
          </a:p>
          <a:p>
            <a:r>
              <a:rPr lang="en-GB" dirty="0" smtClean="0"/>
              <a:t>We </a:t>
            </a:r>
            <a:r>
              <a:rPr lang="en-GB" dirty="0" smtClean="0"/>
              <a:t>want to make them better than previous games. </a:t>
            </a:r>
            <a:endParaRPr lang="en-GB" dirty="0" smtClean="0"/>
          </a:p>
          <a:p>
            <a:r>
              <a:rPr lang="en-GB" dirty="0" smtClean="0"/>
              <a:t>This </a:t>
            </a:r>
            <a:r>
              <a:rPr lang="en-GB" dirty="0" smtClean="0"/>
              <a:t>is why we need help with security from the companies who make the hardware. </a:t>
            </a:r>
            <a:endParaRPr lang="en-GB" dirty="0" smtClean="0"/>
          </a:p>
          <a:p>
            <a:r>
              <a:rPr lang="en-GB" dirty="0" smtClean="0"/>
              <a:t>Its </a:t>
            </a:r>
            <a:r>
              <a:rPr lang="en-GB" dirty="0" smtClean="0"/>
              <a:t>really good that Google and Apple are finally making some effort to deal with it. </a:t>
            </a:r>
            <a:endParaRPr lang="en-GB" dirty="0" smtClean="0"/>
          </a:p>
          <a:p>
            <a:r>
              <a:rPr lang="en-GB" dirty="0" smtClean="0"/>
              <a:t>And </a:t>
            </a:r>
            <a:r>
              <a:rPr lang="en-GB" dirty="0" smtClean="0"/>
              <a:t>so, lets hope that this situation will get better and developers will be able to invest more money into games without fear that in the end most of the players will download it for </a:t>
            </a:r>
            <a:r>
              <a:rPr lang="en-GB" dirty="0" smtClean="0"/>
              <a:t>free.</a:t>
            </a:r>
            <a:endParaRPr lang="en-GB" dirty="0"/>
          </a:p>
        </p:txBody>
      </p:sp>
      <p:sp>
        <p:nvSpPr>
          <p:cNvPr id="3" name="Title 2"/>
          <p:cNvSpPr>
            <a:spLocks noGrp="1"/>
          </p:cNvSpPr>
          <p:nvPr>
            <p:ph type="title"/>
          </p:nvPr>
        </p:nvSpPr>
        <p:spPr/>
        <p:txBody>
          <a:bodyPr/>
          <a:lstStyle/>
          <a:p>
            <a:r>
              <a:rPr lang="en-GB" dirty="0" smtClean="0"/>
              <a:t>Legal issues: Piracy</a:t>
            </a:r>
            <a:endParaRPr lang="en-GB" dirty="0"/>
          </a:p>
        </p:txBody>
      </p:sp>
      <p:sp>
        <p:nvSpPr>
          <p:cNvPr id="4" name="TextBox 3"/>
          <p:cNvSpPr txBox="1"/>
          <p:nvPr/>
        </p:nvSpPr>
        <p:spPr>
          <a:xfrm>
            <a:off x="0" y="6597352"/>
            <a:ext cx="9144000" cy="246221"/>
          </a:xfrm>
          <a:prstGeom prst="rect">
            <a:avLst/>
          </a:prstGeom>
          <a:noFill/>
        </p:spPr>
        <p:txBody>
          <a:bodyPr wrap="square" rtlCol="0">
            <a:spAutoFit/>
          </a:bodyPr>
          <a:lstStyle/>
          <a:p>
            <a:r>
              <a:rPr lang="en-GB" sz="1000" dirty="0" smtClean="0"/>
              <a:t>(1) http://www.gamezebo.com/news/2012/08/01/piracy-and-premium-vs-freemium-madfinger-games-developers-dilemma</a:t>
            </a:r>
            <a:endParaRPr lang="en-GB" sz="1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1268760"/>
            <a:ext cx="8686800" cy="4827992"/>
          </a:xfrm>
        </p:spPr>
        <p:txBody>
          <a:bodyPr>
            <a:noAutofit/>
          </a:bodyPr>
          <a:lstStyle/>
          <a:p>
            <a:r>
              <a:rPr lang="en-GB" sz="2100" dirty="0" smtClean="0"/>
              <a:t>The business model has been in use for software since the 1980s, particularly in the form of </a:t>
            </a:r>
            <a:r>
              <a:rPr lang="en-GB" sz="2100" dirty="0" smtClean="0"/>
              <a:t>demo, </a:t>
            </a:r>
            <a:r>
              <a:rPr lang="en-GB" sz="2100" dirty="0" err="1" smtClean="0"/>
              <a:t>lite</a:t>
            </a:r>
            <a:r>
              <a:rPr lang="en-GB" sz="2100" dirty="0" smtClean="0"/>
              <a:t> (feature-</a:t>
            </a:r>
            <a:r>
              <a:rPr lang="en-GB" sz="2100" dirty="0" err="1" smtClean="0"/>
              <a:t>lite</a:t>
            </a:r>
            <a:r>
              <a:rPr lang="en-GB" sz="2100" dirty="0" smtClean="0"/>
              <a:t>), trial (time-limited) versions or </a:t>
            </a:r>
            <a:r>
              <a:rPr lang="en-GB" sz="2100" dirty="0" smtClean="0"/>
              <a:t>Capacity limited </a:t>
            </a:r>
            <a:r>
              <a:rPr lang="en-GB" sz="2100" dirty="0" smtClean="0"/>
              <a:t>e.g</a:t>
            </a:r>
            <a:r>
              <a:rPr lang="en-GB" sz="2100" dirty="0" smtClean="0"/>
              <a:t>. SQL Server Express, which is restricted to databases of </a:t>
            </a:r>
            <a:r>
              <a:rPr lang="en-GB" sz="2100" dirty="0" smtClean="0"/>
              <a:t>10GB.</a:t>
            </a:r>
            <a:endParaRPr lang="en-GB" sz="2100" dirty="0" smtClean="0"/>
          </a:p>
          <a:p>
            <a:r>
              <a:rPr lang="en-GB" sz="2100" dirty="0" smtClean="0"/>
              <a:t>When </a:t>
            </a:r>
            <a:r>
              <a:rPr lang="en-GB" sz="2100" dirty="0" smtClean="0"/>
              <a:t>Google was born, it </a:t>
            </a:r>
            <a:r>
              <a:rPr lang="en-GB" sz="2100" dirty="0" smtClean="0"/>
              <a:t>really opened the culture of Apps for free.</a:t>
            </a:r>
          </a:p>
          <a:p>
            <a:r>
              <a:rPr lang="en-GB" sz="2100" dirty="0" smtClean="0"/>
              <a:t>In 2009, </a:t>
            </a:r>
            <a:r>
              <a:rPr lang="en-GB" sz="2100" b="1" dirty="0" smtClean="0"/>
              <a:t>Chris Anderson</a:t>
            </a:r>
            <a:r>
              <a:rPr lang="en-GB" sz="2100" dirty="0" smtClean="0"/>
              <a:t> published the book </a:t>
            </a:r>
            <a:r>
              <a:rPr lang="en-GB" sz="2100" b="1" dirty="0" smtClean="0">
                <a:hlinkClick r:id="rId2"/>
              </a:rPr>
              <a:t>Free</a:t>
            </a:r>
            <a:r>
              <a:rPr lang="en-GB" sz="2100" dirty="0" smtClean="0"/>
              <a:t>, which examines the popularity of this business model. </a:t>
            </a:r>
            <a:endParaRPr lang="en-GB" sz="2100" dirty="0" smtClean="0"/>
          </a:p>
          <a:p>
            <a:r>
              <a:rPr lang="en-GB" sz="2100" dirty="0" smtClean="0"/>
              <a:t>It </a:t>
            </a:r>
            <a:r>
              <a:rPr lang="en-GB" sz="2100" dirty="0" smtClean="0"/>
              <a:t>is </a:t>
            </a:r>
            <a:r>
              <a:rPr lang="en-GB" sz="2100" dirty="0" smtClean="0"/>
              <a:t>also </a:t>
            </a:r>
            <a:r>
              <a:rPr lang="en-GB" sz="2100" dirty="0" smtClean="0"/>
              <a:t>often used by </a:t>
            </a:r>
            <a:r>
              <a:rPr lang="en-GB" sz="2100" b="1" dirty="0" smtClean="0"/>
              <a:t>Web 2.0</a:t>
            </a:r>
            <a:r>
              <a:rPr lang="en-GB" sz="2100" dirty="0" smtClean="0"/>
              <a:t> </a:t>
            </a:r>
            <a:r>
              <a:rPr lang="en-GB" sz="2100" dirty="0" smtClean="0"/>
              <a:t>Companies such as </a:t>
            </a:r>
            <a:r>
              <a:rPr lang="en-GB" sz="2100" b="1" dirty="0" err="1" smtClean="0"/>
              <a:t>facebook</a:t>
            </a:r>
            <a:r>
              <a:rPr lang="en-GB" sz="2100" dirty="0" smtClean="0"/>
              <a:t>,</a:t>
            </a:r>
            <a:r>
              <a:rPr lang="en-GB" sz="2100" dirty="0" smtClean="0"/>
              <a:t> </a:t>
            </a:r>
            <a:r>
              <a:rPr lang="en-GB" sz="2100" b="1" dirty="0" err="1" smtClean="0"/>
              <a:t>Linkedin</a:t>
            </a:r>
            <a:r>
              <a:rPr lang="en-GB" sz="2100" dirty="0" smtClean="0"/>
              <a:t> </a:t>
            </a:r>
            <a:r>
              <a:rPr lang="en-GB" sz="2100" dirty="0" smtClean="0"/>
              <a:t>and </a:t>
            </a:r>
            <a:r>
              <a:rPr lang="en-GB" sz="2100" b="1" dirty="0" err="1" smtClean="0"/>
              <a:t>Ning</a:t>
            </a:r>
            <a:r>
              <a:rPr lang="en-GB" sz="2100" dirty="0" smtClean="0"/>
              <a:t>.</a:t>
            </a:r>
          </a:p>
          <a:p>
            <a:r>
              <a:rPr lang="en-GB" sz="2100" dirty="0" smtClean="0"/>
              <a:t>Revenue streams for </a:t>
            </a:r>
            <a:r>
              <a:rPr lang="en-GB" sz="2100" dirty="0" err="1" smtClean="0"/>
              <a:t>Freemium</a:t>
            </a:r>
            <a:r>
              <a:rPr lang="en-GB" sz="2100" dirty="0" smtClean="0"/>
              <a:t> Apps include:</a:t>
            </a:r>
          </a:p>
          <a:p>
            <a:pPr lvl="1"/>
            <a:r>
              <a:rPr lang="en-GB" sz="2100" dirty="0" smtClean="0"/>
              <a:t>Advertising</a:t>
            </a:r>
          </a:p>
          <a:p>
            <a:pPr lvl="1"/>
            <a:r>
              <a:rPr lang="en-GB" sz="2000" b="1" dirty="0" smtClean="0"/>
              <a:t>in-app purchases</a:t>
            </a:r>
            <a:r>
              <a:rPr lang="en-GB" sz="2100" dirty="0" smtClean="0"/>
              <a:t>: additional features, add-ons, enhancement packs etc....</a:t>
            </a:r>
          </a:p>
          <a:p>
            <a:pPr lvl="1"/>
            <a:r>
              <a:rPr lang="en-GB" sz="2100" dirty="0" smtClean="0"/>
              <a:t>Purchase full </a:t>
            </a:r>
            <a:r>
              <a:rPr lang="en-GB" sz="2100" dirty="0" smtClean="0"/>
              <a:t>version.</a:t>
            </a:r>
            <a:endParaRPr lang="en-GB" sz="2100" dirty="0" smtClean="0"/>
          </a:p>
          <a:p>
            <a:pPr lvl="1"/>
            <a:endParaRPr lang="en-GB" sz="2100" dirty="0" smtClean="0"/>
          </a:p>
        </p:txBody>
      </p:sp>
      <p:sp>
        <p:nvSpPr>
          <p:cNvPr id="3" name="Title 2"/>
          <p:cNvSpPr>
            <a:spLocks noGrp="1"/>
          </p:cNvSpPr>
          <p:nvPr>
            <p:ph type="title"/>
          </p:nvPr>
        </p:nvSpPr>
        <p:spPr/>
        <p:txBody>
          <a:bodyPr/>
          <a:lstStyle/>
          <a:p>
            <a:r>
              <a:rPr lang="en-GB" dirty="0" err="1" smtClean="0"/>
              <a:t>Freemium</a:t>
            </a:r>
            <a:r>
              <a:rPr lang="en-GB" dirty="0" smtClean="0"/>
              <a:t> Model</a:t>
            </a:r>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1196752"/>
            <a:ext cx="8784976" cy="4525963"/>
          </a:xfrm>
        </p:spPr>
        <p:txBody>
          <a:bodyPr/>
          <a:lstStyle/>
          <a:p>
            <a:r>
              <a:rPr lang="en-GB" dirty="0" smtClean="0"/>
              <a:t>Free-to-play/micro-transaction can </a:t>
            </a:r>
            <a:r>
              <a:rPr lang="en-GB" dirty="0" smtClean="0"/>
              <a:t>be used as a response to </a:t>
            </a:r>
            <a:r>
              <a:rPr lang="en-GB" dirty="0" smtClean="0"/>
              <a:t>reduce </a:t>
            </a:r>
            <a:r>
              <a:rPr lang="en-GB" b="1" dirty="0" smtClean="0"/>
              <a:t>piracy</a:t>
            </a:r>
            <a:r>
              <a:rPr lang="en-GB" dirty="0" smtClean="0"/>
              <a:t>.</a:t>
            </a:r>
          </a:p>
          <a:p>
            <a:r>
              <a:rPr lang="en-GB" dirty="0" smtClean="0"/>
              <a:t>In September </a:t>
            </a:r>
            <a:r>
              <a:rPr lang="en-GB" dirty="0" smtClean="0"/>
              <a:t>2012, all but two of the 50 </a:t>
            </a:r>
            <a:r>
              <a:rPr lang="en-GB" b="1" dirty="0" smtClean="0"/>
              <a:t>highest-grossing </a:t>
            </a:r>
            <a:r>
              <a:rPr lang="en-GB" b="1" dirty="0" smtClean="0"/>
              <a:t>Apps </a:t>
            </a:r>
            <a:r>
              <a:rPr lang="en-GB" dirty="0" smtClean="0"/>
              <a:t>in the Games section of Apple's iTunes App Store </a:t>
            </a:r>
            <a:r>
              <a:rPr lang="en-GB" dirty="0" smtClean="0"/>
              <a:t>supported </a:t>
            </a:r>
            <a:r>
              <a:rPr lang="en-GB" b="1" dirty="0" smtClean="0"/>
              <a:t>in-app purchases</a:t>
            </a:r>
            <a:r>
              <a:rPr lang="en-GB" dirty="0" smtClean="0"/>
              <a:t>.</a:t>
            </a:r>
          </a:p>
          <a:p>
            <a:r>
              <a:rPr lang="en-GB" b="1" dirty="0" smtClean="0"/>
              <a:t>In-App purchases </a:t>
            </a:r>
            <a:r>
              <a:rPr lang="en-GB" dirty="0" smtClean="0"/>
              <a:t>is</a:t>
            </a:r>
            <a:r>
              <a:rPr lang="en-GB" i="1" dirty="0" smtClean="0"/>
              <a:t> </a:t>
            </a:r>
            <a:r>
              <a:rPr lang="en-GB" dirty="0" smtClean="0"/>
              <a:t>a </a:t>
            </a:r>
            <a:r>
              <a:rPr lang="en-GB" dirty="0" smtClean="0"/>
              <a:t>very substantial revenue </a:t>
            </a:r>
            <a:r>
              <a:rPr lang="en-GB" dirty="0" smtClean="0"/>
              <a:t>stream for Game developers.</a:t>
            </a:r>
            <a:endParaRPr lang="en-GB" dirty="0"/>
          </a:p>
        </p:txBody>
      </p:sp>
      <p:sp>
        <p:nvSpPr>
          <p:cNvPr id="3" name="Title 2"/>
          <p:cNvSpPr>
            <a:spLocks noGrp="1"/>
          </p:cNvSpPr>
          <p:nvPr>
            <p:ph type="title"/>
          </p:nvPr>
        </p:nvSpPr>
        <p:spPr>
          <a:xfrm>
            <a:off x="457200" y="269776"/>
            <a:ext cx="8229600" cy="1070992"/>
          </a:xfrm>
        </p:spPr>
        <p:txBody>
          <a:bodyPr/>
          <a:lstStyle/>
          <a:p>
            <a:r>
              <a:rPr lang="en-GB" dirty="0" err="1" smtClean="0"/>
              <a:t>Freemium</a:t>
            </a:r>
            <a:r>
              <a:rPr lang="en-GB" dirty="0" smtClean="0"/>
              <a:t> Model</a:t>
            </a:r>
            <a:endParaRPr lang="en-GB" dirty="0"/>
          </a:p>
        </p:txBody>
      </p:sp>
      <p:sp>
        <p:nvSpPr>
          <p:cNvPr id="4" name="TextBox 3"/>
          <p:cNvSpPr txBox="1"/>
          <p:nvPr/>
        </p:nvSpPr>
        <p:spPr>
          <a:xfrm>
            <a:off x="0" y="6567155"/>
            <a:ext cx="8964488" cy="246221"/>
          </a:xfrm>
          <a:prstGeom prst="rect">
            <a:avLst/>
          </a:prstGeom>
          <a:noFill/>
        </p:spPr>
        <p:txBody>
          <a:bodyPr wrap="square" rtlCol="0">
            <a:spAutoFit/>
          </a:bodyPr>
          <a:lstStyle/>
          <a:p>
            <a:r>
              <a:rPr lang="en-GB" sz="1000" dirty="0" smtClean="0"/>
              <a:t>(1) </a:t>
            </a:r>
            <a:r>
              <a:rPr lang="en-GB" sz="1000" u="sng" dirty="0"/>
              <a:t>"</a:t>
            </a:r>
            <a:r>
              <a:rPr lang="en-GB" sz="1000" u="sng" dirty="0" err="1"/>
              <a:t>iOS</a:t>
            </a:r>
            <a:r>
              <a:rPr lang="en-GB" sz="1000" u="sng" dirty="0"/>
              <a:t> Game Developers Must Choose: Sell Digital Currency or Lose Money"</a:t>
            </a:r>
            <a:r>
              <a:rPr lang="en-GB" sz="1000" dirty="0"/>
              <a:t>. </a:t>
            </a:r>
            <a:r>
              <a:rPr lang="en-GB" sz="1000" i="1" dirty="0"/>
              <a:t>Wired</a:t>
            </a:r>
            <a:r>
              <a:rPr lang="en-GB" sz="1000" dirty="0"/>
              <a:t>. 26 September 2012. </a:t>
            </a:r>
          </a:p>
        </p:txBody>
      </p:sp>
      <p:pic>
        <p:nvPicPr>
          <p:cNvPr id="10242" name="Picture 2" descr="C:\Users\James Williams\AppData\Local\Microsoft\Windows\Temporary Internet Files\Content.IE5\81VZ3FP9\MC900104752[1].wmf"/>
          <p:cNvPicPr>
            <a:picLocks noChangeAspect="1" noChangeArrowheads="1"/>
          </p:cNvPicPr>
          <p:nvPr/>
        </p:nvPicPr>
        <p:blipFill>
          <a:blip r:embed="rId2" cstate="print"/>
          <a:srcRect/>
          <a:stretch>
            <a:fillRect/>
          </a:stretch>
        </p:blipFill>
        <p:spPr bwMode="auto">
          <a:xfrm>
            <a:off x="3563888" y="4562586"/>
            <a:ext cx="1748333" cy="1818742"/>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smtClean="0"/>
              <a:t>My Little Pony: Friendship Is </a:t>
            </a:r>
            <a:r>
              <a:rPr lang="en-GB" b="1" dirty="0" smtClean="0"/>
              <a:t>Magic</a:t>
            </a:r>
            <a:r>
              <a:rPr lang="en-GB" dirty="0" smtClean="0"/>
              <a:t>, the </a:t>
            </a:r>
            <a:r>
              <a:rPr lang="en-GB" dirty="0" smtClean="0"/>
              <a:t>player collects </a:t>
            </a:r>
            <a:r>
              <a:rPr lang="en-GB" b="1" dirty="0" smtClean="0"/>
              <a:t>in-game </a:t>
            </a:r>
            <a:r>
              <a:rPr lang="en-GB" b="1" dirty="0" smtClean="0"/>
              <a:t>money </a:t>
            </a:r>
            <a:r>
              <a:rPr lang="en-GB" dirty="0" smtClean="0"/>
              <a:t>to </a:t>
            </a:r>
            <a:r>
              <a:rPr lang="en-GB" dirty="0" smtClean="0"/>
              <a:t>buy ponies, houses, and other features from an in-game store to fill up a town. While several of the purchases were optional, </a:t>
            </a:r>
            <a:r>
              <a:rPr lang="en-GB" b="1" dirty="0" smtClean="0"/>
              <a:t>a selected number of characters were required to be purchased </a:t>
            </a:r>
            <a:r>
              <a:rPr lang="en-GB" dirty="0" smtClean="0"/>
              <a:t>to complete the story line</a:t>
            </a:r>
            <a:r>
              <a:rPr lang="en-GB" dirty="0" smtClean="0"/>
              <a:t>. (1)</a:t>
            </a:r>
            <a:endParaRPr lang="en-GB" dirty="0"/>
          </a:p>
        </p:txBody>
      </p:sp>
      <p:sp>
        <p:nvSpPr>
          <p:cNvPr id="3" name="Title 2"/>
          <p:cNvSpPr>
            <a:spLocks noGrp="1"/>
          </p:cNvSpPr>
          <p:nvPr>
            <p:ph type="title"/>
          </p:nvPr>
        </p:nvSpPr>
        <p:spPr/>
        <p:txBody>
          <a:bodyPr/>
          <a:lstStyle/>
          <a:p>
            <a:r>
              <a:rPr lang="en-GB" dirty="0" smtClean="0"/>
              <a:t>Example:</a:t>
            </a:r>
            <a:endParaRPr lang="en-GB" dirty="0"/>
          </a:p>
        </p:txBody>
      </p:sp>
      <p:sp>
        <p:nvSpPr>
          <p:cNvPr id="4" name="TextBox 3"/>
          <p:cNvSpPr txBox="1"/>
          <p:nvPr/>
        </p:nvSpPr>
        <p:spPr>
          <a:xfrm>
            <a:off x="35496" y="6567155"/>
            <a:ext cx="8712968" cy="246221"/>
          </a:xfrm>
          <a:prstGeom prst="rect">
            <a:avLst/>
          </a:prstGeom>
          <a:noFill/>
        </p:spPr>
        <p:txBody>
          <a:bodyPr wrap="square" rtlCol="0">
            <a:spAutoFit/>
          </a:bodyPr>
          <a:lstStyle/>
          <a:p>
            <a:r>
              <a:rPr lang="en-GB" sz="1000" dirty="0" smtClean="0"/>
              <a:t>(1) http://en.wikipedia.org/wiki/Freemium</a:t>
            </a:r>
            <a:endParaRPr lang="en-GB" sz="1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400" b="1" dirty="0" err="1" smtClean="0"/>
              <a:t>Microtransaction</a:t>
            </a:r>
            <a:r>
              <a:rPr lang="en-GB" sz="2400" dirty="0" smtClean="0"/>
              <a:t> (also referred to as in-app billing or in-app purchasing) is a </a:t>
            </a:r>
            <a:r>
              <a:rPr lang="en-GB" sz="2400" b="1" dirty="0" smtClean="0"/>
              <a:t>business model</a:t>
            </a:r>
            <a:r>
              <a:rPr lang="en-GB" sz="2400" dirty="0" smtClean="0"/>
              <a:t> where users can </a:t>
            </a:r>
            <a:r>
              <a:rPr lang="en-GB" sz="2400" b="1" dirty="0" smtClean="0"/>
              <a:t>purchase virtual goods</a:t>
            </a:r>
            <a:r>
              <a:rPr lang="en-GB" sz="2400" dirty="0" smtClean="0"/>
              <a:t> via </a:t>
            </a:r>
            <a:r>
              <a:rPr lang="en-GB" sz="2400" b="1" dirty="0" smtClean="0"/>
              <a:t>micropayments</a:t>
            </a:r>
            <a:r>
              <a:rPr lang="en-GB" sz="2400" dirty="0" smtClean="0"/>
              <a:t>. </a:t>
            </a:r>
            <a:endParaRPr lang="en-GB" sz="2400" dirty="0" smtClean="0"/>
          </a:p>
          <a:p>
            <a:r>
              <a:rPr lang="en-GB" sz="2400" dirty="0" err="1" smtClean="0"/>
              <a:t>Microtransactions</a:t>
            </a:r>
            <a:r>
              <a:rPr lang="en-GB" sz="2400" dirty="0" smtClean="0"/>
              <a:t> </a:t>
            </a:r>
            <a:r>
              <a:rPr lang="en-GB" sz="2400" dirty="0" smtClean="0"/>
              <a:t>are </a:t>
            </a:r>
            <a:r>
              <a:rPr lang="en-GB" sz="2400" dirty="0" smtClean="0"/>
              <a:t>used in the </a:t>
            </a:r>
            <a:r>
              <a:rPr lang="en-GB" sz="2400" b="1" dirty="0" smtClean="0"/>
              <a:t>mobile app market </a:t>
            </a:r>
            <a:r>
              <a:rPr lang="en-GB" sz="2400" dirty="0" smtClean="0"/>
              <a:t>such as</a:t>
            </a:r>
            <a:r>
              <a:rPr lang="en-GB" sz="2400" dirty="0" smtClean="0"/>
              <a:t> fre</a:t>
            </a:r>
            <a:r>
              <a:rPr lang="en-GB" sz="2400" b="1" dirty="0" smtClean="0"/>
              <a:t>e-to-pla</a:t>
            </a:r>
            <a:r>
              <a:rPr lang="en-GB" sz="2400" dirty="0" smtClean="0"/>
              <a:t>y games to provide a revenue source for the </a:t>
            </a:r>
            <a:r>
              <a:rPr lang="en-GB" sz="2400" dirty="0" smtClean="0"/>
              <a:t>developers.</a:t>
            </a:r>
          </a:p>
          <a:p>
            <a:r>
              <a:rPr lang="en-GB" sz="2400" b="1" dirty="0" smtClean="0"/>
              <a:t>Apple</a:t>
            </a:r>
            <a:r>
              <a:rPr lang="en-GB" sz="2400" dirty="0" smtClean="0"/>
              <a:t> </a:t>
            </a:r>
            <a:r>
              <a:rPr lang="en-GB" sz="2400" dirty="0" smtClean="0"/>
              <a:t>refers </a:t>
            </a:r>
            <a:r>
              <a:rPr lang="en-GB" sz="2400" dirty="0" smtClean="0"/>
              <a:t>to </a:t>
            </a:r>
            <a:r>
              <a:rPr lang="en-GB" sz="2400" dirty="0" err="1" smtClean="0"/>
              <a:t>microtransactions</a:t>
            </a:r>
            <a:r>
              <a:rPr lang="en-GB" sz="2400" dirty="0" smtClean="0"/>
              <a:t> as "in-app purchases" (IAP</a:t>
            </a:r>
            <a:r>
              <a:rPr lang="en-GB" sz="2400" dirty="0" smtClean="0"/>
              <a:t>).</a:t>
            </a:r>
            <a:r>
              <a:rPr lang="en-GB" sz="2400" baseline="30000" dirty="0" smtClean="0"/>
              <a:t> </a:t>
            </a:r>
            <a:r>
              <a:rPr lang="en-GB" sz="2400" b="1" dirty="0" smtClean="0"/>
              <a:t>Google </a:t>
            </a:r>
            <a:r>
              <a:rPr lang="en-GB" sz="2400" b="1" dirty="0" smtClean="0"/>
              <a:t>Play</a:t>
            </a:r>
            <a:r>
              <a:rPr lang="en-GB" sz="2400" dirty="0" smtClean="0"/>
              <a:t> uses the term "in-app billing" for its </a:t>
            </a:r>
            <a:r>
              <a:rPr lang="en-GB" sz="2400" dirty="0" err="1" smtClean="0"/>
              <a:t>microtransactions</a:t>
            </a:r>
            <a:r>
              <a:rPr lang="en-GB" sz="2400" dirty="0" smtClean="0"/>
              <a:t>.</a:t>
            </a:r>
            <a:endParaRPr lang="en-GB" sz="2400" baseline="30000" dirty="0" smtClean="0"/>
          </a:p>
          <a:p>
            <a:r>
              <a:rPr lang="en-GB" sz="2400" dirty="0" smtClean="0"/>
              <a:t>Apple </a:t>
            </a:r>
            <a:r>
              <a:rPr lang="en-GB" sz="2400" dirty="0" smtClean="0"/>
              <a:t>and Google both take a </a:t>
            </a:r>
            <a:r>
              <a:rPr lang="en-GB" sz="2400" b="1" dirty="0" smtClean="0"/>
              <a:t>30% cut </a:t>
            </a:r>
            <a:r>
              <a:rPr lang="en-GB" sz="2400" dirty="0" smtClean="0"/>
              <a:t>of all </a:t>
            </a:r>
            <a:r>
              <a:rPr lang="en-GB" sz="2400" dirty="0" err="1" smtClean="0"/>
              <a:t>microtransactions</a:t>
            </a:r>
            <a:r>
              <a:rPr lang="en-GB" sz="2400" dirty="0" smtClean="0"/>
              <a:t> in their respective </a:t>
            </a:r>
            <a:r>
              <a:rPr lang="en-GB" sz="2400" dirty="0" smtClean="0"/>
              <a:t>services.</a:t>
            </a:r>
            <a:endParaRPr lang="en-GB" sz="2400" dirty="0"/>
          </a:p>
        </p:txBody>
      </p:sp>
      <p:sp>
        <p:nvSpPr>
          <p:cNvPr id="3" name="Title 2"/>
          <p:cNvSpPr>
            <a:spLocks noGrp="1"/>
          </p:cNvSpPr>
          <p:nvPr>
            <p:ph type="title"/>
          </p:nvPr>
        </p:nvSpPr>
        <p:spPr/>
        <p:txBody>
          <a:bodyPr/>
          <a:lstStyle/>
          <a:p>
            <a:r>
              <a:rPr lang="en-GB" sz="4400" dirty="0" err="1" smtClean="0"/>
              <a:t>Microtransactions</a:t>
            </a: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smtClean="0"/>
              <a:t>Mobile analytics</a:t>
            </a:r>
            <a:r>
              <a:rPr lang="en-GB" dirty="0" smtClean="0"/>
              <a:t> company </a:t>
            </a:r>
            <a:r>
              <a:rPr lang="en-GB" b="1" dirty="0" smtClean="0"/>
              <a:t>Flurry</a:t>
            </a:r>
            <a:r>
              <a:rPr lang="en-GB" dirty="0" smtClean="0"/>
              <a:t> reported on </a:t>
            </a:r>
            <a:r>
              <a:rPr lang="en-GB" b="1" dirty="0" smtClean="0"/>
              <a:t>July 7, 2011</a:t>
            </a:r>
            <a:r>
              <a:rPr lang="en-GB" dirty="0" smtClean="0"/>
              <a:t>, that based on its research, the revenue from free-to-play games had overtaken revenue from premium </a:t>
            </a:r>
            <a:r>
              <a:rPr lang="en-GB" dirty="0" smtClean="0"/>
              <a:t>purchase games </a:t>
            </a:r>
            <a:r>
              <a:rPr lang="en-GB" dirty="0" smtClean="0"/>
              <a:t>that earn revenue through traditional means in Apple's App </a:t>
            </a:r>
            <a:r>
              <a:rPr lang="en-GB" dirty="0" smtClean="0"/>
              <a:t>Store.</a:t>
            </a:r>
          </a:p>
          <a:p>
            <a:r>
              <a:rPr lang="en-GB" b="1" dirty="0" smtClean="0"/>
              <a:t>Electronic Arts</a:t>
            </a:r>
            <a:r>
              <a:rPr lang="en-GB" dirty="0" smtClean="0"/>
              <a:t> COO </a:t>
            </a:r>
            <a:r>
              <a:rPr lang="en-GB" b="1" dirty="0" smtClean="0"/>
              <a:t>Peter Moore</a:t>
            </a:r>
            <a:r>
              <a:rPr lang="en-GB" dirty="0" smtClean="0"/>
              <a:t> speculated in </a:t>
            </a:r>
            <a:r>
              <a:rPr lang="en-GB" b="1" dirty="0" smtClean="0"/>
              <a:t>June 2012 </a:t>
            </a:r>
            <a:r>
              <a:rPr lang="en-GB" dirty="0" smtClean="0"/>
              <a:t>that </a:t>
            </a:r>
            <a:r>
              <a:rPr lang="en-GB" b="1" dirty="0" smtClean="0"/>
              <a:t>within five-to-ten years</a:t>
            </a:r>
            <a:r>
              <a:rPr lang="en-GB" dirty="0" smtClean="0"/>
              <a:t>, all games will have transitioned to the </a:t>
            </a:r>
            <a:r>
              <a:rPr lang="en-GB" b="1" dirty="0" err="1" smtClean="0"/>
              <a:t>microtransaction</a:t>
            </a:r>
            <a:r>
              <a:rPr lang="en-GB" b="1" dirty="0" smtClean="0"/>
              <a:t> </a:t>
            </a:r>
            <a:r>
              <a:rPr lang="en-GB" b="1" dirty="0" smtClean="0"/>
              <a:t>model</a:t>
            </a:r>
            <a:r>
              <a:rPr lang="en-GB" dirty="0" smtClean="0"/>
              <a:t>. (1)</a:t>
            </a:r>
            <a:endParaRPr lang="en-GB" dirty="0"/>
          </a:p>
        </p:txBody>
      </p:sp>
      <p:sp>
        <p:nvSpPr>
          <p:cNvPr id="3" name="Title 2"/>
          <p:cNvSpPr>
            <a:spLocks noGrp="1"/>
          </p:cNvSpPr>
          <p:nvPr>
            <p:ph type="title"/>
          </p:nvPr>
        </p:nvSpPr>
        <p:spPr/>
        <p:txBody>
          <a:bodyPr/>
          <a:lstStyle/>
          <a:p>
            <a:r>
              <a:rPr lang="en-GB" sz="4000" dirty="0" err="1" smtClean="0"/>
              <a:t>Microtransactions</a:t>
            </a:r>
            <a:endParaRPr lang="en-GB" dirty="0"/>
          </a:p>
        </p:txBody>
      </p:sp>
      <p:sp>
        <p:nvSpPr>
          <p:cNvPr id="4" name="TextBox 3"/>
          <p:cNvSpPr txBox="1"/>
          <p:nvPr/>
        </p:nvSpPr>
        <p:spPr>
          <a:xfrm>
            <a:off x="0" y="6639163"/>
            <a:ext cx="9144000" cy="246221"/>
          </a:xfrm>
          <a:prstGeom prst="rect">
            <a:avLst/>
          </a:prstGeom>
          <a:noFill/>
        </p:spPr>
        <p:txBody>
          <a:bodyPr wrap="square" rtlCol="0">
            <a:spAutoFit/>
          </a:bodyPr>
          <a:lstStyle/>
          <a:p>
            <a:r>
              <a:rPr lang="en-GB" sz="1000" dirty="0" smtClean="0"/>
              <a:t>(1) </a:t>
            </a:r>
            <a:r>
              <a:rPr lang="en-GB" sz="1000" u="sng" dirty="0"/>
              <a:t>"</a:t>
            </a:r>
            <a:r>
              <a:rPr lang="en-GB" sz="1000" u="sng" dirty="0" err="1"/>
              <a:t>Microtransactions</a:t>
            </a:r>
            <a:r>
              <a:rPr lang="en-GB" sz="1000" u="sng" dirty="0"/>
              <a:t> will be in every game, says EA exec"</a:t>
            </a:r>
            <a:r>
              <a:rPr lang="en-GB" sz="1000" dirty="0"/>
              <a:t>. GameSpot.com</a:t>
            </a:r>
            <a:r>
              <a:rPr lang="en-GB" sz="1000" dirty="0" smtClean="0"/>
              <a:t>.</a:t>
            </a:r>
            <a:endParaRPr lang="en-GB" sz="1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b="1" dirty="0" smtClean="0">
                <a:hlinkClick r:id="rId2"/>
              </a:rPr>
              <a:t>Game timeline</a:t>
            </a:r>
            <a:r>
              <a:rPr lang="en-GB" dirty="0" smtClean="0"/>
              <a:t>: e.g. 3000BC </a:t>
            </a:r>
            <a:r>
              <a:rPr lang="en-GB" b="1" dirty="0" smtClean="0"/>
              <a:t>Royal Game of Ur</a:t>
            </a:r>
            <a:r>
              <a:rPr lang="en-GB" dirty="0" smtClean="0"/>
              <a:t> oldest complete set of gaming equipment ever </a:t>
            </a:r>
            <a:r>
              <a:rPr lang="en-GB" dirty="0" smtClean="0"/>
              <a:t>found.</a:t>
            </a:r>
          </a:p>
          <a:p>
            <a:r>
              <a:rPr lang="en-GB" b="1" dirty="0" smtClean="0">
                <a:hlinkClick r:id="rId3"/>
              </a:rPr>
              <a:t>Video Game </a:t>
            </a:r>
            <a:r>
              <a:rPr lang="en-GB" b="1" dirty="0" smtClean="0">
                <a:hlinkClick r:id="rId3"/>
              </a:rPr>
              <a:t>timeline</a:t>
            </a:r>
            <a:r>
              <a:rPr lang="en-GB" dirty="0" smtClean="0"/>
              <a:t>: </a:t>
            </a:r>
            <a:r>
              <a:rPr lang="en-GB" dirty="0" smtClean="0"/>
              <a:t>e.g. 1940 Edward  Condon </a:t>
            </a:r>
            <a:r>
              <a:rPr lang="en-GB" dirty="0" smtClean="0"/>
              <a:t>designs a computer </a:t>
            </a:r>
            <a:r>
              <a:rPr lang="en-GB" dirty="0" smtClean="0"/>
              <a:t>that </a:t>
            </a:r>
            <a:r>
              <a:rPr lang="en-GB" dirty="0" smtClean="0"/>
              <a:t>plays the traditional game </a:t>
            </a:r>
            <a:r>
              <a:rPr lang="en-GB" dirty="0" err="1" smtClean="0"/>
              <a:t>Nim</a:t>
            </a:r>
            <a:r>
              <a:rPr lang="en-GB" dirty="0" smtClean="0"/>
              <a:t> in which players try to avoid picking up the last match. Tens of thousands of people play it, and the computer wins at least 90% of the games.</a:t>
            </a:r>
            <a:endParaRPr lang="en-GB" dirty="0" smtClean="0"/>
          </a:p>
          <a:p>
            <a:endParaRPr lang="en-GB" dirty="0"/>
          </a:p>
        </p:txBody>
      </p:sp>
      <p:sp>
        <p:nvSpPr>
          <p:cNvPr id="3" name="Title 2"/>
          <p:cNvSpPr>
            <a:spLocks noGrp="1"/>
          </p:cNvSpPr>
          <p:nvPr>
            <p:ph type="title"/>
          </p:nvPr>
        </p:nvSpPr>
        <p:spPr/>
        <p:txBody>
          <a:bodyPr/>
          <a:lstStyle/>
          <a:p>
            <a:r>
              <a:rPr lang="en-GB" dirty="0" smtClean="0"/>
              <a:t>BG info: Games Timelines</a:t>
            </a: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Mobile Ads</a:t>
            </a:r>
            <a:endParaRPr lang="en-GB" dirty="0"/>
          </a:p>
        </p:txBody>
      </p:sp>
      <p:sp>
        <p:nvSpPr>
          <p:cNvPr id="6" name="Content Placeholder 5"/>
          <p:cNvSpPr>
            <a:spLocks noGrp="1"/>
          </p:cNvSpPr>
          <p:nvPr>
            <p:ph idx="1"/>
          </p:nvPr>
        </p:nvSpPr>
        <p:spPr>
          <a:xfrm>
            <a:off x="179512" y="1423317"/>
            <a:ext cx="8712968" cy="4525963"/>
          </a:xfrm>
        </p:spPr>
        <p:txBody>
          <a:bodyPr>
            <a:normAutofit/>
          </a:bodyPr>
          <a:lstStyle/>
          <a:p>
            <a:r>
              <a:rPr lang="en-GB" dirty="0" smtClean="0"/>
              <a:t>Google</a:t>
            </a:r>
            <a:r>
              <a:rPr lang="en-GB" b="1" dirty="0" smtClean="0"/>
              <a:t> </a:t>
            </a:r>
            <a:r>
              <a:rPr lang="en-GB" b="1" dirty="0" smtClean="0">
                <a:hlinkClick r:id="rId2"/>
              </a:rPr>
              <a:t>AdMob</a:t>
            </a:r>
            <a:r>
              <a:rPr lang="en-GB" b="1" dirty="0" smtClean="0"/>
              <a:t> </a:t>
            </a:r>
            <a:r>
              <a:rPr lang="en-GB" dirty="0" smtClean="0"/>
              <a:t>and Apple</a:t>
            </a:r>
            <a:r>
              <a:rPr lang="en-GB" b="1" dirty="0" smtClean="0"/>
              <a:t> </a:t>
            </a:r>
            <a:r>
              <a:rPr lang="en-GB" b="1" dirty="0" smtClean="0">
                <a:hlinkClick r:id="rId3"/>
              </a:rPr>
              <a:t>iAd</a:t>
            </a:r>
            <a:r>
              <a:rPr lang="en-GB" dirty="0" smtClean="0"/>
              <a:t> allow </a:t>
            </a:r>
            <a:r>
              <a:rPr lang="en-GB" dirty="0" smtClean="0"/>
              <a:t>you to directly </a:t>
            </a:r>
            <a:r>
              <a:rPr lang="en-GB" b="1" dirty="0" smtClean="0"/>
              <a:t>embed advertisements into applications</a:t>
            </a:r>
            <a:r>
              <a:rPr lang="en-GB" dirty="0" smtClean="0"/>
              <a:t>.</a:t>
            </a:r>
          </a:p>
          <a:p>
            <a:endParaRPr lang="en-GB" dirty="0" smtClean="0"/>
          </a:p>
          <a:p>
            <a:r>
              <a:rPr lang="en-GB" b="1" dirty="0" smtClean="0">
                <a:hlinkClick r:id="rId4"/>
              </a:rPr>
              <a:t>Google Mobile Ads </a:t>
            </a:r>
            <a:r>
              <a:rPr lang="en-GB" dirty="0" smtClean="0"/>
              <a:t>appear </a:t>
            </a:r>
            <a:r>
              <a:rPr lang="en-GB" dirty="0" smtClean="0"/>
              <a:t>on mobile devices in Google search results, on </a:t>
            </a:r>
            <a:r>
              <a:rPr lang="en-GB" dirty="0" smtClean="0"/>
              <a:t>Mobile websites </a:t>
            </a:r>
            <a:r>
              <a:rPr lang="en-GB" dirty="0" smtClean="0"/>
              <a:t>and in </a:t>
            </a:r>
            <a:r>
              <a:rPr lang="en-GB" dirty="0" smtClean="0"/>
              <a:t>apps and allows Businesses to advertise to audiences </a:t>
            </a:r>
            <a:r>
              <a:rPr lang="en-GB" dirty="0" smtClean="0"/>
              <a:t>across different platforms and </a:t>
            </a:r>
            <a:r>
              <a:rPr lang="en-GB" dirty="0" smtClean="0"/>
              <a:t>devices</a:t>
            </a:r>
            <a:r>
              <a:rPr lang="en-GB" b="1" dirty="0" smtClean="0"/>
              <a:t>.</a:t>
            </a:r>
          </a:p>
          <a:p>
            <a:endParaRPr lang="en-GB" b="1" dirty="0" smtClean="0"/>
          </a:p>
          <a:p>
            <a:r>
              <a:rPr lang="en-GB" b="1" dirty="0" smtClean="0"/>
              <a:t>Video: </a:t>
            </a:r>
            <a:r>
              <a:rPr lang="en-GB" dirty="0" smtClean="0"/>
              <a:t>Monetize your Apps with </a:t>
            </a:r>
            <a:r>
              <a:rPr lang="en-GB" dirty="0" smtClean="0">
                <a:hlinkClick r:id="rId5"/>
              </a:rPr>
              <a:t>AdMob</a:t>
            </a:r>
            <a:r>
              <a:rPr lang="en-GB" dirty="0" smtClean="0"/>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481328"/>
            <a:ext cx="8686800" cy="4683976"/>
          </a:xfrm>
        </p:spPr>
        <p:txBody>
          <a:bodyPr>
            <a:normAutofit lnSpcReduction="10000"/>
          </a:bodyPr>
          <a:lstStyle/>
          <a:p>
            <a:r>
              <a:rPr lang="en-GB" dirty="0" smtClean="0"/>
              <a:t>If you're an </a:t>
            </a:r>
            <a:r>
              <a:rPr lang="en-GB" b="1" dirty="0" smtClean="0"/>
              <a:t>app developer</a:t>
            </a:r>
            <a:r>
              <a:rPr lang="en-GB" dirty="0" smtClean="0"/>
              <a:t>, you can make money on different platforms </a:t>
            </a:r>
            <a:r>
              <a:rPr lang="en-GB" dirty="0" smtClean="0"/>
              <a:t>as people use your app.</a:t>
            </a:r>
          </a:p>
          <a:p>
            <a:endParaRPr lang="en-GB" dirty="0" smtClean="0"/>
          </a:p>
          <a:p>
            <a:r>
              <a:rPr lang="en-GB" dirty="0" smtClean="0"/>
              <a:t>If you're a web publisher, you can make money from the mobile traffic that you get on your site</a:t>
            </a:r>
            <a:r>
              <a:rPr lang="en-GB" dirty="0" smtClean="0"/>
              <a:t>.</a:t>
            </a:r>
          </a:p>
          <a:p>
            <a:pPr>
              <a:buNone/>
            </a:pPr>
            <a:endParaRPr lang="en-GB" dirty="0" smtClean="0"/>
          </a:p>
          <a:p>
            <a:r>
              <a:rPr lang="en-GB" dirty="0" smtClean="0"/>
              <a:t>For more information on Mobile Advertising </a:t>
            </a:r>
            <a:r>
              <a:rPr lang="en-GB" dirty="0" smtClean="0">
                <a:hlinkClick r:id="rId2"/>
              </a:rPr>
              <a:t>click-here</a:t>
            </a:r>
            <a:r>
              <a:rPr lang="en-GB" dirty="0" smtClean="0"/>
              <a:t>.</a:t>
            </a:r>
          </a:p>
          <a:p>
            <a:pPr>
              <a:buNone/>
            </a:pPr>
            <a:endParaRPr lang="en-GB" dirty="0" smtClean="0"/>
          </a:p>
          <a:p>
            <a:r>
              <a:rPr lang="en-GB" dirty="0" smtClean="0"/>
              <a:t>And Tips to create your Mobile Ad Strategy please </a:t>
            </a:r>
            <a:r>
              <a:rPr lang="en-GB" dirty="0" smtClean="0">
                <a:hlinkClick r:id="rId3"/>
              </a:rPr>
              <a:t>click-here</a:t>
            </a:r>
            <a:r>
              <a:rPr lang="en-GB" dirty="0" smtClean="0"/>
              <a:t>.</a:t>
            </a:r>
            <a:endParaRPr lang="en-GB" dirty="0" smtClean="0"/>
          </a:p>
          <a:p>
            <a:endParaRPr lang="en-GB" dirty="0"/>
          </a:p>
        </p:txBody>
      </p:sp>
      <p:sp>
        <p:nvSpPr>
          <p:cNvPr id="3" name="Title 2"/>
          <p:cNvSpPr>
            <a:spLocks noGrp="1"/>
          </p:cNvSpPr>
          <p:nvPr>
            <p:ph type="title"/>
          </p:nvPr>
        </p:nvSpPr>
        <p:spPr/>
        <p:txBody>
          <a:bodyPr/>
          <a:lstStyle/>
          <a:p>
            <a:r>
              <a:rPr lang="en-GB" dirty="0" smtClean="0"/>
              <a:t>Monetize your </a:t>
            </a:r>
            <a:r>
              <a:rPr lang="en-GB" dirty="0" smtClean="0"/>
              <a:t>App:</a:t>
            </a:r>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Brian Wong is the youngest entrepreneur to receive $4.4 million of venture capital funding. </a:t>
            </a:r>
            <a:r>
              <a:rPr lang="en-GB" dirty="0" smtClean="0"/>
              <a:t>This 20 year old is </a:t>
            </a:r>
            <a:r>
              <a:rPr lang="en-GB" dirty="0" smtClean="0"/>
              <a:t>the CEO of the start-up </a:t>
            </a:r>
            <a:r>
              <a:rPr lang="en-GB" dirty="0" smtClean="0">
                <a:hlinkClick r:id="rId2"/>
              </a:rPr>
              <a:t>Kiip </a:t>
            </a:r>
            <a:r>
              <a:rPr lang="en-GB" dirty="0" smtClean="0"/>
              <a:t>in San Francisco.</a:t>
            </a:r>
            <a:endParaRPr lang="en-GB" dirty="0"/>
          </a:p>
        </p:txBody>
      </p:sp>
      <p:sp>
        <p:nvSpPr>
          <p:cNvPr id="3" name="Title 2"/>
          <p:cNvSpPr>
            <a:spLocks noGrp="1"/>
          </p:cNvSpPr>
          <p:nvPr>
            <p:ph type="title"/>
          </p:nvPr>
        </p:nvSpPr>
        <p:spPr/>
        <p:txBody>
          <a:bodyPr/>
          <a:lstStyle/>
          <a:p>
            <a:r>
              <a:rPr lang="en-GB" dirty="0" smtClean="0"/>
              <a:t>Feature: </a:t>
            </a:r>
            <a:r>
              <a:rPr lang="en-GB" dirty="0" smtClean="0"/>
              <a:t>Brian Wong </a:t>
            </a:r>
            <a:endParaRPr lang="en-GB" dirty="0"/>
          </a:p>
        </p:txBody>
      </p:sp>
      <p:pic>
        <p:nvPicPr>
          <p:cNvPr id="14338" name="Picture 2" descr="C:\Users\James Williams\AppData\Local\Microsoft\Windows\Temporary Internet Files\Content.IE5\81VZ3FP9\MM900395726[2].gif">
            <a:hlinkClick r:id="rId3"/>
          </p:cNvPr>
          <p:cNvPicPr>
            <a:picLocks noChangeAspect="1" noChangeArrowheads="1" noCrop="1"/>
          </p:cNvPicPr>
          <p:nvPr/>
        </p:nvPicPr>
        <p:blipFill>
          <a:blip r:embed="rId4" cstate="print"/>
          <a:srcRect/>
          <a:stretch>
            <a:fillRect/>
          </a:stretch>
        </p:blipFill>
        <p:spPr bwMode="auto">
          <a:xfrm>
            <a:off x="5148064" y="3501008"/>
            <a:ext cx="3388612" cy="2304256"/>
          </a:xfrm>
          <a:prstGeom prst="rect">
            <a:avLst/>
          </a:prstGeom>
          <a:noFill/>
        </p:spPr>
      </p:pic>
      <p:pic>
        <p:nvPicPr>
          <p:cNvPr id="14339" name="Picture 3" descr="C:\Users\James Williams\AppData\Local\Microsoft\Windows\Temporary Internet Files\Content.IE5\81VZ3FP9\MM900395726[2].gif">
            <a:hlinkClick r:id="rId2"/>
          </p:cNvPr>
          <p:cNvPicPr>
            <a:picLocks noChangeAspect="1" noChangeArrowheads="1" noCrop="1"/>
          </p:cNvPicPr>
          <p:nvPr/>
        </p:nvPicPr>
        <p:blipFill>
          <a:blip r:embed="rId4" cstate="print"/>
          <a:srcRect/>
          <a:stretch>
            <a:fillRect/>
          </a:stretch>
        </p:blipFill>
        <p:spPr bwMode="auto">
          <a:xfrm>
            <a:off x="1115616" y="3501008"/>
            <a:ext cx="3282718" cy="2232248"/>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smtClean="0"/>
              <a:t>Brian Wong </a:t>
            </a:r>
            <a:r>
              <a:rPr lang="en-GB" dirty="0" smtClean="0"/>
              <a:t>on importance of understanding Emotion</a:t>
            </a:r>
            <a:endParaRPr lang="en-GB" dirty="0"/>
          </a:p>
        </p:txBody>
      </p:sp>
      <p:pic>
        <p:nvPicPr>
          <p:cNvPr id="15362" name="Picture 2" descr="C:\Users\James Williams\AppData\Local\Microsoft\Windows\Temporary Internet Files\Content.IE5\81VZ3FP9\MM900395726[2].gif">
            <a:hlinkClick r:id="rId2"/>
          </p:cNvPr>
          <p:cNvPicPr>
            <a:picLocks noChangeAspect="1" noChangeArrowheads="1" noCrop="1"/>
          </p:cNvPicPr>
          <p:nvPr/>
        </p:nvPicPr>
        <p:blipFill>
          <a:blip r:embed="rId3" cstate="print"/>
          <a:srcRect/>
          <a:stretch>
            <a:fillRect/>
          </a:stretch>
        </p:blipFill>
        <p:spPr bwMode="auto">
          <a:xfrm>
            <a:off x="2771800" y="2132856"/>
            <a:ext cx="3547179" cy="2412082"/>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smtClean="0">
                <a:hlinkClick r:id="rId2"/>
              </a:rPr>
              <a:t>Brian Wong: Moments-Based </a:t>
            </a:r>
            <a:r>
              <a:rPr lang="en-GB" b="1" dirty="0" smtClean="0">
                <a:hlinkClick r:id="rId2"/>
              </a:rPr>
              <a:t>Marketing</a:t>
            </a:r>
            <a:endParaRPr lang="en-GB" b="1" dirty="0" smtClean="0"/>
          </a:p>
          <a:p>
            <a:pPr>
              <a:buNone/>
            </a:pPr>
            <a:endParaRPr lang="en-GB" b="1" dirty="0" smtClean="0"/>
          </a:p>
          <a:p>
            <a:r>
              <a:rPr lang="en-GB" b="1" dirty="0" smtClean="0">
                <a:hlinkClick r:id="rId3"/>
              </a:rPr>
              <a:t>Keynote Brian Wong at </a:t>
            </a:r>
            <a:r>
              <a:rPr lang="en-GB" b="1" dirty="0" smtClean="0">
                <a:hlinkClick r:id="rId3"/>
              </a:rPr>
              <a:t>TNW2012</a:t>
            </a:r>
            <a:endParaRPr lang="en-GB" b="1" dirty="0" smtClean="0"/>
          </a:p>
          <a:p>
            <a:endParaRPr lang="en-GB" b="1" dirty="0" smtClean="0"/>
          </a:p>
          <a:p>
            <a:r>
              <a:rPr lang="en-GB" b="1" dirty="0" smtClean="0">
                <a:hlinkClick r:id="rId4"/>
              </a:rPr>
              <a:t>TEDxYouth@Castilleja - BRIAN WONG</a:t>
            </a:r>
            <a:endParaRPr lang="en-GB" b="1" dirty="0" smtClean="0"/>
          </a:p>
          <a:p>
            <a:endParaRPr lang="en-GB" b="1" dirty="0" smtClean="0"/>
          </a:p>
          <a:p>
            <a:endParaRPr lang="en-GB" dirty="0"/>
          </a:p>
        </p:txBody>
      </p:sp>
      <p:sp>
        <p:nvSpPr>
          <p:cNvPr id="3" name="Title 2"/>
          <p:cNvSpPr>
            <a:spLocks noGrp="1"/>
          </p:cNvSpPr>
          <p:nvPr>
            <p:ph type="title"/>
          </p:nvPr>
        </p:nvSpPr>
        <p:spPr/>
        <p:txBody>
          <a:bodyPr>
            <a:normAutofit fontScale="90000"/>
          </a:bodyPr>
          <a:lstStyle/>
          <a:p>
            <a:r>
              <a:rPr lang="en-GB" dirty="0" err="1" smtClean="0"/>
              <a:t>Bg</a:t>
            </a:r>
            <a:r>
              <a:rPr lang="en-GB" dirty="0" smtClean="0"/>
              <a:t> Videos: Secrets to Success with Entrepreneur Brain Wong</a:t>
            </a:r>
            <a:endParaRPr lang="en-GB" dirty="0"/>
          </a:p>
        </p:txBody>
      </p:sp>
      <p:pic>
        <p:nvPicPr>
          <p:cNvPr id="16387" name="Picture 3" descr="C:\Users\James Williams\AppData\Local\Microsoft\Windows\Temporary Internet Files\Content.IE5\R3AOYA3N\MC900434705[1].wmf"/>
          <p:cNvPicPr>
            <a:picLocks noChangeAspect="1" noChangeArrowheads="1"/>
          </p:cNvPicPr>
          <p:nvPr/>
        </p:nvPicPr>
        <p:blipFill>
          <a:blip r:embed="rId5" cstate="print"/>
          <a:srcRect/>
          <a:stretch>
            <a:fillRect/>
          </a:stretch>
        </p:blipFill>
        <p:spPr bwMode="auto">
          <a:xfrm>
            <a:off x="3491880" y="4239096"/>
            <a:ext cx="1825625" cy="1854200"/>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9512" y="274638"/>
            <a:ext cx="8784976" cy="1143000"/>
          </a:xfrm>
        </p:spPr>
        <p:txBody>
          <a:bodyPr>
            <a:noAutofit/>
          </a:bodyPr>
          <a:lstStyle/>
          <a:p>
            <a:r>
              <a:rPr lang="en-GB" sz="3400" dirty="0" smtClean="0"/>
              <a:t>Monetize your Apps: Rewards &amp; Happiness with </a:t>
            </a:r>
            <a:r>
              <a:rPr lang="en-GB" sz="3600" dirty="0" smtClean="0"/>
              <a:t>Brian Wong </a:t>
            </a:r>
            <a:endParaRPr lang="en-GB" sz="3400" dirty="0"/>
          </a:p>
        </p:txBody>
      </p:sp>
      <p:pic>
        <p:nvPicPr>
          <p:cNvPr id="13314" name="Picture 2" descr="C:\Users\James Williams\AppData\Local\Microsoft\Windows\Temporary Internet Files\Content.IE5\81VZ3FP9\MM900395726[2].gif">
            <a:hlinkClick r:id="rId2"/>
          </p:cNvPr>
          <p:cNvPicPr>
            <a:picLocks noChangeAspect="1" noChangeArrowheads="1" noCrop="1"/>
          </p:cNvPicPr>
          <p:nvPr/>
        </p:nvPicPr>
        <p:blipFill>
          <a:blip r:embed="rId3" cstate="print"/>
          <a:srcRect/>
          <a:stretch>
            <a:fillRect/>
          </a:stretch>
        </p:blipFill>
        <p:spPr bwMode="auto">
          <a:xfrm>
            <a:off x="3275856" y="2564904"/>
            <a:ext cx="3229497" cy="2196058"/>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341784"/>
            <a:ext cx="8964488" cy="1143000"/>
          </a:xfrm>
        </p:spPr>
        <p:txBody>
          <a:bodyPr>
            <a:normAutofit fontScale="90000"/>
          </a:bodyPr>
          <a:lstStyle/>
          <a:p>
            <a:r>
              <a:rPr lang="en-GB" dirty="0" smtClean="0"/>
              <a:t> How Angry Birds Built a Global </a:t>
            </a:r>
            <a:r>
              <a:rPr lang="en-GB" dirty="0" smtClean="0"/>
              <a:t>Brand</a:t>
            </a:r>
            <a:endParaRPr lang="en-GB" dirty="0"/>
          </a:p>
        </p:txBody>
      </p:sp>
      <p:pic>
        <p:nvPicPr>
          <p:cNvPr id="11266" name="Picture 2" descr="C:\Users\James Williams\AppData\Local\Microsoft\Windows\Temporary Internet Files\Content.IE5\S7I2EJ1A\MM900395726[1].gif">
            <a:hlinkClick r:id="rId2"/>
          </p:cNvPr>
          <p:cNvPicPr>
            <a:picLocks noChangeAspect="1" noChangeArrowheads="1" noCrop="1"/>
          </p:cNvPicPr>
          <p:nvPr/>
        </p:nvPicPr>
        <p:blipFill>
          <a:blip r:embed="rId3" cstate="print"/>
          <a:srcRect/>
          <a:stretch>
            <a:fillRect/>
          </a:stretch>
        </p:blipFill>
        <p:spPr bwMode="auto">
          <a:xfrm>
            <a:off x="3275856" y="2204864"/>
            <a:ext cx="3191122" cy="2169963"/>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smtClean="0"/>
              <a:t>Mobile Publisher Best </a:t>
            </a:r>
            <a:r>
              <a:rPr lang="en-GB" dirty="0" smtClean="0"/>
              <a:t>Practices</a:t>
            </a:r>
            <a:endParaRPr lang="en-GB" dirty="0"/>
          </a:p>
        </p:txBody>
      </p:sp>
      <p:pic>
        <p:nvPicPr>
          <p:cNvPr id="12290" name="Picture 2" descr="C:\Users\James Williams\AppData\Local\Microsoft\Windows\Temporary Internet Files\Content.IE5\S7I2EJ1A\MM900395726[1].gif">
            <a:hlinkClick r:id="rId2"/>
          </p:cNvPr>
          <p:cNvPicPr>
            <a:picLocks noChangeAspect="1" noChangeArrowheads="1" noCrop="1"/>
          </p:cNvPicPr>
          <p:nvPr/>
        </p:nvPicPr>
        <p:blipFill>
          <a:blip r:embed="rId3" cstate="print"/>
          <a:srcRect/>
          <a:stretch>
            <a:fillRect/>
          </a:stretch>
        </p:blipFill>
        <p:spPr bwMode="auto">
          <a:xfrm>
            <a:off x="3059832" y="2276872"/>
            <a:ext cx="3176824" cy="216024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GB" dirty="0" smtClean="0"/>
              <a:t>Check-out:</a:t>
            </a:r>
          </a:p>
          <a:p>
            <a:r>
              <a:rPr lang="en-GB" dirty="0" smtClean="0">
                <a:hlinkClick r:id="rId2"/>
              </a:rPr>
              <a:t>Gamesindustry.biz</a:t>
            </a:r>
            <a:endParaRPr lang="en-GB" dirty="0"/>
          </a:p>
        </p:txBody>
      </p:sp>
      <p:sp>
        <p:nvSpPr>
          <p:cNvPr id="3" name="Title 2"/>
          <p:cNvSpPr>
            <a:spLocks noGrp="1"/>
          </p:cNvSpPr>
          <p:nvPr>
            <p:ph type="title"/>
          </p:nvPr>
        </p:nvSpPr>
        <p:spPr/>
        <p:txBody>
          <a:bodyPr>
            <a:normAutofit/>
          </a:bodyPr>
          <a:lstStyle/>
          <a:p>
            <a:r>
              <a:rPr lang="en-GB" dirty="0" smtClean="0"/>
              <a:t>For Up-to-date Industry News</a:t>
            </a:r>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GB" dirty="0" smtClean="0"/>
              <a:t>Some of the disciplines specific to the game industry include: </a:t>
            </a:r>
            <a:r>
              <a:rPr lang="en-GB" b="1" dirty="0" smtClean="0"/>
              <a:t>game programmer</a:t>
            </a:r>
            <a:r>
              <a:rPr lang="en-GB" dirty="0" smtClean="0"/>
              <a:t>, </a:t>
            </a:r>
            <a:r>
              <a:rPr lang="en-GB" b="1" dirty="0" smtClean="0"/>
              <a:t>game designer</a:t>
            </a:r>
            <a:r>
              <a:rPr lang="en-GB" dirty="0" smtClean="0"/>
              <a:t>, </a:t>
            </a:r>
            <a:r>
              <a:rPr lang="en-GB" b="1" dirty="0" smtClean="0"/>
              <a:t>level designer</a:t>
            </a:r>
            <a:r>
              <a:rPr lang="en-GB" dirty="0" smtClean="0"/>
              <a:t>, </a:t>
            </a:r>
            <a:r>
              <a:rPr lang="en-GB" b="1" dirty="0" smtClean="0"/>
              <a:t>game producer</a:t>
            </a:r>
            <a:r>
              <a:rPr lang="en-GB" dirty="0" smtClean="0"/>
              <a:t>, </a:t>
            </a:r>
            <a:r>
              <a:rPr lang="en-GB" b="1" dirty="0" smtClean="0"/>
              <a:t>game </a:t>
            </a:r>
            <a:r>
              <a:rPr lang="en-GB" b="1" dirty="0" smtClean="0"/>
              <a:t>artist</a:t>
            </a:r>
            <a:r>
              <a:rPr lang="en-GB" dirty="0" smtClean="0"/>
              <a:t> and </a:t>
            </a:r>
            <a:r>
              <a:rPr lang="en-GB" b="1" dirty="0" smtClean="0"/>
              <a:t>game tester</a:t>
            </a:r>
            <a:r>
              <a:rPr lang="en-GB" dirty="0" smtClean="0"/>
              <a:t>. </a:t>
            </a:r>
            <a:endParaRPr lang="en-GB" dirty="0" smtClean="0"/>
          </a:p>
          <a:p>
            <a:r>
              <a:rPr lang="en-GB" dirty="0" smtClean="0"/>
              <a:t>Most </a:t>
            </a:r>
            <a:r>
              <a:rPr lang="en-GB" dirty="0" smtClean="0"/>
              <a:t>of these professionals are employed by </a:t>
            </a:r>
            <a:r>
              <a:rPr lang="en-GB" b="1" dirty="0" smtClean="0"/>
              <a:t>video game developers</a:t>
            </a:r>
            <a:r>
              <a:rPr lang="en-GB" dirty="0" smtClean="0"/>
              <a:t> or </a:t>
            </a:r>
            <a:r>
              <a:rPr lang="en-GB" b="1" dirty="0" smtClean="0"/>
              <a:t>video game publishers</a:t>
            </a:r>
            <a:r>
              <a:rPr lang="en-GB" dirty="0" smtClean="0"/>
              <a:t>.</a:t>
            </a:r>
            <a:endParaRPr lang="en-GB" dirty="0" smtClean="0"/>
          </a:p>
          <a:p>
            <a:r>
              <a:rPr lang="en-GB" dirty="0" smtClean="0"/>
              <a:t>The </a:t>
            </a:r>
            <a:r>
              <a:rPr lang="en-GB" dirty="0" smtClean="0"/>
              <a:t>game industry </a:t>
            </a:r>
            <a:r>
              <a:rPr lang="en-GB" dirty="0" smtClean="0"/>
              <a:t>also employs </a:t>
            </a:r>
            <a:r>
              <a:rPr lang="en-GB" dirty="0" smtClean="0"/>
              <a:t>those experienced in other traditional </a:t>
            </a:r>
            <a:r>
              <a:rPr lang="en-GB" dirty="0" smtClean="0"/>
              <a:t>businesses, and many</a:t>
            </a:r>
            <a:r>
              <a:rPr lang="en-GB" dirty="0" smtClean="0"/>
              <a:t> recruiters target </a:t>
            </a:r>
            <a:r>
              <a:rPr lang="en-GB" dirty="0" smtClean="0"/>
              <a:t>industry professionals who help with </a:t>
            </a:r>
            <a:r>
              <a:rPr lang="en-GB" b="1" dirty="0" smtClean="0"/>
              <a:t>Leadership</a:t>
            </a:r>
            <a:r>
              <a:rPr lang="en-GB" dirty="0" smtClean="0"/>
              <a:t>, </a:t>
            </a:r>
            <a:r>
              <a:rPr lang="en-GB" b="1" dirty="0" smtClean="0"/>
              <a:t>new concepts and ideas</a:t>
            </a:r>
            <a:r>
              <a:rPr lang="en-GB" dirty="0" smtClean="0"/>
              <a:t>, </a:t>
            </a:r>
            <a:r>
              <a:rPr lang="en-GB" b="1" dirty="0" smtClean="0"/>
              <a:t>project management</a:t>
            </a:r>
            <a:r>
              <a:rPr lang="en-GB" dirty="0" smtClean="0"/>
              <a:t>, </a:t>
            </a:r>
            <a:r>
              <a:rPr lang="en-GB" b="1" dirty="0" smtClean="0"/>
              <a:t>game design</a:t>
            </a:r>
            <a:r>
              <a:rPr lang="en-GB" dirty="0" smtClean="0"/>
              <a:t>, </a:t>
            </a:r>
            <a:r>
              <a:rPr lang="en-GB" b="1" dirty="0" smtClean="0"/>
              <a:t>marketing</a:t>
            </a:r>
            <a:r>
              <a:rPr lang="en-GB" dirty="0" smtClean="0"/>
              <a:t> etc...</a:t>
            </a:r>
            <a:endParaRPr lang="en-GB" dirty="0"/>
          </a:p>
        </p:txBody>
      </p:sp>
      <p:sp>
        <p:nvSpPr>
          <p:cNvPr id="3" name="Title 2"/>
          <p:cNvSpPr>
            <a:spLocks noGrp="1"/>
          </p:cNvSpPr>
          <p:nvPr>
            <p:ph type="title"/>
          </p:nvPr>
        </p:nvSpPr>
        <p:spPr/>
        <p:txBody>
          <a:bodyPr/>
          <a:lstStyle/>
          <a:p>
            <a:r>
              <a:rPr lang="en-GB" dirty="0" smtClean="0"/>
              <a:t>Employment</a:t>
            </a:r>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Check-out:</a:t>
            </a:r>
          </a:p>
          <a:p>
            <a:r>
              <a:rPr lang="en-GB" dirty="0" smtClean="0">
                <a:hlinkClick r:id="rId2"/>
              </a:rPr>
              <a:t>http://</a:t>
            </a:r>
            <a:r>
              <a:rPr lang="en-GB" dirty="0" smtClean="0">
                <a:hlinkClick r:id="rId2"/>
              </a:rPr>
              <a:t>www.jobsite.co.uk</a:t>
            </a:r>
            <a:r>
              <a:rPr lang="en-GB" dirty="0" smtClean="0"/>
              <a:t> </a:t>
            </a:r>
          </a:p>
          <a:p>
            <a:r>
              <a:rPr lang="en-GB" dirty="0" smtClean="0">
                <a:hlinkClick r:id="rId3"/>
              </a:rPr>
              <a:t>http://</a:t>
            </a:r>
            <a:r>
              <a:rPr lang="en-GB" dirty="0" smtClean="0">
                <a:hlinkClick r:id="rId3"/>
              </a:rPr>
              <a:t>www.gamesindustry.biz/jobs</a:t>
            </a:r>
            <a:r>
              <a:rPr lang="en-GB" dirty="0" smtClean="0"/>
              <a:t> </a:t>
            </a:r>
          </a:p>
          <a:p>
            <a:r>
              <a:rPr lang="en-GB" dirty="0" smtClean="0">
                <a:hlinkClick r:id="rId4"/>
              </a:rPr>
              <a:t>http://</a:t>
            </a:r>
            <a:r>
              <a:rPr lang="en-GB" dirty="0" smtClean="0">
                <a:hlinkClick r:id="rId4"/>
              </a:rPr>
              <a:t>www.gamejobs.com</a:t>
            </a:r>
            <a:r>
              <a:rPr lang="en-GB" dirty="0" smtClean="0"/>
              <a:t> </a:t>
            </a:r>
            <a:endParaRPr lang="en-GB" dirty="0" smtClean="0"/>
          </a:p>
          <a:p>
            <a:r>
              <a:rPr lang="en-GB" dirty="0" smtClean="0">
                <a:hlinkClick r:id="rId5"/>
              </a:rPr>
              <a:t>http://</a:t>
            </a:r>
            <a:r>
              <a:rPr lang="en-GB" dirty="0" smtClean="0">
                <a:hlinkClick r:id="rId5"/>
              </a:rPr>
              <a:t>www.gamesrecruit.co.uk</a:t>
            </a:r>
            <a:r>
              <a:rPr lang="en-GB" dirty="0" smtClean="0"/>
              <a:t> </a:t>
            </a:r>
          </a:p>
          <a:p>
            <a:r>
              <a:rPr lang="en-GB" dirty="0" smtClean="0">
                <a:hlinkClick r:id="rId6"/>
              </a:rPr>
              <a:t>http://www.gamesjobsdirect.com</a:t>
            </a:r>
            <a:r>
              <a:rPr lang="en-GB" dirty="0" smtClean="0">
                <a:hlinkClick r:id="rId6"/>
              </a:rPr>
              <a:t>/</a:t>
            </a:r>
            <a:r>
              <a:rPr lang="en-GB" dirty="0" smtClean="0"/>
              <a:t> </a:t>
            </a:r>
            <a:endParaRPr lang="en-GB" dirty="0"/>
          </a:p>
        </p:txBody>
      </p:sp>
      <p:sp>
        <p:nvSpPr>
          <p:cNvPr id="3" name="Title 2"/>
          <p:cNvSpPr>
            <a:spLocks noGrp="1"/>
          </p:cNvSpPr>
          <p:nvPr>
            <p:ph type="title"/>
          </p:nvPr>
        </p:nvSpPr>
        <p:spPr/>
        <p:txBody>
          <a:bodyPr/>
          <a:lstStyle/>
          <a:p>
            <a:r>
              <a:rPr lang="en-GB" dirty="0" smtClean="0"/>
              <a:t>Jobs</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428</TotalTime>
  <Words>1543</Words>
  <Application>Microsoft Office PowerPoint</Application>
  <PresentationFormat>On-screen Show (4:3)</PresentationFormat>
  <Paragraphs>178</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Concourse</vt:lpstr>
      <vt:lpstr>Game Commerce &amp; Monetizing Apps</vt:lpstr>
      <vt:lpstr>The World is looking at and learning from Game design</vt:lpstr>
      <vt:lpstr>Video Game industry</vt:lpstr>
      <vt:lpstr>The Economic Sector includes</vt:lpstr>
      <vt:lpstr>Video gaming industry</vt:lpstr>
      <vt:lpstr>Gaming industry</vt:lpstr>
      <vt:lpstr>Gaming industry</vt:lpstr>
      <vt:lpstr>Video Game E-Commerce</vt:lpstr>
      <vt:lpstr>Online Game Subscriptions</vt:lpstr>
      <vt:lpstr>Young Entrepreneur Arjun Mehta</vt:lpstr>
      <vt:lpstr>Gaming industry</vt:lpstr>
      <vt:lpstr>Fun &amp; Games: Evolution of Computing</vt:lpstr>
      <vt:lpstr>Evolution of Computing</vt:lpstr>
      <vt:lpstr>Game industry value chain</vt:lpstr>
      <vt:lpstr>Game industry value chain</vt:lpstr>
      <vt:lpstr>Professional &amp; Ethical Practice</vt:lpstr>
      <vt:lpstr>Respect</vt:lpstr>
      <vt:lpstr>Legal issues: Piracy</vt:lpstr>
      <vt:lpstr>Legal issues: Madfinger Games</vt:lpstr>
      <vt:lpstr>Madfinger Games &amp; Motivation: </vt:lpstr>
      <vt:lpstr>Legal issues: Piracy</vt:lpstr>
      <vt:lpstr>Freemium Model</vt:lpstr>
      <vt:lpstr>Freemium Model</vt:lpstr>
      <vt:lpstr>Example:</vt:lpstr>
      <vt:lpstr>Microtransactions</vt:lpstr>
      <vt:lpstr>Microtransactions</vt:lpstr>
      <vt:lpstr>BG info: Games Timelines</vt:lpstr>
      <vt:lpstr>Mobile Ads</vt:lpstr>
      <vt:lpstr>Monetize your App:</vt:lpstr>
      <vt:lpstr>Feature: Brian Wong </vt:lpstr>
      <vt:lpstr>Brian Wong on importance of understanding Emotion</vt:lpstr>
      <vt:lpstr>Bg Videos: Secrets to Success with Entrepreneur Brain Wong</vt:lpstr>
      <vt:lpstr>Monetize your Apps: Rewards &amp; Happiness with Brian Wong </vt:lpstr>
      <vt:lpstr> How Angry Birds Built a Global Brand</vt:lpstr>
      <vt:lpstr>Mobile Publisher Best Practices</vt:lpstr>
      <vt:lpstr>For Up-to-date Industry News</vt:lpstr>
      <vt:lpstr>Employment</vt:lpstr>
      <vt:lpstr>Jobs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James Williams</dc:creator>
  <cp:lastModifiedBy>James Williams</cp:lastModifiedBy>
  <cp:revision>48</cp:revision>
  <dcterms:created xsi:type="dcterms:W3CDTF">2013-01-24T11:47:52Z</dcterms:created>
  <dcterms:modified xsi:type="dcterms:W3CDTF">2013-01-24T18:56:31Z</dcterms:modified>
</cp:coreProperties>
</file>