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70" r:id="rId12"/>
    <p:sldId id="266"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004A0A1-9EBB-4484-9696-C7528362E412}">
          <p14:sldIdLst>
            <p14:sldId id="256"/>
            <p14:sldId id="257"/>
            <p14:sldId id="258"/>
            <p14:sldId id="259"/>
            <p14:sldId id="260"/>
            <p14:sldId id="261"/>
            <p14:sldId id="262"/>
            <p14:sldId id="263"/>
            <p14:sldId id="264"/>
            <p14:sldId id="265"/>
            <p14:sldId id="270"/>
            <p14:sldId id="266"/>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22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D1A7C-3973-46C5-A612-9E219C77B1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B61441-E98A-4EC3-A9BC-9AAE51911B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A82771-8ED8-456F-B6A6-3322B7A2B8AA}"/>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DE2AF24E-1DBF-4E7E-A3F3-A3912F62A0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DA5F7-40FD-499B-9D21-B86EC90BA930}"/>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3821670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A18EC-4ABB-41BA-8E33-9E0C087A8A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ACAB81-80CA-4491-9E61-987971DC6F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683A2-29EB-436A-9F33-9389B97F5293}"/>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2413912E-FE31-40DA-8458-8928A8941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46980-B59C-4162-B77E-388358DCDA40}"/>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3613886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B236A-E33B-4993-9E3F-B0D4FFEBCE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774B6C-A469-4D81-8633-812C96AD7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168933-9AB1-4E6D-8ED2-A52E0FAD7F12}"/>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909C2715-2BCE-4DEE-B8B8-FBDF601D1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5DB8B-6287-4867-8475-350BE434F25C}"/>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2253752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D32E-BAE9-4C55-BA97-52D54D8638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640973-049E-40D4-B02E-1987722FFC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62629F-1571-4FDC-82E5-140A08C14B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9F9F8B-68AB-458C-A1CD-CB05E1173394}"/>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6" name="Footer Placeholder 5">
            <a:extLst>
              <a:ext uri="{FF2B5EF4-FFF2-40B4-BE49-F238E27FC236}">
                <a16:creationId xmlns:a16="http://schemas.microsoft.com/office/drawing/2014/main" id="{F41242C7-A225-4FEA-A335-150A07D80E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B3EBC-6880-47AD-971E-6E93DB36503E}"/>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94059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9BD74-6759-44FD-9DC7-A66D45E424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A56B70-4BEC-4CC6-B81D-F2AD42C432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8F8A04-F838-4622-9757-B09AB2AA1E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1F795B-9C9F-4E28-8211-83F1129009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A85C88-1F32-4E35-B2C4-EF1907AD88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4E82E5-D789-4781-BF92-5EB625902A52}"/>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8" name="Footer Placeholder 7">
            <a:extLst>
              <a:ext uri="{FF2B5EF4-FFF2-40B4-BE49-F238E27FC236}">
                <a16:creationId xmlns:a16="http://schemas.microsoft.com/office/drawing/2014/main" id="{76177BAA-B7D5-4858-864B-0774C88B07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1F69B2-393B-4DAF-81AF-91D1BE5FC855}"/>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2156652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30D6-8313-4BD0-8B54-D5FA68B490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8BB9C4-2C8C-49A8-BCD1-BE5095130096}"/>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4" name="Footer Placeholder 3">
            <a:extLst>
              <a:ext uri="{FF2B5EF4-FFF2-40B4-BE49-F238E27FC236}">
                <a16:creationId xmlns:a16="http://schemas.microsoft.com/office/drawing/2014/main" id="{D0422F8E-58DB-4C09-B455-EBB95499D0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955911-21B2-4B0E-AD1C-DCCEEC5F003E}"/>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2774318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6765D3-8D32-47FE-B7CC-910D375C6C02}"/>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3" name="Footer Placeholder 2">
            <a:extLst>
              <a:ext uri="{FF2B5EF4-FFF2-40B4-BE49-F238E27FC236}">
                <a16:creationId xmlns:a16="http://schemas.microsoft.com/office/drawing/2014/main" id="{9E7B7171-4FD2-459E-92F2-65C5DF75E3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C5D17D-E484-45F9-98FE-F99FBD9FFD6A}"/>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3671685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447B9-83D0-4509-BE01-1EB3FB8ED5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FAB0B2-7DD7-42A4-A8AE-7B2445A46D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01432-080F-48BC-AA5E-50691791D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AB1296-A0DB-498E-A06E-CE5283BAE9FA}"/>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6" name="Footer Placeholder 5">
            <a:extLst>
              <a:ext uri="{FF2B5EF4-FFF2-40B4-BE49-F238E27FC236}">
                <a16:creationId xmlns:a16="http://schemas.microsoft.com/office/drawing/2014/main" id="{4AADE3F1-F118-4F59-93A5-C904944BA7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916E76-44E5-4FB0-9FF2-86320959E2D5}"/>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391651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665C-ABC2-4DE2-8EF0-93350E7C55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2D5EE4-7379-488C-9C3B-B7B9567A20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99FA6C-3002-46AA-B0FD-E8107C95D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B28AFD-68CB-4CF8-92E8-05D4E0FC91C1}"/>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6" name="Footer Placeholder 5">
            <a:extLst>
              <a:ext uri="{FF2B5EF4-FFF2-40B4-BE49-F238E27FC236}">
                <a16:creationId xmlns:a16="http://schemas.microsoft.com/office/drawing/2014/main" id="{77C0DAED-598F-43B3-A329-D8CFD9B56D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362A44-A83F-4C9C-A784-32349351081E}"/>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2059011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45CC-DEFB-4471-A3DB-0D5D182111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275F45-1DEF-4EDD-8FF8-36A6EF2949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5EBA04-37DD-4E47-8234-D1F1EA9B0621}"/>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8B10B5FC-E1B5-43A8-A41B-98BBFE4F31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494FEF-100A-496E-AC38-8652E887E5B2}"/>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3059049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77BAC6-200B-4BF1-A1A1-EC80CDE988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421A20-93DB-45CC-A56A-84584301C8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C6C0B-2073-40F5-A296-383F98BC12FD}"/>
              </a:ext>
            </a:extLst>
          </p:cNvPr>
          <p:cNvSpPr>
            <a:spLocks noGrp="1"/>
          </p:cNvSpPr>
          <p:nvPr>
            <p:ph type="dt" sz="half" idx="10"/>
          </p:nvPr>
        </p:nvSpPr>
        <p:spPr/>
        <p:txBody>
          <a:body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84769050-5C59-46E2-B19D-5CF3380638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816BF-83FE-434A-8A9B-BAE4FE031427}"/>
              </a:ext>
            </a:extLst>
          </p:cNvPr>
          <p:cNvSpPr>
            <a:spLocks noGrp="1"/>
          </p:cNvSpPr>
          <p:nvPr>
            <p:ph type="sldNum" sz="quarter" idx="12"/>
          </p:nvPr>
        </p:nvSpPr>
        <p:spPr/>
        <p:txBody>
          <a:bodyPr/>
          <a:lstStyle/>
          <a:p>
            <a:fld id="{9391CCD0-64DE-48CC-A661-C0E53A08D6C4}" type="slidenum">
              <a:rPr lang="en-GB" smtClean="0"/>
              <a:t>‹#›</a:t>
            </a:fld>
            <a:endParaRPr lang="en-GB"/>
          </a:p>
        </p:txBody>
      </p:sp>
    </p:spTree>
    <p:extLst>
      <p:ext uri="{BB962C8B-B14F-4D97-AF65-F5344CB8AC3E}">
        <p14:creationId xmlns:p14="http://schemas.microsoft.com/office/powerpoint/2010/main" val="2730555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507754-399D-4ECF-9749-ED2284BE69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EA88E1-419C-446D-856E-FBE0A6ACBF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04A142-0A41-4FC2-A170-435C27148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5E9D96-7748-48DF-A4E0-55883ECFE1DF}" type="datetimeFigureOut">
              <a:rPr lang="en-GB" smtClean="0"/>
              <a:t>04/12/2019</a:t>
            </a:fld>
            <a:endParaRPr lang="en-GB"/>
          </a:p>
        </p:txBody>
      </p:sp>
      <p:sp>
        <p:nvSpPr>
          <p:cNvPr id="5" name="Footer Placeholder 4">
            <a:extLst>
              <a:ext uri="{FF2B5EF4-FFF2-40B4-BE49-F238E27FC236}">
                <a16:creationId xmlns:a16="http://schemas.microsoft.com/office/drawing/2014/main" id="{015F4E24-5F8E-4803-8CF3-E8D761480F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B7529C-965B-4266-B45C-736893AF56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1CCD0-64DE-48CC-A661-C0E53A08D6C4}" type="slidenum">
              <a:rPr lang="en-GB" smtClean="0"/>
              <a:t>‹#›</a:t>
            </a:fld>
            <a:endParaRPr lang="en-GB"/>
          </a:p>
        </p:txBody>
      </p:sp>
    </p:spTree>
    <p:extLst>
      <p:ext uri="{BB962C8B-B14F-4D97-AF65-F5344CB8AC3E}">
        <p14:creationId xmlns:p14="http://schemas.microsoft.com/office/powerpoint/2010/main" val="3766021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notredameonline.com/resources/leadership-and-management/7-leadership-behaviors-that-build-success/" TargetMode="External"/><Relationship Id="rId13" Type="http://schemas.openxmlformats.org/officeDocument/2006/relationships/hyperlink" Target="https://www.learnmarketing.net/SWOTTesco.html" TargetMode="External"/><Relationship Id="rId3" Type="http://schemas.openxmlformats.org/officeDocument/2006/relationships/hyperlink" Target="https://smallbusiness.chron.com/perception-motivation-organizational-behavior-13609.html" TargetMode="External"/><Relationship Id="rId7" Type="http://schemas.openxmlformats.org/officeDocument/2006/relationships/hyperlink" Target="https://www.managers.org.uk/insights/news/2017/april/the-8-management-behaviours-that-do-most-to-encourage-super-performance" TargetMode="External"/><Relationship Id="rId12" Type="http://schemas.openxmlformats.org/officeDocument/2006/relationships/hyperlink" Target="https://www.tescoplc.com/about/" TargetMode="External"/><Relationship Id="rId2" Type="http://schemas.openxmlformats.org/officeDocument/2006/relationships/hyperlink" Target="https://yourbusiness.azcentral.com/perception-affects-motivation-10722.html" TargetMode="External"/><Relationship Id="rId1" Type="http://schemas.openxmlformats.org/officeDocument/2006/relationships/slideLayout" Target="../slideLayouts/slideLayout1.xml"/><Relationship Id="rId6" Type="http://schemas.openxmlformats.org/officeDocument/2006/relationships/hyperlink" Target="https://courses.lumenlearning.com/suny-principlesmanagement/chapter/reading-common-group-behaviors/" TargetMode="External"/><Relationship Id="rId11" Type="http://schemas.openxmlformats.org/officeDocument/2006/relationships/hyperlink" Target="https://www.spearhead-training.co.uk/blog/five-effective-leadership-behaviours" TargetMode="External"/><Relationship Id="rId5" Type="http://schemas.openxmlformats.org/officeDocument/2006/relationships/hyperlink" Target="https://www.eeph.org.uk/" TargetMode="External"/><Relationship Id="rId10" Type="http://schemas.openxmlformats.org/officeDocument/2006/relationships/hyperlink" Target="https://www.opstart.ca/the-importance-of-business-goals-and-objectives/" TargetMode="External"/><Relationship Id="rId4" Type="http://schemas.openxmlformats.org/officeDocument/2006/relationships/hyperlink" Target="https://smallbusiness.chron.com/importance-setting-business-objectives-4724.html" TargetMode="External"/><Relationship Id="rId9" Type="http://schemas.openxmlformats.org/officeDocument/2006/relationships/hyperlink" Target="https://www.inc.com/michael-olguin/4-reasons-you-need-to-set-business-goals.html" TargetMode="External"/><Relationship Id="rId14" Type="http://schemas.openxmlformats.org/officeDocument/2006/relationships/hyperlink" Target="https://www.forbes.com/sites/ekaterinawalter/2015/12/01/12-leadership-behaviors-that-build-team-trust/#2738e97472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8">
            <a:extLst>
              <a:ext uri="{FF2B5EF4-FFF2-40B4-BE49-F238E27FC236}">
                <a16:creationId xmlns:a16="http://schemas.microsoft.com/office/drawing/2014/main" id="{111BD395-3164-46B4-8D4C-D703F4900C46}"/>
              </a:ext>
            </a:extLst>
          </p:cNvPr>
          <p:cNvSpPr>
            <a:spLocks noGrp="1"/>
          </p:cNvSpPr>
          <p:nvPr>
            <p:ph type="subTitle" idx="1"/>
          </p:nvPr>
        </p:nvSpPr>
        <p:spPr>
          <a:xfrm>
            <a:off x="1524000" y="868363"/>
            <a:ext cx="9144000" cy="5135273"/>
          </a:xfrm>
        </p:spPr>
        <p:txBody>
          <a:bodyPr/>
          <a:lstStyle/>
          <a:p>
            <a:r>
              <a:rPr lang="en-GB" sz="2800" b="1" dirty="0"/>
              <a:t>INTRODUCING THE MODERN WORKPLACE</a:t>
            </a:r>
          </a:p>
          <a:p>
            <a:endParaRPr lang="en-GB" dirty="0"/>
          </a:p>
          <a:p>
            <a:r>
              <a:rPr lang="en-GB" dirty="0"/>
              <a:t>STRUCTURE AND CULTURE </a:t>
            </a:r>
          </a:p>
          <a:p>
            <a:r>
              <a:rPr lang="en-GB" dirty="0"/>
              <a:t>  OF TESCO  </a:t>
            </a:r>
          </a:p>
          <a:p>
            <a:pPr algn="l"/>
            <a:endParaRPr lang="en-GB" dirty="0"/>
          </a:p>
          <a:p>
            <a:pPr algn="l"/>
            <a:endParaRPr lang="en-GB" dirty="0"/>
          </a:p>
          <a:p>
            <a:pPr algn="l"/>
            <a:endParaRPr lang="en-GB" sz="2000" dirty="0"/>
          </a:p>
          <a:p>
            <a:pPr algn="l"/>
            <a:r>
              <a:rPr lang="en-GB" sz="2000" dirty="0"/>
              <a:t>Student name: Georgi Todorov</a:t>
            </a:r>
          </a:p>
          <a:p>
            <a:pPr algn="l"/>
            <a:r>
              <a:rPr lang="en-GB" sz="2000" dirty="0"/>
              <a:t>Student ID number: 1812613</a:t>
            </a:r>
          </a:p>
          <a:p>
            <a:pPr algn="l"/>
            <a:r>
              <a:rPr lang="en-GB" sz="2000" dirty="0"/>
              <a:t>Tutor name: Gregory Cowan</a:t>
            </a:r>
          </a:p>
          <a:p>
            <a:pPr algn="l"/>
            <a:r>
              <a:rPr lang="en-GB" sz="2000" dirty="0"/>
              <a:t>Module code: LCBB4003</a:t>
            </a:r>
          </a:p>
          <a:p>
            <a:pPr algn="l"/>
            <a:endParaRPr lang="en-GB" sz="2000" dirty="0"/>
          </a:p>
          <a:p>
            <a:pPr algn="l"/>
            <a:endParaRPr lang="en-GB" sz="2000" dirty="0"/>
          </a:p>
          <a:p>
            <a:pPr algn="l"/>
            <a:endParaRPr lang="en-GB" dirty="0"/>
          </a:p>
        </p:txBody>
      </p:sp>
      <p:pic>
        <p:nvPicPr>
          <p:cNvPr id="7" name="Picture 6" descr="A sign in front of a building&#10;&#10;Description automatically generated">
            <a:extLst>
              <a:ext uri="{FF2B5EF4-FFF2-40B4-BE49-F238E27FC236}">
                <a16:creationId xmlns:a16="http://schemas.microsoft.com/office/drawing/2014/main" id="{D9843AE8-CC9C-4758-B242-89A4A17D18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3613" y="3839337"/>
            <a:ext cx="3062969" cy="2038267"/>
          </a:xfrm>
          <a:prstGeom prst="ellipse">
            <a:avLst/>
          </a:prstGeom>
          <a:ln>
            <a:noFill/>
          </a:ln>
          <a:effectLst>
            <a:softEdge rad="112500"/>
          </a:effectLst>
        </p:spPr>
      </p:pic>
    </p:spTree>
    <p:extLst>
      <p:ext uri="{BB962C8B-B14F-4D97-AF65-F5344CB8AC3E}">
        <p14:creationId xmlns:p14="http://schemas.microsoft.com/office/powerpoint/2010/main" val="197578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lstStyle/>
          <a:p>
            <a:r>
              <a:rPr lang="en-GB" dirty="0"/>
              <a:t>OVERVIEW OF TESCO PLC </a:t>
            </a:r>
          </a:p>
          <a:p>
            <a:endParaRPr lang="en-GB" dirty="0"/>
          </a:p>
          <a:p>
            <a:pPr marL="342900" indent="-342900" algn="l">
              <a:buFont typeface="Wingdings" panose="05000000000000000000" pitchFamily="2" charset="2"/>
              <a:buChar char="q"/>
            </a:pPr>
            <a:r>
              <a:rPr lang="en-GB" dirty="0"/>
              <a:t>Tesco was founded in 1919 by Jack Cohen from a market in London.</a:t>
            </a:r>
          </a:p>
          <a:p>
            <a:pPr marL="342900" indent="-342900" algn="l">
              <a:buFont typeface="Wingdings" panose="05000000000000000000" pitchFamily="2" charset="2"/>
              <a:buChar char="q"/>
            </a:pPr>
            <a:r>
              <a:rPr lang="en-GB" dirty="0"/>
              <a:t>Today it is one of the largest retailers in the world.</a:t>
            </a:r>
          </a:p>
          <a:p>
            <a:pPr marL="342900" indent="-342900" algn="l">
              <a:buFont typeface="Wingdings" panose="05000000000000000000" pitchFamily="2" charset="2"/>
              <a:buChar char="q"/>
            </a:pPr>
            <a:r>
              <a:rPr lang="en-GB" dirty="0"/>
              <a:t>Tesco’s core business is retailing in the UK, which provides 60% of all sales and profit.</a:t>
            </a:r>
          </a:p>
          <a:p>
            <a:pPr marL="342900" indent="-342900" algn="l">
              <a:buFont typeface="Wingdings" panose="05000000000000000000" pitchFamily="2" charset="2"/>
              <a:buChar char="q"/>
            </a:pPr>
            <a:r>
              <a:rPr lang="en-GB" dirty="0"/>
              <a:t>Tesco has the widest range of food of any retailer in the UK.</a:t>
            </a:r>
          </a:p>
          <a:p>
            <a:pPr marL="342900" indent="-342900" algn="l">
              <a:buFont typeface="Wingdings" panose="05000000000000000000" pitchFamily="2" charset="2"/>
              <a:buChar char="q"/>
            </a:pPr>
            <a:r>
              <a:rPr lang="en-GB" dirty="0"/>
              <a:t>Its two main food brands are its Finest and Everyday Value ranges, each sell over £1 billion per year.</a:t>
            </a:r>
          </a:p>
        </p:txBody>
      </p:sp>
    </p:spTree>
    <p:extLst>
      <p:ext uri="{BB962C8B-B14F-4D97-AF65-F5344CB8AC3E}">
        <p14:creationId xmlns:p14="http://schemas.microsoft.com/office/powerpoint/2010/main" val="304684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319596"/>
            <a:ext cx="9144000" cy="6400800"/>
          </a:xfrm>
        </p:spPr>
        <p:txBody>
          <a:bodyPr>
            <a:normAutofit lnSpcReduction="10000"/>
          </a:bodyPr>
          <a:lstStyle/>
          <a:p>
            <a:r>
              <a:rPr lang="en-GB" dirty="0"/>
              <a:t>MISSION AND VALUES OF TESCO PLC</a:t>
            </a:r>
          </a:p>
          <a:p>
            <a:endParaRPr lang="en-GB" dirty="0"/>
          </a:p>
          <a:p>
            <a:pPr marL="342900" indent="-342900" algn="l">
              <a:buFont typeface="Wingdings" panose="05000000000000000000" pitchFamily="2" charset="2"/>
              <a:buChar char="q"/>
            </a:pPr>
            <a:r>
              <a:rPr lang="en-GB" dirty="0"/>
              <a:t>Companies like Tesco, that enjoy long-term success are focused businesses.</a:t>
            </a:r>
          </a:p>
          <a:p>
            <a:pPr marL="342900" indent="-342900" algn="l">
              <a:buFont typeface="Wingdings" panose="05000000000000000000" pitchFamily="2" charset="2"/>
              <a:buChar char="q"/>
            </a:pPr>
            <a:r>
              <a:rPr lang="en-GB" dirty="0"/>
              <a:t>They have a core vision that remains constant while the business strategies and practices continuously adapt to a changing world.</a:t>
            </a:r>
          </a:p>
          <a:p>
            <a:pPr marL="342900" indent="-342900" algn="l">
              <a:buFont typeface="Wingdings" panose="05000000000000000000" pitchFamily="2" charset="2"/>
              <a:buChar char="q"/>
            </a:pPr>
            <a:r>
              <a:rPr lang="en-GB" dirty="0"/>
              <a:t>In an increasingly competitive global environment, without a clear vision a business will lack direction and may not survive.</a:t>
            </a:r>
          </a:p>
          <a:p>
            <a:pPr marL="342900" indent="-342900" algn="l">
              <a:buFont typeface="Wingdings" panose="05000000000000000000" pitchFamily="2" charset="2"/>
              <a:buChar char="q"/>
            </a:pPr>
            <a:r>
              <a:rPr lang="en-GB" dirty="0"/>
              <a:t>Tesco has seven parts business strategy to help it achieve its vision.</a:t>
            </a:r>
          </a:p>
          <a:p>
            <a:pPr marL="342900" indent="-342900" algn="l">
              <a:buFontTx/>
              <a:buChar char="-"/>
            </a:pPr>
            <a:r>
              <a:rPr lang="en-GB" dirty="0"/>
              <a:t>Being grounded in ethics and integrity.</a:t>
            </a:r>
          </a:p>
          <a:p>
            <a:pPr marL="342900" indent="-342900" algn="l">
              <a:buFontTx/>
              <a:buChar char="-"/>
            </a:pPr>
            <a:r>
              <a:rPr lang="en-GB" dirty="0"/>
              <a:t>Building trust.</a:t>
            </a:r>
          </a:p>
          <a:p>
            <a:pPr marL="342900" indent="-342900" algn="l">
              <a:buFontTx/>
              <a:buChar char="-"/>
            </a:pPr>
            <a:r>
              <a:rPr lang="en-GB" dirty="0"/>
              <a:t>Bringing others along.</a:t>
            </a:r>
          </a:p>
          <a:p>
            <a:pPr marL="342900" indent="-342900" algn="l">
              <a:buFontTx/>
              <a:buChar char="-"/>
            </a:pPr>
            <a:r>
              <a:rPr lang="en-GB" dirty="0"/>
              <a:t>Inspiring those around you.</a:t>
            </a:r>
          </a:p>
          <a:p>
            <a:pPr marL="342900" indent="-342900" algn="l">
              <a:buFontTx/>
              <a:buChar char="-"/>
            </a:pPr>
            <a:r>
              <a:rPr lang="en-GB" dirty="0"/>
              <a:t>Making decisions.</a:t>
            </a:r>
          </a:p>
          <a:p>
            <a:pPr marL="342900" indent="-342900" algn="l">
              <a:buFontTx/>
              <a:buChar char="-"/>
            </a:pPr>
            <a:r>
              <a:rPr lang="en-GB" dirty="0"/>
              <a:t>Encouraging innovation.</a:t>
            </a:r>
          </a:p>
          <a:p>
            <a:pPr marL="342900" indent="-342900" algn="l">
              <a:buFontTx/>
              <a:buChar char="-"/>
            </a:pPr>
            <a:r>
              <a:rPr lang="en-GB" dirty="0"/>
              <a:t>Reward achievement.</a:t>
            </a:r>
          </a:p>
        </p:txBody>
      </p:sp>
    </p:spTree>
    <p:extLst>
      <p:ext uri="{BB962C8B-B14F-4D97-AF65-F5344CB8AC3E}">
        <p14:creationId xmlns:p14="http://schemas.microsoft.com/office/powerpoint/2010/main" val="2162207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5384944"/>
          </a:xfrm>
        </p:spPr>
        <p:txBody>
          <a:bodyPr/>
          <a:lstStyle/>
          <a:p>
            <a:r>
              <a:rPr lang="en-GB" dirty="0"/>
              <a:t>OVERVIEW OF BASIC BUSINESS PLAN</a:t>
            </a:r>
          </a:p>
          <a:p>
            <a:endParaRPr lang="en-GB" dirty="0"/>
          </a:p>
          <a:p>
            <a:pPr marL="342900" indent="-342900" algn="l">
              <a:buFont typeface="Wingdings" panose="05000000000000000000" pitchFamily="2" charset="2"/>
              <a:buChar char="q"/>
            </a:pPr>
            <a:r>
              <a:rPr lang="en-GB" dirty="0"/>
              <a:t>There is an established chance to develop a tendency for commitment that no food safe for consumption can move to waste from the kingdom retail operation.</a:t>
            </a:r>
          </a:p>
          <a:p>
            <a:pPr marL="342900" indent="-342900" algn="l">
              <a:buFont typeface="Wingdings" panose="05000000000000000000" pitchFamily="2" charset="2"/>
              <a:buChar char="q"/>
            </a:pPr>
            <a:r>
              <a:rPr lang="en-GB" dirty="0"/>
              <a:t>The company of Tesco has worked arduous to deliver our target through the launch of latest trade leading initiatives.</a:t>
            </a:r>
          </a:p>
          <a:p>
            <a:pPr marL="342900" indent="-342900" algn="l">
              <a:buFont typeface="Wingdings" panose="05000000000000000000" pitchFamily="2" charset="2"/>
              <a:buChar char="q"/>
            </a:pPr>
            <a:r>
              <a:rPr lang="en-GB" dirty="0"/>
              <a:t>Surplus food safe for humans is obtainable to native charities through Community Food association.</a:t>
            </a:r>
          </a:p>
          <a:p>
            <a:pPr marL="342900" indent="-342900" algn="l">
              <a:buFont typeface="Wingdings" panose="05000000000000000000" pitchFamily="2" charset="2"/>
              <a:buChar char="q"/>
            </a:pPr>
            <a:r>
              <a:rPr lang="en-GB" dirty="0"/>
              <a:t>In Central Europe the retail shops are already donating surplus food and everyone remaining stores.</a:t>
            </a:r>
          </a:p>
        </p:txBody>
      </p:sp>
    </p:spTree>
    <p:extLst>
      <p:ext uri="{BB962C8B-B14F-4D97-AF65-F5344CB8AC3E}">
        <p14:creationId xmlns:p14="http://schemas.microsoft.com/office/powerpoint/2010/main" val="2301128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5606616"/>
          </a:xfrm>
        </p:spPr>
        <p:txBody>
          <a:bodyPr/>
          <a:lstStyle/>
          <a:p>
            <a:r>
              <a:rPr lang="en-GB" dirty="0"/>
              <a:t>IMPORTANCE OF BUSINESS OBJECTIVES </a:t>
            </a:r>
          </a:p>
          <a:p>
            <a:endParaRPr lang="en-GB" dirty="0"/>
          </a:p>
          <a:p>
            <a:pPr marL="342900" indent="-342900" algn="l">
              <a:buFont typeface="Wingdings" panose="05000000000000000000" pitchFamily="2" charset="2"/>
              <a:buChar char="q"/>
            </a:pPr>
            <a:r>
              <a:rPr lang="en-GB" dirty="0"/>
              <a:t>Objectives are the simplest way to fill the internal business environment.</a:t>
            </a:r>
          </a:p>
          <a:p>
            <a:pPr marL="342900" indent="-342900" algn="l">
              <a:buFont typeface="Wingdings" panose="05000000000000000000" pitchFamily="2" charset="2"/>
              <a:buChar char="q"/>
            </a:pPr>
            <a:r>
              <a:rPr lang="en-GB" dirty="0"/>
              <a:t>This is done with the knowledge of how the visions of the owner may well be achieved and as well as that how long it might take them to do so.</a:t>
            </a:r>
          </a:p>
          <a:p>
            <a:pPr marL="342900" indent="-342900" algn="l">
              <a:buFont typeface="Wingdings" panose="05000000000000000000" pitchFamily="2" charset="2"/>
              <a:buChar char="q"/>
            </a:pPr>
            <a:r>
              <a:rPr lang="en-GB" dirty="0"/>
              <a:t>Objectives are essential as a part of the business as a result of the fact that they convert visions into uncomplicated measurable aims to accomplish.</a:t>
            </a:r>
          </a:p>
          <a:p>
            <a:pPr marL="342900" indent="-342900" algn="l">
              <a:buFont typeface="Wingdings" panose="05000000000000000000" pitchFamily="2" charset="2"/>
              <a:buChar char="q"/>
            </a:pPr>
            <a:r>
              <a:rPr lang="en-GB" dirty="0"/>
              <a:t>Objectives direct the employer's activities towards reaching the wishes and visions of the proprietor.</a:t>
            </a:r>
          </a:p>
        </p:txBody>
      </p:sp>
    </p:spTree>
    <p:extLst>
      <p:ext uri="{BB962C8B-B14F-4D97-AF65-F5344CB8AC3E}">
        <p14:creationId xmlns:p14="http://schemas.microsoft.com/office/powerpoint/2010/main" val="2250346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lstStyle/>
          <a:p>
            <a:r>
              <a:rPr lang="en-GB" dirty="0"/>
              <a:t>IMPORTANCE OF BUSINESS OBJECTIVES </a:t>
            </a:r>
          </a:p>
          <a:p>
            <a:endParaRPr lang="en-GB" dirty="0"/>
          </a:p>
          <a:p>
            <a:pPr marL="342900" indent="-342900" algn="l">
              <a:buFont typeface="Wingdings" panose="05000000000000000000" pitchFamily="2" charset="2"/>
              <a:buChar char="q"/>
            </a:pPr>
            <a:r>
              <a:rPr lang="en-GB" dirty="0"/>
              <a:t>Objectives establish standards of overall performance.</a:t>
            </a:r>
          </a:p>
          <a:p>
            <a:pPr algn="l"/>
            <a:endParaRPr lang="en-GB" dirty="0"/>
          </a:p>
          <a:p>
            <a:pPr marL="342900" indent="-342900" algn="l">
              <a:buFont typeface="Wingdings" panose="05000000000000000000" pitchFamily="2" charset="2"/>
              <a:buChar char="q"/>
            </a:pPr>
            <a:r>
              <a:rPr lang="en-GB" dirty="0"/>
              <a:t>Those standards in question measure sticks to choose out the successes associated disasters of a business and its workers.</a:t>
            </a:r>
          </a:p>
          <a:p>
            <a:pPr algn="l"/>
            <a:endParaRPr lang="en-GB" dirty="0"/>
          </a:p>
          <a:p>
            <a:pPr marL="342900" indent="-342900" algn="l">
              <a:buFont typeface="Wingdings" panose="05000000000000000000" pitchFamily="2" charset="2"/>
              <a:buChar char="q"/>
            </a:pPr>
            <a:r>
              <a:rPr lang="en-GB" dirty="0"/>
              <a:t>Performance reportage permits managers understand non-performing regions and to require corrective moves.</a:t>
            </a:r>
          </a:p>
        </p:txBody>
      </p:sp>
    </p:spTree>
    <p:extLst>
      <p:ext uri="{BB962C8B-B14F-4D97-AF65-F5344CB8AC3E}">
        <p14:creationId xmlns:p14="http://schemas.microsoft.com/office/powerpoint/2010/main" val="704680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0"/>
            <a:ext cx="9144000" cy="4738399"/>
          </a:xfrm>
        </p:spPr>
        <p:txBody>
          <a:bodyPr/>
          <a:lstStyle/>
          <a:p>
            <a:r>
              <a:rPr lang="en-GB" dirty="0"/>
              <a:t>LEADERSHIP AND MANAGEMENT BEHAVIOURS </a:t>
            </a:r>
          </a:p>
          <a:p>
            <a:endParaRPr lang="en-GB" dirty="0"/>
          </a:p>
          <a:p>
            <a:pPr marL="342900" indent="-342900" algn="l">
              <a:buFont typeface="Wingdings" panose="05000000000000000000" pitchFamily="2" charset="2"/>
              <a:buChar char="q"/>
            </a:pPr>
            <a:r>
              <a:rPr lang="en-GB" dirty="0"/>
              <a:t>In an important project plan like the provided for Tesco, there are qualities that leaders and managers can be expressive more of in order to drive success into the business.</a:t>
            </a:r>
          </a:p>
          <a:p>
            <a:pPr marL="342900" indent="-342900" algn="l">
              <a:buFont typeface="Wingdings" panose="05000000000000000000" pitchFamily="2" charset="2"/>
              <a:buChar char="q"/>
            </a:pPr>
            <a:r>
              <a:rPr lang="en-GB" dirty="0"/>
              <a:t>Being grounded in ethics and integrity.</a:t>
            </a:r>
          </a:p>
          <a:p>
            <a:pPr marL="342900" indent="-342900" algn="l">
              <a:buFont typeface="Wingdings" panose="05000000000000000000" pitchFamily="2" charset="2"/>
              <a:buChar char="q"/>
            </a:pPr>
            <a:r>
              <a:rPr lang="en-GB" dirty="0"/>
              <a:t>Building belief and instilling it.</a:t>
            </a:r>
          </a:p>
          <a:p>
            <a:pPr marL="342900" indent="-342900" algn="l">
              <a:buFont typeface="Wingdings" panose="05000000000000000000" pitchFamily="2" charset="2"/>
              <a:buChar char="q"/>
            </a:pPr>
            <a:r>
              <a:rPr lang="en-GB" dirty="0"/>
              <a:t>Exalting all of the present original ideas.</a:t>
            </a:r>
          </a:p>
          <a:p>
            <a:pPr marL="342900" indent="-342900" algn="l">
              <a:buFont typeface="Wingdings" panose="05000000000000000000" pitchFamily="2" charset="2"/>
              <a:buChar char="q"/>
            </a:pPr>
            <a:r>
              <a:rPr lang="en-GB" dirty="0"/>
              <a:t>Encouraging innovation.</a:t>
            </a:r>
          </a:p>
          <a:p>
            <a:pPr marL="342900" indent="-342900" algn="l">
              <a:buFont typeface="Wingdings" panose="05000000000000000000" pitchFamily="2" charset="2"/>
              <a:buChar char="q"/>
            </a:pPr>
            <a:endParaRPr lang="en-GB" dirty="0"/>
          </a:p>
        </p:txBody>
      </p:sp>
    </p:spTree>
    <p:extLst>
      <p:ext uri="{BB962C8B-B14F-4D97-AF65-F5344CB8AC3E}">
        <p14:creationId xmlns:p14="http://schemas.microsoft.com/office/powerpoint/2010/main" val="144066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0"/>
            <a:ext cx="9144000" cy="5218689"/>
          </a:xfrm>
        </p:spPr>
        <p:txBody>
          <a:bodyPr/>
          <a:lstStyle/>
          <a:p>
            <a:r>
              <a:rPr lang="en-GB" dirty="0"/>
              <a:t>GROUP AND TEAM BEHAVIOURS </a:t>
            </a:r>
          </a:p>
          <a:p>
            <a:endParaRPr lang="en-GB" dirty="0"/>
          </a:p>
          <a:p>
            <a:pPr marL="342900" indent="-342900" algn="l">
              <a:buFont typeface="Wingdings" panose="05000000000000000000" pitchFamily="2" charset="2"/>
              <a:buChar char="q"/>
            </a:pPr>
            <a:r>
              <a:rPr lang="en-GB" dirty="0"/>
              <a:t>Teams are quite common in larger organizations, and that they profit each the corporate and therefore the staff.</a:t>
            </a:r>
          </a:p>
          <a:p>
            <a:pPr marL="342900" indent="-342900" algn="l">
              <a:buFont typeface="Wingdings" panose="05000000000000000000" pitchFamily="2" charset="2"/>
              <a:buChar char="q"/>
            </a:pPr>
            <a:r>
              <a:rPr lang="en-GB" dirty="0"/>
              <a:t>There is a basic perplexity in operating in teams: every individual contributes, however, the results attributed to the team.</a:t>
            </a:r>
          </a:p>
          <a:p>
            <a:pPr marL="342900" indent="-342900" algn="l">
              <a:buFont typeface="Wingdings" panose="05000000000000000000" pitchFamily="2" charset="2"/>
              <a:buChar char="q"/>
            </a:pPr>
            <a:r>
              <a:rPr lang="en-GB" dirty="0"/>
              <a:t>If the team is flourishing, individual contributions might not be recognized, no matter however onerous the individual worked.</a:t>
            </a:r>
          </a:p>
          <a:p>
            <a:pPr marL="342900" indent="-342900" algn="l">
              <a:buFont typeface="Wingdings" panose="05000000000000000000" pitchFamily="2" charset="2"/>
              <a:buChar char="q"/>
            </a:pPr>
            <a:r>
              <a:rPr lang="en-GB" dirty="0"/>
              <a:t>On the opposite hand, if the team fails, it is by all means possible that the leader or different vital members of the team can receive the blame.</a:t>
            </a:r>
          </a:p>
          <a:p>
            <a:pPr marL="342900" indent="-342900" algn="l">
              <a:buFont typeface="Wingdings" panose="05000000000000000000" pitchFamily="2" charset="2"/>
              <a:buChar char="q"/>
            </a:pPr>
            <a:endParaRPr lang="en-GB" dirty="0"/>
          </a:p>
          <a:p>
            <a:pPr marL="342900" indent="-342900" algn="l">
              <a:buFont typeface="Wingdings" panose="05000000000000000000" pitchFamily="2" charset="2"/>
              <a:buChar char="q"/>
            </a:pPr>
            <a:endParaRPr lang="en-GB" dirty="0"/>
          </a:p>
        </p:txBody>
      </p:sp>
    </p:spTree>
    <p:extLst>
      <p:ext uri="{BB962C8B-B14F-4D97-AF65-F5344CB8AC3E}">
        <p14:creationId xmlns:p14="http://schemas.microsoft.com/office/powerpoint/2010/main" val="1448612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lstStyle/>
          <a:p>
            <a:r>
              <a:rPr lang="en-GB" dirty="0"/>
              <a:t>GROUP AND TEAM BEHAVIOURS </a:t>
            </a:r>
          </a:p>
          <a:p>
            <a:endParaRPr lang="en-GB" dirty="0"/>
          </a:p>
          <a:p>
            <a:pPr marL="342900" indent="-342900" algn="l">
              <a:buFont typeface="Wingdings" panose="05000000000000000000" pitchFamily="2" charset="2"/>
              <a:buChar char="q"/>
            </a:pPr>
            <a:r>
              <a:rPr lang="en-GB" dirty="0"/>
              <a:t>The individuals in question who feel as if they happen to be a part of a team are usually reciprocally accessory and report larger job satisfaction.</a:t>
            </a:r>
          </a:p>
          <a:p>
            <a:pPr marL="342900" indent="-342900" algn="l">
              <a:buFont typeface="Wingdings" panose="05000000000000000000" pitchFamily="2" charset="2"/>
              <a:buChar char="q"/>
            </a:pPr>
            <a:r>
              <a:rPr lang="en-GB" dirty="0"/>
              <a:t>And therefore, there are some common categorized behaviours.</a:t>
            </a:r>
          </a:p>
          <a:p>
            <a:pPr marL="342900" indent="-342900" algn="l">
              <a:buFont typeface="Wingdings" panose="05000000000000000000" pitchFamily="2" charset="2"/>
              <a:buChar char="q"/>
            </a:pPr>
            <a:r>
              <a:rPr lang="en-GB" dirty="0"/>
              <a:t>Social Cohesiveness.</a:t>
            </a:r>
          </a:p>
          <a:p>
            <a:pPr marL="342900" indent="-342900" algn="l">
              <a:buFont typeface="Wingdings" panose="05000000000000000000" pitchFamily="2" charset="2"/>
              <a:buChar char="q"/>
            </a:pPr>
            <a:r>
              <a:rPr lang="en-GB" dirty="0"/>
              <a:t>Social Inactivity.</a:t>
            </a:r>
          </a:p>
          <a:p>
            <a:pPr marL="342900" indent="-342900" algn="l">
              <a:buFont typeface="Wingdings" panose="05000000000000000000" pitchFamily="2" charset="2"/>
              <a:buChar char="q"/>
            </a:pPr>
            <a:r>
              <a:rPr lang="en-GB" dirty="0"/>
              <a:t>Collective efficaciousness.</a:t>
            </a:r>
          </a:p>
        </p:txBody>
      </p:sp>
    </p:spTree>
    <p:extLst>
      <p:ext uri="{BB962C8B-B14F-4D97-AF65-F5344CB8AC3E}">
        <p14:creationId xmlns:p14="http://schemas.microsoft.com/office/powerpoint/2010/main" val="1299832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lstStyle/>
          <a:p>
            <a:r>
              <a:rPr lang="en-GB" dirty="0"/>
              <a:t>MOTIVATION AND PERCEPTION</a:t>
            </a:r>
          </a:p>
          <a:p>
            <a:endParaRPr lang="en-GB" dirty="0"/>
          </a:p>
          <a:p>
            <a:pPr marL="342900" indent="-342900" algn="l">
              <a:buFont typeface="Wingdings" panose="05000000000000000000" pitchFamily="2" charset="2"/>
              <a:buChar char="q"/>
            </a:pPr>
            <a:r>
              <a:rPr lang="en-GB" dirty="0"/>
              <a:t>Motivating workers to finish their work properly and on time is one amongst the most important tasks of management.</a:t>
            </a:r>
          </a:p>
          <a:p>
            <a:pPr marL="342900" indent="-342900" algn="l">
              <a:buFont typeface="Wingdings" panose="05000000000000000000" pitchFamily="2" charset="2"/>
              <a:buChar char="q"/>
            </a:pPr>
            <a:r>
              <a:rPr lang="en-GB" dirty="0"/>
              <a:t>Dynamical associate employee's perception of his place inside a corporation is usually an efficient method of up structure behaviours constructively.</a:t>
            </a:r>
          </a:p>
          <a:p>
            <a:pPr marL="342900" indent="-342900" algn="l">
              <a:buFont typeface="Wingdings" panose="05000000000000000000" pitchFamily="2" charset="2"/>
              <a:buChar char="q"/>
            </a:pPr>
            <a:r>
              <a:rPr lang="en-GB" dirty="0"/>
              <a:t>Workers that manage to understand that they need a bigger management over their work lives can doubtless be additional motivated to surpass inside the organizational type of structure.</a:t>
            </a:r>
          </a:p>
          <a:p>
            <a:pPr marL="342900" indent="-342900" algn="l">
              <a:buFont typeface="Wingdings" panose="05000000000000000000" pitchFamily="2" charset="2"/>
              <a:buChar char="q"/>
            </a:pPr>
            <a:endParaRPr lang="en-GB" dirty="0"/>
          </a:p>
        </p:txBody>
      </p:sp>
    </p:spTree>
    <p:extLst>
      <p:ext uri="{BB962C8B-B14F-4D97-AF65-F5344CB8AC3E}">
        <p14:creationId xmlns:p14="http://schemas.microsoft.com/office/powerpoint/2010/main" val="3827254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normAutofit lnSpcReduction="10000"/>
          </a:bodyPr>
          <a:lstStyle/>
          <a:p>
            <a:r>
              <a:rPr lang="en-GB" dirty="0"/>
              <a:t>CONCLUSION</a:t>
            </a:r>
          </a:p>
          <a:p>
            <a:endParaRPr lang="en-GB" dirty="0"/>
          </a:p>
          <a:p>
            <a:pPr marL="342900" indent="-342900" algn="l">
              <a:buFont typeface="Wingdings" panose="05000000000000000000" pitchFamily="2" charset="2"/>
              <a:buChar char="q"/>
            </a:pPr>
            <a:r>
              <a:rPr lang="en-GB" dirty="0"/>
              <a:t>Tesco is a company with its own management strategy for successful achievement its mission and vision.</a:t>
            </a:r>
          </a:p>
          <a:p>
            <a:pPr marL="342900" indent="-342900" algn="l">
              <a:buFont typeface="Wingdings" panose="05000000000000000000" pitchFamily="2" charset="2"/>
              <a:buChar char="q"/>
            </a:pPr>
            <a:r>
              <a:rPr lang="en-GB" dirty="0"/>
              <a:t> Motivating workers to finish their work properly and on time is one of the most important management tasks. </a:t>
            </a:r>
          </a:p>
          <a:p>
            <a:pPr marL="342900" indent="-342900" algn="l">
              <a:buFont typeface="Wingdings" panose="05000000000000000000" pitchFamily="2" charset="2"/>
              <a:buChar char="q"/>
            </a:pPr>
            <a:r>
              <a:rPr lang="en-GB" dirty="0"/>
              <a:t>All of this make Tesco to be today one of the largest retailers in the word.</a:t>
            </a:r>
          </a:p>
          <a:p>
            <a:endParaRPr lang="en-GB" dirty="0"/>
          </a:p>
          <a:p>
            <a:pPr algn="l"/>
            <a:endParaRPr lang="en-GB" dirty="0"/>
          </a:p>
          <a:p>
            <a:r>
              <a:rPr lang="en-GB" sz="4000" dirty="0"/>
              <a:t> </a:t>
            </a:r>
          </a:p>
        </p:txBody>
      </p:sp>
    </p:spTree>
    <p:extLst>
      <p:ext uri="{BB962C8B-B14F-4D97-AF65-F5344CB8AC3E}">
        <p14:creationId xmlns:p14="http://schemas.microsoft.com/office/powerpoint/2010/main" val="685904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775711"/>
            <a:ext cx="9144000" cy="4572144"/>
          </a:xfrm>
        </p:spPr>
        <p:txBody>
          <a:bodyPr/>
          <a:lstStyle/>
          <a:p>
            <a:endParaRPr lang="en-GB" dirty="0"/>
          </a:p>
          <a:p>
            <a:endParaRPr lang="en-GB" dirty="0"/>
          </a:p>
          <a:p>
            <a:endParaRPr lang="en-GB" dirty="0"/>
          </a:p>
          <a:p>
            <a:r>
              <a:rPr lang="en-GB" sz="4000" dirty="0"/>
              <a:t>THANK YOU, </a:t>
            </a:r>
          </a:p>
          <a:p>
            <a:r>
              <a:rPr lang="en-GB" sz="4000" dirty="0"/>
              <a:t>ANY QUESTIONS?</a:t>
            </a:r>
          </a:p>
        </p:txBody>
      </p:sp>
    </p:spTree>
    <p:extLst>
      <p:ext uri="{BB962C8B-B14F-4D97-AF65-F5344CB8AC3E}">
        <p14:creationId xmlns:p14="http://schemas.microsoft.com/office/powerpoint/2010/main" val="2932543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D68632C7-C9A8-4EE1-B9C9-A9201FAB5F93}"/>
              </a:ext>
            </a:extLst>
          </p:cNvPr>
          <p:cNvSpPr>
            <a:spLocks noGrp="1"/>
          </p:cNvSpPr>
          <p:nvPr>
            <p:ph type="subTitle" idx="1"/>
          </p:nvPr>
        </p:nvSpPr>
        <p:spPr>
          <a:xfrm>
            <a:off x="1524000" y="193964"/>
            <a:ext cx="9144000" cy="6585527"/>
          </a:xfrm>
        </p:spPr>
        <p:txBody>
          <a:bodyPr/>
          <a:lstStyle/>
          <a:p>
            <a:pPr algn="l"/>
            <a:r>
              <a:rPr lang="en-GB" sz="1200" dirty="0"/>
              <a:t>                                                                                                         </a:t>
            </a:r>
            <a:r>
              <a:rPr lang="en-GB" dirty="0"/>
              <a:t>REFERENCE:</a:t>
            </a:r>
          </a:p>
          <a:p>
            <a:pPr algn="l"/>
            <a:r>
              <a:rPr lang="en-GB" sz="1200" dirty="0"/>
              <a:t>Azcentral.com. (2012). </a:t>
            </a:r>
            <a:r>
              <a:rPr lang="en-GB" sz="1200" i="1" dirty="0"/>
              <a:t>How Perception Affects Motivation</a:t>
            </a:r>
            <a:r>
              <a:rPr lang="en-GB" sz="1200" dirty="0"/>
              <a:t>. [online] Available from: </a:t>
            </a:r>
            <a:r>
              <a:rPr lang="en-GB" sz="1200" u="sng" dirty="0">
                <a:solidFill>
                  <a:schemeClr val="accent5">
                    <a:lumMod val="75000"/>
                  </a:schemeClr>
                </a:solidFill>
                <a:hlinkClick r:id="rId2">
                  <a:extLst>
                    <a:ext uri="{A12FA001-AC4F-418D-AE19-62706E023703}">
                      <ahyp:hlinkClr xmlns:ahyp="http://schemas.microsoft.com/office/drawing/2018/hyperlinkcolor" val="tx"/>
                    </a:ext>
                  </a:extLst>
                </a:hlinkClick>
              </a:rPr>
              <a:t>https://yourbusiness.azcentral.com/perception-affects-motivation-10722.html</a:t>
            </a:r>
            <a:r>
              <a:rPr lang="en-GB" sz="1200" dirty="0">
                <a:solidFill>
                  <a:schemeClr val="accent5">
                    <a:lumMod val="75000"/>
                  </a:schemeClr>
                </a:solidFill>
              </a:rPr>
              <a:t> </a:t>
            </a:r>
            <a:r>
              <a:rPr lang="en-GB" sz="1200" dirty="0"/>
              <a:t>[Accessed on 28/11/2019].</a:t>
            </a:r>
          </a:p>
          <a:p>
            <a:pPr algn="l"/>
            <a:r>
              <a:rPr lang="en-GB" sz="1200" dirty="0"/>
              <a:t> Chron.com. (2011). </a:t>
            </a:r>
            <a:r>
              <a:rPr lang="en-GB" sz="1200" i="1" dirty="0"/>
              <a:t>Perception &amp; Motivation in Organizational </a:t>
            </a:r>
            <a:r>
              <a:rPr lang="en-GB" sz="1200" i="1" dirty="0" err="1"/>
              <a:t>Behavior</a:t>
            </a:r>
            <a:r>
              <a:rPr lang="en-GB" sz="1200" dirty="0"/>
              <a:t>. [online] Available from: </a:t>
            </a:r>
            <a:r>
              <a:rPr lang="en-GB" sz="1200" u="sng" dirty="0">
                <a:hlinkClick r:id="rId3"/>
              </a:rPr>
              <a:t>https://smallbusiness.chron.com/perception-motivation-organizational-behavior-13609.html</a:t>
            </a:r>
            <a:r>
              <a:rPr lang="en-GB" sz="1200" dirty="0"/>
              <a:t> [Accessed  on 28/11/2019].</a:t>
            </a:r>
          </a:p>
          <a:p>
            <a:pPr algn="l"/>
            <a:r>
              <a:rPr lang="en-GB" sz="1200" dirty="0"/>
              <a:t> Chron.com. (2008). </a:t>
            </a:r>
            <a:r>
              <a:rPr lang="en-GB" sz="1200" i="1" dirty="0"/>
              <a:t>The Importance of Setting Business Objectives</a:t>
            </a:r>
            <a:r>
              <a:rPr lang="en-GB" sz="1200" dirty="0"/>
              <a:t>. [online] Available from: </a:t>
            </a:r>
            <a:r>
              <a:rPr lang="en-GB" sz="1200" u="sng" dirty="0">
                <a:hlinkClick r:id="rId4"/>
              </a:rPr>
              <a:t>https://smallbusiness.chron.com/importance-setting-business-objectives-4724.html</a:t>
            </a:r>
            <a:r>
              <a:rPr lang="en-GB" sz="1200" dirty="0"/>
              <a:t>  [Accessed on 28/11/2019]. </a:t>
            </a:r>
          </a:p>
          <a:p>
            <a:pPr algn="l"/>
            <a:r>
              <a:rPr lang="en-GB" sz="1200" dirty="0"/>
              <a:t>Eeph.org.uk. (2017). </a:t>
            </a:r>
            <a:r>
              <a:rPr lang="en-GB" sz="1200" i="1" dirty="0"/>
              <a:t>Tesco UK brief history and overview</a:t>
            </a:r>
            <a:r>
              <a:rPr lang="en-GB" sz="1200" dirty="0"/>
              <a:t>. [online] Available from: </a:t>
            </a:r>
            <a:r>
              <a:rPr lang="en-GB" sz="1200" u="sng" dirty="0">
                <a:hlinkClick r:id="rId5"/>
              </a:rPr>
              <a:t>https://www.eeph.org.uk</a:t>
            </a:r>
            <a:r>
              <a:rPr lang="en-GB" sz="1200" dirty="0">
                <a:hlinkClick r:id="rId5"/>
              </a:rPr>
              <a:t>/</a:t>
            </a:r>
            <a:r>
              <a:rPr lang="en-GB" sz="1200" dirty="0"/>
              <a:t> [Accessed on 28/11/2019].</a:t>
            </a:r>
          </a:p>
          <a:p>
            <a:pPr algn="l"/>
            <a:r>
              <a:rPr lang="en-GB" sz="1200" dirty="0"/>
              <a:t> Lumenlearning.com. (2013). </a:t>
            </a:r>
            <a:r>
              <a:rPr lang="en-GB" sz="1200" i="1" dirty="0"/>
              <a:t>Common Group </a:t>
            </a:r>
            <a:r>
              <a:rPr lang="en-GB" sz="1200" i="1" dirty="0" err="1"/>
              <a:t>Behaviors</a:t>
            </a:r>
            <a:r>
              <a:rPr lang="en-GB" sz="1200" i="1" dirty="0"/>
              <a:t>. Principles of Management</a:t>
            </a:r>
            <a:r>
              <a:rPr lang="en-GB" sz="1200" dirty="0"/>
              <a:t>. [online] Available from: </a:t>
            </a:r>
            <a:r>
              <a:rPr lang="en-GB" sz="1200" u="sng" dirty="0">
                <a:hlinkClick r:id="rId6"/>
              </a:rPr>
              <a:t>https://courses.lumenlearning.com/suny-principlesmanagement/chapter/reading-common-group-behaviors</a:t>
            </a:r>
            <a:r>
              <a:rPr lang="en-GB" sz="1200" dirty="0">
                <a:hlinkClick r:id="rId6"/>
              </a:rPr>
              <a:t>/</a:t>
            </a:r>
            <a:r>
              <a:rPr lang="en-GB" sz="1200" dirty="0"/>
              <a:t> [Accessed on 28/11/2019].</a:t>
            </a:r>
          </a:p>
          <a:p>
            <a:pPr algn="l"/>
            <a:r>
              <a:rPr lang="en-GB" sz="1200" dirty="0"/>
              <a:t> Managers.org.uk. (2017). </a:t>
            </a:r>
            <a:r>
              <a:rPr lang="en-GB" sz="1200" i="1" dirty="0"/>
              <a:t>THE 8 MANAGEMENT BEHAVIOURS THAT DO MOST TO ENCOURAGE SUPER PERFORMANCE</a:t>
            </a:r>
            <a:r>
              <a:rPr lang="en-GB" sz="1200" dirty="0"/>
              <a:t>. [online] Available from: </a:t>
            </a:r>
            <a:r>
              <a:rPr lang="en-GB" sz="1200" u="sng" dirty="0">
                <a:hlinkClick r:id="rId7"/>
              </a:rPr>
              <a:t>https://www.managers.org.uk/insights/news/2017/april/the-8-management-behaviours-that-do-most-to-encourage-super-performance</a:t>
            </a:r>
            <a:r>
              <a:rPr lang="en-GB" sz="1200" u="sng" dirty="0"/>
              <a:t>  </a:t>
            </a:r>
            <a:r>
              <a:rPr lang="en-GB" sz="1200" dirty="0"/>
              <a:t> [Accessed on 28/11/2019]. </a:t>
            </a:r>
          </a:p>
          <a:p>
            <a:pPr algn="l"/>
            <a:r>
              <a:rPr lang="en-GB" sz="1200" dirty="0"/>
              <a:t>Notredameonline.com. (2019). [online] Available from: </a:t>
            </a:r>
            <a:r>
              <a:rPr lang="en-GB" sz="1200" u="sng" dirty="0">
                <a:hlinkClick r:id="rId8"/>
              </a:rPr>
              <a:t>https://www.notredameonline.com/resources/leadership-and-management/7-leadership-behaviors-that-build-success</a:t>
            </a:r>
            <a:r>
              <a:rPr lang="en-GB" sz="1200" dirty="0">
                <a:hlinkClick r:id="rId8"/>
              </a:rPr>
              <a:t>/</a:t>
            </a:r>
            <a:r>
              <a:rPr lang="en-GB" sz="1200" dirty="0"/>
              <a:t> [Accessed on 28/11/2019]. </a:t>
            </a:r>
          </a:p>
          <a:p>
            <a:pPr algn="l"/>
            <a:r>
              <a:rPr lang="en-GB" sz="1200" dirty="0"/>
              <a:t>Olguin, M.A. (2013). </a:t>
            </a:r>
            <a:r>
              <a:rPr lang="en-GB" sz="1200" i="1" dirty="0"/>
              <a:t>4 Reasons You Need to Set Business Goals</a:t>
            </a:r>
            <a:r>
              <a:rPr lang="en-GB" sz="1200" dirty="0"/>
              <a:t>. [online] Inc.com. Available from:                                                                                                                                                                                                                                                                                                                                                                                                                                                                                                          </a:t>
            </a:r>
            <a:r>
              <a:rPr lang="en-GB" sz="1200" u="sng" dirty="0">
                <a:hlinkClick r:id="rId9"/>
              </a:rPr>
              <a:t>https://www.inc.com/michael-olguin/4-reasons-you-need-to-set-business-goals.html</a:t>
            </a:r>
            <a:r>
              <a:rPr lang="en-GB" sz="1200" dirty="0"/>
              <a:t> [Accessed on 28/11/2019]. </a:t>
            </a:r>
          </a:p>
          <a:p>
            <a:pPr algn="l"/>
            <a:r>
              <a:rPr lang="en-GB" sz="1200" dirty="0" err="1"/>
              <a:t>Opstart</a:t>
            </a:r>
            <a:r>
              <a:rPr lang="en-GB" sz="1200" dirty="0"/>
              <a:t>. (2018). </a:t>
            </a:r>
            <a:r>
              <a:rPr lang="en-GB" sz="1200" i="1" dirty="0"/>
              <a:t>The Importance Of Business Goals And Objectives</a:t>
            </a:r>
            <a:r>
              <a:rPr lang="en-GB" sz="1200" dirty="0"/>
              <a:t>. [online] Available from: </a:t>
            </a:r>
            <a:r>
              <a:rPr lang="en-GB" sz="1200" u="sng" dirty="0">
                <a:hlinkClick r:id="rId10"/>
              </a:rPr>
              <a:t>https://www.opstart.ca/the-importance-of-business-goals-and-objectives</a:t>
            </a:r>
            <a:r>
              <a:rPr lang="en-GB" sz="1200" dirty="0">
                <a:hlinkClick r:id="rId10"/>
              </a:rPr>
              <a:t>/</a:t>
            </a:r>
            <a:r>
              <a:rPr lang="en-GB" sz="1200" dirty="0"/>
              <a:t> [Accessed on 28/11/2019]. </a:t>
            </a:r>
          </a:p>
          <a:p>
            <a:pPr algn="l"/>
            <a:r>
              <a:rPr lang="en-GB" sz="1200" dirty="0"/>
              <a:t>Spearhead Training (2019). </a:t>
            </a:r>
            <a:r>
              <a:rPr lang="en-GB" sz="1200" i="1" dirty="0"/>
              <a:t>5 Effective Manager Behaviours - Leadership Skills</a:t>
            </a:r>
            <a:r>
              <a:rPr lang="en-GB" sz="1200" dirty="0"/>
              <a:t>. [online] Spearhead-training.co.uk. Available from: </a:t>
            </a:r>
            <a:r>
              <a:rPr lang="en-GB" sz="1200" u="sng" dirty="0">
                <a:solidFill>
                  <a:schemeClr val="accent5">
                    <a:lumMod val="75000"/>
                  </a:schemeClr>
                </a:solidFill>
                <a:hlinkClick r:id="rId11">
                  <a:extLst>
                    <a:ext uri="{A12FA001-AC4F-418D-AE19-62706E023703}">
                      <ahyp:hlinkClr xmlns:ahyp="http://schemas.microsoft.com/office/drawing/2018/hyperlinkcolor" val="tx"/>
                    </a:ext>
                  </a:extLst>
                </a:hlinkClick>
              </a:rPr>
              <a:t>https://www.spearhead-training.co.uk/blog/five-effective-leadership-behaviours</a:t>
            </a:r>
            <a:r>
              <a:rPr lang="en-GB" sz="1200" dirty="0">
                <a:solidFill>
                  <a:schemeClr val="accent5">
                    <a:lumMod val="75000"/>
                  </a:schemeClr>
                </a:solidFill>
              </a:rPr>
              <a:t> </a:t>
            </a:r>
            <a:r>
              <a:rPr lang="en-GB" sz="1200" dirty="0"/>
              <a:t>[Accessed on 28/11/2019]. </a:t>
            </a:r>
          </a:p>
          <a:p>
            <a:pPr algn="l"/>
            <a:r>
              <a:rPr lang="en-GB" sz="1200" dirty="0"/>
              <a:t>Tesco PLC. (2019). </a:t>
            </a:r>
            <a:r>
              <a:rPr lang="en-GB" sz="1200" i="1" dirty="0"/>
              <a:t>About</a:t>
            </a:r>
            <a:r>
              <a:rPr lang="en-GB" sz="1200" dirty="0"/>
              <a:t>. [online] Available from: </a:t>
            </a:r>
            <a:r>
              <a:rPr lang="en-GB" sz="1200" u="sng" dirty="0">
                <a:hlinkClick r:id="rId12"/>
              </a:rPr>
              <a:t>https://www.tescoplc.com/about</a:t>
            </a:r>
            <a:r>
              <a:rPr lang="en-GB" sz="1200" dirty="0">
                <a:hlinkClick r:id="rId12"/>
              </a:rPr>
              <a:t>/</a:t>
            </a:r>
            <a:r>
              <a:rPr lang="en-GB" sz="1200" dirty="0"/>
              <a:t> [Accessed on 28/11/2019]. </a:t>
            </a:r>
          </a:p>
          <a:p>
            <a:pPr algn="l"/>
            <a:r>
              <a:rPr lang="en-GB" sz="1200" dirty="0"/>
              <a:t>Tesco SWOT Analysis (2018). </a:t>
            </a:r>
            <a:r>
              <a:rPr lang="en-GB" sz="1200" i="1" dirty="0"/>
              <a:t>Tesco SWOT Analysis 2018</a:t>
            </a:r>
            <a:r>
              <a:rPr lang="en-GB" sz="1200" dirty="0"/>
              <a:t>. [online] Learnmarketing.net. Available from: </a:t>
            </a:r>
            <a:r>
              <a:rPr lang="en-GB" sz="1200" u="sng" dirty="0">
                <a:hlinkClick r:id="rId13"/>
              </a:rPr>
              <a:t>https://www.learnmarketing.net/SWOTTesco.html</a:t>
            </a:r>
            <a:r>
              <a:rPr lang="en-GB" sz="1200" dirty="0"/>
              <a:t> [Accessed on 28/11/2019].                                                                                                                                                                                                                                                                                                                                                                                                                                                                                                                         </a:t>
            </a:r>
          </a:p>
          <a:p>
            <a:pPr algn="l"/>
            <a:r>
              <a:rPr lang="en-GB" sz="1200" dirty="0"/>
              <a:t>Walter, E. (2015). </a:t>
            </a:r>
            <a:r>
              <a:rPr lang="en-GB" sz="1200" i="1" dirty="0"/>
              <a:t>12 Leadership </a:t>
            </a:r>
            <a:r>
              <a:rPr lang="en-GB" sz="1200" i="1" dirty="0" err="1"/>
              <a:t>Behaviors</a:t>
            </a:r>
            <a:r>
              <a:rPr lang="en-GB" sz="1200" i="1" dirty="0"/>
              <a:t> That Build Team Trust</a:t>
            </a:r>
            <a:r>
              <a:rPr lang="en-GB" sz="1200" dirty="0"/>
              <a:t>. Forbes. [online] 11 Dec. Available from:                                                                                                                                                                                                                                                                                                                                                                                                                                                                                                                                                                                                                                                                                                                     </a:t>
            </a:r>
            <a:r>
              <a:rPr lang="en-GB" sz="1200" u="sng" dirty="0">
                <a:hlinkClick r:id="rId14"/>
              </a:rPr>
              <a:t>https://www.forbes.com/sites/ekaterinawalter/2015/12/01/12-leadership-behaviors-that-build-team-trust/#2738e9747221</a:t>
            </a:r>
            <a:r>
              <a:rPr lang="en-GB" sz="1200" dirty="0"/>
              <a:t> [Accessed on  28/11/2019]. </a:t>
            </a:r>
          </a:p>
        </p:txBody>
      </p:sp>
    </p:spTree>
    <p:extLst>
      <p:ext uri="{BB962C8B-B14F-4D97-AF65-F5344CB8AC3E}">
        <p14:creationId xmlns:p14="http://schemas.microsoft.com/office/powerpoint/2010/main" val="1868250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373</TotalTime>
  <Words>1283</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georgi djonson</dc:creator>
  <cp:lastModifiedBy>georgi djonson</cp:lastModifiedBy>
  <cp:revision>47</cp:revision>
  <dcterms:created xsi:type="dcterms:W3CDTF">2019-12-04T01:39:04Z</dcterms:created>
  <dcterms:modified xsi:type="dcterms:W3CDTF">2019-12-04T22:46:11Z</dcterms:modified>
</cp:coreProperties>
</file>