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handoutMasterIdLst>
    <p:handoutMasterId r:id="rId22"/>
  </p:handoutMasterIdLst>
  <p:sldIdLst>
    <p:sldId id="299" r:id="rId2"/>
    <p:sldId id="257" r:id="rId3"/>
    <p:sldId id="283" r:id="rId4"/>
    <p:sldId id="282" r:id="rId5"/>
    <p:sldId id="258" r:id="rId6"/>
    <p:sldId id="259" r:id="rId7"/>
    <p:sldId id="260" r:id="rId8"/>
    <p:sldId id="261" r:id="rId9"/>
    <p:sldId id="348" r:id="rId10"/>
    <p:sldId id="296" r:id="rId11"/>
    <p:sldId id="297" r:id="rId12"/>
    <p:sldId id="298" r:id="rId13"/>
    <p:sldId id="294" r:id="rId14"/>
    <p:sldId id="303" r:id="rId15"/>
    <p:sldId id="349" r:id="rId16"/>
    <p:sldId id="350" r:id="rId17"/>
    <p:sldId id="351" r:id="rId18"/>
    <p:sldId id="352" r:id="rId19"/>
    <p:sldId id="353" r:id="rId20"/>
    <p:sldId id="354" r:id="rId21"/>
  </p:sldIdLst>
  <p:sldSz cx="9144000" cy="6858000" type="screen4x3"/>
  <p:notesSz cx="6797675" cy="9928225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8" d="100"/>
          <a:sy n="48" d="100"/>
        </p:scale>
        <p:origin x="1339" y="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73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686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75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686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975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F15B7F56-FEFE-410B-9758-4DA73D5BC66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C51172-E13D-4811-B467-0F4CF75320A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E7DDC8-E642-458D-BC6E-3E6A7928735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3F3C30-0D8A-4431-A490-1CCBE3D0609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ECD854-F785-4180-BAD0-B4EEB719B87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3828FF-4CD7-44CD-8230-EBBA72C7F70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8186E8-71D2-4578-9BC2-B692B097D3D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634DA0-E3FA-4020-B176-CDB5C63F406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59429D-FE2C-48F8-A15F-F6AAA539791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4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ight Triangle 5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Freeform 6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A0D504-4E98-4567-94AD-859AF6CFC37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1E14B3-9D4D-4DD3-9823-3BECBDD0BCC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B9A6F2-B9BB-4EE9-865B-F9235104DFF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Title Placeholder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9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E9C0138D-8517-42BB-B7C7-B125C4C263D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grpSp>
        <p:nvGrpSpPr>
          <p:cNvPr id="1033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32" r:id="rId2"/>
    <p:sldLayoutId id="2147483741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42" r:id="rId9"/>
    <p:sldLayoutId id="2147483738" r:id="rId10"/>
    <p:sldLayoutId id="214748373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collections/national-curriculum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gov.wales/curriculum-for-wales-2008/key-stages-2-to-4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s://www.youtube.com/watch?v=9U0fsT0gH7U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hyperlink" Target="https://www.youtube.com/watch?v=SZ3bVjsbAkY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39552" y="2708920"/>
            <a:ext cx="7772400" cy="1362456"/>
          </a:xfrm>
        </p:spPr>
        <p:txBody>
          <a:bodyPr/>
          <a:lstStyle/>
          <a:p>
            <a:pPr algn="ctr" eaLnBrk="1" hangingPunct="1">
              <a:defRPr/>
            </a:pPr>
            <a:r>
              <a:rPr lang="en-GB"/>
              <a:t>National Curriculum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National Curriculum</a:t>
            </a:r>
            <a:endParaRPr 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204864"/>
            <a:ext cx="8229600" cy="438943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 dirty="0"/>
              <a:t>Introduced by Government in the Education Act 1988.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/>
              <a:t>Aim to bring about greater consistency in quality of educational experience of school age children.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/>
              <a:t>Applies to all children of compulsory school age.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/>
              <a:t>Children enter compulsory school during term following 5</a:t>
            </a:r>
            <a:r>
              <a:rPr lang="en-GB" sz="2800" baseline="30000" dirty="0"/>
              <a:t>th</a:t>
            </a:r>
            <a:r>
              <a:rPr lang="en-GB" sz="2800" dirty="0"/>
              <a:t> birthday.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Changes to Curriculum</a:t>
            </a:r>
            <a:endParaRPr lang="en-US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sz="2400" dirty="0"/>
              <a:t>Before National Curriculum: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/>
              <a:t>Curricula devised at local level.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/>
              <a:t>Common curriculum framework.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/>
              <a:t>Guidance on subjects to be taught and how they should be tested.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/>
              <a:t>During recent years there have been many changes to National Curriculum.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/>
              <a:t>Regular changes to expectations for teachers and pupils, to correct mistakes and to reflect changes in government policy.</a:t>
            </a:r>
          </a:p>
          <a:p>
            <a:pPr eaLnBrk="1" hangingPunct="1">
              <a:lnSpc>
                <a:spcPct val="80000"/>
              </a:lnSpc>
            </a:pPr>
            <a:r>
              <a:rPr lang="en-GB" sz="2400" dirty="0"/>
              <a:t>Current version – revised version of original documents.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Original Key Stages</a:t>
            </a:r>
            <a:endParaRPr lang="en-US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sz="2400"/>
              <a:t>Four Key Stages</a:t>
            </a:r>
          </a:p>
          <a:p>
            <a:pPr lvl="1" eaLnBrk="1" hangingPunct="1"/>
            <a:r>
              <a:rPr lang="en-GB"/>
              <a:t>KS 1 for 5 – 7 years		Year 1 and 2</a:t>
            </a:r>
          </a:p>
          <a:p>
            <a:pPr lvl="1" eaLnBrk="1" hangingPunct="1"/>
            <a:r>
              <a:rPr lang="en-GB"/>
              <a:t>KS2  for 7 – 11 years	 	Year 3 to 6</a:t>
            </a:r>
          </a:p>
          <a:p>
            <a:pPr lvl="1" eaLnBrk="1" hangingPunct="1"/>
            <a:r>
              <a:rPr lang="en-GB"/>
              <a:t>KS 3 for 11 – 14 years 		Year 7 to 9</a:t>
            </a:r>
          </a:p>
          <a:p>
            <a:pPr lvl="1" eaLnBrk="1" hangingPunct="1"/>
            <a:r>
              <a:rPr lang="en-GB"/>
              <a:t>KS 4 for 14 – 16 years    		Year 10 to 11</a:t>
            </a:r>
          </a:p>
          <a:p>
            <a:pPr lvl="1" eaLnBrk="1" hangingPunct="1">
              <a:buFont typeface="Wingdings 2" pitchFamily="18" charset="2"/>
              <a:buNone/>
            </a:pPr>
            <a:endParaRPr lang="en-US"/>
          </a:p>
          <a:p>
            <a:pPr eaLnBrk="1" hangingPunct="1"/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620713"/>
            <a:ext cx="8218487" cy="1227137"/>
          </a:xfrm>
        </p:spPr>
        <p:txBody>
          <a:bodyPr/>
          <a:lstStyle/>
          <a:p>
            <a:pPr eaLnBrk="1" hangingPunct="1"/>
            <a:r>
              <a:rPr lang="en-GB" sz="4000"/>
              <a:t>Previous National Curriculum Subjects</a:t>
            </a:r>
            <a:endParaRPr lang="en-US" sz="4000"/>
          </a:p>
        </p:txBody>
      </p:sp>
      <p:sp>
        <p:nvSpPr>
          <p:cNvPr id="10243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1182688" y="2017713"/>
            <a:ext cx="3814762" cy="41148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sz="2400"/>
              <a:t>Core:</a:t>
            </a:r>
          </a:p>
          <a:p>
            <a:pPr eaLnBrk="1" hangingPunct="1"/>
            <a:r>
              <a:rPr lang="en-GB" sz="2400"/>
              <a:t>English </a:t>
            </a:r>
          </a:p>
          <a:p>
            <a:pPr eaLnBrk="1" hangingPunct="1"/>
            <a:r>
              <a:rPr lang="en-GB" sz="2400"/>
              <a:t>Mathematics</a:t>
            </a:r>
          </a:p>
          <a:p>
            <a:pPr eaLnBrk="1" hangingPunct="1"/>
            <a:r>
              <a:rPr lang="en-GB" sz="2400"/>
              <a:t>Science</a:t>
            </a:r>
          </a:p>
        </p:txBody>
      </p:sp>
      <p:sp>
        <p:nvSpPr>
          <p:cNvPr id="10244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5140325" y="2017713"/>
            <a:ext cx="3814763" cy="41148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sz="2400"/>
              <a:t>Non-Core:</a:t>
            </a:r>
          </a:p>
          <a:p>
            <a:pPr eaLnBrk="1" hangingPunct="1"/>
            <a:r>
              <a:rPr lang="en-GB" sz="2400"/>
              <a:t>Design &amp; Technology</a:t>
            </a:r>
          </a:p>
          <a:p>
            <a:pPr eaLnBrk="1" hangingPunct="1"/>
            <a:r>
              <a:rPr lang="en-GB" sz="2400"/>
              <a:t>Information Technology</a:t>
            </a:r>
          </a:p>
          <a:p>
            <a:pPr eaLnBrk="1" hangingPunct="1"/>
            <a:r>
              <a:rPr lang="en-GB" sz="2400"/>
              <a:t>History</a:t>
            </a:r>
          </a:p>
          <a:p>
            <a:pPr eaLnBrk="1" hangingPunct="1"/>
            <a:r>
              <a:rPr lang="en-GB" sz="2400"/>
              <a:t>Geography</a:t>
            </a:r>
          </a:p>
          <a:p>
            <a:pPr eaLnBrk="1" hangingPunct="1"/>
            <a:r>
              <a:rPr lang="en-GB" sz="2400"/>
              <a:t>Art</a:t>
            </a:r>
          </a:p>
          <a:p>
            <a:pPr eaLnBrk="1" hangingPunct="1"/>
            <a:r>
              <a:rPr lang="en-GB" sz="2400"/>
              <a:t>Music</a:t>
            </a:r>
          </a:p>
          <a:p>
            <a:pPr eaLnBrk="1" hangingPunct="1"/>
            <a:r>
              <a:rPr lang="en-GB" sz="2400"/>
              <a:t>Physical Education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National Curriculum Subjects</a:t>
            </a:r>
            <a:endParaRPr lang="en-US"/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276872"/>
            <a:ext cx="8229600" cy="4047728"/>
          </a:xfrm>
        </p:spPr>
        <p:txBody>
          <a:bodyPr/>
          <a:lstStyle/>
          <a:p>
            <a:pPr eaLnBrk="1" hangingPunct="1"/>
            <a:r>
              <a:rPr lang="en-GB" dirty="0"/>
              <a:t>Curriculum also consists of Religious Education Personal and Social Education (PSE).</a:t>
            </a:r>
          </a:p>
          <a:p>
            <a:pPr eaLnBrk="1" hangingPunct="1">
              <a:buFont typeface="Wingdings" pitchFamily="2" charset="2"/>
              <a:buNone/>
            </a:pPr>
            <a:endParaRPr lang="en-GB" dirty="0"/>
          </a:p>
          <a:p>
            <a:pPr eaLnBrk="1" hangingPunct="1"/>
            <a:r>
              <a:rPr lang="en-GB" dirty="0"/>
              <a:t>There should be a policy on Sex Education.</a:t>
            </a:r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Regional differences</a:t>
            </a:r>
            <a:endParaRPr lang="en-US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459015" y="2204864"/>
            <a:ext cx="8229600" cy="4389437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dirty="0"/>
              <a:t>Wales: </a:t>
            </a:r>
          </a:p>
          <a:p>
            <a:pPr eaLnBrk="1" hangingPunct="1"/>
            <a:r>
              <a:rPr lang="en-GB" dirty="0"/>
              <a:t>Welsh 2</a:t>
            </a:r>
            <a:r>
              <a:rPr lang="en-GB" baseline="30000" dirty="0"/>
              <a:t>nd</a:t>
            </a:r>
            <a:r>
              <a:rPr lang="en-GB" dirty="0"/>
              <a:t> Language: non-core subject.</a:t>
            </a:r>
          </a:p>
          <a:p>
            <a:pPr eaLnBrk="1" hangingPunct="1"/>
            <a:r>
              <a:rPr lang="en-GB" dirty="0"/>
              <a:t>Welsh: core subject in Welsh Medium schools.</a:t>
            </a:r>
          </a:p>
          <a:p>
            <a:pPr eaLnBrk="1" hangingPunct="1"/>
            <a:r>
              <a:rPr lang="en-GB" dirty="0"/>
              <a:t>No statutory requirement to teach English at Key Stage 1 in Welsh Medium schools.</a:t>
            </a:r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Regional Differences</a:t>
            </a:r>
            <a:endParaRPr lang="en-US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/>
              <a:t>Scotland and Ireland: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/>
          </a:p>
          <a:p>
            <a:pPr eaLnBrk="1" hangingPunct="1">
              <a:lnSpc>
                <a:spcPct val="90000"/>
              </a:lnSpc>
            </a:pPr>
            <a:r>
              <a:rPr lang="en-GB"/>
              <a:t>Scotland - Different areas of learning and methods of assessment to England.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/>
          </a:p>
          <a:p>
            <a:pPr eaLnBrk="1" hangingPunct="1">
              <a:lnSpc>
                <a:spcPct val="90000"/>
              </a:lnSpc>
            </a:pPr>
            <a:r>
              <a:rPr lang="en-GB"/>
              <a:t>Ireland – Similar programme of study to Scotland but similar  assessment to England.</a:t>
            </a:r>
          </a:p>
          <a:p>
            <a:pPr eaLnBrk="1" hangingPunct="1">
              <a:lnSpc>
                <a:spcPct val="90000"/>
              </a:lnSpc>
            </a:pPr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Current National Curriculum England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Information relating to the current National Curriculum in England is available at: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https://www.gov.uk/government/collections/national-curriculum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dirty="0"/>
              <a:t>Revised National Curriculum (Wales)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/>
              <a:t>Key Stage 1 now incorporated into Foundation Phase.</a:t>
            </a:r>
          </a:p>
          <a:p>
            <a:pPr eaLnBrk="1" hangingPunct="1"/>
            <a:r>
              <a:rPr lang="en-GB" dirty="0"/>
              <a:t>Key Stages 2, 3 &amp; 4</a:t>
            </a:r>
          </a:p>
          <a:p>
            <a:pPr eaLnBrk="1" hangingPunct="1"/>
            <a:r>
              <a:rPr lang="en-GB" dirty="0"/>
              <a:t>Subjects have been revised and restructured. </a:t>
            </a:r>
          </a:p>
          <a:p>
            <a:pPr eaLnBrk="1" hangingPunct="1"/>
            <a:r>
              <a:rPr lang="en-GB" dirty="0"/>
              <a:t>Purpose: to identify the skills for each subject and the range of contexts, opportunities and activities through which these skills should be developed and applied. </a:t>
            </a:r>
          </a:p>
          <a:p>
            <a:pPr eaLnBrk="1" hangingPunct="1"/>
            <a:r>
              <a:rPr lang="en-GB" dirty="0"/>
              <a:t>To ensure relevance to the twenty-first century and manageability for learners and teachers.</a:t>
            </a:r>
          </a:p>
          <a:p>
            <a:pPr algn="r" eaLnBrk="1" hangingPunct="1">
              <a:buFont typeface="Wingdings 2" pitchFamily="18" charset="2"/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800" dirty="0"/>
              <a:t>Timetable for Changes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b="1"/>
              <a:t>September 2008</a:t>
            </a:r>
            <a:r>
              <a:rPr lang="en-GB"/>
              <a:t> Years 3, 4, 5 and Years 7 and 8.</a:t>
            </a:r>
            <a:endParaRPr lang="en-GB" b="1"/>
          </a:p>
          <a:p>
            <a:pPr eaLnBrk="1" hangingPunct="1"/>
            <a:r>
              <a:rPr lang="en-GB" b="1"/>
              <a:t>September 2009</a:t>
            </a:r>
            <a:r>
              <a:rPr lang="en-GB"/>
              <a:t> Year 6, 9 and Year 10: Welsh second language and physical education.</a:t>
            </a:r>
            <a:endParaRPr lang="en-GB" b="1"/>
          </a:p>
          <a:p>
            <a:pPr eaLnBrk="1" hangingPunct="1"/>
            <a:r>
              <a:rPr lang="en-GB" b="1"/>
              <a:t>September 2010</a:t>
            </a:r>
            <a:r>
              <a:rPr lang="en-GB"/>
              <a:t> Year 10: English, Welsh and Mathematics Year 11: Welsh second language and physical education.</a:t>
            </a:r>
          </a:p>
          <a:p>
            <a:pPr eaLnBrk="1" hangingPunct="1"/>
            <a:r>
              <a:rPr lang="en-GB" b="1"/>
              <a:t>September 2011</a:t>
            </a:r>
            <a:r>
              <a:rPr lang="en-GB"/>
              <a:t> Year 11: English, Welsh and Mathematics.</a:t>
            </a:r>
            <a:br>
              <a:rPr lang="en-GB"/>
            </a:br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143000"/>
          </a:xfrm>
        </p:spPr>
        <p:txBody>
          <a:bodyPr/>
          <a:lstStyle/>
          <a:p>
            <a:pPr eaLnBrk="1" hangingPunct="1"/>
            <a:r>
              <a:rPr lang="en-GB" dirty="0"/>
              <a:t>Revised NC Subjects (Wales)</a:t>
            </a:r>
          </a:p>
        </p:txBody>
      </p:sp>
      <p:sp>
        <p:nvSpPr>
          <p:cNvPr id="16387" name="Content Placeholder 2"/>
          <p:cNvSpPr>
            <a:spLocks noGrp="1"/>
          </p:cNvSpPr>
          <p:nvPr>
            <p:ph sz="quarter" idx="2"/>
          </p:nvPr>
        </p:nvSpPr>
        <p:spPr>
          <a:xfrm>
            <a:off x="457200" y="1989138"/>
            <a:ext cx="4040188" cy="4371975"/>
          </a:xfrm>
        </p:spPr>
        <p:txBody>
          <a:bodyPr/>
          <a:lstStyle/>
          <a:p>
            <a:pPr eaLnBrk="1" hangingPunct="1"/>
            <a:r>
              <a:rPr lang="en-GB" sz="2400"/>
              <a:t>English</a:t>
            </a:r>
          </a:p>
          <a:p>
            <a:pPr eaLnBrk="1" hangingPunct="1"/>
            <a:r>
              <a:rPr lang="en-GB" sz="2400"/>
              <a:t>Welsh</a:t>
            </a:r>
          </a:p>
          <a:p>
            <a:pPr eaLnBrk="1" hangingPunct="1"/>
            <a:r>
              <a:rPr lang="en-GB" sz="2400"/>
              <a:t>Modern Foreign Languages</a:t>
            </a:r>
          </a:p>
          <a:p>
            <a:pPr eaLnBrk="1" hangingPunct="1"/>
            <a:r>
              <a:rPr lang="en-GB" sz="2400"/>
              <a:t>Mathematics</a:t>
            </a:r>
          </a:p>
          <a:p>
            <a:pPr eaLnBrk="1" hangingPunct="1"/>
            <a:r>
              <a:rPr lang="en-GB" sz="2400"/>
              <a:t>Science</a:t>
            </a:r>
          </a:p>
          <a:p>
            <a:pPr eaLnBrk="1" hangingPunct="1"/>
            <a:r>
              <a:rPr lang="en-GB" sz="2400"/>
              <a:t>Information Communication Technology</a:t>
            </a:r>
          </a:p>
        </p:txBody>
      </p:sp>
      <p:sp>
        <p:nvSpPr>
          <p:cNvPr id="16388" name="Content Placeholder 5"/>
          <p:cNvSpPr>
            <a:spLocks noGrp="1"/>
          </p:cNvSpPr>
          <p:nvPr>
            <p:ph sz="quarter" idx="4"/>
          </p:nvPr>
        </p:nvSpPr>
        <p:spPr>
          <a:xfrm>
            <a:off x="4572000" y="2060575"/>
            <a:ext cx="4041775" cy="4176713"/>
          </a:xfrm>
        </p:spPr>
        <p:txBody>
          <a:bodyPr/>
          <a:lstStyle/>
          <a:p>
            <a:pPr eaLnBrk="1" hangingPunct="1"/>
            <a:r>
              <a:rPr lang="en-GB" sz="2400"/>
              <a:t>Design Technology</a:t>
            </a:r>
          </a:p>
          <a:p>
            <a:pPr eaLnBrk="1" hangingPunct="1"/>
            <a:r>
              <a:rPr lang="en-GB" sz="2400"/>
              <a:t>History</a:t>
            </a:r>
          </a:p>
          <a:p>
            <a:pPr eaLnBrk="1" hangingPunct="1"/>
            <a:r>
              <a:rPr lang="en-GB" sz="2400"/>
              <a:t>Geography</a:t>
            </a:r>
          </a:p>
          <a:p>
            <a:pPr eaLnBrk="1" hangingPunct="1"/>
            <a:r>
              <a:rPr lang="en-GB" sz="2400"/>
              <a:t>Art and Design</a:t>
            </a:r>
          </a:p>
          <a:p>
            <a:pPr eaLnBrk="1" hangingPunct="1"/>
            <a:r>
              <a:rPr lang="en-GB" sz="2400"/>
              <a:t>Music</a:t>
            </a:r>
          </a:p>
          <a:p>
            <a:pPr eaLnBrk="1" hangingPunct="1"/>
            <a:r>
              <a:rPr lang="en-GB" sz="2400"/>
              <a:t>Physical Education</a:t>
            </a:r>
          </a:p>
          <a:p>
            <a:pPr eaLnBrk="1" hangingPunct="1"/>
            <a:endParaRPr lang="en-GB" sz="240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469402" y="765225"/>
            <a:ext cx="8229600" cy="1007591"/>
          </a:xfrm>
        </p:spPr>
        <p:txBody>
          <a:bodyPr/>
          <a:lstStyle/>
          <a:p>
            <a:pPr eaLnBrk="1" hangingPunct="1"/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4800" dirty="0"/>
              <a:t>Revised Curriculum </a:t>
            </a:r>
            <a:endParaRPr lang="en-GB" dirty="0"/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>
          <a:xfrm>
            <a:off x="468313" y="2133600"/>
            <a:ext cx="8229600" cy="4391025"/>
          </a:xfrm>
        </p:spPr>
        <p:txBody>
          <a:bodyPr/>
          <a:lstStyle/>
          <a:p>
            <a:pPr eaLnBrk="1" hangingPunct="1"/>
            <a:r>
              <a:rPr lang="en-GB" dirty="0"/>
              <a:t>Significant changes made to curriculum content and presentation in Wales.</a:t>
            </a:r>
          </a:p>
          <a:p>
            <a:pPr eaLnBrk="1" hangingPunct="1"/>
            <a:r>
              <a:rPr lang="en-GB" dirty="0"/>
              <a:t>Provides opportunities and challenges to schools as they use publications to plan and provide appropriate, relevant and motivating experiences for all learners.</a:t>
            </a:r>
          </a:p>
          <a:p>
            <a:pPr eaLnBrk="1" hangingPunct="1"/>
            <a:r>
              <a:rPr lang="en-GB" dirty="0"/>
              <a:t>Document to support the implementation of the New curriculum - </a:t>
            </a:r>
            <a:r>
              <a:rPr lang="en-GB" i="1" dirty="0"/>
              <a:t>Making the Most of Learning, (</a:t>
            </a:r>
            <a:r>
              <a:rPr lang="en-GB" dirty="0"/>
              <a:t>WAG) provided guidance on focusing on the learner, planning learning and teaching and assessing learning.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/>
              <a:t>Revised Curriculum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dirty="0"/>
              <a:t>Focus on the learner.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dirty="0"/>
              <a:t>Appropriate skills development throughout.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dirty="0"/>
              <a:t>Continuity and progression 3 – 19 years.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dirty="0"/>
              <a:t>Reduced subject content – increased focus on skills.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dirty="0"/>
              <a:t>Flexible.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dirty="0"/>
              <a:t>Relevant to 21</a:t>
            </a:r>
            <a:r>
              <a:rPr lang="en-GB" baseline="30000" dirty="0"/>
              <a:t>st</a:t>
            </a:r>
            <a:r>
              <a:rPr lang="en-GB" dirty="0"/>
              <a:t> Century.</a:t>
            </a: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dirty="0"/>
              <a:t>Supports bilingualism, curriculum </a:t>
            </a:r>
            <a:r>
              <a:rPr lang="en-GB" dirty="0" err="1"/>
              <a:t>Cymreig</a:t>
            </a:r>
            <a:r>
              <a:rPr lang="en-GB" dirty="0"/>
              <a:t> /Wales, Europe and the world, equal opportunities, food and fitness, education and sustainable development, global citizenship, world of work and entrepreneurship.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Curriculum Under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Current National Curriculum documents for Key Stages 2 – 4 are available at:</a:t>
            </a:r>
          </a:p>
          <a:p>
            <a:r>
              <a:rPr lang="en-GB" dirty="0">
                <a:hlinkClick r:id="rId2"/>
              </a:rPr>
              <a:t>https://hwb.gov.wales/curriculum-for-wales-2008/key-stages-2-to-4 </a:t>
            </a:r>
            <a:endParaRPr lang="en-GB" dirty="0"/>
          </a:p>
          <a:p>
            <a:r>
              <a:rPr lang="en-GB" dirty="0"/>
              <a:t>The school curriculum for Wales undergone further review.</a:t>
            </a:r>
          </a:p>
          <a:p>
            <a:r>
              <a:rPr lang="en-GB" dirty="0"/>
              <a:t>A new curriculum for Wales has been developed.  The aim for introduction was by September 2018.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13AFC-E27B-44B6-BCF7-084FA5C96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New Curriculum for Wales</a:t>
            </a:r>
          </a:p>
        </p:txBody>
      </p:sp>
      <p:pic>
        <p:nvPicPr>
          <p:cNvPr id="5" name="Content Placeholder 4" descr="A picture containing drawing, room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C7558F7D-E408-407C-B91D-637C6496E5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2492" y="1935163"/>
            <a:ext cx="6579015" cy="4389437"/>
          </a:xfrm>
        </p:spPr>
      </p:pic>
    </p:spTree>
    <p:extLst>
      <p:ext uri="{BB962C8B-B14F-4D97-AF65-F5344CB8AC3E}">
        <p14:creationId xmlns:p14="http://schemas.microsoft.com/office/powerpoint/2010/main" val="24501193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212BB-E1A4-41CA-8D38-50BA4B32B4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1500014"/>
          </a:xfrm>
        </p:spPr>
        <p:txBody>
          <a:bodyPr/>
          <a:lstStyle/>
          <a:p>
            <a:pPr algn="ctr"/>
            <a:r>
              <a:rPr lang="en-GB" dirty="0"/>
              <a:t>What makes the new curriculum so different?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9256DE-A9CC-439F-9CB3-61A0DFE11C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468563"/>
            <a:ext cx="8229600" cy="3480717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Graham Donaldson</a:t>
            </a:r>
          </a:p>
        </p:txBody>
      </p:sp>
      <p:pic>
        <p:nvPicPr>
          <p:cNvPr id="5" name="Picture 4" descr="A person wearing a suit and tie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29A5DA15-86AF-4465-897D-8D92B344A14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2348880"/>
            <a:ext cx="3295253" cy="3295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76801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FB616-5F9B-4109-8FF4-B1F4A4573E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 Purposes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6797BE-2487-4F23-95C9-F57C19A375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ambitious, capable learners, ready to learn throughout their lives</a:t>
            </a:r>
          </a:p>
          <a:p>
            <a:r>
              <a:rPr lang="en-GB" dirty="0"/>
              <a:t>enterprising, creative contributors, ready to play a full part in life and work</a:t>
            </a:r>
          </a:p>
          <a:p>
            <a:r>
              <a:rPr lang="en-GB" dirty="0"/>
              <a:t>ethical, informed citizens of Wales and the world</a:t>
            </a:r>
          </a:p>
          <a:p>
            <a:r>
              <a:rPr lang="en-GB" dirty="0"/>
              <a:t>healthy, confident individuals, ready to lead fulfilling lives as valued members of society.</a:t>
            </a:r>
          </a:p>
          <a:p>
            <a:pPr marL="0" indent="0" algn="r">
              <a:buNone/>
            </a:pPr>
            <a:r>
              <a:rPr lang="en-GB" dirty="0"/>
              <a:t>(Welsh Government </a:t>
            </a:r>
            <a:r>
              <a:rPr lang="en-GB" dirty="0" err="1"/>
              <a:t>Hwb</a:t>
            </a:r>
            <a:r>
              <a:rPr lang="en-GB" dirty="0"/>
              <a:t>, 2020)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28636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BB7FA-1D26-428F-B885-56A7972DD9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6 Areas of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7E4CB5-0589-4E79-B77E-9D134CCD97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4047728"/>
          </a:xfrm>
        </p:spPr>
        <p:txBody>
          <a:bodyPr/>
          <a:lstStyle/>
          <a:p>
            <a:r>
              <a:rPr lang="en-GB" dirty="0"/>
              <a:t>Expressive Arts</a:t>
            </a:r>
          </a:p>
          <a:p>
            <a:r>
              <a:rPr lang="en-GB" dirty="0"/>
              <a:t>Health and Well-being</a:t>
            </a:r>
          </a:p>
          <a:p>
            <a:r>
              <a:rPr lang="en-GB" dirty="0"/>
              <a:t>Humanities</a:t>
            </a:r>
          </a:p>
          <a:p>
            <a:r>
              <a:rPr lang="en-GB" dirty="0"/>
              <a:t>Language, Literacy and Communication</a:t>
            </a:r>
          </a:p>
          <a:p>
            <a:r>
              <a:rPr lang="en-GB" dirty="0"/>
              <a:t>Mathematics and Numeracy</a:t>
            </a:r>
          </a:p>
          <a:p>
            <a:r>
              <a:rPr lang="en-GB" dirty="0"/>
              <a:t>Science and Technology</a:t>
            </a:r>
          </a:p>
          <a:p>
            <a:pPr marL="0" indent="0" algn="r">
              <a:buNone/>
            </a:pPr>
            <a:r>
              <a:rPr lang="en-GB" dirty="0"/>
              <a:t>(Welsh Government, 2019)</a:t>
            </a:r>
          </a:p>
        </p:txBody>
      </p:sp>
    </p:spTree>
    <p:extLst>
      <p:ext uri="{BB962C8B-B14F-4D97-AF65-F5344CB8AC3E}">
        <p14:creationId xmlns:p14="http://schemas.microsoft.com/office/powerpoint/2010/main" val="6742990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A6890-282A-4B9A-BB60-3575E5D501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0216D-8C37-4FD7-A5CF-299FE00970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Welsh Government (2019) </a:t>
            </a:r>
            <a:r>
              <a:rPr lang="en-GB" i="1" dirty="0"/>
              <a:t>Preparing for the New Curriculum. </a:t>
            </a:r>
            <a:r>
              <a:rPr lang="en-GB" dirty="0"/>
              <a:t>Available at: https://gov.wales/preparing-new-curriculum (Accessed 22</a:t>
            </a:r>
            <a:r>
              <a:rPr lang="en-GB" baseline="30000" dirty="0"/>
              <a:t>nd</a:t>
            </a:r>
            <a:r>
              <a:rPr lang="en-GB" dirty="0"/>
              <a:t> February 2020).</a:t>
            </a:r>
          </a:p>
          <a:p>
            <a:r>
              <a:rPr lang="en-GB" dirty="0"/>
              <a:t>Welsh Government </a:t>
            </a:r>
            <a:r>
              <a:rPr lang="en-GB" dirty="0" err="1"/>
              <a:t>Hwb</a:t>
            </a:r>
            <a:r>
              <a:rPr lang="en-GB" dirty="0"/>
              <a:t> (2020) Developing a vision for curriculum design. Available at: https://hwb.gov.wales/curriculum-for-wales/designing-your-curriculum/developing-a-vision-for-curriculum-design/#developing-a-vision (Accessed 22</a:t>
            </a:r>
            <a:r>
              <a:rPr lang="en-GB" baseline="30000" dirty="0"/>
              <a:t>nd</a:t>
            </a:r>
            <a:r>
              <a:rPr lang="en-GB" dirty="0"/>
              <a:t> February 2020).</a:t>
            </a:r>
          </a:p>
        </p:txBody>
      </p:sp>
    </p:spTree>
    <p:extLst>
      <p:ext uri="{BB962C8B-B14F-4D97-AF65-F5344CB8AC3E}">
        <p14:creationId xmlns:p14="http://schemas.microsoft.com/office/powerpoint/2010/main" val="224612035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Flow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Flow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749</TotalTime>
  <Words>855</Words>
  <Application>Microsoft Office PowerPoint</Application>
  <PresentationFormat>On-screen Show (4:3)</PresentationFormat>
  <Paragraphs>121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Calibri</vt:lpstr>
      <vt:lpstr>Constantia</vt:lpstr>
      <vt:lpstr>Tahoma</vt:lpstr>
      <vt:lpstr>Wingdings</vt:lpstr>
      <vt:lpstr>Wingdings 2</vt:lpstr>
      <vt:lpstr>Flow</vt:lpstr>
      <vt:lpstr>National Curriculum</vt:lpstr>
      <vt:lpstr>National Curriculum</vt:lpstr>
      <vt:lpstr>Changes to Curriculum</vt:lpstr>
      <vt:lpstr>Original Key Stages</vt:lpstr>
      <vt:lpstr>Previous National Curriculum Subjects</vt:lpstr>
      <vt:lpstr>National Curriculum Subjects</vt:lpstr>
      <vt:lpstr>Regional differences</vt:lpstr>
      <vt:lpstr>Regional Differences</vt:lpstr>
      <vt:lpstr>Current National Curriculum England</vt:lpstr>
      <vt:lpstr>Revised National Curriculum (Wales)</vt:lpstr>
      <vt:lpstr>Timetable for Changes</vt:lpstr>
      <vt:lpstr>Revised NC Subjects (Wales)</vt:lpstr>
      <vt:lpstr>     Revised Curriculum </vt:lpstr>
      <vt:lpstr>Revised Curriculum Aims</vt:lpstr>
      <vt:lpstr>Curriculum Under Development</vt:lpstr>
      <vt:lpstr>New Curriculum for Wales</vt:lpstr>
      <vt:lpstr>What makes the new curriculum so different?</vt:lpstr>
      <vt:lpstr>4 Purposes</vt:lpstr>
      <vt:lpstr>6 Areas of Learning</vt:lpstr>
      <vt:lpstr>Further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School Curriculum in UK</dc:title>
  <dc:creator>Karen Hudson</dc:creator>
  <cp:lastModifiedBy>Karen Hudson</cp:lastModifiedBy>
  <cp:revision>40</cp:revision>
  <dcterms:created xsi:type="dcterms:W3CDTF">2007-01-01T13:21:22Z</dcterms:created>
  <dcterms:modified xsi:type="dcterms:W3CDTF">2020-02-22T14:32:34Z</dcterms:modified>
</cp:coreProperties>
</file>