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8" r:id="rId3"/>
    <p:sldId id="294" r:id="rId4"/>
    <p:sldId id="269" r:id="rId5"/>
    <p:sldId id="270" r:id="rId6"/>
    <p:sldId id="278" r:id="rId7"/>
    <p:sldId id="279" r:id="rId8"/>
    <p:sldId id="264" r:id="rId9"/>
    <p:sldId id="281" r:id="rId10"/>
    <p:sldId id="282" r:id="rId11"/>
    <p:sldId id="284" r:id="rId12"/>
    <p:sldId id="285" r:id="rId13"/>
    <p:sldId id="283" r:id="rId14"/>
    <p:sldId id="289" r:id="rId15"/>
    <p:sldId id="290" r:id="rId16"/>
    <p:sldId id="271" r:id="rId17"/>
    <p:sldId id="272" r:id="rId18"/>
    <p:sldId id="287" r:id="rId19"/>
    <p:sldId id="288" r:id="rId20"/>
    <p:sldId id="275" r:id="rId21"/>
    <p:sldId id="286" r:id="rId22"/>
    <p:sldId id="257" r:id="rId23"/>
    <p:sldId id="276" r:id="rId24"/>
    <p:sldId id="291" r:id="rId25"/>
    <p:sldId id="292" r:id="rId26"/>
    <p:sldId id="293" r:id="rId27"/>
    <p:sldId id="259" r:id="rId28"/>
    <p:sldId id="26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684"/>
  </p:normalViewPr>
  <p:slideViewPr>
    <p:cSldViewPr snapToGrid="0">
      <p:cViewPr varScale="1">
        <p:scale>
          <a:sx n="106" d="100"/>
          <a:sy n="106" d="100"/>
        </p:scale>
        <p:origin x="6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Geirfa</a:t>
          </a:r>
          <a:r>
            <a:rPr lang="en-US" sz="4000" dirty="0">
              <a:latin typeface="Comic Sans MS" panose="030F0902030302020204" pitchFamily="66" charset="0"/>
            </a:rPr>
            <a:t>- </a:t>
          </a:r>
          <a:r>
            <a:rPr lang="en-US" sz="4000" dirty="0" err="1">
              <a:latin typeface="Comic Sans MS" panose="030F0902030302020204" pitchFamily="66" charset="0"/>
            </a:rPr>
            <a:t>sefwch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ar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eich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traed</a:t>
          </a:r>
          <a:r>
            <a:rPr lang="en-US" sz="4000" dirty="0">
              <a:latin typeface="Comic Sans MS" panose="030F0902030302020204" pitchFamily="66" charset="0"/>
            </a:rPr>
            <a:t>!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Adolygu-defnyddiwch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eich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clociau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</a:t>
          </a:r>
          <a:r>
            <a:rPr lang="en-US" sz="4000" dirty="0">
              <a:latin typeface="Comic Sans MS" panose="030F0902030302020204" pitchFamily="66" charset="0"/>
            </a:rPr>
            <a:t>-Hanner </a:t>
          </a:r>
          <a:r>
            <a:rPr lang="en-US" sz="4000" dirty="0" err="1">
              <a:latin typeface="Comic Sans MS" panose="030F0902030302020204" pitchFamily="66" charset="0"/>
            </a:rPr>
            <a:t>awr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wedi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44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Adolygu-Chwarter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wedi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600" dirty="0">
              <a:latin typeface="Chalkboard" panose="03050602040202020205" pitchFamily="66" charset="77"/>
            </a:rPr>
            <a:t>.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Adolygu-Chwarter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wedi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600" dirty="0">
              <a:latin typeface="Chalkboard" panose="03050602040202020205" pitchFamily="66" charset="77"/>
            </a:rPr>
            <a:t>.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halkboard" panose="03050602040202020205" pitchFamily="66" charset="77"/>
            </a:rPr>
            <a:t>Chwarter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i</a:t>
          </a:r>
          <a:endParaRPr lang="en-US" sz="4000" dirty="0">
            <a:latin typeface="Chalkboard" panose="03050602040202020205" pitchFamily="66" charset="77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44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halkboard" panose="03050602040202020205" pitchFamily="66" charset="77"/>
            </a:rPr>
            <a:t>Chwarter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i</a:t>
          </a:r>
          <a:endParaRPr lang="en-US" sz="4000" dirty="0">
            <a:latin typeface="Chalkboard" panose="03050602040202020205" pitchFamily="66" charset="77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44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Chwarter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i</a:t>
          </a:r>
          <a:endParaRPr lang="en-US" sz="4000" dirty="0">
            <a:latin typeface="Chalkboard" panose="03050602040202020205" pitchFamily="66" charset="77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600" dirty="0">
              <a:latin typeface="Chalkboard" panose="03050602040202020205" pitchFamily="66" charset="77"/>
            </a:rPr>
            <a:t>.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halkboard" panose="03050602040202020205" pitchFamily="66" charset="77"/>
            </a:rPr>
            <a:t>Chwarter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i</a:t>
          </a:r>
          <a:endParaRPr lang="en-US" sz="4000" dirty="0">
            <a:latin typeface="Chalkboard" panose="03050602040202020205" pitchFamily="66" charset="77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600" dirty="0">
              <a:latin typeface="Chalkboard" panose="03050602040202020205" pitchFamily="66" charset="77"/>
            </a:rPr>
            <a:t>.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Chwarter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i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600" dirty="0">
              <a:latin typeface="Chalkboard" panose="03050602040202020205" pitchFamily="66" charset="77"/>
            </a:rPr>
            <a:t>.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Chwarter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i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600" dirty="0">
              <a:latin typeface="Chalkboard" panose="03050602040202020205" pitchFamily="66" charset="77"/>
            </a:rPr>
            <a:t>.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l"/>
          <a:r>
            <a:rPr lang="en-US" sz="2800" b="1" u="sng" dirty="0" err="1">
              <a:latin typeface="Comic Sans MS" panose="030F0902030302020204" pitchFamily="66" charset="0"/>
            </a:rPr>
            <a:t>Dril</a:t>
          </a:r>
          <a:endParaRPr lang="en-US" sz="2800" b="1" u="sng" dirty="0">
            <a:latin typeface="Comic Sans MS" panose="030F0902030302020204" pitchFamily="66" charset="0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E9C6BCA7-A063-E04C-845D-8647201AF270}" type="pres">
      <dgm:prSet presAssocID="{E87F910C-9819-4BDC-8347-B29AA7280C89}" presName="thickLine" presStyleLbl="alignNode1" presStyleIdx="0" presStyleCnt="1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0" presStyleCnt="1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0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AE6349E1-CD44-9744-8112-434D343C4417}" type="presParOf" srcId="{34DEEAEB-3DE4-D847-9887-3F0C67937C7A}" destId="{E9C6BCA7-A063-E04C-845D-8647201AF270}" srcOrd="0" destOrd="0" presId="urn:microsoft.com/office/officeart/2008/layout/LinedList"/>
    <dgm:cxn modelId="{24D24AE9-F8BA-F641-B06B-F5B1C3C31DEE}" type="presParOf" srcId="{34DEEAEB-3DE4-D847-9887-3F0C67937C7A}" destId="{F081A70B-16C8-6549-9C29-B2DCF1FA53F7}" srcOrd="1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Pryd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mae’r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cyngerdd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yn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dechrau</a:t>
          </a:r>
          <a:r>
            <a:rPr lang="en-US" sz="4000" dirty="0">
              <a:latin typeface="Comic Sans MS" panose="030F0902030302020204" pitchFamily="66" charset="0"/>
            </a:rPr>
            <a:t>?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 sz="1600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 sz="1600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E9C6BCA7-A063-E04C-845D-8647201AF270}" type="pres">
      <dgm:prSet presAssocID="{E87F910C-9819-4BDC-8347-B29AA7280C89}" presName="thickLine" presStyleLbl="alignNode1" presStyleIdx="0" presStyleCnt="1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0" presStyleCnt="1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0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AE6349E1-CD44-9744-8112-434D343C4417}" type="presParOf" srcId="{34DEEAEB-3DE4-D847-9887-3F0C67937C7A}" destId="{E9C6BCA7-A063-E04C-845D-8647201AF270}" srcOrd="0" destOrd="0" presId="urn:microsoft.com/office/officeart/2008/layout/LinedList"/>
    <dgm:cxn modelId="{24D24AE9-F8BA-F641-B06B-F5B1C3C31DEE}" type="presParOf" srcId="{34DEEAEB-3DE4-D847-9887-3F0C67937C7A}" destId="{F081A70B-16C8-6549-9C29-B2DCF1FA53F7}" srcOrd="1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4000" dirty="0" err="1">
              <a:latin typeface="Chalkboard" panose="03050602040202020205" pitchFamily="66" charset="77"/>
            </a:rPr>
            <a:t>Pryd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mae’r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rhaglen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yn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dechrau</a:t>
          </a:r>
          <a:r>
            <a:rPr lang="en-US" sz="4000" dirty="0">
              <a:latin typeface="Chalkboard" panose="03050602040202020205" pitchFamily="66" charset="77"/>
            </a:rPr>
            <a:t>?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 sz="1600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 sz="1600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E9C6BCA7-A063-E04C-845D-8647201AF270}" type="pres">
      <dgm:prSet presAssocID="{E87F910C-9819-4BDC-8347-B29AA7280C89}" presName="thickLine" presStyleLbl="alignNode1" presStyleIdx="0" presStyleCnt="1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0" presStyleCnt="1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0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AE6349E1-CD44-9744-8112-434D343C4417}" type="presParOf" srcId="{34DEEAEB-3DE4-D847-9887-3F0C67937C7A}" destId="{E9C6BCA7-A063-E04C-845D-8647201AF270}" srcOrd="0" destOrd="0" presId="urn:microsoft.com/office/officeart/2008/layout/LinedList"/>
    <dgm:cxn modelId="{24D24AE9-F8BA-F641-B06B-F5B1C3C31DEE}" type="presParOf" srcId="{34DEEAEB-3DE4-D847-9887-3F0C67937C7A}" destId="{F081A70B-16C8-6549-9C29-B2DCF1FA53F7}" srcOrd="1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4000" dirty="0" err="1">
              <a:latin typeface="Chalkboard" panose="03050602040202020205" pitchFamily="66" charset="77"/>
            </a:rPr>
            <a:t>Pryd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mae’r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sioe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yn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dechrau</a:t>
          </a:r>
          <a:r>
            <a:rPr lang="en-US" sz="4000" dirty="0">
              <a:latin typeface="Chalkboard" panose="03050602040202020205" pitchFamily="66" charset="77"/>
            </a:rPr>
            <a:t>?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 sz="1600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 sz="1600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E9C6BCA7-A063-E04C-845D-8647201AF270}" type="pres">
      <dgm:prSet presAssocID="{E87F910C-9819-4BDC-8347-B29AA7280C89}" presName="thickLine" presStyleLbl="alignNode1" presStyleIdx="0" presStyleCnt="1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0" presStyleCnt="1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0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AE6349E1-CD44-9744-8112-434D343C4417}" type="presParOf" srcId="{34DEEAEB-3DE4-D847-9887-3F0C67937C7A}" destId="{E9C6BCA7-A063-E04C-845D-8647201AF270}" srcOrd="0" destOrd="0" presId="urn:microsoft.com/office/officeart/2008/layout/LinedList"/>
    <dgm:cxn modelId="{24D24AE9-F8BA-F641-B06B-F5B1C3C31DEE}" type="presParOf" srcId="{34DEEAEB-3DE4-D847-9887-3F0C67937C7A}" destId="{F081A70B-16C8-6549-9C29-B2DCF1FA53F7}" srcOrd="1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4000" dirty="0">
              <a:latin typeface="Chalkboard" panose="03050602040202020205" pitchFamily="66" charset="77"/>
            </a:rPr>
            <a:t>Bingo</a:t>
          </a:r>
        </a:p>
        <a:p>
          <a:pPr algn="ctr"/>
          <a:r>
            <a:rPr lang="en-US" sz="4000" dirty="0" err="1">
              <a:latin typeface="Chalkboard" panose="03050602040202020205" pitchFamily="66" charset="77"/>
            </a:rPr>
            <a:t>Pryd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mae’r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rhaglen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yn</a:t>
          </a:r>
          <a:r>
            <a:rPr lang="en-US" sz="4000" dirty="0">
              <a:latin typeface="Chalkboard" panose="03050602040202020205" pitchFamily="66" charset="77"/>
            </a:rPr>
            <a:t> </a:t>
          </a:r>
          <a:r>
            <a:rPr lang="en-US" sz="4000" dirty="0" err="1">
              <a:latin typeface="Chalkboard" panose="03050602040202020205" pitchFamily="66" charset="77"/>
            </a:rPr>
            <a:t>dechrau</a:t>
          </a:r>
          <a:r>
            <a:rPr lang="en-US" sz="4000" dirty="0">
              <a:latin typeface="Chalkboard" panose="03050602040202020205" pitchFamily="66" charset="77"/>
            </a:rPr>
            <a:t>?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 sz="1600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 sz="1600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E9C6BCA7-A063-E04C-845D-8647201AF270}" type="pres">
      <dgm:prSet presAssocID="{E87F910C-9819-4BDC-8347-B29AA7280C89}" presName="thickLine" presStyleLbl="alignNode1" presStyleIdx="0" presStyleCnt="1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0" presStyleCnt="1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0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AE6349E1-CD44-9744-8112-434D343C4417}" type="presParOf" srcId="{34DEEAEB-3DE4-D847-9887-3F0C67937C7A}" destId="{E9C6BCA7-A063-E04C-845D-8647201AF270}" srcOrd="0" destOrd="0" presId="urn:microsoft.com/office/officeart/2008/layout/LinedList"/>
    <dgm:cxn modelId="{24D24AE9-F8BA-F641-B06B-F5B1C3C31DEE}" type="presParOf" srcId="{34DEEAEB-3DE4-D847-9887-3F0C67937C7A}" destId="{F081A70B-16C8-6549-9C29-B2DCF1FA53F7}" srcOrd="1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Heddiw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rydyn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ni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wedi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dysgu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chwarter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i</a:t>
          </a:r>
          <a:endParaRPr lang="en-US" sz="3200" u="none" dirty="0">
            <a:solidFill>
              <a:schemeClr val="tx1"/>
            </a:solidFill>
            <a:latin typeface="Comic Sans MS" panose="030F0902030302020204" pitchFamily="66" charset="0"/>
          </a:endParaRPr>
        </a:p>
        <a:p>
          <a:pPr algn="ctr"/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O’r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diwedd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-Sut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ydych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chi’n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teimlo’n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am y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wers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?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 sz="1600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 sz="1600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E9C6BCA7-A063-E04C-845D-8647201AF270}" type="pres">
      <dgm:prSet presAssocID="{E87F910C-9819-4BDC-8347-B29AA7280C89}" presName="thickLine" presStyleLbl="alignNode1" presStyleIdx="0" presStyleCnt="1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0" presStyleCnt="1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0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AE6349E1-CD44-9744-8112-434D343C4417}" type="presParOf" srcId="{34DEEAEB-3DE4-D847-9887-3F0C67937C7A}" destId="{E9C6BCA7-A063-E04C-845D-8647201AF270}" srcOrd="0" destOrd="0" presId="urn:microsoft.com/office/officeart/2008/layout/LinedList"/>
    <dgm:cxn modelId="{24D24AE9-F8BA-F641-B06B-F5B1C3C31DEE}" type="presParOf" srcId="{34DEEAEB-3DE4-D847-9887-3F0C67937C7A}" destId="{F081A70B-16C8-6549-9C29-B2DCF1FA53F7}" srcOrd="1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Geirfa</a:t>
          </a:r>
          <a:r>
            <a:rPr lang="en-US" sz="4000" kern="1200" dirty="0">
              <a:latin typeface="Comic Sans MS" panose="030F0902030302020204" pitchFamily="66" charset="0"/>
            </a:rPr>
            <a:t>- </a:t>
          </a:r>
          <a:r>
            <a:rPr lang="en-US" sz="4000" kern="1200" dirty="0" err="1">
              <a:latin typeface="Comic Sans MS" panose="030F0902030302020204" pitchFamily="66" charset="0"/>
            </a:rPr>
            <a:t>sefwch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ar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eich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traed</a:t>
          </a:r>
          <a:r>
            <a:rPr lang="en-US" sz="4000" kern="1200" dirty="0">
              <a:latin typeface="Comic Sans MS" panose="030F0902030302020204" pitchFamily="66" charset="0"/>
            </a:rPr>
            <a:t>!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Adolygu-defnyddiwch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eich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clociau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</a:t>
          </a:r>
          <a:r>
            <a:rPr lang="en-US" sz="4000" kern="1200" dirty="0">
              <a:latin typeface="Comic Sans MS" panose="030F0902030302020204" pitchFamily="66" charset="0"/>
            </a:rPr>
            <a:t>-Hanner </a:t>
          </a:r>
          <a:r>
            <a:rPr lang="en-US" sz="4000" kern="1200" dirty="0" err="1">
              <a:latin typeface="Comic Sans MS" panose="030F0902030302020204" pitchFamily="66" charset="0"/>
            </a:rPr>
            <a:t>awr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wedi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Adolygu-Chwarter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wedi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halkboard" panose="03050602040202020205" pitchFamily="66" charset="77"/>
            </a:rPr>
            <a:t>.</a:t>
          </a:r>
        </a:p>
      </dsp:txBody>
      <dsp:txXfrm>
        <a:off x="0" y="957335"/>
        <a:ext cx="8486763" cy="9573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Adolygu-Chwarter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wedi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halkboard" panose="03050602040202020205" pitchFamily="66" charset="77"/>
            </a:rPr>
            <a:t>.</a:t>
          </a:r>
        </a:p>
      </dsp:txBody>
      <dsp:txXfrm>
        <a:off x="0" y="957335"/>
        <a:ext cx="8486763" cy="9573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halkboard" panose="03050602040202020205" pitchFamily="66" charset="77"/>
            </a:rPr>
            <a:t>Chwarter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i</a:t>
          </a:r>
          <a:endParaRPr lang="en-US" sz="4000" kern="1200" dirty="0">
            <a:latin typeface="Chalkboard" panose="03050602040202020205" pitchFamily="66" charset="77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halkboard" panose="03050602040202020205" pitchFamily="66" charset="77"/>
            </a:rPr>
            <a:t>Chwarter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i</a:t>
          </a:r>
          <a:endParaRPr lang="en-US" sz="4000" kern="1200" dirty="0">
            <a:latin typeface="Chalkboard" panose="03050602040202020205" pitchFamily="66" charset="77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Chwarter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i</a:t>
          </a:r>
          <a:endParaRPr lang="en-US" sz="4000" kern="1200" dirty="0">
            <a:latin typeface="Chalkboard" panose="03050602040202020205" pitchFamily="66" charset="77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halkboard" panose="03050602040202020205" pitchFamily="66" charset="77"/>
            </a:rPr>
            <a:t>.</a:t>
          </a:r>
        </a:p>
      </dsp:txBody>
      <dsp:txXfrm>
        <a:off x="0" y="957335"/>
        <a:ext cx="8486763" cy="9573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halkboard" panose="03050602040202020205" pitchFamily="66" charset="77"/>
            </a:rPr>
            <a:t>Chwarter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i</a:t>
          </a:r>
          <a:endParaRPr lang="en-US" sz="4000" kern="1200" dirty="0">
            <a:latin typeface="Chalkboard" panose="03050602040202020205" pitchFamily="66" charset="77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halkboard" panose="03050602040202020205" pitchFamily="66" charset="77"/>
            </a:rPr>
            <a:t>.</a:t>
          </a:r>
        </a:p>
      </dsp:txBody>
      <dsp:txXfrm>
        <a:off x="0" y="957335"/>
        <a:ext cx="8486763" cy="9573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Chwarter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i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halkboard" panose="03050602040202020205" pitchFamily="66" charset="77"/>
            </a:rPr>
            <a:t>.</a:t>
          </a:r>
        </a:p>
      </dsp:txBody>
      <dsp:txXfrm>
        <a:off x="0" y="957335"/>
        <a:ext cx="8486763" cy="9573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Chwarter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i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Chalkboard" panose="03050602040202020205" pitchFamily="66" charset="77"/>
            </a:rPr>
            <a:t>.</a:t>
          </a:r>
        </a:p>
      </dsp:txBody>
      <dsp:txXfrm>
        <a:off x="0" y="957335"/>
        <a:ext cx="8486763" cy="95733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BCA7-A063-E04C-845D-8647201AF270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0"/>
          <a:ext cx="8486763" cy="1914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u="sng" kern="1200" dirty="0" err="1">
              <a:latin typeface="Comic Sans MS" panose="030F0902030302020204" pitchFamily="66" charset="0"/>
            </a:rPr>
            <a:t>Dril</a:t>
          </a:r>
          <a:endParaRPr lang="en-US" sz="2800" b="1" u="sng" kern="1200" dirty="0">
            <a:latin typeface="Comic Sans MS" panose="030F0902030302020204" pitchFamily="66" charset="0"/>
          </a:endParaRPr>
        </a:p>
      </dsp:txBody>
      <dsp:txXfrm>
        <a:off x="0" y="0"/>
        <a:ext cx="8486763" cy="191467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BCA7-A063-E04C-845D-8647201AF270}">
      <dsp:nvSpPr>
        <dsp:cNvPr id="0" name=""/>
        <dsp:cNvSpPr/>
      </dsp:nvSpPr>
      <dsp:spPr>
        <a:xfrm>
          <a:off x="0" y="0"/>
          <a:ext cx="9144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0"/>
          <a:ext cx="9144000" cy="1914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Pryd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mae’r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cyngerdd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yn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dechrau</a:t>
          </a:r>
          <a:r>
            <a:rPr lang="en-US" sz="4000" kern="1200" dirty="0">
              <a:latin typeface="Comic Sans MS" panose="030F0902030302020204" pitchFamily="66" charset="0"/>
            </a:rPr>
            <a:t>?</a:t>
          </a:r>
        </a:p>
      </dsp:txBody>
      <dsp:txXfrm>
        <a:off x="0" y="0"/>
        <a:ext cx="9144000" cy="191467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BCA7-A063-E04C-845D-8647201AF270}">
      <dsp:nvSpPr>
        <dsp:cNvPr id="0" name=""/>
        <dsp:cNvSpPr/>
      </dsp:nvSpPr>
      <dsp:spPr>
        <a:xfrm>
          <a:off x="0" y="0"/>
          <a:ext cx="9144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0"/>
          <a:ext cx="9144000" cy="1914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halkboard" panose="03050602040202020205" pitchFamily="66" charset="77"/>
            </a:rPr>
            <a:t>Pryd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mae’r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rhaglen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yn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dechrau</a:t>
          </a:r>
          <a:r>
            <a:rPr lang="en-US" sz="4000" kern="1200" dirty="0">
              <a:latin typeface="Chalkboard" panose="03050602040202020205" pitchFamily="66" charset="77"/>
            </a:rPr>
            <a:t>?</a:t>
          </a:r>
        </a:p>
      </dsp:txBody>
      <dsp:txXfrm>
        <a:off x="0" y="0"/>
        <a:ext cx="9144000" cy="191467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BCA7-A063-E04C-845D-8647201AF270}">
      <dsp:nvSpPr>
        <dsp:cNvPr id="0" name=""/>
        <dsp:cNvSpPr/>
      </dsp:nvSpPr>
      <dsp:spPr>
        <a:xfrm>
          <a:off x="0" y="0"/>
          <a:ext cx="9144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0"/>
          <a:ext cx="9144000" cy="1914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halkboard" panose="03050602040202020205" pitchFamily="66" charset="77"/>
            </a:rPr>
            <a:t>Pryd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mae’r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sioe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yn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dechrau</a:t>
          </a:r>
          <a:r>
            <a:rPr lang="en-US" sz="4000" kern="1200" dirty="0">
              <a:latin typeface="Chalkboard" panose="03050602040202020205" pitchFamily="66" charset="77"/>
            </a:rPr>
            <a:t>?</a:t>
          </a:r>
        </a:p>
      </dsp:txBody>
      <dsp:txXfrm>
        <a:off x="0" y="0"/>
        <a:ext cx="9144000" cy="191467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BCA7-A063-E04C-845D-8647201AF270}">
      <dsp:nvSpPr>
        <dsp:cNvPr id="0" name=""/>
        <dsp:cNvSpPr/>
      </dsp:nvSpPr>
      <dsp:spPr>
        <a:xfrm>
          <a:off x="0" y="0"/>
          <a:ext cx="9144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0"/>
          <a:ext cx="9144000" cy="1914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Chalkboard" panose="03050602040202020205" pitchFamily="66" charset="77"/>
            </a:rPr>
            <a:t>Bingo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halkboard" panose="03050602040202020205" pitchFamily="66" charset="77"/>
            </a:rPr>
            <a:t>Pryd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mae’r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rhaglen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yn</a:t>
          </a:r>
          <a:r>
            <a:rPr lang="en-US" sz="4000" kern="1200" dirty="0">
              <a:latin typeface="Chalkboard" panose="03050602040202020205" pitchFamily="66" charset="77"/>
            </a:rPr>
            <a:t> </a:t>
          </a:r>
          <a:r>
            <a:rPr lang="en-US" sz="4000" kern="1200" dirty="0" err="1">
              <a:latin typeface="Chalkboard" panose="03050602040202020205" pitchFamily="66" charset="77"/>
            </a:rPr>
            <a:t>dechrau</a:t>
          </a:r>
          <a:r>
            <a:rPr lang="en-US" sz="4000" kern="1200" dirty="0">
              <a:latin typeface="Chalkboard" panose="03050602040202020205" pitchFamily="66" charset="77"/>
            </a:rPr>
            <a:t>?</a:t>
          </a:r>
        </a:p>
      </dsp:txBody>
      <dsp:txXfrm>
        <a:off x="0" y="0"/>
        <a:ext cx="9144000" cy="191467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BCA7-A063-E04C-845D-8647201AF270}">
      <dsp:nvSpPr>
        <dsp:cNvPr id="0" name=""/>
        <dsp:cNvSpPr/>
      </dsp:nvSpPr>
      <dsp:spPr>
        <a:xfrm>
          <a:off x="0" y="0"/>
          <a:ext cx="9144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0"/>
          <a:ext cx="9144000" cy="1914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Heddiw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rydyn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ni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wedi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dysgu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chwarter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i</a:t>
          </a:r>
          <a:endParaRPr lang="en-US" sz="3200" u="none" kern="1200" dirty="0">
            <a:solidFill>
              <a:schemeClr val="tx1"/>
            </a:solidFill>
            <a:latin typeface="Comic Sans MS" panose="030F0902030302020204" pitchFamily="66" charset="0"/>
          </a:endParaRP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O’r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diwedd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-Sut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ydych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chi’n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teimlo’n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am y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wers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?</a:t>
          </a:r>
        </a:p>
      </dsp:txBody>
      <dsp:txXfrm>
        <a:off x="0" y="0"/>
        <a:ext cx="9144000" cy="1914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271DC-93A7-6DB3-7552-590281F9D0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926C3A-20FB-B125-3AA0-6BFADD3D92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FB263-CD1C-0FAC-A29C-06A6054DA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D6983-5787-97EA-581E-EB201B563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77616-1773-C630-869E-50A5E1DE0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096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71F8C-F1E0-B812-0653-DA050803C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37A2A-9815-59D6-D84F-17CA42D41C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BAC3F-2887-16E6-A3D4-73FC4FAA1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FBB10-3D27-D7B0-723B-950D6613E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3ABB0-401C-9BB9-33CC-E1B14F19B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016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5815D-F3A9-A7A9-39A8-004656A8C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7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7DC10-32C6-DDE6-C390-102DEF6ADB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7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22B4-CDE4-BC99-5BE1-D9660481E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86EC49-1D72-873D-D066-8286D0E19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5C306-EA84-1AE9-C728-E0F1CF04F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0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2691A-9FB2-2C27-511F-77657296D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5F820-7906-2569-FB62-55B4A50ABA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7AB72C-63BC-F1A6-90F1-4CCFDDCEE0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628DE8-2740-4BE6-0EB7-F83B8D5A2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1AC212-4958-BF14-A718-4A5591518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5BFC39-88D2-0092-5547-E878BCF46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291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0C0FF-7DCA-3E19-C911-47E1DF938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80BA80-8A19-94D0-8A29-CB15D0B943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2C2593-4738-33DB-EC4E-F3CFE88096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ABD9C6-966E-956B-2ADF-B2751B6CDE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060BC5-EFCE-ED06-4A9C-9079F5BB04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279638-E7A0-5357-8E50-8D8542AA0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46D9A0-7BBD-6F80-FFDD-DACD3DC22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EE5C1A-CDC7-9E0F-AA9C-16D391D49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073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E2894-472D-A867-CDB2-9AE1DF6FC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13E1AC-0577-123E-C294-3E1F2BAD2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204FB1-2520-ED1B-BCA5-9C30AD8DC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1EC885-9CE3-8B74-D12D-A42E592A9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676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192255-74C8-CF86-98E7-D2E856240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4B0F0-6588-5050-A128-69E3C3CB3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8153F1-231B-CB72-71B5-E0D59630D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366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BACBE-9586-CDBC-3257-B41D345A0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D3A2-AE5D-4A4D-00F0-62A42D31B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4964D3-DC06-FBBC-53D5-EC36ACE51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965456-BE9D-22E7-1477-54F5C72CE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8EC5D2-63B3-3BB4-42F1-1CC43D3D7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2B137E-9B5A-C0B8-D0BF-8D56B429F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560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DDE44-EFF8-AF1F-5D97-C6232A8E9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5DB6AF-6285-73D1-7C1E-0AFA8991F3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3E6C3-0C76-4C84-9FC1-9333F0B3FC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4C920-8749-EA4D-0A82-E85259347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09E0C8-F078-4411-AA38-1529F11C3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97CC54-C705-4C87-9B33-03753EE3E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239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D198E-7DA1-7D2C-9572-9E4FA1548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EB26A8-003A-28C0-0B12-BBA57B73D3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238D5-0C6F-B97E-B115-DB4C0AF66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F29E1-5D43-0936-A70B-9E5277D00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0D973-134F-826B-8A70-3B83A944C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173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57AC2A-3ACA-80D3-DEA5-9F0F9F2EC4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796B77-5A41-A305-D60F-8A9B4B60A9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85512-8659-66C0-F191-E58D16585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2070A4-1692-3163-CB19-F95CCA654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E34DF-8B6B-5A44-57D9-33C6058C4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819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4F8875-CB1B-B7A2-71F9-1BF10423E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1DE7F7-586F-78C0-11D6-574EEA5473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C1BB6-0D8B-FFD5-CB79-7AC5A7F828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B7B955-E6EE-214D-A958-2A9EDF82628B}" type="datetimeFigureOut">
              <a:rPr lang="en-US" smtClean="0"/>
              <a:t>10/16/25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62116-BB77-8F68-8FBB-CF1B1AF9F1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0CB6E-02A3-B8DE-CCC7-14CD20668D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B59C67-A4D8-1C4F-A798-D4368EA64C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265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0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5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5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1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12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14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12.jpe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7" Type="http://schemas.openxmlformats.org/officeDocument/2006/relationships/image" Target="../media/image18.jpe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7" Type="http://schemas.openxmlformats.org/officeDocument/2006/relationships/image" Target="../media/image19.jpeg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7" Type="http://schemas.openxmlformats.org/officeDocument/2006/relationships/image" Target="../media/image20.jpeg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6945868"/>
              </p:ext>
            </p:extLst>
          </p:nvPr>
        </p:nvGraphicFramePr>
        <p:xfrm>
          <a:off x="161994" y="4985840"/>
          <a:ext cx="4271642" cy="17145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1642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259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dirty="0"/>
                        <a:t>Rhaid i fi cofio y trieglad meddal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dirty="0"/>
                        <a:t>Defnyddio 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cymraeg achlysurol yn y gwers- ‘wyt ti’n siwr?’, ‘oes cloc gyda ti?’ ‘oes gownteri gyda ti?’ ‘Pa liw hoffet ti eisiau?’ ‘Pa rif?’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80997" y="157660"/>
            <a:ext cx="47103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Olivia Davies</a:t>
            </a:r>
          </a:p>
          <a:p>
            <a:r>
              <a:rPr lang="cy-GB" dirty="0"/>
              <a:t>Teitl y wers: 	 Yr Amser- chwarter i</a:t>
            </a:r>
          </a:p>
          <a:p>
            <a:r>
              <a:rPr lang="cy-GB" dirty="0"/>
              <a:t>Nod y wers:	 i adolygu hanner awr wedi a chwarter wedi a dysgu chwarter i.</a:t>
            </a:r>
          </a:p>
          <a:p>
            <a:r>
              <a:rPr lang="cy-GB" dirty="0"/>
              <a:t>Blwyddyn:	 Blwyddyn 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382293"/>
              </p:ext>
            </p:extLst>
          </p:nvPr>
        </p:nvGraphicFramePr>
        <p:xfrm>
          <a:off x="4710366" y="157660"/>
          <a:ext cx="4271642" cy="6477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1642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908848">
                <a:tc>
                  <a:txBody>
                    <a:bodyPr/>
                    <a:lstStyle/>
                    <a:p>
                      <a:r>
                        <a:rPr lang="cy-GB" sz="1600" b="1" dirty="0"/>
                        <a:t>Gweithgareddau:</a:t>
                      </a:r>
                    </a:p>
                    <a:p>
                      <a:r>
                        <a:rPr lang="cy-GB" sz="1600" dirty="0"/>
                        <a:t>Yn gyntaf, byddwn i’n mynd i ymarfer y geirfa newydd gyda </a:t>
                      </a:r>
                      <a:r>
                        <a:rPr lang="en-GB" sz="16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gweithredoedd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GB" sz="16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Nesaf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6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byddwn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i’n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mynd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600" dirty="0"/>
                        <a:t>adolygu hanner awr wedi a chwarter wedi. Bydd pawb yn defnyddio'r clociau bach i ddangos yr amser. Ac wedyn bydda i’n drilio'r eirfa a phatrymau newydd gyda brawddeg ‘dwedwch ar fy ôl i/dweda ar fy ôl i’</a:t>
                      </a:r>
                    </a:p>
                    <a:p>
                      <a:r>
                        <a:rPr lang="cy-GB" sz="1600" dirty="0"/>
                        <a:t>Ar ôl dysgu patrymau newydd, bydda i’n dangos yr amser ar y cloc a gofyn y plant ‘pryd mae’r sioe yn dechrau?’ Bydd plant yn ateb y cwestiwn a bydda i’n mynd i ddangos yr ateb cywir. Ac wedyn, bydd pawb yn chwarae gem bingo i ddatblygu sgiliau gwrando ac  ymarfer geirfa newydd. Ar ddiwedd, bydda i’n mynd i ofyn y plant ‘sut ydych chi’n teimlo’n am y wers?’ Bydd plant yn ateb y cwestiwn.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754054">
                <a:tc>
                  <a:txBody>
                    <a:bodyPr/>
                    <a:lstStyle/>
                    <a:p>
                      <a:r>
                        <a:rPr lang="cy-GB" sz="1600" b="1" dirty="0"/>
                        <a:t>Geirfa:</a:t>
                      </a:r>
                    </a:p>
                    <a:p>
                      <a:r>
                        <a:rPr lang="cy-GB" sz="1600" dirty="0"/>
                        <a:t>Cloc (enw gwyraidd)</a:t>
                      </a:r>
                    </a:p>
                    <a:p>
                      <a:r>
                        <a:rPr lang="cy-GB" sz="1600" dirty="0"/>
                        <a:t>Rhifau</a:t>
                      </a:r>
                    </a:p>
                    <a:p>
                      <a:r>
                        <a:rPr lang="cy-GB" sz="1600" dirty="0"/>
                        <a:t>O’r gloch</a:t>
                      </a:r>
                    </a:p>
                    <a:p>
                      <a:r>
                        <a:rPr lang="cy-GB" sz="1600" dirty="0"/>
                        <a:t>Hanner awr wedi</a:t>
                      </a:r>
                    </a:p>
                    <a:p>
                      <a:r>
                        <a:rPr lang="cy-GB" sz="1600" dirty="0"/>
                        <a:t>Chwarter wedi</a:t>
                      </a:r>
                    </a:p>
                    <a:p>
                      <a:r>
                        <a:rPr lang="cy-GB" sz="1600" dirty="0"/>
                        <a:t>Chwarter i</a:t>
                      </a:r>
                    </a:p>
                    <a:p>
                      <a:r>
                        <a:rPr lang="cy-GB" sz="1600" dirty="0"/>
                        <a:t>Dechrau </a:t>
                      </a:r>
                    </a:p>
                    <a:p>
                      <a:r>
                        <a:rPr lang="cy-GB" sz="1600" dirty="0"/>
                        <a:t>Pryd?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5382204"/>
              </p:ext>
            </p:extLst>
          </p:nvPr>
        </p:nvGraphicFramePr>
        <p:xfrm>
          <a:off x="161994" y="1787760"/>
          <a:ext cx="4271642" cy="2880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1642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79869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/>
                        <a:t>Ffocws Iaith / Patrymau:</a:t>
                      </a:r>
                    </a:p>
                    <a:p>
                      <a:r>
                        <a:rPr lang="cy-GB" sz="1800" b="0" dirty="0"/>
                        <a:t>Pryd mae’r _____ yn dechrau?</a:t>
                      </a:r>
                    </a:p>
                    <a:p>
                      <a:r>
                        <a:rPr lang="cy-GB" sz="1800" b="0" dirty="0"/>
                        <a:t>Mae’r _____ yn dechrau am chwarter i_____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124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/>
                        <a:t>Gwybodaeth flaenorol:</a:t>
                      </a:r>
                    </a:p>
                    <a:p>
                      <a:endParaRPr lang="cy-GB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dirty="0"/>
                        <a:t>Roedd pawb yn dysgu o’r gloch, hanner awr wedi a chwarter wedi. Roedden nhw’n gwybod rhifau ac mae trieglad meddal ar ol hi’n.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larm Clocks Seamless Pattern On A White Background. Clock Theme  Illustration 29070165 Vector Art at Vecteezy">
            <a:extLst>
              <a:ext uri="{FF2B5EF4-FFF2-40B4-BE49-F238E27FC236}">
                <a16:creationId xmlns:a16="http://schemas.microsoft.com/office/drawing/2014/main" id="{5572A900-DC68-37B4-1E76-69D3D554BC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193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3"/>
          <p:cNvGrpSpPr/>
          <p:nvPr/>
        </p:nvGrpSpPr>
        <p:grpSpPr>
          <a:xfrm>
            <a:off x="775855" y="858982"/>
            <a:ext cx="7689272" cy="5375563"/>
            <a:chOff x="0" y="0"/>
            <a:chExt cx="3289905" cy="2168145"/>
          </a:xfrm>
          <a:solidFill>
            <a:schemeClr val="bg1"/>
          </a:solidFill>
        </p:grpSpPr>
        <p:sp>
          <p:nvSpPr>
            <p:cNvPr id="4" name="Freeform 4"/>
            <p:cNvSpPr/>
            <p:nvPr/>
          </p:nvSpPr>
          <p:spPr>
            <a:xfrm>
              <a:off x="0" y="0"/>
              <a:ext cx="3289905" cy="2168146"/>
            </a:xfrm>
            <a:custGeom>
              <a:avLst/>
              <a:gdLst/>
              <a:ahLst/>
              <a:cxnLst/>
              <a:rect l="l" t="t" r="r" b="b"/>
              <a:pathLst>
                <a:path w="3289905" h="2168146">
                  <a:moveTo>
                    <a:pt x="31204" y="0"/>
                  </a:moveTo>
                  <a:lnTo>
                    <a:pt x="3258701" y="0"/>
                  </a:lnTo>
                  <a:cubicBezTo>
                    <a:pt x="3266977" y="0"/>
                    <a:pt x="3274913" y="3288"/>
                    <a:pt x="3280765" y="9139"/>
                  </a:cubicBezTo>
                  <a:cubicBezTo>
                    <a:pt x="3286617" y="14991"/>
                    <a:pt x="3289905" y="22928"/>
                    <a:pt x="3289905" y="31204"/>
                  </a:cubicBezTo>
                  <a:lnTo>
                    <a:pt x="3289905" y="2136942"/>
                  </a:lnTo>
                  <a:cubicBezTo>
                    <a:pt x="3289905" y="2145218"/>
                    <a:pt x="3286617" y="2153154"/>
                    <a:pt x="3280765" y="2159006"/>
                  </a:cubicBezTo>
                  <a:cubicBezTo>
                    <a:pt x="3274913" y="2164858"/>
                    <a:pt x="3266977" y="2168146"/>
                    <a:pt x="3258701" y="2168146"/>
                  </a:cubicBezTo>
                  <a:lnTo>
                    <a:pt x="31204" y="2168146"/>
                  </a:lnTo>
                  <a:cubicBezTo>
                    <a:pt x="22928" y="2168146"/>
                    <a:pt x="14991" y="2164858"/>
                    <a:pt x="9139" y="2159006"/>
                  </a:cubicBezTo>
                  <a:cubicBezTo>
                    <a:pt x="3288" y="2153154"/>
                    <a:pt x="0" y="2145218"/>
                    <a:pt x="0" y="2136942"/>
                  </a:cubicBezTo>
                  <a:lnTo>
                    <a:pt x="0" y="31204"/>
                  </a:lnTo>
                  <a:cubicBezTo>
                    <a:pt x="0" y="22928"/>
                    <a:pt x="3288" y="14991"/>
                    <a:pt x="9139" y="9139"/>
                  </a:cubicBezTo>
                  <a:cubicBezTo>
                    <a:pt x="14991" y="3288"/>
                    <a:pt x="22928" y="0"/>
                    <a:pt x="31204" y="0"/>
                  </a:cubicBezTo>
                  <a:close/>
                </a:path>
              </a:pathLst>
            </a:custGeom>
            <a:grpFill/>
            <a:ln w="38100" cap="rnd">
              <a:solidFill>
                <a:srgbClr val="000000">
                  <a:alpha val="87843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US" sz="1226">
                <a:latin typeface="Comic Sans MS" panose="030F0902030302020204" pitchFamily="66" charset="0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3289905" cy="2196720"/>
            </a:xfrm>
            <a:prstGeom prst="rect">
              <a:avLst/>
            </a:prstGeom>
            <a:grpFill/>
          </p:spPr>
          <p:txBody>
            <a:bodyPr lIns="34578" tIns="34578" rIns="34578" bIns="34578" rtlCol="0" anchor="ctr"/>
            <a:lstStyle/>
            <a:p>
              <a:pPr algn="ctr">
                <a:lnSpc>
                  <a:spcPts val="1334"/>
                </a:lnSpc>
              </a:pPr>
              <a:endParaRPr sz="1226">
                <a:latin typeface="Comic Sans MS" panose="030F0902030302020204" pitchFamily="66" charset="0"/>
              </a:endParaRPr>
            </a:p>
          </p:txBody>
        </p:sp>
      </p:grpSp>
      <p:sp>
        <p:nvSpPr>
          <p:cNvPr id="6" name="Freeform 6"/>
          <p:cNvSpPr/>
          <p:nvPr/>
        </p:nvSpPr>
        <p:spPr>
          <a:xfrm flipH="1">
            <a:off x="1188928" y="1370549"/>
            <a:ext cx="516622" cy="4117995"/>
          </a:xfrm>
          <a:custGeom>
            <a:avLst/>
            <a:gdLst/>
            <a:ahLst/>
            <a:cxnLst/>
            <a:rect l="l" t="t" r="r" b="b"/>
            <a:pathLst>
              <a:path w="758987" h="6049894">
                <a:moveTo>
                  <a:pt x="758986" y="0"/>
                </a:moveTo>
                <a:lnTo>
                  <a:pt x="0" y="0"/>
                </a:lnTo>
                <a:lnTo>
                  <a:pt x="0" y="6049894"/>
                </a:lnTo>
                <a:lnTo>
                  <a:pt x="758986" y="6049894"/>
                </a:lnTo>
                <a:lnTo>
                  <a:pt x="758986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26">
              <a:latin typeface="Comic Sans MS" panose="030F0902030302020204" pitchFamily="66" charset="0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705550" y="2909014"/>
            <a:ext cx="6662595" cy="35258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Ddoe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dysgon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ni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am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chwarter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wedi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ond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ddysgon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ni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ddim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am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chwarter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felly…</a:t>
            </a:r>
          </a:p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heddiw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, nod y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wers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ydy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:</a:t>
            </a:r>
          </a:p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dysgu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chwarter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i</a:t>
            </a: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  <a:spcBef>
                <a:spcPct val="0"/>
              </a:spcBef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431758" y="1484688"/>
            <a:ext cx="6936387" cy="14571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73"/>
              </a:lnSpc>
              <a:spcBef>
                <a:spcPct val="0"/>
              </a:spcBef>
            </a:pP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Dydd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Gwener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y ail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bymtheg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o Hydref 2025</a:t>
            </a:r>
          </a:p>
          <a:p>
            <a:pPr algn="ctr">
              <a:lnSpc>
                <a:spcPts val="2573"/>
              </a:lnSpc>
              <a:spcBef>
                <a:spcPct val="0"/>
              </a:spcBef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  <a:spcBef>
                <a:spcPct val="0"/>
              </a:spcBef>
            </a:pPr>
            <a:endParaRPr lang="en-US" sz="60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  <a:spcBef>
                <a:spcPct val="0"/>
              </a:spcBef>
            </a:pPr>
            <a:r>
              <a:rPr lang="en-US" sz="60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Yr Amser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2">
            <a:extLst>
              <a:ext uri="{FF2B5EF4-FFF2-40B4-BE49-F238E27FC236}">
                <a16:creationId xmlns:a16="http://schemas.microsoft.com/office/drawing/2014/main" id="{3417C07B-D4B6-82DD-8918-8395C328DB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3592821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A clock face with numbers&#10;&#10;AI-generated content may be incorrect.">
            <a:extLst>
              <a:ext uri="{FF2B5EF4-FFF2-40B4-BE49-F238E27FC236}">
                <a16:creationId xmlns:a16="http://schemas.microsoft.com/office/drawing/2014/main" id="{9B7A246E-2977-16B5-8FBA-098B976F3A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27644" y="979637"/>
            <a:ext cx="2611011" cy="2581837"/>
          </a:xfrm>
          <a:prstGeom prst="rect">
            <a:avLst/>
          </a:prstGeom>
        </p:spPr>
      </p:pic>
      <p:sp>
        <p:nvSpPr>
          <p:cNvPr id="4" name="Down Arrow 3">
            <a:extLst>
              <a:ext uri="{FF2B5EF4-FFF2-40B4-BE49-F238E27FC236}">
                <a16:creationId xmlns:a16="http://schemas.microsoft.com/office/drawing/2014/main" id="{D2651C98-C575-038D-5FA3-AF13FF8DED58}"/>
              </a:ext>
            </a:extLst>
          </p:cNvPr>
          <p:cNvSpPr/>
          <p:nvPr/>
        </p:nvSpPr>
        <p:spPr>
          <a:xfrm>
            <a:off x="6458092" y="2263736"/>
            <a:ext cx="350113" cy="85898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ck face with numbers&#10;&#10;AI-generated content may be incorrect.">
            <a:extLst>
              <a:ext uri="{FF2B5EF4-FFF2-40B4-BE49-F238E27FC236}">
                <a16:creationId xmlns:a16="http://schemas.microsoft.com/office/drawing/2014/main" id="{C45609A3-6471-BC86-9E07-1F1AC09884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327" y="979637"/>
            <a:ext cx="2611011" cy="2581837"/>
          </a:xfrm>
          <a:prstGeom prst="rect">
            <a:avLst/>
          </a:prstGeom>
        </p:spPr>
      </p:pic>
      <p:sp>
        <p:nvSpPr>
          <p:cNvPr id="6" name="Down Arrow 5">
            <a:extLst>
              <a:ext uri="{FF2B5EF4-FFF2-40B4-BE49-F238E27FC236}">
                <a16:creationId xmlns:a16="http://schemas.microsoft.com/office/drawing/2014/main" id="{3A2F9825-4A5B-AB25-19E8-B9C273B8E9D6}"/>
              </a:ext>
            </a:extLst>
          </p:cNvPr>
          <p:cNvSpPr/>
          <p:nvPr/>
        </p:nvSpPr>
        <p:spPr>
          <a:xfrm rot="10800000" flipH="1">
            <a:off x="1670775" y="1460750"/>
            <a:ext cx="350113" cy="85898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olorful clock face with numbers&#10;&#10;AI-generated content may be incorrect.">
            <a:extLst>
              <a:ext uri="{FF2B5EF4-FFF2-40B4-BE49-F238E27FC236}">
                <a16:creationId xmlns:a16="http://schemas.microsoft.com/office/drawing/2014/main" id="{E326EBA1-0AEF-4A09-8556-925340B83D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3290" y="4012624"/>
            <a:ext cx="2618048" cy="2581837"/>
          </a:xfrm>
          <a:prstGeom prst="rect">
            <a:avLst/>
          </a:prstGeom>
        </p:spPr>
      </p:pic>
      <p:sp>
        <p:nvSpPr>
          <p:cNvPr id="8" name="Down Arrow 7">
            <a:extLst>
              <a:ext uri="{FF2B5EF4-FFF2-40B4-BE49-F238E27FC236}">
                <a16:creationId xmlns:a16="http://schemas.microsoft.com/office/drawing/2014/main" id="{0C9832EB-530F-0EA0-2328-B98986AFAE2E}"/>
              </a:ext>
            </a:extLst>
          </p:cNvPr>
          <p:cNvSpPr/>
          <p:nvPr/>
        </p:nvSpPr>
        <p:spPr>
          <a:xfrm rot="16200000">
            <a:off x="2096749" y="4874050"/>
            <a:ext cx="350113" cy="85898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colorful clock face with numbers&#10;&#10;AI-generated content may be incorrect.">
            <a:extLst>
              <a:ext uri="{FF2B5EF4-FFF2-40B4-BE49-F238E27FC236}">
                <a16:creationId xmlns:a16="http://schemas.microsoft.com/office/drawing/2014/main" id="{E7CC083F-E3FA-506D-4BD7-10EBCA5511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99181" y="3912709"/>
            <a:ext cx="2618048" cy="2581837"/>
          </a:xfrm>
          <a:prstGeom prst="rect">
            <a:avLst/>
          </a:prstGeom>
        </p:spPr>
      </p:pic>
      <p:sp>
        <p:nvSpPr>
          <p:cNvPr id="10" name="Down Arrow 9">
            <a:extLst>
              <a:ext uri="{FF2B5EF4-FFF2-40B4-BE49-F238E27FC236}">
                <a16:creationId xmlns:a16="http://schemas.microsoft.com/office/drawing/2014/main" id="{CEED2B95-24C9-9FD3-894C-780CDDB59188}"/>
              </a:ext>
            </a:extLst>
          </p:cNvPr>
          <p:cNvSpPr/>
          <p:nvPr/>
        </p:nvSpPr>
        <p:spPr>
          <a:xfrm rot="5400000" flipH="1">
            <a:off x="6283035" y="4771529"/>
            <a:ext cx="350113" cy="85898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CAF4B3-EED3-8D97-93C2-71BBD6338A78}"/>
              </a:ext>
            </a:extLst>
          </p:cNvPr>
          <p:cNvSpPr txBox="1"/>
          <p:nvPr/>
        </p:nvSpPr>
        <p:spPr>
          <a:xfrm>
            <a:off x="-418277" y="356147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 err="1">
                <a:latin typeface="Comic Sans MS" panose="030F0902030302020204" pitchFamily="66" charset="0"/>
              </a:rPr>
              <a:t>o</a:t>
            </a:r>
            <a:r>
              <a:rPr lang="en-US" sz="1800" dirty="0" err="1">
                <a:latin typeface="Comic Sans MS" panose="030F0902030302020204" pitchFamily="66" charset="0"/>
              </a:rPr>
              <a:t>’r</a:t>
            </a:r>
            <a:r>
              <a:rPr lang="en-US" sz="1800" dirty="0">
                <a:latin typeface="Comic Sans MS" panose="030F0902030302020204" pitchFamily="66" charset="0"/>
              </a:rPr>
              <a:t> </a:t>
            </a:r>
            <a:r>
              <a:rPr lang="en-US" sz="1800" dirty="0" err="1">
                <a:latin typeface="Comic Sans MS" panose="030F0902030302020204" pitchFamily="66" charset="0"/>
              </a:rPr>
              <a:t>gloch</a:t>
            </a:r>
            <a:endParaRPr lang="en-US" sz="1800" dirty="0">
              <a:latin typeface="Comic Sans MS" panose="030F09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333338-CE3B-5B37-4C61-0680132C9C57}"/>
              </a:ext>
            </a:extLst>
          </p:cNvPr>
          <p:cNvSpPr txBox="1"/>
          <p:nvPr/>
        </p:nvSpPr>
        <p:spPr>
          <a:xfrm>
            <a:off x="4403106" y="347395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 err="1">
                <a:latin typeface="Comic Sans MS" panose="030F0902030302020204" pitchFamily="66" charset="0"/>
              </a:rPr>
              <a:t>hanner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awr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wedi</a:t>
            </a:r>
            <a:endParaRPr lang="en-US" sz="1800" dirty="0">
              <a:latin typeface="Comic Sans MS" panose="030F09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2FEE59-8121-F31B-1875-67DC24B3B63F}"/>
              </a:ext>
            </a:extLst>
          </p:cNvPr>
          <p:cNvSpPr txBox="1"/>
          <p:nvPr/>
        </p:nvSpPr>
        <p:spPr>
          <a:xfrm>
            <a:off x="-418277" y="646636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 err="1">
                <a:latin typeface="Comic Sans MS" panose="030F0902030302020204" pitchFamily="66" charset="0"/>
              </a:rPr>
              <a:t>Chwarter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wedi</a:t>
            </a:r>
            <a:endParaRPr lang="en-US" sz="1800" dirty="0">
              <a:latin typeface="Comic Sans MS" panose="030F09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D253A0-7D55-F8D2-E7E0-3AF66436F0A3}"/>
              </a:ext>
            </a:extLst>
          </p:cNvPr>
          <p:cNvSpPr txBox="1"/>
          <p:nvPr/>
        </p:nvSpPr>
        <p:spPr>
          <a:xfrm>
            <a:off x="4522205" y="640979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 err="1">
                <a:latin typeface="Comic Sans MS" panose="030F0902030302020204" pitchFamily="66" charset="0"/>
              </a:rPr>
              <a:t>Chwarter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i</a:t>
            </a:r>
            <a:endParaRPr lang="en-US" sz="1800" dirty="0">
              <a:latin typeface="Comic Sans MS" panose="030F0902030302020204" pitchFamily="66" charset="0"/>
            </a:endParaRPr>
          </a:p>
        </p:txBody>
      </p:sp>
      <p:pic>
        <p:nvPicPr>
          <p:cNvPr id="1026" name="Picture 2" descr="Vector Illustration of Boy using his arm as clock hand - 70448249">
            <a:extLst>
              <a:ext uri="{FF2B5EF4-FFF2-40B4-BE49-F238E27FC236}">
                <a16:creationId xmlns:a16="http://schemas.microsoft.com/office/drawing/2014/main" id="{CDA102D1-DB82-AB51-4E5B-2D06D548A3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4149" y="363454"/>
            <a:ext cx="1020056" cy="102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476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EF379D-67E5-4B15-FAC7-402B380B5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A1EE1D-4C3A-39AB-1A45-1EC0931B6FE1}"/>
              </a:ext>
            </a:extLst>
          </p:cNvPr>
          <p:cNvSpPr txBox="1"/>
          <p:nvPr/>
        </p:nvSpPr>
        <p:spPr>
          <a:xfrm>
            <a:off x="2988996" y="2746584"/>
            <a:ext cx="27639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Ydych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gywir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</p:txBody>
      </p:sp>
      <p:pic>
        <p:nvPicPr>
          <p:cNvPr id="3" name="Picture 2" descr="A clock with a white face&#10;&#10;AI-generated content may be incorrect.">
            <a:extLst>
              <a:ext uri="{FF2B5EF4-FFF2-40B4-BE49-F238E27FC236}">
                <a16:creationId xmlns:a16="http://schemas.microsoft.com/office/drawing/2014/main" id="{67F46F04-B63F-E4FD-7003-38FAAD7956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7568" y="1254850"/>
            <a:ext cx="3586971" cy="3666178"/>
          </a:xfrm>
          <a:prstGeom prst="rect">
            <a:avLst/>
          </a:prstGeom>
        </p:spPr>
      </p:pic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40751B6B-75D9-12F0-8D28-ED45D2581B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0997272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B0E0D4A-07A9-7A2F-1EA1-112F60A0A40E}"/>
              </a:ext>
            </a:extLst>
          </p:cNvPr>
          <p:cNvSpPr txBox="1"/>
          <p:nvPr/>
        </p:nvSpPr>
        <p:spPr>
          <a:xfrm>
            <a:off x="-401782" y="5081372"/>
            <a:ext cx="93656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Hanner </a:t>
            </a:r>
            <a:r>
              <a:rPr lang="en-US" sz="3600" dirty="0" err="1">
                <a:latin typeface="Comic Sans MS" panose="030F0902030302020204" pitchFamily="66" charset="0"/>
              </a:rPr>
              <a:t>awr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saith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hi’n</a:t>
            </a:r>
            <a:r>
              <a:rPr lang="en-US" sz="3600" dirty="0">
                <a:latin typeface="Comic Sans MS" panose="030F0902030302020204" pitchFamily="66" charset="0"/>
              </a:rPr>
              <a:t>  </a:t>
            </a:r>
            <a:r>
              <a:rPr lang="en-US" sz="3600" dirty="0" err="1">
                <a:latin typeface="Comic Sans MS" panose="030F0902030302020204" pitchFamily="66" charset="0"/>
              </a:rPr>
              <a:t>hanner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awr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saith</a:t>
            </a:r>
          </a:p>
        </p:txBody>
      </p:sp>
    </p:spTree>
    <p:extLst>
      <p:ext uri="{BB962C8B-B14F-4D97-AF65-F5344CB8AC3E}">
        <p14:creationId xmlns:p14="http://schemas.microsoft.com/office/powerpoint/2010/main" val="3224709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53169A-ACDA-5ABC-77A9-67974ACAE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F62A0C-3E90-2D50-4001-A75F7A812CA2}"/>
              </a:ext>
            </a:extLst>
          </p:cNvPr>
          <p:cNvSpPr txBox="1"/>
          <p:nvPr/>
        </p:nvSpPr>
        <p:spPr>
          <a:xfrm>
            <a:off x="2988996" y="2746584"/>
            <a:ext cx="27639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Ydych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gywir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F7F53411-1F99-BB52-74F2-17AD6EB89B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7221339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6D27E94-465B-ECAA-B008-CB7C901B6CCF}"/>
              </a:ext>
            </a:extLst>
          </p:cNvPr>
          <p:cNvSpPr txBox="1"/>
          <p:nvPr/>
        </p:nvSpPr>
        <p:spPr>
          <a:xfrm>
            <a:off x="-401782" y="5081372"/>
            <a:ext cx="93656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Hanner </a:t>
            </a:r>
            <a:r>
              <a:rPr lang="en-US" sz="3600" dirty="0" err="1">
                <a:latin typeface="Comic Sans MS" panose="030F0902030302020204" pitchFamily="66" charset="0"/>
              </a:rPr>
              <a:t>awr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pump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hi’n</a:t>
            </a:r>
            <a:r>
              <a:rPr lang="en-US" sz="3600" dirty="0">
                <a:latin typeface="Comic Sans MS" panose="030F0902030302020204" pitchFamily="66" charset="0"/>
              </a:rPr>
              <a:t>  </a:t>
            </a:r>
            <a:r>
              <a:rPr lang="en-US" sz="3600" dirty="0" err="1">
                <a:latin typeface="Comic Sans MS" panose="030F0902030302020204" pitchFamily="66" charset="0"/>
              </a:rPr>
              <a:t>hanner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awr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pump</a:t>
            </a:r>
          </a:p>
        </p:txBody>
      </p:sp>
      <p:pic>
        <p:nvPicPr>
          <p:cNvPr id="3" name="Picture 2" descr="A clock with a white face&#10;&#10;AI-generated content may be incorrect.">
            <a:extLst>
              <a:ext uri="{FF2B5EF4-FFF2-40B4-BE49-F238E27FC236}">
                <a16:creationId xmlns:a16="http://schemas.microsoft.com/office/drawing/2014/main" id="{0081B991-0C1F-2403-4568-2325464788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9138" y="1375902"/>
            <a:ext cx="3435250" cy="340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817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7EDA16-9257-6F98-006B-1762197F0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CD6DDB-1A9E-E73A-B5A9-5923E5122405}"/>
              </a:ext>
            </a:extLst>
          </p:cNvPr>
          <p:cNvSpPr txBox="1"/>
          <p:nvPr/>
        </p:nvSpPr>
        <p:spPr>
          <a:xfrm>
            <a:off x="2988996" y="2746584"/>
            <a:ext cx="27639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Ydych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gywir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9E222073-ECD9-CC92-D470-24EABA4AAE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0643079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BF400E7-06CC-7C8D-119F-28B085F383A0}"/>
              </a:ext>
            </a:extLst>
          </p:cNvPr>
          <p:cNvSpPr txBox="1"/>
          <p:nvPr/>
        </p:nvSpPr>
        <p:spPr>
          <a:xfrm>
            <a:off x="-401782" y="5081372"/>
            <a:ext cx="93656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un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un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pic>
        <p:nvPicPr>
          <p:cNvPr id="5" name="Picture 4" descr="A clock with a pink border&#10;&#10;AI-generated content may be incorrect.">
            <a:extLst>
              <a:ext uri="{FF2B5EF4-FFF2-40B4-BE49-F238E27FC236}">
                <a16:creationId xmlns:a16="http://schemas.microsoft.com/office/drawing/2014/main" id="{524177C4-B828-ECE7-3C2F-98942105F6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2430" y="1176214"/>
            <a:ext cx="3659140" cy="3790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107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8D4AB9-0E93-8902-6FA8-42911782F6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D2D702-B9DF-0E29-F87A-FC9D27B1E234}"/>
              </a:ext>
            </a:extLst>
          </p:cNvPr>
          <p:cNvSpPr txBox="1"/>
          <p:nvPr/>
        </p:nvSpPr>
        <p:spPr>
          <a:xfrm>
            <a:off x="2988996" y="2746584"/>
            <a:ext cx="27639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Ydych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gywir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BABC2493-23E3-0A70-00C4-5FAEF248F6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68993137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9FD49F4-DA70-2C3D-C121-2FD4A4373FF8}"/>
              </a:ext>
            </a:extLst>
          </p:cNvPr>
          <p:cNvSpPr txBox="1"/>
          <p:nvPr/>
        </p:nvSpPr>
        <p:spPr>
          <a:xfrm>
            <a:off x="-401782" y="5081372"/>
            <a:ext cx="93656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pedwar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wedi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pedwar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pic>
        <p:nvPicPr>
          <p:cNvPr id="3" name="Picture 2" descr="A clock with a pink border&#10;&#10;AI-generated content may be incorrect.">
            <a:extLst>
              <a:ext uri="{FF2B5EF4-FFF2-40B4-BE49-F238E27FC236}">
                <a16:creationId xmlns:a16="http://schemas.microsoft.com/office/drawing/2014/main" id="{0C4C3FE7-B741-AAC5-A72B-5750FD735F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76013" y="1131081"/>
            <a:ext cx="3789947" cy="378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834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FB483-74AC-0503-EFF0-307D4D1A8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ED5A7E29-B499-32BF-9CC4-459F9622E8B0}"/>
              </a:ext>
            </a:extLst>
          </p:cNvPr>
          <p:cNvGraphicFramePr/>
          <p:nvPr/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19DDD92-ADC3-6F40-C0BE-641EC0525401}"/>
              </a:ext>
            </a:extLst>
          </p:cNvPr>
          <p:cNvSpPr txBox="1"/>
          <p:nvPr/>
        </p:nvSpPr>
        <p:spPr>
          <a:xfrm>
            <a:off x="69272" y="3292744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Chwarter</a:t>
            </a:r>
            <a:r>
              <a:rPr lang="en-US" sz="28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i</a:t>
            </a:r>
            <a:endParaRPr lang="en-US" sz="2800" dirty="0">
              <a:solidFill>
                <a:srgbClr val="FF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CCDD29-B14F-8FAA-25B2-096A53CE1F12}"/>
              </a:ext>
            </a:extLst>
          </p:cNvPr>
          <p:cNvSpPr txBox="1"/>
          <p:nvPr/>
        </p:nvSpPr>
        <p:spPr>
          <a:xfrm>
            <a:off x="-1" y="6027003"/>
            <a:ext cx="87777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902030302020204" pitchFamily="66" charset="0"/>
              </a:rPr>
              <a:t>Pryd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mae’r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llaw</a:t>
            </a:r>
            <a:r>
              <a:rPr lang="en-US" sz="2400" dirty="0">
                <a:latin typeface="Comic Sans MS" panose="030F0902030302020204" pitchFamily="66" charset="0"/>
              </a:rPr>
              <a:t> hir </a:t>
            </a:r>
            <a:r>
              <a:rPr lang="en-US" sz="2400" dirty="0" err="1">
                <a:latin typeface="Comic Sans MS" panose="030F0902030302020204" pitchFamily="66" charset="0"/>
              </a:rPr>
              <a:t>ar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rhif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naw</a:t>
            </a:r>
            <a:r>
              <a:rPr lang="en-US" sz="2400" dirty="0">
                <a:latin typeface="Comic Sans MS" panose="030F0902030302020204" pitchFamily="66" charset="0"/>
              </a:rPr>
              <a:t>, </a:t>
            </a:r>
            <a:r>
              <a:rPr lang="en-US" sz="2400" dirty="0" err="1">
                <a:latin typeface="Comic Sans MS" panose="030F0902030302020204" pitchFamily="66" charset="0"/>
              </a:rPr>
              <a:t>mae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hi’n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chwarter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i</a:t>
            </a:r>
            <a:endParaRPr lang="en-US" sz="2400" dirty="0">
              <a:latin typeface="Comic Sans MS" panose="030F0902030302020204" pitchFamily="66" charset="0"/>
            </a:endParaRPr>
          </a:p>
          <a:p>
            <a:pPr algn="ctr"/>
            <a:endParaRPr lang="en-US" sz="2400" dirty="0">
              <a:latin typeface="Comic Sans MS" panose="030F0902030302020204" pitchFamily="66" charset="0"/>
            </a:endParaRPr>
          </a:p>
        </p:txBody>
      </p:sp>
      <p:pic>
        <p:nvPicPr>
          <p:cNvPr id="2" name="Picture 1" descr="A colorful clock face with numbers&#10;&#10;AI-generated content may be incorrect.">
            <a:extLst>
              <a:ext uri="{FF2B5EF4-FFF2-40B4-BE49-F238E27FC236}">
                <a16:creationId xmlns:a16="http://schemas.microsoft.com/office/drawing/2014/main" id="{56407A2E-39F1-096B-4249-45E0471BF2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95945" y="1295108"/>
            <a:ext cx="4341098" cy="4281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766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E0B9B-E902-DA7C-4D81-60E0B11822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99862087-449D-32AE-76C0-6D664131886D}"/>
              </a:ext>
            </a:extLst>
          </p:cNvPr>
          <p:cNvGraphicFramePr/>
          <p:nvPr/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5E2133D-1B90-0DF5-AD2B-0C2B5E776A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304065"/>
              </p:ext>
            </p:extLst>
          </p:nvPr>
        </p:nvGraphicFramePr>
        <p:xfrm>
          <a:off x="7393346" y="1980797"/>
          <a:ext cx="1468582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2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75896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449A997-EA62-2712-5D3F-1E02B1B1AA54}"/>
              </a:ext>
            </a:extLst>
          </p:cNvPr>
          <p:cNvSpPr txBox="1"/>
          <p:nvPr/>
        </p:nvSpPr>
        <p:spPr>
          <a:xfrm>
            <a:off x="62345" y="3103608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Chwarter</a:t>
            </a:r>
            <a:r>
              <a:rPr lang="en-US" sz="28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i</a:t>
            </a:r>
            <a:endParaRPr lang="en-US" sz="2800" dirty="0">
              <a:solidFill>
                <a:srgbClr val="FF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4BE80A-CB2E-97ED-9140-447A45252AF6}"/>
              </a:ext>
            </a:extLst>
          </p:cNvPr>
          <p:cNvSpPr txBox="1"/>
          <p:nvPr/>
        </p:nvSpPr>
        <p:spPr>
          <a:xfrm>
            <a:off x="-207818" y="5839903"/>
            <a:ext cx="7736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902030302020204" pitchFamily="66" charset="0"/>
              </a:rPr>
              <a:t>Byddwch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ofalus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achos</a:t>
            </a:r>
            <a:r>
              <a:rPr lang="en-US" sz="2400" dirty="0">
                <a:latin typeface="Comic Sans MS" panose="030F0902030302020204" pitchFamily="66" charset="0"/>
              </a:rPr>
              <a:t>, </a:t>
            </a:r>
            <a:r>
              <a:rPr lang="en-US" sz="2400" dirty="0" err="1">
                <a:latin typeface="Comic Sans MS" panose="030F0902030302020204" pitchFamily="66" charset="0"/>
              </a:rPr>
              <a:t>ar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ôl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wedi</a:t>
            </a:r>
            <a:r>
              <a:rPr lang="en-US" sz="2400" dirty="0">
                <a:latin typeface="Comic Sans MS" panose="030F0902030302020204" pitchFamily="66" charset="0"/>
              </a:rPr>
              <a:t>, dim </a:t>
            </a:r>
            <a:r>
              <a:rPr lang="en-US" sz="2400" dirty="0" err="1">
                <a:latin typeface="Comic Sans MS" panose="030F0902030302020204" pitchFamily="66" charset="0"/>
              </a:rPr>
              <a:t>treiglad</a:t>
            </a:r>
            <a:r>
              <a:rPr lang="en-US" sz="2400" dirty="0">
                <a:latin typeface="Comic Sans MS" panose="030F0902030302020204" pitchFamily="66" charset="0"/>
              </a:rPr>
              <a:t> medal </a:t>
            </a:r>
            <a:r>
              <a:rPr lang="en-US" sz="2400" dirty="0" err="1">
                <a:latin typeface="Comic Sans MS" panose="030F0902030302020204" pitchFamily="66" charset="0"/>
              </a:rPr>
              <a:t>ond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ar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ôl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i</a:t>
            </a:r>
            <a:r>
              <a:rPr lang="en-US" sz="2400" dirty="0">
                <a:latin typeface="Comic Sans MS" panose="030F0902030302020204" pitchFamily="66" charset="0"/>
              </a:rPr>
              <a:t>, </a:t>
            </a:r>
            <a:r>
              <a:rPr lang="en-US" sz="2400" dirty="0" err="1">
                <a:latin typeface="Comic Sans MS" panose="030F0902030302020204" pitchFamily="66" charset="0"/>
              </a:rPr>
              <a:t>mae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treiglad</a:t>
            </a:r>
            <a:r>
              <a:rPr lang="en-US" sz="2400" dirty="0">
                <a:latin typeface="Comic Sans MS" panose="030F0902030302020204" pitchFamily="66" charset="0"/>
              </a:rPr>
              <a:t> medal.</a:t>
            </a:r>
          </a:p>
          <a:p>
            <a:pPr algn="ctr"/>
            <a:endParaRPr lang="en-US" sz="2400" dirty="0">
              <a:latin typeface="Comic Sans MS" panose="030F0902030302020204" pitchFamily="66" charset="0"/>
            </a:endParaRPr>
          </a:p>
        </p:txBody>
      </p:sp>
      <p:pic>
        <p:nvPicPr>
          <p:cNvPr id="4" name="Picture 3" descr="A colorful clock face with numbers&#10;&#10;AI-generated content may be incorrect.">
            <a:extLst>
              <a:ext uri="{FF2B5EF4-FFF2-40B4-BE49-F238E27FC236}">
                <a16:creationId xmlns:a16="http://schemas.microsoft.com/office/drawing/2014/main" id="{135FC6AC-9B8C-FE3D-4AE4-7B0F173672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95945" y="1295108"/>
            <a:ext cx="4341098" cy="428105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C09D0A-91E5-A264-8FDA-4D9455D953B4}"/>
              </a:ext>
            </a:extLst>
          </p:cNvPr>
          <p:cNvSpPr txBox="1"/>
          <p:nvPr/>
        </p:nvSpPr>
        <p:spPr>
          <a:xfrm>
            <a:off x="5694334" y="1281837"/>
            <a:ext cx="3449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Comic Sans MS" panose="030F0902030302020204" pitchFamily="66" charset="0"/>
              </a:rPr>
              <a:t>Pa </a:t>
            </a:r>
            <a:r>
              <a:rPr lang="en-US" sz="2400" dirty="0" err="1">
                <a:latin typeface="Comic Sans MS" panose="030F0902030302020204" pitchFamily="66" charset="0"/>
              </a:rPr>
              <a:t>lythyren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sy’n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newid</a:t>
            </a:r>
            <a:r>
              <a:rPr lang="en-US" sz="2400" dirty="0">
                <a:latin typeface="Comic Sans MS" panose="030F09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3036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8D0A13-1661-564F-E2B0-8DE493FCD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6759BB0A-385D-F830-78A1-47D60AA712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9410765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AAE07F1-38C2-DB57-DBB0-005E4254D0C3}"/>
              </a:ext>
            </a:extLst>
          </p:cNvPr>
          <p:cNvSpPr txBox="1"/>
          <p:nvPr/>
        </p:nvSpPr>
        <p:spPr>
          <a:xfrm>
            <a:off x="-401782" y="5081372"/>
            <a:ext cx="93656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600" dirty="0" err="1">
                <a:latin typeface="Comic Sans MS" panose="030F0902030302020204" pitchFamily="66" charset="0"/>
              </a:rPr>
              <a:t>dau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600" dirty="0" err="1">
                <a:latin typeface="Comic Sans MS" panose="030F0902030302020204" pitchFamily="66" charset="0"/>
              </a:rPr>
              <a:t>dau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C24AAF3-A301-79EF-A61B-52F8E0D06A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94337"/>
              </p:ext>
            </p:extLst>
          </p:nvPr>
        </p:nvGraphicFramePr>
        <p:xfrm>
          <a:off x="7309125" y="1177452"/>
          <a:ext cx="1468582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2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75896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pic>
        <p:nvPicPr>
          <p:cNvPr id="6" name="Picture 5" descr="A clock with a green border&#10;&#10;AI-generated content may be incorrect.">
            <a:extLst>
              <a:ext uri="{FF2B5EF4-FFF2-40B4-BE49-F238E27FC236}">
                <a16:creationId xmlns:a16="http://schemas.microsoft.com/office/drawing/2014/main" id="{75B3F7B3-6D0B-87D8-885D-F510B7473A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40527" y="1035845"/>
            <a:ext cx="3947453" cy="404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192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AD8D32-7DD2-2D94-76E7-1C6B614F9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8DEF9922-9846-F490-AEC1-E69EE322BC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0886241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F662ED5-9347-4CA5-2AAC-A0D84DF4024A}"/>
              </a:ext>
            </a:extLst>
          </p:cNvPr>
          <p:cNvSpPr txBox="1"/>
          <p:nvPr/>
        </p:nvSpPr>
        <p:spPr>
          <a:xfrm>
            <a:off x="-748146" y="5082360"/>
            <a:ext cx="93656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3600" dirty="0" err="1">
                <a:latin typeface="Comic Sans MS" panose="030F0902030302020204" pitchFamily="66" charset="0"/>
              </a:rPr>
              <a:t>edwar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3600" dirty="0" err="1">
                <a:latin typeface="Comic Sans MS" panose="030F0902030302020204" pitchFamily="66" charset="0"/>
              </a:rPr>
              <a:t>edwar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40DFDD6-42FF-79B2-F585-43AAD6E7DA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6102471"/>
              </p:ext>
            </p:extLst>
          </p:nvPr>
        </p:nvGraphicFramePr>
        <p:xfrm>
          <a:off x="7309125" y="1177452"/>
          <a:ext cx="1468582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2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75896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pic>
        <p:nvPicPr>
          <p:cNvPr id="5" name="Picture 4" descr="A clock with a green border&#10;&#10;AI-generated content may be incorrect.">
            <a:extLst>
              <a:ext uri="{FF2B5EF4-FFF2-40B4-BE49-F238E27FC236}">
                <a16:creationId xmlns:a16="http://schemas.microsoft.com/office/drawing/2014/main" id="{A60962B0-4420-72A6-4BDD-662007B335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2686" y="1349235"/>
            <a:ext cx="3516736" cy="356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235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AC7E40-46D4-896E-C8E3-DD7559BB8E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BDAF3B4B-1CE1-96A3-082E-4EBDFBA027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6654793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F2286A0-1730-9FB9-27AB-361C78E09E9E}"/>
              </a:ext>
            </a:extLst>
          </p:cNvPr>
          <p:cNvSpPr txBox="1"/>
          <p:nvPr/>
        </p:nvSpPr>
        <p:spPr>
          <a:xfrm>
            <a:off x="-748146" y="5082360"/>
            <a:ext cx="93656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600" dirty="0" err="1">
                <a:latin typeface="Comic Sans MS" panose="030F0902030302020204" pitchFamily="66" charset="0"/>
              </a:rPr>
              <a:t>deg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600" dirty="0" err="1">
                <a:latin typeface="Comic Sans MS" panose="030F0902030302020204" pitchFamily="66" charset="0"/>
              </a:rPr>
              <a:t>deg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CC360F1-EA78-B15C-17DC-2089CD415B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4049110"/>
              </p:ext>
            </p:extLst>
          </p:nvPr>
        </p:nvGraphicFramePr>
        <p:xfrm>
          <a:off x="7309125" y="1177452"/>
          <a:ext cx="1468582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2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75896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pic>
        <p:nvPicPr>
          <p:cNvPr id="6" name="Picture 5" descr="A clock with a green border&#10;&#10;AI-generated content may be incorrect.">
            <a:extLst>
              <a:ext uri="{FF2B5EF4-FFF2-40B4-BE49-F238E27FC236}">
                <a16:creationId xmlns:a16="http://schemas.microsoft.com/office/drawing/2014/main" id="{91C120E1-DF3C-6498-07A6-C16567C9C2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6945" y="1086483"/>
            <a:ext cx="4044533" cy="3995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747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8067E8-5F61-B2BD-B598-6B0B2E52E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3741FA90-B8F5-5BE8-A245-08F094124D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4881447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295FEA-2A01-647B-7566-847843AABB80}"/>
              </a:ext>
            </a:extLst>
          </p:cNvPr>
          <p:cNvSpPr txBox="1"/>
          <p:nvPr/>
        </p:nvSpPr>
        <p:spPr>
          <a:xfrm>
            <a:off x="-401782" y="5081372"/>
            <a:ext cx="93656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600" dirty="0" err="1">
                <a:latin typeface="Comic Sans MS" panose="030F0902030302020204" pitchFamily="66" charset="0"/>
              </a:rPr>
              <a:t>deuddeg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hi’n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chwarter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600" dirty="0" err="1">
                <a:latin typeface="Comic Sans MS" panose="030F0902030302020204" pitchFamily="66" charset="0"/>
              </a:rPr>
              <a:t>deuddeg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944582B-D7F6-85C1-7FA5-AC12D347EF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5940310"/>
              </p:ext>
            </p:extLst>
          </p:nvPr>
        </p:nvGraphicFramePr>
        <p:xfrm>
          <a:off x="7384474" y="1204977"/>
          <a:ext cx="1393233" cy="50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2080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901153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pic>
        <p:nvPicPr>
          <p:cNvPr id="5" name="Picture 4" descr="A clock with a green border&#10;&#10;AI-generated content may be incorrect.">
            <a:extLst>
              <a:ext uri="{FF2B5EF4-FFF2-40B4-BE49-F238E27FC236}">
                <a16:creationId xmlns:a16="http://schemas.microsoft.com/office/drawing/2014/main" id="{E2025841-FB56-7657-A2CC-94097129BD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3201" y="1177452"/>
            <a:ext cx="3971134" cy="404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989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D61FAB17-0E3C-A664-8659-5978A91E6D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890" y="1939637"/>
            <a:ext cx="2092036" cy="209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ncert Group Stock Illustrations – 24,309 Concert Group Stock  Illustrations, Vectors &amp; Clipart - Dreamstime">
            <a:extLst>
              <a:ext uri="{FF2B5EF4-FFF2-40B4-BE49-F238E27FC236}">
                <a16:creationId xmlns:a16="http://schemas.microsoft.com/office/drawing/2014/main" id="{7E8317B9-F61C-20FF-C3EF-5825B1643F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336" y="1812780"/>
            <a:ext cx="3106465" cy="201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6DC4C26D-9DD0-156E-05BF-0BE1B6D56F54}"/>
              </a:ext>
            </a:extLst>
          </p:cNvPr>
          <p:cNvGrpSpPr/>
          <p:nvPr/>
        </p:nvGrpSpPr>
        <p:grpSpPr>
          <a:xfrm>
            <a:off x="5943600" y="1446646"/>
            <a:ext cx="3078018" cy="3078018"/>
            <a:chOff x="5943600" y="1446646"/>
            <a:chExt cx="3078018" cy="3078018"/>
          </a:xfrm>
        </p:grpSpPr>
        <p:pic>
          <p:nvPicPr>
            <p:cNvPr id="1030" name="Picture 6" descr="Start - Free sports and competition icons">
              <a:extLst>
                <a:ext uri="{FF2B5EF4-FFF2-40B4-BE49-F238E27FC236}">
                  <a16:creationId xmlns:a16="http://schemas.microsoft.com/office/drawing/2014/main" id="{ABE462B9-4D64-CED4-E5D3-17CD91EA2B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3600" y="1446646"/>
              <a:ext cx="3078018" cy="3078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B4D8FA09-2BDF-AC96-A1D4-795BCA595AEF}"/>
                </a:ext>
              </a:extLst>
            </p:cNvPr>
            <p:cNvSpPr txBox="1"/>
            <p:nvPr/>
          </p:nvSpPr>
          <p:spPr>
            <a:xfrm>
              <a:off x="6318827" y="1939637"/>
              <a:ext cx="2327564" cy="707886"/>
            </a:xfrm>
            <a:prstGeom prst="rect">
              <a:avLst/>
            </a:prstGeom>
            <a:solidFill>
              <a:srgbClr val="FFD579"/>
            </a:solidFill>
          </p:spPr>
          <p:txBody>
            <a:bodyPr wrap="square" rtlCol="0">
              <a:spAutoFit/>
            </a:bodyPr>
            <a:lstStyle/>
            <a:p>
              <a:r>
                <a:rPr lang="en-US" sz="4000" dirty="0" err="1">
                  <a:latin typeface="Comic Sans MS" panose="030F0902030302020204" pitchFamily="66" charset="0"/>
                </a:rPr>
                <a:t>Dechrau</a:t>
              </a:r>
              <a:endParaRPr lang="en-US" sz="4000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A369426-C1C1-8E2A-080F-5925B62F2058}"/>
              </a:ext>
            </a:extLst>
          </p:cNvPr>
          <p:cNvSpPr txBox="1"/>
          <p:nvPr/>
        </p:nvSpPr>
        <p:spPr>
          <a:xfrm>
            <a:off x="122382" y="4312289"/>
            <a:ext cx="46759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Pryd</a:t>
            </a:r>
            <a:r>
              <a:rPr lang="en-US" sz="3600" b="0" dirty="0">
                <a:solidFill>
                  <a:schemeClr val="tx1"/>
                </a:solidFill>
                <a:latin typeface="Comic Sans MS" panose="030F0902030302020204" pitchFamily="66" charset="0"/>
              </a:rPr>
              <a:t> </a:t>
            </a:r>
            <a:r>
              <a:rPr lang="en-US" sz="36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mae’r</a:t>
            </a:r>
            <a:endParaRPr lang="en-US" sz="3600" b="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B22F48-A75E-198D-02E5-AFF7A6B24BB6}"/>
              </a:ext>
            </a:extLst>
          </p:cNvPr>
          <p:cNvSpPr txBox="1"/>
          <p:nvPr/>
        </p:nvSpPr>
        <p:spPr>
          <a:xfrm>
            <a:off x="3032991" y="4312288"/>
            <a:ext cx="46759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cyngerdd</a:t>
            </a:r>
            <a:endParaRPr lang="en-US" sz="3600" b="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333228-2D1F-72B9-7C09-E31109F05716}"/>
              </a:ext>
            </a:extLst>
          </p:cNvPr>
          <p:cNvSpPr txBox="1"/>
          <p:nvPr/>
        </p:nvSpPr>
        <p:spPr>
          <a:xfrm>
            <a:off x="6318827" y="4312287"/>
            <a:ext cx="46759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yn</a:t>
            </a:r>
            <a:r>
              <a:rPr lang="en-US" sz="3200" b="0" dirty="0">
                <a:solidFill>
                  <a:schemeClr val="tx1"/>
                </a:solidFill>
                <a:latin typeface="Comic Sans MS" panose="030F0902030302020204" pitchFamily="66" charset="0"/>
              </a:rPr>
              <a:t> </a:t>
            </a:r>
            <a:r>
              <a:rPr lang="en-US" sz="32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dechrau</a:t>
            </a:r>
            <a:r>
              <a:rPr lang="en-US" sz="3200" b="0" dirty="0">
                <a:solidFill>
                  <a:schemeClr val="tx1"/>
                </a:solidFill>
                <a:latin typeface="Comic Sans MS" panose="030F09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409974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D962BB-0C4F-26DD-D80B-B140848D0E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oncert Group Stock Illustrations – 24,309 Concert Group Stock  Illustrations, Vectors &amp; Clipart - Dreamstime">
            <a:extLst>
              <a:ext uri="{FF2B5EF4-FFF2-40B4-BE49-F238E27FC236}">
                <a16:creationId xmlns:a16="http://schemas.microsoft.com/office/drawing/2014/main" id="{CA973762-CA2A-0976-CDD9-EA814DEBAC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27" y="1703252"/>
            <a:ext cx="3106465" cy="201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063DD8E5-BBB0-33A6-C58F-BFFB208868BC}"/>
              </a:ext>
            </a:extLst>
          </p:cNvPr>
          <p:cNvGrpSpPr/>
          <p:nvPr/>
        </p:nvGrpSpPr>
        <p:grpSpPr>
          <a:xfrm>
            <a:off x="3879273" y="1302327"/>
            <a:ext cx="2392217" cy="2944643"/>
            <a:chOff x="5943600" y="1446646"/>
            <a:chExt cx="3078018" cy="3078018"/>
          </a:xfrm>
        </p:grpSpPr>
        <p:pic>
          <p:nvPicPr>
            <p:cNvPr id="1030" name="Picture 6" descr="Start - Free sports and competition icons">
              <a:extLst>
                <a:ext uri="{FF2B5EF4-FFF2-40B4-BE49-F238E27FC236}">
                  <a16:creationId xmlns:a16="http://schemas.microsoft.com/office/drawing/2014/main" id="{0CC3329B-47E8-3B9B-CB0D-F80526CC4CB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3600" y="1446646"/>
              <a:ext cx="3078018" cy="30780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9819B3C-DF64-D469-13BC-399A8F325065}"/>
                </a:ext>
              </a:extLst>
            </p:cNvPr>
            <p:cNvSpPr txBox="1"/>
            <p:nvPr/>
          </p:nvSpPr>
          <p:spPr>
            <a:xfrm>
              <a:off x="6318827" y="2003980"/>
              <a:ext cx="2327563" cy="611262"/>
            </a:xfrm>
            <a:prstGeom prst="rect">
              <a:avLst/>
            </a:prstGeom>
            <a:solidFill>
              <a:srgbClr val="FFD579"/>
            </a:solidFill>
          </p:spPr>
          <p:txBody>
            <a:bodyPr wrap="square" rtlCol="0">
              <a:spAutoFit/>
            </a:bodyPr>
            <a:lstStyle/>
            <a:p>
              <a:r>
                <a:rPr lang="en-US" sz="3200" dirty="0" err="1">
                  <a:latin typeface="Comic Sans MS" panose="030F0902030302020204" pitchFamily="66" charset="0"/>
                </a:rPr>
                <a:t>Dechrau</a:t>
              </a:r>
              <a:endParaRPr lang="en-US" sz="4800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5BCB4E76-98EA-07C1-4132-18E693B55503}"/>
              </a:ext>
            </a:extLst>
          </p:cNvPr>
          <p:cNvSpPr txBox="1"/>
          <p:nvPr/>
        </p:nvSpPr>
        <p:spPr>
          <a:xfrm>
            <a:off x="174338" y="4287952"/>
            <a:ext cx="46759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Mae’r</a:t>
            </a:r>
            <a:r>
              <a:rPr lang="en-US" sz="2800" b="0" dirty="0">
                <a:solidFill>
                  <a:schemeClr val="tx1"/>
                </a:solidFill>
                <a:latin typeface="Comic Sans MS" panose="030F0902030302020204" pitchFamily="66" charset="0"/>
              </a:rPr>
              <a:t> </a:t>
            </a:r>
            <a:r>
              <a:rPr lang="en-US" sz="24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cyngerdd</a:t>
            </a:r>
            <a:endParaRPr lang="en-US" sz="2800" b="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A0EDAB-337B-3690-873F-E554716207A6}"/>
              </a:ext>
            </a:extLst>
          </p:cNvPr>
          <p:cNvSpPr txBox="1"/>
          <p:nvPr/>
        </p:nvSpPr>
        <p:spPr>
          <a:xfrm>
            <a:off x="3506674" y="4220604"/>
            <a:ext cx="23922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yn</a:t>
            </a:r>
            <a:r>
              <a:rPr lang="en-US" sz="3200" b="0" dirty="0">
                <a:solidFill>
                  <a:schemeClr val="tx1"/>
                </a:solidFill>
                <a:latin typeface="Comic Sans MS" panose="030F0902030302020204" pitchFamily="66" charset="0"/>
              </a:rPr>
              <a:t> </a:t>
            </a:r>
            <a:r>
              <a:rPr lang="en-US" sz="24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dechrau</a:t>
            </a:r>
            <a:endParaRPr lang="en-US" sz="3200" b="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pic>
        <p:nvPicPr>
          <p:cNvPr id="3" name="Picture 2" descr="A clock with a green border&#10;&#10;AI-generated content may be incorrect.">
            <a:extLst>
              <a:ext uri="{FF2B5EF4-FFF2-40B4-BE49-F238E27FC236}">
                <a16:creationId xmlns:a16="http://schemas.microsoft.com/office/drawing/2014/main" id="{4489F033-2600-7C0D-CCBB-F5364BD221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7545" y="1459860"/>
            <a:ext cx="2237617" cy="22550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B06EE9-1136-089E-0911-F34C596C068C}"/>
              </a:ext>
            </a:extLst>
          </p:cNvPr>
          <p:cNvSpPr txBox="1"/>
          <p:nvPr/>
        </p:nvSpPr>
        <p:spPr>
          <a:xfrm>
            <a:off x="6135782" y="4308526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Comic Sans MS" panose="030F0902030302020204" pitchFamily="66" charset="0"/>
              </a:rPr>
              <a:t>a</a:t>
            </a:r>
            <a:r>
              <a:rPr lang="en-US" sz="2400" b="0" dirty="0">
                <a:solidFill>
                  <a:schemeClr val="tx1"/>
                </a:solidFill>
                <a:latin typeface="Comic Sans MS" panose="030F0902030302020204" pitchFamily="66" charset="0"/>
              </a:rPr>
              <a:t>m </a:t>
            </a:r>
            <a:r>
              <a:rPr lang="en-US" sz="24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chwarter</a:t>
            </a:r>
            <a:r>
              <a:rPr lang="en-US" sz="2400" b="0" dirty="0">
                <a:solidFill>
                  <a:schemeClr val="tx1"/>
                </a:solidFill>
                <a:latin typeface="Comic Sans MS" panose="030F0902030302020204" pitchFamily="66" charset="0"/>
              </a:rPr>
              <a:t> </a:t>
            </a:r>
            <a:r>
              <a:rPr lang="en-US" sz="2400" b="0" dirty="0" err="1">
                <a:solidFill>
                  <a:schemeClr val="tx1"/>
                </a:solidFill>
                <a:latin typeface="Comic Sans MS" panose="030F0902030302020204" pitchFamily="66" charset="0"/>
              </a:rPr>
              <a:t>i</a:t>
            </a:r>
            <a:r>
              <a:rPr lang="en-US" sz="2400" b="0" dirty="0">
                <a:solidFill>
                  <a:schemeClr val="tx1"/>
                </a:solidFill>
                <a:latin typeface="Comic Sans MS" panose="030F0902030302020204" pitchFamily="66" charset="0"/>
              </a:rPr>
              <a:t> </a:t>
            </a:r>
            <a:r>
              <a:rPr lang="en-US" sz="2400" b="0" dirty="0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2400" b="0" dirty="0">
                <a:solidFill>
                  <a:schemeClr val="tx1"/>
                </a:solidFill>
                <a:latin typeface="Comic Sans MS" panose="030F0902030302020204" pitchFamily="66" charset="0"/>
              </a:rPr>
              <a:t>ump</a:t>
            </a:r>
            <a:endParaRPr lang="en-US" sz="2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67561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D1AE8E-E0CC-B382-E68A-A2B8E8B2E7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A75CBE0E-D024-82D2-3D19-70A0125A6D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8965465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13C5927-C3C1-728D-44C2-7CEFF79642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3638733"/>
              </p:ext>
            </p:extLst>
          </p:nvPr>
        </p:nvGraphicFramePr>
        <p:xfrm>
          <a:off x="366293" y="546162"/>
          <a:ext cx="7370619" cy="2996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6873">
                  <a:extLst>
                    <a:ext uri="{9D8B030D-6E8A-4147-A177-3AD203B41FA5}">
                      <a16:colId xmlns:a16="http://schemas.microsoft.com/office/drawing/2014/main" val="3805953980"/>
                    </a:ext>
                  </a:extLst>
                </a:gridCol>
                <a:gridCol w="2456873">
                  <a:extLst>
                    <a:ext uri="{9D8B030D-6E8A-4147-A177-3AD203B41FA5}">
                      <a16:colId xmlns:a16="http://schemas.microsoft.com/office/drawing/2014/main" val="3737977703"/>
                    </a:ext>
                  </a:extLst>
                </a:gridCol>
                <a:gridCol w="2456873">
                  <a:extLst>
                    <a:ext uri="{9D8B030D-6E8A-4147-A177-3AD203B41FA5}">
                      <a16:colId xmlns:a16="http://schemas.microsoft.com/office/drawing/2014/main" val="962351363"/>
                    </a:ext>
                  </a:extLst>
                </a:gridCol>
              </a:tblGrid>
              <a:tr h="749155">
                <a:tc rowSpan="4">
                  <a:txBody>
                    <a:bodyPr/>
                    <a:lstStyle/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Pryd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mae’r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4">
                  <a:txBody>
                    <a:bodyPr/>
                    <a:lstStyle/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dechrau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474615"/>
                  </a:ext>
                </a:extLst>
              </a:tr>
              <a:tr h="749155"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cyngerdd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805366"/>
                  </a:ext>
                </a:extLst>
              </a:tr>
              <a:tr h="749155"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sioe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1500484"/>
                  </a:ext>
                </a:extLst>
              </a:tr>
              <a:tr h="749155"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rhaglen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899837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C35ECB2-3166-F99A-AB5F-79F24929EA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133575"/>
              </p:ext>
            </p:extLst>
          </p:nvPr>
        </p:nvGraphicFramePr>
        <p:xfrm>
          <a:off x="135507" y="3955563"/>
          <a:ext cx="8797636" cy="2772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3802">
                  <a:extLst>
                    <a:ext uri="{9D8B030D-6E8A-4147-A177-3AD203B41FA5}">
                      <a16:colId xmlns:a16="http://schemas.microsoft.com/office/drawing/2014/main" val="3805953980"/>
                    </a:ext>
                  </a:extLst>
                </a:gridCol>
                <a:gridCol w="2064327">
                  <a:extLst>
                    <a:ext uri="{9D8B030D-6E8A-4147-A177-3AD203B41FA5}">
                      <a16:colId xmlns:a16="http://schemas.microsoft.com/office/drawing/2014/main" val="3737977703"/>
                    </a:ext>
                  </a:extLst>
                </a:gridCol>
                <a:gridCol w="2216728">
                  <a:extLst>
                    <a:ext uri="{9D8B030D-6E8A-4147-A177-3AD203B41FA5}">
                      <a16:colId xmlns:a16="http://schemas.microsoft.com/office/drawing/2014/main" val="962351363"/>
                    </a:ext>
                  </a:extLst>
                </a:gridCol>
                <a:gridCol w="3252779">
                  <a:extLst>
                    <a:ext uri="{9D8B030D-6E8A-4147-A177-3AD203B41FA5}">
                      <a16:colId xmlns:a16="http://schemas.microsoft.com/office/drawing/2014/main" val="3940782179"/>
                    </a:ext>
                  </a:extLst>
                </a:gridCol>
              </a:tblGrid>
              <a:tr h="693159">
                <a:tc rowSpan="4">
                  <a:txBody>
                    <a:bodyPr/>
                    <a:lstStyle/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Mae’r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4">
                  <a:txBody>
                    <a:bodyPr/>
                    <a:lstStyle/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dechrau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am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474615"/>
                  </a:ext>
                </a:extLst>
              </a:tr>
              <a:tr h="693159"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cyngerdd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chwarter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naw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805366"/>
                  </a:ext>
                </a:extLst>
              </a:tr>
              <a:tr h="693159"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sioe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chwarter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ri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1500484"/>
                  </a:ext>
                </a:extLst>
              </a:tr>
              <a:tr h="693159"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rhaglen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sz="240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chwarter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24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  <a:r>
                        <a:rPr lang="en-US" sz="2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edwar</a:t>
                      </a:r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89983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94795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8FCCB1-37D4-3602-FB33-EB40285C0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0339E81B-CE97-B4E9-3E6C-4EDE2C40A6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9123159"/>
              </p:ext>
            </p:extLst>
          </p:nvPr>
        </p:nvGraphicFramePr>
        <p:xfrm>
          <a:off x="0" y="22302"/>
          <a:ext cx="9144000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EC2F727-0850-D76F-B3A9-A8D7200F6F11}"/>
              </a:ext>
            </a:extLst>
          </p:cNvPr>
          <p:cNvSpPr txBox="1"/>
          <p:nvPr/>
        </p:nvSpPr>
        <p:spPr>
          <a:xfrm>
            <a:off x="90054" y="5039808"/>
            <a:ext cx="8963891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r>
              <a:rPr lang="en-US" sz="2800" dirty="0" err="1">
                <a:latin typeface="Comic Sans MS" panose="030F0902030302020204" pitchFamily="66" charset="0"/>
              </a:rPr>
              <a:t>Mae’r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cyngerdd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yn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dechrau</a:t>
            </a:r>
            <a:r>
              <a:rPr lang="en-US" sz="2800" dirty="0">
                <a:latin typeface="Comic Sans MS" panose="030F0902030302020204" pitchFamily="66" charset="0"/>
              </a:rPr>
              <a:t> am</a:t>
            </a:r>
          </a:p>
          <a:p>
            <a:pPr algn="ctr"/>
            <a:endParaRPr lang="en-US" sz="28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</p:txBody>
      </p:sp>
      <p:pic>
        <p:nvPicPr>
          <p:cNvPr id="2" name="Picture 1" descr="A clock with a green border&#10;&#10;AI-generated content may be incorrect.">
            <a:extLst>
              <a:ext uri="{FF2B5EF4-FFF2-40B4-BE49-F238E27FC236}">
                <a16:creationId xmlns:a16="http://schemas.microsoft.com/office/drawing/2014/main" id="{E13A3EA9-D19C-14D2-6D31-156708E69D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8830" y="1253857"/>
            <a:ext cx="3739569" cy="3785951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D9DBDA-F843-5122-8CF8-29C2F0F9ED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2149853"/>
              </p:ext>
            </p:extLst>
          </p:nvPr>
        </p:nvGraphicFramePr>
        <p:xfrm>
          <a:off x="7309125" y="1177452"/>
          <a:ext cx="1468582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2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75896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37F4A00-BC3D-5B75-BA67-8437354C34D8}"/>
              </a:ext>
            </a:extLst>
          </p:cNvPr>
          <p:cNvSpPr txBox="1"/>
          <p:nvPr/>
        </p:nvSpPr>
        <p:spPr>
          <a:xfrm>
            <a:off x="5189380" y="6009753"/>
            <a:ext cx="45997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chwarter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i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2800" dirty="0" err="1">
                <a:latin typeface="Comic Sans MS" panose="030F0902030302020204" pitchFamily="66" charset="0"/>
              </a:rPr>
              <a:t>edwar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76726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BC5BB3-B7EE-1BC5-D93F-7C30963826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DD3E1E80-2F4E-BF49-1AC6-E923F97CA6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3980892"/>
              </p:ext>
            </p:extLst>
          </p:nvPr>
        </p:nvGraphicFramePr>
        <p:xfrm>
          <a:off x="0" y="22302"/>
          <a:ext cx="9144000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5546D87-11D5-7235-C46E-78A28031C29D}"/>
              </a:ext>
            </a:extLst>
          </p:cNvPr>
          <p:cNvSpPr txBox="1"/>
          <p:nvPr/>
        </p:nvSpPr>
        <p:spPr>
          <a:xfrm>
            <a:off x="90054" y="5039808"/>
            <a:ext cx="8963891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dirty="0">
              <a:latin typeface="Chalkboard" panose="03050602040202020205" pitchFamily="66" charset="77"/>
            </a:endParaRPr>
          </a:p>
          <a:p>
            <a:pPr algn="ctr"/>
            <a:endParaRPr lang="en-US" sz="3200" dirty="0">
              <a:latin typeface="Chalkboard" panose="03050602040202020205" pitchFamily="66" charset="77"/>
            </a:endParaRPr>
          </a:p>
          <a:p>
            <a:r>
              <a:rPr lang="en-US" sz="2800" dirty="0" err="1">
                <a:latin typeface="Chalkboard" panose="03050602040202020205" pitchFamily="66" charset="77"/>
              </a:rPr>
              <a:t>Mae’r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rhaglen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dechrau</a:t>
            </a:r>
            <a:r>
              <a:rPr lang="en-US" sz="2800" dirty="0">
                <a:latin typeface="Chalkboard" panose="03050602040202020205" pitchFamily="66" charset="77"/>
              </a:rPr>
              <a:t> am</a:t>
            </a:r>
          </a:p>
          <a:p>
            <a:pPr algn="ctr"/>
            <a:endParaRPr lang="en-US" sz="3200" dirty="0">
              <a:latin typeface="Chalkboard" panose="03050602040202020205" pitchFamily="66" charset="77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B19A702-82EF-F8F0-B6FB-7DC89E786042}"/>
              </a:ext>
            </a:extLst>
          </p:cNvPr>
          <p:cNvGraphicFramePr>
            <a:graphicFrameLocks noGrp="1"/>
          </p:cNvGraphicFramePr>
          <p:nvPr/>
        </p:nvGraphicFramePr>
        <p:xfrm>
          <a:off x="7309125" y="1177452"/>
          <a:ext cx="1468582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2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75896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pic>
        <p:nvPicPr>
          <p:cNvPr id="6" name="Picture 5" descr="A clock with a green border&#10;&#10;AI-generated content may be incorrect.">
            <a:extLst>
              <a:ext uri="{FF2B5EF4-FFF2-40B4-BE49-F238E27FC236}">
                <a16:creationId xmlns:a16="http://schemas.microsoft.com/office/drawing/2014/main" id="{ABAEFE85-2205-5ED0-879E-6906F51E30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0468" y="852819"/>
            <a:ext cx="4154632" cy="41869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0290DE-27C6-631E-6783-A5FFB9B03E89}"/>
              </a:ext>
            </a:extLst>
          </p:cNvPr>
          <p:cNvSpPr txBox="1"/>
          <p:nvPr/>
        </p:nvSpPr>
        <p:spPr>
          <a:xfrm>
            <a:off x="4045528" y="6005181"/>
            <a:ext cx="45997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 err="1">
                <a:latin typeface="Chalkboard" panose="03050602040202020205" pitchFamily="66" charset="77"/>
              </a:rPr>
              <a:t>chwarter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i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>
                <a:solidFill>
                  <a:srgbClr val="FF0000"/>
                </a:solidFill>
                <a:latin typeface="Chalkboard" panose="03050602040202020205" pitchFamily="66" charset="77"/>
              </a:rPr>
              <a:t>b</a:t>
            </a:r>
            <a:r>
              <a:rPr lang="en-US" sz="2800" dirty="0">
                <a:latin typeface="Chalkboard" panose="03050602040202020205" pitchFamily="66" charset="77"/>
              </a:rPr>
              <a:t>ump</a:t>
            </a:r>
          </a:p>
        </p:txBody>
      </p:sp>
    </p:spTree>
    <p:extLst>
      <p:ext uri="{BB962C8B-B14F-4D97-AF65-F5344CB8AC3E}">
        <p14:creationId xmlns:p14="http://schemas.microsoft.com/office/powerpoint/2010/main" val="94080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C1736E-731A-7D20-AF3D-3C625F3D1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8F46610E-A78D-2782-D4F5-81E811B66C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0494473"/>
              </p:ext>
            </p:extLst>
          </p:nvPr>
        </p:nvGraphicFramePr>
        <p:xfrm>
          <a:off x="0" y="22302"/>
          <a:ext cx="9144000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5956D27-A060-AC29-204A-79E7EEF53316}"/>
              </a:ext>
            </a:extLst>
          </p:cNvPr>
          <p:cNvSpPr txBox="1"/>
          <p:nvPr/>
        </p:nvSpPr>
        <p:spPr>
          <a:xfrm>
            <a:off x="366293" y="5105435"/>
            <a:ext cx="8963891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dirty="0">
              <a:latin typeface="Chalkboard" panose="03050602040202020205" pitchFamily="66" charset="77"/>
            </a:endParaRPr>
          </a:p>
          <a:p>
            <a:pPr algn="ctr"/>
            <a:endParaRPr lang="en-US" sz="3200" dirty="0">
              <a:latin typeface="Chalkboard" panose="03050602040202020205" pitchFamily="66" charset="77"/>
            </a:endParaRPr>
          </a:p>
          <a:p>
            <a:r>
              <a:rPr lang="en-US" sz="2800" dirty="0" err="1">
                <a:latin typeface="Chalkboard" panose="03050602040202020205" pitchFamily="66" charset="77"/>
              </a:rPr>
              <a:t>Mae’r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sioe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dechrau</a:t>
            </a:r>
            <a:r>
              <a:rPr lang="en-US" sz="2800" dirty="0">
                <a:latin typeface="Chalkboard" panose="03050602040202020205" pitchFamily="66" charset="77"/>
              </a:rPr>
              <a:t> am</a:t>
            </a:r>
          </a:p>
          <a:p>
            <a:pPr algn="ctr"/>
            <a:endParaRPr lang="en-US" sz="3200" dirty="0">
              <a:latin typeface="Chalkboard" panose="03050602040202020205" pitchFamily="66" charset="77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529DA5D-5FE2-093A-2F0F-E246DFDCCA85}"/>
              </a:ext>
            </a:extLst>
          </p:cNvPr>
          <p:cNvGraphicFramePr>
            <a:graphicFrameLocks noGrp="1"/>
          </p:cNvGraphicFramePr>
          <p:nvPr/>
        </p:nvGraphicFramePr>
        <p:xfrm>
          <a:off x="7309125" y="1177452"/>
          <a:ext cx="1468582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2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75896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pic>
        <p:nvPicPr>
          <p:cNvPr id="3" name="Picture 2" descr="A clock with a green border&#10;&#10;AI-generated content may be incorrect.">
            <a:extLst>
              <a:ext uri="{FF2B5EF4-FFF2-40B4-BE49-F238E27FC236}">
                <a16:creationId xmlns:a16="http://schemas.microsoft.com/office/drawing/2014/main" id="{5FF3AD5E-CCAD-546A-ADA9-7E001F67E0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53380" y="1003700"/>
            <a:ext cx="4641631" cy="46779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17DA63B-F648-DA72-ADE2-F6AC1A1FEDD4}"/>
              </a:ext>
            </a:extLst>
          </p:cNvPr>
          <p:cNvSpPr txBox="1"/>
          <p:nvPr/>
        </p:nvSpPr>
        <p:spPr>
          <a:xfrm>
            <a:off x="3650673" y="6129273"/>
            <a:ext cx="46689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 err="1">
                <a:latin typeface="Chalkboard" panose="03050602040202020205" pitchFamily="66" charset="77"/>
              </a:rPr>
              <a:t>chwarter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i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solidFill>
                  <a:srgbClr val="FF0000"/>
                </a:solidFill>
                <a:latin typeface="Chalkboard" panose="03050602040202020205" pitchFamily="66" charset="77"/>
              </a:rPr>
              <a:t>d</a:t>
            </a:r>
            <a:r>
              <a:rPr lang="en-US" sz="2800" dirty="0" err="1">
                <a:latin typeface="Chalkboard" panose="03050602040202020205" pitchFamily="66" charset="77"/>
              </a:rPr>
              <a:t>dau</a:t>
            </a:r>
            <a:endParaRPr lang="en-US" sz="2800" dirty="0">
              <a:latin typeface="Chalkboard" panose="03050602040202020205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0852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4CA681-4CF1-3D2C-502F-90D1B13012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36E92DD9-C538-554A-77E6-9C2DB61618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0801511"/>
              </p:ext>
            </p:extLst>
          </p:nvPr>
        </p:nvGraphicFramePr>
        <p:xfrm>
          <a:off x="0" y="22302"/>
          <a:ext cx="9144000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8146E22-82A3-DBF8-AA80-24EDD2D607E9}"/>
              </a:ext>
            </a:extLst>
          </p:cNvPr>
          <p:cNvSpPr txBox="1"/>
          <p:nvPr/>
        </p:nvSpPr>
        <p:spPr>
          <a:xfrm>
            <a:off x="180109" y="1627329"/>
            <a:ext cx="896389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halkboard" panose="03050602040202020205" pitchFamily="66" charset="77"/>
              </a:rPr>
              <a:t>Tasg</a:t>
            </a:r>
            <a:r>
              <a:rPr lang="en-US" sz="2400" dirty="0">
                <a:latin typeface="Chalkboard" panose="03050602040202020205" pitchFamily="66" charset="77"/>
              </a:rPr>
              <a:t>- </a:t>
            </a:r>
            <a:r>
              <a:rPr lang="en-US" sz="2400" dirty="0" err="1">
                <a:latin typeface="Chalkboard" panose="03050602040202020205" pitchFamily="66" charset="77"/>
              </a:rPr>
              <a:t>gwrandewch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yn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ofalus</a:t>
            </a:r>
            <a:r>
              <a:rPr lang="en-US" sz="2400" dirty="0">
                <a:latin typeface="Chalkboard" panose="03050602040202020205" pitchFamily="66" charset="77"/>
              </a:rPr>
              <a:t>. </a:t>
            </a:r>
            <a:r>
              <a:rPr lang="en-US" sz="2400" dirty="0" err="1">
                <a:latin typeface="Chalkboard" panose="03050602040202020205" pitchFamily="66" charset="77"/>
              </a:rPr>
              <a:t>Byddwn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i’n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mynd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i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chwarae</a:t>
            </a:r>
            <a:r>
              <a:rPr lang="en-US" sz="2400" dirty="0">
                <a:latin typeface="Chalkboard" panose="03050602040202020205" pitchFamily="66" charset="77"/>
              </a:rPr>
              <a:t> bingo </a:t>
            </a:r>
            <a:r>
              <a:rPr lang="en-US" sz="2400" dirty="0" err="1">
                <a:latin typeface="Chalkboard" panose="03050602040202020205" pitchFamily="66" charset="77"/>
              </a:rPr>
              <a:t>i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ymarfer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chwarter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i</a:t>
            </a:r>
            <a:r>
              <a:rPr lang="en-US" sz="2400" dirty="0">
                <a:latin typeface="Chalkboard" panose="03050602040202020205" pitchFamily="66" charset="77"/>
              </a:rPr>
              <a:t> ac y </a:t>
            </a:r>
            <a:r>
              <a:rPr lang="en-US" sz="2400" dirty="0" err="1">
                <a:latin typeface="Chalkboard" panose="03050602040202020205" pitchFamily="66" charset="77"/>
              </a:rPr>
              <a:t>cwestiwn</a:t>
            </a:r>
            <a:r>
              <a:rPr lang="en-US" sz="2400" dirty="0">
                <a:latin typeface="Chalkboard" panose="03050602040202020205" pitchFamily="66" charset="77"/>
              </a:rPr>
              <a:t> ‘</a:t>
            </a:r>
            <a:r>
              <a:rPr lang="en-US" sz="2400" dirty="0" err="1">
                <a:latin typeface="Chalkboard" panose="03050602040202020205" pitchFamily="66" charset="77"/>
              </a:rPr>
              <a:t>pryd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>
                <a:latin typeface="Chalkboard" panose="03050602040202020205" pitchFamily="66" charset="77"/>
              </a:rPr>
              <a:t>mae’r </a:t>
            </a:r>
            <a:r>
              <a:rPr lang="en-US" sz="2400" dirty="0">
                <a:latin typeface="Chalkboard" panose="03050602040202020205" pitchFamily="66" charset="77"/>
              </a:rPr>
              <a:t>____ </a:t>
            </a:r>
            <a:r>
              <a:rPr lang="en-US" sz="2400" dirty="0" err="1">
                <a:latin typeface="Chalkboard" panose="03050602040202020205" pitchFamily="66" charset="77"/>
              </a:rPr>
              <a:t>yn</a:t>
            </a:r>
            <a:r>
              <a:rPr lang="en-US" sz="2400" dirty="0">
                <a:latin typeface="Chalkboard" panose="03050602040202020205" pitchFamily="66" charset="77"/>
              </a:rPr>
              <a:t> </a:t>
            </a:r>
            <a:r>
              <a:rPr lang="en-US" sz="2400" dirty="0" err="1">
                <a:latin typeface="Chalkboard" panose="03050602040202020205" pitchFamily="66" charset="77"/>
              </a:rPr>
              <a:t>dechrau</a:t>
            </a:r>
            <a:r>
              <a:rPr lang="en-US" sz="2400" dirty="0">
                <a:latin typeface="Chalkboard" panose="03050602040202020205" pitchFamily="66" charset="77"/>
              </a:rPr>
              <a:t>?’</a:t>
            </a:r>
            <a:endParaRPr lang="en-US" sz="2000" dirty="0">
              <a:latin typeface="Chalkboard" panose="03050602040202020205" pitchFamily="66" charset="77"/>
            </a:endParaRPr>
          </a:p>
          <a:p>
            <a:pPr algn="ctr"/>
            <a:endParaRPr lang="en-US" sz="3200" dirty="0">
              <a:latin typeface="Chalkboard" panose="03050602040202020205" pitchFamily="66" charset="77"/>
            </a:endParaRPr>
          </a:p>
        </p:txBody>
      </p:sp>
      <p:pic>
        <p:nvPicPr>
          <p:cNvPr id="5" name="Picture 4" descr="A group of clocks showing different time&#10;&#10;AI-generated content may be incorrect.">
            <a:extLst>
              <a:ext uri="{FF2B5EF4-FFF2-40B4-BE49-F238E27FC236}">
                <a16:creationId xmlns:a16="http://schemas.microsoft.com/office/drawing/2014/main" id="{0042719B-468B-12E2-4EB9-75A43A74F7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62684" y="2968120"/>
            <a:ext cx="4769247" cy="28850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4A39F98-0A47-D686-DAD1-275A57576A7C}"/>
              </a:ext>
            </a:extLst>
          </p:cNvPr>
          <p:cNvSpPr txBox="1"/>
          <p:nvPr/>
        </p:nvSpPr>
        <p:spPr>
          <a:xfrm rot="1572682">
            <a:off x="5410839" y="5578348"/>
            <a:ext cx="464127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4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llinell</a:t>
            </a:r>
            <a:r>
              <a:rPr lang="en-US" sz="4000" dirty="0">
                <a:solidFill>
                  <a:srgbClr val="FF0000"/>
                </a:solidFill>
                <a:latin typeface="Comic Sans MS" panose="030F0902030302020204" pitchFamily="66" charset="0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8DBD60-AF1C-663A-A4C4-23E95B1F0AB7}"/>
              </a:ext>
            </a:extLst>
          </p:cNvPr>
          <p:cNvSpPr txBox="1"/>
          <p:nvPr/>
        </p:nvSpPr>
        <p:spPr>
          <a:xfrm rot="20177492">
            <a:off x="-937052" y="5704417"/>
            <a:ext cx="411689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solidFill>
                  <a:srgbClr val="FF0000"/>
                </a:solidFill>
                <a:latin typeface="Comic Sans MS" panose="030F0902030302020204" pitchFamily="66" charset="0"/>
              </a:rPr>
              <a:t>T</a:t>
            </a:r>
            <a:r>
              <a:rPr lang="cy-GB" sz="4000" dirty="0">
                <a:solidFill>
                  <a:srgbClr val="FF0000"/>
                </a:solidFill>
                <a:latin typeface="Comic Sans MS" panose="030F0902030302020204" pitchFamily="66" charset="0"/>
              </a:rPr>
              <a:t>ŷ </a:t>
            </a:r>
            <a:r>
              <a:rPr lang="en-US" sz="4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llawn</a:t>
            </a:r>
            <a:r>
              <a:rPr lang="en-US" sz="4000" dirty="0">
                <a:solidFill>
                  <a:srgbClr val="FF0000"/>
                </a:solidFill>
                <a:latin typeface="Chalkboard" panose="03050602040202020205" pitchFamily="66" charset="77"/>
              </a:rPr>
              <a:t>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F4B839-2DFE-ADD4-EFA8-33F56FCC55CC}"/>
              </a:ext>
            </a:extLst>
          </p:cNvPr>
          <p:cNvSpPr txBox="1"/>
          <p:nvPr/>
        </p:nvSpPr>
        <p:spPr>
          <a:xfrm rot="1572682">
            <a:off x="6009706" y="2769941"/>
            <a:ext cx="325877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4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Llygaid</a:t>
            </a:r>
            <a:r>
              <a:rPr lang="en-US" sz="40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i</a:t>
            </a:r>
            <a:r>
              <a:rPr lang="en-US" sz="40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lawr</a:t>
            </a:r>
            <a:r>
              <a:rPr lang="en-US" sz="4000" dirty="0">
                <a:solidFill>
                  <a:srgbClr val="FF0000"/>
                </a:solidFill>
                <a:latin typeface="Comic Sans MS" panose="030F09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68483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DBF54-D788-3381-5034-31CD7080C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46FEF7E2-44F6-F722-4839-50246EEA59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0368286"/>
              </p:ext>
            </p:extLst>
          </p:nvPr>
        </p:nvGraphicFramePr>
        <p:xfrm>
          <a:off x="0" y="22302"/>
          <a:ext cx="9144000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41CFA73-0043-DF8C-C8AD-DD42AC56AB8A}"/>
              </a:ext>
            </a:extLst>
          </p:cNvPr>
          <p:cNvSpPr txBox="1"/>
          <p:nvPr/>
        </p:nvSpPr>
        <p:spPr>
          <a:xfrm>
            <a:off x="110024" y="2174692"/>
            <a:ext cx="628986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latin typeface="Comic Sans MS" panose="030F0902030302020204" pitchFamily="66" charset="0"/>
              </a:rPr>
              <a:t>Rydw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i’n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teimlo’n</a:t>
            </a:r>
            <a:r>
              <a:rPr lang="en-US" sz="4000" dirty="0">
                <a:latin typeface="Comic Sans MS" panose="030F0902030302020204" pitchFamily="66" charset="0"/>
              </a:rPr>
              <a:t> ….</a:t>
            </a: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endParaRPr lang="en-US" sz="28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078332-3137-D0D9-2455-EC26B4224328}"/>
              </a:ext>
            </a:extLst>
          </p:cNvPr>
          <p:cNvSpPr txBox="1"/>
          <p:nvPr/>
        </p:nvSpPr>
        <p:spPr>
          <a:xfrm rot="819952">
            <a:off x="6632931" y="1808858"/>
            <a:ext cx="132684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600" dirty="0" err="1">
                <a:latin typeface="Comic Sans MS" panose="030F0902030302020204" pitchFamily="66" charset="0"/>
              </a:rPr>
              <a:t>da</a:t>
            </a:r>
            <a:endParaRPr lang="en-US" sz="3600" dirty="0">
              <a:latin typeface="Comic Sans MS" panose="030F0902030302020204" pitchFamily="66" charset="0"/>
            </a:endParaRPr>
          </a:p>
          <a:p>
            <a:endParaRPr lang="en-US" sz="2000" dirty="0">
              <a:latin typeface="Comic Sans MS" panose="030F0902030302020204" pitchFamily="66" charset="0"/>
            </a:endParaRPr>
          </a:p>
          <a:p>
            <a:endParaRPr lang="en-US" sz="1600" dirty="0">
              <a:latin typeface="Comic Sans MS" panose="030F09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60AE49-F935-6449-61E7-CDEDBC13B26F}"/>
              </a:ext>
            </a:extLst>
          </p:cNvPr>
          <p:cNvSpPr txBox="1"/>
          <p:nvPr/>
        </p:nvSpPr>
        <p:spPr>
          <a:xfrm rot="21065772">
            <a:off x="683245" y="5342545"/>
            <a:ext cx="672737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latin typeface="Comic Sans MS" panose="030F0902030302020204" pitchFamily="66" charset="0"/>
              </a:rPr>
              <a:t>Rydw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i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eisiau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ymarfer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chwarter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i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eto</a:t>
            </a:r>
            <a:r>
              <a:rPr lang="en-US" sz="2800" dirty="0">
                <a:latin typeface="Comic Sans MS" panose="030F0902030302020204" pitchFamily="66" charset="0"/>
              </a:rPr>
              <a:t>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8141E7-2671-DE5D-AEF3-6EA63054FC7E}"/>
              </a:ext>
            </a:extLst>
          </p:cNvPr>
          <p:cNvSpPr txBox="1"/>
          <p:nvPr/>
        </p:nvSpPr>
        <p:spPr>
          <a:xfrm rot="747823">
            <a:off x="3681846" y="4213298"/>
            <a:ext cx="45789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 err="1">
                <a:latin typeface="Comic Sans MS" panose="030F0902030302020204" pitchFamily="66" charset="0"/>
              </a:rPr>
              <a:t>hyderus</a:t>
            </a:r>
            <a:endParaRPr lang="en-US" sz="4000" dirty="0">
              <a:latin typeface="Comic Sans MS" panose="030F09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02B0D6-1AA4-D043-A685-4DF1E76EFB3E}"/>
              </a:ext>
            </a:extLst>
          </p:cNvPr>
          <p:cNvSpPr txBox="1"/>
          <p:nvPr/>
        </p:nvSpPr>
        <p:spPr>
          <a:xfrm rot="20910789">
            <a:off x="1066416" y="2990606"/>
            <a:ext cx="46204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f</a:t>
            </a:r>
            <a:r>
              <a:rPr lang="en-US" sz="3600" dirty="0" err="1">
                <a:latin typeface="Comic Sans MS" panose="030F0902030302020204" pitchFamily="66" charset="0"/>
              </a:rPr>
              <a:t>endigedig</a:t>
            </a:r>
            <a:endParaRPr lang="en-US" sz="3600" dirty="0">
              <a:latin typeface="Comic Sans MS" panose="030F09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D6F3DC-6365-CA1B-BC3B-58075398B22E}"/>
              </a:ext>
            </a:extLst>
          </p:cNvPr>
          <p:cNvSpPr txBox="1"/>
          <p:nvPr/>
        </p:nvSpPr>
        <p:spPr>
          <a:xfrm rot="1247993">
            <a:off x="5510646" y="3594747"/>
            <a:ext cx="46204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hapus</a:t>
            </a:r>
          </a:p>
        </p:txBody>
      </p:sp>
    </p:spTree>
    <p:extLst>
      <p:ext uri="{BB962C8B-B14F-4D97-AF65-F5344CB8AC3E}">
        <p14:creationId xmlns:p14="http://schemas.microsoft.com/office/powerpoint/2010/main" val="2901756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lorful clock face with numbers&#10;&#10;AI-generated content may be incorrect.">
            <a:extLst>
              <a:ext uri="{FF2B5EF4-FFF2-40B4-BE49-F238E27FC236}">
                <a16:creationId xmlns:a16="http://schemas.microsoft.com/office/drawing/2014/main" id="{85374B4F-55FE-63AB-5DB1-1AADB10A76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3975" y="1610563"/>
            <a:ext cx="4391748" cy="4331004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-5400000">
            <a:off x="4238500" y="-2729343"/>
            <a:ext cx="542309" cy="6192169"/>
            <a:chOff x="0" y="0"/>
            <a:chExt cx="80156" cy="915239"/>
          </a:xfrm>
          <a:solidFill>
            <a:schemeClr val="bg1"/>
          </a:solidFill>
        </p:grpSpPr>
        <p:sp>
          <p:nvSpPr>
            <p:cNvPr id="17" name="Freeform 17"/>
            <p:cNvSpPr/>
            <p:nvPr/>
          </p:nvSpPr>
          <p:spPr>
            <a:xfrm>
              <a:off x="0" y="0"/>
              <a:ext cx="80156" cy="915239"/>
            </a:xfrm>
            <a:custGeom>
              <a:avLst/>
              <a:gdLst/>
              <a:ahLst/>
              <a:cxnLst/>
              <a:rect l="l" t="t" r="r" b="b"/>
              <a:pathLst>
                <a:path w="80156" h="915239">
                  <a:moveTo>
                    <a:pt x="0" y="0"/>
                  </a:moveTo>
                  <a:lnTo>
                    <a:pt x="80156" y="0"/>
                  </a:lnTo>
                  <a:lnTo>
                    <a:pt x="80156" y="915239"/>
                  </a:lnTo>
                  <a:lnTo>
                    <a:pt x="0" y="915239"/>
                  </a:lnTo>
                  <a:close/>
                </a:path>
              </a:pathLst>
            </a:custGeom>
            <a:grpFill/>
            <a:ln w="57150" cap="sq">
              <a:solidFill>
                <a:schemeClr val="tx1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28575"/>
              <a:ext cx="80156" cy="943814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475915" y="153938"/>
            <a:ext cx="6192169" cy="374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2"/>
              </a:lnSpc>
              <a:spcBef>
                <a:spcPct val="0"/>
              </a:spcBef>
            </a:pPr>
            <a:r>
              <a:rPr lang="en-US" sz="2222" dirty="0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Mat Iaith</a:t>
            </a: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CB63FC9C-54B2-41CA-B5AD-F2F85156492E}"/>
              </a:ext>
            </a:extLst>
          </p:cNvPr>
          <p:cNvGraphicFramePr>
            <a:graphicFrameLocks noGrp="1"/>
          </p:cNvGraphicFramePr>
          <p:nvPr/>
        </p:nvGraphicFramePr>
        <p:xfrm>
          <a:off x="6725723" y="3892336"/>
          <a:ext cx="2039783" cy="1133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0020">
                  <a:extLst>
                    <a:ext uri="{9D8B030D-6E8A-4147-A177-3AD203B41FA5}">
                      <a16:colId xmlns:a16="http://schemas.microsoft.com/office/drawing/2014/main" val="1195517556"/>
                    </a:ext>
                  </a:extLst>
                </a:gridCol>
                <a:gridCol w="1129763">
                  <a:extLst>
                    <a:ext uri="{9D8B030D-6E8A-4147-A177-3AD203B41FA5}">
                      <a16:colId xmlns:a16="http://schemas.microsoft.com/office/drawing/2014/main" val="2427172737"/>
                    </a:ext>
                  </a:extLst>
                </a:gridCol>
              </a:tblGrid>
              <a:tr h="1133769"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chemeClr val="tx1"/>
                        </a:solidFill>
                      </a:endParaRPr>
                    </a:p>
                  </a:txBody>
                  <a:tcPr marL="78191" marR="78191" marT="39095" marB="3909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rgbClr val="7030A0"/>
                        </a:solidFill>
                      </a:endParaRPr>
                    </a:p>
                  </a:txBody>
                  <a:tcPr marL="78191" marR="78191" marT="39095" marB="3909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6766840"/>
                  </a:ext>
                </a:extLst>
              </a:tr>
            </a:tbl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BBC81F98-B952-D36B-D2C1-322557D96B2D}"/>
              </a:ext>
            </a:extLst>
          </p:cNvPr>
          <p:cNvSpPr txBox="1"/>
          <p:nvPr/>
        </p:nvSpPr>
        <p:spPr>
          <a:xfrm>
            <a:off x="5631813" y="1392638"/>
            <a:ext cx="10939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dirty="0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un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432F6BC-56BF-7C94-8D4D-C3C67F04D4CC}"/>
              </a:ext>
            </a:extLst>
          </p:cNvPr>
          <p:cNvSpPr txBox="1"/>
          <p:nvPr/>
        </p:nvSpPr>
        <p:spPr>
          <a:xfrm>
            <a:off x="6429706" y="2261648"/>
            <a:ext cx="7606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dau</a:t>
            </a:r>
            <a:endParaRPr lang="en-GB" sz="2800" dirty="0">
              <a:solidFill>
                <a:srgbClr val="00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5AEF509-AC6A-2F2E-DDA7-03C441CF86F6}"/>
              </a:ext>
            </a:extLst>
          </p:cNvPr>
          <p:cNvSpPr txBox="1"/>
          <p:nvPr/>
        </p:nvSpPr>
        <p:spPr>
          <a:xfrm>
            <a:off x="6810027" y="3439205"/>
            <a:ext cx="7606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tri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9143918-9448-8031-0FF8-8D0FC8EB2533}"/>
              </a:ext>
            </a:extLst>
          </p:cNvPr>
          <p:cNvSpPr txBox="1"/>
          <p:nvPr/>
        </p:nvSpPr>
        <p:spPr>
          <a:xfrm>
            <a:off x="6556608" y="4587975"/>
            <a:ext cx="15621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pedwar</a:t>
            </a:r>
            <a:endParaRPr lang="en-GB" sz="2800" dirty="0">
              <a:solidFill>
                <a:srgbClr val="00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A6A3377-B9B4-9D95-0581-A9254611BD6A}"/>
              </a:ext>
            </a:extLst>
          </p:cNvPr>
          <p:cNvSpPr txBox="1"/>
          <p:nvPr/>
        </p:nvSpPr>
        <p:spPr>
          <a:xfrm>
            <a:off x="5706096" y="5503922"/>
            <a:ext cx="15621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pump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401BC93-FE71-68F7-1B4B-FCA772D9181A}"/>
              </a:ext>
            </a:extLst>
          </p:cNvPr>
          <p:cNvSpPr txBox="1"/>
          <p:nvPr/>
        </p:nvSpPr>
        <p:spPr>
          <a:xfrm>
            <a:off x="4000122" y="5803292"/>
            <a:ext cx="15621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chwech</a:t>
            </a:r>
            <a:endParaRPr lang="en-GB" sz="2800" dirty="0">
              <a:solidFill>
                <a:srgbClr val="00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073BE8A-5EF6-DC3D-132D-344BC8365B7F}"/>
              </a:ext>
            </a:extLst>
          </p:cNvPr>
          <p:cNvSpPr txBox="1"/>
          <p:nvPr/>
        </p:nvSpPr>
        <p:spPr>
          <a:xfrm>
            <a:off x="3340132" y="6334364"/>
            <a:ext cx="2624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hanner</a:t>
            </a:r>
            <a:r>
              <a:rPr lang="en-GB" sz="2400" dirty="0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awr</a:t>
            </a:r>
            <a:r>
              <a:rPr lang="en-GB" sz="2400" dirty="0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wedi</a:t>
            </a:r>
            <a:endParaRPr lang="en-GB" sz="2400" dirty="0">
              <a:solidFill>
                <a:srgbClr val="FF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D2A3FC0-567D-D26F-87AC-DF2983587DC9}"/>
              </a:ext>
            </a:extLst>
          </p:cNvPr>
          <p:cNvSpPr txBox="1"/>
          <p:nvPr/>
        </p:nvSpPr>
        <p:spPr>
          <a:xfrm>
            <a:off x="2559054" y="5480622"/>
            <a:ext cx="15621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saith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8C9DA35-7856-6CFC-811A-09F7AA3B0519}"/>
              </a:ext>
            </a:extLst>
          </p:cNvPr>
          <p:cNvSpPr txBox="1"/>
          <p:nvPr/>
        </p:nvSpPr>
        <p:spPr>
          <a:xfrm>
            <a:off x="1777976" y="4662440"/>
            <a:ext cx="15621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wyth</a:t>
            </a:r>
            <a:endParaRPr lang="en-GB" sz="2800" dirty="0">
              <a:solidFill>
                <a:srgbClr val="00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6127460-549D-67D9-3469-90A60D63E139}"/>
              </a:ext>
            </a:extLst>
          </p:cNvPr>
          <p:cNvSpPr txBox="1"/>
          <p:nvPr/>
        </p:nvSpPr>
        <p:spPr>
          <a:xfrm>
            <a:off x="1555637" y="3467160"/>
            <a:ext cx="8626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naw</a:t>
            </a:r>
            <a:endParaRPr lang="en-GB" sz="2800" dirty="0">
              <a:solidFill>
                <a:srgbClr val="00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13146A6A-5905-6DEE-C281-53FE5FC61E46}"/>
              </a:ext>
            </a:extLst>
          </p:cNvPr>
          <p:cNvSpPr txBox="1"/>
          <p:nvPr/>
        </p:nvSpPr>
        <p:spPr>
          <a:xfrm>
            <a:off x="2046170" y="2221800"/>
            <a:ext cx="92185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deg</a:t>
            </a:r>
            <a:endParaRPr lang="en-GB" sz="2800" dirty="0">
              <a:solidFill>
                <a:srgbClr val="00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16CB894-267A-0B05-E7AE-F2FD895753CE}"/>
              </a:ext>
            </a:extLst>
          </p:cNvPr>
          <p:cNvSpPr txBox="1"/>
          <p:nvPr/>
        </p:nvSpPr>
        <p:spPr>
          <a:xfrm>
            <a:off x="1475915" y="1453698"/>
            <a:ext cx="242228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un </a:t>
            </a: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ar</a:t>
            </a:r>
            <a:r>
              <a:rPr lang="en-GB" sz="2800" dirty="0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ddeg</a:t>
            </a:r>
            <a:endParaRPr lang="en-GB" sz="2800" dirty="0">
              <a:solidFill>
                <a:srgbClr val="00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D8B81B1-4FE8-9815-BC9C-00922E5AD213}"/>
              </a:ext>
            </a:extLst>
          </p:cNvPr>
          <p:cNvSpPr txBox="1"/>
          <p:nvPr/>
        </p:nvSpPr>
        <p:spPr>
          <a:xfrm>
            <a:off x="3776753" y="1106737"/>
            <a:ext cx="156215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 err="1">
                <a:solidFill>
                  <a:srgbClr val="00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deuddeg</a:t>
            </a:r>
            <a:endParaRPr lang="en-GB" sz="2800" dirty="0">
              <a:solidFill>
                <a:srgbClr val="00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BF6A6BA-2197-19E9-67FE-5996CD3872A1}"/>
              </a:ext>
            </a:extLst>
          </p:cNvPr>
          <p:cNvSpPr txBox="1"/>
          <p:nvPr/>
        </p:nvSpPr>
        <p:spPr>
          <a:xfrm>
            <a:off x="1808449" y="686961"/>
            <a:ext cx="54686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o’r</a:t>
            </a:r>
            <a:r>
              <a:rPr lang="en-GB" sz="2400" dirty="0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gloch</a:t>
            </a:r>
            <a:endParaRPr lang="en-GB" sz="2400" dirty="0">
              <a:solidFill>
                <a:srgbClr val="FF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ECDDCD-D3C9-82E6-F71B-1A1358984146}"/>
              </a:ext>
            </a:extLst>
          </p:cNvPr>
          <p:cNvSpPr txBox="1"/>
          <p:nvPr/>
        </p:nvSpPr>
        <p:spPr>
          <a:xfrm>
            <a:off x="7292140" y="3497937"/>
            <a:ext cx="26248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chwarter</a:t>
            </a:r>
            <a:r>
              <a:rPr lang="en-GB" sz="2000" dirty="0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wedi</a:t>
            </a:r>
            <a:endParaRPr lang="en-GB" sz="2000" dirty="0">
              <a:solidFill>
                <a:srgbClr val="FF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907F51-B074-9EFA-3804-1CE7066FCDEA}"/>
              </a:ext>
            </a:extLst>
          </p:cNvPr>
          <p:cNvSpPr txBox="1"/>
          <p:nvPr/>
        </p:nvSpPr>
        <p:spPr>
          <a:xfrm>
            <a:off x="163501" y="3590270"/>
            <a:ext cx="26248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chwarter</a:t>
            </a:r>
            <a:r>
              <a:rPr lang="en-GB" sz="2000" dirty="0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halkboard" panose="03050602040202020205" pitchFamily="66" charset="77"/>
                <a:cs typeface="Futura" panose="020B0602020204020303" pitchFamily="34" charset="-79"/>
              </a:rPr>
              <a:t>i</a:t>
            </a:r>
            <a:endParaRPr lang="en-GB" sz="2000" dirty="0">
              <a:solidFill>
                <a:srgbClr val="FF0000"/>
              </a:solidFill>
              <a:latin typeface="Chalkboard" panose="03050602040202020205" pitchFamily="66" charset="77"/>
              <a:cs typeface="Futura" panose="020B0602020204020303" pitchFamily="34" charset="-79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55E645-95B9-2996-62E4-23AAFE316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3">
            <a:extLst>
              <a:ext uri="{FF2B5EF4-FFF2-40B4-BE49-F238E27FC236}">
                <a16:creationId xmlns:a16="http://schemas.microsoft.com/office/drawing/2014/main" id="{5684D5D2-C9DC-A6E2-B7A2-28EDACA01CD8}"/>
              </a:ext>
            </a:extLst>
          </p:cNvPr>
          <p:cNvGrpSpPr/>
          <p:nvPr/>
        </p:nvGrpSpPr>
        <p:grpSpPr>
          <a:xfrm rot="-5400000">
            <a:off x="2699493" y="-1537765"/>
            <a:ext cx="542310" cy="5184309"/>
            <a:chOff x="0" y="0"/>
            <a:chExt cx="362023" cy="915239"/>
          </a:xfrm>
          <a:solidFill>
            <a:schemeClr val="bg1"/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0052F0C4-CA9B-FC2E-3B6A-B0D9FD738E86}"/>
                </a:ext>
              </a:extLst>
            </p:cNvPr>
            <p:cNvSpPr/>
            <p:nvPr/>
          </p:nvSpPr>
          <p:spPr>
            <a:xfrm>
              <a:off x="0" y="0"/>
              <a:ext cx="362023" cy="915239"/>
            </a:xfrm>
            <a:custGeom>
              <a:avLst/>
              <a:gdLst/>
              <a:ahLst/>
              <a:cxnLst/>
              <a:rect l="l" t="t" r="r" b="b"/>
              <a:pathLst>
                <a:path w="362023" h="915239">
                  <a:moveTo>
                    <a:pt x="0" y="0"/>
                  </a:moveTo>
                  <a:lnTo>
                    <a:pt x="362023" y="0"/>
                  </a:lnTo>
                  <a:lnTo>
                    <a:pt x="362023" y="915239"/>
                  </a:lnTo>
                  <a:lnTo>
                    <a:pt x="0" y="915239"/>
                  </a:lnTo>
                  <a:close/>
                </a:path>
              </a:pathLst>
            </a:custGeom>
            <a:grpFill/>
            <a:ln w="57150" cap="sq">
              <a:solidFill>
                <a:schemeClr val="tx1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E21571F7-4E7B-EB73-56ED-828080AEDD9F}"/>
                </a:ext>
              </a:extLst>
            </p:cNvPr>
            <p:cNvSpPr txBox="1"/>
            <p:nvPr/>
          </p:nvSpPr>
          <p:spPr>
            <a:xfrm>
              <a:off x="0" y="-28575"/>
              <a:ext cx="362023" cy="943814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16" name="Group 16">
            <a:extLst>
              <a:ext uri="{FF2B5EF4-FFF2-40B4-BE49-F238E27FC236}">
                <a16:creationId xmlns:a16="http://schemas.microsoft.com/office/drawing/2014/main" id="{2430B190-DEDC-031A-5EBF-821338F3A09D}"/>
              </a:ext>
            </a:extLst>
          </p:cNvPr>
          <p:cNvGrpSpPr/>
          <p:nvPr/>
        </p:nvGrpSpPr>
        <p:grpSpPr>
          <a:xfrm rot="-5400000">
            <a:off x="4238500" y="-2729343"/>
            <a:ext cx="542309" cy="6192169"/>
            <a:chOff x="0" y="0"/>
            <a:chExt cx="80156" cy="915239"/>
          </a:xfrm>
          <a:solidFill>
            <a:schemeClr val="bg1"/>
          </a:solidFill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84E70885-6759-828C-5355-C7E9997CEB40}"/>
                </a:ext>
              </a:extLst>
            </p:cNvPr>
            <p:cNvSpPr/>
            <p:nvPr/>
          </p:nvSpPr>
          <p:spPr>
            <a:xfrm>
              <a:off x="0" y="0"/>
              <a:ext cx="80156" cy="915239"/>
            </a:xfrm>
            <a:custGeom>
              <a:avLst/>
              <a:gdLst/>
              <a:ahLst/>
              <a:cxnLst/>
              <a:rect l="l" t="t" r="r" b="b"/>
              <a:pathLst>
                <a:path w="80156" h="915239">
                  <a:moveTo>
                    <a:pt x="0" y="0"/>
                  </a:moveTo>
                  <a:lnTo>
                    <a:pt x="80156" y="0"/>
                  </a:lnTo>
                  <a:lnTo>
                    <a:pt x="80156" y="915239"/>
                  </a:lnTo>
                  <a:lnTo>
                    <a:pt x="0" y="915239"/>
                  </a:lnTo>
                  <a:close/>
                </a:path>
              </a:pathLst>
            </a:custGeom>
            <a:grpFill/>
            <a:ln w="57150" cap="sq">
              <a:solidFill>
                <a:srgbClr val="000000">
                  <a:alpha val="87843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ECB1F701-81D7-BCF5-5FFC-553A9AC8AFB9}"/>
                </a:ext>
              </a:extLst>
            </p:cNvPr>
            <p:cNvSpPr txBox="1"/>
            <p:nvPr/>
          </p:nvSpPr>
          <p:spPr>
            <a:xfrm>
              <a:off x="0" y="-28575"/>
              <a:ext cx="80156" cy="943814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sp>
        <p:nvSpPr>
          <p:cNvPr id="19" name="TextBox 19">
            <a:extLst>
              <a:ext uri="{FF2B5EF4-FFF2-40B4-BE49-F238E27FC236}">
                <a16:creationId xmlns:a16="http://schemas.microsoft.com/office/drawing/2014/main" id="{3C04CF53-3F45-9571-CA8C-96169479A09B}"/>
              </a:ext>
            </a:extLst>
          </p:cNvPr>
          <p:cNvSpPr txBox="1"/>
          <p:nvPr/>
        </p:nvSpPr>
        <p:spPr>
          <a:xfrm>
            <a:off x="1475915" y="153938"/>
            <a:ext cx="6192169" cy="374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2"/>
              </a:lnSpc>
              <a:spcBef>
                <a:spcPct val="0"/>
              </a:spcBef>
            </a:pPr>
            <a:r>
              <a:rPr lang="en-US" sz="2222" dirty="0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Mat Iaith</a:t>
            </a: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656D29A3-AB2A-06D1-FE64-5D2DD9494260}"/>
              </a:ext>
            </a:extLst>
          </p:cNvPr>
          <p:cNvGraphicFramePr>
            <a:graphicFrameLocks noGrp="1"/>
          </p:cNvGraphicFramePr>
          <p:nvPr/>
        </p:nvGraphicFramePr>
        <p:xfrm>
          <a:off x="6725723" y="3892336"/>
          <a:ext cx="2039783" cy="1133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0020">
                  <a:extLst>
                    <a:ext uri="{9D8B030D-6E8A-4147-A177-3AD203B41FA5}">
                      <a16:colId xmlns:a16="http://schemas.microsoft.com/office/drawing/2014/main" val="1195517556"/>
                    </a:ext>
                  </a:extLst>
                </a:gridCol>
                <a:gridCol w="1129763">
                  <a:extLst>
                    <a:ext uri="{9D8B030D-6E8A-4147-A177-3AD203B41FA5}">
                      <a16:colId xmlns:a16="http://schemas.microsoft.com/office/drawing/2014/main" val="2427172737"/>
                    </a:ext>
                  </a:extLst>
                </a:gridCol>
              </a:tblGrid>
              <a:tr h="1133769"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chemeClr val="tx1"/>
                        </a:solidFill>
                      </a:endParaRPr>
                    </a:p>
                  </a:txBody>
                  <a:tcPr marL="78191" marR="78191" marT="39095" marB="3909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rgbClr val="7030A0"/>
                        </a:solidFill>
                      </a:endParaRPr>
                    </a:p>
                  </a:txBody>
                  <a:tcPr marL="78191" marR="78191" marT="39095" marB="3909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6766840"/>
                  </a:ext>
                </a:extLst>
              </a:tr>
            </a:tbl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64D497EC-DB70-49D1-94CD-4E8A693ADF1D}"/>
              </a:ext>
            </a:extLst>
          </p:cNvPr>
          <p:cNvSpPr txBox="1"/>
          <p:nvPr/>
        </p:nvSpPr>
        <p:spPr>
          <a:xfrm>
            <a:off x="559997" y="767852"/>
            <a:ext cx="488807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Chalkboard" panose="03050602040202020205" pitchFamily="66" charset="77"/>
              </a:rPr>
              <a:t>Pryd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mae’r</a:t>
            </a:r>
            <a:r>
              <a:rPr lang="en-US" sz="2000" dirty="0">
                <a:latin typeface="Chalkboard" panose="03050602040202020205" pitchFamily="66" charset="77"/>
              </a:rPr>
              <a:t> _______ </a:t>
            </a:r>
            <a:r>
              <a:rPr lang="en-US" sz="2000" dirty="0" err="1">
                <a:latin typeface="Chalkboard" panose="03050602040202020205" pitchFamily="66" charset="77"/>
              </a:rPr>
              <a:t>yn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dechrau</a:t>
            </a:r>
            <a:r>
              <a:rPr lang="en-US" sz="2000" dirty="0">
                <a:latin typeface="Chalkboard" panose="03050602040202020205" pitchFamily="66" charset="77"/>
              </a:rPr>
              <a:t>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BF228B0-8F2E-0F4D-9334-667FF33730EE}"/>
              </a:ext>
            </a:extLst>
          </p:cNvPr>
          <p:cNvSpPr txBox="1"/>
          <p:nvPr/>
        </p:nvSpPr>
        <p:spPr>
          <a:xfrm>
            <a:off x="1475915" y="1483131"/>
            <a:ext cx="3911163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US" sz="2000" dirty="0">
              <a:latin typeface="Chalkboard" panose="03050602040202020205" pitchFamily="66" charset="77"/>
            </a:endParaRPr>
          </a:p>
          <a:p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latin typeface="Chalkboard" panose="03050602040202020205" pitchFamily="66" charset="77"/>
              </a:rPr>
              <a:t>Mae’r</a:t>
            </a:r>
            <a:r>
              <a:rPr lang="en-US" sz="2000" dirty="0">
                <a:latin typeface="Chalkboard" panose="03050602040202020205" pitchFamily="66" charset="77"/>
              </a:rPr>
              <a:t> _______ </a:t>
            </a:r>
            <a:r>
              <a:rPr lang="en-US" sz="2000" dirty="0" err="1">
                <a:latin typeface="Chalkboard" panose="03050602040202020205" pitchFamily="66" charset="77"/>
              </a:rPr>
              <a:t>yn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dechrau</a:t>
            </a:r>
            <a:r>
              <a:rPr lang="en-US" sz="2000" dirty="0">
                <a:latin typeface="Chalkboard" panose="03050602040202020205" pitchFamily="66" charset="77"/>
              </a:rPr>
              <a:t> am</a:t>
            </a:r>
          </a:p>
          <a:p>
            <a:endParaRPr lang="en-US" sz="2000" dirty="0">
              <a:latin typeface="Chalkboard" panose="03050602040202020205" pitchFamily="66" charset="77"/>
            </a:endParaRPr>
          </a:p>
          <a:p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>
                <a:latin typeface="Chalkboard" panose="03050602040202020205" pitchFamily="66" charset="77"/>
              </a:rPr>
              <a:t>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463A6FD-C704-C92A-D066-F7E0F9BC4D68}"/>
              </a:ext>
            </a:extLst>
          </p:cNvPr>
          <p:cNvSpPr txBox="1"/>
          <p:nvPr/>
        </p:nvSpPr>
        <p:spPr>
          <a:xfrm>
            <a:off x="5661574" y="1106958"/>
            <a:ext cx="3317436" cy="55707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halkboard" panose="03050602040202020205" pitchFamily="66" charset="77"/>
              </a:rPr>
              <a:t>un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solidFill>
                  <a:srgbClr val="FF0000"/>
                </a:solidFill>
                <a:latin typeface="Chalkboard" panose="03050602040202020205" pitchFamily="66" charset="77"/>
              </a:rPr>
              <a:t>d</a:t>
            </a:r>
            <a:r>
              <a:rPr lang="en-US" sz="2000" dirty="0" err="1">
                <a:latin typeface="Chalkboard" panose="03050602040202020205" pitchFamily="66" charset="77"/>
              </a:rPr>
              <a:t>dau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solidFill>
                  <a:srgbClr val="FF0000"/>
                </a:solidFill>
                <a:latin typeface="Chalkboard" panose="03050602040202020205" pitchFamily="66" charset="77"/>
              </a:rPr>
              <a:t>d</a:t>
            </a:r>
            <a:r>
              <a:rPr lang="en-US" sz="2000" dirty="0" err="1">
                <a:latin typeface="Chalkboard" panose="03050602040202020205" pitchFamily="66" charset="77"/>
              </a:rPr>
              <a:t>ri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solidFill>
                  <a:srgbClr val="FF0000"/>
                </a:solidFill>
                <a:latin typeface="Chalkboard" panose="03050602040202020205" pitchFamily="66" charset="77"/>
              </a:rPr>
              <a:t>b</a:t>
            </a:r>
            <a:r>
              <a:rPr lang="en-US" sz="2000" dirty="0" err="1">
                <a:latin typeface="Chalkboard" panose="03050602040202020205" pitchFamily="66" charset="77"/>
              </a:rPr>
              <a:t>edwar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>
                <a:solidFill>
                  <a:srgbClr val="FF0000"/>
                </a:solidFill>
                <a:latin typeface="Chalkboard" panose="03050602040202020205" pitchFamily="66" charset="77"/>
              </a:rPr>
              <a:t>b</a:t>
            </a:r>
            <a:r>
              <a:rPr lang="en-US" sz="2000" dirty="0">
                <a:latin typeface="Chalkboard" panose="03050602040202020205" pitchFamily="66" charset="77"/>
              </a:rPr>
              <a:t>ump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latin typeface="Chalkboard" panose="03050602040202020205" pitchFamily="66" charset="77"/>
              </a:rPr>
              <a:t>chwech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>
                <a:latin typeface="Chalkboard" panose="03050602040202020205" pitchFamily="66" charset="77"/>
              </a:rPr>
              <a:t>saith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latin typeface="Chalkboard" panose="03050602040202020205" pitchFamily="66" charset="77"/>
              </a:rPr>
              <a:t>wyth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glorch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latin typeface="Chalkboard" panose="03050602040202020205" pitchFamily="66" charset="77"/>
              </a:rPr>
              <a:t>naw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solidFill>
                  <a:srgbClr val="FF0000"/>
                </a:solidFill>
                <a:latin typeface="Chalkboard" panose="03050602040202020205" pitchFamily="66" charset="77"/>
              </a:rPr>
              <a:t>d</a:t>
            </a:r>
            <a:r>
              <a:rPr lang="en-US" sz="2000" dirty="0" err="1">
                <a:latin typeface="Chalkboard" panose="03050602040202020205" pitchFamily="66" charset="77"/>
              </a:rPr>
              <a:t>deg</a:t>
            </a:r>
            <a:r>
              <a:rPr lang="en-US" sz="2000" dirty="0">
                <a:latin typeface="Chalkboard" panose="03050602040202020205" pitchFamily="66" charset="77"/>
              </a:rPr>
              <a:t> or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>
                <a:latin typeface="Chalkboard" panose="03050602040202020205" pitchFamily="66" charset="77"/>
              </a:rPr>
              <a:t>un </a:t>
            </a:r>
            <a:r>
              <a:rPr lang="en-US" sz="2000" dirty="0" err="1">
                <a:latin typeface="Chalkboard" panose="03050602040202020205" pitchFamily="66" charset="77"/>
              </a:rPr>
              <a:t>ar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ddeg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o’gloch</a:t>
            </a:r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solidFill>
                  <a:srgbClr val="FF0000"/>
                </a:solidFill>
                <a:latin typeface="Chalkboard" panose="03050602040202020205" pitchFamily="66" charset="77"/>
              </a:rPr>
              <a:t>d</a:t>
            </a:r>
            <a:r>
              <a:rPr lang="en-US" sz="2000" dirty="0" err="1">
                <a:latin typeface="Chalkboard" panose="03050602040202020205" pitchFamily="66" charset="77"/>
              </a:rPr>
              <a:t>deuddeg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endParaRPr lang="en-US" sz="2000" dirty="0">
              <a:latin typeface="Chalkboard" panose="03050602040202020205" pitchFamily="66" charset="77"/>
            </a:endParaRPr>
          </a:p>
          <a:p>
            <a:r>
              <a:rPr lang="en-US" sz="2000" dirty="0" err="1">
                <a:latin typeface="Chalkboard" panose="03050602040202020205" pitchFamily="66" charset="77"/>
              </a:rPr>
              <a:t>hanner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awr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wedi</a:t>
            </a:r>
            <a:r>
              <a:rPr lang="en-US" sz="2000" dirty="0">
                <a:latin typeface="Chalkboard" panose="03050602040202020205" pitchFamily="66" charset="77"/>
              </a:rPr>
              <a:t> tri</a:t>
            </a:r>
          </a:p>
          <a:p>
            <a:r>
              <a:rPr lang="en-US" sz="2000" dirty="0" err="1">
                <a:latin typeface="Chalkboard" panose="03050602040202020205" pitchFamily="66" charset="77"/>
              </a:rPr>
              <a:t>chwarter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wedi</a:t>
            </a:r>
            <a:r>
              <a:rPr lang="en-US" sz="2000" dirty="0">
                <a:latin typeface="Chalkboard" panose="03050602040202020205" pitchFamily="66" charset="77"/>
              </a:rPr>
              <a:t> deg</a:t>
            </a:r>
          </a:p>
          <a:p>
            <a:r>
              <a:rPr lang="en-US" sz="2000" dirty="0" err="1">
                <a:latin typeface="Chalkboard" panose="03050602040202020205" pitchFamily="66" charset="77"/>
              </a:rPr>
              <a:t>chwarter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i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Chalkboard" panose="03050602040202020205" pitchFamily="66" charset="77"/>
              </a:rPr>
              <a:t>b</a:t>
            </a:r>
            <a:r>
              <a:rPr lang="en-US" sz="2000" dirty="0">
                <a:latin typeface="Chalkboard" panose="03050602040202020205" pitchFamily="66" charset="77"/>
              </a:rPr>
              <a:t>ump</a:t>
            </a:r>
          </a:p>
          <a:p>
            <a:r>
              <a:rPr lang="en-US" sz="2000" dirty="0" err="1">
                <a:latin typeface="Chalkboard" panose="03050602040202020205" pitchFamily="66" charset="77"/>
              </a:rPr>
              <a:t>chwarter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i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halkboard" panose="03050602040202020205" pitchFamily="66" charset="77"/>
              </a:rPr>
              <a:t>d</a:t>
            </a:r>
            <a:r>
              <a:rPr lang="en-US" sz="2000" dirty="0" err="1">
                <a:latin typeface="Chalkboard" panose="03050602040202020205" pitchFamily="66" charset="77"/>
              </a:rPr>
              <a:t>deuddeg</a:t>
            </a:r>
            <a:endParaRPr lang="en-US" sz="2000" dirty="0">
              <a:latin typeface="Chalkboard" panose="03050602040202020205" pitchFamily="66" charset="77"/>
            </a:endParaRPr>
          </a:p>
          <a:p>
            <a:endParaRPr lang="en-US" sz="1600" dirty="0">
              <a:latin typeface="Chalkboard" panose="03050602040202020205" pitchFamily="66" charset="77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7519F2B1-81C2-D572-034F-8175C112B5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937998"/>
              </p:ext>
            </p:extLst>
          </p:nvPr>
        </p:nvGraphicFramePr>
        <p:xfrm>
          <a:off x="124690" y="3463251"/>
          <a:ext cx="1190107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06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615046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ll</a:t>
                      </a:r>
                      <a:endParaRPr lang="en-US" sz="1400" b="1" dirty="0">
                        <a:solidFill>
                          <a:schemeClr val="bg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bg1"/>
                          </a:solidFill>
                          <a:latin typeface="Chalkboard" panose="03050602040202020205" pitchFamily="66" charset="77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sp>
        <p:nvSpPr>
          <p:cNvPr id="2" name="Freeform 8">
            <a:extLst>
              <a:ext uri="{FF2B5EF4-FFF2-40B4-BE49-F238E27FC236}">
                <a16:creationId xmlns:a16="http://schemas.microsoft.com/office/drawing/2014/main" id="{45F7B4A1-A9D9-86A8-5E13-72E1A6ED5FA3}"/>
              </a:ext>
            </a:extLst>
          </p:cNvPr>
          <p:cNvSpPr/>
          <p:nvPr/>
        </p:nvSpPr>
        <p:spPr>
          <a:xfrm>
            <a:off x="1413569" y="3463251"/>
            <a:ext cx="3283121" cy="3337560"/>
          </a:xfrm>
          <a:custGeom>
            <a:avLst/>
            <a:gdLst/>
            <a:ahLst/>
            <a:cxnLst/>
            <a:rect l="l" t="t" r="r" b="b"/>
            <a:pathLst>
              <a:path w="317524" h="757845">
                <a:moveTo>
                  <a:pt x="0" y="0"/>
                </a:moveTo>
                <a:lnTo>
                  <a:pt x="317524" y="0"/>
                </a:lnTo>
                <a:lnTo>
                  <a:pt x="317524" y="757845"/>
                </a:lnTo>
                <a:lnTo>
                  <a:pt x="0" y="757845"/>
                </a:lnTo>
                <a:close/>
              </a:path>
            </a:pathLst>
          </a:custGeom>
          <a:solidFill>
            <a:schemeClr val="bg1">
              <a:alpha val="87843"/>
            </a:schemeClr>
          </a:solidFill>
          <a:ln w="38100" cap="sq">
            <a:solidFill>
              <a:srgbClr val="000000">
                <a:alpha val="87843"/>
              </a:srgbClr>
            </a:solidFill>
            <a:prstDash val="solid"/>
            <a:miter/>
          </a:ln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961B71-08A0-C502-A588-80F2922639C0}"/>
              </a:ext>
            </a:extLst>
          </p:cNvPr>
          <p:cNvSpPr txBox="1"/>
          <p:nvPr/>
        </p:nvSpPr>
        <p:spPr>
          <a:xfrm>
            <a:off x="1439486" y="3849102"/>
            <a:ext cx="3120328" cy="224676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endParaRPr lang="en-US" sz="2000" dirty="0">
              <a:latin typeface="Chalkboard" panose="03050602040202020205" pitchFamily="66" charset="77"/>
            </a:endParaRPr>
          </a:p>
          <a:p>
            <a:pPr algn="ctr"/>
            <a:r>
              <a:rPr lang="en-US" sz="2000" dirty="0" err="1">
                <a:latin typeface="Chalkboard" panose="03050602040202020205" pitchFamily="66" charset="77"/>
              </a:rPr>
              <a:t>Cofiwch</a:t>
            </a:r>
            <a:r>
              <a:rPr lang="en-US" sz="2000" dirty="0">
                <a:latin typeface="Chalkboard" panose="03050602040202020205" pitchFamily="66" charset="77"/>
              </a:rPr>
              <a:t> y </a:t>
            </a:r>
            <a:r>
              <a:rPr lang="en-US" sz="2000" dirty="0" err="1">
                <a:latin typeface="Chalkboard" panose="03050602040202020205" pitchFamily="66" charset="77"/>
              </a:rPr>
              <a:t>treiglad</a:t>
            </a:r>
            <a:r>
              <a:rPr lang="en-US" sz="2000" dirty="0">
                <a:latin typeface="Chalkboard" panose="03050602040202020205" pitchFamily="66" charset="77"/>
              </a:rPr>
              <a:t> medal </a:t>
            </a:r>
            <a:r>
              <a:rPr lang="en-US" sz="2000" dirty="0" err="1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ar</a:t>
            </a:r>
            <a:r>
              <a:rPr lang="en-US" sz="2000" dirty="0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ôl</a:t>
            </a:r>
            <a:r>
              <a:rPr lang="en-US" sz="2000" dirty="0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000" dirty="0">
                <a:latin typeface="Chalkboard" panose="03050602040202020205" pitchFamily="66" charset="77"/>
              </a:rPr>
              <a:t>‘am’ ac </a:t>
            </a:r>
            <a:r>
              <a:rPr lang="en-US" sz="2000" dirty="0" err="1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ar</a:t>
            </a:r>
            <a:r>
              <a:rPr lang="en-US" sz="2000" dirty="0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ôl</a:t>
            </a:r>
            <a:r>
              <a:rPr lang="en-US" sz="2000" dirty="0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 ‘</a:t>
            </a:r>
            <a:r>
              <a:rPr lang="en-US" sz="2000" dirty="0" err="1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i</a:t>
            </a:r>
            <a:r>
              <a:rPr lang="en-US" sz="2000" dirty="0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’</a:t>
            </a:r>
            <a:endParaRPr lang="en-US" sz="2000" dirty="0">
              <a:latin typeface="Chalkboard" panose="03050602040202020205" pitchFamily="66" charset="77"/>
            </a:endParaRPr>
          </a:p>
          <a:p>
            <a:pPr algn="ctr"/>
            <a:endParaRPr lang="en-US" sz="2000" dirty="0">
              <a:latin typeface="Chalkboard" panose="03050602040202020205" pitchFamily="66" charset="77"/>
            </a:endParaRPr>
          </a:p>
          <a:p>
            <a:pPr algn="ctr"/>
            <a:r>
              <a:rPr lang="en-US" sz="2000" dirty="0">
                <a:latin typeface="Chalkboard" panose="03050602040202020205" pitchFamily="66" charset="77"/>
              </a:rPr>
              <a:t>am </a:t>
            </a:r>
            <a:r>
              <a:rPr lang="en-US" sz="2000" dirty="0" err="1">
                <a:solidFill>
                  <a:srgbClr val="FF0000"/>
                </a:solidFill>
                <a:latin typeface="Chalkboard" panose="03050602040202020205" pitchFamily="66" charset="77"/>
              </a:rPr>
              <a:t>d</a:t>
            </a:r>
            <a:r>
              <a:rPr lang="en-US" sz="2000" dirty="0" err="1">
                <a:latin typeface="Chalkboard" panose="03050602040202020205" pitchFamily="66" charset="77"/>
              </a:rPr>
              <a:t>dau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o’r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gloch</a:t>
            </a:r>
            <a:endParaRPr lang="en-US" sz="2000" dirty="0">
              <a:latin typeface="Chalkboard" panose="03050602040202020205" pitchFamily="66" charset="77"/>
            </a:endParaRPr>
          </a:p>
          <a:p>
            <a:pPr algn="ctr"/>
            <a:r>
              <a:rPr lang="en-US" sz="2000" dirty="0">
                <a:latin typeface="Chalkboard" panose="03050602040202020205" pitchFamily="66" charset="77"/>
              </a:rPr>
              <a:t>am </a:t>
            </a:r>
            <a:r>
              <a:rPr lang="en-US" sz="2000" dirty="0" err="1">
                <a:latin typeface="Chalkboard" panose="03050602040202020205" pitchFamily="66" charset="77"/>
              </a:rPr>
              <a:t>chwarter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latin typeface="Chalkboard" panose="03050602040202020205" pitchFamily="66" charset="77"/>
              </a:rPr>
              <a:t>i</a:t>
            </a:r>
            <a:r>
              <a:rPr lang="en-US" sz="2000" dirty="0">
                <a:latin typeface="Chalkboard" panose="03050602040202020205" pitchFamily="66" charset="77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halkboard" panose="03050602040202020205" pitchFamily="66" charset="77"/>
              </a:rPr>
              <a:t>b</a:t>
            </a:r>
            <a:r>
              <a:rPr lang="en-US" sz="2000" dirty="0" err="1">
                <a:latin typeface="Chalkboard" panose="03050602040202020205" pitchFamily="66" charset="77"/>
              </a:rPr>
              <a:t>edwar</a:t>
            </a:r>
            <a:endParaRPr lang="en-US" sz="2000" dirty="0">
              <a:latin typeface="Chalkboard" panose="03050602040202020205" pitchFamily="66" charset="77"/>
            </a:endParaRPr>
          </a:p>
          <a:p>
            <a:pPr algn="ctr"/>
            <a:endParaRPr lang="en-US" sz="2000" dirty="0">
              <a:latin typeface="Chalkboard" panose="03050602040202020205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0267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1E2A54D-3C3D-C252-0C17-1786703C3D84}"/>
              </a:ext>
            </a:extLst>
          </p:cNvPr>
          <p:cNvSpPr txBox="1"/>
          <p:nvPr/>
        </p:nvSpPr>
        <p:spPr>
          <a:xfrm>
            <a:off x="180109" y="0"/>
            <a:ext cx="87837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 err="1">
                <a:latin typeface="Chalkboard" panose="03050602040202020205" pitchFamily="66" charset="77"/>
              </a:rPr>
              <a:t>Rhowch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gownter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y’r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llun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cywir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pryd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mae'r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athro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dweud</a:t>
            </a:r>
            <a:r>
              <a:rPr lang="en-US" sz="2800" dirty="0">
                <a:latin typeface="Chalkboard" panose="03050602040202020205" pitchFamily="66" charset="77"/>
              </a:rPr>
              <a:t> yr </a:t>
            </a:r>
            <a:r>
              <a:rPr lang="en-US" sz="2800" dirty="0" err="1">
                <a:latin typeface="Chalkboard" panose="03050602040202020205" pitchFamily="66" charset="77"/>
              </a:rPr>
              <a:t>amser</a:t>
            </a:r>
            <a:endParaRPr lang="en-US" sz="2800" dirty="0">
              <a:latin typeface="Chalkboard" panose="03050602040202020205" pitchFamily="66" charset="77"/>
            </a:endParaRPr>
          </a:p>
        </p:txBody>
      </p:sp>
      <p:pic>
        <p:nvPicPr>
          <p:cNvPr id="11" name="Picture 10" descr="A group of clocks showing different time&#10;&#10;AI-generated content may be incorrect.">
            <a:extLst>
              <a:ext uri="{FF2B5EF4-FFF2-40B4-BE49-F238E27FC236}">
                <a16:creationId xmlns:a16="http://schemas.microsoft.com/office/drawing/2014/main" id="{37D6DC11-8038-2B8A-7692-49CDF847AB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75" y="954107"/>
            <a:ext cx="8978049" cy="5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2192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F1F9EB-CE8F-0174-39C7-4844AB768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5FD8EB1-380A-22C7-9DA2-E0FE94556AED}"/>
              </a:ext>
            </a:extLst>
          </p:cNvPr>
          <p:cNvSpPr txBox="1"/>
          <p:nvPr/>
        </p:nvSpPr>
        <p:spPr>
          <a:xfrm>
            <a:off x="180109" y="0"/>
            <a:ext cx="87837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 err="1">
                <a:latin typeface="Chalkboard" panose="03050602040202020205" pitchFamily="66" charset="77"/>
              </a:rPr>
              <a:t>Rhowch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gownter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y’r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llun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cywir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pryd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mae'r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athro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dweud</a:t>
            </a:r>
            <a:r>
              <a:rPr lang="en-US" sz="2800" dirty="0">
                <a:latin typeface="Chalkboard" panose="03050602040202020205" pitchFamily="66" charset="77"/>
              </a:rPr>
              <a:t> yr </a:t>
            </a:r>
            <a:r>
              <a:rPr lang="en-US" sz="2800" dirty="0" err="1">
                <a:latin typeface="Chalkboard" panose="03050602040202020205" pitchFamily="66" charset="77"/>
              </a:rPr>
              <a:t>amser</a:t>
            </a:r>
            <a:endParaRPr lang="en-US" sz="2800" dirty="0">
              <a:latin typeface="Chalkboard" panose="03050602040202020205" pitchFamily="66" charset="77"/>
            </a:endParaRPr>
          </a:p>
        </p:txBody>
      </p:sp>
      <p:pic>
        <p:nvPicPr>
          <p:cNvPr id="3" name="Picture 2" descr="A group of clocks showing different time&#10;&#10;AI-generated content may be incorrect.">
            <a:extLst>
              <a:ext uri="{FF2B5EF4-FFF2-40B4-BE49-F238E27FC236}">
                <a16:creationId xmlns:a16="http://schemas.microsoft.com/office/drawing/2014/main" id="{BA94EAAB-B7F7-181B-3C5E-037D2CDEB5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91" y="954107"/>
            <a:ext cx="8955017" cy="5473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5739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432AA8-B49E-5F69-6CE6-E5567C058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9B1C933-83D2-1EEA-8E09-EBD014A3112B}"/>
              </a:ext>
            </a:extLst>
          </p:cNvPr>
          <p:cNvSpPr txBox="1"/>
          <p:nvPr/>
        </p:nvSpPr>
        <p:spPr>
          <a:xfrm>
            <a:off x="180109" y="0"/>
            <a:ext cx="87837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 err="1">
                <a:latin typeface="Chalkboard" panose="03050602040202020205" pitchFamily="66" charset="77"/>
              </a:rPr>
              <a:t>Rhowch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gownter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y’r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llun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cywir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pryd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mae'r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athro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dweud</a:t>
            </a:r>
            <a:r>
              <a:rPr lang="en-US" sz="2800" dirty="0">
                <a:latin typeface="Chalkboard" panose="03050602040202020205" pitchFamily="66" charset="77"/>
              </a:rPr>
              <a:t> yr </a:t>
            </a:r>
            <a:r>
              <a:rPr lang="en-US" sz="2800" dirty="0" err="1">
                <a:latin typeface="Chalkboard" panose="03050602040202020205" pitchFamily="66" charset="77"/>
              </a:rPr>
              <a:t>amser</a:t>
            </a:r>
            <a:endParaRPr lang="en-US" sz="2800" dirty="0">
              <a:latin typeface="Chalkboard" panose="03050602040202020205" pitchFamily="66" charset="77"/>
            </a:endParaRPr>
          </a:p>
        </p:txBody>
      </p:sp>
      <p:pic>
        <p:nvPicPr>
          <p:cNvPr id="3" name="Picture 2" descr="A group of clocks showing different time&#10;&#10;AI-generated content may be incorrect.">
            <a:extLst>
              <a:ext uri="{FF2B5EF4-FFF2-40B4-BE49-F238E27FC236}">
                <a16:creationId xmlns:a16="http://schemas.microsoft.com/office/drawing/2014/main" id="{F7DA36E8-6954-114C-E67D-E991582DD0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55" y="1191491"/>
            <a:ext cx="9019332" cy="5500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491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59AAA-95A9-5295-BDEE-B06BBA6EC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5E91E12-FFD1-C4D8-6E73-9A475D364A3E}"/>
              </a:ext>
            </a:extLst>
          </p:cNvPr>
          <p:cNvSpPr txBox="1"/>
          <p:nvPr/>
        </p:nvSpPr>
        <p:spPr>
          <a:xfrm>
            <a:off x="180109" y="0"/>
            <a:ext cx="87837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 err="1">
                <a:latin typeface="Chalkboard" panose="03050602040202020205" pitchFamily="66" charset="77"/>
              </a:rPr>
              <a:t>Rhowch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gownter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y’r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llun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cywir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pryd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mae'r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athro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dweud</a:t>
            </a:r>
            <a:r>
              <a:rPr lang="en-US" sz="2800" dirty="0">
                <a:latin typeface="Chalkboard" panose="03050602040202020205" pitchFamily="66" charset="77"/>
              </a:rPr>
              <a:t> yr </a:t>
            </a:r>
            <a:r>
              <a:rPr lang="en-US" sz="2800" dirty="0" err="1">
                <a:latin typeface="Chalkboard" panose="03050602040202020205" pitchFamily="66" charset="77"/>
              </a:rPr>
              <a:t>amser</a:t>
            </a:r>
            <a:endParaRPr lang="en-US" sz="2800" dirty="0">
              <a:latin typeface="Chalkboard" panose="03050602040202020205" pitchFamily="66" charset="77"/>
            </a:endParaRPr>
          </a:p>
        </p:txBody>
      </p:sp>
      <p:pic>
        <p:nvPicPr>
          <p:cNvPr id="3" name="Picture 2" descr="A group of clocks with different colors&#10;&#10;AI-generated content may be incorrect.">
            <a:extLst>
              <a:ext uri="{FF2B5EF4-FFF2-40B4-BE49-F238E27FC236}">
                <a16:creationId xmlns:a16="http://schemas.microsoft.com/office/drawing/2014/main" id="{120AE332-FE84-40AC-DE51-00BD7FA4C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80" y="954107"/>
            <a:ext cx="9015440" cy="551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6776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540653-BE70-316D-3651-89ADAC168B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F54766A-DED5-AC7E-0C09-999E2DEEA034}"/>
              </a:ext>
            </a:extLst>
          </p:cNvPr>
          <p:cNvSpPr txBox="1"/>
          <p:nvPr/>
        </p:nvSpPr>
        <p:spPr>
          <a:xfrm>
            <a:off x="180109" y="0"/>
            <a:ext cx="87837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 err="1">
                <a:latin typeface="Chalkboard" panose="03050602040202020205" pitchFamily="66" charset="77"/>
              </a:rPr>
              <a:t>Rhowch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gownter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y’r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llun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cywir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pryd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mae'r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athro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yn</a:t>
            </a:r>
            <a:r>
              <a:rPr lang="en-US" sz="2800" dirty="0">
                <a:latin typeface="Chalkboard" panose="03050602040202020205" pitchFamily="66" charset="77"/>
              </a:rPr>
              <a:t> </a:t>
            </a:r>
            <a:r>
              <a:rPr lang="en-US" sz="2800" dirty="0" err="1">
                <a:latin typeface="Chalkboard" panose="03050602040202020205" pitchFamily="66" charset="77"/>
              </a:rPr>
              <a:t>dweud</a:t>
            </a:r>
            <a:r>
              <a:rPr lang="en-US" sz="2800" dirty="0">
                <a:latin typeface="Chalkboard" panose="03050602040202020205" pitchFamily="66" charset="77"/>
              </a:rPr>
              <a:t> yr </a:t>
            </a:r>
            <a:r>
              <a:rPr lang="en-US" sz="2800" dirty="0" err="1">
                <a:latin typeface="Chalkboard" panose="03050602040202020205" pitchFamily="66" charset="77"/>
              </a:rPr>
              <a:t>amser</a:t>
            </a:r>
            <a:endParaRPr lang="en-US" sz="2800" dirty="0">
              <a:latin typeface="Chalkboard" panose="03050602040202020205" pitchFamily="66" charset="77"/>
            </a:endParaRPr>
          </a:p>
        </p:txBody>
      </p:sp>
      <p:pic>
        <p:nvPicPr>
          <p:cNvPr id="3" name="Picture 2" descr="A group of clocks showing different time&#10;&#10;AI-generated content may be incorrect.">
            <a:extLst>
              <a:ext uri="{FF2B5EF4-FFF2-40B4-BE49-F238E27FC236}">
                <a16:creationId xmlns:a16="http://schemas.microsoft.com/office/drawing/2014/main" id="{F987BC1D-50E0-E33B-6653-E2E16C643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09" y="1127356"/>
            <a:ext cx="8783782" cy="5380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3571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504</TotalTime>
  <Words>1008</Words>
  <Application>Microsoft Macintosh PowerPoint</Application>
  <PresentationFormat>On-screen Show (4:3)</PresentationFormat>
  <Paragraphs>365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Aptos</vt:lpstr>
      <vt:lpstr>Aptos Display</vt:lpstr>
      <vt:lpstr>Arial</vt:lpstr>
      <vt:lpstr>Chalkboard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Olivia Davies (0900375)</dc:creator>
  <cp:lastModifiedBy>Olivia Davies (0900375)</cp:lastModifiedBy>
  <cp:revision>98</cp:revision>
  <cp:lastPrinted>2025-10-14T15:10:15Z</cp:lastPrinted>
  <dcterms:created xsi:type="dcterms:W3CDTF">2025-10-05T13:46:48Z</dcterms:created>
  <dcterms:modified xsi:type="dcterms:W3CDTF">2025-10-16T21:11:26Z</dcterms:modified>
</cp:coreProperties>
</file>