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avi" ContentType="video/avi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66"/>
  </p:notesMasterIdLst>
  <p:handoutMasterIdLst>
    <p:handoutMasterId r:id="rId67"/>
  </p:handoutMasterIdLst>
  <p:sldIdLst>
    <p:sldId id="257" r:id="rId2"/>
    <p:sldId id="395" r:id="rId3"/>
    <p:sldId id="396" r:id="rId4"/>
    <p:sldId id="397" r:id="rId5"/>
    <p:sldId id="398" r:id="rId6"/>
    <p:sldId id="293" r:id="rId7"/>
    <p:sldId id="294" r:id="rId8"/>
    <p:sldId id="295" r:id="rId9"/>
    <p:sldId id="296" r:id="rId10"/>
    <p:sldId id="297" r:id="rId11"/>
    <p:sldId id="298" r:id="rId12"/>
    <p:sldId id="399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54" r:id="rId25"/>
    <p:sldId id="352" r:id="rId26"/>
    <p:sldId id="355" r:id="rId27"/>
    <p:sldId id="356" r:id="rId28"/>
    <p:sldId id="357" r:id="rId29"/>
    <p:sldId id="358" r:id="rId30"/>
    <p:sldId id="359" r:id="rId31"/>
    <p:sldId id="360" r:id="rId32"/>
    <p:sldId id="361" r:id="rId33"/>
    <p:sldId id="362" r:id="rId34"/>
    <p:sldId id="363" r:id="rId35"/>
    <p:sldId id="364" r:id="rId36"/>
    <p:sldId id="365" r:id="rId37"/>
    <p:sldId id="366" r:id="rId38"/>
    <p:sldId id="367" r:id="rId39"/>
    <p:sldId id="368" r:id="rId40"/>
    <p:sldId id="369" r:id="rId41"/>
    <p:sldId id="370" r:id="rId42"/>
    <p:sldId id="371" r:id="rId43"/>
    <p:sldId id="372" r:id="rId44"/>
    <p:sldId id="373" r:id="rId45"/>
    <p:sldId id="374" r:id="rId46"/>
    <p:sldId id="375" r:id="rId47"/>
    <p:sldId id="376" r:id="rId48"/>
    <p:sldId id="377" r:id="rId49"/>
    <p:sldId id="378" r:id="rId50"/>
    <p:sldId id="379" r:id="rId51"/>
    <p:sldId id="380" r:id="rId52"/>
    <p:sldId id="381" r:id="rId53"/>
    <p:sldId id="382" r:id="rId54"/>
    <p:sldId id="383" r:id="rId55"/>
    <p:sldId id="384" r:id="rId56"/>
    <p:sldId id="385" r:id="rId57"/>
    <p:sldId id="386" r:id="rId58"/>
    <p:sldId id="387" r:id="rId59"/>
    <p:sldId id="388" r:id="rId60"/>
    <p:sldId id="389" r:id="rId61"/>
    <p:sldId id="390" r:id="rId62"/>
    <p:sldId id="391" r:id="rId63"/>
    <p:sldId id="392" r:id="rId64"/>
    <p:sldId id="393" r:id="rId6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6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 snapToGrid="0" snapToObjects="1">
      <p:cViewPr>
        <p:scale>
          <a:sx n="70" d="100"/>
          <a:sy n="70" d="100"/>
        </p:scale>
        <p:origin x="-1374" y="-3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4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image" Target="../media/image42.wmf"/><Relationship Id="rId7" Type="http://schemas.openxmlformats.org/officeDocument/2006/relationships/image" Target="../media/image46.wmf"/><Relationship Id="rId12" Type="http://schemas.openxmlformats.org/officeDocument/2006/relationships/image" Target="../media/image51.wmf"/><Relationship Id="rId2" Type="http://schemas.openxmlformats.org/officeDocument/2006/relationships/image" Target="../media/image41.wmf"/><Relationship Id="rId1" Type="http://schemas.openxmlformats.org/officeDocument/2006/relationships/image" Target="../media/image40.wmf"/><Relationship Id="rId6" Type="http://schemas.openxmlformats.org/officeDocument/2006/relationships/image" Target="../media/image45.wmf"/><Relationship Id="rId11" Type="http://schemas.openxmlformats.org/officeDocument/2006/relationships/image" Target="../media/image50.wmf"/><Relationship Id="rId5" Type="http://schemas.openxmlformats.org/officeDocument/2006/relationships/image" Target="../media/image44.wmf"/><Relationship Id="rId10" Type="http://schemas.openxmlformats.org/officeDocument/2006/relationships/image" Target="../media/image49.wmf"/><Relationship Id="rId4" Type="http://schemas.openxmlformats.org/officeDocument/2006/relationships/image" Target="../media/image43.wmf"/><Relationship Id="rId9" Type="http://schemas.openxmlformats.org/officeDocument/2006/relationships/image" Target="../media/image48.wmf"/></Relationships>
</file>

<file path=ppt/drawings/_rels/vmlDrawing13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13" Type="http://schemas.openxmlformats.org/officeDocument/2006/relationships/image" Target="../media/image63.wmf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12" Type="http://schemas.openxmlformats.org/officeDocument/2006/relationships/image" Target="../media/image62.wmf"/><Relationship Id="rId2" Type="http://schemas.openxmlformats.org/officeDocument/2006/relationships/image" Target="../media/image53.wmf"/><Relationship Id="rId1" Type="http://schemas.openxmlformats.org/officeDocument/2006/relationships/image" Target="../media/image52.wmf"/><Relationship Id="rId6" Type="http://schemas.openxmlformats.org/officeDocument/2006/relationships/image" Target="../media/image57.wmf"/><Relationship Id="rId11" Type="http://schemas.openxmlformats.org/officeDocument/2006/relationships/image" Target="../media/image49.wmf"/><Relationship Id="rId5" Type="http://schemas.openxmlformats.org/officeDocument/2006/relationships/image" Target="../media/image56.wmf"/><Relationship Id="rId10" Type="http://schemas.openxmlformats.org/officeDocument/2006/relationships/image" Target="../media/image61.wmf"/><Relationship Id="rId4" Type="http://schemas.openxmlformats.org/officeDocument/2006/relationships/image" Target="../media/image55.wmf"/><Relationship Id="rId9" Type="http://schemas.openxmlformats.org/officeDocument/2006/relationships/image" Target="../media/image60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6.wmf"/><Relationship Id="rId2" Type="http://schemas.openxmlformats.org/officeDocument/2006/relationships/image" Target="../media/image65.wmf"/><Relationship Id="rId1" Type="http://schemas.openxmlformats.org/officeDocument/2006/relationships/image" Target="../media/image64.wmf"/><Relationship Id="rId6" Type="http://schemas.openxmlformats.org/officeDocument/2006/relationships/image" Target="../media/image69.wmf"/><Relationship Id="rId5" Type="http://schemas.openxmlformats.org/officeDocument/2006/relationships/image" Target="../media/image68.wmf"/><Relationship Id="rId4" Type="http://schemas.openxmlformats.org/officeDocument/2006/relationships/image" Target="../media/image67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image" Target="../media/image71.wmf"/><Relationship Id="rId1" Type="http://schemas.openxmlformats.org/officeDocument/2006/relationships/image" Target="../media/image70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image" Target="../media/image75.wmf"/><Relationship Id="rId1" Type="http://schemas.openxmlformats.org/officeDocument/2006/relationships/image" Target="../media/image74.wmf"/></Relationships>
</file>

<file path=ppt/drawings/_rels/vmlDrawing17.vml.rels><?xml version="1.0" encoding="UTF-8" standalone="yes"?>
<Relationships xmlns="http://schemas.openxmlformats.org/package/2006/relationships"><Relationship Id="rId2" Type="http://schemas.openxmlformats.org/officeDocument/2006/relationships/image" Target="../media/image78.wmf"/><Relationship Id="rId1" Type="http://schemas.openxmlformats.org/officeDocument/2006/relationships/image" Target="../media/image77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81.wmf"/><Relationship Id="rId2" Type="http://schemas.openxmlformats.org/officeDocument/2006/relationships/image" Target="../media/image80.wmf"/><Relationship Id="rId1" Type="http://schemas.openxmlformats.org/officeDocument/2006/relationships/image" Target="../media/image79.wmf"/><Relationship Id="rId4" Type="http://schemas.openxmlformats.org/officeDocument/2006/relationships/image" Target="../media/image82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83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86.wmf"/><Relationship Id="rId1" Type="http://schemas.openxmlformats.org/officeDocument/2006/relationships/image" Target="../media/image85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9.wmf"/><Relationship Id="rId2" Type="http://schemas.openxmlformats.org/officeDocument/2006/relationships/image" Target="../media/image88.wmf"/><Relationship Id="rId1" Type="http://schemas.openxmlformats.org/officeDocument/2006/relationships/image" Target="../media/image87.wmf"/><Relationship Id="rId4" Type="http://schemas.openxmlformats.org/officeDocument/2006/relationships/image" Target="../media/image90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4.wmf"/></Relationships>
</file>

<file path=ppt/drawings/_rels/vmlDrawing2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8.wmf"/><Relationship Id="rId1" Type="http://schemas.openxmlformats.org/officeDocument/2006/relationships/image" Target="../media/image97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wmf"/><Relationship Id="rId1" Type="http://schemas.openxmlformats.org/officeDocument/2006/relationships/image" Target="../media/image99.wmf"/></Relationships>
</file>

<file path=ppt/drawings/_rels/vmlDrawing2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wmf"/><Relationship Id="rId1" Type="http://schemas.openxmlformats.org/officeDocument/2006/relationships/image" Target="../media/image101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4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wmf"/><Relationship Id="rId2" Type="http://schemas.openxmlformats.org/officeDocument/2006/relationships/image" Target="../media/image106.wmf"/><Relationship Id="rId1" Type="http://schemas.openxmlformats.org/officeDocument/2006/relationships/image" Target="../media/image105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wmf"/><Relationship Id="rId2" Type="http://schemas.openxmlformats.org/officeDocument/2006/relationships/image" Target="../media/image109.wmf"/><Relationship Id="rId1" Type="http://schemas.openxmlformats.org/officeDocument/2006/relationships/image" Target="../media/image108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0.w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1.wmf"/></Relationships>
</file>

<file path=ppt/drawings/_rels/vmlDrawing3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wmf"/><Relationship Id="rId1" Type="http://schemas.openxmlformats.org/officeDocument/2006/relationships/image" Target="../media/image112.wmf"/></Relationships>
</file>

<file path=ppt/drawings/_rels/vmlDrawing3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wmf"/><Relationship Id="rId3" Type="http://schemas.openxmlformats.org/officeDocument/2006/relationships/image" Target="../media/image116.wmf"/><Relationship Id="rId7" Type="http://schemas.openxmlformats.org/officeDocument/2006/relationships/image" Target="../media/image120.wmf"/><Relationship Id="rId2" Type="http://schemas.openxmlformats.org/officeDocument/2006/relationships/image" Target="../media/image115.wmf"/><Relationship Id="rId1" Type="http://schemas.openxmlformats.org/officeDocument/2006/relationships/image" Target="../media/image114.wmf"/><Relationship Id="rId6" Type="http://schemas.openxmlformats.org/officeDocument/2006/relationships/image" Target="../media/image119.wmf"/><Relationship Id="rId5" Type="http://schemas.openxmlformats.org/officeDocument/2006/relationships/image" Target="../media/image118.wmf"/><Relationship Id="rId4" Type="http://schemas.openxmlformats.org/officeDocument/2006/relationships/image" Target="../media/image117.wmf"/><Relationship Id="rId9" Type="http://schemas.openxmlformats.org/officeDocument/2006/relationships/image" Target="../media/image122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wmf"/><Relationship Id="rId2" Type="http://schemas.openxmlformats.org/officeDocument/2006/relationships/image" Target="../media/image124.wmf"/><Relationship Id="rId1" Type="http://schemas.openxmlformats.org/officeDocument/2006/relationships/image" Target="../media/image123.wmf"/></Relationships>
</file>

<file path=ppt/drawings/_rels/vmlDrawing3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wmf"/><Relationship Id="rId1" Type="http://schemas.openxmlformats.org/officeDocument/2006/relationships/image" Target="../media/image126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8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9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0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wmf"/><Relationship Id="rId2" Type="http://schemas.openxmlformats.org/officeDocument/2006/relationships/image" Target="../media/image132.wmf"/><Relationship Id="rId1" Type="http://schemas.openxmlformats.org/officeDocument/2006/relationships/image" Target="../media/image131.wmf"/></Relationships>
</file>

<file path=ppt/drawings/_rels/vmlDrawing3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wmf"/><Relationship Id="rId1" Type="http://schemas.openxmlformats.org/officeDocument/2006/relationships/image" Target="../media/image134.wmf"/></Relationships>
</file>

<file path=ppt/drawings/_rels/vmlDrawing40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wmf"/><Relationship Id="rId3" Type="http://schemas.openxmlformats.org/officeDocument/2006/relationships/image" Target="../media/image138.wmf"/><Relationship Id="rId7" Type="http://schemas.openxmlformats.org/officeDocument/2006/relationships/image" Target="../media/image142.wmf"/><Relationship Id="rId2" Type="http://schemas.openxmlformats.org/officeDocument/2006/relationships/image" Target="../media/image137.wmf"/><Relationship Id="rId1" Type="http://schemas.openxmlformats.org/officeDocument/2006/relationships/image" Target="../media/image136.wmf"/><Relationship Id="rId6" Type="http://schemas.openxmlformats.org/officeDocument/2006/relationships/image" Target="../media/image141.wmf"/><Relationship Id="rId5" Type="http://schemas.openxmlformats.org/officeDocument/2006/relationships/image" Target="../media/image140.wmf"/><Relationship Id="rId4" Type="http://schemas.openxmlformats.org/officeDocument/2006/relationships/image" Target="../media/image139.wmf"/></Relationships>
</file>

<file path=ppt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wmf"/><Relationship Id="rId2" Type="http://schemas.openxmlformats.org/officeDocument/2006/relationships/image" Target="../media/image145.wmf"/><Relationship Id="rId1" Type="http://schemas.openxmlformats.org/officeDocument/2006/relationships/image" Target="../media/image144.wmf"/><Relationship Id="rId5" Type="http://schemas.openxmlformats.org/officeDocument/2006/relationships/image" Target="../media/image148.wmf"/><Relationship Id="rId4" Type="http://schemas.openxmlformats.org/officeDocument/2006/relationships/image" Target="../media/image147.w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9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2.wmf"/><Relationship Id="rId2" Type="http://schemas.openxmlformats.org/officeDocument/2006/relationships/image" Target="../media/image151.wmf"/><Relationship Id="rId1" Type="http://schemas.openxmlformats.org/officeDocument/2006/relationships/image" Target="../media/image150.wmf"/><Relationship Id="rId5" Type="http://schemas.openxmlformats.org/officeDocument/2006/relationships/image" Target="../media/image154.wmf"/><Relationship Id="rId4" Type="http://schemas.openxmlformats.org/officeDocument/2006/relationships/image" Target="../media/image153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wmf"/><Relationship Id="rId2" Type="http://schemas.openxmlformats.org/officeDocument/2006/relationships/image" Target="../media/image156.wmf"/><Relationship Id="rId1" Type="http://schemas.openxmlformats.org/officeDocument/2006/relationships/image" Target="../media/image155.wmf"/><Relationship Id="rId6" Type="http://schemas.openxmlformats.org/officeDocument/2006/relationships/image" Target="../media/image160.wmf"/><Relationship Id="rId5" Type="http://schemas.openxmlformats.org/officeDocument/2006/relationships/image" Target="../media/image159.wmf"/><Relationship Id="rId4" Type="http://schemas.openxmlformats.org/officeDocument/2006/relationships/image" Target="../media/image158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1.wmf"/></Relationships>
</file>

<file path=ppt/drawings/_rels/vmlDrawing46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8.wmf"/><Relationship Id="rId13" Type="http://schemas.openxmlformats.org/officeDocument/2006/relationships/image" Target="../media/image173.wmf"/><Relationship Id="rId18" Type="http://schemas.openxmlformats.org/officeDocument/2006/relationships/image" Target="../media/image178.wmf"/><Relationship Id="rId3" Type="http://schemas.openxmlformats.org/officeDocument/2006/relationships/image" Target="../media/image164.wmf"/><Relationship Id="rId7" Type="http://schemas.openxmlformats.org/officeDocument/2006/relationships/image" Target="../media/image167.wmf"/><Relationship Id="rId12" Type="http://schemas.openxmlformats.org/officeDocument/2006/relationships/image" Target="../media/image172.wmf"/><Relationship Id="rId17" Type="http://schemas.openxmlformats.org/officeDocument/2006/relationships/image" Target="../media/image177.wmf"/><Relationship Id="rId2" Type="http://schemas.openxmlformats.org/officeDocument/2006/relationships/image" Target="../media/image163.wmf"/><Relationship Id="rId16" Type="http://schemas.openxmlformats.org/officeDocument/2006/relationships/image" Target="../media/image176.wmf"/><Relationship Id="rId1" Type="http://schemas.openxmlformats.org/officeDocument/2006/relationships/image" Target="../media/image162.wmf"/><Relationship Id="rId6" Type="http://schemas.openxmlformats.org/officeDocument/2006/relationships/image" Target="../media/image166.wmf"/><Relationship Id="rId11" Type="http://schemas.openxmlformats.org/officeDocument/2006/relationships/image" Target="../media/image171.wmf"/><Relationship Id="rId5" Type="http://schemas.openxmlformats.org/officeDocument/2006/relationships/image" Target="../media/image143.wmf"/><Relationship Id="rId15" Type="http://schemas.openxmlformats.org/officeDocument/2006/relationships/image" Target="../media/image175.wmf"/><Relationship Id="rId10" Type="http://schemas.openxmlformats.org/officeDocument/2006/relationships/image" Target="../media/image170.wmf"/><Relationship Id="rId4" Type="http://schemas.openxmlformats.org/officeDocument/2006/relationships/image" Target="../media/image165.wmf"/><Relationship Id="rId9" Type="http://schemas.openxmlformats.org/officeDocument/2006/relationships/image" Target="../media/image169.wmf"/><Relationship Id="rId14" Type="http://schemas.openxmlformats.org/officeDocument/2006/relationships/image" Target="../media/image174.wmf"/></Relationships>
</file>

<file path=ppt/drawings/_rels/vmlDrawing4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wmf"/><Relationship Id="rId2" Type="http://schemas.openxmlformats.org/officeDocument/2006/relationships/image" Target="../media/image180.wmf"/><Relationship Id="rId1" Type="http://schemas.openxmlformats.org/officeDocument/2006/relationships/image" Target="../media/image17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DA6BA6-DD81-4E44-B35D-4587EB996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98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5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45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5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3A3CC55-822B-4F5F-8F8A-6A4124A9CD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9413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3A3CC55-822B-4F5F-8F8A-6A4124A9CD1B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719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5760" cy="535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3147"/>
              <a:ext cx="5760" cy="1173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152400" y="314325"/>
            <a:ext cx="847725" cy="6543675"/>
            <a:chOff x="96" y="198"/>
            <a:chExt cx="534" cy="4122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rot="5400000" flipH="1">
              <a:off x="82" y="1995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 rot="5400000" flipH="1">
              <a:off x="82" y="258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AutoShape 8"/>
            <p:cNvSpPr>
              <a:spLocks noChangeArrowheads="1"/>
            </p:cNvSpPr>
            <p:nvPr/>
          </p:nvSpPr>
          <p:spPr bwMode="auto">
            <a:xfrm rot="5400000" flipH="1">
              <a:off x="81" y="318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AutoShape 9"/>
            <p:cNvSpPr>
              <a:spLocks noChangeArrowheads="1"/>
            </p:cNvSpPr>
            <p:nvPr/>
          </p:nvSpPr>
          <p:spPr bwMode="auto">
            <a:xfrm rot="5400000" flipH="1">
              <a:off x="83" y="3775"/>
              <a:ext cx="558" cy="533"/>
            </a:xfrm>
            <a:prstGeom prst="parallelogram">
              <a:avLst>
                <a:gd name="adj" fmla="val 55437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AutoShape 10"/>
            <p:cNvSpPr>
              <a:spLocks noChangeArrowheads="1"/>
            </p:cNvSpPr>
            <p:nvPr/>
          </p:nvSpPr>
          <p:spPr bwMode="auto">
            <a:xfrm rot="5400000" flipH="1">
              <a:off x="82" y="21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AutoShape 11"/>
            <p:cNvSpPr>
              <a:spLocks noChangeArrowheads="1"/>
            </p:cNvSpPr>
            <p:nvPr/>
          </p:nvSpPr>
          <p:spPr bwMode="auto">
            <a:xfrm rot="5400000" flipH="1">
              <a:off x="81" y="80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AutoShape 12"/>
            <p:cNvSpPr>
              <a:spLocks noChangeArrowheads="1"/>
            </p:cNvSpPr>
            <p:nvPr/>
          </p:nvSpPr>
          <p:spPr bwMode="auto">
            <a:xfrm rot="5400000" flipH="1">
              <a:off x="81" y="139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5" name="Rectangle 13"/>
          <p:cNvSpPr>
            <a:spLocks noChangeArrowheads="1"/>
          </p:cNvSpPr>
          <p:nvPr/>
        </p:nvSpPr>
        <p:spPr bwMode="auto">
          <a:xfrm>
            <a:off x="441325" y="0"/>
            <a:ext cx="276225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6" name="AutoShape 14"/>
          <p:cNvSpPr>
            <a:spLocks noChangeArrowheads="1"/>
          </p:cNvSpPr>
          <p:nvPr/>
        </p:nvSpPr>
        <p:spPr bwMode="auto">
          <a:xfrm flipH="1">
            <a:off x="547688" y="2717800"/>
            <a:ext cx="8596312" cy="254000"/>
          </a:xfrm>
          <a:prstGeom prst="homePlate">
            <a:avLst>
              <a:gd name="adj" fmla="val 58913"/>
            </a:avLst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7" name="Oval 15"/>
          <p:cNvSpPr>
            <a:spLocks noChangeArrowheads="1"/>
          </p:cNvSpPr>
          <p:nvPr/>
        </p:nvSpPr>
        <p:spPr bwMode="auto">
          <a:xfrm>
            <a:off x="433388" y="2697163"/>
            <a:ext cx="295275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463550" y="2700338"/>
            <a:ext cx="161925" cy="415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>
            <a:off x="9236075" y="2697163"/>
            <a:ext cx="304800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20" name="Rectangle 18"/>
          <p:cNvSpPr>
            <a:spLocks noChangeArrowheads="1"/>
          </p:cNvSpPr>
          <p:nvPr/>
        </p:nvSpPr>
        <p:spPr bwMode="auto">
          <a:xfrm>
            <a:off x="484188" y="2760663"/>
            <a:ext cx="8751887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grpSp>
        <p:nvGrpSpPr>
          <p:cNvPr id="21" name="Group 19"/>
          <p:cNvGrpSpPr>
            <a:grpSpLocks/>
          </p:cNvGrpSpPr>
          <p:nvPr/>
        </p:nvGrpSpPr>
        <p:grpSpPr bwMode="auto">
          <a:xfrm>
            <a:off x="150813" y="0"/>
            <a:ext cx="849312" cy="6858000"/>
            <a:chOff x="95" y="0"/>
            <a:chExt cx="535" cy="4320"/>
          </a:xfrm>
        </p:grpSpPr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 rot="-5400000">
              <a:off x="82" y="229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 rot="-5400000">
              <a:off x="81" y="2886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4" name="AutoShape 22"/>
            <p:cNvSpPr>
              <a:spLocks noChangeArrowheads="1"/>
            </p:cNvSpPr>
            <p:nvPr/>
          </p:nvSpPr>
          <p:spPr bwMode="auto">
            <a:xfrm rot="-5400000">
              <a:off x="81" y="347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5" name="AutoShape 23"/>
            <p:cNvSpPr>
              <a:spLocks noChangeArrowheads="1"/>
            </p:cNvSpPr>
            <p:nvPr/>
          </p:nvSpPr>
          <p:spPr bwMode="auto">
            <a:xfrm rot="-5400000">
              <a:off x="81" y="508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6" name="AutoShape 24"/>
            <p:cNvSpPr>
              <a:spLocks noChangeArrowheads="1"/>
            </p:cNvSpPr>
            <p:nvPr/>
          </p:nvSpPr>
          <p:spPr bwMode="auto">
            <a:xfrm rot="-5400000">
              <a:off x="81" y="110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7" name="AutoShape 25"/>
            <p:cNvSpPr>
              <a:spLocks noChangeArrowheads="1"/>
            </p:cNvSpPr>
            <p:nvPr/>
          </p:nvSpPr>
          <p:spPr bwMode="auto">
            <a:xfrm rot="-5400000">
              <a:off x="81" y="1697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auto">
            <a:xfrm>
              <a:off x="98" y="0"/>
              <a:ext cx="532" cy="465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166"/>
                </a:cxn>
                <a:cxn ang="0">
                  <a:pos x="532" y="465"/>
                </a:cxn>
                <a:cxn ang="0">
                  <a:pos x="532" y="201"/>
                </a:cxn>
                <a:cxn ang="0">
                  <a:pos x="172" y="0"/>
                </a:cxn>
                <a:cxn ang="0">
                  <a:pos x="1" y="0"/>
                </a:cxn>
              </a:cxnLst>
              <a:rect l="0" t="0" r="r" b="b"/>
              <a:pathLst>
                <a:path w="532" h="465">
                  <a:moveTo>
                    <a:pt x="1" y="0"/>
                  </a:moveTo>
                  <a:lnTo>
                    <a:pt x="0" y="166"/>
                  </a:lnTo>
                  <a:lnTo>
                    <a:pt x="532" y="465"/>
                  </a:lnTo>
                  <a:lnTo>
                    <a:pt x="532" y="201"/>
                  </a:lnTo>
                  <a:lnTo>
                    <a:pt x="172" y="0"/>
                  </a:lnTo>
                  <a:lnTo>
                    <a:pt x="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auto">
            <a:xfrm>
              <a:off x="95" y="4060"/>
              <a:ext cx="457" cy="260"/>
            </a:xfrm>
            <a:custGeom>
              <a:avLst/>
              <a:gdLst/>
              <a:ahLst/>
              <a:cxnLst>
                <a:cxn ang="0">
                  <a:pos x="457" y="260"/>
                </a:cxn>
                <a:cxn ang="0">
                  <a:pos x="1" y="0"/>
                </a:cxn>
                <a:cxn ang="0">
                  <a:pos x="0" y="264"/>
                </a:cxn>
                <a:cxn ang="0">
                  <a:pos x="457" y="260"/>
                </a:cxn>
              </a:cxnLst>
              <a:rect l="0" t="0" r="r" b="b"/>
              <a:pathLst>
                <a:path w="457" h="264">
                  <a:moveTo>
                    <a:pt x="457" y="260"/>
                  </a:moveTo>
                  <a:lnTo>
                    <a:pt x="1" y="0"/>
                  </a:lnTo>
                  <a:lnTo>
                    <a:pt x="0" y="264"/>
                  </a:lnTo>
                  <a:lnTo>
                    <a:pt x="457" y="26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4124" name="Rectangle 28"/>
          <p:cNvSpPr>
            <a:spLocks noGrp="1" noChangeArrowheads="1"/>
          </p:cNvSpPr>
          <p:nvPr>
            <p:ph type="ctrTitle" sz="quarter"/>
          </p:nvPr>
        </p:nvSpPr>
        <p:spPr>
          <a:xfrm>
            <a:off x="1154113" y="1211263"/>
            <a:ext cx="7772400" cy="14319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4125" name="Rectangle 2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171575" y="3124200"/>
            <a:ext cx="6400800" cy="17526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30" name="Rectangle 30"/>
          <p:cNvSpPr>
            <a:spLocks noGrp="1" noChangeArrowheads="1"/>
          </p:cNvSpPr>
          <p:nvPr>
            <p:ph type="dt" sz="quarter" idx="10"/>
          </p:nvPr>
        </p:nvSpPr>
        <p:spPr>
          <a:xfrm>
            <a:off x="1119188" y="631825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" name="Rectangle 31"/>
          <p:cNvSpPr>
            <a:spLocks noGrp="1" noChangeArrowheads="1"/>
          </p:cNvSpPr>
          <p:nvPr>
            <p:ph type="ftr" sz="quarter" idx="11"/>
          </p:nvPr>
        </p:nvSpPr>
        <p:spPr>
          <a:xfrm>
            <a:off x="3557588" y="6318250"/>
            <a:ext cx="2895600" cy="457200"/>
          </a:xfrm>
        </p:spPr>
        <p:txBody>
          <a:bodyPr/>
          <a:lstStyle>
            <a:lvl1pPr>
              <a:defRPr sz="1400" b="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32" name="Rectangle 3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986588" y="631825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A8DC3F5-BC50-4012-A6AF-128FB36EA5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4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utoUpdateAnimBg="0"/>
      <p:bldP spid="19" grpId="0" animBg="1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8A970-253B-46E2-9611-46CAC52749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113" y="6228008"/>
            <a:ext cx="1662752" cy="581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868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840B0E-5369-431D-811D-5A6686F0BB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7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7300" y="1981200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58D9DA-68E8-46BA-956E-CB8582DCA7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2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9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0EC61-39BD-4A4C-A71D-9EB9AD079E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66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5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D77610-B997-4328-8512-BD4319AAD8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93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4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F12B26-7729-4676-AF24-902BDD5E1F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373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7D98D-E68D-47AD-9BBB-D045E986AD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883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1E33C-0962-4E33-8F85-97B508FE67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765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46B4D-5AB0-4740-84E6-5E29C0E54E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706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53250" y="144463"/>
            <a:ext cx="1962150" cy="59515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144463"/>
            <a:ext cx="5734050" cy="59515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C8F15-1CFB-4EB2-A10B-2EACD579D6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1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282" name="Group 2"/>
          <p:cNvGrpSpPr>
            <a:grpSpLocks/>
          </p:cNvGrpSpPr>
          <p:nvPr/>
        </p:nvGrpSpPr>
        <p:grpSpPr bwMode="auto">
          <a:xfrm>
            <a:off x="152400" y="314325"/>
            <a:ext cx="847725" cy="6543675"/>
            <a:chOff x="96" y="198"/>
            <a:chExt cx="534" cy="4122"/>
          </a:xfrm>
        </p:grpSpPr>
        <p:sp>
          <p:nvSpPr>
            <p:cNvPr id="3075" name="AutoShape 3"/>
            <p:cNvSpPr>
              <a:spLocks noChangeArrowheads="1"/>
            </p:cNvSpPr>
            <p:nvPr/>
          </p:nvSpPr>
          <p:spPr bwMode="auto">
            <a:xfrm rot="5400000" flipH="1">
              <a:off x="82" y="1995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6" name="AutoShape 4"/>
            <p:cNvSpPr>
              <a:spLocks noChangeArrowheads="1"/>
            </p:cNvSpPr>
            <p:nvPr/>
          </p:nvSpPr>
          <p:spPr bwMode="auto">
            <a:xfrm rot="5400000" flipH="1">
              <a:off x="82" y="258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7" name="AutoShape 5"/>
            <p:cNvSpPr>
              <a:spLocks noChangeArrowheads="1"/>
            </p:cNvSpPr>
            <p:nvPr/>
          </p:nvSpPr>
          <p:spPr bwMode="auto">
            <a:xfrm rot="5400000" flipH="1">
              <a:off x="81" y="318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8" name="AutoShape 6"/>
            <p:cNvSpPr>
              <a:spLocks noChangeArrowheads="1"/>
            </p:cNvSpPr>
            <p:nvPr/>
          </p:nvSpPr>
          <p:spPr bwMode="auto">
            <a:xfrm rot="5400000" flipH="1">
              <a:off x="83" y="3775"/>
              <a:ext cx="558" cy="533"/>
            </a:xfrm>
            <a:prstGeom prst="parallelogram">
              <a:avLst>
                <a:gd name="adj" fmla="val 55437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79" name="AutoShape 7"/>
            <p:cNvSpPr>
              <a:spLocks noChangeArrowheads="1"/>
            </p:cNvSpPr>
            <p:nvPr/>
          </p:nvSpPr>
          <p:spPr bwMode="auto">
            <a:xfrm rot="5400000" flipH="1">
              <a:off x="82" y="21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80" name="AutoShape 8"/>
            <p:cNvSpPr>
              <a:spLocks noChangeArrowheads="1"/>
            </p:cNvSpPr>
            <p:nvPr/>
          </p:nvSpPr>
          <p:spPr bwMode="auto">
            <a:xfrm rot="5400000" flipH="1">
              <a:off x="81" y="803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81" name="AutoShape 9"/>
            <p:cNvSpPr>
              <a:spLocks noChangeArrowheads="1"/>
            </p:cNvSpPr>
            <p:nvPr/>
          </p:nvSpPr>
          <p:spPr bwMode="auto">
            <a:xfrm rot="5400000" flipH="1">
              <a:off x="81" y="139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441325" y="0"/>
            <a:ext cx="276225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auto">
          <a:xfrm flipH="1">
            <a:off x="547688" y="1703388"/>
            <a:ext cx="8596312" cy="254000"/>
          </a:xfrm>
          <a:prstGeom prst="homePlate">
            <a:avLst>
              <a:gd name="adj" fmla="val 58913"/>
            </a:avLst>
          </a:prstGeom>
          <a:gradFill rotWithShape="0">
            <a:gsLst>
              <a:gs pos="0">
                <a:schemeClr val="bg2"/>
              </a:gs>
              <a:gs pos="50000">
                <a:schemeClr val="folHlink"/>
              </a:gs>
              <a:gs pos="100000">
                <a:schemeClr val="bg2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4" name="Oval 12"/>
          <p:cNvSpPr>
            <a:spLocks noChangeArrowheads="1"/>
          </p:cNvSpPr>
          <p:nvPr/>
        </p:nvSpPr>
        <p:spPr bwMode="auto">
          <a:xfrm>
            <a:off x="460375" y="1706563"/>
            <a:ext cx="295275" cy="274637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463550" y="1912938"/>
            <a:ext cx="190500" cy="467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6" name="Oval 14"/>
          <p:cNvSpPr>
            <a:spLocks noChangeArrowheads="1"/>
          </p:cNvSpPr>
          <p:nvPr/>
        </p:nvSpPr>
        <p:spPr bwMode="auto">
          <a:xfrm>
            <a:off x="9209088" y="1676400"/>
            <a:ext cx="304800" cy="274638"/>
          </a:xfrm>
          <a:prstGeom prst="ellipse">
            <a:avLst/>
          </a:prstGeom>
          <a:gradFill rotWithShape="0">
            <a:gsLst>
              <a:gs pos="0">
                <a:srgbClr val="FEFFFF"/>
              </a:gs>
              <a:gs pos="100000">
                <a:schemeClr val="folHlink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457200" y="1739900"/>
            <a:ext cx="8751888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en-US"/>
          </a:p>
        </p:txBody>
      </p:sp>
      <p:grpSp>
        <p:nvGrpSpPr>
          <p:cNvPr id="97289" name="Group 16"/>
          <p:cNvGrpSpPr>
            <a:grpSpLocks/>
          </p:cNvGrpSpPr>
          <p:nvPr/>
        </p:nvGrpSpPr>
        <p:grpSpPr bwMode="auto">
          <a:xfrm>
            <a:off x="150813" y="0"/>
            <a:ext cx="849312" cy="6858000"/>
            <a:chOff x="95" y="0"/>
            <a:chExt cx="535" cy="4320"/>
          </a:xfrm>
        </p:grpSpPr>
        <p:sp>
          <p:nvSpPr>
            <p:cNvPr id="3089" name="AutoShape 17"/>
            <p:cNvSpPr>
              <a:spLocks noChangeArrowheads="1"/>
            </p:cNvSpPr>
            <p:nvPr/>
          </p:nvSpPr>
          <p:spPr bwMode="auto">
            <a:xfrm rot="-5400000">
              <a:off x="82" y="229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0" name="AutoShape 18"/>
            <p:cNvSpPr>
              <a:spLocks noChangeArrowheads="1"/>
            </p:cNvSpPr>
            <p:nvPr/>
          </p:nvSpPr>
          <p:spPr bwMode="auto">
            <a:xfrm rot="-5400000">
              <a:off x="81" y="2886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1" name="AutoShape 19"/>
            <p:cNvSpPr>
              <a:spLocks noChangeArrowheads="1"/>
            </p:cNvSpPr>
            <p:nvPr/>
          </p:nvSpPr>
          <p:spPr bwMode="auto">
            <a:xfrm rot="-5400000">
              <a:off x="81" y="3479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2" name="AutoShape 20"/>
            <p:cNvSpPr>
              <a:spLocks noChangeArrowheads="1"/>
            </p:cNvSpPr>
            <p:nvPr/>
          </p:nvSpPr>
          <p:spPr bwMode="auto">
            <a:xfrm rot="-5400000">
              <a:off x="81" y="508"/>
              <a:ext cx="565" cy="533"/>
            </a:xfrm>
            <a:prstGeom prst="parallelogram">
              <a:avLst>
                <a:gd name="adj" fmla="val 56133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3" name="AutoShape 21"/>
            <p:cNvSpPr>
              <a:spLocks noChangeArrowheads="1"/>
            </p:cNvSpPr>
            <p:nvPr/>
          </p:nvSpPr>
          <p:spPr bwMode="auto">
            <a:xfrm rot="-5400000">
              <a:off x="81" y="1101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4" name="AutoShape 22"/>
            <p:cNvSpPr>
              <a:spLocks noChangeArrowheads="1"/>
            </p:cNvSpPr>
            <p:nvPr/>
          </p:nvSpPr>
          <p:spPr bwMode="auto">
            <a:xfrm rot="-5400000">
              <a:off x="81" y="1697"/>
              <a:ext cx="564" cy="533"/>
            </a:xfrm>
            <a:prstGeom prst="parallelogram">
              <a:avLst>
                <a:gd name="adj" fmla="val 56034"/>
              </a:avLst>
            </a:pr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5" name="Freeform 23"/>
            <p:cNvSpPr>
              <a:spLocks/>
            </p:cNvSpPr>
            <p:nvPr/>
          </p:nvSpPr>
          <p:spPr bwMode="auto">
            <a:xfrm>
              <a:off x="98" y="0"/>
              <a:ext cx="532" cy="465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0" y="166"/>
                </a:cxn>
                <a:cxn ang="0">
                  <a:pos x="532" y="465"/>
                </a:cxn>
                <a:cxn ang="0">
                  <a:pos x="532" y="201"/>
                </a:cxn>
                <a:cxn ang="0">
                  <a:pos x="172" y="0"/>
                </a:cxn>
                <a:cxn ang="0">
                  <a:pos x="1" y="0"/>
                </a:cxn>
              </a:cxnLst>
              <a:rect l="0" t="0" r="r" b="b"/>
              <a:pathLst>
                <a:path w="532" h="465">
                  <a:moveTo>
                    <a:pt x="1" y="0"/>
                  </a:moveTo>
                  <a:lnTo>
                    <a:pt x="0" y="166"/>
                  </a:lnTo>
                  <a:lnTo>
                    <a:pt x="532" y="465"/>
                  </a:lnTo>
                  <a:lnTo>
                    <a:pt x="532" y="201"/>
                  </a:lnTo>
                  <a:lnTo>
                    <a:pt x="172" y="0"/>
                  </a:lnTo>
                  <a:lnTo>
                    <a:pt x="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6" name="Freeform 24"/>
            <p:cNvSpPr>
              <a:spLocks/>
            </p:cNvSpPr>
            <p:nvPr/>
          </p:nvSpPr>
          <p:spPr bwMode="auto">
            <a:xfrm>
              <a:off x="95" y="4060"/>
              <a:ext cx="457" cy="260"/>
            </a:xfrm>
            <a:custGeom>
              <a:avLst/>
              <a:gdLst/>
              <a:ahLst/>
              <a:cxnLst>
                <a:cxn ang="0">
                  <a:pos x="457" y="260"/>
                </a:cxn>
                <a:cxn ang="0">
                  <a:pos x="1" y="0"/>
                </a:cxn>
                <a:cxn ang="0">
                  <a:pos x="0" y="264"/>
                </a:cxn>
                <a:cxn ang="0">
                  <a:pos x="457" y="260"/>
                </a:cxn>
              </a:cxnLst>
              <a:rect l="0" t="0" r="r" b="b"/>
              <a:pathLst>
                <a:path w="457" h="264">
                  <a:moveTo>
                    <a:pt x="457" y="260"/>
                  </a:moveTo>
                  <a:lnTo>
                    <a:pt x="1" y="0"/>
                  </a:lnTo>
                  <a:lnTo>
                    <a:pt x="0" y="264"/>
                  </a:lnTo>
                  <a:lnTo>
                    <a:pt x="457" y="26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0" scaled="1"/>
            </a:gradFill>
            <a:ln w="9525" cap="flat" cmpd="sng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097" name="Rectangle 25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144463"/>
            <a:ext cx="7772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098" name="Rectangle 2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848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99" name="Rectangle 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54113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00" name="Rectangle 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92513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 smtClean="0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3101" name="Rectangle 2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21513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6AD1990-B683-4689-B949-1AF31A199C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97295" name="Picture 30" descr="BD06711_"/>
          <p:cNvPicPr>
            <a:picLocks noChangeAspect="1" noChangeArrowheads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76200"/>
            <a:ext cx="533400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4" grpId="0" animBg="1" autoUpdateAnimBg="0"/>
      <p:bldP spid="3086" grpId="0" animBg="1" autoUpdateAnimBg="0"/>
    </p:bld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c/cf/EM_Spectrum_Properties_edit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arcticboy.arcticboy.com/view2.php?q=Picture%20Of%20Fourier&amp;url=http://www.malaspina.com/jpg/fourier.jpg" TargetMode="External"/><Relationship Id="rId3" Type="http://schemas.openxmlformats.org/officeDocument/2006/relationships/image" Target="../media/image9.emf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5.wmf"/><Relationship Id="rId4" Type="http://schemas.openxmlformats.org/officeDocument/2006/relationships/image" Target="../media/image12.wmf"/><Relationship Id="rId9" Type="http://schemas.openxmlformats.org/officeDocument/2006/relationships/oleObject" Target="../embeddings/oleObject7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16.wmf"/><Relationship Id="rId9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7" Type="http://schemas.openxmlformats.org/officeDocument/2006/relationships/image" Target="../media/image22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14.bin"/><Relationship Id="rId4" Type="http://schemas.openxmlformats.org/officeDocument/2006/relationships/image" Target="../media/image2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7" Type="http://schemas.openxmlformats.org/officeDocument/2006/relationships/image" Target="../media/image25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4.wmf"/><Relationship Id="rId5" Type="http://schemas.openxmlformats.org/officeDocument/2006/relationships/oleObject" Target="../embeddings/oleObject16.bin"/><Relationship Id="rId4" Type="http://schemas.openxmlformats.org/officeDocument/2006/relationships/image" Target="../media/image23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7.wmf"/><Relationship Id="rId5" Type="http://schemas.openxmlformats.org/officeDocument/2006/relationships/oleObject" Target="../embeddings/oleObject18.bin"/><Relationship Id="rId10" Type="http://schemas.openxmlformats.org/officeDocument/2006/relationships/image" Target="../media/image29.wmf"/><Relationship Id="rId4" Type="http://schemas.openxmlformats.org/officeDocument/2006/relationships/image" Target="../media/image26.wmf"/><Relationship Id="rId9" Type="http://schemas.openxmlformats.org/officeDocument/2006/relationships/oleObject" Target="../embeddings/oleObject20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0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5.wmf"/><Relationship Id="rId5" Type="http://schemas.openxmlformats.org/officeDocument/2006/relationships/oleObject" Target="../embeddings/oleObject23.bin"/><Relationship Id="rId4" Type="http://schemas.openxmlformats.org/officeDocument/2006/relationships/image" Target="../media/image34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39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38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13" Type="http://schemas.openxmlformats.org/officeDocument/2006/relationships/oleObject" Target="../embeddings/oleObject32.bin"/><Relationship Id="rId18" Type="http://schemas.openxmlformats.org/officeDocument/2006/relationships/image" Target="../media/image47.wmf"/><Relationship Id="rId26" Type="http://schemas.openxmlformats.org/officeDocument/2006/relationships/image" Target="../media/image51.wmf"/><Relationship Id="rId3" Type="http://schemas.openxmlformats.org/officeDocument/2006/relationships/oleObject" Target="../embeddings/oleObject27.bin"/><Relationship Id="rId21" Type="http://schemas.openxmlformats.org/officeDocument/2006/relationships/oleObject" Target="../embeddings/oleObject36.bin"/><Relationship Id="rId7" Type="http://schemas.openxmlformats.org/officeDocument/2006/relationships/oleObject" Target="../embeddings/oleObject29.bin"/><Relationship Id="rId12" Type="http://schemas.openxmlformats.org/officeDocument/2006/relationships/image" Target="../media/image44.wmf"/><Relationship Id="rId17" Type="http://schemas.openxmlformats.org/officeDocument/2006/relationships/oleObject" Target="../embeddings/oleObject34.bin"/><Relationship Id="rId25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6.wmf"/><Relationship Id="rId20" Type="http://schemas.openxmlformats.org/officeDocument/2006/relationships/image" Target="../media/image48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41.wmf"/><Relationship Id="rId11" Type="http://schemas.openxmlformats.org/officeDocument/2006/relationships/oleObject" Target="../embeddings/oleObject31.bin"/><Relationship Id="rId24" Type="http://schemas.openxmlformats.org/officeDocument/2006/relationships/image" Target="../media/image50.wmf"/><Relationship Id="rId5" Type="http://schemas.openxmlformats.org/officeDocument/2006/relationships/oleObject" Target="../embeddings/oleObject28.bin"/><Relationship Id="rId15" Type="http://schemas.openxmlformats.org/officeDocument/2006/relationships/oleObject" Target="../embeddings/oleObject33.bin"/><Relationship Id="rId23" Type="http://schemas.openxmlformats.org/officeDocument/2006/relationships/oleObject" Target="../embeddings/oleObject37.bin"/><Relationship Id="rId10" Type="http://schemas.openxmlformats.org/officeDocument/2006/relationships/image" Target="../media/image43.wmf"/><Relationship Id="rId19" Type="http://schemas.openxmlformats.org/officeDocument/2006/relationships/oleObject" Target="../embeddings/oleObject35.bin"/><Relationship Id="rId4" Type="http://schemas.openxmlformats.org/officeDocument/2006/relationships/image" Target="../media/image40.wmf"/><Relationship Id="rId9" Type="http://schemas.openxmlformats.org/officeDocument/2006/relationships/oleObject" Target="../embeddings/oleObject30.bin"/><Relationship Id="rId14" Type="http://schemas.openxmlformats.org/officeDocument/2006/relationships/image" Target="../media/image45.wmf"/><Relationship Id="rId22" Type="http://schemas.openxmlformats.org/officeDocument/2006/relationships/image" Target="../media/image49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1.bin"/><Relationship Id="rId13" Type="http://schemas.openxmlformats.org/officeDocument/2006/relationships/image" Target="../media/image56.wmf"/><Relationship Id="rId18" Type="http://schemas.openxmlformats.org/officeDocument/2006/relationships/oleObject" Target="../embeddings/oleObject46.bin"/><Relationship Id="rId26" Type="http://schemas.openxmlformats.org/officeDocument/2006/relationships/oleObject" Target="../embeddings/oleObject50.bin"/><Relationship Id="rId3" Type="http://schemas.openxmlformats.org/officeDocument/2006/relationships/audio" Target="../media/audio1.wav"/><Relationship Id="rId21" Type="http://schemas.openxmlformats.org/officeDocument/2006/relationships/image" Target="../media/image60.wmf"/><Relationship Id="rId7" Type="http://schemas.openxmlformats.org/officeDocument/2006/relationships/image" Target="../media/image53.wmf"/><Relationship Id="rId12" Type="http://schemas.openxmlformats.org/officeDocument/2006/relationships/oleObject" Target="../embeddings/oleObject43.bin"/><Relationship Id="rId17" Type="http://schemas.openxmlformats.org/officeDocument/2006/relationships/image" Target="../media/image58.wmf"/><Relationship Id="rId25" Type="http://schemas.openxmlformats.org/officeDocument/2006/relationships/image" Target="../media/image49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45.bin"/><Relationship Id="rId20" Type="http://schemas.openxmlformats.org/officeDocument/2006/relationships/oleObject" Target="../embeddings/oleObject47.bin"/><Relationship Id="rId29" Type="http://schemas.openxmlformats.org/officeDocument/2006/relationships/image" Target="../media/image63.wmf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40.bin"/><Relationship Id="rId11" Type="http://schemas.openxmlformats.org/officeDocument/2006/relationships/image" Target="../media/image55.wmf"/><Relationship Id="rId24" Type="http://schemas.openxmlformats.org/officeDocument/2006/relationships/oleObject" Target="../embeddings/oleObject49.bin"/><Relationship Id="rId5" Type="http://schemas.openxmlformats.org/officeDocument/2006/relationships/image" Target="../media/image52.wmf"/><Relationship Id="rId15" Type="http://schemas.openxmlformats.org/officeDocument/2006/relationships/image" Target="../media/image57.wmf"/><Relationship Id="rId23" Type="http://schemas.openxmlformats.org/officeDocument/2006/relationships/image" Target="../media/image61.wmf"/><Relationship Id="rId28" Type="http://schemas.openxmlformats.org/officeDocument/2006/relationships/oleObject" Target="../embeddings/oleObject51.bin"/><Relationship Id="rId10" Type="http://schemas.openxmlformats.org/officeDocument/2006/relationships/oleObject" Target="../embeddings/oleObject42.bin"/><Relationship Id="rId19" Type="http://schemas.openxmlformats.org/officeDocument/2006/relationships/image" Target="../media/image59.wmf"/><Relationship Id="rId4" Type="http://schemas.openxmlformats.org/officeDocument/2006/relationships/oleObject" Target="../embeddings/oleObject39.bin"/><Relationship Id="rId9" Type="http://schemas.openxmlformats.org/officeDocument/2006/relationships/image" Target="../media/image54.wmf"/><Relationship Id="rId14" Type="http://schemas.openxmlformats.org/officeDocument/2006/relationships/oleObject" Target="../embeddings/oleObject44.bin"/><Relationship Id="rId22" Type="http://schemas.openxmlformats.org/officeDocument/2006/relationships/oleObject" Target="../embeddings/oleObject48.bin"/><Relationship Id="rId27" Type="http://schemas.openxmlformats.org/officeDocument/2006/relationships/image" Target="../media/image62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wmf"/><Relationship Id="rId13" Type="http://schemas.openxmlformats.org/officeDocument/2006/relationships/oleObject" Target="../embeddings/oleObject57.bin"/><Relationship Id="rId3" Type="http://schemas.openxmlformats.org/officeDocument/2006/relationships/oleObject" Target="../embeddings/oleObject52.bin"/><Relationship Id="rId7" Type="http://schemas.openxmlformats.org/officeDocument/2006/relationships/oleObject" Target="../embeddings/oleObject54.bin"/><Relationship Id="rId12" Type="http://schemas.openxmlformats.org/officeDocument/2006/relationships/image" Target="../media/image6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65.wmf"/><Relationship Id="rId11" Type="http://schemas.openxmlformats.org/officeDocument/2006/relationships/oleObject" Target="../embeddings/oleObject56.bin"/><Relationship Id="rId5" Type="http://schemas.openxmlformats.org/officeDocument/2006/relationships/oleObject" Target="../embeddings/oleObject53.bin"/><Relationship Id="rId10" Type="http://schemas.openxmlformats.org/officeDocument/2006/relationships/image" Target="../media/image67.wmf"/><Relationship Id="rId4" Type="http://schemas.openxmlformats.org/officeDocument/2006/relationships/image" Target="../media/image64.wmf"/><Relationship Id="rId9" Type="http://schemas.openxmlformats.org/officeDocument/2006/relationships/oleObject" Target="../embeddings/oleObject55.bin"/><Relationship Id="rId14" Type="http://schemas.openxmlformats.org/officeDocument/2006/relationships/image" Target="../media/image69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wmf"/><Relationship Id="rId3" Type="http://schemas.openxmlformats.org/officeDocument/2006/relationships/oleObject" Target="../embeddings/oleObject58.bin"/><Relationship Id="rId7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71.wmf"/><Relationship Id="rId5" Type="http://schemas.openxmlformats.org/officeDocument/2006/relationships/oleObject" Target="../embeddings/oleObject59.bin"/><Relationship Id="rId4" Type="http://schemas.openxmlformats.org/officeDocument/2006/relationships/image" Target="../media/image70.wmf"/><Relationship Id="rId9" Type="http://schemas.openxmlformats.org/officeDocument/2006/relationships/image" Target="../media/image73.e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wmf"/><Relationship Id="rId3" Type="http://schemas.openxmlformats.org/officeDocument/2006/relationships/oleObject" Target="../embeddings/oleObject61.bin"/><Relationship Id="rId7" Type="http://schemas.openxmlformats.org/officeDocument/2006/relationships/oleObject" Target="../embeddings/oleObject6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62.bin"/><Relationship Id="rId4" Type="http://schemas.openxmlformats.org/officeDocument/2006/relationships/image" Target="../media/image74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78.wmf"/><Relationship Id="rId5" Type="http://schemas.openxmlformats.org/officeDocument/2006/relationships/oleObject" Target="../embeddings/oleObject65.bin"/><Relationship Id="rId4" Type="http://schemas.openxmlformats.org/officeDocument/2006/relationships/image" Target="../media/image77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wmf"/><Relationship Id="rId3" Type="http://schemas.openxmlformats.org/officeDocument/2006/relationships/oleObject" Target="../embeddings/oleObject66.bin"/><Relationship Id="rId7" Type="http://schemas.openxmlformats.org/officeDocument/2006/relationships/oleObject" Target="../embeddings/oleObject6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80.wmf"/><Relationship Id="rId5" Type="http://schemas.openxmlformats.org/officeDocument/2006/relationships/oleObject" Target="../embeddings/oleObject67.bin"/><Relationship Id="rId10" Type="http://schemas.openxmlformats.org/officeDocument/2006/relationships/image" Target="../media/image82.wmf"/><Relationship Id="rId4" Type="http://schemas.openxmlformats.org/officeDocument/2006/relationships/image" Target="../media/image79.wmf"/><Relationship Id="rId9" Type="http://schemas.openxmlformats.org/officeDocument/2006/relationships/oleObject" Target="../embeddings/oleObject69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5" Type="http://schemas.openxmlformats.org/officeDocument/2006/relationships/image" Target="../media/image83.wmf"/><Relationship Id="rId4" Type="http://schemas.openxmlformats.org/officeDocument/2006/relationships/oleObject" Target="../embeddings/oleObject70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86.wmf"/><Relationship Id="rId5" Type="http://schemas.openxmlformats.org/officeDocument/2006/relationships/oleObject" Target="../embeddings/oleObject72.bin"/><Relationship Id="rId4" Type="http://schemas.openxmlformats.org/officeDocument/2006/relationships/image" Target="../media/image85.w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4.bin"/><Relationship Id="rId13" Type="http://schemas.openxmlformats.org/officeDocument/2006/relationships/image" Target="../media/image90.wmf"/><Relationship Id="rId3" Type="http://schemas.openxmlformats.org/officeDocument/2006/relationships/oleObject" Target="../embeddings/oleObject73.bin"/><Relationship Id="rId7" Type="http://schemas.openxmlformats.org/officeDocument/2006/relationships/image" Target="../media/image93.emf"/><Relationship Id="rId12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92.emf"/><Relationship Id="rId11" Type="http://schemas.openxmlformats.org/officeDocument/2006/relationships/image" Target="../media/image89.wmf"/><Relationship Id="rId5" Type="http://schemas.openxmlformats.org/officeDocument/2006/relationships/image" Target="../media/image91.emf"/><Relationship Id="rId10" Type="http://schemas.openxmlformats.org/officeDocument/2006/relationships/oleObject" Target="../embeddings/oleObject75.bin"/><Relationship Id="rId4" Type="http://schemas.openxmlformats.org/officeDocument/2006/relationships/image" Target="../media/image87.wmf"/><Relationship Id="rId9" Type="http://schemas.openxmlformats.org/officeDocument/2006/relationships/image" Target="../media/image88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94.w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98.wmf"/><Relationship Id="rId5" Type="http://schemas.openxmlformats.org/officeDocument/2006/relationships/oleObject" Target="../embeddings/oleObject79.bin"/><Relationship Id="rId4" Type="http://schemas.openxmlformats.org/officeDocument/2006/relationships/image" Target="../media/image97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image" Target="../media/image100.wmf"/><Relationship Id="rId5" Type="http://schemas.openxmlformats.org/officeDocument/2006/relationships/oleObject" Target="../embeddings/oleObject81.bin"/><Relationship Id="rId4" Type="http://schemas.openxmlformats.org/officeDocument/2006/relationships/image" Target="../media/image99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2.bin"/><Relationship Id="rId7" Type="http://schemas.openxmlformats.org/officeDocument/2006/relationships/image" Target="../media/image103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102.wmf"/><Relationship Id="rId5" Type="http://schemas.openxmlformats.org/officeDocument/2006/relationships/oleObject" Target="../embeddings/oleObject83.bin"/><Relationship Id="rId4" Type="http://schemas.openxmlformats.org/officeDocument/2006/relationships/image" Target="../media/image101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image" Target="../media/image104.wm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wmf"/><Relationship Id="rId3" Type="http://schemas.openxmlformats.org/officeDocument/2006/relationships/oleObject" Target="../embeddings/oleObject85.bin"/><Relationship Id="rId7" Type="http://schemas.openxmlformats.org/officeDocument/2006/relationships/oleObject" Target="../embeddings/oleObject8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106.wmf"/><Relationship Id="rId5" Type="http://schemas.openxmlformats.org/officeDocument/2006/relationships/oleObject" Target="../embeddings/oleObject86.bin"/><Relationship Id="rId4" Type="http://schemas.openxmlformats.org/officeDocument/2006/relationships/image" Target="../media/image105.w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wmf"/><Relationship Id="rId3" Type="http://schemas.openxmlformats.org/officeDocument/2006/relationships/oleObject" Target="../embeddings/oleObject88.bin"/><Relationship Id="rId7" Type="http://schemas.openxmlformats.org/officeDocument/2006/relationships/oleObject" Target="../embeddings/oleObject9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109.wmf"/><Relationship Id="rId5" Type="http://schemas.openxmlformats.org/officeDocument/2006/relationships/oleObject" Target="../embeddings/oleObject89.bin"/><Relationship Id="rId4" Type="http://schemas.openxmlformats.org/officeDocument/2006/relationships/image" Target="../media/image108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4" Type="http://schemas.openxmlformats.org/officeDocument/2006/relationships/image" Target="../media/image110.w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4" Type="http://schemas.openxmlformats.org/officeDocument/2006/relationships/image" Target="../media/image111.wm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113.wmf"/><Relationship Id="rId5" Type="http://schemas.openxmlformats.org/officeDocument/2006/relationships/oleObject" Target="../embeddings/oleObject94.bin"/><Relationship Id="rId4" Type="http://schemas.openxmlformats.org/officeDocument/2006/relationships/image" Target="../media/image112.wm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wmf"/><Relationship Id="rId13" Type="http://schemas.openxmlformats.org/officeDocument/2006/relationships/oleObject" Target="../embeddings/oleObject100.bin"/><Relationship Id="rId18" Type="http://schemas.openxmlformats.org/officeDocument/2006/relationships/image" Target="../media/image121.wmf"/><Relationship Id="rId3" Type="http://schemas.openxmlformats.org/officeDocument/2006/relationships/oleObject" Target="../embeddings/oleObject95.bin"/><Relationship Id="rId7" Type="http://schemas.openxmlformats.org/officeDocument/2006/relationships/oleObject" Target="../embeddings/oleObject97.bin"/><Relationship Id="rId12" Type="http://schemas.openxmlformats.org/officeDocument/2006/relationships/image" Target="../media/image118.wmf"/><Relationship Id="rId17" Type="http://schemas.openxmlformats.org/officeDocument/2006/relationships/oleObject" Target="../embeddings/oleObject10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20.wmf"/><Relationship Id="rId20" Type="http://schemas.openxmlformats.org/officeDocument/2006/relationships/image" Target="../media/image122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115.wmf"/><Relationship Id="rId11" Type="http://schemas.openxmlformats.org/officeDocument/2006/relationships/oleObject" Target="../embeddings/oleObject99.bin"/><Relationship Id="rId5" Type="http://schemas.openxmlformats.org/officeDocument/2006/relationships/oleObject" Target="../embeddings/oleObject96.bin"/><Relationship Id="rId15" Type="http://schemas.openxmlformats.org/officeDocument/2006/relationships/oleObject" Target="../embeddings/oleObject101.bin"/><Relationship Id="rId10" Type="http://schemas.openxmlformats.org/officeDocument/2006/relationships/image" Target="../media/image117.wmf"/><Relationship Id="rId19" Type="http://schemas.openxmlformats.org/officeDocument/2006/relationships/oleObject" Target="../embeddings/oleObject103.bin"/><Relationship Id="rId4" Type="http://schemas.openxmlformats.org/officeDocument/2006/relationships/image" Target="../media/image114.wmf"/><Relationship Id="rId9" Type="http://schemas.openxmlformats.org/officeDocument/2006/relationships/oleObject" Target="../embeddings/oleObject98.bin"/><Relationship Id="rId14" Type="http://schemas.openxmlformats.org/officeDocument/2006/relationships/image" Target="../media/image119.wmf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5.wmf"/><Relationship Id="rId3" Type="http://schemas.openxmlformats.org/officeDocument/2006/relationships/oleObject" Target="../embeddings/oleObject104.bin"/><Relationship Id="rId7" Type="http://schemas.openxmlformats.org/officeDocument/2006/relationships/oleObject" Target="../embeddings/oleObject10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6" Type="http://schemas.openxmlformats.org/officeDocument/2006/relationships/image" Target="../media/image124.wmf"/><Relationship Id="rId5" Type="http://schemas.openxmlformats.org/officeDocument/2006/relationships/oleObject" Target="../embeddings/oleObject105.bin"/><Relationship Id="rId4" Type="http://schemas.openxmlformats.org/officeDocument/2006/relationships/image" Target="../media/image123.wm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6" Type="http://schemas.openxmlformats.org/officeDocument/2006/relationships/image" Target="../media/image127.wmf"/><Relationship Id="rId5" Type="http://schemas.openxmlformats.org/officeDocument/2006/relationships/oleObject" Target="../embeddings/oleObject108.bin"/><Relationship Id="rId4" Type="http://schemas.openxmlformats.org/officeDocument/2006/relationships/image" Target="../media/image126.wm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4" Type="http://schemas.openxmlformats.org/officeDocument/2006/relationships/image" Target="../media/image128.w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4" Type="http://schemas.openxmlformats.org/officeDocument/2006/relationships/image" Target="../media/image129.w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4" Type="http://schemas.openxmlformats.org/officeDocument/2006/relationships/image" Target="../media/image130.wmf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wmf"/><Relationship Id="rId3" Type="http://schemas.openxmlformats.org/officeDocument/2006/relationships/oleObject" Target="../embeddings/oleObject112.bin"/><Relationship Id="rId7" Type="http://schemas.openxmlformats.org/officeDocument/2006/relationships/oleObject" Target="../embeddings/oleObject1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6" Type="http://schemas.openxmlformats.org/officeDocument/2006/relationships/image" Target="../media/image132.wmf"/><Relationship Id="rId5" Type="http://schemas.openxmlformats.org/officeDocument/2006/relationships/oleObject" Target="../embeddings/oleObject113.bin"/><Relationship Id="rId4" Type="http://schemas.openxmlformats.org/officeDocument/2006/relationships/image" Target="../media/image131.wm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6" Type="http://schemas.openxmlformats.org/officeDocument/2006/relationships/image" Target="../media/image135.wmf"/><Relationship Id="rId5" Type="http://schemas.openxmlformats.org/officeDocument/2006/relationships/oleObject" Target="../embeddings/oleObject116.bin"/><Relationship Id="rId4" Type="http://schemas.openxmlformats.org/officeDocument/2006/relationships/image" Target="../media/image134.wmf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wmf"/><Relationship Id="rId13" Type="http://schemas.openxmlformats.org/officeDocument/2006/relationships/oleObject" Target="../embeddings/oleObject122.bin"/><Relationship Id="rId18" Type="http://schemas.openxmlformats.org/officeDocument/2006/relationships/image" Target="../media/image143.wmf"/><Relationship Id="rId3" Type="http://schemas.openxmlformats.org/officeDocument/2006/relationships/oleObject" Target="../embeddings/oleObject117.bin"/><Relationship Id="rId7" Type="http://schemas.openxmlformats.org/officeDocument/2006/relationships/oleObject" Target="../embeddings/oleObject119.bin"/><Relationship Id="rId12" Type="http://schemas.openxmlformats.org/officeDocument/2006/relationships/image" Target="../media/image140.wmf"/><Relationship Id="rId17" Type="http://schemas.openxmlformats.org/officeDocument/2006/relationships/oleObject" Target="../embeddings/oleObject124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42.wmf"/><Relationship Id="rId1" Type="http://schemas.openxmlformats.org/officeDocument/2006/relationships/vmlDrawing" Target="../drawings/vmlDrawing40.vml"/><Relationship Id="rId6" Type="http://schemas.openxmlformats.org/officeDocument/2006/relationships/image" Target="../media/image137.wmf"/><Relationship Id="rId11" Type="http://schemas.openxmlformats.org/officeDocument/2006/relationships/oleObject" Target="../embeddings/oleObject121.bin"/><Relationship Id="rId5" Type="http://schemas.openxmlformats.org/officeDocument/2006/relationships/oleObject" Target="../embeddings/oleObject118.bin"/><Relationship Id="rId15" Type="http://schemas.openxmlformats.org/officeDocument/2006/relationships/oleObject" Target="../embeddings/oleObject123.bin"/><Relationship Id="rId10" Type="http://schemas.openxmlformats.org/officeDocument/2006/relationships/image" Target="../media/image139.wmf"/><Relationship Id="rId19" Type="http://schemas.openxmlformats.org/officeDocument/2006/relationships/oleObject" Target="../embeddings/oleObject125.bin"/><Relationship Id="rId4" Type="http://schemas.openxmlformats.org/officeDocument/2006/relationships/image" Target="../media/image136.wmf"/><Relationship Id="rId9" Type="http://schemas.openxmlformats.org/officeDocument/2006/relationships/oleObject" Target="../embeddings/oleObject120.bin"/><Relationship Id="rId14" Type="http://schemas.openxmlformats.org/officeDocument/2006/relationships/image" Target="../media/image141.wmf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wmf"/><Relationship Id="rId3" Type="http://schemas.openxmlformats.org/officeDocument/2006/relationships/oleObject" Target="../embeddings/oleObject126.bin"/><Relationship Id="rId7" Type="http://schemas.openxmlformats.org/officeDocument/2006/relationships/oleObject" Target="../embeddings/oleObject128.bin"/><Relationship Id="rId12" Type="http://schemas.openxmlformats.org/officeDocument/2006/relationships/image" Target="../media/image14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6" Type="http://schemas.openxmlformats.org/officeDocument/2006/relationships/image" Target="../media/image145.wmf"/><Relationship Id="rId11" Type="http://schemas.openxmlformats.org/officeDocument/2006/relationships/oleObject" Target="../embeddings/oleObject130.bin"/><Relationship Id="rId5" Type="http://schemas.openxmlformats.org/officeDocument/2006/relationships/oleObject" Target="../embeddings/oleObject127.bin"/><Relationship Id="rId10" Type="http://schemas.openxmlformats.org/officeDocument/2006/relationships/image" Target="../media/image147.wmf"/><Relationship Id="rId4" Type="http://schemas.openxmlformats.org/officeDocument/2006/relationships/image" Target="../media/image144.wmf"/><Relationship Id="rId9" Type="http://schemas.openxmlformats.org/officeDocument/2006/relationships/oleObject" Target="../embeddings/oleObject129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4" Type="http://schemas.openxmlformats.org/officeDocument/2006/relationships/image" Target="../media/image149.wmf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wmf"/><Relationship Id="rId3" Type="http://schemas.openxmlformats.org/officeDocument/2006/relationships/oleObject" Target="../embeddings/oleObject132.bin"/><Relationship Id="rId7" Type="http://schemas.openxmlformats.org/officeDocument/2006/relationships/oleObject" Target="../embeddings/oleObject134.bin"/><Relationship Id="rId12" Type="http://schemas.openxmlformats.org/officeDocument/2006/relationships/image" Target="../media/image15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6" Type="http://schemas.openxmlformats.org/officeDocument/2006/relationships/image" Target="../media/image151.wmf"/><Relationship Id="rId11" Type="http://schemas.openxmlformats.org/officeDocument/2006/relationships/oleObject" Target="../embeddings/oleObject136.bin"/><Relationship Id="rId5" Type="http://schemas.openxmlformats.org/officeDocument/2006/relationships/oleObject" Target="../embeddings/oleObject133.bin"/><Relationship Id="rId10" Type="http://schemas.openxmlformats.org/officeDocument/2006/relationships/image" Target="../media/image153.wmf"/><Relationship Id="rId4" Type="http://schemas.openxmlformats.org/officeDocument/2006/relationships/image" Target="../media/image150.wmf"/><Relationship Id="rId9" Type="http://schemas.openxmlformats.org/officeDocument/2006/relationships/oleObject" Target="../embeddings/oleObject135.bin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7.wmf"/><Relationship Id="rId13" Type="http://schemas.openxmlformats.org/officeDocument/2006/relationships/oleObject" Target="../embeddings/oleObject142.bin"/><Relationship Id="rId3" Type="http://schemas.openxmlformats.org/officeDocument/2006/relationships/oleObject" Target="../embeddings/oleObject137.bin"/><Relationship Id="rId7" Type="http://schemas.openxmlformats.org/officeDocument/2006/relationships/oleObject" Target="../embeddings/oleObject139.bin"/><Relationship Id="rId12" Type="http://schemas.openxmlformats.org/officeDocument/2006/relationships/image" Target="../media/image15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6" Type="http://schemas.openxmlformats.org/officeDocument/2006/relationships/image" Target="../media/image156.wmf"/><Relationship Id="rId11" Type="http://schemas.openxmlformats.org/officeDocument/2006/relationships/oleObject" Target="../embeddings/oleObject141.bin"/><Relationship Id="rId5" Type="http://schemas.openxmlformats.org/officeDocument/2006/relationships/oleObject" Target="../embeddings/oleObject138.bin"/><Relationship Id="rId10" Type="http://schemas.openxmlformats.org/officeDocument/2006/relationships/image" Target="../media/image158.wmf"/><Relationship Id="rId4" Type="http://schemas.openxmlformats.org/officeDocument/2006/relationships/image" Target="../media/image155.wmf"/><Relationship Id="rId9" Type="http://schemas.openxmlformats.org/officeDocument/2006/relationships/oleObject" Target="../embeddings/oleObject140.bin"/><Relationship Id="rId14" Type="http://schemas.openxmlformats.org/officeDocument/2006/relationships/image" Target="../media/image160.wmf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4" Type="http://schemas.openxmlformats.org/officeDocument/2006/relationships/image" Target="../media/image161.wmf"/></Relationships>
</file>

<file path=ppt/slides/_rels/slide63.xml.rels><?xml version="1.0" encoding="UTF-8" standalone="yes"?>
<Relationships xmlns="http://schemas.openxmlformats.org/package/2006/relationships"><Relationship Id="rId13" Type="http://schemas.openxmlformats.org/officeDocument/2006/relationships/oleObject" Target="../embeddings/oleObject149.bin"/><Relationship Id="rId18" Type="http://schemas.openxmlformats.org/officeDocument/2006/relationships/image" Target="../media/image167.wmf"/><Relationship Id="rId26" Type="http://schemas.openxmlformats.org/officeDocument/2006/relationships/image" Target="../media/image171.wmf"/><Relationship Id="rId39" Type="http://schemas.openxmlformats.org/officeDocument/2006/relationships/oleObject" Target="../embeddings/oleObject163.bin"/><Relationship Id="rId21" Type="http://schemas.openxmlformats.org/officeDocument/2006/relationships/oleObject" Target="../embeddings/oleObject154.bin"/><Relationship Id="rId34" Type="http://schemas.openxmlformats.org/officeDocument/2006/relationships/image" Target="../media/image175.wmf"/><Relationship Id="rId7" Type="http://schemas.openxmlformats.org/officeDocument/2006/relationships/oleObject" Target="../embeddings/oleObject146.bin"/><Relationship Id="rId12" Type="http://schemas.openxmlformats.org/officeDocument/2006/relationships/image" Target="../media/image143.wmf"/><Relationship Id="rId17" Type="http://schemas.openxmlformats.org/officeDocument/2006/relationships/oleObject" Target="../embeddings/oleObject152.bin"/><Relationship Id="rId25" Type="http://schemas.openxmlformats.org/officeDocument/2006/relationships/oleObject" Target="../embeddings/oleObject156.bin"/><Relationship Id="rId33" Type="http://schemas.openxmlformats.org/officeDocument/2006/relationships/oleObject" Target="../embeddings/oleObject160.bin"/><Relationship Id="rId38" Type="http://schemas.openxmlformats.org/officeDocument/2006/relationships/image" Target="../media/image177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66.wmf"/><Relationship Id="rId20" Type="http://schemas.openxmlformats.org/officeDocument/2006/relationships/image" Target="../media/image168.wmf"/><Relationship Id="rId29" Type="http://schemas.openxmlformats.org/officeDocument/2006/relationships/oleObject" Target="../embeddings/oleObject158.bin"/><Relationship Id="rId1" Type="http://schemas.openxmlformats.org/officeDocument/2006/relationships/vmlDrawing" Target="../drawings/vmlDrawing46.vml"/><Relationship Id="rId6" Type="http://schemas.openxmlformats.org/officeDocument/2006/relationships/image" Target="../media/image163.wmf"/><Relationship Id="rId11" Type="http://schemas.openxmlformats.org/officeDocument/2006/relationships/oleObject" Target="../embeddings/oleObject148.bin"/><Relationship Id="rId24" Type="http://schemas.openxmlformats.org/officeDocument/2006/relationships/image" Target="../media/image170.wmf"/><Relationship Id="rId32" Type="http://schemas.openxmlformats.org/officeDocument/2006/relationships/image" Target="../media/image174.wmf"/><Relationship Id="rId37" Type="http://schemas.openxmlformats.org/officeDocument/2006/relationships/oleObject" Target="../embeddings/oleObject162.bin"/><Relationship Id="rId40" Type="http://schemas.openxmlformats.org/officeDocument/2006/relationships/image" Target="../media/image178.wmf"/><Relationship Id="rId5" Type="http://schemas.openxmlformats.org/officeDocument/2006/relationships/oleObject" Target="../embeddings/oleObject145.bin"/><Relationship Id="rId15" Type="http://schemas.openxmlformats.org/officeDocument/2006/relationships/oleObject" Target="../embeddings/oleObject151.bin"/><Relationship Id="rId23" Type="http://schemas.openxmlformats.org/officeDocument/2006/relationships/oleObject" Target="../embeddings/oleObject155.bin"/><Relationship Id="rId28" Type="http://schemas.openxmlformats.org/officeDocument/2006/relationships/image" Target="../media/image172.wmf"/><Relationship Id="rId36" Type="http://schemas.openxmlformats.org/officeDocument/2006/relationships/image" Target="../media/image176.wmf"/><Relationship Id="rId10" Type="http://schemas.openxmlformats.org/officeDocument/2006/relationships/image" Target="../media/image165.wmf"/><Relationship Id="rId19" Type="http://schemas.openxmlformats.org/officeDocument/2006/relationships/oleObject" Target="../embeddings/oleObject153.bin"/><Relationship Id="rId31" Type="http://schemas.openxmlformats.org/officeDocument/2006/relationships/oleObject" Target="../embeddings/oleObject159.bin"/><Relationship Id="rId4" Type="http://schemas.openxmlformats.org/officeDocument/2006/relationships/image" Target="../media/image162.wmf"/><Relationship Id="rId9" Type="http://schemas.openxmlformats.org/officeDocument/2006/relationships/oleObject" Target="../embeddings/oleObject147.bin"/><Relationship Id="rId14" Type="http://schemas.openxmlformats.org/officeDocument/2006/relationships/oleObject" Target="../embeddings/oleObject150.bin"/><Relationship Id="rId22" Type="http://schemas.openxmlformats.org/officeDocument/2006/relationships/image" Target="../media/image169.wmf"/><Relationship Id="rId27" Type="http://schemas.openxmlformats.org/officeDocument/2006/relationships/oleObject" Target="../embeddings/oleObject157.bin"/><Relationship Id="rId30" Type="http://schemas.openxmlformats.org/officeDocument/2006/relationships/image" Target="../media/image173.wmf"/><Relationship Id="rId35" Type="http://schemas.openxmlformats.org/officeDocument/2006/relationships/oleObject" Target="../embeddings/oleObject161.bin"/><Relationship Id="rId8" Type="http://schemas.openxmlformats.org/officeDocument/2006/relationships/image" Target="../media/image164.wmf"/><Relationship Id="rId3" Type="http://schemas.openxmlformats.org/officeDocument/2006/relationships/oleObject" Target="../embeddings/oleObject144.bin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1.wmf"/><Relationship Id="rId3" Type="http://schemas.openxmlformats.org/officeDocument/2006/relationships/oleObject" Target="../embeddings/oleObject164.bin"/><Relationship Id="rId7" Type="http://schemas.openxmlformats.org/officeDocument/2006/relationships/oleObject" Target="../embeddings/oleObject16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6" Type="http://schemas.openxmlformats.org/officeDocument/2006/relationships/image" Target="../media/image180.wmf"/><Relationship Id="rId5" Type="http://schemas.openxmlformats.org/officeDocument/2006/relationships/oleObject" Target="../embeddings/oleObject165.bin"/><Relationship Id="rId4" Type="http://schemas.openxmlformats.org/officeDocument/2006/relationships/image" Target="../media/image17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F5BACB2-681E-4F9F-9DAF-E81D162D0AFF}" type="slidenum">
              <a:rPr lang="en-GB" altLang="en-US" sz="1400"/>
              <a:pPr eaLnBrk="1" hangingPunct="1"/>
              <a:t>1</a:t>
            </a:fld>
            <a:endParaRPr lang="en-GB" altLang="en-US" sz="14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577850"/>
            <a:ext cx="7848600" cy="1524000"/>
          </a:xfrm>
        </p:spPr>
        <p:txBody>
          <a:bodyPr/>
          <a:lstStyle/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GB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DFT and the FFT</a:t>
            </a:r>
            <a:r>
              <a:rPr lang="en-GB" sz="44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Symbol" pitchFamily="18" charset="2"/>
              </a:rPr>
              <a:t>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endParaRPr lang="en-GB" sz="3600" b="1" dirty="0" smtClean="0">
              <a:effectLst/>
              <a:latin typeface="Arial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FontTx/>
              <a:buNone/>
              <a:defRPr/>
            </a:pPr>
            <a:endParaRPr lang="en-GB" sz="2400" b="1" i="1" baseline="30000" dirty="0" smtClean="0">
              <a:effectLst/>
              <a:cs typeface="Times New Roman" pitchFamily="18" charset="0"/>
              <a:sym typeface="Symbol" pitchFamily="18" charset="2"/>
            </a:endParaRP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99333" name="Text Box 4"/>
          <p:cNvSpPr txBox="1">
            <a:spLocks noChangeArrowheads="1"/>
          </p:cNvSpPr>
          <p:nvPr/>
        </p:nvSpPr>
        <p:spPr bwMode="auto">
          <a:xfrm>
            <a:off x="1524000" y="4991171"/>
            <a:ext cx="6705600" cy="789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32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Prepared by </a:t>
            </a:r>
            <a:r>
              <a:rPr lang="en-GB" altLang="en-US" sz="3200" baseline="30000" dirty="0" err="1">
                <a:latin typeface="Arial Black" pitchFamily="34" charset="0"/>
                <a:cs typeface="Times New Roman" pitchFamily="18" charset="0"/>
                <a:sym typeface="Symbol" pitchFamily="18" charset="2"/>
              </a:rPr>
              <a:t>Prof.</a:t>
            </a:r>
            <a:r>
              <a:rPr lang="en-GB" altLang="en-US" sz="32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 Ian Wells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400" i="1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3238500" y="2438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pic>
        <p:nvPicPr>
          <p:cNvPr id="9933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355" y="2101850"/>
            <a:ext cx="1906588" cy="254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5421313" cy="42672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The visible spectrum</a:t>
            </a:r>
          </a:p>
          <a:p>
            <a:r>
              <a:rPr lang="en-GB" dirty="0" smtClean="0"/>
              <a:t>Refraction from a prism</a:t>
            </a:r>
          </a:p>
          <a:p>
            <a:r>
              <a:rPr lang="en-GB" dirty="0" smtClean="0"/>
              <a:t>White light can be split up using a prism to form a spectrum. The light waves are refracted as they enter and leave the prism. </a:t>
            </a:r>
          </a:p>
          <a:p>
            <a:endParaRPr lang="en-GB" dirty="0"/>
          </a:p>
        </p:txBody>
      </p:sp>
      <p:pic>
        <p:nvPicPr>
          <p:cNvPr id="3074" name="Picture 2" descr="a rainbow appears to come out of the pri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3863" y="3216771"/>
            <a:ext cx="2152650" cy="2152650"/>
          </a:xfrm>
          <a:prstGeom prst="rect">
            <a:avLst/>
          </a:prstGeom>
          <a:noFill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839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1200"/>
            <a:ext cx="4951863" cy="4114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shorter the wavelength of the light, the more it is refracted. </a:t>
            </a:r>
          </a:p>
          <a:p>
            <a:r>
              <a:rPr lang="en-GB" dirty="0" smtClean="0"/>
              <a:t>As a result, red light is refracted the least and violet light is refracted the most, causing the coloured light to spread out to form a spectrum.</a:t>
            </a:r>
          </a:p>
          <a:p>
            <a:endParaRPr lang="en-GB" dirty="0"/>
          </a:p>
        </p:txBody>
      </p:sp>
      <p:pic>
        <p:nvPicPr>
          <p:cNvPr id="56322" name="Picture 2" descr="http://t0.gstatic.com/images?q=tbn:ANd9GcTfBSzBtEalrTEvUZOkrghkUySQbsRAXKQmHH9HQR7TEpihA-sN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6081" y="3259635"/>
            <a:ext cx="2609850" cy="1752600"/>
          </a:xfrm>
          <a:prstGeom prst="rect">
            <a:avLst/>
          </a:prstGeom>
          <a:noFill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34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pic>
        <p:nvPicPr>
          <p:cNvPr id="28674" name="Picture 2" descr="File:EM Spectrum Properties edi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7036943" cy="4170040"/>
          </a:xfrm>
          <a:prstGeom prst="rect">
            <a:avLst/>
          </a:prstGeom>
          <a:noFill/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7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Fourier Transform</a:t>
            </a:r>
            <a:endParaRPr lang="en-GB" dirty="0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890009" y="2130004"/>
            <a:ext cx="78486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pitchFamily="18" charset="0"/>
              </a:rPr>
              <a:t>The Fourier Transform is used in the continuous world to move from the 'Time Domain' into the 'Frequency Domain'.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1139" y="3357565"/>
            <a:ext cx="3607783" cy="2705837"/>
          </a:xfrm>
          <a:prstGeom prst="rect">
            <a:avLst/>
          </a:prstGeom>
          <a:noFill/>
        </p:spPr>
      </p:pic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3024436" y="303011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6919675"/>
              </p:ext>
            </p:extLst>
          </p:nvPr>
        </p:nvGraphicFramePr>
        <p:xfrm>
          <a:off x="6191285" y="3296816"/>
          <a:ext cx="1752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80" r:id="rId4" imgW="1752600" imgH="381000" progId="Equation.3">
                  <p:embed/>
                </p:oleObj>
              </mc:Choice>
              <mc:Fallback>
                <p:oleObj r:id="rId4" imgW="1752600" imgH="381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1285" y="3296816"/>
                        <a:ext cx="1752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881436" y="289676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2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330601"/>
              </p:ext>
            </p:extLst>
          </p:nvPr>
        </p:nvGraphicFramePr>
        <p:xfrm>
          <a:off x="5105400" y="3982616"/>
          <a:ext cx="40386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6681" r:id="rId6" imgW="4038600" imgH="647700" progId="Equation.3">
                  <p:embed/>
                </p:oleObj>
              </mc:Choice>
              <mc:Fallback>
                <p:oleObj r:id="rId6" imgW="40386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3982616"/>
                        <a:ext cx="40386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" descr="http://www.malaspina.com/jpg/fouri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6502" y="4710484"/>
            <a:ext cx="1142173" cy="1534320"/>
          </a:xfrm>
          <a:prstGeom prst="rect">
            <a:avLst/>
          </a:prstGeom>
          <a:noFill/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>
              <a:sym typeface="Symbol" pitchFamily="18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779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57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7A3E2E2-2E53-4541-A6F2-CEC59CB95D56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g=[12,11,10,9,8,7,5,3,1,0,-1,-2,-3,-2,-1,0,1,2,3,4,3,2,1,0,-2,-4,-6,-7,-6,-4,-2,0,1,2,3,3];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k=[0:length(g)-1];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fs=200;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[H,f]=freqz(g,1,512,1/fs);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subplot(1,2,1), plot(k,g);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title('Time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xlabel('Time');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subplot(1,2,2), plot(f,abs(H));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title('Frequency Domain Plot of g');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xlabel('Frequency');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ylabel('Magnitude');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pic>
        <p:nvPicPr>
          <p:cNvPr id="1157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590800"/>
            <a:ext cx="33528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F9EA9AF-11E6-4928-86AF-61B0E4A28CFC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Inverse Fourier Transform 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Inverse Fourier Transform that moves you from the frequency domain to the time domain</a:t>
            </a:r>
            <a:r>
              <a:rPr lang="en-GB" smtClean="0"/>
              <a:t> </a:t>
            </a:r>
          </a:p>
        </p:txBody>
      </p:sp>
      <p:sp>
        <p:nvSpPr>
          <p:cNvPr id="21511" name="Rectangle 5"/>
          <p:cNvSpPr>
            <a:spLocks noChangeArrowheads="1"/>
          </p:cNvSpPr>
          <p:nvPr/>
        </p:nvSpPr>
        <p:spPr bwMode="auto">
          <a:xfrm>
            <a:off x="2338388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1506" name="Object 4"/>
          <p:cNvGraphicFramePr>
            <a:graphicFrameLocks noChangeAspect="1"/>
          </p:cNvGraphicFramePr>
          <p:nvPr/>
        </p:nvGraphicFramePr>
        <p:xfrm>
          <a:off x="2362200" y="2819400"/>
          <a:ext cx="4467225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6" r:id="rId3" imgW="4470400" imgH="647700" progId="Equation.3">
                  <p:embed/>
                </p:oleObj>
              </mc:Choice>
              <mc:Fallback>
                <p:oleObj r:id="rId3" imgW="4470400" imgH="647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819400"/>
                        <a:ext cx="4467225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67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D9BA616-402E-42E2-AD3F-A50CAF4388B4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Systems and Transforms</a:t>
            </a:r>
          </a:p>
        </p:txBody>
      </p:sp>
      <p:grpSp>
        <p:nvGrpSpPr>
          <p:cNvPr id="116741" name="Group 4"/>
          <p:cNvGrpSpPr>
            <a:grpSpLocks/>
          </p:cNvGrpSpPr>
          <p:nvPr/>
        </p:nvGrpSpPr>
        <p:grpSpPr bwMode="auto">
          <a:xfrm>
            <a:off x="1066800" y="2743200"/>
            <a:ext cx="7620000" cy="3124200"/>
            <a:chOff x="2626" y="4157"/>
            <a:chExt cx="6827" cy="2962"/>
          </a:xfrm>
        </p:grpSpPr>
        <p:sp>
          <p:nvSpPr>
            <p:cNvPr id="116742" name="Rectangle 5"/>
            <p:cNvSpPr>
              <a:spLocks noChangeArrowheads="1"/>
            </p:cNvSpPr>
            <p:nvPr/>
          </p:nvSpPr>
          <p:spPr bwMode="auto">
            <a:xfrm>
              <a:off x="4476" y="4933"/>
              <a:ext cx="2933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6743" name="Line 6"/>
            <p:cNvSpPr>
              <a:spLocks noChangeShapeType="1"/>
            </p:cNvSpPr>
            <p:nvPr/>
          </p:nvSpPr>
          <p:spPr bwMode="auto">
            <a:xfrm>
              <a:off x="2906" y="5626"/>
              <a:ext cx="15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4" name="Line 7"/>
            <p:cNvSpPr>
              <a:spLocks noChangeShapeType="1"/>
            </p:cNvSpPr>
            <p:nvPr/>
          </p:nvSpPr>
          <p:spPr bwMode="auto">
            <a:xfrm>
              <a:off x="7412" y="5626"/>
              <a:ext cx="13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5" name="Text Box 8"/>
            <p:cNvSpPr txBox="1">
              <a:spLocks noChangeArrowheads="1"/>
            </p:cNvSpPr>
            <p:nvPr/>
          </p:nvSpPr>
          <p:spPr bwMode="auto">
            <a:xfrm>
              <a:off x="4866" y="5252"/>
              <a:ext cx="2240" cy="7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LTIV System</a:t>
              </a:r>
            </a:p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(we know h(t) or H(f)</a:t>
              </a:r>
            </a:p>
          </p:txBody>
        </p:sp>
        <p:sp>
          <p:nvSpPr>
            <p:cNvPr id="116746" name="Text Box 9"/>
            <p:cNvSpPr txBox="1">
              <a:spLocks noChangeArrowheads="1"/>
            </p:cNvSpPr>
            <p:nvPr/>
          </p:nvSpPr>
          <p:spPr bwMode="auto">
            <a:xfrm>
              <a:off x="2626" y="531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Input</a:t>
              </a:r>
            </a:p>
          </p:txBody>
        </p:sp>
        <p:sp>
          <p:nvSpPr>
            <p:cNvPr id="116747" name="Text Box 10"/>
            <p:cNvSpPr txBox="1">
              <a:spLocks noChangeArrowheads="1"/>
            </p:cNvSpPr>
            <p:nvPr/>
          </p:nvSpPr>
          <p:spPr bwMode="auto">
            <a:xfrm>
              <a:off x="7693" y="53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Output</a:t>
              </a:r>
            </a:p>
          </p:txBody>
        </p:sp>
        <p:sp>
          <p:nvSpPr>
            <p:cNvPr id="116748" name="Line 11"/>
            <p:cNvSpPr>
              <a:spLocks noChangeShapeType="1"/>
            </p:cNvSpPr>
            <p:nvPr/>
          </p:nvSpPr>
          <p:spPr bwMode="auto">
            <a:xfrm>
              <a:off x="2866" y="4559"/>
              <a:ext cx="58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49" name="Line 12"/>
            <p:cNvSpPr>
              <a:spLocks noChangeShapeType="1"/>
            </p:cNvSpPr>
            <p:nvPr/>
          </p:nvSpPr>
          <p:spPr bwMode="auto">
            <a:xfrm>
              <a:off x="2892" y="6826"/>
              <a:ext cx="58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0" name="Text Box 13"/>
            <p:cNvSpPr txBox="1">
              <a:spLocks noChangeArrowheads="1"/>
            </p:cNvSpPr>
            <p:nvPr/>
          </p:nvSpPr>
          <p:spPr bwMode="auto">
            <a:xfrm>
              <a:off x="2826" y="643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X(f)</a:t>
              </a:r>
            </a:p>
          </p:txBody>
        </p:sp>
        <p:sp>
          <p:nvSpPr>
            <p:cNvPr id="116751" name="Text Box 14"/>
            <p:cNvSpPr txBox="1">
              <a:spLocks noChangeArrowheads="1"/>
            </p:cNvSpPr>
            <p:nvPr/>
          </p:nvSpPr>
          <p:spPr bwMode="auto">
            <a:xfrm>
              <a:off x="2813" y="4157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x(t)</a:t>
              </a:r>
            </a:p>
          </p:txBody>
        </p:sp>
        <p:sp>
          <p:nvSpPr>
            <p:cNvPr id="116752" name="Text Box 15"/>
            <p:cNvSpPr txBox="1">
              <a:spLocks noChangeArrowheads="1"/>
            </p:cNvSpPr>
            <p:nvPr/>
          </p:nvSpPr>
          <p:spPr bwMode="auto">
            <a:xfrm>
              <a:off x="7960" y="6371"/>
              <a:ext cx="149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Y(f)=H(f).X(f)</a:t>
              </a:r>
            </a:p>
          </p:txBody>
        </p:sp>
        <p:sp>
          <p:nvSpPr>
            <p:cNvPr id="116753" name="Text Box 16"/>
            <p:cNvSpPr txBox="1">
              <a:spLocks noChangeArrowheads="1"/>
            </p:cNvSpPr>
            <p:nvPr/>
          </p:nvSpPr>
          <p:spPr bwMode="auto">
            <a:xfrm>
              <a:off x="7719" y="4171"/>
              <a:ext cx="145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y(t)=h(t)*x(t)</a:t>
              </a:r>
            </a:p>
          </p:txBody>
        </p:sp>
        <p:sp>
          <p:nvSpPr>
            <p:cNvPr id="116754" name="Line 17"/>
            <p:cNvSpPr>
              <a:spLocks noChangeShapeType="1"/>
            </p:cNvSpPr>
            <p:nvPr/>
          </p:nvSpPr>
          <p:spPr bwMode="auto">
            <a:xfrm>
              <a:off x="3986" y="4666"/>
              <a:ext cx="0" cy="20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5" name="Line 18"/>
            <p:cNvSpPr>
              <a:spLocks noChangeShapeType="1"/>
            </p:cNvSpPr>
            <p:nvPr/>
          </p:nvSpPr>
          <p:spPr bwMode="auto">
            <a:xfrm flipV="1">
              <a:off x="7679" y="4653"/>
              <a:ext cx="0" cy="20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756" name="Text Box 19"/>
            <p:cNvSpPr txBox="1">
              <a:spLocks noChangeArrowheads="1"/>
            </p:cNvSpPr>
            <p:nvPr/>
          </p:nvSpPr>
          <p:spPr bwMode="auto">
            <a:xfrm>
              <a:off x="3370" y="6039"/>
              <a:ext cx="1067" cy="5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FT</a:t>
              </a:r>
            </a:p>
          </p:txBody>
        </p:sp>
        <p:sp>
          <p:nvSpPr>
            <p:cNvPr id="116757" name="Text Box 20"/>
            <p:cNvSpPr txBox="1">
              <a:spLocks noChangeArrowheads="1"/>
            </p:cNvSpPr>
            <p:nvPr/>
          </p:nvSpPr>
          <p:spPr bwMode="auto">
            <a:xfrm>
              <a:off x="7293" y="490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IFT</a:t>
              </a:r>
            </a:p>
          </p:txBody>
        </p:sp>
        <p:sp>
          <p:nvSpPr>
            <p:cNvPr id="116758" name="Text Box 21"/>
            <p:cNvSpPr txBox="1">
              <a:spLocks noChangeArrowheads="1"/>
            </p:cNvSpPr>
            <p:nvPr/>
          </p:nvSpPr>
          <p:spPr bwMode="auto">
            <a:xfrm>
              <a:off x="5532" y="4198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Convolve</a:t>
              </a:r>
            </a:p>
          </p:txBody>
        </p:sp>
        <p:sp>
          <p:nvSpPr>
            <p:cNvPr id="116759" name="Text Box 22"/>
            <p:cNvSpPr txBox="1">
              <a:spLocks noChangeArrowheads="1"/>
            </p:cNvSpPr>
            <p:nvPr/>
          </p:nvSpPr>
          <p:spPr bwMode="auto">
            <a:xfrm>
              <a:off x="5507" y="6745"/>
              <a:ext cx="1173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>
                  <a:solidFill>
                    <a:schemeClr val="bg2"/>
                  </a:solidFill>
                </a:rPr>
                <a:t>Multiply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25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58C91EC-68FE-43C3-A3E5-7B92B1AEF6A4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Fourier Summation Transform (FST)</a:t>
            </a:r>
            <a:r>
              <a:rPr lang="en-GB" smtClean="0"/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1800" smtClean="0">
                <a:cs typeface="Times New Roman" pitchFamily="18" charset="0"/>
              </a:rPr>
              <a:t>We can use this transform and its inverse to move back and forth between a discrete time (k) domain and a continuous (but normalised) frequency domain (   ). The frequency domain information results from a sampled time situation and is consequently periodic (more later).</a:t>
            </a:r>
          </a:p>
          <a:p>
            <a:pPr eaLnBrk="1" hangingPunct="1">
              <a:defRPr/>
            </a:pPr>
            <a:r>
              <a:rPr lang="en-GB" sz="1800" smtClean="0">
                <a:cs typeface="Times New Roman" pitchFamily="18" charset="0"/>
              </a:rPr>
              <a:t>The </a:t>
            </a:r>
            <a:r>
              <a:rPr lang="en-GB" sz="1800" b="1" smtClean="0">
                <a:cs typeface="Times New Roman" pitchFamily="18" charset="0"/>
              </a:rPr>
              <a:t>FST</a:t>
            </a:r>
            <a:r>
              <a:rPr lang="en-GB" sz="1800" smtClean="0">
                <a:cs typeface="Times New Roman" pitchFamily="18" charset="0"/>
              </a:rPr>
              <a:t> is given by:</a:t>
            </a:r>
            <a:r>
              <a:rPr lang="en-GB" sz="2800" smtClean="0"/>
              <a:t> </a:t>
            </a:r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/>
          </a:p>
          <a:p>
            <a:pPr eaLnBrk="1" hangingPunct="1"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  </a:t>
            </a:r>
            <a:r>
              <a:rPr lang="en-GB" sz="1800" smtClean="0">
                <a:cs typeface="Times New Roman" pitchFamily="18" charset="0"/>
              </a:rPr>
              <a:t>is usually converted to degrees</a:t>
            </a:r>
            <a:r>
              <a:rPr lang="en-GB" sz="2800" smtClean="0"/>
              <a:t> </a:t>
            </a:r>
          </a:p>
        </p:txBody>
      </p:sp>
      <p:sp>
        <p:nvSpPr>
          <p:cNvPr id="22538" name="Rectangle 5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0" name="Object 4"/>
          <p:cNvGraphicFramePr>
            <a:graphicFrameLocks noChangeAspect="1"/>
          </p:cNvGraphicFramePr>
          <p:nvPr/>
        </p:nvGraphicFramePr>
        <p:xfrm>
          <a:off x="7467600" y="2590800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7" r:id="rId3" imgW="215806" imgH="228501" progId="Equation.3">
                  <p:embed/>
                </p:oleObj>
              </mc:Choice>
              <mc:Fallback>
                <p:oleObj r:id="rId3" imgW="215806" imgH="228501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2590800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Object 6"/>
          <p:cNvGraphicFramePr>
            <a:graphicFrameLocks noChangeAspect="1"/>
          </p:cNvGraphicFramePr>
          <p:nvPr/>
        </p:nvGraphicFramePr>
        <p:xfrm>
          <a:off x="1981200" y="3886200"/>
          <a:ext cx="6248400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8" name="Equation" r:id="rId5" imgW="2260440" imgH="431640" progId="Equation.3">
                  <p:embed/>
                </p:oleObj>
              </mc:Choice>
              <mc:Fallback>
                <p:oleObj name="Equation" r:id="rId5" imgW="2260440" imgH="431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3886200"/>
                        <a:ext cx="6248400" cy="781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9" name="Rectangle 8"/>
          <p:cNvSpPr>
            <a:spLocks noChangeArrowheads="1"/>
          </p:cNvSpPr>
          <p:nvPr/>
        </p:nvSpPr>
        <p:spPr bwMode="auto">
          <a:xfrm>
            <a:off x="2662238" y="31670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2" name="Object 7"/>
          <p:cNvGraphicFramePr>
            <a:graphicFrameLocks noChangeAspect="1"/>
          </p:cNvGraphicFramePr>
          <p:nvPr/>
        </p:nvGraphicFramePr>
        <p:xfrm>
          <a:off x="2590800" y="4800600"/>
          <a:ext cx="4876800" cy="66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59" r:id="rId7" imgW="3822700" imgH="520700" progId="Equation.3">
                  <p:embed/>
                </p:oleObj>
              </mc:Choice>
              <mc:Fallback>
                <p:oleObj r:id="rId7" imgW="3822700" imgH="5207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4800600"/>
                        <a:ext cx="4876800" cy="668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40" name="Rectangle 10"/>
          <p:cNvSpPr>
            <a:spLocks noChangeArrowheads="1"/>
          </p:cNvSpPr>
          <p:nvPr/>
        </p:nvSpPr>
        <p:spPr bwMode="auto">
          <a:xfrm>
            <a:off x="4462463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2533" name="Object 9"/>
          <p:cNvGraphicFramePr>
            <a:graphicFrameLocks noChangeAspect="1"/>
          </p:cNvGraphicFramePr>
          <p:nvPr/>
        </p:nvGraphicFramePr>
        <p:xfrm>
          <a:off x="1447800" y="5638800"/>
          <a:ext cx="2190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60" r:id="rId9" imgW="215713" imgH="355292" progId="Equation.3">
                  <p:embed/>
                </p:oleObj>
              </mc:Choice>
              <mc:Fallback>
                <p:oleObj r:id="rId9" imgW="215713" imgH="355292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5638800"/>
                        <a:ext cx="2190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35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778F71-1FE9-457F-9344-C467FC9E9D8D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Fourier Summation Transform (FST)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 function                repeats itself outside intervals of     which are unit length. The primary period of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000" smtClean="0">
                <a:cs typeface="Times New Roman" pitchFamily="18" charset="0"/>
              </a:rPr>
              <a:t> is where the normalised frequency lies between -0.5 and +0.5.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 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Where   =0.5 this is called the </a:t>
            </a:r>
            <a:r>
              <a:rPr lang="en-GB" sz="2000" b="1" smtClean="0">
                <a:cs typeface="Times New Roman" pitchFamily="18" charset="0"/>
              </a:rPr>
              <a:t>NYQUIST FREQUENCY</a:t>
            </a:r>
            <a:r>
              <a:rPr lang="en-GB" sz="200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There is an </a:t>
            </a:r>
            <a:r>
              <a:rPr lang="en-GB" sz="2000" b="1" smtClean="0">
                <a:cs typeface="Times New Roman" pitchFamily="18" charset="0"/>
              </a:rPr>
              <a:t>Inverse FST</a:t>
            </a:r>
            <a:r>
              <a:rPr lang="en-GB" sz="2000" smtClean="0">
                <a:cs typeface="Times New Roman" pitchFamily="18" charset="0"/>
              </a:rPr>
              <a:t> given by: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3562" name="Rectangle 5"/>
          <p:cNvSpPr>
            <a:spLocks noChangeArrowheads="1"/>
          </p:cNvSpPr>
          <p:nvPr/>
        </p:nvSpPr>
        <p:spPr bwMode="auto">
          <a:xfrm>
            <a:off x="3995738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4" name="Object 4"/>
          <p:cNvGraphicFramePr>
            <a:graphicFrameLocks noChangeAspect="1"/>
          </p:cNvGraphicFramePr>
          <p:nvPr/>
        </p:nvGraphicFramePr>
        <p:xfrm>
          <a:off x="3352800" y="1981200"/>
          <a:ext cx="11525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2" r:id="rId3" imgW="1155700" imgH="419100" progId="Equation.3">
                  <p:embed/>
                </p:oleObj>
              </mc:Choice>
              <mc:Fallback>
                <p:oleObj r:id="rId3" imgW="11557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1981200"/>
                        <a:ext cx="115252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3" name="Rectangle 7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5" name="Object 6"/>
          <p:cNvGraphicFramePr>
            <a:graphicFrameLocks noChangeAspect="1"/>
          </p:cNvGraphicFramePr>
          <p:nvPr/>
        </p:nvGraphicFramePr>
        <p:xfrm>
          <a:off x="3200400" y="2362200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3" r:id="rId5" imgW="215806" imgH="228501" progId="Equation.3">
                  <p:embed/>
                </p:oleObj>
              </mc:Choice>
              <mc:Fallback>
                <p:oleObj r:id="rId5" imgW="215806" imgH="228501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2362200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4" name="Rectangle 9"/>
          <p:cNvSpPr>
            <a:spLocks noChangeArrowheads="1"/>
          </p:cNvSpPr>
          <p:nvPr/>
        </p:nvSpPr>
        <p:spPr bwMode="auto">
          <a:xfrm>
            <a:off x="44624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6" name="Object 8"/>
          <p:cNvGraphicFramePr>
            <a:graphicFrameLocks noChangeAspect="1"/>
          </p:cNvGraphicFramePr>
          <p:nvPr/>
        </p:nvGraphicFramePr>
        <p:xfrm>
          <a:off x="2438400" y="3733800"/>
          <a:ext cx="2190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4" r:id="rId7" imgW="215806" imgH="228501" progId="Equation.3">
                  <p:embed/>
                </p:oleObj>
              </mc:Choice>
              <mc:Fallback>
                <p:oleObj r:id="rId7" imgW="215806" imgH="228501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733800"/>
                        <a:ext cx="2190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65" name="Rectangle 11"/>
          <p:cNvSpPr>
            <a:spLocks noChangeArrowheads="1"/>
          </p:cNvSpPr>
          <p:nvPr/>
        </p:nvSpPr>
        <p:spPr bwMode="auto">
          <a:xfrm>
            <a:off x="1790700" y="29908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3557" name="Object 10"/>
          <p:cNvGraphicFramePr>
            <a:graphicFrameLocks noChangeAspect="1"/>
          </p:cNvGraphicFramePr>
          <p:nvPr/>
        </p:nvGraphicFramePr>
        <p:xfrm>
          <a:off x="1219200" y="4876800"/>
          <a:ext cx="7315200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5" r:id="rId8" imgW="5562600" imgH="876300" progId="Equation.3">
                  <p:embed/>
                </p:oleObj>
              </mc:Choice>
              <mc:Fallback>
                <p:oleObj r:id="rId8" imgW="5562600" imgH="876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876800"/>
                        <a:ext cx="7315200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577413A-7A54-47C0-95B4-976D63D9600B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Discrete Convolution</a:t>
            </a:r>
            <a:r>
              <a:rPr lang="en-GB" smtClean="0"/>
              <a:t> 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When two sequences say, w(k) and v(k) are convolved then a third sequence results: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Note: n is a dummy variable and     means discrete Convolution</a:t>
            </a:r>
            <a:r>
              <a:rPr lang="en-GB" smtClean="0"/>
              <a:t> </a:t>
            </a:r>
          </a:p>
        </p:txBody>
      </p:sp>
      <p:sp>
        <p:nvSpPr>
          <p:cNvPr id="24583" name="Rectangle 5"/>
          <p:cNvSpPr>
            <a:spLocks noChangeArrowheads="1"/>
          </p:cNvSpPr>
          <p:nvPr/>
        </p:nvSpPr>
        <p:spPr bwMode="auto">
          <a:xfrm>
            <a:off x="3048000" y="2519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4578" name="Object 4"/>
          <p:cNvGraphicFramePr>
            <a:graphicFrameLocks noChangeAspect="1"/>
          </p:cNvGraphicFramePr>
          <p:nvPr/>
        </p:nvGraphicFramePr>
        <p:xfrm>
          <a:off x="2971800" y="2971800"/>
          <a:ext cx="3124200" cy="1865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1" r:id="rId3" imgW="3048000" imgH="1816100" progId="Equation.3">
                  <p:embed/>
                </p:oleObj>
              </mc:Choice>
              <mc:Fallback>
                <p:oleObj r:id="rId3" imgW="3048000" imgH="1816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971800"/>
                        <a:ext cx="3124200" cy="1865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84" name="Text Box 6"/>
          <p:cNvSpPr txBox="1">
            <a:spLocks noChangeArrowheads="1"/>
          </p:cNvSpPr>
          <p:nvPr/>
        </p:nvSpPr>
        <p:spPr bwMode="auto">
          <a:xfrm>
            <a:off x="3810000" y="4343400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6019800" y="5181600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</a:t>
            </a:r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6019800" y="5181600"/>
            <a:ext cx="3794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  <a:sym typeface="Symbol" pitchFamily="18" charset="2"/>
              </a:rPr>
              <a:t>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806947"/>
            <a:ext cx="7772400" cy="769441"/>
          </a:xfrm>
        </p:spPr>
        <p:txBody>
          <a:bodyPr/>
          <a:lstStyle/>
          <a:p>
            <a:r>
              <a:rPr lang="en-GB" dirty="0" smtClean="0"/>
              <a:t>Convolution Animation</a:t>
            </a:r>
            <a:endParaRPr lang="en-GB" dirty="0"/>
          </a:p>
        </p:txBody>
      </p:sp>
      <p:pic>
        <p:nvPicPr>
          <p:cNvPr id="6" name="Convolution_Animation1.avi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7857" y="2117220"/>
            <a:ext cx="6018971" cy="385595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DFT and the FFT </a:t>
            </a:r>
            <a:endParaRPr lang="en-GB" baseline="30000" dirty="0">
              <a:sym typeface="Symbol" pitchFamily="18" charset="2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18A970-253B-46E2-9611-46CAC5274957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0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560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6312BB-C4CB-4526-8BC5-2AA78E898BCA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Convolve                           with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Set up in terms of sketches: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Select w to be stationary and flip v about the y axis.</a:t>
            </a:r>
          </a:p>
          <a:p>
            <a:pPr eaLnBrk="1" hangingPunct="1">
              <a:defRPr/>
            </a:pPr>
            <a:r>
              <a:rPr lang="en-GB" sz="2000" b="1" smtClean="0">
                <a:cs typeface="Times New Roman" pitchFamily="18" charset="0"/>
              </a:rPr>
              <a:t>k=0</a:t>
            </a: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5608" name="Rectangle 5"/>
          <p:cNvSpPr>
            <a:spLocks noChangeArrowheads="1"/>
          </p:cNvSpPr>
          <p:nvPr/>
        </p:nvSpPr>
        <p:spPr bwMode="auto">
          <a:xfrm>
            <a:off x="36385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2" name="Object 4"/>
          <p:cNvGraphicFramePr>
            <a:graphicFrameLocks noChangeAspect="1"/>
          </p:cNvGraphicFramePr>
          <p:nvPr/>
        </p:nvGraphicFramePr>
        <p:xfrm>
          <a:off x="2971800" y="1981200"/>
          <a:ext cx="18669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9" r:id="rId3" imgW="1866900" imgH="381000" progId="Equation.3">
                  <p:embed/>
                </p:oleObj>
              </mc:Choice>
              <mc:Fallback>
                <p:oleObj r:id="rId3" imgW="186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1981200"/>
                        <a:ext cx="18669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9" name="Rectangle 7"/>
          <p:cNvSpPr>
            <a:spLocks noChangeArrowheads="1"/>
          </p:cNvSpPr>
          <p:nvPr/>
        </p:nvSpPr>
        <p:spPr bwMode="auto">
          <a:xfrm>
            <a:off x="35242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5603" name="Object 6"/>
          <p:cNvGraphicFramePr>
            <a:graphicFrameLocks noChangeAspect="1"/>
          </p:cNvGraphicFramePr>
          <p:nvPr/>
        </p:nvGraphicFramePr>
        <p:xfrm>
          <a:off x="5715000" y="1981200"/>
          <a:ext cx="2095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20" r:id="rId5" imgW="2095500" imgH="381000" progId="Equation.3">
                  <p:embed/>
                </p:oleObj>
              </mc:Choice>
              <mc:Fallback>
                <p:oleObj r:id="rId5" imgW="2095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1981200"/>
                        <a:ext cx="2095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1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276600"/>
            <a:ext cx="4343400" cy="325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662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9AE6F76-8F83-422B-A5B2-BC2B9B48CC34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K=0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K=1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6632" name="Rectangle 5"/>
          <p:cNvSpPr>
            <a:spLocks noChangeArrowheads="1"/>
          </p:cNvSpPr>
          <p:nvPr/>
        </p:nvSpPr>
        <p:spPr bwMode="auto">
          <a:xfrm>
            <a:off x="23002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6" name="Object 4"/>
          <p:cNvGraphicFramePr>
            <a:graphicFrameLocks noChangeAspect="1"/>
          </p:cNvGraphicFramePr>
          <p:nvPr/>
        </p:nvGraphicFramePr>
        <p:xfrm>
          <a:off x="2133600" y="2286000"/>
          <a:ext cx="45434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3" r:id="rId3" imgW="4546600" imgH="381000" progId="Equation.3">
                  <p:embed/>
                </p:oleObj>
              </mc:Choice>
              <mc:Fallback>
                <p:oleObj r:id="rId3" imgW="45466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286000"/>
                        <a:ext cx="45434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3" name="Rectangle 7"/>
          <p:cNvSpPr>
            <a:spLocks noChangeArrowheads="1"/>
          </p:cNvSpPr>
          <p:nvPr/>
        </p:nvSpPr>
        <p:spPr bwMode="auto">
          <a:xfrm>
            <a:off x="17478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6627" name="Object 6"/>
          <p:cNvGraphicFramePr>
            <a:graphicFrameLocks noChangeAspect="1"/>
          </p:cNvGraphicFramePr>
          <p:nvPr/>
        </p:nvGraphicFramePr>
        <p:xfrm>
          <a:off x="2133600" y="3048000"/>
          <a:ext cx="56483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4" r:id="rId5" imgW="5651500" imgH="381000" progId="Equation.3">
                  <p:embed/>
                </p:oleObj>
              </mc:Choice>
              <mc:Fallback>
                <p:oleObj r:id="rId5" imgW="56515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048000"/>
                        <a:ext cx="56483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63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429000"/>
            <a:ext cx="4341813" cy="325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76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8570819-13AA-4113-839D-AD72AC50F35F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/>
              <a:t>K=2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K=3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K=4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K=5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7658" name="Rectangle 794"/>
          <p:cNvSpPr>
            <a:spLocks noChangeArrowheads="1"/>
          </p:cNvSpPr>
          <p:nvPr/>
        </p:nvSpPr>
        <p:spPr bwMode="auto">
          <a:xfrm>
            <a:off x="32337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0" name="Object 793"/>
          <p:cNvGraphicFramePr>
            <a:graphicFrameLocks noChangeAspect="1"/>
          </p:cNvGraphicFramePr>
          <p:nvPr/>
        </p:nvGraphicFramePr>
        <p:xfrm>
          <a:off x="2362200" y="2286000"/>
          <a:ext cx="5257800" cy="539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8" name="Equation" r:id="rId3" imgW="2133360" imgH="215640" progId="Equation.3">
                  <p:embed/>
                </p:oleObj>
              </mc:Choice>
              <mc:Fallback>
                <p:oleObj name="Equation" r:id="rId3" imgW="2133360" imgH="215640" progId="Equation.3">
                  <p:embed/>
                  <p:pic>
                    <p:nvPicPr>
                      <p:cNvPr id="0" name="Object 7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286000"/>
                        <a:ext cx="5257800" cy="539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9" name="Rectangle 796"/>
          <p:cNvSpPr>
            <a:spLocks noChangeArrowheads="1"/>
          </p:cNvSpPr>
          <p:nvPr/>
        </p:nvSpPr>
        <p:spPr bwMode="auto">
          <a:xfrm>
            <a:off x="33528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1" name="Object 795"/>
          <p:cNvGraphicFramePr>
            <a:graphicFrameLocks noChangeAspect="1"/>
          </p:cNvGraphicFramePr>
          <p:nvPr/>
        </p:nvGraphicFramePr>
        <p:xfrm>
          <a:off x="2286000" y="3048000"/>
          <a:ext cx="48768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9" name="Equation" r:id="rId5" imgW="2044440" imgH="215640" progId="Equation.3">
                  <p:embed/>
                </p:oleObj>
              </mc:Choice>
              <mc:Fallback>
                <p:oleObj name="Equation" r:id="rId5" imgW="2044440" imgH="215640" progId="Equation.3">
                  <p:embed/>
                  <p:pic>
                    <p:nvPicPr>
                      <p:cNvPr id="0" name="Object 79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3048000"/>
                        <a:ext cx="48768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0" name="Rectangle 798"/>
          <p:cNvSpPr>
            <a:spLocks noChangeArrowheads="1"/>
          </p:cNvSpPr>
          <p:nvPr/>
        </p:nvSpPr>
        <p:spPr bwMode="auto">
          <a:xfrm>
            <a:off x="35385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2" name="Object 797"/>
          <p:cNvGraphicFramePr>
            <a:graphicFrameLocks noChangeAspect="1"/>
          </p:cNvGraphicFramePr>
          <p:nvPr/>
        </p:nvGraphicFramePr>
        <p:xfrm>
          <a:off x="2438400" y="3886200"/>
          <a:ext cx="3048000" cy="449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80" r:id="rId7" imgW="2654300" imgH="381000" progId="Equation.3">
                  <p:embed/>
                </p:oleObj>
              </mc:Choice>
              <mc:Fallback>
                <p:oleObj r:id="rId7" imgW="2654300" imgH="381000" progId="Equation.3">
                  <p:embed/>
                  <p:pic>
                    <p:nvPicPr>
                      <p:cNvPr id="0" name="Object 79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3886200"/>
                        <a:ext cx="3048000" cy="449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1" name="Rectangle 800"/>
          <p:cNvSpPr>
            <a:spLocks noChangeArrowheads="1"/>
          </p:cNvSpPr>
          <p:nvPr/>
        </p:nvSpPr>
        <p:spPr bwMode="auto">
          <a:xfrm>
            <a:off x="3648075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7653" name="Object 799"/>
          <p:cNvGraphicFramePr>
            <a:graphicFrameLocks noChangeAspect="1"/>
          </p:cNvGraphicFramePr>
          <p:nvPr/>
        </p:nvGraphicFramePr>
        <p:xfrm>
          <a:off x="2362200" y="4724400"/>
          <a:ext cx="2743200" cy="45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81" r:id="rId9" imgW="2374900" imgH="381000" progId="Equation.3">
                  <p:embed/>
                </p:oleObj>
              </mc:Choice>
              <mc:Fallback>
                <p:oleObj r:id="rId9" imgW="2374900" imgH="381000" progId="Equation.3">
                  <p:embed/>
                  <p:pic>
                    <p:nvPicPr>
                      <p:cNvPr id="0" name="Object 79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4724400"/>
                        <a:ext cx="2743200" cy="452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904D33-D3EF-44D0-8967-B02E61F835FC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All the values produced from this tabular method are now combined to give: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this is the result of the convolution.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28679" name="Rectangle 5"/>
          <p:cNvSpPr>
            <a:spLocks noChangeArrowheads="1"/>
          </p:cNvSpPr>
          <p:nvPr/>
        </p:nvSpPr>
        <p:spPr bwMode="auto">
          <a:xfrm>
            <a:off x="30670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8674" name="Object 4"/>
          <p:cNvGraphicFramePr>
            <a:graphicFrameLocks noChangeAspect="1"/>
          </p:cNvGraphicFramePr>
          <p:nvPr/>
        </p:nvGraphicFramePr>
        <p:xfrm>
          <a:off x="1828800" y="3733800"/>
          <a:ext cx="6096000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r:id="rId3" imgW="3009900" imgH="381000" progId="Equation.3">
                  <p:embed/>
                </p:oleObj>
              </mc:Choice>
              <mc:Fallback>
                <p:oleObj r:id="rId3" imgW="3009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733800"/>
                        <a:ext cx="6096000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776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384028A-F5E1-4EAD-BC0A-E42E89CDE7F7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Matlab Code: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v=[1,-1,3];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w=[2,4,0,5];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k=[0:5];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stem(k,y);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xlabel(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'k'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title(</a:t>
            </a:r>
            <a:r>
              <a:rPr lang="en-GB" sz="2400" i="1" smtClean="0">
                <a:solidFill>
                  <a:srgbClr val="800000"/>
                </a:solidFill>
                <a:cs typeface="Times New Roman" pitchFamily="18" charset="0"/>
              </a:rPr>
              <a:t>'Convolution of Two Functions v(k) and w(k)to give y(k)'</a:t>
            </a:r>
            <a:r>
              <a:rPr lang="en-GB" sz="24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/>
          </a:p>
        </p:txBody>
      </p:sp>
      <p:pic>
        <p:nvPicPr>
          <p:cNvPr id="11776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4021138" cy="301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878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719429-2FDF-49EA-8A36-F7F7D080E6B8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'v 'and 'w' to give 'y</a:t>
            </a:r>
            <a:r>
              <a:rPr lang="en-GB" smtClean="0"/>
              <a:t> 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v=[1,1,1,1,1];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k1=[0:1:4];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w=[1,1,1,1,1,1,1];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k2=[0:1:6];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k3=[0:1:(length(y)-1)];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stem(k1,v)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v'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stem(k2,w)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w'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stem(k3,y)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pic>
        <p:nvPicPr>
          <p:cNvPr id="11879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43200"/>
            <a:ext cx="3994150" cy="299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198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209ED8B-0D92-4766-BD9D-40A526497C18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265113"/>
            <a:ext cx="7772400" cy="1311275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i="1" smtClean="0">
                <a:cs typeface="Times New Roman" pitchFamily="18" charset="0"/>
              </a:rPr>
              <a:t>Convolution of Two Functions 'x 'and 'y' to give 'z'</a:t>
            </a:r>
            <a:r>
              <a:rPr lang="en-GB" smtClean="0"/>
              <a:t>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x=[1,-1,3];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kx=[0:1:(length(x)-1)];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y=[2,4,0,5];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ky=[0:1:(length(y)-1)];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z=conv(x,y);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kz=[0:1:(length(z)-1)];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subplot(3,1,1), stem(kx,x)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x'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subplot(3,1,2), stem(ky,y)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'Plot of y'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subplot(3,1,3), stem(kz,z)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title(</a:t>
            </a:r>
            <a:r>
              <a:rPr lang="en-GB" sz="2000" smtClean="0">
                <a:solidFill>
                  <a:srgbClr val="800000"/>
                </a:solidFill>
                <a:cs typeface="Times New Roman" pitchFamily="18" charset="0"/>
              </a:rPr>
              <a:t>'Plot of z'</a:t>
            </a:r>
            <a:r>
              <a:rPr lang="en-GB" sz="2000" smtClean="0">
                <a:cs typeface="Times New Roman" pitchFamily="18" charset="0"/>
              </a:rPr>
              <a:t>)</a:t>
            </a:r>
            <a:r>
              <a:rPr lang="en-GB" sz="2000" smtClean="0"/>
              <a:t> </a:t>
            </a:r>
          </a:p>
        </p:txBody>
      </p:sp>
      <p:pic>
        <p:nvPicPr>
          <p:cNvPr id="1198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667000"/>
            <a:ext cx="3962400" cy="297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297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A8BF1C7-6A72-467A-8790-3EA6E1A1A146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 following complicated example shows the convolution of two functions that are exponential in form.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and </a:t>
            </a: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 for 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29705" name="Rectangle 5"/>
          <p:cNvSpPr>
            <a:spLocks noChangeArrowheads="1"/>
          </p:cNvSpPr>
          <p:nvPr/>
        </p:nvSpPr>
        <p:spPr bwMode="auto">
          <a:xfrm>
            <a:off x="3638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8" name="Object 4"/>
          <p:cNvGraphicFramePr>
            <a:graphicFrameLocks noChangeAspect="1"/>
          </p:cNvGraphicFramePr>
          <p:nvPr/>
        </p:nvGraphicFramePr>
        <p:xfrm>
          <a:off x="1447800" y="3124200"/>
          <a:ext cx="1866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0" r:id="rId3" imgW="1866900" imgH="431800" progId="Equation.3">
                  <p:embed/>
                </p:oleObj>
              </mc:Choice>
              <mc:Fallback>
                <p:oleObj r:id="rId3" imgW="18669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124200"/>
                        <a:ext cx="1866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6" name="Rectangle 7"/>
          <p:cNvSpPr>
            <a:spLocks noChangeArrowheads="1"/>
          </p:cNvSpPr>
          <p:nvPr/>
        </p:nvSpPr>
        <p:spPr bwMode="auto">
          <a:xfrm>
            <a:off x="32194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699" name="Object 6"/>
          <p:cNvGraphicFramePr>
            <a:graphicFrameLocks noChangeAspect="1"/>
          </p:cNvGraphicFramePr>
          <p:nvPr/>
        </p:nvGraphicFramePr>
        <p:xfrm>
          <a:off x="1524000" y="4191000"/>
          <a:ext cx="27051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1" r:id="rId5" imgW="2705100" imgH="431800" progId="Equation.3">
                  <p:embed/>
                </p:oleObj>
              </mc:Choice>
              <mc:Fallback>
                <p:oleObj r:id="rId5" imgW="27051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191000"/>
                        <a:ext cx="27051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7" name="Rectangle 9"/>
          <p:cNvSpPr>
            <a:spLocks noChangeArrowheads="1"/>
          </p:cNvSpPr>
          <p:nvPr/>
        </p:nvSpPr>
        <p:spPr bwMode="auto">
          <a:xfrm>
            <a:off x="41767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9700" name="Object 8"/>
          <p:cNvGraphicFramePr>
            <a:graphicFrameLocks noChangeAspect="1"/>
          </p:cNvGraphicFramePr>
          <p:nvPr/>
        </p:nvGraphicFramePr>
        <p:xfrm>
          <a:off x="1600200" y="5334000"/>
          <a:ext cx="7905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2" r:id="rId7" imgW="787400" imgH="419100" progId="Equation.3">
                  <p:embed/>
                </p:oleObj>
              </mc:Choice>
              <mc:Fallback>
                <p:oleObj r:id="rId7" imgW="787400" imgH="419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334000"/>
                        <a:ext cx="7905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083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FD1CB3A-AEAE-4419-928E-8193D01EDD9C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rho1=0.2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rho2=0.3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k=[0:10];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v=rho1.^k;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w=rho2.^(k-3);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tot=length(v)+length(w)-1;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k2=[0:tot-1];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y=conv(v,w);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y2=[y[4:21]];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blank=[0,0,0];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y3(1:3)=blank;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y3(4:21)=y2(1:18);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stem(k2,y3);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ylabel('y(k)')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xlabel('k')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grid on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i="1" smtClean="0">
                <a:cs typeface="Times New Roman" pitchFamily="18" charset="0"/>
              </a:rPr>
              <a:t>title('Convolution of Two Functions v(k) and w(k)to give y(k)')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smtClean="0"/>
          </a:p>
        </p:txBody>
      </p:sp>
      <p:pic>
        <p:nvPicPr>
          <p:cNvPr id="1208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2362200"/>
            <a:ext cx="4459288" cy="334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2185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E6531A2-BE0C-4403-98BC-171A32B0985C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  <a:r>
              <a:rPr lang="en-GB" smtClean="0"/>
              <a:t> 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If at least one of the sequences is duration limited then the resulting convolution possesses a duration of length:</a:t>
            </a:r>
          </a:p>
          <a:p>
            <a:pPr algn="ctr" eaLnBrk="1" hangingPunct="1">
              <a:buFontTx/>
              <a:buNone/>
              <a:defRPr/>
            </a:pP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Nv + Nw - 1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equation is helpful to check the spread of a result. There can, however, be zero values within these sequences so the duration is delimited by the two most extreme non-zero values ( the duration in the example is (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Ny = 4 + 3 - 1 = 6</a:t>
            </a:r>
            <a:r>
              <a:rPr lang="en-GB" sz="2400" smtClean="0">
                <a:cs typeface="Times New Roman" pitchFamily="18" charset="0"/>
              </a:rPr>
              <a:t> ).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307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44E178A-98DB-4DB3-89E5-1139BABDDE04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Comments on Discrete Convolution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A special case of discrete convolution worth remembering is: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Another is when v(k) and w(k) both have a period of N: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30728" name="Rectangle 5"/>
          <p:cNvSpPr>
            <a:spLocks noChangeArrowheads="1"/>
          </p:cNvSpPr>
          <p:nvPr/>
        </p:nvSpPr>
        <p:spPr bwMode="auto">
          <a:xfrm>
            <a:off x="27432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2" name="Object 4"/>
          <p:cNvGraphicFramePr>
            <a:graphicFrameLocks noChangeAspect="1"/>
          </p:cNvGraphicFramePr>
          <p:nvPr/>
        </p:nvGraphicFramePr>
        <p:xfrm>
          <a:off x="2209800" y="2895600"/>
          <a:ext cx="5486400" cy="585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9" r:id="rId3" imgW="3657600" imgH="393700" progId="Equation.3">
                  <p:embed/>
                </p:oleObj>
              </mc:Choice>
              <mc:Fallback>
                <p:oleObj r:id="rId3" imgW="36576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895600"/>
                        <a:ext cx="5486400" cy="585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9" name="Text Box 8"/>
          <p:cNvSpPr txBox="1">
            <a:spLocks noChangeArrowheads="1"/>
          </p:cNvSpPr>
          <p:nvPr/>
        </p:nvSpPr>
        <p:spPr bwMode="auto">
          <a:xfrm>
            <a:off x="3124200" y="2895600"/>
            <a:ext cx="401638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29289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23" name="Object 9"/>
          <p:cNvGraphicFramePr>
            <a:graphicFrameLocks noChangeAspect="1"/>
          </p:cNvGraphicFramePr>
          <p:nvPr/>
        </p:nvGraphicFramePr>
        <p:xfrm>
          <a:off x="2209800" y="4648200"/>
          <a:ext cx="4343400" cy="1044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0" r:id="rId5" imgW="3289300" imgH="787400" progId="Equation.3">
                  <p:embed/>
                </p:oleObj>
              </mc:Choice>
              <mc:Fallback>
                <p:oleObj r:id="rId5" imgW="3289300" imgH="7874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648200"/>
                        <a:ext cx="4343400" cy="1044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3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04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257AF23-698C-4459-817F-3C2534472AC5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Discrete Fourier Transform</a:t>
            </a:r>
            <a:r>
              <a:rPr lang="en-GB" smtClean="0"/>
              <a:t> (DFT)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 special case of selectively evaluating the FST is to choose:</a:t>
            </a:r>
            <a:r>
              <a:rPr lang="en-GB" sz="2000" smtClean="0"/>
              <a:t> 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r>
              <a:rPr lang="en-GB" sz="2000" smtClean="0"/>
              <a:t>Where</a:t>
            </a:r>
          </a:p>
          <a:p>
            <a:pPr eaLnBrk="1" hangingPunct="1">
              <a:defRPr/>
            </a:pPr>
            <a:endParaRPr lang="en-GB" sz="2000" smtClean="0"/>
          </a:p>
        </p:txBody>
      </p:sp>
      <p:sp>
        <p:nvSpPr>
          <p:cNvPr id="60434" name="Rectangle 5"/>
          <p:cNvSpPr>
            <a:spLocks noChangeArrowheads="1"/>
          </p:cNvSpPr>
          <p:nvPr/>
        </p:nvSpPr>
        <p:spPr bwMode="auto">
          <a:xfrm>
            <a:off x="1557338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1905000" y="2590800"/>
          <a:ext cx="602932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27" r:id="rId3" imgW="6032500" imgH="762000" progId="Equation.3">
                  <p:embed/>
                </p:oleObj>
              </mc:Choice>
              <mc:Fallback>
                <p:oleObj r:id="rId3" imgW="60325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590800"/>
                        <a:ext cx="602932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5" name="Rectangle 7"/>
          <p:cNvSpPr>
            <a:spLocks noChangeArrowheads="1"/>
          </p:cNvSpPr>
          <p:nvPr/>
        </p:nvSpPr>
        <p:spPr bwMode="auto">
          <a:xfrm>
            <a:off x="39957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19" name="Object 6"/>
          <p:cNvGraphicFramePr>
            <a:graphicFrameLocks noChangeAspect="1"/>
          </p:cNvGraphicFramePr>
          <p:nvPr/>
        </p:nvGraphicFramePr>
        <p:xfrm>
          <a:off x="1524000" y="3733800"/>
          <a:ext cx="11525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28" r:id="rId5" imgW="1155700" imgH="787400" progId="Equation.3">
                  <p:embed/>
                </p:oleObj>
              </mc:Choice>
              <mc:Fallback>
                <p:oleObj r:id="rId5" imgW="1155700" imgH="787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3733800"/>
                        <a:ext cx="11525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0436" name="Group 8"/>
          <p:cNvGrpSpPr>
            <a:grpSpLocks/>
          </p:cNvGrpSpPr>
          <p:nvPr/>
        </p:nvGrpSpPr>
        <p:grpSpPr bwMode="auto">
          <a:xfrm>
            <a:off x="2819400" y="3429000"/>
            <a:ext cx="5486400" cy="2971800"/>
            <a:chOff x="3521" y="6064"/>
            <a:chExt cx="4427" cy="3601"/>
          </a:xfrm>
        </p:grpSpPr>
        <p:grpSp>
          <p:nvGrpSpPr>
            <p:cNvPr id="60447" name="Group 9"/>
            <p:cNvGrpSpPr>
              <a:grpSpLocks/>
            </p:cNvGrpSpPr>
            <p:nvPr/>
          </p:nvGrpSpPr>
          <p:grpSpPr bwMode="auto">
            <a:xfrm>
              <a:off x="3521" y="6064"/>
              <a:ext cx="4427" cy="3601"/>
              <a:chOff x="3213" y="5450"/>
              <a:chExt cx="4427" cy="3601"/>
            </a:xfrm>
          </p:grpSpPr>
          <p:sp>
            <p:nvSpPr>
              <p:cNvPr id="60451" name="Line 10"/>
              <p:cNvSpPr>
                <a:spLocks noChangeShapeType="1"/>
              </p:cNvSpPr>
              <p:nvPr/>
            </p:nvSpPr>
            <p:spPr bwMode="auto">
              <a:xfrm flipV="1">
                <a:off x="3560" y="5933"/>
                <a:ext cx="0" cy="265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2" name="Line 11"/>
              <p:cNvSpPr>
                <a:spLocks noChangeShapeType="1"/>
              </p:cNvSpPr>
              <p:nvPr/>
            </p:nvSpPr>
            <p:spPr bwMode="auto">
              <a:xfrm>
                <a:off x="3467" y="8480"/>
                <a:ext cx="4053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3" name="Line 12"/>
              <p:cNvSpPr>
                <a:spLocks noChangeShapeType="1"/>
              </p:cNvSpPr>
              <p:nvPr/>
            </p:nvSpPr>
            <p:spPr bwMode="auto">
              <a:xfrm>
                <a:off x="5441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4" name="Line 13"/>
              <p:cNvSpPr>
                <a:spLocks noChangeShapeType="1"/>
              </p:cNvSpPr>
              <p:nvPr/>
            </p:nvSpPr>
            <p:spPr bwMode="auto">
              <a:xfrm>
                <a:off x="7093" y="8360"/>
                <a:ext cx="0" cy="1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5" name="Text Box 14"/>
              <p:cNvSpPr txBox="1">
                <a:spLocks noChangeArrowheads="1"/>
              </p:cNvSpPr>
              <p:nvPr/>
            </p:nvSpPr>
            <p:spPr bwMode="auto">
              <a:xfrm>
                <a:off x="5174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0.5</a:t>
                </a:r>
              </a:p>
            </p:txBody>
          </p:sp>
          <p:sp>
            <p:nvSpPr>
              <p:cNvPr id="60456" name="Text Box 15"/>
              <p:cNvSpPr txBox="1">
                <a:spLocks noChangeArrowheads="1"/>
              </p:cNvSpPr>
              <p:nvPr/>
            </p:nvSpPr>
            <p:spPr bwMode="auto">
              <a:xfrm>
                <a:off x="6827" y="810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1.0</a:t>
                </a:r>
              </a:p>
            </p:txBody>
          </p:sp>
          <p:sp>
            <p:nvSpPr>
              <p:cNvPr id="60457" name="Text Box 16"/>
              <p:cNvSpPr txBox="1">
                <a:spLocks noChangeArrowheads="1"/>
              </p:cNvSpPr>
              <p:nvPr/>
            </p:nvSpPr>
            <p:spPr bwMode="auto">
              <a:xfrm>
                <a:off x="3213" y="8224"/>
                <a:ext cx="733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</a:t>
                </a:r>
              </a:p>
            </p:txBody>
          </p:sp>
          <p:sp>
            <p:nvSpPr>
              <p:cNvPr id="60458" name="Freeform 17"/>
              <p:cNvSpPr>
                <a:spLocks/>
              </p:cNvSpPr>
              <p:nvPr/>
            </p:nvSpPr>
            <p:spPr bwMode="auto">
              <a:xfrm>
                <a:off x="3493" y="6349"/>
                <a:ext cx="3467" cy="440"/>
              </a:xfrm>
              <a:custGeom>
                <a:avLst/>
                <a:gdLst>
                  <a:gd name="T0" fmla="*/ 0 w 3467"/>
                  <a:gd name="T1" fmla="*/ 198 h 440"/>
                  <a:gd name="T2" fmla="*/ 614 w 3467"/>
                  <a:gd name="T3" fmla="*/ 64 h 440"/>
                  <a:gd name="T4" fmla="*/ 947 w 3467"/>
                  <a:gd name="T5" fmla="*/ 91 h 440"/>
                  <a:gd name="T6" fmla="*/ 1240 w 3467"/>
                  <a:gd name="T7" fmla="*/ 238 h 440"/>
                  <a:gd name="T8" fmla="*/ 1534 w 3467"/>
                  <a:gd name="T9" fmla="*/ 411 h 440"/>
                  <a:gd name="T10" fmla="*/ 1880 w 3467"/>
                  <a:gd name="T11" fmla="*/ 411 h 440"/>
                  <a:gd name="T12" fmla="*/ 2254 w 3467"/>
                  <a:gd name="T13" fmla="*/ 318 h 440"/>
                  <a:gd name="T14" fmla="*/ 2547 w 3467"/>
                  <a:gd name="T15" fmla="*/ 91 h 440"/>
                  <a:gd name="T16" fmla="*/ 2987 w 3467"/>
                  <a:gd name="T17" fmla="*/ 11 h 440"/>
                  <a:gd name="T18" fmla="*/ 3467 w 3467"/>
                  <a:gd name="T19" fmla="*/ 158 h 440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3467"/>
                  <a:gd name="T31" fmla="*/ 0 h 440"/>
                  <a:gd name="T32" fmla="*/ 3467 w 3467"/>
                  <a:gd name="T33" fmla="*/ 440 h 440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3467" h="440">
                    <a:moveTo>
                      <a:pt x="0" y="198"/>
                    </a:moveTo>
                    <a:cubicBezTo>
                      <a:pt x="228" y="140"/>
                      <a:pt x="456" y="82"/>
                      <a:pt x="614" y="64"/>
                    </a:cubicBezTo>
                    <a:cubicBezTo>
                      <a:pt x="772" y="46"/>
                      <a:pt x="843" y="62"/>
                      <a:pt x="947" y="91"/>
                    </a:cubicBezTo>
                    <a:cubicBezTo>
                      <a:pt x="1051" y="120"/>
                      <a:pt x="1142" y="185"/>
                      <a:pt x="1240" y="238"/>
                    </a:cubicBezTo>
                    <a:cubicBezTo>
                      <a:pt x="1338" y="291"/>
                      <a:pt x="1427" y="382"/>
                      <a:pt x="1534" y="411"/>
                    </a:cubicBezTo>
                    <a:cubicBezTo>
                      <a:pt x="1641" y="440"/>
                      <a:pt x="1760" y="427"/>
                      <a:pt x="1880" y="411"/>
                    </a:cubicBezTo>
                    <a:cubicBezTo>
                      <a:pt x="2000" y="395"/>
                      <a:pt x="2143" y="371"/>
                      <a:pt x="2254" y="318"/>
                    </a:cubicBezTo>
                    <a:cubicBezTo>
                      <a:pt x="2365" y="265"/>
                      <a:pt x="2425" y="142"/>
                      <a:pt x="2547" y="91"/>
                    </a:cubicBezTo>
                    <a:cubicBezTo>
                      <a:pt x="2669" y="40"/>
                      <a:pt x="2834" y="0"/>
                      <a:pt x="2987" y="11"/>
                    </a:cubicBezTo>
                    <a:cubicBezTo>
                      <a:pt x="3140" y="22"/>
                      <a:pt x="3303" y="90"/>
                      <a:pt x="3467" y="158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59" name="Line 18"/>
              <p:cNvSpPr>
                <a:spLocks noChangeShapeType="1"/>
              </p:cNvSpPr>
              <p:nvPr/>
            </p:nvSpPr>
            <p:spPr bwMode="auto">
              <a:xfrm flipV="1">
                <a:off x="3560" y="6533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0" name="Line 19"/>
              <p:cNvSpPr>
                <a:spLocks noChangeShapeType="1"/>
              </p:cNvSpPr>
              <p:nvPr/>
            </p:nvSpPr>
            <p:spPr bwMode="auto">
              <a:xfrm flipV="1">
                <a:off x="3974" y="6399"/>
                <a:ext cx="0" cy="206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1" name="Line 20"/>
              <p:cNvSpPr>
                <a:spLocks noChangeShapeType="1"/>
              </p:cNvSpPr>
              <p:nvPr/>
            </p:nvSpPr>
            <p:spPr bwMode="auto">
              <a:xfrm flipV="1">
                <a:off x="6867" y="6507"/>
                <a:ext cx="0" cy="19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2" name="Line 21"/>
              <p:cNvSpPr>
                <a:spLocks noChangeShapeType="1"/>
              </p:cNvSpPr>
              <p:nvPr/>
            </p:nvSpPr>
            <p:spPr bwMode="auto">
              <a:xfrm flipV="1">
                <a:off x="4387" y="6427"/>
                <a:ext cx="0" cy="205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3" name="Line 22"/>
              <p:cNvSpPr>
                <a:spLocks noChangeShapeType="1"/>
              </p:cNvSpPr>
              <p:nvPr/>
            </p:nvSpPr>
            <p:spPr bwMode="auto">
              <a:xfrm flipH="1" flipV="1">
                <a:off x="4799" y="6639"/>
                <a:ext cx="1" cy="18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4" name="Line 23"/>
              <p:cNvSpPr>
                <a:spLocks noChangeShapeType="1"/>
              </p:cNvSpPr>
              <p:nvPr/>
            </p:nvSpPr>
            <p:spPr bwMode="auto">
              <a:xfrm flipV="1">
                <a:off x="5214" y="6760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5" name="Line 24"/>
              <p:cNvSpPr>
                <a:spLocks noChangeShapeType="1"/>
              </p:cNvSpPr>
              <p:nvPr/>
            </p:nvSpPr>
            <p:spPr bwMode="auto">
              <a:xfrm flipV="1">
                <a:off x="5614" y="6759"/>
                <a:ext cx="0" cy="17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6" name="Line 25"/>
              <p:cNvSpPr>
                <a:spLocks noChangeShapeType="1"/>
              </p:cNvSpPr>
              <p:nvPr/>
            </p:nvSpPr>
            <p:spPr bwMode="auto">
              <a:xfrm flipV="1">
                <a:off x="6040" y="6452"/>
                <a:ext cx="0" cy="20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7" name="Line 26"/>
              <p:cNvSpPr>
                <a:spLocks noChangeShapeType="1"/>
              </p:cNvSpPr>
              <p:nvPr/>
            </p:nvSpPr>
            <p:spPr bwMode="auto">
              <a:xfrm flipH="1" flipV="1">
                <a:off x="6452" y="6360"/>
                <a:ext cx="1" cy="213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oval" w="med" len="med"/>
                <a:tailEnd type="oval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68" name="AutoShape 27"/>
              <p:cNvSpPr>
                <a:spLocks/>
              </p:cNvSpPr>
              <p:nvPr/>
            </p:nvSpPr>
            <p:spPr bwMode="auto">
              <a:xfrm rot="-5400000">
                <a:off x="5954" y="5459"/>
                <a:ext cx="426" cy="1454"/>
              </a:xfrm>
              <a:prstGeom prst="rightBrace">
                <a:avLst>
                  <a:gd name="adj1" fmla="val 28443"/>
                  <a:gd name="adj2" fmla="val 50000"/>
                </a:avLst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60469" name="Text Box 28"/>
              <p:cNvSpPr txBox="1">
                <a:spLocks noChangeArrowheads="1"/>
              </p:cNvSpPr>
              <p:nvPr/>
            </p:nvSpPr>
            <p:spPr bwMode="auto">
              <a:xfrm>
                <a:off x="5813" y="5450"/>
                <a:ext cx="1827" cy="7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we have left the primary period</a:t>
                </a:r>
              </a:p>
            </p:txBody>
          </p:sp>
          <p:sp>
            <p:nvSpPr>
              <p:cNvPr id="60470" name="Text Box 29"/>
              <p:cNvSpPr txBox="1">
                <a:spLocks noChangeArrowheads="1"/>
              </p:cNvSpPr>
              <p:nvPr/>
            </p:nvSpPr>
            <p:spPr bwMode="auto">
              <a:xfrm>
                <a:off x="4120" y="8534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1" name="Text Box 30"/>
              <p:cNvSpPr txBox="1">
                <a:spLocks noChangeArrowheads="1"/>
              </p:cNvSpPr>
              <p:nvPr/>
            </p:nvSpPr>
            <p:spPr bwMode="auto">
              <a:xfrm>
                <a:off x="454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2" name="Text Box 31"/>
              <p:cNvSpPr txBox="1">
                <a:spLocks noChangeArrowheads="1"/>
              </p:cNvSpPr>
              <p:nvPr/>
            </p:nvSpPr>
            <p:spPr bwMode="auto">
              <a:xfrm>
                <a:off x="5001" y="8546"/>
                <a:ext cx="54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3" name="Text Box 32"/>
              <p:cNvSpPr txBox="1">
                <a:spLocks noChangeArrowheads="1"/>
              </p:cNvSpPr>
              <p:nvPr/>
            </p:nvSpPr>
            <p:spPr bwMode="auto">
              <a:xfrm>
                <a:off x="5387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4" name="Text Box 33"/>
              <p:cNvSpPr txBox="1">
                <a:spLocks noChangeArrowheads="1"/>
              </p:cNvSpPr>
              <p:nvPr/>
            </p:nvSpPr>
            <p:spPr bwMode="auto">
              <a:xfrm>
                <a:off x="5828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5" name="Text Box 34"/>
              <p:cNvSpPr txBox="1">
                <a:spLocks noChangeArrowheads="1"/>
              </p:cNvSpPr>
              <p:nvPr/>
            </p:nvSpPr>
            <p:spPr bwMode="auto">
              <a:xfrm>
                <a:off x="624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6" name="Text Box 35"/>
              <p:cNvSpPr txBox="1">
                <a:spLocks noChangeArrowheads="1"/>
              </p:cNvSpPr>
              <p:nvPr/>
            </p:nvSpPr>
            <p:spPr bwMode="auto">
              <a:xfrm>
                <a:off x="6681" y="8546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7" name="Text Box 36"/>
              <p:cNvSpPr txBox="1">
                <a:spLocks noChangeArrowheads="1"/>
              </p:cNvSpPr>
              <p:nvPr/>
            </p:nvSpPr>
            <p:spPr bwMode="auto">
              <a:xfrm>
                <a:off x="3734" y="8547"/>
                <a:ext cx="528" cy="4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60478" name="Text Box 37"/>
              <p:cNvSpPr txBox="1">
                <a:spLocks noChangeArrowheads="1"/>
              </p:cNvSpPr>
              <p:nvPr/>
            </p:nvSpPr>
            <p:spPr bwMode="auto">
              <a:xfrm>
                <a:off x="3307" y="8547"/>
                <a:ext cx="5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60448" name="Text Box 38"/>
            <p:cNvSpPr txBox="1">
              <a:spLocks noChangeArrowheads="1"/>
            </p:cNvSpPr>
            <p:nvPr/>
          </p:nvSpPr>
          <p:spPr bwMode="auto">
            <a:xfrm>
              <a:off x="5000" y="7970"/>
              <a:ext cx="668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60449" name="Line 39"/>
            <p:cNvSpPr>
              <a:spLocks noChangeShapeType="1"/>
            </p:cNvSpPr>
            <p:nvPr/>
          </p:nvSpPr>
          <p:spPr bwMode="auto">
            <a:xfrm flipH="1">
              <a:off x="5521" y="8196"/>
              <a:ext cx="30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450" name="Line 40"/>
            <p:cNvSpPr>
              <a:spLocks noChangeShapeType="1"/>
            </p:cNvSpPr>
            <p:nvPr/>
          </p:nvSpPr>
          <p:spPr bwMode="auto">
            <a:xfrm>
              <a:off x="4920" y="8170"/>
              <a:ext cx="2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0437" name="Rectangle 42"/>
          <p:cNvSpPr>
            <a:spLocks noChangeArrowheads="1"/>
          </p:cNvSpPr>
          <p:nvPr/>
        </p:nvSpPr>
        <p:spPr bwMode="auto">
          <a:xfrm>
            <a:off x="4452938" y="33385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0" name="Object 41"/>
          <p:cNvGraphicFramePr>
            <a:graphicFrameLocks noChangeAspect="1"/>
          </p:cNvGraphicFramePr>
          <p:nvPr/>
        </p:nvGraphicFramePr>
        <p:xfrm>
          <a:off x="4876800" y="5029200"/>
          <a:ext cx="381000" cy="288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29" r:id="rId7" imgW="241091" imgH="177646" progId="Equation.3">
                  <p:embed/>
                </p:oleObj>
              </mc:Choice>
              <mc:Fallback>
                <p:oleObj r:id="rId7" imgW="241091" imgH="177646" progId="Equation.3">
                  <p:embed/>
                  <p:pic>
                    <p:nvPicPr>
                      <p:cNvPr id="0" name="Object 4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6800" y="5029200"/>
                        <a:ext cx="381000" cy="288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8" name="Rectangle 4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1" name="Object 43"/>
          <p:cNvGraphicFramePr>
            <a:graphicFrameLocks noChangeAspect="1"/>
          </p:cNvGraphicFramePr>
          <p:nvPr/>
        </p:nvGraphicFramePr>
        <p:xfrm>
          <a:off x="3124200" y="59436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0" r:id="rId9" imgW="165028" imgH="228501" progId="Equation.3">
                  <p:embed/>
                </p:oleObj>
              </mc:Choice>
              <mc:Fallback>
                <p:oleObj r:id="rId9" imgW="165028" imgH="228501" progId="Equation.3">
                  <p:embed/>
                  <p:pic>
                    <p:nvPicPr>
                      <p:cNvPr id="0" name="Object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59436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39" name="Rectangle 46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2" name="Object 45"/>
          <p:cNvGraphicFramePr>
            <a:graphicFrameLocks noChangeAspect="1"/>
          </p:cNvGraphicFramePr>
          <p:nvPr/>
        </p:nvGraphicFramePr>
        <p:xfrm>
          <a:off x="3657600" y="6019800"/>
          <a:ext cx="2667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1" r:id="rId11" imgW="152268" imgH="215713" progId="Equation.3">
                  <p:embed/>
                </p:oleObj>
              </mc:Choice>
              <mc:Fallback>
                <p:oleObj r:id="rId11" imgW="152268" imgH="215713" progId="Equation.3">
                  <p:embed/>
                  <p:pic>
                    <p:nvPicPr>
                      <p:cNvPr id="0" name="Objec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6019800"/>
                        <a:ext cx="2667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0" name="Rectangle 48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3" name="Object 47"/>
          <p:cNvGraphicFramePr>
            <a:graphicFrameLocks noChangeAspect="1"/>
          </p:cNvGraphicFramePr>
          <p:nvPr/>
        </p:nvGraphicFramePr>
        <p:xfrm>
          <a:off x="4191000" y="60198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2" r:id="rId13" imgW="164885" imgH="215619" progId="Equation.3">
                  <p:embed/>
                </p:oleObj>
              </mc:Choice>
              <mc:Fallback>
                <p:oleObj r:id="rId13" imgW="164885" imgH="215619" progId="Equation.3">
                  <p:embed/>
                  <p:pic>
                    <p:nvPicPr>
                      <p:cNvPr id="0" name="Object 4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60198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1" name="Rectangle 5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4" name="Object 49"/>
          <p:cNvGraphicFramePr>
            <a:graphicFrameLocks noChangeAspect="1"/>
          </p:cNvGraphicFramePr>
          <p:nvPr/>
        </p:nvGraphicFramePr>
        <p:xfrm>
          <a:off x="4648200" y="6019800"/>
          <a:ext cx="32385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3" r:id="rId15" imgW="165028" imgH="228501" progId="Equation.3">
                  <p:embed/>
                </p:oleObj>
              </mc:Choice>
              <mc:Fallback>
                <p:oleObj r:id="rId15" imgW="165028" imgH="228501" progId="Equation.3">
                  <p:embed/>
                  <p:pic>
                    <p:nvPicPr>
                      <p:cNvPr id="0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019800"/>
                        <a:ext cx="32385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2" name="Rectangle 52"/>
          <p:cNvSpPr>
            <a:spLocks noChangeArrowheads="1"/>
          </p:cNvSpPr>
          <p:nvPr/>
        </p:nvSpPr>
        <p:spPr bwMode="auto">
          <a:xfrm>
            <a:off x="44910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5" name="Object 51"/>
          <p:cNvGraphicFramePr>
            <a:graphicFrameLocks noChangeAspect="1"/>
          </p:cNvGraphicFramePr>
          <p:nvPr/>
        </p:nvGraphicFramePr>
        <p:xfrm>
          <a:off x="5181600" y="6096000"/>
          <a:ext cx="28098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4" r:id="rId17" imgW="164885" imgH="215619" progId="Equation.3">
                  <p:embed/>
                </p:oleObj>
              </mc:Choice>
              <mc:Fallback>
                <p:oleObj r:id="rId17" imgW="164885" imgH="215619" progId="Equation.3">
                  <p:embed/>
                  <p:pic>
                    <p:nvPicPr>
                      <p:cNvPr id="0" name="Object 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6096000"/>
                        <a:ext cx="28098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3" name="Rectangle 54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6" name="Object 53"/>
          <p:cNvGraphicFramePr>
            <a:graphicFrameLocks noChangeAspect="1"/>
          </p:cNvGraphicFramePr>
          <p:nvPr/>
        </p:nvGraphicFramePr>
        <p:xfrm>
          <a:off x="5715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5" r:id="rId19" imgW="165028" imgH="228501" progId="Equation.3">
                  <p:embed/>
                </p:oleObj>
              </mc:Choice>
              <mc:Fallback>
                <p:oleObj r:id="rId19" imgW="165028" imgH="228501" progId="Equation.3">
                  <p:embed/>
                  <p:pic>
                    <p:nvPicPr>
                      <p:cNvPr id="0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4" name="Rectangle 56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7" name="Object 55"/>
          <p:cNvGraphicFramePr>
            <a:graphicFrameLocks noChangeAspect="1"/>
          </p:cNvGraphicFramePr>
          <p:nvPr/>
        </p:nvGraphicFramePr>
        <p:xfrm>
          <a:off x="62484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6" r:id="rId21" imgW="165028" imgH="228501" progId="Equation.3">
                  <p:embed/>
                </p:oleObj>
              </mc:Choice>
              <mc:Fallback>
                <p:oleObj r:id="rId21" imgW="165028" imgH="228501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5" name="Rectangle 58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8" name="Object 57"/>
          <p:cNvGraphicFramePr>
            <a:graphicFrameLocks noChangeAspect="1"/>
          </p:cNvGraphicFramePr>
          <p:nvPr/>
        </p:nvGraphicFramePr>
        <p:xfrm>
          <a:off x="67056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7" r:id="rId23" imgW="165028" imgH="228501" progId="Equation.3">
                  <p:embed/>
                </p:oleObj>
              </mc:Choice>
              <mc:Fallback>
                <p:oleObj r:id="rId23" imgW="165028" imgH="228501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46" name="Rectangle 60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0429" name="Object 59"/>
          <p:cNvGraphicFramePr>
            <a:graphicFrameLocks noChangeAspect="1"/>
          </p:cNvGraphicFramePr>
          <p:nvPr/>
        </p:nvGraphicFramePr>
        <p:xfrm>
          <a:off x="7239000" y="60960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538" r:id="rId25" imgW="165028" imgH="228501" progId="Equation.3">
                  <p:embed/>
                </p:oleObj>
              </mc:Choice>
              <mc:Fallback>
                <p:oleObj r:id="rId25" imgW="165028" imgH="228501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60960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14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CA0D223-2508-4000-9A8A-97033FEAE7E0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M is the number of spectral test frequencies and       is the separation between the frequencies</a:t>
            </a:r>
            <a:r>
              <a:rPr lang="en-GB" smtClean="0"/>
              <a:t> </a:t>
            </a:r>
          </a:p>
        </p:txBody>
      </p:sp>
      <p:sp>
        <p:nvSpPr>
          <p:cNvPr id="61459" name="Rectangle 5"/>
          <p:cNvSpPr>
            <a:spLocks noChangeArrowheads="1"/>
          </p:cNvSpPr>
          <p:nvPr/>
        </p:nvSpPr>
        <p:spPr bwMode="auto">
          <a:xfrm>
            <a:off x="4343400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2" name="Object 4"/>
          <p:cNvGraphicFramePr>
            <a:graphicFrameLocks noChangeAspect="1"/>
          </p:cNvGraphicFramePr>
          <p:nvPr/>
        </p:nvGraphicFramePr>
        <p:xfrm>
          <a:off x="4267200" y="2362200"/>
          <a:ext cx="533400" cy="344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8" r:id="rId4" imgW="457200" imgH="292100" progId="Equation.3">
                  <p:embed/>
                </p:oleObj>
              </mc:Choice>
              <mc:Fallback>
                <p:oleObj r:id="rId4" imgW="457200" imgH="292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2362200"/>
                        <a:ext cx="533400" cy="344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0" name="Text Box 7"/>
          <p:cNvSpPr txBox="1">
            <a:spLocks noChangeArrowheads="1"/>
          </p:cNvSpPr>
          <p:nvPr/>
        </p:nvSpPr>
        <p:spPr bwMode="auto">
          <a:xfrm>
            <a:off x="7400925" y="4699000"/>
            <a:ext cx="7112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1200">
                <a:solidFill>
                  <a:schemeClr val="bg2"/>
                </a:solidFill>
              </a:rPr>
              <a:t>Real</a:t>
            </a:r>
          </a:p>
        </p:txBody>
      </p:sp>
      <p:grpSp>
        <p:nvGrpSpPr>
          <p:cNvPr id="61461" name="Group 31"/>
          <p:cNvGrpSpPr>
            <a:grpSpLocks/>
          </p:cNvGrpSpPr>
          <p:nvPr/>
        </p:nvGrpSpPr>
        <p:grpSpPr bwMode="auto">
          <a:xfrm>
            <a:off x="5029200" y="3505200"/>
            <a:ext cx="2465388" cy="2513013"/>
            <a:chOff x="3168" y="2208"/>
            <a:chExt cx="1553" cy="1583"/>
          </a:xfrm>
        </p:grpSpPr>
        <p:sp>
          <p:nvSpPr>
            <p:cNvPr id="61475" name="Line 9"/>
            <p:cNvSpPr>
              <a:spLocks noChangeShapeType="1"/>
            </p:cNvSpPr>
            <p:nvPr/>
          </p:nvSpPr>
          <p:spPr bwMode="auto">
            <a:xfrm flipV="1">
              <a:off x="3936" y="2330"/>
              <a:ext cx="0" cy="137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6" name="Line 10"/>
            <p:cNvSpPr>
              <a:spLocks noChangeShapeType="1"/>
            </p:cNvSpPr>
            <p:nvPr/>
          </p:nvSpPr>
          <p:spPr bwMode="auto">
            <a:xfrm>
              <a:off x="3168" y="3039"/>
              <a:ext cx="151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77" name="Oval 11"/>
            <p:cNvSpPr>
              <a:spLocks noChangeArrowheads="1"/>
            </p:cNvSpPr>
            <p:nvPr/>
          </p:nvSpPr>
          <p:spPr bwMode="auto">
            <a:xfrm>
              <a:off x="3334" y="2500"/>
              <a:ext cx="1199" cy="1078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1478" name="Text Box 12"/>
            <p:cNvSpPr txBox="1">
              <a:spLocks noChangeArrowheads="1"/>
            </p:cNvSpPr>
            <p:nvPr/>
          </p:nvSpPr>
          <p:spPr bwMode="auto">
            <a:xfrm>
              <a:off x="3947" y="2330"/>
              <a:ext cx="149" cy="1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j</a:t>
              </a:r>
            </a:p>
          </p:txBody>
        </p:sp>
        <p:sp>
          <p:nvSpPr>
            <p:cNvPr id="61479" name="Text Box 13"/>
            <p:cNvSpPr txBox="1">
              <a:spLocks noChangeArrowheads="1"/>
            </p:cNvSpPr>
            <p:nvPr/>
          </p:nvSpPr>
          <p:spPr bwMode="auto">
            <a:xfrm>
              <a:off x="3904" y="3557"/>
              <a:ext cx="202" cy="2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-j</a:t>
              </a:r>
            </a:p>
          </p:txBody>
        </p:sp>
        <p:sp>
          <p:nvSpPr>
            <p:cNvPr id="61480" name="Text Box 14"/>
            <p:cNvSpPr txBox="1">
              <a:spLocks noChangeArrowheads="1"/>
            </p:cNvSpPr>
            <p:nvPr/>
          </p:nvSpPr>
          <p:spPr bwMode="auto">
            <a:xfrm>
              <a:off x="4491" y="3019"/>
              <a:ext cx="149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61481" name="Text Box 15"/>
            <p:cNvSpPr txBox="1">
              <a:spLocks noChangeArrowheads="1"/>
            </p:cNvSpPr>
            <p:nvPr/>
          </p:nvSpPr>
          <p:spPr bwMode="auto">
            <a:xfrm>
              <a:off x="3195" y="3008"/>
              <a:ext cx="208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-1</a:t>
              </a:r>
            </a:p>
          </p:txBody>
        </p:sp>
        <p:sp>
          <p:nvSpPr>
            <p:cNvPr id="61482" name="Text Box 16"/>
            <p:cNvSpPr txBox="1">
              <a:spLocks noChangeArrowheads="1"/>
            </p:cNvSpPr>
            <p:nvPr/>
          </p:nvSpPr>
          <p:spPr bwMode="auto">
            <a:xfrm>
              <a:off x="3744" y="2208"/>
              <a:ext cx="672" cy="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Imaginary</a:t>
              </a:r>
            </a:p>
          </p:txBody>
        </p:sp>
        <p:sp>
          <p:nvSpPr>
            <p:cNvPr id="61483" name="Line 17"/>
            <p:cNvSpPr>
              <a:spLocks noChangeShapeType="1"/>
            </p:cNvSpPr>
            <p:nvPr/>
          </p:nvSpPr>
          <p:spPr bwMode="auto">
            <a:xfrm>
              <a:off x="3360" y="2874"/>
              <a:ext cx="1146" cy="33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4" name="Line 18"/>
            <p:cNvSpPr>
              <a:spLocks noChangeShapeType="1"/>
            </p:cNvSpPr>
            <p:nvPr/>
          </p:nvSpPr>
          <p:spPr bwMode="auto">
            <a:xfrm>
              <a:off x="3663" y="2559"/>
              <a:ext cx="539" cy="9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5" name="Line 19"/>
            <p:cNvSpPr>
              <a:spLocks noChangeShapeType="1"/>
            </p:cNvSpPr>
            <p:nvPr/>
          </p:nvSpPr>
          <p:spPr bwMode="auto">
            <a:xfrm flipV="1">
              <a:off x="3381" y="2852"/>
              <a:ext cx="1114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6" name="Line 20"/>
            <p:cNvSpPr>
              <a:spLocks noChangeShapeType="1"/>
            </p:cNvSpPr>
            <p:nvPr/>
          </p:nvSpPr>
          <p:spPr bwMode="auto">
            <a:xfrm flipV="1">
              <a:off x="3642" y="2570"/>
              <a:ext cx="576" cy="9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487" name="Text Box 21"/>
            <p:cNvSpPr txBox="1">
              <a:spLocks noChangeArrowheads="1"/>
            </p:cNvSpPr>
            <p:nvPr/>
          </p:nvSpPr>
          <p:spPr bwMode="auto">
            <a:xfrm>
              <a:off x="4170" y="2404"/>
              <a:ext cx="234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8" name="Text Box 22"/>
            <p:cNvSpPr txBox="1">
              <a:spLocks noChangeArrowheads="1"/>
            </p:cNvSpPr>
            <p:nvPr/>
          </p:nvSpPr>
          <p:spPr bwMode="auto">
            <a:xfrm>
              <a:off x="4431" y="2639"/>
              <a:ext cx="21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89" name="Text Box 23"/>
            <p:cNvSpPr txBox="1">
              <a:spLocks noChangeArrowheads="1"/>
            </p:cNvSpPr>
            <p:nvPr/>
          </p:nvSpPr>
          <p:spPr bwMode="auto">
            <a:xfrm>
              <a:off x="4421" y="3215"/>
              <a:ext cx="225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0" name="Text Box 24"/>
            <p:cNvSpPr txBox="1">
              <a:spLocks noChangeArrowheads="1"/>
            </p:cNvSpPr>
            <p:nvPr/>
          </p:nvSpPr>
          <p:spPr bwMode="auto">
            <a:xfrm>
              <a:off x="4143" y="3503"/>
              <a:ext cx="234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1" name="Text Box 26"/>
            <p:cNvSpPr txBox="1">
              <a:spLocks noChangeArrowheads="1"/>
            </p:cNvSpPr>
            <p:nvPr/>
          </p:nvSpPr>
          <p:spPr bwMode="auto">
            <a:xfrm>
              <a:off x="3221" y="2650"/>
              <a:ext cx="217" cy="2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2" name="Text Box 27"/>
            <p:cNvSpPr txBox="1">
              <a:spLocks noChangeArrowheads="1"/>
            </p:cNvSpPr>
            <p:nvPr/>
          </p:nvSpPr>
          <p:spPr bwMode="auto">
            <a:xfrm>
              <a:off x="3210" y="3221"/>
              <a:ext cx="225" cy="2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3" name="Text Box 28"/>
            <p:cNvSpPr txBox="1">
              <a:spLocks noChangeArrowheads="1"/>
            </p:cNvSpPr>
            <p:nvPr/>
          </p:nvSpPr>
          <p:spPr bwMode="auto">
            <a:xfrm>
              <a:off x="3509" y="348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4" name="Text Box 29"/>
            <p:cNvSpPr txBox="1">
              <a:spLocks noChangeArrowheads="1"/>
            </p:cNvSpPr>
            <p:nvPr/>
          </p:nvSpPr>
          <p:spPr bwMode="auto">
            <a:xfrm>
              <a:off x="4495" y="2852"/>
              <a:ext cx="226" cy="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61495" name="Line 30"/>
            <p:cNvSpPr>
              <a:spLocks noChangeShapeType="1"/>
            </p:cNvSpPr>
            <p:nvPr/>
          </p:nvSpPr>
          <p:spPr bwMode="auto">
            <a:xfrm>
              <a:off x="3935" y="3039"/>
              <a:ext cx="59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462" name="Rectangle 33"/>
          <p:cNvSpPr>
            <a:spLocks noChangeArrowheads="1"/>
          </p:cNvSpPr>
          <p:nvPr/>
        </p:nvSpPr>
        <p:spPr bwMode="auto">
          <a:xfrm>
            <a:off x="40338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3" name="Object 32"/>
          <p:cNvGraphicFramePr>
            <a:graphicFrameLocks noChangeAspect="1"/>
          </p:cNvGraphicFramePr>
          <p:nvPr/>
        </p:nvGraphicFramePr>
        <p:xfrm>
          <a:off x="1981200" y="3352800"/>
          <a:ext cx="10763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9" r:id="rId6" imgW="1079500" imgH="787400" progId="Equation.3">
                  <p:embed/>
                </p:oleObj>
              </mc:Choice>
              <mc:Fallback>
                <p:oleObj r:id="rId6" imgW="1079500" imgH="787400" progId="Equation.3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3352800"/>
                        <a:ext cx="10763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3" name="Rectangle 35"/>
          <p:cNvSpPr>
            <a:spLocks noChangeArrowheads="1"/>
          </p:cNvSpPr>
          <p:nvPr/>
        </p:nvSpPr>
        <p:spPr bwMode="auto">
          <a:xfrm>
            <a:off x="38100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4" name="Object 34"/>
          <p:cNvGraphicFramePr>
            <a:graphicFrameLocks noChangeAspect="1"/>
          </p:cNvGraphicFramePr>
          <p:nvPr/>
        </p:nvGraphicFramePr>
        <p:xfrm>
          <a:off x="2057400" y="4343400"/>
          <a:ext cx="15240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0" r:id="rId8" imgW="1524000" imgH="787400" progId="Equation.3">
                  <p:embed/>
                </p:oleObj>
              </mc:Choice>
              <mc:Fallback>
                <p:oleObj r:id="rId8" imgW="1524000" imgH="787400" progId="Equation.3">
                  <p:embed/>
                  <p:pic>
                    <p:nvPicPr>
                      <p:cNvPr id="0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343400"/>
                        <a:ext cx="15240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4" name="Rectangle 37"/>
          <p:cNvSpPr>
            <a:spLocks noChangeArrowheads="1"/>
          </p:cNvSpPr>
          <p:nvPr/>
        </p:nvSpPr>
        <p:spPr bwMode="auto">
          <a:xfrm>
            <a:off x="379095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5" name="Object 36"/>
          <p:cNvGraphicFramePr>
            <a:graphicFrameLocks noChangeAspect="1"/>
          </p:cNvGraphicFramePr>
          <p:nvPr/>
        </p:nvGraphicFramePr>
        <p:xfrm>
          <a:off x="2057400" y="5334000"/>
          <a:ext cx="15621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1" r:id="rId10" imgW="1562100" imgH="787400" progId="Equation.3">
                  <p:embed/>
                </p:oleObj>
              </mc:Choice>
              <mc:Fallback>
                <p:oleObj r:id="rId10" imgW="1562100" imgH="787400" progId="Equation.3">
                  <p:embed/>
                  <p:pic>
                    <p:nvPicPr>
                      <p:cNvPr id="0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15621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5" name="Rectangle 3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6" name="Object 38"/>
          <p:cNvGraphicFramePr>
            <a:graphicFrameLocks noChangeAspect="1"/>
          </p:cNvGraphicFramePr>
          <p:nvPr/>
        </p:nvGraphicFramePr>
        <p:xfrm>
          <a:off x="7239000" y="4572000"/>
          <a:ext cx="225425" cy="31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2" r:id="rId12" imgW="165028" imgH="228501" progId="Equation.3">
                  <p:embed/>
                </p:oleObj>
              </mc:Choice>
              <mc:Fallback>
                <p:oleObj r:id="rId12" imgW="165028" imgH="228501" progId="Equation.3">
                  <p:embed/>
                  <p:pic>
                    <p:nvPicPr>
                      <p:cNvPr id="0" name="Object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0" y="4572000"/>
                        <a:ext cx="225425" cy="314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6" name="Rectangle 41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7" name="Object 40"/>
          <p:cNvGraphicFramePr>
            <a:graphicFrameLocks noChangeAspect="1"/>
          </p:cNvGraphicFramePr>
          <p:nvPr/>
        </p:nvGraphicFramePr>
        <p:xfrm>
          <a:off x="7086600" y="4267200"/>
          <a:ext cx="242888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3" r:id="rId14" imgW="152268" imgH="215713" progId="Equation.3">
                  <p:embed/>
                </p:oleObj>
              </mc:Choice>
              <mc:Fallback>
                <p:oleObj r:id="rId14" imgW="152268" imgH="215713" progId="Equation.3">
                  <p:embed/>
                  <p:pic>
                    <p:nvPicPr>
                      <p:cNvPr id="0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4267200"/>
                        <a:ext cx="242888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7" name="Rectangle 43"/>
          <p:cNvSpPr>
            <a:spLocks noChangeArrowheads="1"/>
          </p:cNvSpPr>
          <p:nvPr/>
        </p:nvSpPr>
        <p:spPr bwMode="auto">
          <a:xfrm>
            <a:off x="447675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8" name="Object 42"/>
          <p:cNvGraphicFramePr>
            <a:graphicFrameLocks noChangeAspect="1"/>
          </p:cNvGraphicFramePr>
          <p:nvPr/>
        </p:nvGraphicFramePr>
        <p:xfrm>
          <a:off x="6629400" y="3810000"/>
          <a:ext cx="28575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4" r:id="rId16" imgW="177569" imgH="215619" progId="Equation.3">
                  <p:embed/>
                </p:oleObj>
              </mc:Choice>
              <mc:Fallback>
                <p:oleObj r:id="rId16" imgW="177569" imgH="215619" progId="Equation.3">
                  <p:embed/>
                  <p:pic>
                    <p:nvPicPr>
                      <p:cNvPr id="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29400" y="3810000"/>
                        <a:ext cx="285750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8" name="Rectangle 4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49" name="Object 44"/>
          <p:cNvGraphicFramePr>
            <a:graphicFrameLocks noChangeAspect="1"/>
          </p:cNvGraphicFramePr>
          <p:nvPr/>
        </p:nvGraphicFramePr>
        <p:xfrm>
          <a:off x="5562600" y="3810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5" r:id="rId18" imgW="165028" imgH="228501" progId="Equation.3">
                  <p:embed/>
                </p:oleObj>
              </mc:Choice>
              <mc:Fallback>
                <p:oleObj r:id="rId18" imgW="165028" imgH="228501" progId="Equation.3">
                  <p:embed/>
                  <p:pic>
                    <p:nvPicPr>
                      <p:cNvPr id="0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3810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9" name="Rectangle 4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0" name="Object 46"/>
          <p:cNvGraphicFramePr>
            <a:graphicFrameLocks noChangeAspect="1"/>
          </p:cNvGraphicFramePr>
          <p:nvPr/>
        </p:nvGraphicFramePr>
        <p:xfrm>
          <a:off x="5075238" y="4343400"/>
          <a:ext cx="263525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6" name="Equation" r:id="rId20" imgW="164880" imgH="215640" progId="Equation.3">
                  <p:embed/>
                </p:oleObj>
              </mc:Choice>
              <mc:Fallback>
                <p:oleObj name="Equation" r:id="rId20" imgW="164880" imgH="215640" progId="Equation.3">
                  <p:embed/>
                  <p:pic>
                    <p:nvPicPr>
                      <p:cNvPr id="0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5238" y="4343400"/>
                        <a:ext cx="263525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0" name="Rectangle 49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1" name="Object 48"/>
          <p:cNvGraphicFramePr>
            <a:graphicFrameLocks noChangeAspect="1"/>
          </p:cNvGraphicFramePr>
          <p:nvPr/>
        </p:nvGraphicFramePr>
        <p:xfrm>
          <a:off x="5105400" y="50292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7" r:id="rId22" imgW="165028" imgH="228501" progId="Equation.3">
                  <p:embed/>
                </p:oleObj>
              </mc:Choice>
              <mc:Fallback>
                <p:oleObj r:id="rId22" imgW="165028" imgH="228501" progId="Equation.3">
                  <p:embed/>
                  <p:pic>
                    <p:nvPicPr>
                      <p:cNvPr id="0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50292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1" name="Rectangle 51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2" name="Object 50"/>
          <p:cNvGraphicFramePr>
            <a:graphicFrameLocks noChangeAspect="1"/>
          </p:cNvGraphicFramePr>
          <p:nvPr/>
        </p:nvGraphicFramePr>
        <p:xfrm>
          <a:off x="5638800" y="5562600"/>
          <a:ext cx="274638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8" r:id="rId24" imgW="165028" imgH="228501" progId="Equation.3">
                  <p:embed/>
                </p:oleObj>
              </mc:Choice>
              <mc:Fallback>
                <p:oleObj r:id="rId24" imgW="165028" imgH="228501" progId="Equation.3">
                  <p:embed/>
                  <p:pic>
                    <p:nvPicPr>
                      <p:cNvPr id="0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5562600"/>
                        <a:ext cx="274638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2" name="Rectangle 53"/>
          <p:cNvSpPr>
            <a:spLocks noChangeArrowheads="1"/>
          </p:cNvSpPr>
          <p:nvPr/>
        </p:nvSpPr>
        <p:spPr bwMode="auto">
          <a:xfrm>
            <a:off x="447675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3" name="Object 52"/>
          <p:cNvGraphicFramePr>
            <a:graphicFrameLocks noChangeAspect="1"/>
          </p:cNvGraphicFramePr>
          <p:nvPr/>
        </p:nvGraphicFramePr>
        <p:xfrm>
          <a:off x="6705600" y="5562600"/>
          <a:ext cx="3048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9" r:id="rId26" imgW="177646" imgH="228402" progId="Equation.3">
                  <p:embed/>
                </p:oleObj>
              </mc:Choice>
              <mc:Fallback>
                <p:oleObj r:id="rId26" imgW="177646" imgH="228402" progId="Equation.3">
                  <p:embed/>
                  <p:pic>
                    <p:nvPicPr>
                      <p:cNvPr id="0" name="Object 5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05600" y="5562600"/>
                        <a:ext cx="3048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3" name="Rectangle 55"/>
          <p:cNvSpPr>
            <a:spLocks noChangeArrowheads="1"/>
          </p:cNvSpPr>
          <p:nvPr/>
        </p:nvSpPr>
        <p:spPr bwMode="auto">
          <a:xfrm>
            <a:off x="4486275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54" name="Object 54"/>
          <p:cNvGraphicFramePr>
            <a:graphicFrameLocks noChangeAspect="1"/>
          </p:cNvGraphicFramePr>
          <p:nvPr/>
        </p:nvGraphicFramePr>
        <p:xfrm>
          <a:off x="7162800" y="4953000"/>
          <a:ext cx="250825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60" r:id="rId28" imgW="165028" imgH="228501" progId="Equation.3">
                  <p:embed/>
                </p:oleObj>
              </mc:Choice>
              <mc:Fallback>
                <p:oleObj r:id="rId28" imgW="165028" imgH="228501" progId="Equation.3">
                  <p:embed/>
                  <p:pic>
                    <p:nvPicPr>
                      <p:cNvPr id="0" name="Object 5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2800" y="4953000"/>
                        <a:ext cx="250825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6" name="Text Box 56"/>
          <p:cNvSpPr txBox="1">
            <a:spLocks noChangeArrowheads="1"/>
          </p:cNvSpPr>
          <p:nvPr/>
        </p:nvSpPr>
        <p:spPr bwMode="auto">
          <a:xfrm>
            <a:off x="7010400" y="3048000"/>
            <a:ext cx="1997075" cy="955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M equal portions, 9 in this case</a:t>
            </a:r>
            <a:r>
              <a:rPr lang="en-GB" altLang="en-US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6" grpId="0" animBg="1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24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DA4977-D5BD-4EEA-B74E-80914037EDF5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DFT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What happens if we go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, but are still within the base period of the spectrum?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                   values  beyond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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=0.5</a:t>
            </a:r>
            <a:r>
              <a:rPr lang="en-GB" sz="2400" smtClean="0">
                <a:cs typeface="Times New Roman" pitchFamily="18" charset="0"/>
              </a:rPr>
              <a:t>  are the equivalent of negative frequencies, their ordering can be a little tricky.</a:t>
            </a:r>
            <a:r>
              <a:rPr lang="en-GB" sz="2800" smtClean="0"/>
              <a:t> </a:t>
            </a:r>
          </a:p>
        </p:txBody>
      </p:sp>
      <p:sp>
        <p:nvSpPr>
          <p:cNvPr id="62476" name="Rectangle 5"/>
          <p:cNvSpPr>
            <a:spLocks noChangeArrowheads="1"/>
          </p:cNvSpPr>
          <p:nvPr/>
        </p:nvSpPr>
        <p:spPr bwMode="auto">
          <a:xfrm>
            <a:off x="37576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6" name="Object 4"/>
          <p:cNvGraphicFramePr>
            <a:graphicFrameLocks noChangeAspect="1"/>
          </p:cNvGraphicFramePr>
          <p:nvPr/>
        </p:nvGraphicFramePr>
        <p:xfrm>
          <a:off x="2209800" y="3124200"/>
          <a:ext cx="19050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06" r:id="rId3" imgW="1625600" imgH="393700" progId="Equation.3">
                  <p:embed/>
                </p:oleObj>
              </mc:Choice>
              <mc:Fallback>
                <p:oleObj r:id="rId3" imgW="16256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124200"/>
                        <a:ext cx="190500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7" name="Rectangle 7"/>
          <p:cNvSpPr>
            <a:spLocks noChangeArrowheads="1"/>
          </p:cNvSpPr>
          <p:nvPr/>
        </p:nvSpPr>
        <p:spPr bwMode="auto">
          <a:xfrm>
            <a:off x="3281363" y="3124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7" name="Object 6"/>
          <p:cNvGraphicFramePr>
            <a:graphicFrameLocks noChangeAspect="1"/>
          </p:cNvGraphicFramePr>
          <p:nvPr/>
        </p:nvGraphicFramePr>
        <p:xfrm>
          <a:off x="1524000" y="4419600"/>
          <a:ext cx="2581275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07" r:id="rId5" imgW="2578100" imgH="609600" progId="Equation.3">
                  <p:embed/>
                </p:oleObj>
              </mc:Choice>
              <mc:Fallback>
                <p:oleObj r:id="rId5" imgW="2578100" imgH="609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419600"/>
                        <a:ext cx="2581275" cy="609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8" name="Rectangle 9"/>
          <p:cNvSpPr>
            <a:spLocks noChangeArrowheads="1"/>
          </p:cNvSpPr>
          <p:nvPr/>
        </p:nvSpPr>
        <p:spPr bwMode="auto">
          <a:xfrm>
            <a:off x="33385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8" name="Object 8"/>
          <p:cNvGraphicFramePr>
            <a:graphicFrameLocks noChangeAspect="1"/>
          </p:cNvGraphicFramePr>
          <p:nvPr/>
        </p:nvGraphicFramePr>
        <p:xfrm>
          <a:off x="1524000" y="5029200"/>
          <a:ext cx="24669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08" r:id="rId7" imgW="2463800" imgH="787400" progId="Equation.3">
                  <p:embed/>
                </p:oleObj>
              </mc:Choice>
              <mc:Fallback>
                <p:oleObj r:id="rId7" imgW="24638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029200"/>
                        <a:ext cx="24669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9" name="Rectangle 11"/>
          <p:cNvSpPr>
            <a:spLocks noChangeArrowheads="1"/>
          </p:cNvSpPr>
          <p:nvPr/>
        </p:nvSpPr>
        <p:spPr bwMode="auto">
          <a:xfrm>
            <a:off x="32813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69" name="Object 10"/>
          <p:cNvGraphicFramePr>
            <a:graphicFrameLocks noChangeAspect="1"/>
          </p:cNvGraphicFramePr>
          <p:nvPr/>
        </p:nvGraphicFramePr>
        <p:xfrm>
          <a:off x="1524000" y="5867400"/>
          <a:ext cx="25812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09" r:id="rId9" imgW="2578100" imgH="787400" progId="Equation.3">
                  <p:embed/>
                </p:oleObj>
              </mc:Choice>
              <mc:Fallback>
                <p:oleObj r:id="rId9" imgW="2578100" imgH="787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5867400"/>
                        <a:ext cx="25812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0" name="Rectangle 13"/>
          <p:cNvSpPr>
            <a:spLocks noChangeArrowheads="1"/>
          </p:cNvSpPr>
          <p:nvPr/>
        </p:nvSpPr>
        <p:spPr bwMode="auto">
          <a:xfrm>
            <a:off x="330041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0" name="Object 12"/>
          <p:cNvGraphicFramePr>
            <a:graphicFrameLocks noChangeAspect="1"/>
          </p:cNvGraphicFramePr>
          <p:nvPr/>
        </p:nvGraphicFramePr>
        <p:xfrm>
          <a:off x="5257800" y="4953000"/>
          <a:ext cx="25431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0" r:id="rId11" imgW="2540000" imgH="787400" progId="Equation.3">
                  <p:embed/>
                </p:oleObj>
              </mc:Choice>
              <mc:Fallback>
                <p:oleObj r:id="rId11" imgW="2540000" imgH="7874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4953000"/>
                        <a:ext cx="25431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81" name="Rectangle 15"/>
          <p:cNvSpPr>
            <a:spLocks noChangeArrowheads="1"/>
          </p:cNvSpPr>
          <p:nvPr/>
        </p:nvSpPr>
        <p:spPr bwMode="auto">
          <a:xfrm>
            <a:off x="329088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2471" name="Object 14"/>
          <p:cNvGraphicFramePr>
            <a:graphicFrameLocks noChangeAspect="1"/>
          </p:cNvGraphicFramePr>
          <p:nvPr/>
        </p:nvGraphicFramePr>
        <p:xfrm>
          <a:off x="5257800" y="5791200"/>
          <a:ext cx="25622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1" r:id="rId13" imgW="2565400" imgH="787400" progId="Equation.3">
                  <p:embed/>
                </p:oleObj>
              </mc:Choice>
              <mc:Fallback>
                <p:oleObj r:id="rId13" imgW="2565400" imgH="787400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91200"/>
                        <a:ext cx="25622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3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34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5A34FB1-D11F-45A6-B808-FDA790940D6D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  <a:r>
              <a:rPr lang="en-GB" smtClean="0"/>
              <a:t> 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If we make the restrictive assumptions that: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causal i.e.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         is duration limited to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2400" smtClean="0">
                <a:cs typeface="Times New Roman" pitchFamily="18" charset="0"/>
              </a:rPr>
              <a:t> samples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3497" name="Rectangle 5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0" name="Object 4"/>
          <p:cNvGraphicFramePr>
            <a:graphicFrameLocks noChangeAspect="1"/>
          </p:cNvGraphicFramePr>
          <p:nvPr/>
        </p:nvGraphicFramePr>
        <p:xfrm>
          <a:off x="1600200" y="28194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7" r:id="rId3" imgW="596900" imgH="381000" progId="Equation.3">
                  <p:embed/>
                </p:oleObj>
              </mc:Choice>
              <mc:Fallback>
                <p:oleObj r:id="rId3" imgW="596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28194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8" name="Rectangle 7"/>
          <p:cNvSpPr>
            <a:spLocks noChangeArrowheads="1"/>
          </p:cNvSpPr>
          <p:nvPr/>
        </p:nvSpPr>
        <p:spPr bwMode="auto">
          <a:xfrm>
            <a:off x="4224338" y="32766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1" name="Object 6"/>
          <p:cNvGraphicFramePr>
            <a:graphicFrameLocks noChangeAspect="1"/>
          </p:cNvGraphicFramePr>
          <p:nvPr/>
        </p:nvGraphicFramePr>
        <p:xfrm>
          <a:off x="4572000" y="2819400"/>
          <a:ext cx="695325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8" r:id="rId5" imgW="698197" imgH="304668" progId="Equation.3">
                  <p:embed/>
                </p:oleObj>
              </mc:Choice>
              <mc:Fallback>
                <p:oleObj r:id="rId5" imgW="698197" imgH="304668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819400"/>
                        <a:ext cx="695325" cy="30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9" name="Rectangle 9"/>
          <p:cNvSpPr>
            <a:spLocks noChangeArrowheads="1"/>
          </p:cNvSpPr>
          <p:nvPr/>
        </p:nvSpPr>
        <p:spPr bwMode="auto">
          <a:xfrm>
            <a:off x="4271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3492" name="Object 8"/>
          <p:cNvGraphicFramePr>
            <a:graphicFrameLocks noChangeAspect="1"/>
          </p:cNvGraphicFramePr>
          <p:nvPr/>
        </p:nvGraphicFramePr>
        <p:xfrm>
          <a:off x="1600200" y="32004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9" r:id="rId7" imgW="596900" imgH="381000" progId="Equation.3">
                  <p:embed/>
                </p:oleObj>
              </mc:Choice>
              <mc:Fallback>
                <p:oleObj r:id="rId7" imgW="596900" imgH="381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32004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3500" name="Group 10"/>
          <p:cNvGrpSpPr>
            <a:grpSpLocks/>
          </p:cNvGrpSpPr>
          <p:nvPr/>
        </p:nvGrpSpPr>
        <p:grpSpPr bwMode="auto">
          <a:xfrm>
            <a:off x="2971800" y="3810000"/>
            <a:ext cx="3243263" cy="2630488"/>
            <a:chOff x="3807" y="4440"/>
            <a:chExt cx="5107" cy="4143"/>
          </a:xfrm>
        </p:grpSpPr>
        <p:pic>
          <p:nvPicPr>
            <p:cNvPr id="63501" name="Picture 1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7" y="4753"/>
              <a:ext cx="5107" cy="3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3502" name="AutoShape 12"/>
            <p:cNvSpPr>
              <a:spLocks/>
            </p:cNvSpPr>
            <p:nvPr/>
          </p:nvSpPr>
          <p:spPr bwMode="auto">
            <a:xfrm rot="-5400000">
              <a:off x="6360" y="2881"/>
              <a:ext cx="199" cy="3867"/>
            </a:xfrm>
            <a:prstGeom prst="rightBrace">
              <a:avLst>
                <a:gd name="adj1" fmla="val 161935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3503" name="Text Box 13"/>
            <p:cNvSpPr txBox="1">
              <a:spLocks noChangeArrowheads="1"/>
            </p:cNvSpPr>
            <p:nvPr/>
          </p:nvSpPr>
          <p:spPr bwMode="auto">
            <a:xfrm>
              <a:off x="5906" y="4440"/>
              <a:ext cx="2147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N, Samples</a:t>
              </a:r>
            </a:p>
          </p:txBody>
        </p:sp>
        <p:sp>
          <p:nvSpPr>
            <p:cNvPr id="63504" name="Line 14"/>
            <p:cNvSpPr>
              <a:spLocks noChangeShapeType="1"/>
            </p:cNvSpPr>
            <p:nvPr/>
          </p:nvSpPr>
          <p:spPr bwMode="auto">
            <a:xfrm>
              <a:off x="4480" y="7120"/>
              <a:ext cx="394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45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1DFD3CC-7B29-4F46-95AA-9D7E88778FDE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Definition of the DFT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1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1800" smtClean="0">
                <a:cs typeface="Times New Roman" pitchFamily="18" charset="0"/>
              </a:rPr>
              <a:t> sampled signal whose spectrum is equispaced, sampled at </a:t>
            </a:r>
            <a:r>
              <a:rPr lang="en-GB" sz="1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1800" smtClean="0">
                <a:cs typeface="Times New Roman" pitchFamily="18" charset="0"/>
              </a:rPr>
              <a:t> frequencies would be: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There is no inherent reason that M and N should be related. </a:t>
            </a: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Just suppose we decide to predetermine that </a:t>
            </a:r>
            <a:r>
              <a:rPr lang="en-GB" sz="18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M=N</a:t>
            </a:r>
            <a:r>
              <a:rPr lang="en-GB" sz="1800" smtClean="0">
                <a:cs typeface="Times New Roman" pitchFamily="18" charset="0"/>
              </a:rPr>
              <a:t> then we have: 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180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1800" smtClean="0">
                <a:cs typeface="Times New Roman" pitchFamily="18" charset="0"/>
              </a:rPr>
              <a:t>where         the term  means the DFT of.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smtClean="0"/>
          </a:p>
        </p:txBody>
      </p:sp>
      <p:sp>
        <p:nvSpPr>
          <p:cNvPr id="64521" name="Rectangle 5"/>
          <p:cNvSpPr>
            <a:spLocks noChangeArrowheads="1"/>
          </p:cNvSpPr>
          <p:nvPr/>
        </p:nvSpPr>
        <p:spPr bwMode="auto">
          <a:xfrm>
            <a:off x="23860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4" name="Object 4"/>
          <p:cNvGraphicFramePr>
            <a:graphicFrameLocks noChangeAspect="1"/>
          </p:cNvGraphicFramePr>
          <p:nvPr/>
        </p:nvGraphicFramePr>
        <p:xfrm>
          <a:off x="2514600" y="2590800"/>
          <a:ext cx="43719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6" r:id="rId3" imgW="4368800" imgH="762000" progId="Equation.3">
                  <p:embed/>
                </p:oleObj>
              </mc:Choice>
              <mc:Fallback>
                <p:oleObj r:id="rId3" imgW="43688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590800"/>
                        <a:ext cx="43719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2" name="Rectangle 7"/>
          <p:cNvSpPr>
            <a:spLocks noChangeArrowheads="1"/>
          </p:cNvSpPr>
          <p:nvPr/>
        </p:nvSpPr>
        <p:spPr bwMode="auto">
          <a:xfrm>
            <a:off x="1143000" y="29718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5" name="Object 6"/>
          <p:cNvGraphicFramePr>
            <a:graphicFrameLocks noChangeAspect="1"/>
          </p:cNvGraphicFramePr>
          <p:nvPr/>
        </p:nvGraphicFramePr>
        <p:xfrm>
          <a:off x="1676400" y="46482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7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46482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3" name="Rectangle 9"/>
          <p:cNvSpPr>
            <a:spLocks noChangeArrowheads="1"/>
          </p:cNvSpPr>
          <p:nvPr/>
        </p:nvSpPr>
        <p:spPr bwMode="auto">
          <a:xfrm>
            <a:off x="43481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4516" name="Object 8"/>
          <p:cNvGraphicFramePr>
            <a:graphicFrameLocks noChangeAspect="1"/>
          </p:cNvGraphicFramePr>
          <p:nvPr/>
        </p:nvGraphicFramePr>
        <p:xfrm>
          <a:off x="2362200" y="5715000"/>
          <a:ext cx="4476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38" r:id="rId7" imgW="444307" imgH="393529" progId="Equation.3">
                  <p:embed/>
                </p:oleObj>
              </mc:Choice>
              <mc:Fallback>
                <p:oleObj r:id="rId7" imgW="444307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5715000"/>
                        <a:ext cx="4476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55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5A0E6BB-E4D3-49C6-AF2A-2C7FB556AFE4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Inverse DFT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3657600"/>
            <a:ext cx="7848600" cy="24384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         means the Inverse DFT </a:t>
            </a:r>
          </a:p>
        </p:txBody>
      </p:sp>
      <p:sp>
        <p:nvSpPr>
          <p:cNvPr id="65544" name="Rectangle 5"/>
          <p:cNvSpPr>
            <a:spLocks noChangeArrowheads="1"/>
          </p:cNvSpPr>
          <p:nvPr/>
        </p:nvSpPr>
        <p:spPr bwMode="auto">
          <a:xfrm>
            <a:off x="804863" y="3009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8" name="Object 4"/>
          <p:cNvGraphicFramePr>
            <a:graphicFrameLocks noChangeAspect="1"/>
          </p:cNvGraphicFramePr>
          <p:nvPr/>
        </p:nvGraphicFramePr>
        <p:xfrm>
          <a:off x="1143000" y="2438400"/>
          <a:ext cx="7534275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4" r:id="rId3" imgW="7531100" imgH="838200" progId="Equation.3">
                  <p:embed/>
                </p:oleObj>
              </mc:Choice>
              <mc:Fallback>
                <p:oleObj r:id="rId3" imgW="7531100" imgH="8382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2438400"/>
                        <a:ext cx="7534275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545" name="Rectangle 7"/>
          <p:cNvSpPr>
            <a:spLocks noChangeArrowheads="1"/>
          </p:cNvSpPr>
          <p:nvPr/>
        </p:nvSpPr>
        <p:spPr bwMode="auto">
          <a:xfrm>
            <a:off x="4248150" y="32004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5539" name="Object 6"/>
          <p:cNvGraphicFramePr>
            <a:graphicFrameLocks noChangeAspect="1"/>
          </p:cNvGraphicFramePr>
          <p:nvPr/>
        </p:nvGraphicFramePr>
        <p:xfrm>
          <a:off x="1676400" y="3505200"/>
          <a:ext cx="990600" cy="69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55" r:id="rId5" imgW="647700" imgH="457200" progId="Equation.3">
                  <p:embed/>
                </p:oleObj>
              </mc:Choice>
              <mc:Fallback>
                <p:oleObj r:id="rId5" imgW="647700" imgH="4572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3505200"/>
                        <a:ext cx="990600" cy="698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65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56E4BF-98A2-4025-8F91-5C612BA11282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Given                     . Find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We have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N=4</a:t>
            </a:r>
            <a:r>
              <a:rPr lang="en-GB" sz="2400" smtClean="0">
                <a:cs typeface="Times New Roman" pitchFamily="18" charset="0"/>
              </a:rPr>
              <a:t> and so,</a:t>
            </a: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DO THIS PROBLEM!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6570" name="Rectangle 5"/>
          <p:cNvSpPr>
            <a:spLocks noChangeArrowheads="1"/>
          </p:cNvSpPr>
          <p:nvPr/>
        </p:nvSpPr>
        <p:spPr bwMode="auto">
          <a:xfrm>
            <a:off x="35814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2" name="Object 4"/>
          <p:cNvGraphicFramePr>
            <a:graphicFrameLocks noChangeAspect="1"/>
          </p:cNvGraphicFramePr>
          <p:nvPr/>
        </p:nvGraphicFramePr>
        <p:xfrm>
          <a:off x="2514600" y="2057400"/>
          <a:ext cx="19812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90" r:id="rId3" imgW="1981200" imgH="381000" progId="Equation.3">
                  <p:embed/>
                </p:oleObj>
              </mc:Choice>
              <mc:Fallback>
                <p:oleObj r:id="rId3" imgW="19812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057400"/>
                        <a:ext cx="19812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1" name="Rectangle 7"/>
          <p:cNvSpPr>
            <a:spLocks noChangeArrowheads="1"/>
          </p:cNvSpPr>
          <p:nvPr/>
        </p:nvSpPr>
        <p:spPr bwMode="auto">
          <a:xfrm>
            <a:off x="398621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3" name="Object 6"/>
          <p:cNvGraphicFramePr>
            <a:graphicFrameLocks noChangeAspect="1"/>
          </p:cNvGraphicFramePr>
          <p:nvPr/>
        </p:nvGraphicFramePr>
        <p:xfrm>
          <a:off x="5638800" y="2057400"/>
          <a:ext cx="11715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91" r:id="rId5" imgW="1167893" imgH="393529" progId="Equation.3">
                  <p:embed/>
                </p:oleObj>
              </mc:Choice>
              <mc:Fallback>
                <p:oleObj r:id="rId5" imgW="1167893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2057400"/>
                        <a:ext cx="11715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2" name="Rectangle 9"/>
          <p:cNvSpPr>
            <a:spLocks noChangeArrowheads="1"/>
          </p:cNvSpPr>
          <p:nvPr/>
        </p:nvSpPr>
        <p:spPr bwMode="auto">
          <a:xfrm>
            <a:off x="2343150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4" name="Object 8"/>
          <p:cNvGraphicFramePr>
            <a:graphicFrameLocks noChangeAspect="1"/>
          </p:cNvGraphicFramePr>
          <p:nvPr/>
        </p:nvGraphicFramePr>
        <p:xfrm>
          <a:off x="2133600" y="2895600"/>
          <a:ext cx="44577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92" r:id="rId7" imgW="4457700" imgH="762000" progId="Equation.3">
                  <p:embed/>
                </p:oleObj>
              </mc:Choice>
              <mc:Fallback>
                <p:oleObj r:id="rId7" imgW="4457700" imgH="7620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895600"/>
                        <a:ext cx="4457700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73" name="Rectangle 11"/>
          <p:cNvSpPr>
            <a:spLocks noChangeArrowheads="1"/>
          </p:cNvSpPr>
          <p:nvPr/>
        </p:nvSpPr>
        <p:spPr bwMode="auto">
          <a:xfrm>
            <a:off x="3557588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6565" name="Object 10"/>
          <p:cNvGraphicFramePr>
            <a:graphicFrameLocks noChangeAspect="1"/>
          </p:cNvGraphicFramePr>
          <p:nvPr/>
        </p:nvGraphicFramePr>
        <p:xfrm>
          <a:off x="2971800" y="3810000"/>
          <a:ext cx="2028825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93" r:id="rId9" imgW="2032000" imgH="622300" progId="Equation.3">
                  <p:embed/>
                </p:oleObj>
              </mc:Choice>
              <mc:Fallback>
                <p:oleObj r:id="rId9" imgW="2032000" imgH="6223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3810000"/>
                        <a:ext cx="2028825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75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895FC1-8A65-45E6-9155-E4CD4B077A9C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8486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                     this is exhibiting Hermitian symmetry, and always happens if </a:t>
            </a:r>
            <a:r>
              <a:rPr lang="en-GB" sz="20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x(k)</a:t>
            </a:r>
            <a:r>
              <a:rPr lang="en-GB" sz="2000" smtClean="0">
                <a:cs typeface="Times New Roman" pitchFamily="18" charset="0"/>
              </a:rPr>
              <a:t> is real</a:t>
            </a:r>
            <a:r>
              <a:rPr lang="en-GB" sz="200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>
                <a:cs typeface="Times New Roman" pitchFamily="18" charset="0"/>
              </a:rPr>
              <a:t>Note: 4 numbers in k (discrete time) have been swapped for 4 numbers in m (discrete frequency).</a:t>
            </a:r>
            <a:r>
              <a:rPr lang="en-GB" sz="2000" smtClean="0"/>
              <a:t> </a:t>
            </a:r>
          </a:p>
        </p:txBody>
      </p:sp>
      <p:pic>
        <p:nvPicPr>
          <p:cNvPr id="6759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819400"/>
            <a:ext cx="3394075" cy="254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2" name="Rectangle 6"/>
          <p:cNvSpPr>
            <a:spLocks noChangeArrowheads="1"/>
          </p:cNvSpPr>
          <p:nvPr/>
        </p:nvSpPr>
        <p:spPr bwMode="auto">
          <a:xfrm>
            <a:off x="368141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7586" name="Object 5"/>
          <p:cNvGraphicFramePr>
            <a:graphicFrameLocks noChangeAspect="1"/>
          </p:cNvGraphicFramePr>
          <p:nvPr/>
        </p:nvGraphicFramePr>
        <p:xfrm>
          <a:off x="2286000" y="1905000"/>
          <a:ext cx="17811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7" r:id="rId4" imgW="1778000" imgH="419100" progId="Equation.3">
                  <p:embed/>
                </p:oleObj>
              </mc:Choice>
              <mc:Fallback>
                <p:oleObj r:id="rId4" imgW="1778000" imgH="4191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1905000"/>
                        <a:ext cx="17811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861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24A75EE-877F-40AA-A795-483BB18DAF43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Warnings About the DFT and Circular Convolution</a:t>
            </a:r>
            <a:r>
              <a:rPr lang="en-GB" smtClean="0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Note the following relationship very carefully: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/>
              <a:t>This is perhaps a big surprise to you because the following relationship is true.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So what is going on?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8616" name="Rectangle 5"/>
          <p:cNvSpPr>
            <a:spLocks noChangeArrowheads="1"/>
          </p:cNvSpPr>
          <p:nvPr/>
        </p:nvSpPr>
        <p:spPr bwMode="auto">
          <a:xfrm>
            <a:off x="25955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0" name="Object 4"/>
          <p:cNvGraphicFramePr>
            <a:graphicFrameLocks noChangeAspect="1"/>
          </p:cNvGraphicFramePr>
          <p:nvPr/>
        </p:nvGraphicFramePr>
        <p:xfrm>
          <a:off x="2438400" y="2971800"/>
          <a:ext cx="4419600" cy="436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28" r:id="rId3" imgW="3949700" imgH="393700" progId="Equation.3">
                  <p:embed/>
                </p:oleObj>
              </mc:Choice>
              <mc:Fallback>
                <p:oleObj r:id="rId3" imgW="3949700" imgH="393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971800"/>
                        <a:ext cx="4419600" cy="436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7" name="Text Box 6"/>
          <p:cNvSpPr txBox="1">
            <a:spLocks noChangeArrowheads="1"/>
          </p:cNvSpPr>
          <p:nvPr/>
        </p:nvSpPr>
        <p:spPr bwMode="auto">
          <a:xfrm>
            <a:off x="3657600" y="2895600"/>
            <a:ext cx="371475" cy="35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  <p:sp>
        <p:nvSpPr>
          <p:cNvPr id="68618" name="Rectangle 8"/>
          <p:cNvSpPr>
            <a:spLocks noChangeArrowheads="1"/>
          </p:cNvSpPr>
          <p:nvPr/>
        </p:nvSpPr>
        <p:spPr bwMode="auto">
          <a:xfrm>
            <a:off x="22050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8611" name="Object 7"/>
          <p:cNvGraphicFramePr>
            <a:graphicFrameLocks noChangeAspect="1"/>
          </p:cNvGraphicFramePr>
          <p:nvPr/>
        </p:nvGraphicFramePr>
        <p:xfrm>
          <a:off x="2057400" y="4495800"/>
          <a:ext cx="5715000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29" r:id="rId5" imgW="4737100" imgH="431800" progId="Equation.3">
                  <p:embed/>
                </p:oleObj>
              </mc:Choice>
              <mc:Fallback>
                <p:oleObj r:id="rId5" imgW="4737100" imgH="43180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495800"/>
                        <a:ext cx="5715000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619" name="Text Box 9"/>
          <p:cNvSpPr txBox="1">
            <a:spLocks noChangeArrowheads="1"/>
          </p:cNvSpPr>
          <p:nvPr/>
        </p:nvSpPr>
        <p:spPr bwMode="auto">
          <a:xfrm>
            <a:off x="3276600" y="4495800"/>
            <a:ext cx="5238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280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696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C1A5845-D678-45B3-B344-82FC9987920F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38862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simple example to clarify the situation: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the following relationship: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69642" name="Rectangle 5"/>
          <p:cNvSpPr>
            <a:spLocks noChangeArrowheads="1"/>
          </p:cNvSpPr>
          <p:nvPr/>
        </p:nvSpPr>
        <p:spPr bwMode="auto">
          <a:xfrm>
            <a:off x="2500313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4" name="Object 4"/>
          <p:cNvGraphicFramePr>
            <a:graphicFrameLocks noChangeAspect="1"/>
          </p:cNvGraphicFramePr>
          <p:nvPr/>
        </p:nvGraphicFramePr>
        <p:xfrm>
          <a:off x="1143000" y="5029200"/>
          <a:ext cx="41433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0" r:id="rId3" imgW="4140200" imgH="850900" progId="Equation.3">
                  <p:embed/>
                </p:oleObj>
              </mc:Choice>
              <mc:Fallback>
                <p:oleObj r:id="rId3" imgW="4140200" imgH="8509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5029200"/>
                        <a:ext cx="41433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9643" name="Group 6"/>
          <p:cNvGrpSpPr>
            <a:grpSpLocks/>
          </p:cNvGrpSpPr>
          <p:nvPr/>
        </p:nvGrpSpPr>
        <p:grpSpPr bwMode="auto">
          <a:xfrm>
            <a:off x="5105400" y="2133600"/>
            <a:ext cx="3659188" cy="4492625"/>
            <a:chOff x="3212" y="2154"/>
            <a:chExt cx="5762" cy="7076"/>
          </a:xfrm>
        </p:grpSpPr>
        <p:pic>
          <p:nvPicPr>
            <p:cNvPr id="69647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12" y="2166"/>
              <a:ext cx="2868" cy="2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48" name="Picture 8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8" y="2154"/>
              <a:ext cx="2896" cy="21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9649" name="Group 9"/>
            <p:cNvGrpSpPr>
              <a:grpSpLocks/>
            </p:cNvGrpSpPr>
            <p:nvPr/>
          </p:nvGrpSpPr>
          <p:grpSpPr bwMode="auto">
            <a:xfrm>
              <a:off x="4124" y="4726"/>
              <a:ext cx="4101" cy="4504"/>
              <a:chOff x="4479" y="9454"/>
              <a:chExt cx="4101" cy="4504"/>
            </a:xfrm>
          </p:grpSpPr>
          <p:sp>
            <p:nvSpPr>
              <p:cNvPr id="69650" name="Text Box 10"/>
              <p:cNvSpPr txBox="1">
                <a:spLocks noChangeArrowheads="1"/>
              </p:cNvSpPr>
              <p:nvPr/>
            </p:nvSpPr>
            <p:spPr bwMode="auto">
              <a:xfrm>
                <a:off x="4479" y="9454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1" name="Text Box 11"/>
              <p:cNvSpPr txBox="1">
                <a:spLocks noChangeArrowheads="1"/>
              </p:cNvSpPr>
              <p:nvPr/>
            </p:nvSpPr>
            <p:spPr bwMode="auto">
              <a:xfrm>
                <a:off x="7332" y="9508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69652" name="Text Box 12"/>
              <p:cNvSpPr txBox="1">
                <a:spLocks noChangeArrowheads="1"/>
              </p:cNvSpPr>
              <p:nvPr/>
            </p:nvSpPr>
            <p:spPr bwMode="auto">
              <a:xfrm>
                <a:off x="5745" y="13134"/>
                <a:ext cx="110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pic>
            <p:nvPicPr>
              <p:cNvPr id="69653" name="Picture 13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48" y="10470"/>
                <a:ext cx="3440" cy="25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sp>
        <p:nvSpPr>
          <p:cNvPr id="69644" name="Rectangle 15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5" name="Object 14"/>
          <p:cNvGraphicFramePr>
            <a:graphicFrameLocks noChangeAspect="1"/>
          </p:cNvGraphicFramePr>
          <p:nvPr/>
        </p:nvGraphicFramePr>
        <p:xfrm>
          <a:off x="5638800" y="3505200"/>
          <a:ext cx="9144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1" r:id="rId8" imgW="609336" imgH="431613" progId="Equation.3">
                  <p:embed/>
                </p:oleObj>
              </mc:Choice>
              <mc:Fallback>
                <p:oleObj r:id="rId8" imgW="609336" imgH="431613" progId="Equation.3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8800" y="3505200"/>
                        <a:ext cx="9144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5" name="Rectangle 17"/>
          <p:cNvSpPr>
            <a:spLocks noChangeArrowheads="1"/>
          </p:cNvSpPr>
          <p:nvPr/>
        </p:nvSpPr>
        <p:spPr bwMode="auto">
          <a:xfrm>
            <a:off x="42672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6" name="Object 16"/>
          <p:cNvGraphicFramePr>
            <a:graphicFrameLocks noChangeAspect="1"/>
          </p:cNvGraphicFramePr>
          <p:nvPr/>
        </p:nvGraphicFramePr>
        <p:xfrm>
          <a:off x="7543800" y="3505200"/>
          <a:ext cx="838200" cy="588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2" r:id="rId10" imgW="609336" imgH="431613" progId="Equation.3">
                  <p:embed/>
                </p:oleObj>
              </mc:Choice>
              <mc:Fallback>
                <p:oleObj r:id="rId10" imgW="609336" imgH="431613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43800" y="3505200"/>
                        <a:ext cx="838200" cy="5889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46" name="Rectangle 19"/>
          <p:cNvSpPr>
            <a:spLocks noChangeArrowheads="1"/>
          </p:cNvSpPr>
          <p:nvPr/>
        </p:nvSpPr>
        <p:spPr bwMode="auto">
          <a:xfrm>
            <a:off x="43100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9637" name="Object 18"/>
          <p:cNvGraphicFramePr>
            <a:graphicFrameLocks noChangeAspect="1"/>
          </p:cNvGraphicFramePr>
          <p:nvPr/>
        </p:nvGraphicFramePr>
        <p:xfrm>
          <a:off x="6477000" y="6019800"/>
          <a:ext cx="838200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73" r:id="rId12" imgW="520474" imgH="431613" progId="Equation.3">
                  <p:embed/>
                </p:oleObj>
              </mc:Choice>
              <mc:Fallback>
                <p:oleObj r:id="rId12" imgW="520474" imgH="4316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6019800"/>
                        <a:ext cx="838200" cy="684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06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234F51D-7DEC-41FD-B018-3BD2AB95FD5D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On the left hand side of the equation we have 4 numbers convolved with 4 numbers which will give us a seven number result.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/>
              <a:t>This is where the problem resides we end up with data of different lengths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/>
              <a:t>For the equation to work we would need all the sequences to be of length 4 which is clearly not the case.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The blind belief that the IDFT should equal: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is one of the commonest misconceptions about DSP.</a:t>
            </a:r>
            <a:endParaRPr lang="en-GB" sz="2400" smtClean="0"/>
          </a:p>
        </p:txBody>
      </p:sp>
      <p:sp>
        <p:nvSpPr>
          <p:cNvPr id="70663" name="Rectangle 5"/>
          <p:cNvSpPr>
            <a:spLocks noChangeArrowheads="1"/>
          </p:cNvSpPr>
          <p:nvPr/>
        </p:nvSpPr>
        <p:spPr bwMode="auto">
          <a:xfrm>
            <a:off x="38052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0658" name="Object 4"/>
          <p:cNvGraphicFramePr>
            <a:graphicFrameLocks noChangeAspect="1"/>
          </p:cNvGraphicFramePr>
          <p:nvPr/>
        </p:nvGraphicFramePr>
        <p:xfrm>
          <a:off x="3352800" y="5257800"/>
          <a:ext cx="2590800" cy="642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9" r:id="rId3" imgW="1536700" imgH="381000" progId="Equation.3">
                  <p:embed/>
                </p:oleObj>
              </mc:Choice>
              <mc:Fallback>
                <p:oleObj r:id="rId3" imgW="15367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5257800"/>
                        <a:ext cx="2590800" cy="642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664" name="Text Box 6"/>
          <p:cNvSpPr txBox="1">
            <a:spLocks noChangeArrowheads="1"/>
          </p:cNvSpPr>
          <p:nvPr/>
        </p:nvSpPr>
        <p:spPr bwMode="auto">
          <a:xfrm>
            <a:off x="4343400" y="5257800"/>
            <a:ext cx="6858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sz="3200">
                <a:solidFill>
                  <a:schemeClr val="bg2"/>
                </a:solidFill>
              </a:rPr>
              <a:t>+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82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6243279-3BB4-4A37-BF71-B197DCC0C201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  <a:r>
              <a:rPr lang="en-GB" smtClean="0"/>
              <a:t> 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2438400"/>
            <a:ext cx="396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y=fft(x)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20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stem(abs(y))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ylabel(</a:t>
            </a:r>
            <a:r>
              <a:rPr lang="en-GB" sz="2000" i="1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20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000" smtClean="0"/>
          </a:p>
        </p:txBody>
      </p:sp>
      <p:pic>
        <p:nvPicPr>
          <p:cNvPr id="13824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667000"/>
            <a:ext cx="4130675" cy="309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392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0B0D73-67A3-45B9-BFE4-7138E0FB14E1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Note that the values at m=4 and m=5 are the same as the values at m=3 and m=2 respectively.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These values are representative of the negative frequency axis.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It is easier to see for an odd number of values.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 The following Matlab code corrects for this problem.</a:t>
            </a:r>
          </a:p>
          <a:p>
            <a:pPr eaLnBrk="1" hangingPunct="1">
              <a:defRPr/>
            </a:pPr>
            <a:endParaRPr lang="en-GB" sz="2000" smtClean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402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09B62D7-CD57-4EA7-BB0D-F95F19D7C1BC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(FFT) with Matlab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05000"/>
            <a:ext cx="41910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x=[1,2,3,4,5];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y=fft(x)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solidFill>
                  <a:srgbClr val="008000"/>
                </a:solidFill>
                <a:cs typeface="Times New Roman" pitchFamily="18" charset="0"/>
              </a:rPr>
              <a:t>%we plot the magnitude (abs) of x since its </a:t>
            </a:r>
            <a:endParaRPr lang="en-GB" sz="16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solidFill>
                  <a:srgbClr val="008000"/>
                </a:solidFill>
                <a:cs typeface="Times New Roman" pitchFamily="18" charset="0"/>
              </a:rPr>
              <a:t>%complex valued</a:t>
            </a:r>
            <a:endParaRPr lang="en-GB" sz="1600" i="1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subplot(2,1,1), stem(abs(y))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title(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(x(k)={1,2,3,4,5})'</a:t>
            </a:r>
            <a:r>
              <a:rPr lang="en-GB" sz="16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6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absy=abs(y);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newy(1:2)=absy(4:5);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newy(3:5)=absy(1:3);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m=[-2,-1,0,1,2];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subplot(2,1,2), stem(m,newy)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title(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'The DFT of a Function (x(k)={1,2,3,4,5}) Shifted to its Correct Position'</a:t>
            </a:r>
            <a:r>
              <a:rPr lang="en-GB" sz="16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xlabel(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'Discrete Frequency (m)'</a:t>
            </a:r>
            <a:r>
              <a:rPr lang="en-GB" sz="16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600" i="1" smtClean="0">
                <a:cs typeface="Times New Roman" pitchFamily="18" charset="0"/>
              </a:rPr>
              <a:t>ylabel(</a:t>
            </a:r>
            <a:r>
              <a:rPr lang="en-GB" sz="1600" i="1" smtClean="0">
                <a:solidFill>
                  <a:srgbClr val="800000"/>
                </a:solidFill>
                <a:cs typeface="Times New Roman" pitchFamily="18" charset="0"/>
              </a:rPr>
              <a:t>'Magnitude (x)'</a:t>
            </a:r>
            <a:r>
              <a:rPr lang="en-GB" sz="1600" i="1" smtClean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600" smtClean="0"/>
          </a:p>
        </p:txBody>
      </p:sp>
      <p:pic>
        <p:nvPicPr>
          <p:cNvPr id="14029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819400"/>
            <a:ext cx="4029075" cy="302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60AFD8-DA58-4969-9546-7A2DDBAC5F2D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Fast Fourier Transform (FFT)</a:t>
            </a:r>
            <a:r>
              <a:rPr lang="en-GB" smtClean="0"/>
              <a:t> 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DFT is costly in terms of computation, the expression: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requires approximately     complex multiply and add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Consider a block of 1 seconds worth of speech, sampled at 8000Hz, that is to be spectrum analysed. 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71688" name="Rectangle 5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2" name="Object 4"/>
          <p:cNvGraphicFramePr>
            <a:graphicFrameLocks noChangeAspect="1"/>
          </p:cNvGraphicFramePr>
          <p:nvPr/>
        </p:nvGraphicFramePr>
        <p:xfrm>
          <a:off x="5410200" y="3657600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8" r:id="rId3" imgW="431613" imgH="355446" progId="Equation.3">
                  <p:embed/>
                </p:oleObj>
              </mc:Choice>
              <mc:Fallback>
                <p:oleObj r:id="rId3" imgW="431613" imgH="355446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0" y="3657600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689" name="Rectangle 7"/>
          <p:cNvSpPr>
            <a:spLocks noChangeArrowheads="1"/>
          </p:cNvSpPr>
          <p:nvPr/>
        </p:nvSpPr>
        <p:spPr bwMode="auto">
          <a:xfrm>
            <a:off x="1128713" y="30432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683" name="Object 6"/>
          <p:cNvGraphicFramePr>
            <a:graphicFrameLocks noChangeAspect="1"/>
          </p:cNvGraphicFramePr>
          <p:nvPr/>
        </p:nvGraphicFramePr>
        <p:xfrm>
          <a:off x="1447800" y="2819400"/>
          <a:ext cx="6886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9" r:id="rId5" imgW="6883400" imgH="774700" progId="Equation.3">
                  <p:embed/>
                </p:oleObj>
              </mc:Choice>
              <mc:Fallback>
                <p:oleObj r:id="rId5" imgW="6883400" imgH="7747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2819400"/>
                        <a:ext cx="6886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270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9820A38-CDD3-48CE-AB4C-ACF013B32F4B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would need</a:t>
            </a: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complex operations.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 complex multiplication requires four real multiplications and two additions.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Even at an operation speed of one operation per microsecond there would need to be </a:t>
            </a:r>
          </a:p>
        </p:txBody>
      </p:sp>
      <p:sp>
        <p:nvSpPr>
          <p:cNvPr id="72712" name="Rectangle 5"/>
          <p:cNvSpPr>
            <a:spLocks noChangeArrowheads="1"/>
          </p:cNvSpPr>
          <p:nvPr/>
        </p:nvSpPr>
        <p:spPr bwMode="auto">
          <a:xfrm>
            <a:off x="302895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6" name="Object 4"/>
          <p:cNvGraphicFramePr>
            <a:graphicFrameLocks noChangeAspect="1"/>
          </p:cNvGraphicFramePr>
          <p:nvPr/>
        </p:nvGraphicFramePr>
        <p:xfrm>
          <a:off x="2971800" y="2590800"/>
          <a:ext cx="30861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2" r:id="rId3" imgW="3086100" imgH="355600" progId="Equation.3">
                  <p:embed/>
                </p:oleObj>
              </mc:Choice>
              <mc:Fallback>
                <p:oleObj r:id="rId3" imgW="3086100" imgH="355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2590800"/>
                        <a:ext cx="30861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713" name="Rectangle 7"/>
          <p:cNvSpPr>
            <a:spLocks noChangeArrowheads="1"/>
          </p:cNvSpPr>
          <p:nvPr/>
        </p:nvSpPr>
        <p:spPr bwMode="auto">
          <a:xfrm>
            <a:off x="2705100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2707" name="Object 6"/>
          <p:cNvGraphicFramePr>
            <a:graphicFrameLocks noChangeAspect="1"/>
          </p:cNvGraphicFramePr>
          <p:nvPr/>
        </p:nvGraphicFramePr>
        <p:xfrm>
          <a:off x="2362200" y="5867400"/>
          <a:ext cx="37338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23" r:id="rId5" imgW="3733800" imgH="355600" progId="Equation.3">
                  <p:embed/>
                </p:oleObj>
              </mc:Choice>
              <mc:Fallback>
                <p:oleObj r:id="rId5" imgW="3733800" imgH="355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5867400"/>
                        <a:ext cx="3733800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373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CC3C6BA-43F9-4E7C-AD13-44A1522AFA1E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FFT algorithm was developed in 1965, known as the Fast Fourier Transform (FFT), by Cooley and Tukey.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The FFT gives the same result as the DFT but uses only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instead of         calculations. </a:t>
            </a:r>
          </a:p>
        </p:txBody>
      </p:sp>
      <p:sp>
        <p:nvSpPr>
          <p:cNvPr id="73736" name="Rectangle 5"/>
          <p:cNvSpPr>
            <a:spLocks noChangeArrowheads="1"/>
          </p:cNvSpPr>
          <p:nvPr/>
        </p:nvSpPr>
        <p:spPr bwMode="auto">
          <a:xfrm>
            <a:off x="4005263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0" name="Object 4"/>
          <p:cNvGraphicFramePr>
            <a:graphicFrameLocks noChangeAspect="1"/>
          </p:cNvGraphicFramePr>
          <p:nvPr/>
        </p:nvGraphicFramePr>
        <p:xfrm>
          <a:off x="2133600" y="3886200"/>
          <a:ext cx="113347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47" r:id="rId3" imgW="1130300" imgH="787400" progId="Equation.3">
                  <p:embed/>
                </p:oleObj>
              </mc:Choice>
              <mc:Fallback>
                <p:oleObj r:id="rId3" imgW="11303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886200"/>
                        <a:ext cx="113347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7" name="Rectangle 7"/>
          <p:cNvSpPr>
            <a:spLocks noChangeArrowheads="1"/>
          </p:cNvSpPr>
          <p:nvPr/>
        </p:nvSpPr>
        <p:spPr bwMode="auto">
          <a:xfrm>
            <a:off x="4357688" y="32527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3731" name="Object 6"/>
          <p:cNvGraphicFramePr>
            <a:graphicFrameLocks noChangeAspect="1"/>
          </p:cNvGraphicFramePr>
          <p:nvPr/>
        </p:nvGraphicFramePr>
        <p:xfrm>
          <a:off x="3429000" y="6172200"/>
          <a:ext cx="42862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48" r:id="rId5" imgW="431613" imgH="355446" progId="Equation.3">
                  <p:embed/>
                </p:oleObj>
              </mc:Choice>
              <mc:Fallback>
                <p:oleObj r:id="rId5" imgW="431613" imgH="355446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6172200"/>
                        <a:ext cx="42862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373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3505200"/>
            <a:ext cx="3257550" cy="244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47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A7F50A-B766-491B-8448-1467D4CF5140}" type="slidenum">
              <a:rPr lang="en-GB" altLang="en-US" sz="1400"/>
              <a:pPr eaLnBrk="1" hangingPunct="1"/>
              <a:t>41</a:t>
            </a:fld>
            <a:endParaRPr lang="en-GB" altLang="en-US" sz="1400"/>
          </a:p>
        </p:txBody>
      </p:sp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FFT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previous calculation therefore reduces to.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Massive savings! 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Real time!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4759" name="Rectangle 5"/>
          <p:cNvSpPr>
            <a:spLocks noChangeArrowheads="1"/>
          </p:cNvSpPr>
          <p:nvPr/>
        </p:nvSpPr>
        <p:spPr bwMode="auto">
          <a:xfrm>
            <a:off x="9144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4754" name="Object 4"/>
          <p:cNvGraphicFramePr>
            <a:graphicFrameLocks noChangeAspect="1"/>
          </p:cNvGraphicFramePr>
          <p:nvPr/>
        </p:nvGraphicFramePr>
        <p:xfrm>
          <a:off x="1219200" y="3200400"/>
          <a:ext cx="73152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4" r:id="rId3" imgW="7315200" imgH="787400" progId="Equation.3">
                  <p:embed/>
                </p:oleObj>
              </mc:Choice>
              <mc:Fallback>
                <p:oleObj r:id="rId3" imgW="7315200" imgH="787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3200400"/>
                        <a:ext cx="73152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413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9BFB816-7D51-4FD9-8EAB-BA85BB831A8B}" type="slidenum">
              <a:rPr lang="en-GB" altLang="en-US" sz="1400"/>
              <a:pPr eaLnBrk="1" hangingPunct="1"/>
              <a:t>42</a:t>
            </a:fld>
            <a:endParaRPr lang="en-GB" altLang="en-US" sz="1400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  <a:r>
              <a:rPr lang="en-GB" smtClean="0"/>
              <a:t> 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Radix: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base of the calculation, common radices are 2,4 and 8, sometimes mixed.</a:t>
            </a:r>
          </a:p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Decimation in Time (DIT):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input time sequence is re-ordered while the output frequency sequence is correctly arranged.</a:t>
            </a:r>
          </a:p>
          <a:p>
            <a:pPr eaLnBrk="1" hangingPunct="1"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57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30A090A-33FE-407D-A206-3D248389A64C}" type="slidenum">
              <a:rPr lang="en-GB" altLang="en-US" sz="1400"/>
              <a:pPr eaLnBrk="1" hangingPunct="1"/>
              <a:t>43</a:t>
            </a:fld>
            <a:endParaRPr lang="en-GB" altLang="en-US" sz="1400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Decimation in Frequency (DIF):</a:t>
            </a:r>
            <a:endParaRPr lang="en-GB" sz="24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input time sequence is correctly arranged while the output frequency sequence is re-ordered.</a:t>
            </a:r>
          </a:p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Times New Roman" pitchFamily="18" charset="0"/>
              </a:rPr>
              <a:t>Butterfly: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DIT Butterfly, Radix</a:t>
            </a:r>
            <a:r>
              <a:rPr lang="en-GB" smtClean="0">
                <a:cs typeface="Times New Roman" pitchFamily="18" charset="0"/>
              </a:rPr>
              <a:t> 2</a:t>
            </a:r>
            <a:r>
              <a:rPr lang="en-GB" smtClean="0"/>
              <a:t> </a:t>
            </a:r>
          </a:p>
        </p:txBody>
      </p:sp>
      <p:grpSp>
        <p:nvGrpSpPr>
          <p:cNvPr id="75785" name="Group 4"/>
          <p:cNvGrpSpPr>
            <a:grpSpLocks/>
          </p:cNvGrpSpPr>
          <p:nvPr/>
        </p:nvGrpSpPr>
        <p:grpSpPr bwMode="auto">
          <a:xfrm>
            <a:off x="2667000" y="4724400"/>
            <a:ext cx="3181350" cy="1301750"/>
            <a:chOff x="4026" y="8582"/>
            <a:chExt cx="5009" cy="2049"/>
          </a:xfrm>
        </p:grpSpPr>
        <p:sp>
          <p:nvSpPr>
            <p:cNvPr id="75790" name="Oval 5"/>
            <p:cNvSpPr>
              <a:spLocks noChangeArrowheads="1"/>
            </p:cNvSpPr>
            <p:nvPr/>
          </p:nvSpPr>
          <p:spPr bwMode="auto">
            <a:xfrm>
              <a:off x="6080" y="9534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5791" name="Line 6"/>
            <p:cNvSpPr>
              <a:spLocks noChangeShapeType="1"/>
            </p:cNvSpPr>
            <p:nvPr/>
          </p:nvSpPr>
          <p:spPr bwMode="auto">
            <a:xfrm flipV="1">
              <a:off x="4483" y="9681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Line 7"/>
            <p:cNvSpPr>
              <a:spLocks noChangeShapeType="1"/>
            </p:cNvSpPr>
            <p:nvPr/>
          </p:nvSpPr>
          <p:spPr bwMode="auto">
            <a:xfrm>
              <a:off x="4467" y="8894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3" name="Line 8"/>
            <p:cNvSpPr>
              <a:spLocks noChangeShapeType="1"/>
            </p:cNvSpPr>
            <p:nvPr/>
          </p:nvSpPr>
          <p:spPr bwMode="auto">
            <a:xfrm>
              <a:off x="6267" y="9654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9"/>
            <p:cNvSpPr>
              <a:spLocks noChangeShapeType="1"/>
            </p:cNvSpPr>
            <p:nvPr/>
          </p:nvSpPr>
          <p:spPr bwMode="auto">
            <a:xfrm flipV="1">
              <a:off x="6253" y="8894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5" name="Line 10"/>
            <p:cNvSpPr>
              <a:spLocks noChangeShapeType="1"/>
            </p:cNvSpPr>
            <p:nvPr/>
          </p:nvSpPr>
          <p:spPr bwMode="auto">
            <a:xfrm flipV="1">
              <a:off x="4493" y="9988"/>
              <a:ext cx="908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796" name="Text Box 11"/>
            <p:cNvSpPr txBox="1">
              <a:spLocks noChangeArrowheads="1"/>
            </p:cNvSpPr>
            <p:nvPr/>
          </p:nvSpPr>
          <p:spPr bwMode="auto">
            <a:xfrm>
              <a:off x="4053" y="8677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5797" name="Text Box 12"/>
            <p:cNvSpPr txBox="1">
              <a:spLocks noChangeArrowheads="1"/>
            </p:cNvSpPr>
            <p:nvPr/>
          </p:nvSpPr>
          <p:spPr bwMode="auto">
            <a:xfrm>
              <a:off x="4026" y="10271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5798" name="Text Box 13"/>
            <p:cNvSpPr txBox="1">
              <a:spLocks noChangeArrowheads="1"/>
            </p:cNvSpPr>
            <p:nvPr/>
          </p:nvSpPr>
          <p:spPr bwMode="auto">
            <a:xfrm>
              <a:off x="7654" y="8582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799" name="Text Box 14"/>
            <p:cNvSpPr txBox="1">
              <a:spLocks noChangeArrowheads="1"/>
            </p:cNvSpPr>
            <p:nvPr/>
          </p:nvSpPr>
          <p:spPr bwMode="auto">
            <a:xfrm>
              <a:off x="7707" y="10070"/>
              <a:ext cx="132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5800" name="Text Box 15"/>
            <p:cNvSpPr txBox="1">
              <a:spLocks noChangeArrowheads="1"/>
            </p:cNvSpPr>
            <p:nvPr/>
          </p:nvSpPr>
          <p:spPr bwMode="auto">
            <a:xfrm>
              <a:off x="5093" y="10044"/>
              <a:ext cx="76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</p:grpSp>
      <p:sp>
        <p:nvSpPr>
          <p:cNvPr id="75786" name="Rectangle 17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8" name="Object 16"/>
          <p:cNvGraphicFramePr>
            <a:graphicFrameLocks noChangeAspect="1"/>
          </p:cNvGraphicFramePr>
          <p:nvPr/>
        </p:nvGraphicFramePr>
        <p:xfrm>
          <a:off x="3429000" y="57150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13" r:id="rId3" imgW="304668" imgH="241195" progId="Equation.3">
                  <p:embed/>
                </p:oleObj>
              </mc:Choice>
              <mc:Fallback>
                <p:oleObj r:id="rId3" imgW="304668" imgH="241195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57150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7" name="Rectangle 19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79" name="Object 18"/>
          <p:cNvGraphicFramePr>
            <a:graphicFrameLocks noChangeAspect="1"/>
          </p:cNvGraphicFramePr>
          <p:nvPr/>
        </p:nvGraphicFramePr>
        <p:xfrm>
          <a:off x="5181600" y="4724400"/>
          <a:ext cx="1219200" cy="44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14" r:id="rId5" imgW="660113" imgH="241195" progId="Equation.3">
                  <p:embed/>
                </p:oleObj>
              </mc:Choice>
              <mc:Fallback>
                <p:oleObj r:id="rId5" imgW="660113" imgH="241195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81600" y="4724400"/>
                        <a:ext cx="1219200" cy="441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8" name="Rectangle 21"/>
          <p:cNvSpPr>
            <a:spLocks noChangeArrowheads="1"/>
          </p:cNvSpPr>
          <p:nvPr/>
        </p:nvSpPr>
        <p:spPr bwMode="auto">
          <a:xfrm>
            <a:off x="42433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5780" name="Object 20"/>
          <p:cNvGraphicFramePr>
            <a:graphicFrameLocks noChangeAspect="1"/>
          </p:cNvGraphicFramePr>
          <p:nvPr/>
        </p:nvGraphicFramePr>
        <p:xfrm>
          <a:off x="5257800" y="5715000"/>
          <a:ext cx="1143000" cy="41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815" r:id="rId7" imgW="660113" imgH="241195" progId="Equation.3">
                  <p:embed/>
                </p:oleObj>
              </mc:Choice>
              <mc:Fallback>
                <p:oleObj r:id="rId7" imgW="660113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5715000"/>
                        <a:ext cx="1143000" cy="414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9" name="Text Box 22"/>
          <p:cNvSpPr txBox="1">
            <a:spLocks noChangeArrowheads="1"/>
          </p:cNvSpPr>
          <p:nvPr/>
        </p:nvSpPr>
        <p:spPr bwMode="auto">
          <a:xfrm>
            <a:off x="6477000" y="3505200"/>
            <a:ext cx="2454275" cy="1930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FFT calculations are often represented using a signal flow graph. </a:t>
            </a:r>
          </a:p>
          <a:p>
            <a:pPr eaLnBrk="1" hangingPunct="1">
              <a:buFontTx/>
              <a:buChar char="•"/>
            </a:pPr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These flow graphs consist of Butterflies</a:t>
            </a:r>
            <a:r>
              <a:rPr lang="en-GB" altLang="en-US" sz="2000">
                <a:solidFill>
                  <a:schemeClr val="bg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68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0F1EC9B-2D01-4335-96EA-86257F613F8B}" type="slidenum">
              <a:rPr lang="en-GB" altLang="en-US" sz="1400"/>
              <a:pPr eaLnBrk="1" hangingPunct="1"/>
              <a:t>44</a:t>
            </a:fld>
            <a:endParaRPr lang="en-GB" altLang="en-US" sz="1400"/>
          </a:p>
        </p:txBody>
      </p:sp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DIF Butterfly, Radix 2</a:t>
            </a:r>
            <a:r>
              <a:rPr lang="en-GB" smtClean="0"/>
              <a:t> </a:t>
            </a:r>
          </a:p>
        </p:txBody>
      </p:sp>
      <p:grpSp>
        <p:nvGrpSpPr>
          <p:cNvPr id="76809" name="Group 4"/>
          <p:cNvGrpSpPr>
            <a:grpSpLocks/>
          </p:cNvGrpSpPr>
          <p:nvPr/>
        </p:nvGrpSpPr>
        <p:grpSpPr bwMode="auto">
          <a:xfrm>
            <a:off x="2514600" y="2819400"/>
            <a:ext cx="3240088" cy="1255713"/>
            <a:chOff x="4036" y="13389"/>
            <a:chExt cx="5102" cy="1977"/>
          </a:xfrm>
        </p:grpSpPr>
        <p:sp>
          <p:nvSpPr>
            <p:cNvPr id="76813" name="Oval 5"/>
            <p:cNvSpPr>
              <a:spLocks noChangeArrowheads="1"/>
            </p:cNvSpPr>
            <p:nvPr/>
          </p:nvSpPr>
          <p:spPr bwMode="auto">
            <a:xfrm>
              <a:off x="6090" y="14280"/>
              <a:ext cx="173" cy="187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6814" name="Line 6"/>
            <p:cNvSpPr>
              <a:spLocks noChangeShapeType="1"/>
            </p:cNvSpPr>
            <p:nvPr/>
          </p:nvSpPr>
          <p:spPr bwMode="auto">
            <a:xfrm flipV="1">
              <a:off x="4493" y="14416"/>
              <a:ext cx="1600" cy="7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7"/>
            <p:cNvSpPr>
              <a:spLocks noChangeShapeType="1"/>
            </p:cNvSpPr>
            <p:nvPr/>
          </p:nvSpPr>
          <p:spPr bwMode="auto">
            <a:xfrm>
              <a:off x="4477" y="13629"/>
              <a:ext cx="1626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Line 8"/>
            <p:cNvSpPr>
              <a:spLocks noChangeShapeType="1"/>
            </p:cNvSpPr>
            <p:nvPr/>
          </p:nvSpPr>
          <p:spPr bwMode="auto">
            <a:xfrm>
              <a:off x="6277" y="14389"/>
              <a:ext cx="1453" cy="6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7" name="Line 9"/>
            <p:cNvSpPr>
              <a:spLocks noChangeShapeType="1"/>
            </p:cNvSpPr>
            <p:nvPr/>
          </p:nvSpPr>
          <p:spPr bwMode="auto">
            <a:xfrm flipV="1">
              <a:off x="6263" y="13629"/>
              <a:ext cx="1480" cy="6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Text Box 10"/>
            <p:cNvSpPr txBox="1">
              <a:spLocks noChangeArrowheads="1"/>
            </p:cNvSpPr>
            <p:nvPr/>
          </p:nvSpPr>
          <p:spPr bwMode="auto">
            <a:xfrm>
              <a:off x="4063" y="13412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</a:t>
              </a:r>
            </a:p>
          </p:txBody>
        </p:sp>
        <p:sp>
          <p:nvSpPr>
            <p:cNvPr id="76819" name="Text Box 11"/>
            <p:cNvSpPr txBox="1">
              <a:spLocks noChangeArrowheads="1"/>
            </p:cNvSpPr>
            <p:nvPr/>
          </p:nvSpPr>
          <p:spPr bwMode="auto">
            <a:xfrm>
              <a:off x="4036" y="15006"/>
              <a:ext cx="947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76820" name="Text Box 12"/>
            <p:cNvSpPr txBox="1">
              <a:spLocks noChangeArrowheads="1"/>
            </p:cNvSpPr>
            <p:nvPr/>
          </p:nvSpPr>
          <p:spPr bwMode="auto">
            <a:xfrm>
              <a:off x="7864" y="13389"/>
              <a:ext cx="908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1" name="Text Box 13"/>
            <p:cNvSpPr txBox="1">
              <a:spLocks noChangeArrowheads="1"/>
            </p:cNvSpPr>
            <p:nvPr/>
          </p:nvSpPr>
          <p:spPr bwMode="auto">
            <a:xfrm>
              <a:off x="7690" y="14737"/>
              <a:ext cx="144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2" name="Text Box 14"/>
            <p:cNvSpPr txBox="1">
              <a:spLocks noChangeArrowheads="1"/>
            </p:cNvSpPr>
            <p:nvPr/>
          </p:nvSpPr>
          <p:spPr bwMode="auto">
            <a:xfrm>
              <a:off x="6463" y="14558"/>
              <a:ext cx="768" cy="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76823" name="Line 15"/>
            <p:cNvSpPr>
              <a:spLocks noChangeShapeType="1"/>
            </p:cNvSpPr>
            <p:nvPr/>
          </p:nvSpPr>
          <p:spPr bwMode="auto">
            <a:xfrm>
              <a:off x="6280" y="14392"/>
              <a:ext cx="627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10" name="Rectangle 17"/>
          <p:cNvSpPr>
            <a:spLocks noChangeArrowheads="1"/>
          </p:cNvSpPr>
          <p:nvPr/>
        </p:nvSpPr>
        <p:spPr bwMode="auto">
          <a:xfrm>
            <a:off x="4376738" y="3348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2" name="Object 16"/>
          <p:cNvGraphicFramePr>
            <a:graphicFrameLocks noChangeAspect="1"/>
          </p:cNvGraphicFramePr>
          <p:nvPr/>
        </p:nvGraphicFramePr>
        <p:xfrm>
          <a:off x="5029200" y="2895600"/>
          <a:ext cx="838200" cy="347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36" r:id="rId3" imgW="393359" imgH="164957" progId="Equation.3">
                  <p:embed/>
                </p:oleObj>
              </mc:Choice>
              <mc:Fallback>
                <p:oleObj r:id="rId3" imgW="393359" imgH="164957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895600"/>
                        <a:ext cx="838200" cy="347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1" name="Rectangle 19"/>
          <p:cNvSpPr>
            <a:spLocks noChangeArrowheads="1"/>
          </p:cNvSpPr>
          <p:nvPr/>
        </p:nvSpPr>
        <p:spPr bwMode="auto">
          <a:xfrm>
            <a:off x="4205288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3" name="Object 18"/>
          <p:cNvGraphicFramePr>
            <a:graphicFrameLocks noChangeAspect="1"/>
          </p:cNvGraphicFramePr>
          <p:nvPr/>
        </p:nvGraphicFramePr>
        <p:xfrm>
          <a:off x="5029200" y="3733800"/>
          <a:ext cx="1295400" cy="420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37" r:id="rId5" imgW="736600" imgH="241300" progId="Equation.3">
                  <p:embed/>
                </p:oleObj>
              </mc:Choice>
              <mc:Fallback>
                <p:oleObj r:id="rId5" imgW="736600" imgH="241300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3733800"/>
                        <a:ext cx="1295400" cy="420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12" name="Rectangle 21"/>
          <p:cNvSpPr>
            <a:spLocks noChangeArrowheads="1"/>
          </p:cNvSpPr>
          <p:nvPr/>
        </p:nvSpPr>
        <p:spPr bwMode="auto">
          <a:xfrm>
            <a:off x="44196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6804" name="Object 20"/>
          <p:cNvGraphicFramePr>
            <a:graphicFrameLocks noChangeAspect="1"/>
          </p:cNvGraphicFramePr>
          <p:nvPr/>
        </p:nvGraphicFramePr>
        <p:xfrm>
          <a:off x="4114800" y="3733800"/>
          <a:ext cx="533400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38" r:id="rId7" imgW="304668" imgH="241195" progId="Equation.3">
                  <p:embed/>
                </p:oleObj>
              </mc:Choice>
              <mc:Fallback>
                <p:oleObj r:id="rId7" imgW="304668" imgH="241195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3733800"/>
                        <a:ext cx="533400" cy="417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78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0BF7290-45EF-4307-9820-323E14EEEED0}" type="slidenum">
              <a:rPr lang="en-GB" altLang="en-US" sz="1400"/>
              <a:pPr eaLnBrk="1" hangingPunct="1"/>
              <a:t>45</a:t>
            </a:fld>
            <a:endParaRPr lang="en-GB" altLang="en-US" sz="1400"/>
          </a:p>
        </p:txBody>
      </p:sp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Jargon of the FFT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Twiddle Factors:</a:t>
            </a: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The multiplication factors, W, represented in the butterflies where: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77831" name="Rectangle 5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7826" name="Object 4"/>
          <p:cNvGraphicFramePr>
            <a:graphicFrameLocks noChangeAspect="1"/>
          </p:cNvGraphicFramePr>
          <p:nvPr/>
        </p:nvGraphicFramePr>
        <p:xfrm>
          <a:off x="3505200" y="4346575"/>
          <a:ext cx="1981200" cy="88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6" r:id="rId3" imgW="1473200" imgH="660400" progId="Equation.3">
                  <p:embed/>
                </p:oleObj>
              </mc:Choice>
              <mc:Fallback>
                <p:oleObj r:id="rId3" imgW="14732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346575"/>
                        <a:ext cx="1981200" cy="88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14233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6FB8D0C-1758-4BFD-B87E-88E7BDAB0873}" type="slidenum">
              <a:rPr lang="en-GB" altLang="en-US" sz="1400"/>
              <a:pPr eaLnBrk="1" hangingPunct="1"/>
              <a:t>46</a:t>
            </a:fld>
            <a:endParaRPr lang="en-GB" altLang="en-US" sz="1400"/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FFT reduces a difficult calculation , one DFT, into two or more simpler calculations i.e. several uncoupled DFT's.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The FFT is based on an 'index mapping' or change of variable. 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We will inspect the reduction of a length 4 DFT to 'get a feel' for the operation:</a:t>
            </a:r>
            <a:r>
              <a:rPr lang="en-GB" sz="2800" smtClean="0"/>
              <a:t> 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88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1E6403E-6B57-457E-951E-6B6897355260}" type="slidenum">
              <a:rPr lang="en-GB" altLang="en-US" sz="1400"/>
              <a:pPr eaLnBrk="1" hangingPunct="1"/>
              <a:t>47</a:t>
            </a:fld>
            <a:endParaRPr lang="en-GB" altLang="en-US" sz="1400"/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Arial" charset="0"/>
              </a:rPr>
              <a:t>The Radix 2 FFT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Length 4 DFT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solidFill>
                  <a:srgbClr val="CC0000"/>
                </a:solidFill>
                <a:cs typeface="Times New Roman" pitchFamily="18" charset="0"/>
              </a:rPr>
              <a:t>Stage 1: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Choose the appropriate indexing mapping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Dependent on if DIT or DIF algorithm is required.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The theory behind the mapping is not explained (unnecessary maths called  'common factor mapping' [Burrus and Parks])</a:t>
            </a:r>
          </a:p>
        </p:txBody>
      </p:sp>
      <p:sp>
        <p:nvSpPr>
          <p:cNvPr id="78855" name="Rectangle 5"/>
          <p:cNvSpPr>
            <a:spLocks noChangeArrowheads="1"/>
          </p:cNvSpPr>
          <p:nvPr/>
        </p:nvSpPr>
        <p:spPr bwMode="auto">
          <a:xfrm>
            <a:off x="2424113" y="3048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8850" name="Object 4"/>
          <p:cNvGraphicFramePr>
            <a:graphicFrameLocks noChangeAspect="1"/>
          </p:cNvGraphicFramePr>
          <p:nvPr/>
        </p:nvGraphicFramePr>
        <p:xfrm>
          <a:off x="2286000" y="2438400"/>
          <a:ext cx="4295775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60" r:id="rId3" imgW="4292600" imgH="762000" progId="Equation.3">
                  <p:embed/>
                </p:oleObj>
              </mc:Choice>
              <mc:Fallback>
                <p:oleObj r:id="rId3" imgW="4292600" imgH="762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438400"/>
                        <a:ext cx="4295775" cy="762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6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7987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E01F7B-1C4F-401B-9BDC-173F9BC49CEE}" type="slidenum">
              <a:rPr lang="en-GB" altLang="en-US" sz="1400"/>
              <a:pPr eaLnBrk="1" hangingPunct="1"/>
              <a:t>48</a:t>
            </a:fld>
            <a:endParaRPr lang="en-GB" altLang="en-US" sz="1400"/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DIT mapping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Where                      are binary numbers ( the radix of the algorithm)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smtClean="0">
                <a:cs typeface="Times New Roman" pitchFamily="18" charset="0"/>
              </a:rPr>
              <a:t>change of variable must map every value in the initial sequence in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'k'</a:t>
            </a:r>
            <a:r>
              <a:rPr lang="en-GB" sz="2400" smtClean="0">
                <a:cs typeface="Times New Roman" pitchFamily="18" charset="0"/>
              </a:rPr>
              <a:t> to a  corresponding value in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z="2400" smtClean="0">
                <a:cs typeface="Times New Roman" pitchFamily="18" charset="0"/>
              </a:rPr>
              <a:t> and  </a:t>
            </a:r>
            <a:r>
              <a:rPr lang="en-GB" sz="2400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400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en-GB" sz="2400" smtClean="0">
                <a:cs typeface="Times New Roman" pitchFamily="18" charset="0"/>
              </a:rPr>
              <a:t> this is referred to as a unique 'one-to-one' mapping </a:t>
            </a:r>
          </a:p>
        </p:txBody>
      </p:sp>
      <p:sp>
        <p:nvSpPr>
          <p:cNvPr id="79880" name="Rectangle 5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4" name="Object 4"/>
          <p:cNvGraphicFramePr>
            <a:graphicFrameLocks noChangeAspect="1"/>
          </p:cNvGraphicFramePr>
          <p:nvPr/>
        </p:nvGraphicFramePr>
        <p:xfrm>
          <a:off x="3352800" y="26670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90" r:id="rId3" imgW="2044700" imgH="901700" progId="Equation.3">
                  <p:embed/>
                </p:oleObj>
              </mc:Choice>
              <mc:Fallback>
                <p:oleObj r:id="rId3" imgW="2044700" imgH="9017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6670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881" name="Rectangle 7"/>
          <p:cNvSpPr>
            <a:spLocks noChangeArrowheads="1"/>
          </p:cNvSpPr>
          <p:nvPr/>
        </p:nvSpPr>
        <p:spPr bwMode="auto">
          <a:xfrm>
            <a:off x="37099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9875" name="Object 6"/>
          <p:cNvGraphicFramePr>
            <a:graphicFrameLocks noChangeAspect="1"/>
          </p:cNvGraphicFramePr>
          <p:nvPr/>
        </p:nvGraphicFramePr>
        <p:xfrm>
          <a:off x="2743200" y="3581400"/>
          <a:ext cx="17240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91" r:id="rId5" imgW="1726451" imgH="393529" progId="Equation.3">
                  <p:embed/>
                </p:oleObj>
              </mc:Choice>
              <mc:Fallback>
                <p:oleObj r:id="rId5" imgW="1726451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3581400"/>
                        <a:ext cx="17240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09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DB20B28-C4EA-412B-A26F-E0B61C8A4168}" type="slidenum">
              <a:rPr lang="en-GB" altLang="en-US" sz="1400"/>
              <a:pPr eaLnBrk="1" hangingPunct="1"/>
              <a:t>49</a:t>
            </a:fld>
            <a:endParaRPr lang="en-GB" altLang="en-US" sz="1400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resulting arrays of indices are:</a:t>
            </a:r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/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800" smtClean="0"/>
          </a:p>
        </p:txBody>
      </p:sp>
      <p:sp>
        <p:nvSpPr>
          <p:cNvPr id="80911" name="Rectangle 5"/>
          <p:cNvSpPr>
            <a:spLocks noChangeArrowheads="1"/>
          </p:cNvSpPr>
          <p:nvPr/>
        </p:nvSpPr>
        <p:spPr bwMode="auto">
          <a:xfrm>
            <a:off x="27479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8" name="Object 4"/>
          <p:cNvGraphicFramePr>
            <a:graphicFrameLocks noChangeAspect="1"/>
          </p:cNvGraphicFramePr>
          <p:nvPr/>
        </p:nvGraphicFramePr>
        <p:xfrm>
          <a:off x="2667000" y="2438400"/>
          <a:ext cx="3648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66" r:id="rId3" imgW="3644900" imgH="381000" progId="Equation.3">
                  <p:embed/>
                </p:oleObj>
              </mc:Choice>
              <mc:Fallback>
                <p:oleObj r:id="rId3" imgW="3644900" imgH="3810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2438400"/>
                        <a:ext cx="3648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2" name="Rectangle 7"/>
          <p:cNvSpPr>
            <a:spLocks noChangeArrowheads="1"/>
          </p:cNvSpPr>
          <p:nvPr/>
        </p:nvSpPr>
        <p:spPr bwMode="auto">
          <a:xfrm>
            <a:off x="24336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899" name="Object 6"/>
          <p:cNvGraphicFramePr>
            <a:graphicFrameLocks noChangeAspect="1"/>
          </p:cNvGraphicFramePr>
          <p:nvPr/>
        </p:nvGraphicFramePr>
        <p:xfrm>
          <a:off x="2362200" y="2971800"/>
          <a:ext cx="42767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67" r:id="rId5" imgW="4279900" imgH="381000" progId="Equation.3">
                  <p:embed/>
                </p:oleObj>
              </mc:Choice>
              <mc:Fallback>
                <p:oleObj r:id="rId5" imgW="4279900" imgH="3810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971800"/>
                        <a:ext cx="42767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3" name="Rectangle 9"/>
          <p:cNvSpPr>
            <a:spLocks noChangeArrowheads="1"/>
          </p:cNvSpPr>
          <p:nvPr/>
        </p:nvSpPr>
        <p:spPr bwMode="auto">
          <a:xfrm>
            <a:off x="3548063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0" name="Object 8"/>
          <p:cNvGraphicFramePr>
            <a:graphicFrameLocks noChangeAspect="1"/>
          </p:cNvGraphicFramePr>
          <p:nvPr/>
        </p:nvGraphicFramePr>
        <p:xfrm>
          <a:off x="1219200" y="4648200"/>
          <a:ext cx="204787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68" r:id="rId7" imgW="2044700" imgH="901700" progId="Equation.3">
                  <p:embed/>
                </p:oleObj>
              </mc:Choice>
              <mc:Fallback>
                <p:oleObj r:id="rId7" imgW="2044700" imgH="9017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4648200"/>
                        <a:ext cx="204787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4" name="Rectangle 11"/>
          <p:cNvSpPr>
            <a:spLocks noChangeArrowheads="1"/>
          </p:cNvSpPr>
          <p:nvPr/>
        </p:nvSpPr>
        <p:spPr bwMode="auto">
          <a:xfrm>
            <a:off x="4119563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1" name="Object 10"/>
          <p:cNvGraphicFramePr>
            <a:graphicFrameLocks noChangeAspect="1"/>
          </p:cNvGraphicFramePr>
          <p:nvPr/>
        </p:nvGraphicFramePr>
        <p:xfrm>
          <a:off x="3733800" y="4419600"/>
          <a:ext cx="190500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69" r:id="rId9" imgW="901309" imgH="672808" progId="Equation.3">
                  <p:embed/>
                </p:oleObj>
              </mc:Choice>
              <mc:Fallback>
                <p:oleObj r:id="rId9" imgW="901309" imgH="672808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4419600"/>
                        <a:ext cx="1905000" cy="14239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5" name="Rectangle 13"/>
          <p:cNvSpPr>
            <a:spLocks noChangeArrowheads="1"/>
          </p:cNvSpPr>
          <p:nvPr/>
        </p:nvSpPr>
        <p:spPr bwMode="auto">
          <a:xfrm>
            <a:off x="4076700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2" name="Object 12"/>
          <p:cNvGraphicFramePr>
            <a:graphicFrameLocks noChangeAspect="1"/>
          </p:cNvGraphicFramePr>
          <p:nvPr/>
        </p:nvGraphicFramePr>
        <p:xfrm>
          <a:off x="6019800" y="4495800"/>
          <a:ext cx="1905000" cy="1300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70" r:id="rId11" imgW="990170" imgH="672808" progId="Equation.3">
                  <p:embed/>
                </p:oleObj>
              </mc:Choice>
              <mc:Fallback>
                <p:oleObj r:id="rId11" imgW="990170" imgH="672808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495800"/>
                        <a:ext cx="1905000" cy="13001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9038" name="Text Box 14"/>
          <p:cNvSpPr txBox="1">
            <a:spLocks noChangeArrowheads="1"/>
          </p:cNvSpPr>
          <p:nvPr/>
        </p:nvSpPr>
        <p:spPr bwMode="auto">
          <a:xfrm>
            <a:off x="4800600" y="3581400"/>
            <a:ext cx="24352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Tx/>
              <a:buChar char="•"/>
              <a:defRPr/>
            </a:pPr>
            <a:r>
              <a:rPr lang="en-GB" sz="24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Which gives </a:t>
            </a:r>
          </a:p>
          <a:p>
            <a:pPr>
              <a:defRPr/>
            </a:pPr>
            <a:endParaRPr lang="en-GB"/>
          </a:p>
        </p:txBody>
      </p:sp>
      <p:sp>
        <p:nvSpPr>
          <p:cNvPr id="129039" name="Text Box 15"/>
          <p:cNvSpPr txBox="1">
            <a:spLocks noChangeArrowheads="1"/>
          </p:cNvSpPr>
          <p:nvPr/>
        </p:nvSpPr>
        <p:spPr bwMode="auto">
          <a:xfrm>
            <a:off x="1066800" y="3505200"/>
            <a:ext cx="31400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'bit reversal' is obtained by the substitution:</a:t>
            </a:r>
          </a:p>
        </p:txBody>
      </p:sp>
      <p:sp>
        <p:nvSpPr>
          <p:cNvPr id="80918" name="Rectangle 17"/>
          <p:cNvSpPr>
            <a:spLocks noChangeArrowheads="1"/>
          </p:cNvSpPr>
          <p:nvPr/>
        </p:nvSpPr>
        <p:spPr bwMode="auto">
          <a:xfrm>
            <a:off x="44910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3" name="Object 16"/>
          <p:cNvGraphicFramePr>
            <a:graphicFrameLocks noChangeAspect="1"/>
          </p:cNvGraphicFramePr>
          <p:nvPr/>
        </p:nvGraphicFramePr>
        <p:xfrm>
          <a:off x="4006850" y="4343400"/>
          <a:ext cx="269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71" r:id="rId13" imgW="165028" imgH="228501" progId="Equation.3">
                  <p:embed/>
                </p:oleObj>
              </mc:Choice>
              <mc:Fallback>
                <p:oleObj r:id="rId13" imgW="165028" imgH="228501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6850" y="4343400"/>
                        <a:ext cx="269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19" name="Rectangle 19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4" name="Object 18"/>
          <p:cNvGraphicFramePr>
            <a:graphicFrameLocks noChangeAspect="1"/>
          </p:cNvGraphicFramePr>
          <p:nvPr/>
        </p:nvGraphicFramePr>
        <p:xfrm>
          <a:off x="3779838" y="4495800"/>
          <a:ext cx="258762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72" r:id="rId15" imgW="152268" imgH="215713" progId="Equation.3">
                  <p:embed/>
                </p:oleObj>
              </mc:Choice>
              <mc:Fallback>
                <p:oleObj r:id="rId15" imgW="152268" imgH="215713" progId="Equation.3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495800"/>
                        <a:ext cx="258762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0" name="Rectangle 21"/>
          <p:cNvSpPr>
            <a:spLocks noChangeArrowheads="1"/>
          </p:cNvSpPr>
          <p:nvPr/>
        </p:nvSpPr>
        <p:spPr bwMode="auto">
          <a:xfrm>
            <a:off x="44719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5" name="Object 20"/>
          <p:cNvGraphicFramePr>
            <a:graphicFrameLocks noChangeAspect="1"/>
          </p:cNvGraphicFramePr>
          <p:nvPr/>
        </p:nvGraphicFramePr>
        <p:xfrm>
          <a:off x="6172200" y="4343400"/>
          <a:ext cx="3333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73" r:id="rId17" imgW="203112" imgH="228501" progId="Equation.3">
                  <p:embed/>
                </p:oleObj>
              </mc:Choice>
              <mc:Fallback>
                <p:oleObj r:id="rId17" imgW="203112" imgH="228501" progId="Equation.3">
                  <p:embed/>
                  <p:pic>
                    <p:nvPicPr>
                      <p:cNvPr id="0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4343400"/>
                        <a:ext cx="3333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0921" name="Rectangle 23"/>
          <p:cNvSpPr>
            <a:spLocks noChangeArrowheads="1"/>
          </p:cNvSpPr>
          <p:nvPr/>
        </p:nvSpPr>
        <p:spPr bwMode="auto">
          <a:xfrm>
            <a:off x="44767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0906" name="Object 22"/>
          <p:cNvGraphicFramePr>
            <a:graphicFrameLocks noChangeAspect="1"/>
          </p:cNvGraphicFramePr>
          <p:nvPr/>
        </p:nvGraphicFramePr>
        <p:xfrm>
          <a:off x="6019800" y="4572000"/>
          <a:ext cx="322263" cy="371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74" r:id="rId19" imgW="190335" imgH="215713" progId="Equation.3">
                  <p:embed/>
                </p:oleObj>
              </mc:Choice>
              <mc:Fallback>
                <p:oleObj r:id="rId19" imgW="190335" imgH="215713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9800" y="4572000"/>
                        <a:ext cx="322263" cy="371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0922" name="Group 30"/>
          <p:cNvGrpSpPr>
            <a:grpSpLocks/>
          </p:cNvGrpSpPr>
          <p:nvPr/>
        </p:nvGrpSpPr>
        <p:grpSpPr bwMode="auto">
          <a:xfrm>
            <a:off x="3886200" y="4419600"/>
            <a:ext cx="1557338" cy="1252538"/>
            <a:chOff x="4491" y="1563"/>
            <a:chExt cx="560" cy="405"/>
          </a:xfrm>
        </p:grpSpPr>
        <p:sp>
          <p:nvSpPr>
            <p:cNvPr id="80927" name="Line 27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8" name="Line 28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9" name="Line 29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23" name="Group 35"/>
          <p:cNvGrpSpPr>
            <a:grpSpLocks/>
          </p:cNvGrpSpPr>
          <p:nvPr/>
        </p:nvGrpSpPr>
        <p:grpSpPr bwMode="auto">
          <a:xfrm>
            <a:off x="6096000" y="4495800"/>
            <a:ext cx="1557338" cy="1252538"/>
            <a:chOff x="4491" y="1563"/>
            <a:chExt cx="560" cy="405"/>
          </a:xfrm>
        </p:grpSpPr>
        <p:sp>
          <p:nvSpPr>
            <p:cNvPr id="80924" name="Line 36"/>
            <p:cNvSpPr>
              <a:spLocks noChangeShapeType="1"/>
            </p:cNvSpPr>
            <p:nvPr/>
          </p:nvSpPr>
          <p:spPr bwMode="auto">
            <a:xfrm flipV="1">
              <a:off x="4608" y="1680"/>
              <a:ext cx="0" cy="2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5" name="Line 37"/>
            <p:cNvSpPr>
              <a:spLocks noChangeShapeType="1"/>
            </p:cNvSpPr>
            <p:nvPr/>
          </p:nvSpPr>
          <p:spPr bwMode="auto">
            <a:xfrm>
              <a:off x="4608" y="1680"/>
              <a:ext cx="44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926" name="Line 38"/>
            <p:cNvSpPr>
              <a:spLocks noChangeShapeType="1"/>
            </p:cNvSpPr>
            <p:nvPr/>
          </p:nvSpPr>
          <p:spPr bwMode="auto">
            <a:xfrm flipH="1" flipV="1">
              <a:off x="4491" y="1563"/>
              <a:ext cx="117" cy="1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19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9B2C84-4C7B-4889-8D1A-2D1A8B57A99A}" type="slidenum">
              <a:rPr lang="en-GB" altLang="en-US" sz="1400"/>
              <a:pPr eaLnBrk="1" hangingPunct="1"/>
              <a:t>50</a:t>
            </a:fld>
            <a:endParaRPr lang="en-GB" altLang="en-US" sz="1400"/>
          </a:p>
        </p:txBody>
      </p:sp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solidFill>
                  <a:srgbClr val="CC0000"/>
                </a:solidFill>
                <a:cs typeface="Times New Roman" pitchFamily="18" charset="0"/>
              </a:rPr>
              <a:t>Stage 2:</a:t>
            </a:r>
            <a:r>
              <a:rPr lang="en-GB" sz="2000" smtClean="0">
                <a:solidFill>
                  <a:srgbClr val="CC0000"/>
                </a:solidFill>
              </a:rPr>
              <a:t> 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Replace the indices in the calculation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A new notation is now introduced: </a:t>
            </a: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endParaRPr lang="en-GB" sz="2000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Therefore:</a:t>
            </a:r>
          </a:p>
        </p:txBody>
      </p:sp>
      <p:sp>
        <p:nvSpPr>
          <p:cNvPr id="81929" name="Rectangle 5"/>
          <p:cNvSpPr>
            <a:spLocks noChangeArrowheads="1"/>
          </p:cNvSpPr>
          <p:nvPr/>
        </p:nvSpPr>
        <p:spPr bwMode="auto">
          <a:xfrm>
            <a:off x="666750" y="30289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2" name="Object 4"/>
          <p:cNvGraphicFramePr>
            <a:graphicFrameLocks noChangeAspect="1"/>
          </p:cNvGraphicFramePr>
          <p:nvPr/>
        </p:nvGraphicFramePr>
        <p:xfrm>
          <a:off x="1219200" y="2895600"/>
          <a:ext cx="7810500" cy="800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4" r:id="rId3" imgW="7810500" imgH="800100" progId="Equation.3">
                  <p:embed/>
                </p:oleObj>
              </mc:Choice>
              <mc:Fallback>
                <p:oleObj r:id="rId3" imgW="7810500" imgH="800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2895600"/>
                        <a:ext cx="7810500" cy="800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0" name="Rectangle 7"/>
          <p:cNvSpPr>
            <a:spLocks noChangeArrowheads="1"/>
          </p:cNvSpPr>
          <p:nvPr/>
        </p:nvSpPr>
        <p:spPr bwMode="auto">
          <a:xfrm>
            <a:off x="38338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3" name="Object 6"/>
          <p:cNvGraphicFramePr>
            <a:graphicFrameLocks noChangeAspect="1"/>
          </p:cNvGraphicFramePr>
          <p:nvPr/>
        </p:nvGraphicFramePr>
        <p:xfrm>
          <a:off x="3429000" y="4419600"/>
          <a:ext cx="14763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5" r:id="rId5" imgW="1473200" imgH="660400" progId="Equation.3">
                  <p:embed/>
                </p:oleObj>
              </mc:Choice>
              <mc:Fallback>
                <p:oleObj r:id="rId5" imgW="14732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4419600"/>
                        <a:ext cx="14763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31" name="Rectangle 9"/>
          <p:cNvSpPr>
            <a:spLocks noChangeArrowheads="1"/>
          </p:cNvSpPr>
          <p:nvPr/>
        </p:nvSpPr>
        <p:spPr bwMode="auto">
          <a:xfrm>
            <a:off x="13763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24" name="Object 8"/>
          <p:cNvGraphicFramePr>
            <a:graphicFrameLocks noChangeAspect="1"/>
          </p:cNvGraphicFramePr>
          <p:nvPr/>
        </p:nvGraphicFramePr>
        <p:xfrm>
          <a:off x="1600200" y="5791200"/>
          <a:ext cx="63912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6" r:id="rId7" imgW="6388100" imgH="660400" progId="Equation.3">
                  <p:embed/>
                </p:oleObj>
              </mc:Choice>
              <mc:Fallback>
                <p:oleObj r:id="rId7" imgW="6388100" imgH="660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00200" y="5791200"/>
                        <a:ext cx="63912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29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6FA1390-D9E6-475B-ADE1-65B34E9E4A0A}" type="slidenum">
              <a:rPr lang="en-GB" altLang="en-US" sz="1400"/>
              <a:pPr eaLnBrk="1" hangingPunct="1"/>
              <a:t>51</a:t>
            </a:fld>
            <a:endParaRPr lang="en-GB" altLang="en-US" sz="1400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DIT Example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Length four DFT can be calculated as: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two length two DFT's</a:t>
            </a:r>
          </a:p>
          <a:p>
            <a:pPr lvl="1" eaLnBrk="1" hangingPunct="1">
              <a:defRPr/>
            </a:pPr>
            <a:r>
              <a:rPr lang="en-GB" sz="2000" smtClean="0">
                <a:cs typeface="Times New Roman" pitchFamily="18" charset="0"/>
              </a:rPr>
              <a:t>plus intermediate twiddle factors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Reform the DFT</a:t>
            </a:r>
          </a:p>
        </p:txBody>
      </p:sp>
      <p:sp>
        <p:nvSpPr>
          <p:cNvPr id="82952" name="Rectangle 5"/>
          <p:cNvSpPr>
            <a:spLocks noChangeArrowheads="1"/>
          </p:cNvSpPr>
          <p:nvPr/>
        </p:nvSpPr>
        <p:spPr bwMode="auto">
          <a:xfrm>
            <a:off x="14525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6" name="Object 4"/>
          <p:cNvGraphicFramePr>
            <a:graphicFrameLocks noChangeAspect="1"/>
          </p:cNvGraphicFramePr>
          <p:nvPr/>
        </p:nvGraphicFramePr>
        <p:xfrm>
          <a:off x="1143000" y="3352800"/>
          <a:ext cx="762000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74" r:id="rId3" imgW="6235700" imgH="431800" progId="Equation.3">
                  <p:embed/>
                </p:oleObj>
              </mc:Choice>
              <mc:Fallback>
                <p:oleObj r:id="rId3" imgW="62357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0" y="3352800"/>
                        <a:ext cx="7620000" cy="523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3" name="Group 6"/>
          <p:cNvGrpSpPr>
            <a:grpSpLocks/>
          </p:cNvGrpSpPr>
          <p:nvPr/>
        </p:nvGrpSpPr>
        <p:grpSpPr bwMode="auto">
          <a:xfrm>
            <a:off x="6248400" y="3886200"/>
            <a:ext cx="2657475" cy="782638"/>
            <a:chOff x="6797" y="8160"/>
            <a:chExt cx="2654" cy="1067"/>
          </a:xfrm>
        </p:grpSpPr>
        <p:sp>
          <p:nvSpPr>
            <p:cNvPr id="82962" name="Line 7"/>
            <p:cNvSpPr>
              <a:spLocks noChangeShapeType="1"/>
            </p:cNvSpPr>
            <p:nvPr/>
          </p:nvSpPr>
          <p:spPr bwMode="auto">
            <a:xfrm flipV="1">
              <a:off x="7267" y="8160"/>
              <a:ext cx="373" cy="4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3" name="Text Box 8"/>
            <p:cNvSpPr txBox="1">
              <a:spLocks noChangeArrowheads="1"/>
            </p:cNvSpPr>
            <p:nvPr/>
          </p:nvSpPr>
          <p:spPr bwMode="auto">
            <a:xfrm>
              <a:off x="6797" y="8467"/>
              <a:ext cx="800" cy="3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=1</a:t>
              </a:r>
            </a:p>
          </p:txBody>
        </p:sp>
        <p:sp>
          <p:nvSpPr>
            <p:cNvPr id="82964" name="Line 9"/>
            <p:cNvSpPr>
              <a:spLocks noChangeShapeType="1"/>
            </p:cNvSpPr>
            <p:nvPr/>
          </p:nvSpPr>
          <p:spPr bwMode="auto">
            <a:xfrm flipH="1" flipV="1">
              <a:off x="8320" y="8213"/>
              <a:ext cx="200" cy="3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965" name="Text Box 10"/>
            <p:cNvSpPr txBox="1">
              <a:spLocks noChangeArrowheads="1"/>
            </p:cNvSpPr>
            <p:nvPr/>
          </p:nvSpPr>
          <p:spPr bwMode="auto">
            <a:xfrm>
              <a:off x="8090" y="8453"/>
              <a:ext cx="1361" cy="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Independent of m</a:t>
              </a:r>
              <a:r>
                <a:rPr lang="en-US" altLang="en-US" sz="1200" baseline="-25000">
                  <a:solidFill>
                    <a:schemeClr val="bg2"/>
                  </a:solidFill>
                </a:rPr>
                <a:t>1</a:t>
              </a:r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82954" name="Rectangle 12"/>
          <p:cNvSpPr>
            <a:spLocks noChangeArrowheads="1"/>
          </p:cNvSpPr>
          <p:nvPr/>
        </p:nvSpPr>
        <p:spPr bwMode="auto">
          <a:xfrm>
            <a:off x="1295400" y="30670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2947" name="Object 11"/>
          <p:cNvGraphicFramePr>
            <a:graphicFrameLocks noChangeAspect="1"/>
          </p:cNvGraphicFramePr>
          <p:nvPr/>
        </p:nvGraphicFramePr>
        <p:xfrm>
          <a:off x="1371600" y="4800600"/>
          <a:ext cx="65532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75" r:id="rId5" imgW="6553200" imgH="723900" progId="Equation.3">
                  <p:embed/>
                </p:oleObj>
              </mc:Choice>
              <mc:Fallback>
                <p:oleObj r:id="rId5" imgW="6553200" imgH="7239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800600"/>
                        <a:ext cx="6553200" cy="723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2955" name="Group 13"/>
          <p:cNvGrpSpPr>
            <a:grpSpLocks/>
          </p:cNvGrpSpPr>
          <p:nvPr/>
        </p:nvGrpSpPr>
        <p:grpSpPr bwMode="auto">
          <a:xfrm>
            <a:off x="3276600" y="5334000"/>
            <a:ext cx="4160838" cy="1524000"/>
            <a:chOff x="5404" y="10673"/>
            <a:chExt cx="3480" cy="2108"/>
          </a:xfrm>
        </p:grpSpPr>
        <p:sp>
          <p:nvSpPr>
            <p:cNvPr id="82956" name="AutoShape 14"/>
            <p:cNvSpPr>
              <a:spLocks/>
            </p:cNvSpPr>
            <p:nvPr/>
          </p:nvSpPr>
          <p:spPr bwMode="auto">
            <a:xfrm rot="5370963">
              <a:off x="6586" y="9973"/>
              <a:ext cx="227" cy="1627"/>
            </a:xfrm>
            <a:prstGeom prst="rightBrace">
              <a:avLst>
                <a:gd name="adj1" fmla="val 5972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7" name="AutoShape 15"/>
            <p:cNvSpPr>
              <a:spLocks/>
            </p:cNvSpPr>
            <p:nvPr/>
          </p:nvSpPr>
          <p:spPr bwMode="auto">
            <a:xfrm rot="5370963">
              <a:off x="6989" y="10266"/>
              <a:ext cx="221" cy="2399"/>
            </a:xfrm>
            <a:prstGeom prst="rightBrace">
              <a:avLst>
                <a:gd name="adj1" fmla="val 90460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8" name="AutoShape 16"/>
            <p:cNvSpPr>
              <a:spLocks/>
            </p:cNvSpPr>
            <p:nvPr/>
          </p:nvSpPr>
          <p:spPr bwMode="auto">
            <a:xfrm rot="5370963">
              <a:off x="6991" y="10382"/>
              <a:ext cx="305" cy="3480"/>
            </a:xfrm>
            <a:prstGeom prst="rightBrace">
              <a:avLst>
                <a:gd name="adj1" fmla="val 95082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2959" name="Text Box 17"/>
            <p:cNvSpPr txBox="1">
              <a:spLocks noChangeArrowheads="1"/>
            </p:cNvSpPr>
            <p:nvPr/>
          </p:nvSpPr>
          <p:spPr bwMode="auto">
            <a:xfrm>
              <a:off x="6120" y="10853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0" name="Text Box 18"/>
            <p:cNvSpPr txBox="1">
              <a:spLocks noChangeArrowheads="1"/>
            </p:cNvSpPr>
            <p:nvPr/>
          </p:nvSpPr>
          <p:spPr bwMode="auto">
            <a:xfrm>
              <a:off x="6467" y="12327"/>
              <a:ext cx="1480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length 2 DFT</a:t>
              </a:r>
            </a:p>
          </p:txBody>
        </p:sp>
        <p:sp>
          <p:nvSpPr>
            <p:cNvPr id="82961" name="Text Box 19"/>
            <p:cNvSpPr txBox="1">
              <a:spLocks noChangeArrowheads="1"/>
            </p:cNvSpPr>
            <p:nvPr/>
          </p:nvSpPr>
          <p:spPr bwMode="auto">
            <a:xfrm>
              <a:off x="6106" y="11560"/>
              <a:ext cx="2694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multiply by twiddle factor</a:t>
              </a:r>
            </a:p>
          </p:txBody>
        </p:sp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39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19760DF-2F3D-49A9-A55A-2B6B2F9CD4BC}" type="slidenum">
              <a:rPr lang="en-GB" altLang="en-US" sz="1400"/>
              <a:pPr eaLnBrk="1" hangingPunct="1"/>
              <a:t>52</a:t>
            </a:fld>
            <a:endParaRPr lang="en-GB" altLang="en-US" sz="1400"/>
          </a:p>
        </p:txBody>
      </p:sp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  <a:r>
              <a:rPr lang="en-GB" smtClean="0"/>
              <a:t> 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DFT is now decomposed into three tasks:</a:t>
            </a:r>
          </a:p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 function that is independent of </a:t>
            </a:r>
            <a:r>
              <a:rPr lang="en-GB" i="1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i="1" baseline="-2500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GB" smtClean="0">
                <a:cs typeface="Times New Roman" pitchFamily="18" charset="0"/>
              </a:rPr>
              <a:t>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3975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3970" name="Object 4"/>
          <p:cNvGraphicFramePr>
            <a:graphicFrameLocks noChangeAspect="1"/>
          </p:cNvGraphicFramePr>
          <p:nvPr/>
        </p:nvGraphicFramePr>
        <p:xfrm>
          <a:off x="2133600" y="4953000"/>
          <a:ext cx="52578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80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4953000"/>
                        <a:ext cx="5257800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09EA06-3A39-4552-95CB-EFF516939748}" type="slidenum">
              <a:rPr lang="en-GB" altLang="en-US" sz="1400"/>
              <a:pPr eaLnBrk="1" hangingPunct="1"/>
              <a:t>53</a:t>
            </a:fld>
            <a:endParaRPr lang="en-GB" altLang="en-US" sz="1400"/>
          </a:p>
        </p:txBody>
      </p:sp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Multiplication by the twiddle factors.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84999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4994" name="Object 4"/>
          <p:cNvGraphicFramePr>
            <a:graphicFrameLocks noChangeAspect="1"/>
          </p:cNvGraphicFramePr>
          <p:nvPr/>
        </p:nvGraphicFramePr>
        <p:xfrm>
          <a:off x="1828800" y="3810000"/>
          <a:ext cx="6324600" cy="706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04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3810000"/>
                        <a:ext cx="6324600" cy="7064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60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000569B8-643B-49AC-BA47-C2A4144E762F}" type="slidenum">
              <a:rPr lang="en-GB" altLang="en-US" sz="1400"/>
              <a:pPr eaLnBrk="1" hangingPunct="1"/>
              <a:t>54</a:t>
            </a:fld>
            <a:endParaRPr lang="en-GB" altLang="en-US" sz="1400"/>
          </a:p>
        </p:txBody>
      </p:sp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Three Tasks of the Uncoupled DFT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Evaluate the following:</a:t>
            </a:r>
            <a:r>
              <a:rPr lang="en-GB" smtClean="0"/>
              <a:t> </a:t>
            </a:r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endParaRPr lang="en-GB" smtClean="0"/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Perform the calculations and develop the signal flow graph</a:t>
            </a:r>
            <a:r>
              <a:rPr lang="en-GB" smtClean="0"/>
              <a:t> </a:t>
            </a:r>
          </a:p>
        </p:txBody>
      </p:sp>
      <p:sp>
        <p:nvSpPr>
          <p:cNvPr id="86023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6018" name="Object 4"/>
          <p:cNvGraphicFramePr>
            <a:graphicFrameLocks noChangeAspect="1"/>
          </p:cNvGraphicFramePr>
          <p:nvPr/>
        </p:nvGraphicFramePr>
        <p:xfrm>
          <a:off x="1752600" y="3276600"/>
          <a:ext cx="6477000" cy="982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28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3276600"/>
                        <a:ext cx="6477000" cy="982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5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70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4E10BC9-1212-47E2-A0B8-C88B2113A68F}" type="slidenum">
              <a:rPr lang="en-GB" altLang="en-US" sz="1400"/>
              <a:pPr eaLnBrk="1" hangingPunct="1"/>
              <a:t>55</a:t>
            </a:fld>
            <a:endParaRPr lang="en-GB" altLang="en-US" sz="1400"/>
          </a:p>
        </p:txBody>
      </p:sp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  <a:r>
              <a:rPr lang="en-GB" smtClean="0"/>
              <a:t> 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1:</a:t>
            </a:r>
          </a:p>
          <a:p>
            <a:pPr eaLnBrk="1" hangingPunct="1">
              <a:defRPr/>
            </a:pPr>
            <a:endParaRPr lang="en-GB" smtClean="0">
              <a:solidFill>
                <a:srgbClr val="CC0000"/>
              </a:solidFill>
            </a:endParaRPr>
          </a:p>
        </p:txBody>
      </p:sp>
      <p:sp>
        <p:nvSpPr>
          <p:cNvPr id="87049" name="Rectangle 5"/>
          <p:cNvSpPr>
            <a:spLocks noChangeArrowheads="1"/>
          </p:cNvSpPr>
          <p:nvPr/>
        </p:nvSpPr>
        <p:spPr bwMode="auto">
          <a:xfrm>
            <a:off x="2509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2" name="Object 4"/>
          <p:cNvGraphicFramePr>
            <a:graphicFrameLocks noChangeAspect="1"/>
          </p:cNvGraphicFramePr>
          <p:nvPr/>
        </p:nvGraphicFramePr>
        <p:xfrm>
          <a:off x="2438400" y="2590800"/>
          <a:ext cx="4124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65" r:id="rId3" imgW="4127500" imgH="660400" progId="Equation.3">
                  <p:embed/>
                </p:oleObj>
              </mc:Choice>
              <mc:Fallback>
                <p:oleObj r:id="rId3" imgW="41275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590800"/>
                        <a:ext cx="4124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0" name="Rectangle 7"/>
          <p:cNvSpPr>
            <a:spLocks noChangeArrowheads="1"/>
          </p:cNvSpPr>
          <p:nvPr/>
        </p:nvSpPr>
        <p:spPr bwMode="auto">
          <a:xfrm>
            <a:off x="12192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3" name="Object 6"/>
          <p:cNvGraphicFramePr>
            <a:graphicFrameLocks noChangeAspect="1"/>
          </p:cNvGraphicFramePr>
          <p:nvPr/>
        </p:nvGraphicFramePr>
        <p:xfrm>
          <a:off x="1371600" y="3352800"/>
          <a:ext cx="67056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66" r:id="rId5" imgW="6705600" imgH="660400" progId="Equation.3">
                  <p:embed/>
                </p:oleObj>
              </mc:Choice>
              <mc:Fallback>
                <p:oleObj r:id="rId5" imgW="67056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3352800"/>
                        <a:ext cx="67056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1" name="Rectangle 9"/>
          <p:cNvSpPr>
            <a:spLocks noChangeArrowheads="1"/>
          </p:cNvSpPr>
          <p:nvPr/>
        </p:nvSpPr>
        <p:spPr bwMode="auto">
          <a:xfrm>
            <a:off x="13477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7044" name="Object 8"/>
          <p:cNvGraphicFramePr>
            <a:graphicFrameLocks noChangeAspect="1"/>
          </p:cNvGraphicFramePr>
          <p:nvPr/>
        </p:nvGraphicFramePr>
        <p:xfrm>
          <a:off x="1371600" y="4267200"/>
          <a:ext cx="64484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067" r:id="rId7" imgW="6451600" imgH="1181100" progId="Equation.3">
                  <p:embed/>
                </p:oleObj>
              </mc:Choice>
              <mc:Fallback>
                <p:oleObj r:id="rId7" imgW="6451600" imgH="11811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4267200"/>
                        <a:ext cx="64484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2" name="AutoShape 10"/>
          <p:cNvSpPr>
            <a:spLocks/>
          </p:cNvSpPr>
          <p:nvPr/>
        </p:nvSpPr>
        <p:spPr bwMode="auto">
          <a:xfrm>
            <a:off x="8229600" y="34290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80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9B8CAB3-DB2E-4855-A767-D2F65A362709}" type="slidenum">
              <a:rPr lang="en-GB" altLang="en-US" sz="1400"/>
              <a:pPr eaLnBrk="1" hangingPunct="1"/>
              <a:t>56</a:t>
            </a:fld>
            <a:endParaRPr lang="en-GB" altLang="en-US" sz="1400"/>
          </a:p>
        </p:txBody>
      </p:sp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88071" name="Rectangle 5"/>
          <p:cNvSpPr>
            <a:spLocks noChangeArrowheads="1"/>
          </p:cNvSpPr>
          <p:nvPr/>
        </p:nvSpPr>
        <p:spPr bwMode="auto">
          <a:xfrm>
            <a:off x="1333500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6" name="Object 4"/>
          <p:cNvGraphicFramePr>
            <a:graphicFrameLocks noChangeAspect="1"/>
          </p:cNvGraphicFramePr>
          <p:nvPr/>
        </p:nvGraphicFramePr>
        <p:xfrm>
          <a:off x="1371600" y="2514600"/>
          <a:ext cx="6477000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83" r:id="rId3" imgW="6477000" imgH="660400" progId="Equation.3">
                  <p:embed/>
                </p:oleObj>
              </mc:Choice>
              <mc:Fallback>
                <p:oleObj r:id="rId3" imgW="64770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514600"/>
                        <a:ext cx="6477000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2" name="Rectangle 7"/>
          <p:cNvSpPr>
            <a:spLocks noChangeArrowheads="1"/>
          </p:cNvSpPr>
          <p:nvPr/>
        </p:nvSpPr>
        <p:spPr bwMode="auto">
          <a:xfrm>
            <a:off x="1462088" y="2838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8067" name="Object 6"/>
          <p:cNvGraphicFramePr>
            <a:graphicFrameLocks noChangeAspect="1"/>
          </p:cNvGraphicFramePr>
          <p:nvPr/>
        </p:nvGraphicFramePr>
        <p:xfrm>
          <a:off x="1447800" y="3276600"/>
          <a:ext cx="6219825" cy="1181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84" r:id="rId5" imgW="6223000" imgH="1181100" progId="Equation.3">
                  <p:embed/>
                </p:oleObj>
              </mc:Choice>
              <mc:Fallback>
                <p:oleObj r:id="rId5" imgW="6223000" imgH="1181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3276600"/>
                        <a:ext cx="6219825" cy="1181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8073" name="AutoShape 8"/>
          <p:cNvSpPr>
            <a:spLocks/>
          </p:cNvSpPr>
          <p:nvPr/>
        </p:nvSpPr>
        <p:spPr bwMode="auto">
          <a:xfrm>
            <a:off x="8001000" y="2590800"/>
            <a:ext cx="134938" cy="1277938"/>
          </a:xfrm>
          <a:prstGeom prst="rightBrace">
            <a:avLst>
              <a:gd name="adj1" fmla="val 78921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8074" name="Text Box 9"/>
          <p:cNvSpPr txBox="1">
            <a:spLocks noChangeArrowheads="1"/>
          </p:cNvSpPr>
          <p:nvPr/>
        </p:nvSpPr>
        <p:spPr bwMode="auto">
          <a:xfrm>
            <a:off x="1219200" y="4648200"/>
            <a:ext cx="7086600" cy="228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>
                <a:cs typeface="Times New Roman" pitchFamily="18" charset="0"/>
              </a:rPr>
              <a:t>Inspection of the pairs of equations that are grouped should suggest how Butterflies arise.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89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B4118E9-A01D-4913-89CD-4DF539B5350A}" type="slidenum">
              <a:rPr lang="en-GB" altLang="en-US" sz="1400"/>
              <a:pPr eaLnBrk="1" hangingPunct="1"/>
              <a:t>57</a:t>
            </a:fld>
            <a:endParaRPr lang="en-GB" altLang="en-US" sz="1400"/>
          </a:p>
        </p:txBody>
      </p:sp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848600" cy="1524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>
                <a:cs typeface="Times New Roman" pitchFamily="18" charset="0"/>
              </a:rPr>
              <a:t>The following table summarises the first stage of this calculation: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mtClean="0"/>
          </a:p>
        </p:txBody>
      </p:sp>
      <p:grpSp>
        <p:nvGrpSpPr>
          <p:cNvPr id="89103" name="Group 13"/>
          <p:cNvGrpSpPr>
            <a:grpSpLocks/>
          </p:cNvGrpSpPr>
          <p:nvPr/>
        </p:nvGrpSpPr>
        <p:grpSpPr bwMode="auto">
          <a:xfrm>
            <a:off x="4267200" y="5791200"/>
            <a:ext cx="1514475" cy="642938"/>
            <a:chOff x="4613" y="12174"/>
            <a:chExt cx="2386" cy="1012"/>
          </a:xfrm>
        </p:grpSpPr>
        <p:sp>
          <p:nvSpPr>
            <p:cNvPr id="89225" name="Oval 21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26" name="Line 20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7" name="Line 19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8" name="Line 18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9" name="Line 17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0" name="Line 16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31" name="Text Box 14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89104" name="Group 4"/>
          <p:cNvGrpSpPr>
            <a:grpSpLocks/>
          </p:cNvGrpSpPr>
          <p:nvPr/>
        </p:nvGrpSpPr>
        <p:grpSpPr bwMode="auto">
          <a:xfrm>
            <a:off x="4267200" y="4724400"/>
            <a:ext cx="1514475" cy="642938"/>
            <a:chOff x="4613" y="12174"/>
            <a:chExt cx="2386" cy="1012"/>
          </a:xfrm>
        </p:grpSpPr>
        <p:sp>
          <p:nvSpPr>
            <p:cNvPr id="89218" name="Oval 12"/>
            <p:cNvSpPr>
              <a:spLocks noChangeArrowheads="1"/>
            </p:cNvSpPr>
            <p:nvPr/>
          </p:nvSpPr>
          <p:spPr bwMode="auto">
            <a:xfrm>
              <a:off x="5791" y="12557"/>
              <a:ext cx="127" cy="111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9219" name="Line 11"/>
            <p:cNvSpPr>
              <a:spLocks noChangeShapeType="1"/>
            </p:cNvSpPr>
            <p:nvPr/>
          </p:nvSpPr>
          <p:spPr bwMode="auto">
            <a:xfrm flipV="1">
              <a:off x="4673" y="12628"/>
              <a:ext cx="1169" cy="43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0" name="Line 10"/>
            <p:cNvSpPr>
              <a:spLocks noChangeShapeType="1"/>
            </p:cNvSpPr>
            <p:nvPr/>
          </p:nvSpPr>
          <p:spPr bwMode="auto">
            <a:xfrm>
              <a:off x="4613" y="12174"/>
              <a:ext cx="1188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oval" w="sm" len="sm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1" name="Line 9"/>
            <p:cNvSpPr>
              <a:spLocks noChangeShapeType="1"/>
            </p:cNvSpPr>
            <p:nvPr/>
          </p:nvSpPr>
          <p:spPr bwMode="auto">
            <a:xfrm>
              <a:off x="5928" y="12628"/>
              <a:ext cx="1062" cy="3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2" name="Line 8"/>
            <p:cNvSpPr>
              <a:spLocks noChangeShapeType="1"/>
            </p:cNvSpPr>
            <p:nvPr/>
          </p:nvSpPr>
          <p:spPr bwMode="auto">
            <a:xfrm flipV="1">
              <a:off x="5918" y="12174"/>
              <a:ext cx="1081" cy="4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3" name="Line 7"/>
            <p:cNvSpPr>
              <a:spLocks noChangeShapeType="1"/>
            </p:cNvSpPr>
            <p:nvPr/>
          </p:nvSpPr>
          <p:spPr bwMode="auto">
            <a:xfrm flipV="1">
              <a:off x="4681" y="12807"/>
              <a:ext cx="663" cy="2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224" name="Text Box 5"/>
            <p:cNvSpPr txBox="1">
              <a:spLocks noChangeArrowheads="1"/>
            </p:cNvSpPr>
            <p:nvPr/>
          </p:nvSpPr>
          <p:spPr bwMode="auto">
            <a:xfrm>
              <a:off x="5204" y="12738"/>
              <a:ext cx="608" cy="4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aphicFrame>
        <p:nvGraphicFramePr>
          <p:cNvPr id="89090" name="Object 28"/>
          <p:cNvGraphicFramePr>
            <a:graphicFrameLocks noChangeAspect="1"/>
          </p:cNvGraphicFramePr>
          <p:nvPr/>
        </p:nvGraphicFramePr>
        <p:xfrm>
          <a:off x="1905000" y="3429000"/>
          <a:ext cx="1143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68" r:id="rId3" imgW="1143000" imgH="393700" progId="Equation.3">
                  <p:embed/>
                </p:oleObj>
              </mc:Choice>
              <mc:Fallback>
                <p:oleObj r:id="rId3" imgW="1143000" imgH="393700" progId="Equation.3">
                  <p:embed/>
                  <p:pic>
                    <p:nvPicPr>
                      <p:cNvPr id="0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3429000"/>
                        <a:ext cx="1143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1" name="Object 27"/>
          <p:cNvGraphicFramePr>
            <a:graphicFrameLocks noChangeAspect="1"/>
          </p:cNvGraphicFramePr>
          <p:nvPr/>
        </p:nvGraphicFramePr>
        <p:xfrm>
          <a:off x="3200400" y="3429000"/>
          <a:ext cx="600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69" r:id="rId5" imgW="596900" imgH="381000" progId="Equation.3">
                  <p:embed/>
                </p:oleObj>
              </mc:Choice>
              <mc:Fallback>
                <p:oleObj r:id="rId5" imgW="596900" imgH="381000" progId="Equation.3">
                  <p:embed/>
                  <p:pic>
                    <p:nvPicPr>
                      <p:cNvPr id="0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429000"/>
                        <a:ext cx="600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2" name="Object 26"/>
          <p:cNvGraphicFramePr>
            <a:graphicFrameLocks noChangeAspect="1"/>
          </p:cNvGraphicFramePr>
          <p:nvPr/>
        </p:nvGraphicFramePr>
        <p:xfrm>
          <a:off x="6096000" y="3429000"/>
          <a:ext cx="1409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0" r:id="rId7" imgW="1409088" imgH="393529" progId="Equation.3">
                  <p:embed/>
                </p:oleObj>
              </mc:Choice>
              <mc:Fallback>
                <p:oleObj r:id="rId7" imgW="1409088" imgH="393529" progId="Equation.3">
                  <p:embed/>
                  <p:pic>
                    <p:nvPicPr>
                      <p:cNvPr id="0" name="Objec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429000"/>
                        <a:ext cx="1409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3" name="Object 25"/>
          <p:cNvGraphicFramePr>
            <a:graphicFrameLocks noChangeAspect="1"/>
          </p:cNvGraphicFramePr>
          <p:nvPr/>
        </p:nvGraphicFramePr>
        <p:xfrm>
          <a:off x="20574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1" r:id="rId9" imgW="266469" imgH="393359" progId="Equation.3">
                  <p:embed/>
                </p:oleObj>
              </mc:Choice>
              <mc:Fallback>
                <p:oleObj r:id="rId9" imgW="266469" imgH="393359" progId="Equation.3">
                  <p:embed/>
                  <p:pic>
                    <p:nvPicPr>
                      <p:cNvPr id="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4" name="Object 24"/>
          <p:cNvGraphicFramePr>
            <a:graphicFrameLocks noChangeAspect="1"/>
          </p:cNvGraphicFramePr>
          <p:nvPr/>
        </p:nvGraphicFramePr>
        <p:xfrm>
          <a:off x="2514600" y="3962400"/>
          <a:ext cx="466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2" r:id="rId11" imgW="469696" imgH="393529" progId="Equation.3">
                  <p:embed/>
                </p:oleObj>
              </mc:Choice>
              <mc:Fallback>
                <p:oleObj r:id="rId11" imgW="469696" imgH="393529" progId="Equation.3">
                  <p:embed/>
                  <p:pic>
                    <p:nvPicPr>
                      <p:cNvPr id="0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962400"/>
                        <a:ext cx="4667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5" name="Object 23"/>
          <p:cNvGraphicFramePr>
            <a:graphicFrameLocks noChangeAspect="1"/>
          </p:cNvGraphicFramePr>
          <p:nvPr/>
        </p:nvGraphicFramePr>
        <p:xfrm>
          <a:off x="6477000" y="3962400"/>
          <a:ext cx="2667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3" r:id="rId13" imgW="266469" imgH="393359" progId="Equation.3">
                  <p:embed/>
                </p:oleObj>
              </mc:Choice>
              <mc:Fallback>
                <p:oleObj r:id="rId13" imgW="266469" imgH="393359" progId="Equation.3">
                  <p:embed/>
                  <p:pic>
                    <p:nvPicPr>
                      <p:cNvPr id="0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3962400"/>
                        <a:ext cx="2667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6" name="Object 22"/>
          <p:cNvGraphicFramePr>
            <a:graphicFrameLocks noChangeAspect="1"/>
          </p:cNvGraphicFramePr>
          <p:nvPr/>
        </p:nvGraphicFramePr>
        <p:xfrm>
          <a:off x="6934200" y="3962400"/>
          <a:ext cx="3810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4" r:id="rId15" imgW="380835" imgH="393529" progId="Equation.3">
                  <p:embed/>
                </p:oleObj>
              </mc:Choice>
              <mc:Fallback>
                <p:oleObj r:id="rId15" imgW="380835" imgH="393529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34200" y="3962400"/>
                        <a:ext cx="3810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7" name="Object 15"/>
          <p:cNvGraphicFramePr>
            <a:graphicFrameLocks noChangeAspect="1"/>
          </p:cNvGraphicFramePr>
          <p:nvPr/>
        </p:nvGraphicFramePr>
        <p:xfrm>
          <a:off x="4648200" y="6248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5" r:id="rId17" imgW="241300" imgH="228600" progId="Equation.3">
                  <p:embed/>
                </p:oleObj>
              </mc:Choice>
              <mc:Fallback>
                <p:oleObj r:id="rId17" imgW="241300" imgH="2286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6248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8" name="Object 6"/>
          <p:cNvGraphicFramePr>
            <a:graphicFrameLocks noChangeAspect="1"/>
          </p:cNvGraphicFramePr>
          <p:nvPr/>
        </p:nvGraphicFramePr>
        <p:xfrm>
          <a:off x="4648200" y="5181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276" r:id="rId19" imgW="241300" imgH="228600" progId="Equation.3">
                  <p:embed/>
                </p:oleObj>
              </mc:Choice>
              <mc:Fallback>
                <p:oleObj r:id="rId19" imgW="24130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5181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9105" name="Group 143"/>
          <p:cNvGrpSpPr>
            <a:grpSpLocks/>
          </p:cNvGrpSpPr>
          <p:nvPr/>
        </p:nvGrpSpPr>
        <p:grpSpPr bwMode="auto">
          <a:xfrm>
            <a:off x="1905000" y="3352800"/>
            <a:ext cx="5562600" cy="3276600"/>
            <a:chOff x="-2" y="-2"/>
            <a:chExt cx="2809" cy="2884"/>
          </a:xfrm>
        </p:grpSpPr>
        <p:grpSp>
          <p:nvGrpSpPr>
            <p:cNvPr id="89108" name="Group 141"/>
            <p:cNvGrpSpPr>
              <a:grpSpLocks/>
            </p:cNvGrpSpPr>
            <p:nvPr/>
          </p:nvGrpSpPr>
          <p:grpSpPr bwMode="auto">
            <a:xfrm>
              <a:off x="0" y="0"/>
              <a:ext cx="2805" cy="2880"/>
              <a:chOff x="0" y="0"/>
              <a:chExt cx="2805" cy="2880"/>
            </a:xfrm>
          </p:grpSpPr>
          <p:grpSp>
            <p:nvGrpSpPr>
              <p:cNvPr id="89110" name="Group 70"/>
              <p:cNvGrpSpPr>
                <a:grpSpLocks/>
              </p:cNvGrpSpPr>
              <p:nvPr/>
            </p:nvGrpSpPr>
            <p:grpSpPr bwMode="auto">
              <a:xfrm>
                <a:off x="0" y="0"/>
                <a:ext cx="282" cy="480"/>
                <a:chOff x="0" y="0"/>
                <a:chExt cx="282" cy="480"/>
              </a:xfrm>
            </p:grpSpPr>
            <p:sp>
              <p:nvSpPr>
                <p:cNvPr id="89216" name="Rectangle 29"/>
                <p:cNvSpPr>
                  <a:spLocks noChangeArrowheads="1" noTextEdit="1"/>
                </p:cNvSpPr>
                <p:nvPr/>
              </p:nvSpPr>
              <p:spPr bwMode="auto">
                <a:xfrm>
                  <a:off x="43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7" name="Rectangle 69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1" name="Group 72"/>
              <p:cNvGrpSpPr>
                <a:grpSpLocks/>
              </p:cNvGrpSpPr>
              <p:nvPr/>
            </p:nvGrpSpPr>
            <p:grpSpPr bwMode="auto">
              <a:xfrm>
                <a:off x="282" y="0"/>
                <a:ext cx="282" cy="480"/>
                <a:chOff x="282" y="0"/>
                <a:chExt cx="282" cy="480"/>
              </a:xfrm>
            </p:grpSpPr>
            <p:sp>
              <p:nvSpPr>
                <p:cNvPr id="89214" name="Rectangle 30"/>
                <p:cNvSpPr>
                  <a:spLocks noChangeArrowheads="1"/>
                </p:cNvSpPr>
                <p:nvPr/>
              </p:nvSpPr>
              <p:spPr bwMode="auto">
                <a:xfrm>
                  <a:off x="325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5" name="Rectangle 71"/>
                <p:cNvSpPr>
                  <a:spLocks noChangeArrowheads="1"/>
                </p:cNvSpPr>
                <p:nvPr/>
              </p:nvSpPr>
              <p:spPr bwMode="auto">
                <a:xfrm>
                  <a:off x="282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2" name="Group 74"/>
              <p:cNvGrpSpPr>
                <a:grpSpLocks/>
              </p:cNvGrpSpPr>
              <p:nvPr/>
            </p:nvGrpSpPr>
            <p:grpSpPr bwMode="auto">
              <a:xfrm>
                <a:off x="564" y="0"/>
                <a:ext cx="468" cy="480"/>
                <a:chOff x="564" y="0"/>
                <a:chExt cx="468" cy="480"/>
              </a:xfrm>
            </p:grpSpPr>
            <p:sp>
              <p:nvSpPr>
                <p:cNvPr id="89212" name="Rectangle 31"/>
                <p:cNvSpPr>
                  <a:spLocks noChangeArrowheads="1" noTextEdit="1"/>
                </p:cNvSpPr>
                <p:nvPr/>
              </p:nvSpPr>
              <p:spPr bwMode="auto">
                <a:xfrm>
                  <a:off x="607" y="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13" name="Rectangle 73"/>
                <p:cNvSpPr>
                  <a:spLocks noChangeArrowheads="1"/>
                </p:cNvSpPr>
                <p:nvPr/>
              </p:nvSpPr>
              <p:spPr bwMode="auto">
                <a:xfrm>
                  <a:off x="564" y="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3" name="Group 76"/>
              <p:cNvGrpSpPr>
                <a:grpSpLocks/>
              </p:cNvGrpSpPr>
              <p:nvPr/>
            </p:nvGrpSpPr>
            <p:grpSpPr bwMode="auto">
              <a:xfrm>
                <a:off x="1032" y="0"/>
                <a:ext cx="1209" cy="480"/>
                <a:chOff x="1032" y="0"/>
                <a:chExt cx="1209" cy="480"/>
              </a:xfrm>
            </p:grpSpPr>
            <p:sp>
              <p:nvSpPr>
                <p:cNvPr id="89210" name="Rectangle 32"/>
                <p:cNvSpPr>
                  <a:spLocks noChangeArrowheads="1"/>
                </p:cNvSpPr>
                <p:nvPr/>
              </p:nvSpPr>
              <p:spPr bwMode="auto">
                <a:xfrm>
                  <a:off x="1075" y="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Task 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11" name="Rectangle 75"/>
                <p:cNvSpPr>
                  <a:spLocks noChangeArrowheads="1"/>
                </p:cNvSpPr>
                <p:nvPr/>
              </p:nvSpPr>
              <p:spPr bwMode="auto">
                <a:xfrm>
                  <a:off x="1032" y="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4" name="Group 78"/>
              <p:cNvGrpSpPr>
                <a:grpSpLocks/>
              </p:cNvGrpSpPr>
              <p:nvPr/>
            </p:nvGrpSpPr>
            <p:grpSpPr bwMode="auto">
              <a:xfrm>
                <a:off x="2241" y="0"/>
                <a:ext cx="282" cy="480"/>
                <a:chOff x="2241" y="0"/>
                <a:chExt cx="282" cy="480"/>
              </a:xfrm>
            </p:grpSpPr>
            <p:sp>
              <p:nvSpPr>
                <p:cNvPr id="89208" name="Rectangle 33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9" name="Rectangle 77"/>
                <p:cNvSpPr>
                  <a:spLocks noChangeArrowheads="1"/>
                </p:cNvSpPr>
                <p:nvPr/>
              </p:nvSpPr>
              <p:spPr bwMode="auto">
                <a:xfrm>
                  <a:off x="2241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5" name="Group 80"/>
              <p:cNvGrpSpPr>
                <a:grpSpLocks/>
              </p:cNvGrpSpPr>
              <p:nvPr/>
            </p:nvGrpSpPr>
            <p:grpSpPr bwMode="auto">
              <a:xfrm>
                <a:off x="2523" y="0"/>
                <a:ext cx="282" cy="480"/>
                <a:chOff x="2523" y="0"/>
                <a:chExt cx="282" cy="480"/>
              </a:xfrm>
            </p:grpSpPr>
            <p:sp>
              <p:nvSpPr>
                <p:cNvPr id="89206" name="Rectangle 34"/>
                <p:cNvSpPr>
                  <a:spLocks noChangeArrowheads="1"/>
                </p:cNvSpPr>
                <p:nvPr/>
              </p:nvSpPr>
              <p:spPr bwMode="auto">
                <a:xfrm>
                  <a:off x="2566" y="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7" name="Rectangle 79"/>
                <p:cNvSpPr>
                  <a:spLocks noChangeArrowheads="1"/>
                </p:cNvSpPr>
                <p:nvPr/>
              </p:nvSpPr>
              <p:spPr bwMode="auto">
                <a:xfrm>
                  <a:off x="2523" y="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6" name="Group 82"/>
              <p:cNvGrpSpPr>
                <a:grpSpLocks/>
              </p:cNvGrpSpPr>
              <p:nvPr/>
            </p:nvGrpSpPr>
            <p:grpSpPr bwMode="auto">
              <a:xfrm>
                <a:off x="0" y="480"/>
                <a:ext cx="282" cy="480"/>
                <a:chOff x="0" y="480"/>
                <a:chExt cx="282" cy="480"/>
              </a:xfrm>
            </p:grpSpPr>
            <p:sp>
              <p:nvSpPr>
                <p:cNvPr id="89204" name="Rectangle 35"/>
                <p:cNvSpPr>
                  <a:spLocks noChangeArrowheads="1" noTextEdit="1"/>
                </p:cNvSpPr>
                <p:nvPr/>
              </p:nvSpPr>
              <p:spPr bwMode="auto">
                <a:xfrm>
                  <a:off x="43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5" name="Rectangle 81"/>
                <p:cNvSpPr>
                  <a:spLocks noChangeArrowheads="1"/>
                </p:cNvSpPr>
                <p:nvPr/>
              </p:nvSpPr>
              <p:spPr bwMode="auto">
                <a:xfrm>
                  <a:off x="0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7" name="Group 84"/>
              <p:cNvGrpSpPr>
                <a:grpSpLocks/>
              </p:cNvGrpSpPr>
              <p:nvPr/>
            </p:nvGrpSpPr>
            <p:grpSpPr bwMode="auto">
              <a:xfrm>
                <a:off x="282" y="480"/>
                <a:ext cx="282" cy="480"/>
                <a:chOff x="282" y="480"/>
                <a:chExt cx="282" cy="480"/>
              </a:xfrm>
            </p:grpSpPr>
            <p:sp>
              <p:nvSpPr>
                <p:cNvPr id="89202" name="Rectangle 36"/>
                <p:cNvSpPr>
                  <a:spLocks noChangeArrowheads="1" noTextEdit="1"/>
                </p:cNvSpPr>
                <p:nvPr/>
              </p:nvSpPr>
              <p:spPr bwMode="auto">
                <a:xfrm>
                  <a:off x="325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203" name="Rectangle 83"/>
                <p:cNvSpPr>
                  <a:spLocks noChangeArrowheads="1"/>
                </p:cNvSpPr>
                <p:nvPr/>
              </p:nvSpPr>
              <p:spPr bwMode="auto">
                <a:xfrm>
                  <a:off x="282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8" name="Group 86"/>
              <p:cNvGrpSpPr>
                <a:grpSpLocks/>
              </p:cNvGrpSpPr>
              <p:nvPr/>
            </p:nvGrpSpPr>
            <p:grpSpPr bwMode="auto">
              <a:xfrm>
                <a:off x="564" y="480"/>
                <a:ext cx="468" cy="480"/>
                <a:chOff x="564" y="480"/>
                <a:chExt cx="468" cy="480"/>
              </a:xfrm>
            </p:grpSpPr>
            <p:sp>
              <p:nvSpPr>
                <p:cNvPr id="89200" name="Rectangle 37"/>
                <p:cNvSpPr>
                  <a:spLocks noChangeArrowheads="1"/>
                </p:cNvSpPr>
                <p:nvPr/>
              </p:nvSpPr>
              <p:spPr bwMode="auto">
                <a:xfrm>
                  <a:off x="607" y="48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 i="1">
                      <a:solidFill>
                        <a:schemeClr val="bg2"/>
                      </a:solidFill>
                      <a:cs typeface="Times New Roman" pitchFamily="18" charset="0"/>
                    </a:rPr>
                    <a:t>k</a:t>
                  </a:r>
                  <a:endParaRPr lang="en-GB" altLang="en-US" sz="1000" i="1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201" name="Rectangle 85"/>
                <p:cNvSpPr>
                  <a:spLocks noChangeArrowheads="1"/>
                </p:cNvSpPr>
                <p:nvPr/>
              </p:nvSpPr>
              <p:spPr bwMode="auto">
                <a:xfrm>
                  <a:off x="564" y="48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19" name="Group 88"/>
              <p:cNvGrpSpPr>
                <a:grpSpLocks/>
              </p:cNvGrpSpPr>
              <p:nvPr/>
            </p:nvGrpSpPr>
            <p:grpSpPr bwMode="auto">
              <a:xfrm>
                <a:off x="1032" y="480"/>
                <a:ext cx="1209" cy="480"/>
                <a:chOff x="1032" y="480"/>
                <a:chExt cx="1209" cy="480"/>
              </a:xfrm>
            </p:grpSpPr>
            <p:sp>
              <p:nvSpPr>
                <p:cNvPr id="89198" name="Rectangle 38"/>
                <p:cNvSpPr>
                  <a:spLocks noChangeArrowheads="1"/>
                </p:cNvSpPr>
                <p:nvPr/>
              </p:nvSpPr>
              <p:spPr bwMode="auto">
                <a:xfrm>
                  <a:off x="1075" y="48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Length 2 DFT's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9" name="Rectangle 87"/>
                <p:cNvSpPr>
                  <a:spLocks noChangeArrowheads="1"/>
                </p:cNvSpPr>
                <p:nvPr/>
              </p:nvSpPr>
              <p:spPr bwMode="auto">
                <a:xfrm>
                  <a:off x="1032" y="48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0" name="Group 90"/>
              <p:cNvGrpSpPr>
                <a:grpSpLocks/>
              </p:cNvGrpSpPr>
              <p:nvPr/>
            </p:nvGrpSpPr>
            <p:grpSpPr bwMode="auto">
              <a:xfrm>
                <a:off x="2241" y="480"/>
                <a:ext cx="282" cy="480"/>
                <a:chOff x="2241" y="480"/>
                <a:chExt cx="282" cy="480"/>
              </a:xfrm>
            </p:grpSpPr>
            <p:sp>
              <p:nvSpPr>
                <p:cNvPr id="89196" name="Rectangle 39"/>
                <p:cNvSpPr>
                  <a:spLocks noChangeArrowheads="1" noTextEdit="1"/>
                </p:cNvSpPr>
                <p:nvPr/>
              </p:nvSpPr>
              <p:spPr bwMode="auto">
                <a:xfrm>
                  <a:off x="2284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7" name="Rectangle 89"/>
                <p:cNvSpPr>
                  <a:spLocks noChangeArrowheads="1"/>
                </p:cNvSpPr>
                <p:nvPr/>
              </p:nvSpPr>
              <p:spPr bwMode="auto">
                <a:xfrm>
                  <a:off x="2241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1" name="Group 92"/>
              <p:cNvGrpSpPr>
                <a:grpSpLocks/>
              </p:cNvGrpSpPr>
              <p:nvPr/>
            </p:nvGrpSpPr>
            <p:grpSpPr bwMode="auto">
              <a:xfrm>
                <a:off x="2523" y="480"/>
                <a:ext cx="282" cy="480"/>
                <a:chOff x="2523" y="480"/>
                <a:chExt cx="282" cy="480"/>
              </a:xfrm>
            </p:grpSpPr>
            <p:sp>
              <p:nvSpPr>
                <p:cNvPr id="89194" name="Rectangle 40"/>
                <p:cNvSpPr>
                  <a:spLocks noChangeArrowheads="1" noTextEdit="1"/>
                </p:cNvSpPr>
                <p:nvPr/>
              </p:nvSpPr>
              <p:spPr bwMode="auto">
                <a:xfrm>
                  <a:off x="2566" y="48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89195" name="Rectangle 91"/>
                <p:cNvSpPr>
                  <a:spLocks noChangeArrowheads="1"/>
                </p:cNvSpPr>
                <p:nvPr/>
              </p:nvSpPr>
              <p:spPr bwMode="auto">
                <a:xfrm>
                  <a:off x="2523" y="48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2" name="Group 94"/>
              <p:cNvGrpSpPr>
                <a:grpSpLocks/>
              </p:cNvGrpSpPr>
              <p:nvPr/>
            </p:nvGrpSpPr>
            <p:grpSpPr bwMode="auto">
              <a:xfrm>
                <a:off x="0" y="960"/>
                <a:ext cx="282" cy="480"/>
                <a:chOff x="0" y="960"/>
                <a:chExt cx="282" cy="480"/>
              </a:xfrm>
            </p:grpSpPr>
            <p:sp>
              <p:nvSpPr>
                <p:cNvPr id="89192" name="Rectangle 41"/>
                <p:cNvSpPr>
                  <a:spLocks noChangeArrowheads="1"/>
                </p:cNvSpPr>
                <p:nvPr/>
              </p:nvSpPr>
              <p:spPr bwMode="auto">
                <a:xfrm>
                  <a:off x="43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93" name="Rectangle 93"/>
                <p:cNvSpPr>
                  <a:spLocks noChangeArrowheads="1"/>
                </p:cNvSpPr>
                <p:nvPr/>
              </p:nvSpPr>
              <p:spPr bwMode="auto">
                <a:xfrm>
                  <a:off x="0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3" name="Group 96"/>
              <p:cNvGrpSpPr>
                <a:grpSpLocks/>
              </p:cNvGrpSpPr>
              <p:nvPr/>
            </p:nvGrpSpPr>
            <p:grpSpPr bwMode="auto">
              <a:xfrm>
                <a:off x="282" y="960"/>
                <a:ext cx="282" cy="480"/>
                <a:chOff x="282" y="960"/>
                <a:chExt cx="282" cy="480"/>
              </a:xfrm>
            </p:grpSpPr>
            <p:sp>
              <p:nvSpPr>
                <p:cNvPr id="89190" name="Rectangle 44"/>
                <p:cNvSpPr>
                  <a:spLocks noChangeArrowheads="1"/>
                </p:cNvSpPr>
                <p:nvPr/>
              </p:nvSpPr>
              <p:spPr bwMode="auto">
                <a:xfrm>
                  <a:off x="325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91" name="Rectangle 95"/>
                <p:cNvSpPr>
                  <a:spLocks noChangeArrowheads="1"/>
                </p:cNvSpPr>
                <p:nvPr/>
              </p:nvSpPr>
              <p:spPr bwMode="auto">
                <a:xfrm>
                  <a:off x="282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4" name="Group 98"/>
              <p:cNvGrpSpPr>
                <a:grpSpLocks/>
              </p:cNvGrpSpPr>
              <p:nvPr/>
            </p:nvGrpSpPr>
            <p:grpSpPr bwMode="auto">
              <a:xfrm>
                <a:off x="564" y="960"/>
                <a:ext cx="468" cy="480"/>
                <a:chOff x="564" y="960"/>
                <a:chExt cx="468" cy="480"/>
              </a:xfrm>
            </p:grpSpPr>
            <p:sp>
              <p:nvSpPr>
                <p:cNvPr id="89188" name="Rectangle 45"/>
                <p:cNvSpPr>
                  <a:spLocks noChangeArrowheads="1"/>
                </p:cNvSpPr>
                <p:nvPr/>
              </p:nvSpPr>
              <p:spPr bwMode="auto">
                <a:xfrm>
                  <a:off x="607" y="96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x(0)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9" name="Rectangle 97"/>
                <p:cNvSpPr>
                  <a:spLocks noChangeArrowheads="1"/>
                </p:cNvSpPr>
                <p:nvPr/>
              </p:nvSpPr>
              <p:spPr bwMode="auto">
                <a:xfrm>
                  <a:off x="564" y="96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5" name="Group 100"/>
              <p:cNvGrpSpPr>
                <a:grpSpLocks/>
              </p:cNvGrpSpPr>
              <p:nvPr/>
            </p:nvGrpSpPr>
            <p:grpSpPr bwMode="auto">
              <a:xfrm>
                <a:off x="1032" y="960"/>
                <a:ext cx="1209" cy="480"/>
                <a:chOff x="1032" y="960"/>
                <a:chExt cx="1209" cy="480"/>
              </a:xfrm>
            </p:grpSpPr>
            <p:sp>
              <p:nvSpPr>
                <p:cNvPr id="89186" name="Rectangle 46"/>
                <p:cNvSpPr>
                  <a:spLocks noChangeArrowheads="1"/>
                </p:cNvSpPr>
                <p:nvPr/>
              </p:nvSpPr>
              <p:spPr bwMode="auto">
                <a:xfrm>
                  <a:off x="1075" y="96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7" name="Rectangle 99"/>
                <p:cNvSpPr>
                  <a:spLocks noChangeArrowheads="1"/>
                </p:cNvSpPr>
                <p:nvPr/>
              </p:nvSpPr>
              <p:spPr bwMode="auto">
                <a:xfrm>
                  <a:off x="1032" y="96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6" name="Group 102"/>
              <p:cNvGrpSpPr>
                <a:grpSpLocks/>
              </p:cNvGrpSpPr>
              <p:nvPr/>
            </p:nvGrpSpPr>
            <p:grpSpPr bwMode="auto">
              <a:xfrm>
                <a:off x="2241" y="960"/>
                <a:ext cx="282" cy="480"/>
                <a:chOff x="2241" y="960"/>
                <a:chExt cx="282" cy="480"/>
              </a:xfrm>
            </p:grpSpPr>
            <p:sp>
              <p:nvSpPr>
                <p:cNvPr id="89184" name="Rectangle 47"/>
                <p:cNvSpPr>
                  <a:spLocks noChangeArrowheads="1"/>
                </p:cNvSpPr>
                <p:nvPr/>
              </p:nvSpPr>
              <p:spPr bwMode="auto">
                <a:xfrm>
                  <a:off x="2284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5" name="Rectangle 101"/>
                <p:cNvSpPr>
                  <a:spLocks noChangeArrowheads="1"/>
                </p:cNvSpPr>
                <p:nvPr/>
              </p:nvSpPr>
              <p:spPr bwMode="auto">
                <a:xfrm>
                  <a:off x="2241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7" name="Group 104"/>
              <p:cNvGrpSpPr>
                <a:grpSpLocks/>
              </p:cNvGrpSpPr>
              <p:nvPr/>
            </p:nvGrpSpPr>
            <p:grpSpPr bwMode="auto">
              <a:xfrm>
                <a:off x="2523" y="960"/>
                <a:ext cx="282" cy="480"/>
                <a:chOff x="2523" y="960"/>
                <a:chExt cx="282" cy="480"/>
              </a:xfrm>
            </p:grpSpPr>
            <p:sp>
              <p:nvSpPr>
                <p:cNvPr id="89182" name="Rectangle 48"/>
                <p:cNvSpPr>
                  <a:spLocks noChangeArrowheads="1"/>
                </p:cNvSpPr>
                <p:nvPr/>
              </p:nvSpPr>
              <p:spPr bwMode="auto">
                <a:xfrm>
                  <a:off x="2566" y="96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3" name="Rectangle 103"/>
                <p:cNvSpPr>
                  <a:spLocks noChangeArrowheads="1"/>
                </p:cNvSpPr>
                <p:nvPr/>
              </p:nvSpPr>
              <p:spPr bwMode="auto">
                <a:xfrm>
                  <a:off x="2523" y="96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8" name="Group 106"/>
              <p:cNvGrpSpPr>
                <a:grpSpLocks/>
              </p:cNvGrpSpPr>
              <p:nvPr/>
            </p:nvGrpSpPr>
            <p:grpSpPr bwMode="auto">
              <a:xfrm>
                <a:off x="0" y="1440"/>
                <a:ext cx="282" cy="480"/>
                <a:chOff x="0" y="1440"/>
                <a:chExt cx="282" cy="480"/>
              </a:xfrm>
            </p:grpSpPr>
            <p:sp>
              <p:nvSpPr>
                <p:cNvPr id="89180" name="Rectangle 49"/>
                <p:cNvSpPr>
                  <a:spLocks noChangeArrowheads="1"/>
                </p:cNvSpPr>
                <p:nvPr/>
              </p:nvSpPr>
              <p:spPr bwMode="auto">
                <a:xfrm>
                  <a:off x="43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81" name="Rectangle 105"/>
                <p:cNvSpPr>
                  <a:spLocks noChangeArrowheads="1"/>
                </p:cNvSpPr>
                <p:nvPr/>
              </p:nvSpPr>
              <p:spPr bwMode="auto">
                <a:xfrm>
                  <a:off x="0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29" name="Group 108"/>
              <p:cNvGrpSpPr>
                <a:grpSpLocks/>
              </p:cNvGrpSpPr>
              <p:nvPr/>
            </p:nvGrpSpPr>
            <p:grpSpPr bwMode="auto">
              <a:xfrm>
                <a:off x="282" y="1440"/>
                <a:ext cx="282" cy="480"/>
                <a:chOff x="282" y="1440"/>
                <a:chExt cx="282" cy="480"/>
              </a:xfrm>
            </p:grpSpPr>
            <p:sp>
              <p:nvSpPr>
                <p:cNvPr id="89178" name="Rectangle 50"/>
                <p:cNvSpPr>
                  <a:spLocks noChangeArrowheads="1"/>
                </p:cNvSpPr>
                <p:nvPr/>
              </p:nvSpPr>
              <p:spPr bwMode="auto">
                <a:xfrm>
                  <a:off x="325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9" name="Rectangle 107"/>
                <p:cNvSpPr>
                  <a:spLocks noChangeArrowheads="1"/>
                </p:cNvSpPr>
                <p:nvPr/>
              </p:nvSpPr>
              <p:spPr bwMode="auto">
                <a:xfrm>
                  <a:off x="282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0" name="Group 110"/>
              <p:cNvGrpSpPr>
                <a:grpSpLocks/>
              </p:cNvGrpSpPr>
              <p:nvPr/>
            </p:nvGrpSpPr>
            <p:grpSpPr bwMode="auto">
              <a:xfrm>
                <a:off x="564" y="1440"/>
                <a:ext cx="468" cy="480"/>
                <a:chOff x="564" y="1440"/>
                <a:chExt cx="468" cy="480"/>
              </a:xfrm>
            </p:grpSpPr>
            <p:sp>
              <p:nvSpPr>
                <p:cNvPr id="89176" name="Rectangle 51"/>
                <p:cNvSpPr>
                  <a:spLocks noChangeArrowheads="1"/>
                </p:cNvSpPr>
                <p:nvPr/>
              </p:nvSpPr>
              <p:spPr bwMode="auto">
                <a:xfrm>
                  <a:off x="607" y="144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x(2)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7" name="Rectangle 109"/>
                <p:cNvSpPr>
                  <a:spLocks noChangeArrowheads="1"/>
                </p:cNvSpPr>
                <p:nvPr/>
              </p:nvSpPr>
              <p:spPr bwMode="auto">
                <a:xfrm>
                  <a:off x="564" y="144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1" name="Group 112"/>
              <p:cNvGrpSpPr>
                <a:grpSpLocks/>
              </p:cNvGrpSpPr>
              <p:nvPr/>
            </p:nvGrpSpPr>
            <p:grpSpPr bwMode="auto">
              <a:xfrm>
                <a:off x="1032" y="1440"/>
                <a:ext cx="1209" cy="480"/>
                <a:chOff x="1032" y="1440"/>
                <a:chExt cx="1209" cy="480"/>
              </a:xfrm>
            </p:grpSpPr>
            <p:sp>
              <p:nvSpPr>
                <p:cNvPr id="89174" name="Rectangle 52"/>
                <p:cNvSpPr>
                  <a:spLocks noChangeArrowheads="1"/>
                </p:cNvSpPr>
                <p:nvPr/>
              </p:nvSpPr>
              <p:spPr bwMode="auto">
                <a:xfrm>
                  <a:off x="1075" y="144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5" name="Rectangle 111"/>
                <p:cNvSpPr>
                  <a:spLocks noChangeArrowheads="1"/>
                </p:cNvSpPr>
                <p:nvPr/>
              </p:nvSpPr>
              <p:spPr bwMode="auto">
                <a:xfrm>
                  <a:off x="1032" y="144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2" name="Group 114"/>
              <p:cNvGrpSpPr>
                <a:grpSpLocks/>
              </p:cNvGrpSpPr>
              <p:nvPr/>
            </p:nvGrpSpPr>
            <p:grpSpPr bwMode="auto">
              <a:xfrm>
                <a:off x="2241" y="1440"/>
                <a:ext cx="282" cy="480"/>
                <a:chOff x="2241" y="1440"/>
                <a:chExt cx="282" cy="480"/>
              </a:xfrm>
            </p:grpSpPr>
            <p:sp>
              <p:nvSpPr>
                <p:cNvPr id="89172" name="Rectangle 53"/>
                <p:cNvSpPr>
                  <a:spLocks noChangeArrowheads="1"/>
                </p:cNvSpPr>
                <p:nvPr/>
              </p:nvSpPr>
              <p:spPr bwMode="auto">
                <a:xfrm>
                  <a:off x="2284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3" name="Rectangle 113"/>
                <p:cNvSpPr>
                  <a:spLocks noChangeArrowheads="1"/>
                </p:cNvSpPr>
                <p:nvPr/>
              </p:nvSpPr>
              <p:spPr bwMode="auto">
                <a:xfrm>
                  <a:off x="2241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3" name="Group 116"/>
              <p:cNvGrpSpPr>
                <a:grpSpLocks/>
              </p:cNvGrpSpPr>
              <p:nvPr/>
            </p:nvGrpSpPr>
            <p:grpSpPr bwMode="auto">
              <a:xfrm>
                <a:off x="2523" y="1440"/>
                <a:ext cx="282" cy="480"/>
                <a:chOff x="2523" y="1440"/>
                <a:chExt cx="282" cy="480"/>
              </a:xfrm>
            </p:grpSpPr>
            <p:sp>
              <p:nvSpPr>
                <p:cNvPr id="89170" name="Rectangle 54"/>
                <p:cNvSpPr>
                  <a:spLocks noChangeArrowheads="1"/>
                </p:cNvSpPr>
                <p:nvPr/>
              </p:nvSpPr>
              <p:spPr bwMode="auto">
                <a:xfrm>
                  <a:off x="2566" y="144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71" name="Rectangle 115"/>
                <p:cNvSpPr>
                  <a:spLocks noChangeArrowheads="1"/>
                </p:cNvSpPr>
                <p:nvPr/>
              </p:nvSpPr>
              <p:spPr bwMode="auto">
                <a:xfrm>
                  <a:off x="2523" y="144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4" name="Group 118"/>
              <p:cNvGrpSpPr>
                <a:grpSpLocks/>
              </p:cNvGrpSpPr>
              <p:nvPr/>
            </p:nvGrpSpPr>
            <p:grpSpPr bwMode="auto">
              <a:xfrm>
                <a:off x="0" y="1920"/>
                <a:ext cx="282" cy="480"/>
                <a:chOff x="0" y="1920"/>
                <a:chExt cx="282" cy="480"/>
              </a:xfrm>
            </p:grpSpPr>
            <p:sp>
              <p:nvSpPr>
                <p:cNvPr id="89168" name="Rectangle 55"/>
                <p:cNvSpPr>
                  <a:spLocks noChangeArrowheads="1"/>
                </p:cNvSpPr>
                <p:nvPr/>
              </p:nvSpPr>
              <p:spPr bwMode="auto">
                <a:xfrm>
                  <a:off x="43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89169" name="Rectangle 117"/>
                <p:cNvSpPr>
                  <a:spLocks noChangeArrowheads="1"/>
                </p:cNvSpPr>
                <p:nvPr/>
              </p:nvSpPr>
              <p:spPr bwMode="auto">
                <a:xfrm>
                  <a:off x="0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5" name="Group 120"/>
              <p:cNvGrpSpPr>
                <a:grpSpLocks/>
              </p:cNvGrpSpPr>
              <p:nvPr/>
            </p:nvGrpSpPr>
            <p:grpSpPr bwMode="auto">
              <a:xfrm>
                <a:off x="282" y="1920"/>
                <a:ext cx="282" cy="480"/>
                <a:chOff x="282" y="1920"/>
                <a:chExt cx="282" cy="480"/>
              </a:xfrm>
            </p:grpSpPr>
            <p:sp>
              <p:nvSpPr>
                <p:cNvPr id="89166" name="Rectangle 58"/>
                <p:cNvSpPr>
                  <a:spLocks noChangeArrowheads="1"/>
                </p:cNvSpPr>
                <p:nvPr/>
              </p:nvSpPr>
              <p:spPr bwMode="auto">
                <a:xfrm>
                  <a:off x="325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7" name="Rectangle 119"/>
                <p:cNvSpPr>
                  <a:spLocks noChangeArrowheads="1"/>
                </p:cNvSpPr>
                <p:nvPr/>
              </p:nvSpPr>
              <p:spPr bwMode="auto">
                <a:xfrm>
                  <a:off x="282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6" name="Group 122"/>
              <p:cNvGrpSpPr>
                <a:grpSpLocks/>
              </p:cNvGrpSpPr>
              <p:nvPr/>
            </p:nvGrpSpPr>
            <p:grpSpPr bwMode="auto">
              <a:xfrm>
                <a:off x="564" y="1920"/>
                <a:ext cx="468" cy="480"/>
                <a:chOff x="564" y="1920"/>
                <a:chExt cx="468" cy="480"/>
              </a:xfrm>
            </p:grpSpPr>
            <p:sp>
              <p:nvSpPr>
                <p:cNvPr id="89164" name="Rectangle 59"/>
                <p:cNvSpPr>
                  <a:spLocks noChangeArrowheads="1"/>
                </p:cNvSpPr>
                <p:nvPr/>
              </p:nvSpPr>
              <p:spPr bwMode="auto">
                <a:xfrm>
                  <a:off x="607" y="192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x(1)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5" name="Rectangle 121"/>
                <p:cNvSpPr>
                  <a:spLocks noChangeArrowheads="1"/>
                </p:cNvSpPr>
                <p:nvPr/>
              </p:nvSpPr>
              <p:spPr bwMode="auto">
                <a:xfrm>
                  <a:off x="564" y="192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7" name="Group 124"/>
              <p:cNvGrpSpPr>
                <a:grpSpLocks/>
              </p:cNvGrpSpPr>
              <p:nvPr/>
            </p:nvGrpSpPr>
            <p:grpSpPr bwMode="auto">
              <a:xfrm>
                <a:off x="1032" y="1920"/>
                <a:ext cx="1209" cy="480"/>
                <a:chOff x="1032" y="1920"/>
                <a:chExt cx="1209" cy="480"/>
              </a:xfrm>
            </p:grpSpPr>
            <p:sp>
              <p:nvSpPr>
                <p:cNvPr id="89162" name="Rectangle 60"/>
                <p:cNvSpPr>
                  <a:spLocks noChangeArrowheads="1"/>
                </p:cNvSpPr>
                <p:nvPr/>
              </p:nvSpPr>
              <p:spPr bwMode="auto">
                <a:xfrm>
                  <a:off x="1075" y="192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3" name="Rectangle 123"/>
                <p:cNvSpPr>
                  <a:spLocks noChangeArrowheads="1"/>
                </p:cNvSpPr>
                <p:nvPr/>
              </p:nvSpPr>
              <p:spPr bwMode="auto">
                <a:xfrm>
                  <a:off x="1032" y="192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8" name="Group 126"/>
              <p:cNvGrpSpPr>
                <a:grpSpLocks/>
              </p:cNvGrpSpPr>
              <p:nvPr/>
            </p:nvGrpSpPr>
            <p:grpSpPr bwMode="auto">
              <a:xfrm>
                <a:off x="2241" y="1920"/>
                <a:ext cx="282" cy="480"/>
                <a:chOff x="2241" y="1920"/>
                <a:chExt cx="282" cy="480"/>
              </a:xfrm>
            </p:grpSpPr>
            <p:sp>
              <p:nvSpPr>
                <p:cNvPr id="89160" name="Rectangle 61"/>
                <p:cNvSpPr>
                  <a:spLocks noChangeArrowheads="1"/>
                </p:cNvSpPr>
                <p:nvPr/>
              </p:nvSpPr>
              <p:spPr bwMode="auto">
                <a:xfrm>
                  <a:off x="2284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61" name="Rectangle 125"/>
                <p:cNvSpPr>
                  <a:spLocks noChangeArrowheads="1"/>
                </p:cNvSpPr>
                <p:nvPr/>
              </p:nvSpPr>
              <p:spPr bwMode="auto">
                <a:xfrm>
                  <a:off x="2241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39" name="Group 128"/>
              <p:cNvGrpSpPr>
                <a:grpSpLocks/>
              </p:cNvGrpSpPr>
              <p:nvPr/>
            </p:nvGrpSpPr>
            <p:grpSpPr bwMode="auto">
              <a:xfrm>
                <a:off x="2523" y="1920"/>
                <a:ext cx="282" cy="480"/>
                <a:chOff x="2523" y="1920"/>
                <a:chExt cx="282" cy="480"/>
              </a:xfrm>
            </p:grpSpPr>
            <p:sp>
              <p:nvSpPr>
                <p:cNvPr id="89158" name="Rectangle 62"/>
                <p:cNvSpPr>
                  <a:spLocks noChangeArrowheads="1"/>
                </p:cNvSpPr>
                <p:nvPr/>
              </p:nvSpPr>
              <p:spPr bwMode="auto">
                <a:xfrm>
                  <a:off x="2566" y="192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0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9" name="Rectangle 127"/>
                <p:cNvSpPr>
                  <a:spLocks noChangeArrowheads="1"/>
                </p:cNvSpPr>
                <p:nvPr/>
              </p:nvSpPr>
              <p:spPr bwMode="auto">
                <a:xfrm>
                  <a:off x="2523" y="192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0" name="Group 130"/>
              <p:cNvGrpSpPr>
                <a:grpSpLocks/>
              </p:cNvGrpSpPr>
              <p:nvPr/>
            </p:nvGrpSpPr>
            <p:grpSpPr bwMode="auto">
              <a:xfrm>
                <a:off x="0" y="2400"/>
                <a:ext cx="282" cy="480"/>
                <a:chOff x="0" y="2400"/>
                <a:chExt cx="282" cy="480"/>
              </a:xfrm>
            </p:grpSpPr>
            <p:sp>
              <p:nvSpPr>
                <p:cNvPr id="89156" name="Rectangle 63"/>
                <p:cNvSpPr>
                  <a:spLocks noChangeArrowheads="1"/>
                </p:cNvSpPr>
                <p:nvPr/>
              </p:nvSpPr>
              <p:spPr bwMode="auto">
                <a:xfrm>
                  <a:off x="43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7" name="Rectangle 129"/>
                <p:cNvSpPr>
                  <a:spLocks noChangeArrowheads="1"/>
                </p:cNvSpPr>
                <p:nvPr/>
              </p:nvSpPr>
              <p:spPr bwMode="auto">
                <a:xfrm>
                  <a:off x="0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1" name="Group 132"/>
              <p:cNvGrpSpPr>
                <a:grpSpLocks/>
              </p:cNvGrpSpPr>
              <p:nvPr/>
            </p:nvGrpSpPr>
            <p:grpSpPr bwMode="auto">
              <a:xfrm>
                <a:off x="282" y="2400"/>
                <a:ext cx="282" cy="480"/>
                <a:chOff x="282" y="2400"/>
                <a:chExt cx="282" cy="480"/>
              </a:xfrm>
            </p:grpSpPr>
            <p:sp>
              <p:nvSpPr>
                <p:cNvPr id="89154" name="Rectangle 64"/>
                <p:cNvSpPr>
                  <a:spLocks noChangeArrowheads="1"/>
                </p:cNvSpPr>
                <p:nvPr/>
              </p:nvSpPr>
              <p:spPr bwMode="auto">
                <a:xfrm>
                  <a:off x="325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5" name="Rectangle 131"/>
                <p:cNvSpPr>
                  <a:spLocks noChangeArrowheads="1"/>
                </p:cNvSpPr>
                <p:nvPr/>
              </p:nvSpPr>
              <p:spPr bwMode="auto">
                <a:xfrm>
                  <a:off x="282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2" name="Group 134"/>
              <p:cNvGrpSpPr>
                <a:grpSpLocks/>
              </p:cNvGrpSpPr>
              <p:nvPr/>
            </p:nvGrpSpPr>
            <p:grpSpPr bwMode="auto">
              <a:xfrm>
                <a:off x="564" y="2400"/>
                <a:ext cx="468" cy="480"/>
                <a:chOff x="564" y="2400"/>
                <a:chExt cx="468" cy="480"/>
              </a:xfrm>
            </p:grpSpPr>
            <p:sp>
              <p:nvSpPr>
                <p:cNvPr id="89152" name="Rectangle 65"/>
                <p:cNvSpPr>
                  <a:spLocks noChangeArrowheads="1"/>
                </p:cNvSpPr>
                <p:nvPr/>
              </p:nvSpPr>
              <p:spPr bwMode="auto">
                <a:xfrm>
                  <a:off x="607" y="2400"/>
                  <a:ext cx="382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x(3)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3" name="Rectangle 133"/>
                <p:cNvSpPr>
                  <a:spLocks noChangeArrowheads="1"/>
                </p:cNvSpPr>
                <p:nvPr/>
              </p:nvSpPr>
              <p:spPr bwMode="auto">
                <a:xfrm>
                  <a:off x="564" y="2400"/>
                  <a:ext cx="468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3" name="Group 136"/>
              <p:cNvGrpSpPr>
                <a:grpSpLocks/>
              </p:cNvGrpSpPr>
              <p:nvPr/>
            </p:nvGrpSpPr>
            <p:grpSpPr bwMode="auto">
              <a:xfrm>
                <a:off x="1032" y="2400"/>
                <a:ext cx="1209" cy="480"/>
                <a:chOff x="1032" y="2400"/>
                <a:chExt cx="1209" cy="480"/>
              </a:xfrm>
            </p:grpSpPr>
            <p:sp>
              <p:nvSpPr>
                <p:cNvPr id="89150" name="Rectangle 66"/>
                <p:cNvSpPr>
                  <a:spLocks noChangeArrowheads="1"/>
                </p:cNvSpPr>
                <p:nvPr/>
              </p:nvSpPr>
              <p:spPr bwMode="auto">
                <a:xfrm>
                  <a:off x="1075" y="2400"/>
                  <a:ext cx="1123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r>
                    <a:rPr lang="en-GB" altLang="en-US" sz="1000">
                      <a:solidFill>
                        <a:schemeClr val="bg2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51" name="Rectangle 135"/>
                <p:cNvSpPr>
                  <a:spLocks noChangeArrowheads="1"/>
                </p:cNvSpPr>
                <p:nvPr/>
              </p:nvSpPr>
              <p:spPr bwMode="auto">
                <a:xfrm>
                  <a:off x="1032" y="2400"/>
                  <a:ext cx="1209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4" name="Group 138"/>
              <p:cNvGrpSpPr>
                <a:grpSpLocks/>
              </p:cNvGrpSpPr>
              <p:nvPr/>
            </p:nvGrpSpPr>
            <p:grpSpPr bwMode="auto">
              <a:xfrm>
                <a:off x="2241" y="2400"/>
                <a:ext cx="282" cy="480"/>
                <a:chOff x="2241" y="2400"/>
                <a:chExt cx="282" cy="480"/>
              </a:xfrm>
            </p:grpSpPr>
            <p:sp>
              <p:nvSpPr>
                <p:cNvPr id="89148" name="Rectangle 67"/>
                <p:cNvSpPr>
                  <a:spLocks noChangeArrowheads="1"/>
                </p:cNvSpPr>
                <p:nvPr/>
              </p:nvSpPr>
              <p:spPr bwMode="auto">
                <a:xfrm>
                  <a:off x="2284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9" name="Rectangle 137"/>
                <p:cNvSpPr>
                  <a:spLocks noChangeArrowheads="1"/>
                </p:cNvSpPr>
                <p:nvPr/>
              </p:nvSpPr>
              <p:spPr bwMode="auto">
                <a:xfrm>
                  <a:off x="2241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89145" name="Group 140"/>
              <p:cNvGrpSpPr>
                <a:grpSpLocks/>
              </p:cNvGrpSpPr>
              <p:nvPr/>
            </p:nvGrpSpPr>
            <p:grpSpPr bwMode="auto">
              <a:xfrm>
                <a:off x="2523" y="2400"/>
                <a:ext cx="282" cy="480"/>
                <a:chOff x="2523" y="2400"/>
                <a:chExt cx="282" cy="480"/>
              </a:xfrm>
            </p:grpSpPr>
            <p:sp>
              <p:nvSpPr>
                <p:cNvPr id="89146" name="Rectangle 68"/>
                <p:cNvSpPr>
                  <a:spLocks noChangeArrowheads="1"/>
                </p:cNvSpPr>
                <p:nvPr/>
              </p:nvSpPr>
              <p:spPr bwMode="auto">
                <a:xfrm>
                  <a:off x="2566" y="2400"/>
                  <a:ext cx="196" cy="48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algn="ctr" eaLnBrk="1" hangingPunct="1"/>
                  <a:r>
                    <a:rPr lang="en-GB" altLang="en-US" sz="2000">
                      <a:solidFill>
                        <a:schemeClr val="bg2"/>
                      </a:solidFill>
                      <a:cs typeface="Times New Roman" pitchFamily="18" charset="0"/>
                    </a:rPr>
                    <a:t>1</a:t>
                  </a:r>
                  <a:endParaRPr lang="en-GB" altLang="en-US" sz="1000">
                    <a:solidFill>
                      <a:schemeClr val="bg2"/>
                    </a:solidFill>
                    <a:cs typeface="Times New Roman" pitchFamily="18" charset="0"/>
                  </a:endParaRPr>
                </a:p>
                <a:p>
                  <a:pPr algn="ctr"/>
                  <a:endParaRPr lang="en-GB" altLang="en-US" sz="24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89147" name="Rectangle 139"/>
                <p:cNvSpPr>
                  <a:spLocks noChangeArrowheads="1"/>
                </p:cNvSpPr>
                <p:nvPr/>
              </p:nvSpPr>
              <p:spPr bwMode="auto">
                <a:xfrm>
                  <a:off x="2523" y="2400"/>
                  <a:ext cx="282" cy="48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</p:grpSp>
        <p:sp>
          <p:nvSpPr>
            <p:cNvPr id="89109" name="Rectangle 142"/>
            <p:cNvSpPr>
              <a:spLocks noChangeArrowheads="1"/>
            </p:cNvSpPr>
            <p:nvPr/>
          </p:nvSpPr>
          <p:spPr bwMode="auto">
            <a:xfrm>
              <a:off x="-2" y="-2"/>
              <a:ext cx="2809" cy="2884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89106" name="Rectangle 144"/>
          <p:cNvSpPr>
            <a:spLocks noChangeArrowheads="1"/>
          </p:cNvSpPr>
          <p:nvPr/>
        </p:nvSpPr>
        <p:spPr bwMode="auto">
          <a:xfrm>
            <a:off x="2057400" y="4419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0</a:t>
            </a:r>
          </a:p>
        </p:txBody>
      </p:sp>
      <p:sp>
        <p:nvSpPr>
          <p:cNvPr id="89107" name="Rectangle 145"/>
          <p:cNvSpPr>
            <a:spLocks noChangeArrowheads="1"/>
          </p:cNvSpPr>
          <p:nvPr/>
        </p:nvSpPr>
        <p:spPr bwMode="auto">
          <a:xfrm>
            <a:off x="2057400" y="5562600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bg2"/>
                </a:solidFill>
                <a:cs typeface="Times New Roman" pitchFamily="18" charset="0"/>
              </a:rPr>
              <a:t>1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012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B1AB4F-B84E-4316-A289-F922F13A9588}" type="slidenum">
              <a:rPr lang="en-GB" altLang="en-US" sz="1400"/>
              <a:pPr eaLnBrk="1" hangingPunct="1"/>
              <a:t>58</a:t>
            </a:fld>
            <a:endParaRPr lang="en-GB" altLang="en-US" sz="1400"/>
          </a:p>
        </p:txBody>
      </p:sp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2:</a:t>
            </a:r>
            <a:endParaRPr lang="en-GB" smtClean="0">
              <a:solidFill>
                <a:srgbClr val="CC0000"/>
              </a:solidFill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Introduce twiddle factors:</a:t>
            </a:r>
            <a:r>
              <a:rPr lang="en-GB" smtClean="0"/>
              <a:t> </a:t>
            </a:r>
          </a:p>
        </p:txBody>
      </p:sp>
      <p:sp>
        <p:nvSpPr>
          <p:cNvPr id="90123" name="Rectangle 5"/>
          <p:cNvSpPr>
            <a:spLocks noChangeArrowheads="1"/>
          </p:cNvSpPr>
          <p:nvPr/>
        </p:nvSpPr>
        <p:spPr bwMode="auto">
          <a:xfrm>
            <a:off x="26527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4" name="Object 4"/>
          <p:cNvGraphicFramePr>
            <a:graphicFrameLocks noChangeAspect="1"/>
          </p:cNvGraphicFramePr>
          <p:nvPr/>
        </p:nvGraphicFramePr>
        <p:xfrm>
          <a:off x="2652713" y="3214688"/>
          <a:ext cx="38385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48" r:id="rId3" imgW="3835400" imgH="431800" progId="Equation.3">
                  <p:embed/>
                </p:oleObj>
              </mc:Choice>
              <mc:Fallback>
                <p:oleObj r:id="rId3" imgW="38354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52713" y="3214688"/>
                        <a:ext cx="38385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4" name="Rectangle 7"/>
          <p:cNvSpPr>
            <a:spLocks noChangeArrowheads="1"/>
          </p:cNvSpPr>
          <p:nvPr/>
        </p:nvSpPr>
        <p:spPr bwMode="auto">
          <a:xfrm>
            <a:off x="32004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5" name="Object 6"/>
          <p:cNvGraphicFramePr>
            <a:graphicFrameLocks noChangeAspect="1"/>
          </p:cNvGraphicFramePr>
          <p:nvPr/>
        </p:nvGraphicFramePr>
        <p:xfrm>
          <a:off x="2819400" y="3733800"/>
          <a:ext cx="27432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49" r:id="rId5" imgW="2743200" imgH="431800" progId="Equation.3">
                  <p:embed/>
                </p:oleObj>
              </mc:Choice>
              <mc:Fallback>
                <p:oleObj r:id="rId5" imgW="27432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3733800"/>
                        <a:ext cx="27432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5" name="Rectangle 9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6" name="Object 8"/>
          <p:cNvGraphicFramePr>
            <a:graphicFrameLocks noChangeAspect="1"/>
          </p:cNvGraphicFramePr>
          <p:nvPr/>
        </p:nvGraphicFramePr>
        <p:xfrm>
          <a:off x="2819400" y="42672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0" r:id="rId7" imgW="2628900" imgH="431800" progId="Equation.3">
                  <p:embed/>
                </p:oleObj>
              </mc:Choice>
              <mc:Fallback>
                <p:oleObj r:id="rId7" imgW="2628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2672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6" name="Rectangle 11"/>
          <p:cNvSpPr>
            <a:spLocks noChangeArrowheads="1"/>
          </p:cNvSpPr>
          <p:nvPr/>
        </p:nvSpPr>
        <p:spPr bwMode="auto">
          <a:xfrm>
            <a:off x="3257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7" name="Object 10"/>
          <p:cNvGraphicFramePr>
            <a:graphicFrameLocks noChangeAspect="1"/>
          </p:cNvGraphicFramePr>
          <p:nvPr/>
        </p:nvGraphicFramePr>
        <p:xfrm>
          <a:off x="2819400" y="4876800"/>
          <a:ext cx="2628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1" r:id="rId9" imgW="2628900" imgH="431800" progId="Equation.3">
                  <p:embed/>
                </p:oleObj>
              </mc:Choice>
              <mc:Fallback>
                <p:oleObj r:id="rId9" imgW="2628900" imgH="4318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9400" y="4876800"/>
                        <a:ext cx="2628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27" name="Rectangle 13"/>
          <p:cNvSpPr>
            <a:spLocks noChangeArrowheads="1"/>
          </p:cNvSpPr>
          <p:nvPr/>
        </p:nvSpPr>
        <p:spPr bwMode="auto">
          <a:xfrm>
            <a:off x="33337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0118" name="Object 12"/>
          <p:cNvGraphicFramePr>
            <a:graphicFrameLocks noChangeAspect="1"/>
          </p:cNvGraphicFramePr>
          <p:nvPr/>
        </p:nvGraphicFramePr>
        <p:xfrm>
          <a:off x="2895600" y="5486400"/>
          <a:ext cx="24765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2" r:id="rId11" imgW="2476500" imgH="431800" progId="Equation.3">
                  <p:embed/>
                </p:oleObj>
              </mc:Choice>
              <mc:Fallback>
                <p:oleObj r:id="rId11" imgW="24765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5486400"/>
                        <a:ext cx="24765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9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114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490576E-2C8F-487D-BFCA-F3726FC383C9}" type="slidenum">
              <a:rPr lang="en-GB" altLang="en-US" sz="1400"/>
              <a:pPr eaLnBrk="1" hangingPunct="1"/>
              <a:t>59</a:t>
            </a:fld>
            <a:endParaRPr lang="en-GB" altLang="en-US" sz="1400"/>
          </a:p>
        </p:txBody>
      </p:sp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graphicFrame>
        <p:nvGraphicFramePr>
          <p:cNvPr id="91138" name="Object 261"/>
          <p:cNvGraphicFramePr>
            <a:graphicFrameLocks noChangeAspect="1"/>
          </p:cNvGraphicFramePr>
          <p:nvPr/>
        </p:nvGraphicFramePr>
        <p:xfrm>
          <a:off x="1371600" y="2286000"/>
          <a:ext cx="6602413" cy="389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46" name="Document" r:id="rId3" imgW="5430600" imgH="3206880" progId="Word.Document.8">
                  <p:embed/>
                </p:oleObj>
              </mc:Choice>
              <mc:Fallback>
                <p:oleObj name="Document" r:id="rId3" imgW="5430600" imgH="3206880" progId="Word.Document.8">
                  <p:embed/>
                  <p:pic>
                    <p:nvPicPr>
                      <p:cNvPr id="0" name="Object 2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600" y="2286000"/>
                        <a:ext cx="6602413" cy="389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7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21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076D90E-627D-40FE-B4FB-AF824B5045AC}" type="slidenum">
              <a:rPr lang="en-GB" altLang="en-US" sz="1400"/>
              <a:pPr eaLnBrk="1" hangingPunct="1"/>
              <a:t>60</a:t>
            </a:fld>
            <a:endParaRPr lang="en-GB" altLang="en-US" sz="1400"/>
          </a:p>
        </p:txBody>
      </p:sp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smtClean="0">
                <a:solidFill>
                  <a:srgbClr val="CC0000"/>
                </a:solidFill>
                <a:latin typeface="Arial" charset="0"/>
                <a:cs typeface="Times New Roman" pitchFamily="18" charset="0"/>
              </a:rPr>
              <a:t>Task 3: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92171" name="Rectangle 5"/>
          <p:cNvSpPr>
            <a:spLocks noChangeArrowheads="1"/>
          </p:cNvSpPr>
          <p:nvPr/>
        </p:nvSpPr>
        <p:spPr bwMode="auto">
          <a:xfrm>
            <a:off x="2405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2" name="Object 4"/>
          <p:cNvGraphicFramePr>
            <a:graphicFrameLocks noChangeAspect="1"/>
          </p:cNvGraphicFramePr>
          <p:nvPr/>
        </p:nvGraphicFramePr>
        <p:xfrm>
          <a:off x="2438400" y="2667000"/>
          <a:ext cx="4333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96" r:id="rId3" imgW="4330700" imgH="660400" progId="Equation.3">
                  <p:embed/>
                </p:oleObj>
              </mc:Choice>
              <mc:Fallback>
                <p:oleObj r:id="rId3" imgW="43307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667000"/>
                        <a:ext cx="4333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2" name="Rectangle 7"/>
          <p:cNvSpPr>
            <a:spLocks noChangeArrowheads="1"/>
          </p:cNvSpPr>
          <p:nvPr/>
        </p:nvSpPr>
        <p:spPr bwMode="auto">
          <a:xfrm>
            <a:off x="278606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3" name="Object 6"/>
          <p:cNvGraphicFramePr>
            <a:graphicFrameLocks noChangeAspect="1"/>
          </p:cNvGraphicFramePr>
          <p:nvPr/>
        </p:nvGraphicFramePr>
        <p:xfrm>
          <a:off x="2514600" y="3505200"/>
          <a:ext cx="35718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97" r:id="rId5" imgW="3568700" imgH="660400" progId="Equation.3">
                  <p:embed/>
                </p:oleObj>
              </mc:Choice>
              <mc:Fallback>
                <p:oleObj r:id="rId5" imgW="3568700" imgH="6604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3505200"/>
                        <a:ext cx="35718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3" name="Rectangle 9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4" name="Object 8"/>
          <p:cNvGraphicFramePr>
            <a:graphicFrameLocks noChangeAspect="1"/>
          </p:cNvGraphicFramePr>
          <p:nvPr/>
        </p:nvGraphicFramePr>
        <p:xfrm>
          <a:off x="3505200" y="41910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98" r:id="rId7" imgW="3390900" imgH="431800" progId="Equation.3">
                  <p:embed/>
                </p:oleObj>
              </mc:Choice>
              <mc:Fallback>
                <p:oleObj r:id="rId7" imgW="3390900" imgH="431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1910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4" name="Rectangle 11"/>
          <p:cNvSpPr>
            <a:spLocks noChangeArrowheads="1"/>
          </p:cNvSpPr>
          <p:nvPr/>
        </p:nvSpPr>
        <p:spPr bwMode="auto">
          <a:xfrm>
            <a:off x="2843213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5" name="Object 10"/>
          <p:cNvGraphicFramePr>
            <a:graphicFrameLocks noChangeAspect="1"/>
          </p:cNvGraphicFramePr>
          <p:nvPr/>
        </p:nvGraphicFramePr>
        <p:xfrm>
          <a:off x="2514600" y="4724400"/>
          <a:ext cx="345757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99" r:id="rId9" imgW="3454400" imgH="660400" progId="Equation.3">
                  <p:embed/>
                </p:oleObj>
              </mc:Choice>
              <mc:Fallback>
                <p:oleObj r:id="rId9" imgW="3454400" imgH="66040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4724400"/>
                        <a:ext cx="345757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75" name="Rectangle 13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66" name="Object 12"/>
          <p:cNvGraphicFramePr>
            <a:graphicFrameLocks noChangeAspect="1"/>
          </p:cNvGraphicFramePr>
          <p:nvPr/>
        </p:nvGraphicFramePr>
        <p:xfrm>
          <a:off x="3505200" y="55626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0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55626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2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31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C68A785-7E13-4724-9DC5-0B0E8B1B8CB7}" type="slidenum">
              <a:rPr lang="en-GB" altLang="en-US" sz="1400"/>
              <a:pPr eaLnBrk="1" hangingPunct="1"/>
              <a:t>61</a:t>
            </a:fld>
            <a:endParaRPr lang="en-GB" altLang="en-US" sz="1400"/>
          </a:p>
        </p:txBody>
      </p:sp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93195" name="Rectangle 5"/>
          <p:cNvSpPr>
            <a:spLocks noChangeArrowheads="1"/>
          </p:cNvSpPr>
          <p:nvPr/>
        </p:nvSpPr>
        <p:spPr bwMode="auto">
          <a:xfrm>
            <a:off x="283368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6" name="Object 4"/>
          <p:cNvGraphicFramePr>
            <a:graphicFrameLocks noChangeAspect="1"/>
          </p:cNvGraphicFramePr>
          <p:nvPr/>
        </p:nvGraphicFramePr>
        <p:xfrm>
          <a:off x="2895600" y="2362200"/>
          <a:ext cx="34766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25" r:id="rId3" imgW="3479800" imgH="660400" progId="Equation.3">
                  <p:embed/>
                </p:oleObj>
              </mc:Choice>
              <mc:Fallback>
                <p:oleObj r:id="rId3" imgW="3479800" imgH="6604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95600" y="2362200"/>
                        <a:ext cx="34766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6" name="Rectangle 7"/>
          <p:cNvSpPr>
            <a:spLocks noChangeArrowheads="1"/>
          </p:cNvSpPr>
          <p:nvPr/>
        </p:nvSpPr>
        <p:spPr bwMode="auto">
          <a:xfrm>
            <a:off x="287655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7" name="Object 6"/>
          <p:cNvGraphicFramePr>
            <a:graphicFrameLocks noChangeAspect="1"/>
          </p:cNvGraphicFramePr>
          <p:nvPr/>
        </p:nvGraphicFramePr>
        <p:xfrm>
          <a:off x="3810000" y="3200400"/>
          <a:ext cx="33909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26" r:id="rId5" imgW="3390900" imgH="431800" progId="Equation.3">
                  <p:embed/>
                </p:oleObj>
              </mc:Choice>
              <mc:Fallback>
                <p:oleObj r:id="rId5" imgW="3390900" imgH="431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3200400"/>
                        <a:ext cx="33909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7" name="Rectangle 10"/>
          <p:cNvSpPr>
            <a:spLocks noChangeArrowheads="1"/>
          </p:cNvSpPr>
          <p:nvPr/>
        </p:nvSpPr>
        <p:spPr bwMode="auto">
          <a:xfrm>
            <a:off x="28813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8" name="Object 9"/>
          <p:cNvGraphicFramePr>
            <a:graphicFrameLocks noChangeAspect="1"/>
          </p:cNvGraphicFramePr>
          <p:nvPr/>
        </p:nvGraphicFramePr>
        <p:xfrm>
          <a:off x="3733800" y="3810000"/>
          <a:ext cx="33813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27" r:id="rId7" imgW="3378200" imgH="431800" progId="Equation.3">
                  <p:embed/>
                </p:oleObj>
              </mc:Choice>
              <mc:Fallback>
                <p:oleObj r:id="rId7" imgW="3378200" imgH="43180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3810000"/>
                        <a:ext cx="33813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8" name="Rectangle 12"/>
          <p:cNvSpPr>
            <a:spLocks noChangeArrowheads="1"/>
          </p:cNvSpPr>
          <p:nvPr/>
        </p:nvSpPr>
        <p:spPr bwMode="auto">
          <a:xfrm>
            <a:off x="2890838" y="31003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89" name="Object 11"/>
          <p:cNvGraphicFramePr>
            <a:graphicFrameLocks noChangeAspect="1"/>
          </p:cNvGraphicFramePr>
          <p:nvPr/>
        </p:nvGraphicFramePr>
        <p:xfrm>
          <a:off x="2971800" y="4343400"/>
          <a:ext cx="3362325" cy="657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28" r:id="rId9" imgW="3365500" imgH="660400" progId="Equation.3">
                  <p:embed/>
                </p:oleObj>
              </mc:Choice>
              <mc:Fallback>
                <p:oleObj r:id="rId9" imgW="3365500" imgH="660400" progId="Equation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71800" y="4343400"/>
                        <a:ext cx="3362325" cy="657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199" name="Rectangle 14"/>
          <p:cNvSpPr>
            <a:spLocks noChangeArrowheads="1"/>
          </p:cNvSpPr>
          <p:nvPr/>
        </p:nvSpPr>
        <p:spPr bwMode="auto">
          <a:xfrm>
            <a:off x="293370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0" name="Object 13"/>
          <p:cNvGraphicFramePr>
            <a:graphicFrameLocks noChangeAspect="1"/>
          </p:cNvGraphicFramePr>
          <p:nvPr/>
        </p:nvGraphicFramePr>
        <p:xfrm>
          <a:off x="3886200" y="5105400"/>
          <a:ext cx="3276600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29" r:id="rId11" imgW="3276600" imgH="431800" progId="Equation.3">
                  <p:embed/>
                </p:oleObj>
              </mc:Choice>
              <mc:Fallback>
                <p:oleObj r:id="rId11" imgW="3276600" imgH="43180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105400"/>
                        <a:ext cx="3276600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3200" name="Rectangle 16"/>
          <p:cNvSpPr>
            <a:spLocks noChangeArrowheads="1"/>
          </p:cNvSpPr>
          <p:nvPr/>
        </p:nvSpPr>
        <p:spPr bwMode="auto">
          <a:xfrm>
            <a:off x="29384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3191" name="Object 15"/>
          <p:cNvGraphicFramePr>
            <a:graphicFrameLocks noChangeAspect="1"/>
          </p:cNvGraphicFramePr>
          <p:nvPr/>
        </p:nvGraphicFramePr>
        <p:xfrm>
          <a:off x="3810000" y="5715000"/>
          <a:ext cx="32670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30" r:id="rId13" imgW="3263900" imgH="431800" progId="Equation.3">
                  <p:embed/>
                </p:oleObj>
              </mc:Choice>
              <mc:Fallback>
                <p:oleObj r:id="rId13" imgW="3263900" imgH="431800" progId="Equation.3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5715000"/>
                        <a:ext cx="32670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421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8DCA240-A9FD-44D2-9CB9-35824C8FB1D3}" type="slidenum">
              <a:rPr lang="en-GB" altLang="en-US" sz="1400"/>
              <a:pPr eaLnBrk="1" hangingPunct="1"/>
              <a:t>62</a:t>
            </a:fld>
            <a:endParaRPr lang="en-GB" altLang="en-US" sz="1400"/>
          </a:p>
        </p:txBody>
      </p:sp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graphicFrame>
        <p:nvGraphicFramePr>
          <p:cNvPr id="94210" name="Object 5"/>
          <p:cNvGraphicFramePr>
            <a:graphicFrameLocks noChangeAspect="1"/>
          </p:cNvGraphicFramePr>
          <p:nvPr/>
        </p:nvGraphicFramePr>
        <p:xfrm>
          <a:off x="1524000" y="2209800"/>
          <a:ext cx="6858000" cy="347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218" name="Document" r:id="rId3" imgW="5530320" imgH="2802960" progId="Word.Document.8">
                  <p:embed/>
                </p:oleObj>
              </mc:Choice>
              <mc:Fallback>
                <p:oleObj name="Document" r:id="rId3" imgW="5530320" imgH="2802960" progId="Word.Document.8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2209800"/>
                        <a:ext cx="6858000" cy="3476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54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52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F107923-66F4-4E4C-B21A-2EAE22FC83C8}" type="slidenum">
              <a:rPr lang="en-GB" altLang="en-US" sz="1400"/>
              <a:pPr eaLnBrk="1" hangingPunct="1"/>
              <a:t>63</a:t>
            </a:fld>
            <a:endParaRPr lang="en-GB" altLang="en-US" sz="1400"/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8486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Complete flow graph for the Cooley and Tukey, radix 2, decimation in time FFT.</a:t>
            </a:r>
            <a:r>
              <a:rPr lang="en-GB" sz="2000" smtClean="0"/>
              <a:t> </a:t>
            </a:r>
          </a:p>
        </p:txBody>
      </p:sp>
      <p:grpSp>
        <p:nvGrpSpPr>
          <p:cNvPr id="95258" name="Group 10"/>
          <p:cNvGrpSpPr>
            <a:grpSpLocks/>
          </p:cNvGrpSpPr>
          <p:nvPr/>
        </p:nvGrpSpPr>
        <p:grpSpPr bwMode="auto">
          <a:xfrm>
            <a:off x="1828800" y="2362200"/>
            <a:ext cx="5984875" cy="2409825"/>
            <a:chOff x="3107" y="2107"/>
            <a:chExt cx="6415" cy="3037"/>
          </a:xfrm>
        </p:grpSpPr>
        <p:grpSp>
          <p:nvGrpSpPr>
            <p:cNvPr id="95279" name="Group 11"/>
            <p:cNvGrpSpPr>
              <a:grpSpLocks/>
            </p:cNvGrpSpPr>
            <p:nvPr/>
          </p:nvGrpSpPr>
          <p:grpSpPr bwMode="auto">
            <a:xfrm>
              <a:off x="3802" y="2596"/>
              <a:ext cx="4813" cy="2237"/>
              <a:chOff x="3282" y="2649"/>
              <a:chExt cx="4813" cy="2237"/>
            </a:xfrm>
          </p:grpSpPr>
          <p:grpSp>
            <p:nvGrpSpPr>
              <p:cNvPr id="95292" name="Group 12"/>
              <p:cNvGrpSpPr>
                <a:grpSpLocks/>
              </p:cNvGrpSpPr>
              <p:nvPr/>
            </p:nvGrpSpPr>
            <p:grpSpPr bwMode="auto">
              <a:xfrm>
                <a:off x="3282" y="2661"/>
                <a:ext cx="2386" cy="627"/>
                <a:chOff x="2936" y="2608"/>
                <a:chExt cx="2386" cy="893"/>
              </a:xfrm>
            </p:grpSpPr>
            <p:sp>
              <p:nvSpPr>
                <p:cNvPr id="95317" name="Oval 13"/>
                <p:cNvSpPr>
                  <a:spLocks noChangeArrowheads="1"/>
                </p:cNvSpPr>
                <p:nvPr/>
              </p:nvSpPr>
              <p:spPr bwMode="auto">
                <a:xfrm>
                  <a:off x="4114" y="2991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8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996" y="3062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9" name="Line 15"/>
                <p:cNvSpPr>
                  <a:spLocks noChangeShapeType="1"/>
                </p:cNvSpPr>
                <p:nvPr/>
              </p:nvSpPr>
              <p:spPr bwMode="auto">
                <a:xfrm>
                  <a:off x="2936" y="2608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0" name="Line 16"/>
                <p:cNvSpPr>
                  <a:spLocks noChangeShapeType="1"/>
                </p:cNvSpPr>
                <p:nvPr/>
              </p:nvSpPr>
              <p:spPr bwMode="auto">
                <a:xfrm>
                  <a:off x="4251" y="3062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1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4241" y="2608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22" name="Line 18"/>
                <p:cNvSpPr>
                  <a:spLocks noChangeShapeType="1"/>
                </p:cNvSpPr>
                <p:nvPr/>
              </p:nvSpPr>
              <p:spPr bwMode="auto">
                <a:xfrm flipV="1">
                  <a:off x="3004" y="3241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3" name="Text Box 19"/>
              <p:cNvSpPr txBox="1">
                <a:spLocks noChangeArrowheads="1"/>
              </p:cNvSpPr>
              <p:nvPr/>
            </p:nvSpPr>
            <p:spPr bwMode="auto">
              <a:xfrm>
                <a:off x="3833" y="4438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4" name="Group 20"/>
              <p:cNvGrpSpPr>
                <a:grpSpLocks/>
              </p:cNvGrpSpPr>
              <p:nvPr/>
            </p:nvGrpSpPr>
            <p:grpSpPr bwMode="auto">
              <a:xfrm>
                <a:off x="3376" y="3969"/>
                <a:ext cx="2386" cy="653"/>
                <a:chOff x="2989" y="3835"/>
                <a:chExt cx="2386" cy="893"/>
              </a:xfrm>
            </p:grpSpPr>
            <p:sp>
              <p:nvSpPr>
                <p:cNvPr id="95311" name="Oval 21"/>
                <p:cNvSpPr>
                  <a:spLocks noChangeArrowheads="1"/>
                </p:cNvSpPr>
                <p:nvPr/>
              </p:nvSpPr>
              <p:spPr bwMode="auto">
                <a:xfrm>
                  <a:off x="4167" y="4218"/>
                  <a:ext cx="127" cy="111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12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3049" y="4289"/>
                  <a:ext cx="1169" cy="43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3" name="Line 23"/>
                <p:cNvSpPr>
                  <a:spLocks noChangeShapeType="1"/>
                </p:cNvSpPr>
                <p:nvPr/>
              </p:nvSpPr>
              <p:spPr bwMode="auto">
                <a:xfrm>
                  <a:off x="2989" y="3835"/>
                  <a:ext cx="1188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4" name="Line 24"/>
                <p:cNvSpPr>
                  <a:spLocks noChangeShapeType="1"/>
                </p:cNvSpPr>
                <p:nvPr/>
              </p:nvSpPr>
              <p:spPr bwMode="auto">
                <a:xfrm>
                  <a:off x="4304" y="4289"/>
                  <a:ext cx="1062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5" name="Line 25"/>
                <p:cNvSpPr>
                  <a:spLocks noChangeShapeType="1"/>
                </p:cNvSpPr>
                <p:nvPr/>
              </p:nvSpPr>
              <p:spPr bwMode="auto">
                <a:xfrm flipV="1">
                  <a:off x="4294" y="3835"/>
                  <a:ext cx="1081" cy="41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6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3057" y="4468"/>
                  <a:ext cx="663" cy="25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5" name="Text Box 27"/>
              <p:cNvSpPr txBox="1">
                <a:spLocks noChangeArrowheads="1"/>
              </p:cNvSpPr>
              <p:nvPr/>
            </p:nvSpPr>
            <p:spPr bwMode="auto">
              <a:xfrm>
                <a:off x="3727" y="3119"/>
                <a:ext cx="608" cy="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grpSp>
            <p:nvGrpSpPr>
              <p:cNvPr id="95296" name="Group 28"/>
              <p:cNvGrpSpPr>
                <a:grpSpLocks/>
              </p:cNvGrpSpPr>
              <p:nvPr/>
            </p:nvGrpSpPr>
            <p:grpSpPr bwMode="auto">
              <a:xfrm>
                <a:off x="5669" y="2649"/>
                <a:ext cx="2426" cy="1939"/>
                <a:chOff x="4122" y="12222"/>
                <a:chExt cx="2426" cy="1939"/>
              </a:xfrm>
            </p:grpSpPr>
            <p:sp>
              <p:nvSpPr>
                <p:cNvPr id="95298" name="Oval 29"/>
                <p:cNvSpPr>
                  <a:spLocks noChangeArrowheads="1"/>
                </p:cNvSpPr>
                <p:nvPr/>
              </p:nvSpPr>
              <p:spPr bwMode="auto">
                <a:xfrm>
                  <a:off x="5340" y="12797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299" name="Line 30"/>
                <p:cNvSpPr>
                  <a:spLocks noChangeShapeType="1"/>
                </p:cNvSpPr>
                <p:nvPr/>
              </p:nvSpPr>
              <p:spPr bwMode="auto">
                <a:xfrm flipV="1">
                  <a:off x="4222" y="12903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0" name="Line 31"/>
                <p:cNvSpPr>
                  <a:spLocks noChangeShapeType="1"/>
                </p:cNvSpPr>
                <p:nvPr/>
              </p:nvSpPr>
              <p:spPr bwMode="auto">
                <a:xfrm>
                  <a:off x="4162" y="12222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1" name="Line 32"/>
                <p:cNvSpPr>
                  <a:spLocks noChangeShapeType="1"/>
                </p:cNvSpPr>
                <p:nvPr/>
              </p:nvSpPr>
              <p:spPr bwMode="auto">
                <a:xfrm>
                  <a:off x="5477" y="12903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2" name="Line 33"/>
                <p:cNvSpPr>
                  <a:spLocks noChangeShapeType="1"/>
                </p:cNvSpPr>
                <p:nvPr/>
              </p:nvSpPr>
              <p:spPr bwMode="auto">
                <a:xfrm flipV="1">
                  <a:off x="5467" y="12222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3" name="Line 34"/>
                <p:cNvSpPr>
                  <a:spLocks noChangeShapeType="1"/>
                </p:cNvSpPr>
                <p:nvPr/>
              </p:nvSpPr>
              <p:spPr bwMode="auto">
                <a:xfrm flipV="1">
                  <a:off x="4230" y="13172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4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4566" y="13229"/>
                  <a:ext cx="608" cy="67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endParaRPr lang="en-US" altLang="en-US" sz="1200"/>
                </a:p>
              </p:txBody>
            </p:sp>
            <p:sp>
              <p:nvSpPr>
                <p:cNvPr id="95305" name="Oval 36"/>
                <p:cNvSpPr>
                  <a:spLocks noChangeArrowheads="1"/>
                </p:cNvSpPr>
                <p:nvPr/>
              </p:nvSpPr>
              <p:spPr bwMode="auto">
                <a:xfrm>
                  <a:off x="5300" y="13396"/>
                  <a:ext cx="127" cy="166"/>
                </a:xfrm>
                <a:prstGeom prst="ellipse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95306" name="Line 37"/>
                <p:cNvSpPr>
                  <a:spLocks noChangeShapeType="1"/>
                </p:cNvSpPr>
                <p:nvPr/>
              </p:nvSpPr>
              <p:spPr bwMode="auto">
                <a:xfrm flipV="1">
                  <a:off x="4182" y="13502"/>
                  <a:ext cx="1169" cy="6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7" name="Line 38"/>
                <p:cNvSpPr>
                  <a:spLocks noChangeShapeType="1"/>
                </p:cNvSpPr>
                <p:nvPr/>
              </p:nvSpPr>
              <p:spPr bwMode="auto">
                <a:xfrm>
                  <a:off x="4122" y="12821"/>
                  <a:ext cx="1188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oval" w="sm" len="sm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8" name="Line 39"/>
                <p:cNvSpPr>
                  <a:spLocks noChangeShapeType="1"/>
                </p:cNvSpPr>
                <p:nvPr/>
              </p:nvSpPr>
              <p:spPr bwMode="auto">
                <a:xfrm>
                  <a:off x="5437" y="13502"/>
                  <a:ext cx="1062" cy="5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09" name="Line 40"/>
                <p:cNvSpPr>
                  <a:spLocks noChangeShapeType="1"/>
                </p:cNvSpPr>
                <p:nvPr/>
              </p:nvSpPr>
              <p:spPr bwMode="auto">
                <a:xfrm flipV="1">
                  <a:off x="5427" y="12821"/>
                  <a:ext cx="1081" cy="62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oval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5310" name="Line 41"/>
                <p:cNvSpPr>
                  <a:spLocks noChangeShapeType="1"/>
                </p:cNvSpPr>
                <p:nvPr/>
              </p:nvSpPr>
              <p:spPr bwMode="auto">
                <a:xfrm flipV="1">
                  <a:off x="4190" y="13771"/>
                  <a:ext cx="663" cy="38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95297" name="Text Box 42"/>
              <p:cNvSpPr txBox="1">
                <a:spLocks noChangeArrowheads="1"/>
              </p:cNvSpPr>
              <p:nvPr/>
            </p:nvSpPr>
            <p:spPr bwMode="auto">
              <a:xfrm>
                <a:off x="6207" y="4371"/>
                <a:ext cx="648" cy="5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</p:grpSp>
        <p:sp>
          <p:nvSpPr>
            <p:cNvPr id="95280" name="Text Box 43"/>
            <p:cNvSpPr txBox="1">
              <a:spLocks noChangeArrowheads="1"/>
            </p:cNvSpPr>
            <p:nvPr/>
          </p:nvSpPr>
          <p:spPr bwMode="auto">
            <a:xfrm>
              <a:off x="3107" y="2374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1" name="Text Box 44"/>
            <p:cNvSpPr txBox="1">
              <a:spLocks noChangeArrowheads="1"/>
            </p:cNvSpPr>
            <p:nvPr/>
          </p:nvSpPr>
          <p:spPr bwMode="auto">
            <a:xfrm>
              <a:off x="3147" y="2987"/>
              <a:ext cx="74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2" name="Text Box 45"/>
            <p:cNvSpPr txBox="1">
              <a:spLocks noChangeArrowheads="1"/>
            </p:cNvSpPr>
            <p:nvPr/>
          </p:nvSpPr>
          <p:spPr bwMode="auto">
            <a:xfrm>
              <a:off x="3213" y="3680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3" name="Text Box 46"/>
            <p:cNvSpPr txBox="1">
              <a:spLocks noChangeArrowheads="1"/>
            </p:cNvSpPr>
            <p:nvPr/>
          </p:nvSpPr>
          <p:spPr bwMode="auto">
            <a:xfrm>
              <a:off x="3268" y="4321"/>
              <a:ext cx="7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4" name="Text Box 47"/>
            <p:cNvSpPr txBox="1">
              <a:spLocks noChangeArrowheads="1"/>
            </p:cNvSpPr>
            <p:nvPr/>
          </p:nvSpPr>
          <p:spPr bwMode="auto">
            <a:xfrm>
              <a:off x="8694" y="234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5" name="Text Box 48"/>
            <p:cNvSpPr txBox="1">
              <a:spLocks noChangeArrowheads="1"/>
            </p:cNvSpPr>
            <p:nvPr/>
          </p:nvSpPr>
          <p:spPr bwMode="auto">
            <a:xfrm>
              <a:off x="8694" y="2920"/>
              <a:ext cx="787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6" name="Text Box 49"/>
            <p:cNvSpPr txBox="1">
              <a:spLocks noChangeArrowheads="1"/>
            </p:cNvSpPr>
            <p:nvPr/>
          </p:nvSpPr>
          <p:spPr bwMode="auto">
            <a:xfrm>
              <a:off x="8667" y="362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7" name="Text Box 50"/>
            <p:cNvSpPr txBox="1">
              <a:spLocks noChangeArrowheads="1"/>
            </p:cNvSpPr>
            <p:nvPr/>
          </p:nvSpPr>
          <p:spPr bwMode="auto">
            <a:xfrm>
              <a:off x="8667" y="4267"/>
              <a:ext cx="8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8" name="Text Box 51"/>
            <p:cNvSpPr txBox="1">
              <a:spLocks noChangeArrowheads="1"/>
            </p:cNvSpPr>
            <p:nvPr/>
          </p:nvSpPr>
          <p:spPr bwMode="auto">
            <a:xfrm>
              <a:off x="6040" y="2107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89" name="Text Box 52"/>
            <p:cNvSpPr txBox="1">
              <a:spLocks noChangeArrowheads="1"/>
            </p:cNvSpPr>
            <p:nvPr/>
          </p:nvSpPr>
          <p:spPr bwMode="auto">
            <a:xfrm>
              <a:off x="4653" y="3120"/>
              <a:ext cx="164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0" name="Text Box 53"/>
            <p:cNvSpPr txBox="1">
              <a:spLocks noChangeArrowheads="1"/>
            </p:cNvSpPr>
            <p:nvPr/>
          </p:nvSpPr>
          <p:spPr bwMode="auto">
            <a:xfrm>
              <a:off x="4654" y="3480"/>
              <a:ext cx="16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95291" name="Text Box 54"/>
            <p:cNvSpPr txBox="1">
              <a:spLocks noChangeArrowheads="1"/>
            </p:cNvSpPr>
            <p:nvPr/>
          </p:nvSpPr>
          <p:spPr bwMode="auto">
            <a:xfrm>
              <a:off x="5001" y="4640"/>
              <a:ext cx="158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95259" name="Rectangle 56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4" name="Object 55"/>
          <p:cNvGraphicFramePr>
            <a:graphicFrameLocks noChangeAspect="1"/>
          </p:cNvGraphicFramePr>
          <p:nvPr/>
        </p:nvGraphicFramePr>
        <p:xfrm>
          <a:off x="2133600" y="26670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3" r:id="rId3" imgW="291847" imgH="215713" progId="Equation.3">
                  <p:embed/>
                </p:oleObj>
              </mc:Choice>
              <mc:Fallback>
                <p:oleObj r:id="rId3" imgW="291847" imgH="215713" progId="Equation.3">
                  <p:embed/>
                  <p:pic>
                    <p:nvPicPr>
                      <p:cNvPr id="0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6670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0" name="Rectangle 58"/>
          <p:cNvSpPr>
            <a:spLocks noChangeArrowheads="1"/>
          </p:cNvSpPr>
          <p:nvPr/>
        </p:nvSpPr>
        <p:spPr bwMode="auto">
          <a:xfrm>
            <a:off x="4424363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5" name="Object 57"/>
          <p:cNvGraphicFramePr>
            <a:graphicFrameLocks noChangeAspect="1"/>
          </p:cNvGraphicFramePr>
          <p:nvPr/>
        </p:nvGraphicFramePr>
        <p:xfrm>
          <a:off x="2133600" y="3124200"/>
          <a:ext cx="2952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4" r:id="rId5" imgW="291847" imgH="215713" progId="Equation.3">
                  <p:embed/>
                </p:oleObj>
              </mc:Choice>
              <mc:Fallback>
                <p:oleObj r:id="rId5" imgW="291847" imgH="215713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124200"/>
                        <a:ext cx="2952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1" name="Rectangle 60"/>
          <p:cNvSpPr>
            <a:spLocks noChangeArrowheads="1"/>
          </p:cNvSpPr>
          <p:nvPr/>
        </p:nvSpPr>
        <p:spPr bwMode="auto">
          <a:xfrm>
            <a:off x="44386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6" name="Object 59"/>
          <p:cNvGraphicFramePr>
            <a:graphicFrameLocks noChangeAspect="1"/>
          </p:cNvGraphicFramePr>
          <p:nvPr/>
        </p:nvGraphicFramePr>
        <p:xfrm>
          <a:off x="2209800" y="3657600"/>
          <a:ext cx="2667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5" r:id="rId7" imgW="266353" imgH="215619" progId="Equation.3">
                  <p:embed/>
                </p:oleObj>
              </mc:Choice>
              <mc:Fallback>
                <p:oleObj r:id="rId7" imgW="266353" imgH="215619" progId="Equation.3">
                  <p:embed/>
                  <p:pic>
                    <p:nvPicPr>
                      <p:cNvPr id="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657600"/>
                        <a:ext cx="2667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2" name="Rectangle 62"/>
          <p:cNvSpPr>
            <a:spLocks noChangeArrowheads="1"/>
          </p:cNvSpPr>
          <p:nvPr/>
        </p:nvSpPr>
        <p:spPr bwMode="auto">
          <a:xfrm>
            <a:off x="443388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7" name="Object 61"/>
          <p:cNvGraphicFramePr>
            <a:graphicFrameLocks noChangeAspect="1"/>
          </p:cNvGraphicFramePr>
          <p:nvPr/>
        </p:nvGraphicFramePr>
        <p:xfrm>
          <a:off x="2209800" y="4191000"/>
          <a:ext cx="2762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6" r:id="rId9" imgW="279279" imgH="215806" progId="Equation.3">
                  <p:embed/>
                </p:oleObj>
              </mc:Choice>
              <mc:Fallback>
                <p:oleObj r:id="rId9" imgW="279279" imgH="215806" progId="Equation.3">
                  <p:embed/>
                  <p:pic>
                    <p:nvPicPr>
                      <p:cNvPr id="0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191000"/>
                        <a:ext cx="2762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3" name="Rectangle 64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8" name="Object 63"/>
          <p:cNvGraphicFramePr>
            <a:graphicFrameLocks noChangeAspect="1"/>
          </p:cNvGraphicFramePr>
          <p:nvPr/>
        </p:nvGraphicFramePr>
        <p:xfrm>
          <a:off x="3124200" y="32004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7" r:id="rId11" imgW="241300" imgH="228600" progId="Equation.3">
                  <p:embed/>
                </p:oleObj>
              </mc:Choice>
              <mc:Fallback>
                <p:oleObj r:id="rId11" imgW="241300" imgH="228600" progId="Equation.3">
                  <p:embed/>
                  <p:pic>
                    <p:nvPicPr>
                      <p:cNvPr id="0" name="Object 6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24200" y="32004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4" name="Rectangle 66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39" name="Object 65"/>
          <p:cNvGraphicFramePr>
            <a:graphicFrameLocks noChangeAspect="1"/>
          </p:cNvGraphicFramePr>
          <p:nvPr/>
        </p:nvGraphicFramePr>
        <p:xfrm>
          <a:off x="5257800" y="3657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8" r:id="rId13" imgW="241300" imgH="228600" progId="Equation.3">
                  <p:embed/>
                </p:oleObj>
              </mc:Choice>
              <mc:Fallback>
                <p:oleObj r:id="rId13" imgW="241300" imgH="228600" progId="Equation.3">
                  <p:embed/>
                  <p:pic>
                    <p:nvPicPr>
                      <p:cNvPr id="0" name="Object 6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3657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5" name="Rectangle 68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0" name="Object 67"/>
          <p:cNvGraphicFramePr>
            <a:graphicFrameLocks noChangeAspect="1"/>
          </p:cNvGraphicFramePr>
          <p:nvPr/>
        </p:nvGraphicFramePr>
        <p:xfrm>
          <a:off x="3200400" y="42672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09" r:id="rId14" imgW="241300" imgH="228600" progId="Equation.3">
                  <p:embed/>
                </p:oleObj>
              </mc:Choice>
              <mc:Fallback>
                <p:oleObj r:id="rId14" imgW="241300" imgH="228600" progId="Equation.3">
                  <p:embed/>
                  <p:pic>
                    <p:nvPicPr>
                      <p:cNvPr id="0" name="Object 6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42672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6" name="Rectangle 70"/>
          <p:cNvSpPr>
            <a:spLocks noChangeArrowheads="1"/>
          </p:cNvSpPr>
          <p:nvPr/>
        </p:nvSpPr>
        <p:spPr bwMode="auto">
          <a:xfrm>
            <a:off x="44577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1" name="Object 69"/>
          <p:cNvGraphicFramePr>
            <a:graphicFrameLocks noChangeAspect="1"/>
          </p:cNvGraphicFramePr>
          <p:nvPr/>
        </p:nvGraphicFramePr>
        <p:xfrm>
          <a:off x="5334000" y="4114800"/>
          <a:ext cx="2286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0" r:id="rId15" imgW="228600" imgH="228600" progId="Equation.3">
                  <p:embed/>
                </p:oleObj>
              </mc:Choice>
              <mc:Fallback>
                <p:oleObj r:id="rId15" imgW="228600" imgH="228600" progId="Equation.3">
                  <p:embed/>
                  <p:pic>
                    <p:nvPicPr>
                      <p:cNvPr id="0" name="Object 6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4114800"/>
                        <a:ext cx="2286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7" name="Rectangle 72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2" name="Object 71"/>
          <p:cNvGraphicFramePr>
            <a:graphicFrameLocks noChangeAspect="1"/>
          </p:cNvGraphicFramePr>
          <p:nvPr/>
        </p:nvGraphicFramePr>
        <p:xfrm>
          <a:off x="3886200" y="32766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1" r:id="rId17" imgW="863225" imgH="228501" progId="Equation.3">
                  <p:embed/>
                </p:oleObj>
              </mc:Choice>
              <mc:Fallback>
                <p:oleObj r:id="rId17" imgW="863225" imgH="228501" progId="Equation.3">
                  <p:embed/>
                  <p:pic>
                    <p:nvPicPr>
                      <p:cNvPr id="0" name="Object 7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2766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8" name="Rectangle 74"/>
          <p:cNvSpPr>
            <a:spLocks noChangeArrowheads="1"/>
          </p:cNvSpPr>
          <p:nvPr/>
        </p:nvSpPr>
        <p:spPr bwMode="auto">
          <a:xfrm>
            <a:off x="41529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3" name="Object 73"/>
          <p:cNvGraphicFramePr>
            <a:graphicFrameLocks noChangeAspect="1"/>
          </p:cNvGraphicFramePr>
          <p:nvPr/>
        </p:nvGraphicFramePr>
        <p:xfrm>
          <a:off x="3886200" y="3505200"/>
          <a:ext cx="838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2" r:id="rId19" imgW="838200" imgH="228600" progId="Equation.3">
                  <p:embed/>
                </p:oleObj>
              </mc:Choice>
              <mc:Fallback>
                <p:oleObj r:id="rId19" imgW="838200" imgH="228600" progId="Equation.3">
                  <p:embed/>
                  <p:pic>
                    <p:nvPicPr>
                      <p:cNvPr id="0" name="Object 7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505200"/>
                        <a:ext cx="838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69" name="Rectangle 76"/>
          <p:cNvSpPr>
            <a:spLocks noChangeArrowheads="1"/>
          </p:cNvSpPr>
          <p:nvPr/>
        </p:nvSpPr>
        <p:spPr bwMode="auto">
          <a:xfrm>
            <a:off x="415766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4" name="Object 75"/>
          <p:cNvGraphicFramePr>
            <a:graphicFrameLocks noChangeAspect="1"/>
          </p:cNvGraphicFramePr>
          <p:nvPr/>
        </p:nvGraphicFramePr>
        <p:xfrm>
          <a:off x="3886200" y="4267200"/>
          <a:ext cx="8286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3" r:id="rId21" imgW="825500" imgH="228600" progId="Equation.3">
                  <p:embed/>
                </p:oleObj>
              </mc:Choice>
              <mc:Fallback>
                <p:oleObj r:id="rId21" imgW="825500" imgH="228600" progId="Equation.3">
                  <p:embed/>
                  <p:pic>
                    <p:nvPicPr>
                      <p:cNvPr id="0" name="Object 7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4267200"/>
                        <a:ext cx="8286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0" name="Rectangle 78"/>
          <p:cNvSpPr>
            <a:spLocks noChangeArrowheads="1"/>
          </p:cNvSpPr>
          <p:nvPr/>
        </p:nvSpPr>
        <p:spPr bwMode="auto">
          <a:xfrm>
            <a:off x="41386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5" name="Object 77"/>
          <p:cNvGraphicFramePr>
            <a:graphicFrameLocks noChangeAspect="1"/>
          </p:cNvGraphicFramePr>
          <p:nvPr/>
        </p:nvGraphicFramePr>
        <p:xfrm>
          <a:off x="3886200" y="2590800"/>
          <a:ext cx="8667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4" r:id="rId23" imgW="863225" imgH="228501" progId="Equation.3">
                  <p:embed/>
                </p:oleObj>
              </mc:Choice>
              <mc:Fallback>
                <p:oleObj r:id="rId23" imgW="863225" imgH="228501" progId="Equation.3">
                  <p:embed/>
                  <p:pic>
                    <p:nvPicPr>
                      <p:cNvPr id="0" name="Object 7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2590800"/>
                        <a:ext cx="8667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1" name="Rectangle 80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6" name="Object 79"/>
          <p:cNvGraphicFramePr>
            <a:graphicFrameLocks noChangeAspect="1"/>
          </p:cNvGraphicFramePr>
          <p:nvPr/>
        </p:nvGraphicFramePr>
        <p:xfrm>
          <a:off x="7010400" y="26670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5" r:id="rId25" imgW="342603" imgH="215713" progId="Equation.3">
                  <p:embed/>
                </p:oleObj>
              </mc:Choice>
              <mc:Fallback>
                <p:oleObj r:id="rId25" imgW="342603" imgH="215713" progId="Equation.3">
                  <p:embed/>
                  <p:pic>
                    <p:nvPicPr>
                      <p:cNvPr id="0" name="Object 7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26670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2" name="Rectangle 82"/>
          <p:cNvSpPr>
            <a:spLocks noChangeArrowheads="1"/>
          </p:cNvSpPr>
          <p:nvPr/>
        </p:nvSpPr>
        <p:spPr bwMode="auto">
          <a:xfrm>
            <a:off x="4414838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7" name="Object 81"/>
          <p:cNvGraphicFramePr>
            <a:graphicFrameLocks noChangeAspect="1"/>
          </p:cNvGraphicFramePr>
          <p:nvPr/>
        </p:nvGraphicFramePr>
        <p:xfrm>
          <a:off x="7010400" y="3048000"/>
          <a:ext cx="3143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6" r:id="rId27" imgW="317087" imgH="215619" progId="Equation.3">
                  <p:embed/>
                </p:oleObj>
              </mc:Choice>
              <mc:Fallback>
                <p:oleObj r:id="rId27" imgW="317087" imgH="215619" progId="Equation.3">
                  <p:embed/>
                  <p:pic>
                    <p:nvPicPr>
                      <p:cNvPr id="0" name="Object 8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3048000"/>
                        <a:ext cx="3143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3" name="Rectangle 84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8" name="Object 83"/>
          <p:cNvGraphicFramePr>
            <a:graphicFrameLocks noChangeAspect="1"/>
          </p:cNvGraphicFramePr>
          <p:nvPr/>
        </p:nvGraphicFramePr>
        <p:xfrm>
          <a:off x="7086600" y="3657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7" r:id="rId29" imgW="342603" imgH="215713" progId="Equation.3">
                  <p:embed/>
                </p:oleObj>
              </mc:Choice>
              <mc:Fallback>
                <p:oleObj r:id="rId29" imgW="342603" imgH="215713" progId="Equation.3">
                  <p:embed/>
                  <p:pic>
                    <p:nvPicPr>
                      <p:cNvPr id="0" name="Object 8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3657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4" name="Rectangle 86"/>
          <p:cNvSpPr>
            <a:spLocks noChangeArrowheads="1"/>
          </p:cNvSpPr>
          <p:nvPr/>
        </p:nvSpPr>
        <p:spPr bwMode="auto">
          <a:xfrm>
            <a:off x="44005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49" name="Object 85"/>
          <p:cNvGraphicFramePr>
            <a:graphicFrameLocks noChangeAspect="1"/>
          </p:cNvGraphicFramePr>
          <p:nvPr/>
        </p:nvGraphicFramePr>
        <p:xfrm>
          <a:off x="7010400" y="4038600"/>
          <a:ext cx="34290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8" r:id="rId31" imgW="342603" imgH="215713" progId="Equation.3">
                  <p:embed/>
                </p:oleObj>
              </mc:Choice>
              <mc:Fallback>
                <p:oleObj r:id="rId31" imgW="342603" imgH="215713" progId="Equation.3">
                  <p:embed/>
                  <p:pic>
                    <p:nvPicPr>
                      <p:cNvPr id="0" name="Object 8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4038600"/>
                        <a:ext cx="34290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5" name="Rectangle 88"/>
          <p:cNvSpPr>
            <a:spLocks noChangeArrowheads="1"/>
          </p:cNvSpPr>
          <p:nvPr/>
        </p:nvSpPr>
        <p:spPr bwMode="auto">
          <a:xfrm>
            <a:off x="25527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0" name="Object 87"/>
          <p:cNvGraphicFramePr>
            <a:graphicFrameLocks noChangeAspect="1"/>
          </p:cNvGraphicFramePr>
          <p:nvPr/>
        </p:nvGraphicFramePr>
        <p:xfrm>
          <a:off x="2057400" y="4953000"/>
          <a:ext cx="4038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19" r:id="rId33" imgW="4038600" imgH="381000" progId="Equation.3">
                  <p:embed/>
                </p:oleObj>
              </mc:Choice>
              <mc:Fallback>
                <p:oleObj r:id="rId33" imgW="4038600" imgH="381000" progId="Equation.3">
                  <p:embed/>
                  <p:pic>
                    <p:nvPicPr>
                      <p:cNvPr id="0" name="Object 8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4953000"/>
                        <a:ext cx="4038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6" name="Rectangle 90"/>
          <p:cNvSpPr>
            <a:spLocks noChangeArrowheads="1"/>
          </p:cNvSpPr>
          <p:nvPr/>
        </p:nvSpPr>
        <p:spPr bwMode="auto">
          <a:xfrm>
            <a:off x="21669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1" name="Object 89"/>
          <p:cNvGraphicFramePr>
            <a:graphicFrameLocks noChangeAspect="1"/>
          </p:cNvGraphicFramePr>
          <p:nvPr/>
        </p:nvGraphicFramePr>
        <p:xfrm>
          <a:off x="2057400" y="5334000"/>
          <a:ext cx="48101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20" r:id="rId35" imgW="4813300" imgH="431800" progId="Equation.3">
                  <p:embed/>
                </p:oleObj>
              </mc:Choice>
              <mc:Fallback>
                <p:oleObj r:id="rId35" imgW="4813300" imgH="431800" progId="Equation.3">
                  <p:embed/>
                  <p:pic>
                    <p:nvPicPr>
                      <p:cNvPr id="0" name="Object 8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334000"/>
                        <a:ext cx="48101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7" name="Rectangle 92"/>
          <p:cNvSpPr>
            <a:spLocks noChangeArrowheads="1"/>
          </p:cNvSpPr>
          <p:nvPr/>
        </p:nvSpPr>
        <p:spPr bwMode="auto">
          <a:xfrm>
            <a:off x="25574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2" name="Object 91"/>
          <p:cNvGraphicFramePr>
            <a:graphicFrameLocks noChangeAspect="1"/>
          </p:cNvGraphicFramePr>
          <p:nvPr/>
        </p:nvGraphicFramePr>
        <p:xfrm>
          <a:off x="2057400" y="5791200"/>
          <a:ext cx="40290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21" r:id="rId37" imgW="4025900" imgH="381000" progId="Equation.3">
                  <p:embed/>
                </p:oleObj>
              </mc:Choice>
              <mc:Fallback>
                <p:oleObj r:id="rId37" imgW="4025900" imgH="381000" progId="Equation.3">
                  <p:embed/>
                  <p:pic>
                    <p:nvPicPr>
                      <p:cNvPr id="0" name="Object 9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5791200"/>
                        <a:ext cx="40290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78" name="Rectangle 94"/>
          <p:cNvSpPr>
            <a:spLocks noChangeArrowheads="1"/>
          </p:cNvSpPr>
          <p:nvPr/>
        </p:nvSpPr>
        <p:spPr bwMode="auto">
          <a:xfrm>
            <a:off x="214788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5253" name="Object 93"/>
          <p:cNvGraphicFramePr>
            <a:graphicFrameLocks noChangeAspect="1"/>
          </p:cNvGraphicFramePr>
          <p:nvPr/>
        </p:nvGraphicFramePr>
        <p:xfrm>
          <a:off x="2133600" y="6172200"/>
          <a:ext cx="48482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422" r:id="rId39" imgW="4851400" imgH="431800" progId="Equation.3">
                  <p:embed/>
                </p:oleObj>
              </mc:Choice>
              <mc:Fallback>
                <p:oleObj r:id="rId39" imgW="4851400" imgH="431800" progId="Equation.3">
                  <p:embed/>
                  <p:pic>
                    <p:nvPicPr>
                      <p:cNvPr id="0" name="Object 9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6172200"/>
                        <a:ext cx="48482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1" name="Footer Placeholder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000" smtClean="0">
                <a:latin typeface="Arial" charset="0"/>
              </a:rPr>
              <a:t>The DFT and the FFT </a:t>
            </a:r>
            <a:endParaRPr lang="en-GB" altLang="en-US" sz="1000" baseline="30000">
              <a:latin typeface="Arial" charset="0"/>
              <a:sym typeface="Symbol" pitchFamily="18" charset="2"/>
            </a:endParaRPr>
          </a:p>
        </p:txBody>
      </p:sp>
      <p:sp>
        <p:nvSpPr>
          <p:cNvPr id="962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B7022A6-6ED1-4A98-BDAA-0FE4ABDC5C9E}" type="slidenum">
              <a:rPr lang="en-GB" altLang="en-US" sz="1400"/>
              <a:pPr eaLnBrk="1" hangingPunct="1"/>
              <a:t>64</a:t>
            </a:fld>
            <a:endParaRPr lang="en-GB" altLang="en-US" sz="1400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Details of the Length Four DFT Calculation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information obtained by inspecting the flow graph is: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Number of stages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Complex multiplications per stage</a:t>
            </a:r>
          </a:p>
          <a:p>
            <a:pPr lvl="1"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Total complex multiplications, </a:t>
            </a:r>
          </a:p>
        </p:txBody>
      </p:sp>
      <p:sp>
        <p:nvSpPr>
          <p:cNvPr id="96265" name="Rectangle 5"/>
          <p:cNvSpPr>
            <a:spLocks noChangeArrowheads="1"/>
          </p:cNvSpPr>
          <p:nvPr/>
        </p:nvSpPr>
        <p:spPr bwMode="auto">
          <a:xfrm>
            <a:off x="40957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8" name="Object 4"/>
          <p:cNvGraphicFramePr>
            <a:graphicFrameLocks noChangeAspect="1"/>
          </p:cNvGraphicFramePr>
          <p:nvPr/>
        </p:nvGraphicFramePr>
        <p:xfrm>
          <a:off x="3962400" y="3581400"/>
          <a:ext cx="9525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80" r:id="rId3" imgW="952087" imgH="393529" progId="Equation.3">
                  <p:embed/>
                </p:oleObj>
              </mc:Choice>
              <mc:Fallback>
                <p:oleObj r:id="rId3" imgW="952087" imgH="39352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3581400"/>
                        <a:ext cx="9525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6" name="Rectangle 7"/>
          <p:cNvSpPr>
            <a:spLocks noChangeArrowheads="1"/>
          </p:cNvSpPr>
          <p:nvPr/>
        </p:nvSpPr>
        <p:spPr bwMode="auto">
          <a:xfrm>
            <a:off x="42719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59" name="Object 6"/>
          <p:cNvGraphicFramePr>
            <a:graphicFrameLocks noChangeAspect="1"/>
          </p:cNvGraphicFramePr>
          <p:nvPr/>
        </p:nvGraphicFramePr>
        <p:xfrm>
          <a:off x="4114800" y="4648200"/>
          <a:ext cx="6000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81" r:id="rId5" imgW="596641" imgH="393529" progId="Equation.3">
                  <p:embed/>
                </p:oleObj>
              </mc:Choice>
              <mc:Fallback>
                <p:oleObj r:id="rId5" imgW="596641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4648200"/>
                        <a:ext cx="6000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7" name="Rectangle 9"/>
          <p:cNvSpPr>
            <a:spLocks noChangeArrowheads="1"/>
          </p:cNvSpPr>
          <p:nvPr/>
        </p:nvSpPr>
        <p:spPr bwMode="auto">
          <a:xfrm>
            <a:off x="3919538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6260" name="Object 8"/>
          <p:cNvGraphicFramePr>
            <a:graphicFrameLocks noChangeAspect="1"/>
          </p:cNvGraphicFramePr>
          <p:nvPr/>
        </p:nvGraphicFramePr>
        <p:xfrm>
          <a:off x="3886200" y="5638800"/>
          <a:ext cx="1304925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82" r:id="rId7" imgW="1308100" imgH="787400" progId="Equation.3">
                  <p:embed/>
                </p:oleObj>
              </mc:Choice>
              <mc:Fallback>
                <p:oleObj r:id="rId7" imgW="1308100" imgH="7874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5638800"/>
                        <a:ext cx="1304925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High Voltage">
  <a:themeElements>
    <a:clrScheme name="High Voltage 1">
      <a:dk1>
        <a:srgbClr val="001932"/>
      </a:dk1>
      <a:lt1>
        <a:srgbClr val="FFFFFF"/>
      </a:lt1>
      <a:dk2>
        <a:srgbClr val="2181B7"/>
      </a:dk2>
      <a:lt2>
        <a:srgbClr val="CCFFFF"/>
      </a:lt2>
      <a:accent1>
        <a:srgbClr val="99FFCC"/>
      </a:accent1>
      <a:accent2>
        <a:srgbClr val="01B0FF"/>
      </a:accent2>
      <a:accent3>
        <a:srgbClr val="ABC1D8"/>
      </a:accent3>
      <a:accent4>
        <a:srgbClr val="DADADA"/>
      </a:accent4>
      <a:accent5>
        <a:srgbClr val="CAFFE2"/>
      </a:accent5>
      <a:accent6>
        <a:srgbClr val="019FE7"/>
      </a:accent6>
      <a:hlink>
        <a:srgbClr val="6666FF"/>
      </a:hlink>
      <a:folHlink>
        <a:srgbClr val="1C6D9A"/>
      </a:folHlink>
    </a:clrScheme>
    <a:fontScheme name="High Voltage">
      <a:majorFont>
        <a:latin typeface="Arial Black"/>
        <a:ea typeface=""/>
        <a:cs typeface=""/>
      </a:majorFont>
      <a:minorFont>
        <a:latin typeface="Arial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3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High Voltage 1">
        <a:dk1>
          <a:srgbClr val="001932"/>
        </a:dk1>
        <a:lt1>
          <a:srgbClr val="FFFFFF"/>
        </a:lt1>
        <a:dk2>
          <a:srgbClr val="2181B7"/>
        </a:dk2>
        <a:lt2>
          <a:srgbClr val="CCFFFF"/>
        </a:lt2>
        <a:accent1>
          <a:srgbClr val="99FFCC"/>
        </a:accent1>
        <a:accent2>
          <a:srgbClr val="01B0FF"/>
        </a:accent2>
        <a:accent3>
          <a:srgbClr val="ABC1D8"/>
        </a:accent3>
        <a:accent4>
          <a:srgbClr val="DADADA"/>
        </a:accent4>
        <a:accent5>
          <a:srgbClr val="CAFFE2"/>
        </a:accent5>
        <a:accent6>
          <a:srgbClr val="019FE7"/>
        </a:accent6>
        <a:hlink>
          <a:srgbClr val="6666FF"/>
        </a:hlink>
        <a:folHlink>
          <a:srgbClr val="1C6D9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igh Voltage 2">
        <a:dk1>
          <a:srgbClr val="000000"/>
        </a:dk1>
        <a:lt1>
          <a:srgbClr val="FFFFFF"/>
        </a:lt1>
        <a:dk2>
          <a:srgbClr val="000066"/>
        </a:dk2>
        <a:lt2>
          <a:srgbClr val="969696"/>
        </a:lt2>
        <a:accent1>
          <a:srgbClr val="666699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B8B8CA"/>
        </a:accent5>
        <a:accent6>
          <a:srgbClr val="B9B9E7"/>
        </a:accent6>
        <a:hlink>
          <a:srgbClr val="CC00CC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4">
        <a:dk1>
          <a:srgbClr val="000000"/>
        </a:dk1>
        <a:lt1>
          <a:srgbClr val="FFFFCC"/>
        </a:lt1>
        <a:dk2>
          <a:srgbClr val="FF6600"/>
        </a:dk2>
        <a:lt2>
          <a:srgbClr val="333300"/>
        </a:lt2>
        <a:accent1>
          <a:srgbClr val="8000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C0AAAA"/>
        </a:accent5>
        <a:accent6>
          <a:srgbClr val="B95C00"/>
        </a:accent6>
        <a:hlink>
          <a:srgbClr val="808000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5">
        <a:dk1>
          <a:srgbClr val="1C3956"/>
        </a:dk1>
        <a:lt1>
          <a:srgbClr val="FFFFFF"/>
        </a:lt1>
        <a:dk2>
          <a:srgbClr val="003366"/>
        </a:dk2>
        <a:lt2>
          <a:srgbClr val="DDDDDD"/>
        </a:lt2>
        <a:accent1>
          <a:srgbClr val="3D7CBB"/>
        </a:accent1>
        <a:accent2>
          <a:srgbClr val="00152A"/>
        </a:accent2>
        <a:accent3>
          <a:srgbClr val="AAADB8"/>
        </a:accent3>
        <a:accent4>
          <a:srgbClr val="DADADA"/>
        </a:accent4>
        <a:accent5>
          <a:srgbClr val="AFBFDA"/>
        </a:accent5>
        <a:accent6>
          <a:srgbClr val="001225"/>
        </a:accent6>
        <a:hlink>
          <a:srgbClr val="33CCCC"/>
        </a:hlink>
        <a:folHlink>
          <a:srgbClr val="96B9D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igh Voltage 6">
        <a:dk1>
          <a:srgbClr val="000000"/>
        </a:dk1>
        <a:lt1>
          <a:srgbClr val="FFFFFF"/>
        </a:lt1>
        <a:dk2>
          <a:srgbClr val="440044"/>
        </a:dk2>
        <a:lt2>
          <a:srgbClr val="491D49"/>
        </a:lt2>
        <a:accent1>
          <a:srgbClr val="9D9DBD"/>
        </a:accent1>
        <a:accent2>
          <a:srgbClr val="14213C"/>
        </a:accent2>
        <a:accent3>
          <a:srgbClr val="FFFFFF"/>
        </a:accent3>
        <a:accent4>
          <a:srgbClr val="000000"/>
        </a:accent4>
        <a:accent5>
          <a:srgbClr val="CCCCDB"/>
        </a:accent5>
        <a:accent6>
          <a:srgbClr val="111D35"/>
        </a:accent6>
        <a:hlink>
          <a:srgbClr val="666699"/>
        </a:hlink>
        <a:folHlink>
          <a:srgbClr val="DBDBF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igh Voltage 7">
        <a:dk1>
          <a:srgbClr val="000000"/>
        </a:dk1>
        <a:lt1>
          <a:srgbClr val="FFFFFF"/>
        </a:lt1>
        <a:dk2>
          <a:srgbClr val="000000"/>
        </a:dk2>
        <a:lt2>
          <a:srgbClr val="001A00"/>
        </a:lt2>
        <a:accent1>
          <a:srgbClr val="339966"/>
        </a:accent1>
        <a:accent2>
          <a:srgbClr val="003300"/>
        </a:accent2>
        <a:accent3>
          <a:srgbClr val="FFFFFF"/>
        </a:accent3>
        <a:accent4>
          <a:srgbClr val="000000"/>
        </a:accent4>
        <a:accent5>
          <a:srgbClr val="ADCAB8"/>
        </a:accent5>
        <a:accent6>
          <a:srgbClr val="002D00"/>
        </a:accent6>
        <a:hlink>
          <a:srgbClr val="FF9933"/>
        </a:hlink>
        <a:folHlink>
          <a:srgbClr val="AFE9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Designs\High Voltage.pot</Template>
  <TotalTime>1066</TotalTime>
  <Words>2544</Words>
  <Application>Microsoft Office PowerPoint</Application>
  <PresentationFormat>On-screen Show (4:3)</PresentationFormat>
  <Paragraphs>570</Paragraphs>
  <Slides>64</Slides>
  <Notes>1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64</vt:i4>
      </vt:variant>
    </vt:vector>
  </HeadingPairs>
  <TitlesOfParts>
    <vt:vector size="68" baseType="lpstr">
      <vt:lpstr>High Voltage</vt:lpstr>
      <vt:lpstr>Microsoft Equation 3.0</vt:lpstr>
      <vt:lpstr>Equation</vt:lpstr>
      <vt:lpstr>Document</vt:lpstr>
      <vt:lpstr>PowerPoint Presentation</vt:lpstr>
      <vt:lpstr>The Spectrum</vt:lpstr>
      <vt:lpstr>The Spectrum</vt:lpstr>
      <vt:lpstr>Electromagnetic Spectrum</vt:lpstr>
      <vt:lpstr>The Fourier Transform</vt:lpstr>
      <vt:lpstr>Matlab Code</vt:lpstr>
      <vt:lpstr>Inverse Fourier Transform </vt:lpstr>
      <vt:lpstr>Systems and Transforms</vt:lpstr>
      <vt:lpstr>The Fourier Summation Transform (FST) </vt:lpstr>
      <vt:lpstr>The Fourier Summation Transform (FST)</vt:lpstr>
      <vt:lpstr>Discrete Convolution </vt:lpstr>
      <vt:lpstr>Convolution Animation</vt:lpstr>
      <vt:lpstr>Example</vt:lpstr>
      <vt:lpstr>Example</vt:lpstr>
      <vt:lpstr>Example</vt:lpstr>
      <vt:lpstr>Example</vt:lpstr>
      <vt:lpstr>Matlab Code:</vt:lpstr>
      <vt:lpstr>Convolution of Two Functions 'v 'and 'w' to give 'y </vt:lpstr>
      <vt:lpstr>Convolution of Two Functions 'x 'and 'y' to give 'z' </vt:lpstr>
      <vt:lpstr>Example</vt:lpstr>
      <vt:lpstr>Example</vt:lpstr>
      <vt:lpstr>Comments on Discrete Convolution </vt:lpstr>
      <vt:lpstr>Comments on Discrete Convolution</vt:lpstr>
      <vt:lpstr>The Discrete Fourier Transform (DFT)</vt:lpstr>
      <vt:lpstr>DFT</vt:lpstr>
      <vt:lpstr>DFT</vt:lpstr>
      <vt:lpstr>Definition of the DFT </vt:lpstr>
      <vt:lpstr>Definition of the DFT</vt:lpstr>
      <vt:lpstr>Inverse DFT</vt:lpstr>
      <vt:lpstr>Example</vt:lpstr>
      <vt:lpstr>Example</vt:lpstr>
      <vt:lpstr>Warnings About the DFT and Circular Convolution </vt:lpstr>
      <vt:lpstr>Example</vt:lpstr>
      <vt:lpstr>Example</vt:lpstr>
      <vt:lpstr>The DFT (FFT) with Matlab </vt:lpstr>
      <vt:lpstr>The DFT (FFT) with Matlab</vt:lpstr>
      <vt:lpstr>The DFT (FFT) with Matlab</vt:lpstr>
      <vt:lpstr>The Fast Fourier Transform (FFT) </vt:lpstr>
      <vt:lpstr>FFT</vt:lpstr>
      <vt:lpstr>FFT</vt:lpstr>
      <vt:lpstr>FFT</vt:lpstr>
      <vt:lpstr>The Jargon of the FFT </vt:lpstr>
      <vt:lpstr>The Jargon of the FFT</vt:lpstr>
      <vt:lpstr>The Jargon of the FFT</vt:lpstr>
      <vt:lpstr>The Jargon of the FFT</vt:lpstr>
      <vt:lpstr>The Radix 2 FFT</vt:lpstr>
      <vt:lpstr>The Radix 2 FFT</vt:lpstr>
      <vt:lpstr>DIT Example</vt:lpstr>
      <vt:lpstr>DIT Example</vt:lpstr>
      <vt:lpstr>DIT Example</vt:lpstr>
      <vt:lpstr>DIT Example</vt:lpstr>
      <vt:lpstr>The Three Tasks of the Uncoupled DFT </vt:lpstr>
      <vt:lpstr>The Three Tasks of the Uncoupled DFT</vt:lpstr>
      <vt:lpstr>The Three Tasks of the Uncoupled DFT</vt:lpstr>
      <vt:lpstr>Details of the Length Four DFT Calculation 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  <vt:lpstr>Details of the Length Four DFT Calculation</vt:lpstr>
    </vt:vector>
  </TitlesOfParts>
  <Company>swansea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faculty of applied design and engineering</dc:title>
  <dc:creator>ian wells</dc:creator>
  <cp:lastModifiedBy>Ian</cp:lastModifiedBy>
  <cp:revision>118</cp:revision>
  <dcterms:created xsi:type="dcterms:W3CDTF">2003-01-28T18:01:25Z</dcterms:created>
  <dcterms:modified xsi:type="dcterms:W3CDTF">2015-11-06T16:37:03Z</dcterms:modified>
</cp:coreProperties>
</file>