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1" Type="http://schemas.openxmlformats.org/officeDocument/2006/relationships/slide" Target="slides/slide6.xml"/><Relationship Id="rId10" Type="http://schemas.openxmlformats.org/officeDocument/2006/relationships/slide" Target="slides/slide5.xml"/><Relationship Id="rId12" Type="http://schemas.openxmlformats.org/officeDocument/2006/relationships/slide" Target="slides/slide7.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g3cc4fb4a22a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g3cc4fb4a22a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3cc4fb4a22a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3cc4fb4a22a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g3cc4fb4a22a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 name="Google Shape;72;g3cc4fb4a22a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g3cc4fb4a22a_0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 name="Google Shape;79;g3cc4fb4a22a_0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g39599b92b1c_4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 name="Google Shape;86;g39599b92b1c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3cc4fb4a22a_0_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3cc4fb4a22a_0_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6.xml"/><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4.png"/><Relationship Id="rId6"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7.xml"/><Relationship Id="rId3" Type="http://schemas.openxmlformats.org/officeDocument/2006/relationships/hyperlink" Target="https://playbill.com/article/the-top-20-most-produced-plays-of-2025-according-to-playbillder" TargetMode="External"/><Relationship Id="rId4" Type="http://schemas.openxmlformats.org/officeDocument/2006/relationships/hyperlink" Target="https://www.backstage.com/uk/magazine/article/how-to-create-a-uk-acting-cv-69511/" TargetMode="External"/><Relationship Id="rId5" Type="http://schemas.openxmlformats.org/officeDocument/2006/relationships/hyperlink" Target="https://www.thebridge-ttc.org/how-to-write-an-acting-cv/"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nvSpPr>
        <p:spPr>
          <a:xfrm>
            <a:off x="2424900" y="3400775"/>
            <a:ext cx="6719100" cy="7245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2000"/>
              <a:t>Gracelessly designed by this person right here</a:t>
            </a:r>
            <a:endParaRPr sz="2000"/>
          </a:p>
        </p:txBody>
      </p:sp>
      <p:cxnSp>
        <p:nvCxnSpPr>
          <p:cNvPr id="55" name="Google Shape;55;p13"/>
          <p:cNvCxnSpPr/>
          <p:nvPr/>
        </p:nvCxnSpPr>
        <p:spPr>
          <a:xfrm flipH="1">
            <a:off x="406075" y="3678150"/>
            <a:ext cx="2664000" cy="16200"/>
          </a:xfrm>
          <a:prstGeom prst="straightConnector1">
            <a:avLst/>
          </a:prstGeom>
          <a:noFill/>
          <a:ln cap="flat" cmpd="sng" w="76200">
            <a:solidFill>
              <a:schemeClr val="dk1"/>
            </a:solidFill>
            <a:prstDash val="solid"/>
            <a:round/>
            <a:headEnd len="med" w="med" type="none"/>
            <a:tailEnd len="med" w="med" type="triangle"/>
          </a:ln>
        </p:spPr>
      </p:cxnSp>
      <p:sp>
        <p:nvSpPr>
          <p:cNvPr id="56" name="Google Shape;56;p13"/>
          <p:cNvSpPr/>
          <p:nvPr/>
        </p:nvSpPr>
        <p:spPr>
          <a:xfrm>
            <a:off x="358350" y="522000"/>
            <a:ext cx="8427300" cy="2583000"/>
          </a:xfrm>
          <a:prstGeom prst="roundRect">
            <a:avLst>
              <a:gd fmla="val 16667" name="adj"/>
            </a:avLst>
          </a:prstGeom>
          <a:solidFill>
            <a:srgbClr val="6AA84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7" name="Google Shape;57;p13"/>
          <p:cNvSpPr txBox="1"/>
          <p:nvPr/>
        </p:nvSpPr>
        <p:spPr>
          <a:xfrm>
            <a:off x="1001400" y="1038625"/>
            <a:ext cx="7141200" cy="15237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Clr>
                <a:schemeClr val="dk1"/>
              </a:buClr>
              <a:buSzPts val="1100"/>
              <a:buFont typeface="Arial"/>
              <a:buNone/>
            </a:pPr>
            <a:r>
              <a:rPr lang="en" sz="3500">
                <a:solidFill>
                  <a:schemeClr val="dk1"/>
                </a:solidFill>
              </a:rPr>
              <a:t>Levi Stewart Professional Practice</a:t>
            </a:r>
            <a:endParaRPr sz="3500">
              <a:solidFill>
                <a:schemeClr val="dk1"/>
              </a:solidFill>
            </a:endParaRPr>
          </a:p>
          <a:p>
            <a:pPr indent="0" lvl="0" marL="0" rtl="0" algn="ctr">
              <a:spcBef>
                <a:spcPts val="0"/>
              </a:spcBef>
              <a:spcAft>
                <a:spcPts val="0"/>
              </a:spcAft>
              <a:buClr>
                <a:schemeClr val="dk1"/>
              </a:buClr>
              <a:buSzPts val="1100"/>
              <a:buFont typeface="Arial"/>
              <a:buNone/>
            </a:pPr>
            <a:r>
              <a:rPr lang="en" sz="2900">
                <a:solidFill>
                  <a:schemeClr val="dk1"/>
                </a:solidFill>
              </a:rPr>
              <a:t>Personal Practice Presentation</a:t>
            </a:r>
            <a:endParaRPr sz="2900">
              <a:solidFill>
                <a:schemeClr val="dk1"/>
              </a:solidFill>
            </a:endParaRPr>
          </a:p>
          <a:p>
            <a:pPr indent="0" lvl="0" marL="0" rtl="0" algn="l">
              <a:spcBef>
                <a:spcPts val="0"/>
              </a:spcBef>
              <a:spcAft>
                <a:spcPts val="0"/>
              </a:spcAft>
              <a:buNone/>
            </a:pPr>
            <a:r>
              <a:t/>
            </a:r>
            <a:endParaRPr sz="2300">
              <a:solidFill>
                <a:schemeClr val="dk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 name="Shape 61"/>
        <p:cNvGrpSpPr/>
        <p:nvPr/>
      </p:nvGrpSpPr>
      <p:grpSpPr>
        <a:xfrm>
          <a:off x="0" y="0"/>
          <a:ext cx="0" cy="0"/>
          <a:chOff x="0" y="0"/>
          <a:chExt cx="0" cy="0"/>
        </a:xfrm>
      </p:grpSpPr>
      <p:sp>
        <p:nvSpPr>
          <p:cNvPr id="62" name="Google Shape;62;p14"/>
          <p:cNvSpPr/>
          <p:nvPr/>
        </p:nvSpPr>
        <p:spPr>
          <a:xfrm>
            <a:off x="154550" y="135225"/>
            <a:ext cx="1985100" cy="3303300"/>
          </a:xfrm>
          <a:prstGeom prst="roundRect">
            <a:avLst>
              <a:gd fmla="val 16667" name="adj"/>
            </a:avLst>
          </a:prstGeom>
          <a:solidFill>
            <a:srgbClr val="6AA84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1800"/>
              <a:t>Initial </a:t>
            </a:r>
            <a:endParaRPr sz="1800"/>
          </a:p>
          <a:p>
            <a:pPr indent="0" lvl="0" marL="0" rtl="0" algn="ctr">
              <a:spcBef>
                <a:spcPts val="0"/>
              </a:spcBef>
              <a:spcAft>
                <a:spcPts val="0"/>
              </a:spcAft>
              <a:buNone/>
            </a:pPr>
            <a:r>
              <a:rPr lang="en" sz="1800"/>
              <a:t>Expectations </a:t>
            </a:r>
            <a:endParaRPr sz="1800"/>
          </a:p>
          <a:p>
            <a:pPr indent="0" lvl="0" marL="0" rtl="0" algn="ctr">
              <a:spcBef>
                <a:spcPts val="0"/>
              </a:spcBef>
              <a:spcAft>
                <a:spcPts val="0"/>
              </a:spcAft>
              <a:buNone/>
            </a:pPr>
            <a:r>
              <a:rPr lang="en" sz="1800"/>
              <a:t>For</a:t>
            </a:r>
            <a:endParaRPr sz="1800"/>
          </a:p>
          <a:p>
            <a:pPr indent="0" lvl="0" marL="0" rtl="0" algn="ctr">
              <a:spcBef>
                <a:spcPts val="0"/>
              </a:spcBef>
              <a:spcAft>
                <a:spcPts val="0"/>
              </a:spcAft>
              <a:buNone/>
            </a:pPr>
            <a:r>
              <a:rPr lang="en" sz="1800"/>
              <a:t>This</a:t>
            </a:r>
            <a:endParaRPr sz="1800"/>
          </a:p>
          <a:p>
            <a:pPr indent="0" lvl="0" marL="0" rtl="0" algn="ctr">
              <a:spcBef>
                <a:spcPts val="0"/>
              </a:spcBef>
              <a:spcAft>
                <a:spcPts val="0"/>
              </a:spcAft>
              <a:buNone/>
            </a:pPr>
            <a:r>
              <a:rPr lang="en" sz="1800"/>
              <a:t>Module</a:t>
            </a:r>
            <a:endParaRPr sz="1800"/>
          </a:p>
        </p:txBody>
      </p:sp>
      <p:sp>
        <p:nvSpPr>
          <p:cNvPr id="63" name="Google Shape;63;p14"/>
          <p:cNvSpPr/>
          <p:nvPr/>
        </p:nvSpPr>
        <p:spPr>
          <a:xfrm>
            <a:off x="176075" y="3668575"/>
            <a:ext cx="1985100" cy="1333500"/>
          </a:xfrm>
          <a:prstGeom prst="roundRect">
            <a:avLst>
              <a:gd fmla="val 16667" name="adj"/>
            </a:avLst>
          </a:prstGeom>
          <a:solidFill>
            <a:srgbClr val="93C47D"/>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t>Why do Americans spell it as color?</a:t>
            </a:r>
            <a:endParaRPr/>
          </a:p>
          <a:p>
            <a:pPr indent="0" lvl="0" marL="0" rtl="0" algn="ctr">
              <a:spcBef>
                <a:spcPts val="0"/>
              </a:spcBef>
              <a:spcAft>
                <a:spcPts val="0"/>
              </a:spcAft>
              <a:buNone/>
            </a:pPr>
            <a:r>
              <a:rPr lang="en"/>
              <a:t>Where’d the ‘u’ go?</a:t>
            </a:r>
            <a:endParaRPr/>
          </a:p>
        </p:txBody>
      </p:sp>
      <p:sp>
        <p:nvSpPr>
          <p:cNvPr id="64" name="Google Shape;64;p14"/>
          <p:cNvSpPr/>
          <p:nvPr/>
        </p:nvSpPr>
        <p:spPr>
          <a:xfrm>
            <a:off x="2617925" y="135225"/>
            <a:ext cx="6390300" cy="4866900"/>
          </a:xfrm>
          <a:prstGeom prst="flowChartDelay">
            <a:avLst/>
          </a:prstGeom>
          <a:solidFill>
            <a:srgbClr val="6AA84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342900" lvl="0" marL="457200" rtl="0" algn="l">
              <a:lnSpc>
                <a:spcPct val="200000"/>
              </a:lnSpc>
              <a:spcBef>
                <a:spcPts val="0"/>
              </a:spcBef>
              <a:spcAft>
                <a:spcPts val="0"/>
              </a:spcAft>
              <a:buSzPts val="1800"/>
              <a:buChar char="●"/>
            </a:pPr>
            <a:r>
              <a:rPr lang="en" sz="1800"/>
              <a:t>Talks and presentations about the industry.</a:t>
            </a:r>
            <a:endParaRPr sz="1800"/>
          </a:p>
          <a:p>
            <a:pPr indent="-342900" lvl="0" marL="457200" rtl="0" algn="l">
              <a:lnSpc>
                <a:spcPct val="200000"/>
              </a:lnSpc>
              <a:spcBef>
                <a:spcPts val="0"/>
              </a:spcBef>
              <a:spcAft>
                <a:spcPts val="0"/>
              </a:spcAft>
              <a:buSzPts val="1800"/>
              <a:buChar char="●"/>
            </a:pPr>
            <a:r>
              <a:rPr lang="en" sz="1800"/>
              <a:t>Work on Presentations and Auditions.</a:t>
            </a:r>
            <a:endParaRPr sz="1800"/>
          </a:p>
          <a:p>
            <a:pPr indent="-342900" lvl="0" marL="457200" rtl="0" algn="l">
              <a:lnSpc>
                <a:spcPct val="115000"/>
              </a:lnSpc>
              <a:spcBef>
                <a:spcPts val="0"/>
              </a:spcBef>
              <a:spcAft>
                <a:spcPts val="0"/>
              </a:spcAft>
              <a:buSzPts val="1800"/>
              <a:buChar char="●"/>
            </a:pPr>
            <a:r>
              <a:rPr lang="en" sz="1800"/>
              <a:t>Work on Monologue/Scene Selections and how to structure a showcase.</a:t>
            </a:r>
            <a:endParaRPr sz="1800"/>
          </a:p>
          <a:p>
            <a:pPr indent="-342900" lvl="0" marL="457200" rtl="0" algn="l">
              <a:lnSpc>
                <a:spcPct val="200000"/>
              </a:lnSpc>
              <a:spcBef>
                <a:spcPts val="0"/>
              </a:spcBef>
              <a:spcAft>
                <a:spcPts val="0"/>
              </a:spcAft>
              <a:buSzPts val="1800"/>
              <a:buChar char="●"/>
            </a:pPr>
            <a:r>
              <a:rPr lang="en" sz="1800"/>
              <a:t>Learn how to make a CV.</a:t>
            </a:r>
            <a:endParaRPr sz="1800"/>
          </a:p>
          <a:p>
            <a:pPr indent="-342900" lvl="0" marL="457200" rtl="0" algn="l">
              <a:lnSpc>
                <a:spcPct val="200000"/>
              </a:lnSpc>
              <a:spcBef>
                <a:spcPts val="0"/>
              </a:spcBef>
              <a:spcAft>
                <a:spcPts val="0"/>
              </a:spcAft>
              <a:buSzPts val="1800"/>
              <a:buChar char="●"/>
            </a:pPr>
            <a:r>
              <a:rPr lang="en" sz="1800"/>
              <a:t>Final Presentations.</a:t>
            </a:r>
            <a:endParaRPr sz="18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5"/>
          <p:cNvSpPr/>
          <p:nvPr/>
        </p:nvSpPr>
        <p:spPr>
          <a:xfrm>
            <a:off x="176075" y="187625"/>
            <a:ext cx="8797500" cy="4753800"/>
          </a:xfrm>
          <a:prstGeom prst="roundRect">
            <a:avLst>
              <a:gd fmla="val 16667" name="adj"/>
            </a:avLst>
          </a:prstGeom>
          <a:solidFill>
            <a:srgbClr val="6AA84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lang="en" sz="3600"/>
              <a:t>Talks and Presentations</a:t>
            </a:r>
            <a:endParaRPr sz="3600"/>
          </a:p>
          <a:p>
            <a:pPr indent="0" lvl="0" marL="0" rtl="0" algn="ctr">
              <a:lnSpc>
                <a:spcPct val="100000"/>
              </a:lnSpc>
              <a:spcBef>
                <a:spcPts val="0"/>
              </a:spcBef>
              <a:spcAft>
                <a:spcPts val="0"/>
              </a:spcAft>
              <a:buNone/>
            </a:pPr>
            <a:r>
              <a:rPr lang="en" sz="2400"/>
              <a:t>Interesting and useful snapshots into what people do and how they got work.</a:t>
            </a:r>
            <a:endParaRPr sz="2400"/>
          </a:p>
          <a:p>
            <a:pPr indent="0" lvl="0" marL="0" rtl="0" algn="ctr">
              <a:lnSpc>
                <a:spcPct val="100000"/>
              </a:lnSpc>
              <a:spcBef>
                <a:spcPts val="0"/>
              </a:spcBef>
              <a:spcAft>
                <a:spcPts val="0"/>
              </a:spcAft>
              <a:buNone/>
            </a:pPr>
            <a:r>
              <a:rPr lang="en" sz="2400"/>
              <a:t>One of my main takeaways was that Technical skills and jobs are a great way to get involved in a company.</a:t>
            </a:r>
            <a:endParaRPr sz="2400"/>
          </a:p>
          <a:p>
            <a:pPr indent="0" lvl="0" marL="0" rtl="0" algn="ctr">
              <a:lnSpc>
                <a:spcPct val="100000"/>
              </a:lnSpc>
              <a:spcBef>
                <a:spcPts val="0"/>
              </a:spcBef>
              <a:spcAft>
                <a:spcPts val="0"/>
              </a:spcAft>
              <a:buNone/>
            </a:pPr>
            <a:r>
              <a:rPr i="1" lang="en" sz="2400"/>
              <a:t>However</a:t>
            </a:r>
            <a:r>
              <a:rPr lang="en" sz="2400"/>
              <a:t>, the talks aren’t as relevant to me due to the differences in the American industry.</a:t>
            </a:r>
            <a:endParaRPr sz="24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 name="Shape 73"/>
        <p:cNvGrpSpPr/>
        <p:nvPr/>
      </p:nvGrpSpPr>
      <p:grpSpPr>
        <a:xfrm>
          <a:off x="0" y="0"/>
          <a:ext cx="0" cy="0"/>
          <a:chOff x="0" y="0"/>
          <a:chExt cx="0" cy="0"/>
        </a:xfrm>
      </p:grpSpPr>
      <p:sp>
        <p:nvSpPr>
          <p:cNvPr id="74" name="Google Shape;74;p16"/>
          <p:cNvSpPr/>
          <p:nvPr/>
        </p:nvSpPr>
        <p:spPr>
          <a:xfrm>
            <a:off x="158750" y="118350"/>
            <a:ext cx="4623900" cy="1056300"/>
          </a:xfrm>
          <a:prstGeom prst="roundRect">
            <a:avLst>
              <a:gd fmla="val 16667" name="adj"/>
            </a:avLst>
          </a:prstGeom>
          <a:solidFill>
            <a:srgbClr val="6AA84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2400"/>
              <a:t>Presentation Work</a:t>
            </a:r>
            <a:endParaRPr sz="2400"/>
          </a:p>
          <a:p>
            <a:pPr indent="0" lvl="0" marL="0" rtl="0" algn="ctr">
              <a:spcBef>
                <a:spcPts val="0"/>
              </a:spcBef>
              <a:spcAft>
                <a:spcPts val="0"/>
              </a:spcAft>
              <a:buNone/>
            </a:pPr>
            <a:r>
              <a:rPr lang="en" sz="900"/>
              <a:t>                               And Audition</a:t>
            </a:r>
            <a:endParaRPr sz="900"/>
          </a:p>
        </p:txBody>
      </p:sp>
      <p:sp>
        <p:nvSpPr>
          <p:cNvPr id="75" name="Google Shape;75;p16"/>
          <p:cNvSpPr/>
          <p:nvPr/>
        </p:nvSpPr>
        <p:spPr>
          <a:xfrm>
            <a:off x="193375" y="1295975"/>
            <a:ext cx="4623900" cy="3411600"/>
          </a:xfrm>
          <a:prstGeom prst="roundRect">
            <a:avLst>
              <a:gd fmla="val 16667" name="adj"/>
            </a:avLst>
          </a:prstGeom>
          <a:solidFill>
            <a:srgbClr val="6AA84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t>Finding the monologues and scenes wasn’t too difficult for me. I knew a few strong monologues, songs, and scenes, and post-”the-no-song-ruling”, I found someone that needed a partner and a scene that worked well for me. </a:t>
            </a:r>
            <a:r>
              <a:rPr lang="en"/>
              <a:t>Part of the classwork at LCC involved a consistent end of term showcase, so I did go into this module very much used to the whole schmuckabaroo.  I also helped structure and light the showcase a few times, so I was also in touch with the technical side. However, these presentations were always to other students and family members, and nothing more. They were more about putting the material up on its feet and seeing how that works. So the knowledge of something coming out of it led to-</a:t>
            </a:r>
            <a:endParaRPr/>
          </a:p>
        </p:txBody>
      </p:sp>
      <p:sp>
        <p:nvSpPr>
          <p:cNvPr id="76" name="Google Shape;76;p16"/>
          <p:cNvSpPr/>
          <p:nvPr/>
        </p:nvSpPr>
        <p:spPr>
          <a:xfrm>
            <a:off x="5146375" y="118350"/>
            <a:ext cx="3783900" cy="4589100"/>
          </a:xfrm>
          <a:prstGeom prst="roundRect">
            <a:avLst>
              <a:gd fmla="val 16667" name="adj"/>
            </a:avLst>
          </a:prstGeom>
          <a:solidFill>
            <a:srgbClr val="6AA84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3600"/>
              <a:t>Nerves</a:t>
            </a:r>
            <a:endParaRPr sz="3600"/>
          </a:p>
          <a:p>
            <a:pPr indent="0" lvl="0" marL="0" rtl="0" algn="ctr">
              <a:spcBef>
                <a:spcPts val="0"/>
              </a:spcBef>
              <a:spcAft>
                <a:spcPts val="0"/>
              </a:spcAft>
              <a:buNone/>
            </a:pPr>
            <a:r>
              <a:rPr lang="en"/>
              <a:t>I know that I can get very nervous in audition settings, they are a point that I am not entirely experienced in. I do hope to challenge myself through further research into proper audition procedure, and through proper experience. However, that nervousness sort of transferred itself into my performance in the showcase, leading to a different performance than what was done in rehearsal. I anticipate that my work on auditioning will also sort of transfer itself onto my showcases.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 name="Shape 80"/>
        <p:cNvGrpSpPr/>
        <p:nvPr/>
      </p:nvGrpSpPr>
      <p:grpSpPr>
        <a:xfrm>
          <a:off x="0" y="0"/>
          <a:ext cx="0" cy="0"/>
          <a:chOff x="0" y="0"/>
          <a:chExt cx="0" cy="0"/>
        </a:xfrm>
      </p:grpSpPr>
      <p:sp>
        <p:nvSpPr>
          <p:cNvPr id="81" name="Google Shape;81;p17"/>
          <p:cNvSpPr/>
          <p:nvPr/>
        </p:nvSpPr>
        <p:spPr>
          <a:xfrm>
            <a:off x="228025" y="170300"/>
            <a:ext cx="2147400" cy="1619100"/>
          </a:xfrm>
          <a:prstGeom prst="roundRect">
            <a:avLst>
              <a:gd fmla="val 16667" name="adj"/>
            </a:avLst>
          </a:prstGeom>
          <a:solidFill>
            <a:srgbClr val="6AA84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6000"/>
              <a:t>CV</a:t>
            </a:r>
            <a:endParaRPr sz="6000"/>
          </a:p>
        </p:txBody>
      </p:sp>
      <p:sp>
        <p:nvSpPr>
          <p:cNvPr id="82" name="Google Shape;82;p17"/>
          <p:cNvSpPr/>
          <p:nvPr/>
        </p:nvSpPr>
        <p:spPr>
          <a:xfrm>
            <a:off x="279975" y="1919425"/>
            <a:ext cx="2017500" cy="2909400"/>
          </a:xfrm>
          <a:prstGeom prst="roundRect">
            <a:avLst>
              <a:gd fmla="val 16667" name="adj"/>
            </a:avLst>
          </a:prstGeom>
          <a:solidFill>
            <a:srgbClr val="6AA84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2400"/>
              <a:t>Well,</a:t>
            </a:r>
            <a:endParaRPr sz="2400"/>
          </a:p>
          <a:p>
            <a:pPr indent="0" lvl="0" marL="0" rtl="0" algn="ctr">
              <a:spcBef>
                <a:spcPts val="0"/>
              </a:spcBef>
              <a:spcAft>
                <a:spcPts val="0"/>
              </a:spcAft>
              <a:buNone/>
            </a:pPr>
            <a:r>
              <a:rPr lang="en" sz="2400"/>
              <a:t>I</a:t>
            </a:r>
            <a:endParaRPr sz="2400"/>
          </a:p>
          <a:p>
            <a:pPr indent="0" lvl="0" marL="0" rtl="0" algn="ctr">
              <a:spcBef>
                <a:spcPts val="0"/>
              </a:spcBef>
              <a:spcAft>
                <a:spcPts val="0"/>
              </a:spcAft>
              <a:buNone/>
            </a:pPr>
            <a:r>
              <a:rPr lang="en" sz="2400"/>
              <a:t>Learned</a:t>
            </a:r>
            <a:endParaRPr sz="2400"/>
          </a:p>
          <a:p>
            <a:pPr indent="0" lvl="0" marL="0" rtl="0" algn="ctr">
              <a:spcBef>
                <a:spcPts val="0"/>
              </a:spcBef>
              <a:spcAft>
                <a:spcPts val="0"/>
              </a:spcAft>
              <a:buNone/>
            </a:pPr>
            <a:r>
              <a:rPr lang="en" sz="2400"/>
              <a:t>A</a:t>
            </a:r>
            <a:endParaRPr sz="2400"/>
          </a:p>
          <a:p>
            <a:pPr indent="0" lvl="0" marL="0" rtl="0" algn="ctr">
              <a:spcBef>
                <a:spcPts val="0"/>
              </a:spcBef>
              <a:spcAft>
                <a:spcPts val="0"/>
              </a:spcAft>
              <a:buNone/>
            </a:pPr>
            <a:r>
              <a:rPr lang="en" sz="2400"/>
              <a:t>Lot</a:t>
            </a:r>
            <a:endParaRPr sz="2400"/>
          </a:p>
        </p:txBody>
      </p:sp>
      <p:sp>
        <p:nvSpPr>
          <p:cNvPr id="83" name="Google Shape;83;p17"/>
          <p:cNvSpPr/>
          <p:nvPr/>
        </p:nvSpPr>
        <p:spPr>
          <a:xfrm>
            <a:off x="2565975" y="360800"/>
            <a:ext cx="6044100" cy="4433400"/>
          </a:xfrm>
          <a:prstGeom prst="roundRect">
            <a:avLst>
              <a:gd fmla="val 16667" name="adj"/>
            </a:avLst>
          </a:prstGeom>
          <a:solidFill>
            <a:srgbClr val="6AA84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1800"/>
              <a:t>I, in fact, had not been prepared on how to create a proper CV. I will readily admit that my first attempt was not the best. This is the part of the course I probably need to work the most on, </a:t>
            </a:r>
            <a:r>
              <a:rPr lang="en" sz="1800"/>
              <a:t>which is mostly down to personal research and work. I am going to try and find time to create a proper, professional standard CV by the end of school year so I can leave uni with something prepared for the outside world. </a:t>
            </a:r>
            <a:endParaRPr sz="18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8"/>
          <p:cNvSpPr/>
          <p:nvPr/>
        </p:nvSpPr>
        <p:spPr>
          <a:xfrm>
            <a:off x="3558650" y="124350"/>
            <a:ext cx="5310300" cy="1055700"/>
          </a:xfrm>
          <a:prstGeom prst="roundRect">
            <a:avLst>
              <a:gd fmla="val 16667" name="adj"/>
            </a:avLst>
          </a:prstGeom>
          <a:solidFill>
            <a:srgbClr val="3C78D8"/>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3000"/>
              <a:t>PDP and Swot</a:t>
            </a:r>
            <a:endParaRPr sz="3000"/>
          </a:p>
        </p:txBody>
      </p:sp>
      <p:pic>
        <p:nvPicPr>
          <p:cNvPr id="89" name="Google Shape;89;p18"/>
          <p:cNvPicPr preferRelativeResize="0"/>
          <p:nvPr/>
        </p:nvPicPr>
        <p:blipFill>
          <a:blip r:embed="rId3">
            <a:alphaModFix/>
          </a:blip>
          <a:stretch>
            <a:fillRect/>
          </a:stretch>
        </p:blipFill>
        <p:spPr>
          <a:xfrm>
            <a:off x="261925" y="237050"/>
            <a:ext cx="4407949" cy="2792275"/>
          </a:xfrm>
          <a:prstGeom prst="rect">
            <a:avLst/>
          </a:prstGeom>
          <a:solidFill>
            <a:srgbClr val="3C78D8"/>
          </a:solidFill>
          <a:ln>
            <a:noFill/>
          </a:ln>
        </p:spPr>
      </p:pic>
      <p:pic>
        <p:nvPicPr>
          <p:cNvPr id="90" name="Google Shape;90;p18"/>
          <p:cNvPicPr preferRelativeResize="0"/>
          <p:nvPr/>
        </p:nvPicPr>
        <p:blipFill>
          <a:blip r:embed="rId4">
            <a:alphaModFix/>
          </a:blip>
          <a:stretch>
            <a:fillRect/>
          </a:stretch>
        </p:blipFill>
        <p:spPr>
          <a:xfrm>
            <a:off x="4734974" y="2038875"/>
            <a:ext cx="4169326" cy="2575742"/>
          </a:xfrm>
          <a:prstGeom prst="rect">
            <a:avLst/>
          </a:prstGeom>
          <a:noFill/>
          <a:ln>
            <a:noFill/>
          </a:ln>
        </p:spPr>
      </p:pic>
      <p:pic>
        <p:nvPicPr>
          <p:cNvPr id="91" name="Google Shape;91;p18"/>
          <p:cNvPicPr preferRelativeResize="0"/>
          <p:nvPr/>
        </p:nvPicPr>
        <p:blipFill>
          <a:blip r:embed="rId5">
            <a:alphaModFix/>
          </a:blip>
          <a:stretch>
            <a:fillRect/>
          </a:stretch>
        </p:blipFill>
        <p:spPr>
          <a:xfrm>
            <a:off x="261925" y="3134100"/>
            <a:ext cx="2412498" cy="1809373"/>
          </a:xfrm>
          <a:prstGeom prst="rect">
            <a:avLst/>
          </a:prstGeom>
          <a:noFill/>
          <a:ln>
            <a:noFill/>
          </a:ln>
        </p:spPr>
      </p:pic>
      <p:pic>
        <p:nvPicPr>
          <p:cNvPr id="92" name="Google Shape;92;p18"/>
          <p:cNvPicPr preferRelativeResize="0"/>
          <p:nvPr/>
        </p:nvPicPr>
        <p:blipFill>
          <a:blip r:embed="rId6">
            <a:alphaModFix/>
          </a:blip>
          <a:stretch>
            <a:fillRect/>
          </a:stretch>
        </p:blipFill>
        <p:spPr>
          <a:xfrm>
            <a:off x="2838449" y="3092625"/>
            <a:ext cx="1505999" cy="200802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9"/>
          <p:cNvSpPr/>
          <p:nvPr/>
        </p:nvSpPr>
        <p:spPr>
          <a:xfrm>
            <a:off x="2875" y="5775"/>
            <a:ext cx="9144000" cy="5143500"/>
          </a:xfrm>
          <a:prstGeom prst="roundRect">
            <a:avLst>
              <a:gd fmla="val 16667" name="adj"/>
            </a:avLst>
          </a:prstGeom>
          <a:solidFill>
            <a:srgbClr val="F1C23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2400"/>
              <a:t>References</a:t>
            </a:r>
            <a:endParaRPr sz="2400"/>
          </a:p>
          <a:p>
            <a:pPr indent="0" lvl="0" marL="0" rtl="0" algn="ctr">
              <a:spcBef>
                <a:spcPts val="0"/>
              </a:spcBef>
              <a:spcAft>
                <a:spcPts val="0"/>
              </a:spcAft>
              <a:buNone/>
            </a:pPr>
            <a:r>
              <a:t/>
            </a:r>
            <a:endParaRPr/>
          </a:p>
          <a:p>
            <a:pPr indent="0" lvl="0" marL="0" rtl="0" algn="ctr">
              <a:spcBef>
                <a:spcPts val="0"/>
              </a:spcBef>
              <a:spcAft>
                <a:spcPts val="0"/>
              </a:spcAft>
              <a:buNone/>
            </a:pPr>
            <a:r>
              <a:rPr b="1" lang="en" sz="800"/>
              <a:t>Used in Scene Selection Research</a:t>
            </a:r>
            <a:endParaRPr b="1" sz="800"/>
          </a:p>
          <a:p>
            <a:pPr indent="0" lvl="0" marL="0" rtl="0" algn="ctr">
              <a:spcBef>
                <a:spcPts val="0"/>
              </a:spcBef>
              <a:spcAft>
                <a:spcPts val="0"/>
              </a:spcAft>
              <a:buNone/>
            </a:pPr>
            <a:r>
              <a:rPr lang="en" sz="800"/>
              <a:t>Zamasky, N. (2026) </a:t>
            </a:r>
            <a:r>
              <a:rPr i="1" lang="en" sz="800"/>
              <a:t>The Top 20 Most-Produced Plays of 2025 (According to PLAYBILLDER)</a:t>
            </a:r>
            <a:r>
              <a:rPr lang="en" sz="800"/>
              <a:t> available at: </a:t>
            </a:r>
            <a:r>
              <a:rPr lang="en" sz="800" u="sng">
                <a:solidFill>
                  <a:schemeClr val="hlink"/>
                </a:solidFill>
                <a:hlinkClick r:id="rId3"/>
              </a:rPr>
              <a:t>https://playbill.com/article/the-top-20-most-produced-plays-of-2025-according-to-playbillder</a:t>
            </a:r>
            <a:r>
              <a:rPr lang="en" sz="800"/>
              <a:t> (accessed 2 March 2026)</a:t>
            </a:r>
            <a:endParaRPr sz="800"/>
          </a:p>
          <a:p>
            <a:pPr indent="0" lvl="0" marL="0" rtl="0" algn="ctr">
              <a:spcBef>
                <a:spcPts val="0"/>
              </a:spcBef>
              <a:spcAft>
                <a:spcPts val="0"/>
              </a:spcAft>
              <a:buNone/>
            </a:pPr>
            <a:r>
              <a:t/>
            </a:r>
            <a:endParaRPr sz="800"/>
          </a:p>
          <a:p>
            <a:pPr indent="0" lvl="0" marL="0" rtl="0" algn="ctr">
              <a:spcBef>
                <a:spcPts val="0"/>
              </a:spcBef>
              <a:spcAft>
                <a:spcPts val="0"/>
              </a:spcAft>
              <a:buNone/>
            </a:pPr>
            <a:r>
              <a:rPr b="1" lang="en" sz="800"/>
              <a:t>Used in CV Writing</a:t>
            </a:r>
            <a:endParaRPr b="1" sz="800"/>
          </a:p>
          <a:p>
            <a:pPr indent="0" lvl="0" marL="0" rtl="0" algn="ctr">
              <a:spcBef>
                <a:spcPts val="0"/>
              </a:spcBef>
              <a:spcAft>
                <a:spcPts val="0"/>
              </a:spcAft>
              <a:buNone/>
            </a:pPr>
            <a:r>
              <a:rPr lang="en" sz="800"/>
              <a:t>Cook, L. (2023) </a:t>
            </a:r>
            <a:r>
              <a:rPr i="1" lang="en" sz="800"/>
              <a:t>How to Create an Acting CV in the UK</a:t>
            </a:r>
            <a:r>
              <a:rPr lang="en" sz="800"/>
              <a:t> available at: </a:t>
            </a:r>
            <a:r>
              <a:rPr lang="en" sz="800" u="sng">
                <a:solidFill>
                  <a:schemeClr val="hlink"/>
                </a:solidFill>
                <a:hlinkClick r:id="rId4"/>
              </a:rPr>
              <a:t>https://www.backstage.com/uk/magazine/article/how-to-create-a-uk-acting-cv-69511/</a:t>
            </a:r>
            <a:r>
              <a:rPr lang="en" sz="800"/>
              <a:t> (accessed 2 March 2026)</a:t>
            </a:r>
            <a:endParaRPr sz="800"/>
          </a:p>
          <a:p>
            <a:pPr indent="0" lvl="0" marL="0" rtl="0" algn="ctr">
              <a:spcBef>
                <a:spcPts val="0"/>
              </a:spcBef>
              <a:spcAft>
                <a:spcPts val="0"/>
              </a:spcAft>
              <a:buNone/>
            </a:pPr>
            <a:r>
              <a:rPr lang="en" sz="800"/>
              <a:t>BridgeTTC </a:t>
            </a:r>
            <a:r>
              <a:rPr i="1" lang="en" sz="800"/>
              <a:t>How To Write an Acting CV</a:t>
            </a:r>
            <a:r>
              <a:rPr lang="en" sz="800"/>
              <a:t> available at: </a:t>
            </a:r>
            <a:r>
              <a:rPr lang="en" sz="800" u="sng">
                <a:solidFill>
                  <a:schemeClr val="hlink"/>
                </a:solidFill>
                <a:hlinkClick r:id="rId5"/>
              </a:rPr>
              <a:t>https://www.thebridge-ttc.org/how-to-write-an-acting-cv/</a:t>
            </a:r>
            <a:r>
              <a:rPr lang="en" sz="800"/>
              <a:t> (accessed 2 March 2026)</a:t>
            </a:r>
            <a:endParaRPr sz="800"/>
          </a:p>
          <a:p>
            <a:pPr indent="0" lvl="0" marL="0" rtl="0" algn="ctr">
              <a:spcBef>
                <a:spcPts val="0"/>
              </a:spcBef>
              <a:spcAft>
                <a:spcPts val="0"/>
              </a:spcAft>
              <a:buNone/>
            </a:pPr>
            <a:r>
              <a:t/>
            </a:r>
            <a:endParaRPr sz="800"/>
          </a:p>
          <a:p>
            <a:pPr indent="0" lvl="0" marL="0" rtl="0" algn="ctr">
              <a:spcBef>
                <a:spcPts val="0"/>
              </a:spcBef>
              <a:spcAft>
                <a:spcPts val="0"/>
              </a:spcAft>
              <a:buNone/>
            </a:pPr>
            <a:r>
              <a:rPr b="1" lang="en" sz="800"/>
              <a:t>Plays Researched for Scene Selection</a:t>
            </a:r>
            <a:endParaRPr b="1" sz="800"/>
          </a:p>
          <a:p>
            <a:pPr indent="0" lvl="0" marL="0" rtl="0" algn="ctr">
              <a:spcBef>
                <a:spcPts val="0"/>
              </a:spcBef>
              <a:spcAft>
                <a:spcPts val="0"/>
              </a:spcAft>
              <a:buNone/>
            </a:pPr>
            <a:r>
              <a:rPr lang="en" sz="800">
                <a:solidFill>
                  <a:schemeClr val="dk1"/>
                </a:solidFill>
              </a:rPr>
              <a:t>Lapine, J. and Sondheim, S. (1987). </a:t>
            </a:r>
            <a:r>
              <a:rPr i="1" lang="en" sz="800">
                <a:solidFill>
                  <a:schemeClr val="dk1"/>
                </a:solidFill>
              </a:rPr>
              <a:t>Into the woods</a:t>
            </a:r>
            <a:r>
              <a:rPr lang="en" sz="800">
                <a:solidFill>
                  <a:schemeClr val="dk1"/>
                </a:solidFill>
              </a:rPr>
              <a:t>. New York: Theatre Communications Group.</a:t>
            </a:r>
            <a:endParaRPr sz="800">
              <a:solidFill>
                <a:schemeClr val="dk1"/>
              </a:solidFill>
            </a:endParaRPr>
          </a:p>
          <a:p>
            <a:pPr indent="0" lvl="0" marL="0" rtl="0" algn="ctr">
              <a:spcBef>
                <a:spcPts val="0"/>
              </a:spcBef>
              <a:spcAft>
                <a:spcPts val="0"/>
              </a:spcAft>
              <a:buNone/>
            </a:pPr>
            <a:r>
              <a:rPr lang="en" sz="800">
                <a:solidFill>
                  <a:schemeClr val="dk1"/>
                </a:solidFill>
              </a:rPr>
              <a:t>Herzog, A. (2013). </a:t>
            </a:r>
            <a:r>
              <a:rPr i="1" lang="en" sz="800">
                <a:solidFill>
                  <a:schemeClr val="dk1"/>
                </a:solidFill>
              </a:rPr>
              <a:t>4000 Miles</a:t>
            </a:r>
            <a:r>
              <a:rPr lang="en" sz="800">
                <a:solidFill>
                  <a:schemeClr val="dk1"/>
                </a:solidFill>
              </a:rPr>
              <a:t>. London: Oberon Books Ltd.</a:t>
            </a:r>
            <a:endParaRPr sz="800">
              <a:solidFill>
                <a:schemeClr val="dk1"/>
              </a:solidFill>
            </a:endParaRPr>
          </a:p>
          <a:p>
            <a:pPr indent="0" lvl="0" marL="0" rtl="0" algn="ctr">
              <a:spcBef>
                <a:spcPts val="0"/>
              </a:spcBef>
              <a:spcAft>
                <a:spcPts val="0"/>
              </a:spcAft>
              <a:buNone/>
            </a:pPr>
            <a:r>
              <a:rPr lang="en" sz="800">
                <a:solidFill>
                  <a:schemeClr val="dk1"/>
                </a:solidFill>
              </a:rPr>
              <a:t>Lang, N., Lang, M., and Blim, J. (2018) </a:t>
            </a:r>
            <a:r>
              <a:rPr i="1" lang="en" sz="800">
                <a:solidFill>
                  <a:schemeClr val="dk1"/>
                </a:solidFill>
              </a:rPr>
              <a:t>The Guy Who Didn’t Like Musicals</a:t>
            </a:r>
            <a:r>
              <a:rPr lang="en" sz="800">
                <a:solidFill>
                  <a:schemeClr val="dk1"/>
                </a:solidFill>
              </a:rPr>
              <a:t>. Los Angeles: Starkid Productions.</a:t>
            </a:r>
            <a:endParaRPr sz="800">
              <a:solidFill>
                <a:schemeClr val="dk1"/>
              </a:solidFill>
            </a:endParaRPr>
          </a:p>
          <a:p>
            <a:pPr indent="0" lvl="0" marL="0" rtl="0" algn="ctr">
              <a:spcBef>
                <a:spcPts val="0"/>
              </a:spcBef>
              <a:spcAft>
                <a:spcPts val="0"/>
              </a:spcAft>
              <a:buNone/>
            </a:pPr>
            <a:r>
              <a:rPr lang="en" sz="800">
                <a:solidFill>
                  <a:schemeClr val="dk1"/>
                </a:solidFill>
              </a:rPr>
              <a:t>Jones, T., Blake, P., Lee, D., Horsley, M., Moses, B., Adler, B., Page, K., Foa, B., Long, C., Holcombe, G., Freimann, J., Telly Leung, Schmidt, H., Municipal, L. and Louis (2002). </a:t>
            </a:r>
            <a:r>
              <a:rPr i="1" lang="en" sz="800">
                <a:solidFill>
                  <a:schemeClr val="dk1"/>
                </a:solidFill>
              </a:rPr>
              <a:t>The fantasticks.</a:t>
            </a:r>
            <a:r>
              <a:rPr lang="en" sz="800">
                <a:solidFill>
                  <a:schemeClr val="dk1"/>
                </a:solidFill>
              </a:rPr>
              <a:t> Saint Louis, Mo.: The Muny.</a:t>
            </a:r>
            <a:endParaRPr sz="800">
              <a:solidFill>
                <a:schemeClr val="dk1"/>
              </a:solidFill>
            </a:endParaRPr>
          </a:p>
          <a:p>
            <a:pPr indent="0" lvl="0" marL="0" rtl="0" algn="ctr">
              <a:spcBef>
                <a:spcPts val="0"/>
              </a:spcBef>
              <a:spcAft>
                <a:spcPts val="0"/>
              </a:spcAft>
              <a:buNone/>
            </a:pPr>
            <a:r>
              <a:t/>
            </a:r>
            <a:endParaRPr sz="8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