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48" r:id="rId1"/>
  </p:sldMasterIdLst>
  <p:notesMasterIdLst>
    <p:notesMasterId r:id="rId17"/>
  </p:notesMasterIdLst>
  <p:sldIdLst>
    <p:sldId id="257" r:id="rId2"/>
    <p:sldId id="256" r:id="rId3"/>
    <p:sldId id="258" r:id="rId4"/>
    <p:sldId id="259" r:id="rId5"/>
    <p:sldId id="270" r:id="rId6"/>
    <p:sldId id="260" r:id="rId7"/>
    <p:sldId id="261" r:id="rId8"/>
    <p:sldId id="262" r:id="rId9"/>
    <p:sldId id="263" r:id="rId10"/>
    <p:sldId id="264" r:id="rId11"/>
    <p:sldId id="265" r:id="rId12"/>
    <p:sldId id="266" r:id="rId13"/>
    <p:sldId id="267" r:id="rId14"/>
    <p:sldId id="268" r:id="rId15"/>
    <p:sldId id="269" r:id="rId16"/>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purl.oclc.org/ooxml/drawingml/main" xmlns:r="http://purl.oclc.org/ooxml/officeDocument/relationships" xmlns:p="http://purl.oclc.org/ooxml/presentationml/main" lastView="sldThumbnailView">
  <p:normalViewPr>
    <p:restoredLeft sz="15.62%"/>
    <p:restoredTop sz="94.66%"/>
  </p:normalViewPr>
  <p:slideViewPr>
    <p:cSldViewPr snapToGrid="0">
      <p:cViewPr varScale="1">
        <p:scale>
          <a:sx n="75" d="100"/>
          <a:sy n="75" d="100"/>
        </p:scale>
        <p:origin x="177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slide" Target="slides/slide12.xml"/><Relationship Id="rId18" Type="http://purl.oclc.org/ooxml/officeDocument/relationships/presProps" Target="presProps.xml"/><Relationship Id="rId3" Type="http://purl.oclc.org/ooxml/officeDocument/relationships/slide" Target="slides/slide2.xml"/><Relationship Id="rId21" Type="http://purl.oclc.org/ooxml/officeDocument/relationships/tableStyles" Target="tableStyles.xml"/><Relationship Id="rId7" Type="http://purl.oclc.org/ooxml/officeDocument/relationships/slide" Target="slides/slide6.xml"/><Relationship Id="rId12" Type="http://purl.oclc.org/ooxml/officeDocument/relationships/slide" Target="slides/slide11.xml"/><Relationship Id="rId17" Type="http://purl.oclc.org/ooxml/officeDocument/relationships/notesMaster" Target="notesMasters/notesMaster1.xml"/><Relationship Id="rId2" Type="http://purl.oclc.org/ooxml/officeDocument/relationships/slide" Target="slides/slide1.xml"/><Relationship Id="rId16" Type="http://purl.oclc.org/ooxml/officeDocument/relationships/slide" Target="slides/slide15.xml"/><Relationship Id="rId20" Type="http://purl.oclc.org/ooxml/officeDocument/relationships/theme" Target="theme/theme1.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5" Type="http://purl.oclc.org/ooxml/officeDocument/relationships/slide" Target="slides/slide4.xml"/><Relationship Id="rId15" Type="http://purl.oclc.org/ooxml/officeDocument/relationships/slide" Target="slides/slide14.xml"/><Relationship Id="rId10" Type="http://purl.oclc.org/ooxml/officeDocument/relationships/slide" Target="slides/slide9.xml"/><Relationship Id="rId19" Type="http://purl.oclc.org/ooxml/officeDocument/relationships/viewProps" Target="viewProps.xml"/><Relationship Id="rId4" Type="http://purl.oclc.org/ooxml/officeDocument/relationships/slide" Target="slides/slide3.xml"/><Relationship Id="rId9" Type="http://purl.oclc.org/ooxml/officeDocument/relationships/slide" Target="slides/slide8.xml"/><Relationship Id="rId14" Type="http://purl.oclc.org/ooxml/officeDocument/relationships/slide" Target="slides/slide13.xml"/><Relationship Id="rId22" Type="http://schemas.microsoft.com/office/2016/11/relationships/changesInfo" Target="changesInfos/changesInfo1.xml"/></Relationships>
</file>

<file path=ppt/changesInfos/changesInfo1.xml><?xml version="1.0" encoding="utf-8"?>
<pc:chgInfo xmlns:a="http://purl.oclc.org/ooxml/drawingml/main" xmlns:r="http://purl.oclc.org/ooxml/officeDocument/relationships" xmlns:ac="http://schemas.microsoft.com/office/drawing/2013/main/command" xmlns:pc="http://schemas.microsoft.com/office/powerpoint/2013/main/command">
  <pc:docChgLst>
    <pc:chgData name="Digital Ona" userId="b31b1f6873fc75ab" providerId="LiveId" clId="{661A0766-CC23-47A2-B3EF-AFF8B4DA5D03}"/>
    <pc:docChg chg="modSld">
      <pc:chgData name="Digital Ona" userId="b31b1f6873fc75ab" providerId="LiveId" clId="{661A0766-CC23-47A2-B3EF-AFF8B4DA5D03}" dt="2026-08-07T08:52:42.211" v="52" actId="403"/>
      <pc:docMkLst>
        <pc:docMk/>
      </pc:docMkLst>
      <pc:sldChg chg="modSp mod">
        <pc:chgData name="Digital Ona" userId="b31b1f6873fc75ab" providerId="LiveId" clId="{661A0766-CC23-47A2-B3EF-AFF8B4DA5D03}" dt="2026-08-07T08:49:51.958" v="1" actId="403"/>
        <pc:sldMkLst>
          <pc:docMk/>
          <pc:sldMk cId="0" sldId="258"/>
        </pc:sldMkLst>
        <pc:spChg chg="mod">
          <ac:chgData name="Digital Ona" userId="b31b1f6873fc75ab" providerId="LiveId" clId="{661A0766-CC23-47A2-B3EF-AFF8B4DA5D03}" dt="2026-08-07T08:49:51.958" v="1" actId="403"/>
          <ac:spMkLst>
            <pc:docMk/>
            <pc:sldMk cId="0" sldId="258"/>
            <ac:spMk id="2" creationId="{CCC84B60-D1C8-11C8-9218-8CC1B45B9C4D}"/>
          </ac:spMkLst>
        </pc:spChg>
      </pc:sldChg>
      <pc:sldChg chg="modSp mod">
        <pc:chgData name="Digital Ona" userId="b31b1f6873fc75ab" providerId="LiveId" clId="{661A0766-CC23-47A2-B3EF-AFF8B4DA5D03}" dt="2026-08-07T08:50:16.834" v="6" actId="1076"/>
        <pc:sldMkLst>
          <pc:docMk/>
          <pc:sldMk cId="0" sldId="259"/>
        </pc:sldMkLst>
        <pc:spChg chg="mod">
          <ac:chgData name="Digital Ona" userId="b31b1f6873fc75ab" providerId="LiveId" clId="{661A0766-CC23-47A2-B3EF-AFF8B4DA5D03}" dt="2026-08-07T08:50:14.152" v="5" actId="1076"/>
          <ac:spMkLst>
            <pc:docMk/>
            <pc:sldMk cId="0" sldId="259"/>
            <ac:spMk id="2" creationId="{7D422F76-6E7B-36BE-7597-747881BEC204}"/>
          </ac:spMkLst>
        </pc:spChg>
        <pc:spChg chg="mod">
          <ac:chgData name="Digital Ona" userId="b31b1f6873fc75ab" providerId="LiveId" clId="{661A0766-CC23-47A2-B3EF-AFF8B4DA5D03}" dt="2026-08-07T08:50:16.834" v="6" actId="1076"/>
          <ac:spMkLst>
            <pc:docMk/>
            <pc:sldMk cId="0" sldId="259"/>
            <ac:spMk id="3" creationId="{E894C5D1-2BDE-0E9F-7677-56F0E6555555}"/>
          </ac:spMkLst>
        </pc:spChg>
      </pc:sldChg>
      <pc:sldChg chg="modSp mod">
        <pc:chgData name="Digital Ona" userId="b31b1f6873fc75ab" providerId="LiveId" clId="{661A0766-CC23-47A2-B3EF-AFF8B4DA5D03}" dt="2026-08-07T08:51:34.575" v="37" actId="20577"/>
        <pc:sldMkLst>
          <pc:docMk/>
          <pc:sldMk cId="0" sldId="260"/>
        </pc:sldMkLst>
        <pc:spChg chg="mod">
          <ac:chgData name="Digital Ona" userId="b31b1f6873fc75ab" providerId="LiveId" clId="{661A0766-CC23-47A2-B3EF-AFF8B4DA5D03}" dt="2026-08-07T08:51:34.575" v="37" actId="20577"/>
          <ac:spMkLst>
            <pc:docMk/>
            <pc:sldMk cId="0" sldId="260"/>
            <ac:spMk id="2" creationId="{3288BD9E-9D0B-B46D-0487-395AAFE3B068}"/>
          </ac:spMkLst>
        </pc:spChg>
      </pc:sldChg>
      <pc:sldChg chg="modSp mod">
        <pc:chgData name="Digital Ona" userId="b31b1f6873fc75ab" providerId="LiveId" clId="{661A0766-CC23-47A2-B3EF-AFF8B4DA5D03}" dt="2026-08-07T08:51:14.995" v="31" actId="403"/>
        <pc:sldMkLst>
          <pc:docMk/>
          <pc:sldMk cId="0" sldId="262"/>
        </pc:sldMkLst>
        <pc:spChg chg="mod">
          <ac:chgData name="Digital Ona" userId="b31b1f6873fc75ab" providerId="LiveId" clId="{661A0766-CC23-47A2-B3EF-AFF8B4DA5D03}" dt="2026-08-07T08:51:14.995" v="31" actId="403"/>
          <ac:spMkLst>
            <pc:docMk/>
            <pc:sldMk cId="0" sldId="262"/>
            <ac:spMk id="2" creationId="{1B5E6305-6909-E8BA-3167-001AE8156C4A}"/>
          </ac:spMkLst>
        </pc:spChg>
      </pc:sldChg>
      <pc:sldChg chg="modSp mod">
        <pc:chgData name="Digital Ona" userId="b31b1f6873fc75ab" providerId="LiveId" clId="{661A0766-CC23-47A2-B3EF-AFF8B4DA5D03}" dt="2026-08-07T08:52:35.364" v="49" actId="403"/>
        <pc:sldMkLst>
          <pc:docMk/>
          <pc:sldMk cId="0" sldId="263"/>
        </pc:sldMkLst>
        <pc:spChg chg="mod">
          <ac:chgData name="Digital Ona" userId="b31b1f6873fc75ab" providerId="LiveId" clId="{661A0766-CC23-47A2-B3EF-AFF8B4DA5D03}" dt="2026-08-07T08:52:35.364" v="49" actId="403"/>
          <ac:spMkLst>
            <pc:docMk/>
            <pc:sldMk cId="0" sldId="263"/>
            <ac:spMk id="2" creationId="{4A8601EB-32AB-6310-939F-FABCBEA49247}"/>
          </ac:spMkLst>
        </pc:spChg>
      </pc:sldChg>
      <pc:sldChg chg="modSp mod">
        <pc:chgData name="Digital Ona" userId="b31b1f6873fc75ab" providerId="LiveId" clId="{661A0766-CC23-47A2-B3EF-AFF8B4DA5D03}" dt="2026-08-07T08:52:42.211" v="52" actId="403"/>
        <pc:sldMkLst>
          <pc:docMk/>
          <pc:sldMk cId="0" sldId="264"/>
        </pc:sldMkLst>
        <pc:spChg chg="mod">
          <ac:chgData name="Digital Ona" userId="b31b1f6873fc75ab" providerId="LiveId" clId="{661A0766-CC23-47A2-B3EF-AFF8B4DA5D03}" dt="2026-08-07T08:52:42.211" v="52" actId="403"/>
          <ac:spMkLst>
            <pc:docMk/>
            <pc:sldMk cId="0" sldId="264"/>
            <ac:spMk id="3" creationId="{75FD7046-9F18-B0BF-4F73-5A3BD1DA97CE}"/>
          </ac:spMkLst>
        </pc:spChg>
      </pc:sldChg>
      <pc:sldChg chg="modSp mod">
        <pc:chgData name="Digital Ona" userId="b31b1f6873fc75ab" providerId="LiveId" clId="{661A0766-CC23-47A2-B3EF-AFF8B4DA5D03}" dt="2026-08-07T08:51:01.794" v="25" actId="403"/>
        <pc:sldMkLst>
          <pc:docMk/>
          <pc:sldMk cId="0" sldId="265"/>
        </pc:sldMkLst>
        <pc:spChg chg="mod">
          <ac:chgData name="Digital Ona" userId="b31b1f6873fc75ab" providerId="LiveId" clId="{661A0766-CC23-47A2-B3EF-AFF8B4DA5D03}" dt="2026-08-07T08:51:01.794" v="25" actId="403"/>
          <ac:spMkLst>
            <pc:docMk/>
            <pc:sldMk cId="0" sldId="265"/>
            <ac:spMk id="2" creationId="{CD3D7026-F7B3-8409-53BF-2895AF457A52}"/>
          </ac:spMkLst>
        </pc:spChg>
      </pc:sldChg>
      <pc:sldChg chg="modSp mod">
        <pc:chgData name="Digital Ona" userId="b31b1f6873fc75ab" providerId="LiveId" clId="{661A0766-CC23-47A2-B3EF-AFF8B4DA5D03}" dt="2026-08-07T08:50:56.243" v="22" actId="403"/>
        <pc:sldMkLst>
          <pc:docMk/>
          <pc:sldMk cId="0" sldId="266"/>
        </pc:sldMkLst>
        <pc:spChg chg="mod">
          <ac:chgData name="Digital Ona" userId="b31b1f6873fc75ab" providerId="LiveId" clId="{661A0766-CC23-47A2-B3EF-AFF8B4DA5D03}" dt="2026-08-07T08:50:56.243" v="22" actId="403"/>
          <ac:spMkLst>
            <pc:docMk/>
            <pc:sldMk cId="0" sldId="266"/>
            <ac:spMk id="2" creationId="{47F2A9CC-160B-E745-F9D1-9BD9E3E41AB7}"/>
          </ac:spMkLst>
        </pc:spChg>
      </pc:sldChg>
      <pc:sldChg chg="modSp mod">
        <pc:chgData name="Digital Ona" userId="b31b1f6873fc75ab" providerId="LiveId" clId="{661A0766-CC23-47A2-B3EF-AFF8B4DA5D03}" dt="2026-08-07T08:50:52.676" v="19" actId="404"/>
        <pc:sldMkLst>
          <pc:docMk/>
          <pc:sldMk cId="0" sldId="267"/>
        </pc:sldMkLst>
        <pc:spChg chg="mod">
          <ac:chgData name="Digital Ona" userId="b31b1f6873fc75ab" providerId="LiveId" clId="{661A0766-CC23-47A2-B3EF-AFF8B4DA5D03}" dt="2026-08-07T08:50:52.676" v="19" actId="404"/>
          <ac:spMkLst>
            <pc:docMk/>
            <pc:sldMk cId="0" sldId="267"/>
            <ac:spMk id="2" creationId="{64AF55DE-F7FA-CF69-56D1-2B5A04E6BC09}"/>
          </ac:spMkLst>
        </pc:spChg>
      </pc:sldChg>
      <pc:sldChg chg="modSp mod">
        <pc:chgData name="Digital Ona" userId="b31b1f6873fc75ab" providerId="LiveId" clId="{661A0766-CC23-47A2-B3EF-AFF8B4DA5D03}" dt="2026-08-07T08:50:47.654" v="14" actId="404"/>
        <pc:sldMkLst>
          <pc:docMk/>
          <pc:sldMk cId="0" sldId="268"/>
        </pc:sldMkLst>
        <pc:spChg chg="mod">
          <ac:chgData name="Digital Ona" userId="b31b1f6873fc75ab" providerId="LiveId" clId="{661A0766-CC23-47A2-B3EF-AFF8B4DA5D03}" dt="2026-08-07T08:50:47.654" v="14" actId="404"/>
          <ac:spMkLst>
            <pc:docMk/>
            <pc:sldMk cId="0" sldId="268"/>
            <ac:spMk id="2" creationId="{A515CD43-B527-AA23-55FB-0556A6CA0419}"/>
          </ac:spMkLst>
        </pc:spChg>
      </pc:sldChg>
      <pc:sldChg chg="modSp mod">
        <pc:chgData name="Digital Ona" userId="b31b1f6873fc75ab" providerId="LiveId" clId="{661A0766-CC23-47A2-B3EF-AFF8B4DA5D03}" dt="2026-08-07T08:50:42.439" v="9" actId="403"/>
        <pc:sldMkLst>
          <pc:docMk/>
          <pc:sldMk cId="0" sldId="269"/>
        </pc:sldMkLst>
        <pc:spChg chg="mod">
          <ac:chgData name="Digital Ona" userId="b31b1f6873fc75ab" providerId="LiveId" clId="{661A0766-CC23-47A2-B3EF-AFF8B4DA5D03}" dt="2026-08-07T08:50:42.439" v="9" actId="403"/>
          <ac:spMkLst>
            <pc:docMk/>
            <pc:sldMk cId="0" sldId="269"/>
            <ac:spMk id="2" creationId="{5F687530-FA29-84B0-7A71-960AC33AC5DB}"/>
          </ac:spMkLst>
        </pc:spChg>
      </pc:sldChg>
      <pc:sldChg chg="modSp mod">
        <pc:chgData name="Digital Ona" userId="b31b1f6873fc75ab" providerId="LiveId" clId="{661A0766-CC23-47A2-B3EF-AFF8B4DA5D03}" dt="2026-08-07T08:51:50.855" v="46" actId="20577"/>
        <pc:sldMkLst>
          <pc:docMk/>
          <pc:sldMk cId="0" sldId="270"/>
        </pc:sldMkLst>
        <pc:spChg chg="mod">
          <ac:chgData name="Digital Ona" userId="b31b1f6873fc75ab" providerId="LiveId" clId="{661A0766-CC23-47A2-B3EF-AFF8B4DA5D03}" dt="2026-08-07T08:51:50.855" v="46" actId="20577"/>
          <ac:spMkLst>
            <pc:docMk/>
            <pc:sldMk cId="0" sldId="270"/>
            <ac:spMk id="2" creationId="{97A993AD-EB24-90E4-607B-3E61D53E2A55}"/>
          </ac:spMkLst>
        </pc:spChg>
      </pc:sldChg>
    </pc:docChg>
  </pc:docChgLst>
</pc:chgInfo>
</file>

<file path=ppt/notesMasters/_rels/notesMaster1.xml.rels><?xml version="1.0" encoding="UTF-8" standalone="yes"?>
<Relationships xmlns="http://schemas.openxmlformats.org/package/2006/relationships"><Relationship Id="rId1" Type="http://purl.oclc.org/ooxml/officeDocument/relationships/theme" Target="../theme/theme2.xml"/></Relationships>
</file>

<file path=ppt/notesMasters/notesMaster1.xml><?xml version="1.0" encoding="utf-8"?>
<p:notesMaster xmlns:a="http://purl.oclc.org/ooxml/drawingml/main" xmlns:r="http://purl.oclc.org/ooxml/officeDocument/relationships" xmlns:p="http://purl.oclc.org/ooxml/presentationml/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0AAE613-2285-CA7D-9AB7-F81222ECEED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DB66BB7E-9308-66E8-EBA3-85159E5F905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EA1B0DD-0560-400A-B568-BF1693708781}" type="datetime1">
              <a:rPr lang="en-GB"/>
              <a:pPr lvl="0"/>
              <a:t>07/08/2026</a:t>
            </a:fld>
            <a:endParaRPr lang="en-GB"/>
          </a:p>
        </p:txBody>
      </p:sp>
      <p:sp>
        <p:nvSpPr>
          <p:cNvPr id="4" name="Slide Image Placeholder 3">
            <a:extLst>
              <a:ext uri="{FF2B5EF4-FFF2-40B4-BE49-F238E27FC236}">
                <a16:creationId xmlns:a16="http://schemas.microsoft.com/office/drawing/2014/main" id="{81819ABC-7983-EAE9-02A8-22A725331117}"/>
              </a:ext>
            </a:extLst>
          </p:cNvPr>
          <p:cNvSpPr>
            <a:spLocks noGrp="1" noRot="1" noChangeAspect="1"/>
          </p:cNvSpPr>
          <p:nvPr>
            <p:ph type="sldImg" idx="2"/>
          </p:nvPr>
        </p:nvSpPr>
        <p:spPr>
          <a:xfrm>
            <a:off x="1371600" y="1143000"/>
            <a:ext cx="41148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8BB6ED3-0126-8B58-EBEB-D6887075496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4D34304E-FF5D-1FA9-A203-5A18D884447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023B3356-5788-86EC-4B32-EA3763C5E24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D088837-61BA-47D2-9B4D-BB3B5CABAB01}" type="slidenum">
              <a:t>‹#›</a:t>
            </a:fld>
            <a:endParaRPr lang="en-GB"/>
          </a:p>
        </p:txBody>
      </p:sp>
    </p:spTree>
    <p:extLst>
      <p:ext uri="{BB962C8B-B14F-4D97-AF65-F5344CB8AC3E}">
        <p14:creationId xmlns:p14="http://schemas.microsoft.com/office/powerpoint/2010/main" val="3554503347"/>
      </p:ext>
    </p:extLst>
  </p:cSld>
  <p:clrMap bg1="lt1" tx1="dk1" bg2="lt2" tx2="dk2" accent1="accent1" accent2="accent2" accent3="accent3" accent4="accent4" accent5="accent5" accent6="accent6" hlink="hlink" folHlink="folHlink"/>
  <p:notesStyle>
    <a:lvl1pPr marL="0" marR="0" lvl="0" indent="0" algn="l" defTabSz="1123861" rtl="0" fontAlgn="auto" hangingPunct="1">
      <a:lnSpc>
        <a:spcPct val="100%"/>
      </a:lnSpc>
      <a:spcBef>
        <a:spcPts val="0"/>
      </a:spcBef>
      <a:spcAft>
        <a:spcPts val="0"/>
      </a:spcAft>
      <a:buNone/>
      <a:tabLst/>
      <a:defRPr lang="en-US" sz="1475" b="0" i="0" u="none" strike="noStrike" kern="1200" cap="none" spc="0" baseline="0%">
        <a:solidFill>
          <a:srgbClr val="000000"/>
        </a:solidFill>
        <a:uFillTx/>
        <a:latin typeface="Aptos"/>
      </a:defRPr>
    </a:lvl1pPr>
    <a:lvl2pPr marL="561935" marR="0" lvl="1" indent="0" algn="l" defTabSz="1123861" rtl="0" fontAlgn="auto" hangingPunct="1">
      <a:lnSpc>
        <a:spcPct val="100%"/>
      </a:lnSpc>
      <a:spcBef>
        <a:spcPts val="0"/>
      </a:spcBef>
      <a:spcAft>
        <a:spcPts val="0"/>
      </a:spcAft>
      <a:buNone/>
      <a:tabLst/>
      <a:defRPr lang="en-US" sz="1475" b="0" i="0" u="none" strike="noStrike" kern="1200" cap="none" spc="0" baseline="0%">
        <a:solidFill>
          <a:srgbClr val="000000"/>
        </a:solidFill>
        <a:uFillTx/>
        <a:latin typeface="Aptos"/>
      </a:defRPr>
    </a:lvl2pPr>
    <a:lvl3pPr marL="1123861" marR="0" lvl="2" indent="0" algn="l" defTabSz="1123861" rtl="0" fontAlgn="auto" hangingPunct="1">
      <a:lnSpc>
        <a:spcPct val="100%"/>
      </a:lnSpc>
      <a:spcBef>
        <a:spcPts val="0"/>
      </a:spcBef>
      <a:spcAft>
        <a:spcPts val="0"/>
      </a:spcAft>
      <a:buNone/>
      <a:tabLst/>
      <a:defRPr lang="en-US" sz="1475" b="0" i="0" u="none" strike="noStrike" kern="1200" cap="none" spc="0" baseline="0%">
        <a:solidFill>
          <a:srgbClr val="000000"/>
        </a:solidFill>
        <a:uFillTx/>
        <a:latin typeface="Aptos"/>
      </a:defRPr>
    </a:lvl3pPr>
    <a:lvl4pPr marL="1685796" marR="0" lvl="3" indent="0" algn="l" defTabSz="1123861" rtl="0" fontAlgn="auto" hangingPunct="1">
      <a:lnSpc>
        <a:spcPct val="100%"/>
      </a:lnSpc>
      <a:spcBef>
        <a:spcPts val="0"/>
      </a:spcBef>
      <a:spcAft>
        <a:spcPts val="0"/>
      </a:spcAft>
      <a:buNone/>
      <a:tabLst/>
      <a:defRPr lang="en-US" sz="1475" b="0" i="0" u="none" strike="noStrike" kern="1200" cap="none" spc="0" baseline="0%">
        <a:solidFill>
          <a:srgbClr val="000000"/>
        </a:solidFill>
        <a:uFillTx/>
        <a:latin typeface="Aptos"/>
      </a:defRPr>
    </a:lvl4pPr>
    <a:lvl5pPr marL="2247732" marR="0" lvl="4" indent="0" algn="l" defTabSz="1123861" rtl="0" fontAlgn="auto" hangingPunct="1">
      <a:lnSpc>
        <a:spcPct val="100%"/>
      </a:lnSpc>
      <a:spcBef>
        <a:spcPts val="0"/>
      </a:spcBef>
      <a:spcAft>
        <a:spcPts val="0"/>
      </a:spcAft>
      <a:buNone/>
      <a:tabLst/>
      <a:defRPr lang="en-US" sz="1475"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purl.oclc.org/ooxml/officeDocument/relationships/slide" Target="../slides/slide2.xml"/><Relationship Id="rId1" Type="http://purl.oclc.org/ooxml/officeDocument/relationships/notesMaster" Target="../notesMasters/notesMaster1.xml"/></Relationships>
</file>

<file path=ppt/notesSlides/notesSlide1.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1E3ABA-2CD7-BAC3-105F-09C41EA538C3}"/>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23E0CE49-C189-B71D-E3EC-426F9A750E9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5217BF6-727C-2E5E-2188-35EA9E69B91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fld id="{5D9E069A-A91E-4F88-A9DF-F565EC4740F4}"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3F5A-11C8-ED0B-AD9A-DB0F63FC1641}"/>
              </a:ext>
            </a:extLst>
          </p:cNvPr>
          <p:cNvSpPr txBox="1">
            <a:spLocks noGrp="1"/>
          </p:cNvSpPr>
          <p:nvPr>
            <p:ph type="ctrTitle"/>
          </p:nvPr>
        </p:nvSpPr>
        <p:spPr>
          <a:xfrm>
            <a:off x="960120" y="1571304"/>
            <a:ext cx="10881360" cy="3342644"/>
          </a:xfrm>
        </p:spPr>
        <p:txBody>
          <a:bodyPr anchor="b" anchorCtr="1"/>
          <a:lstStyle>
            <a:lvl1pPr algn="ctr">
              <a:defRPr sz="8400"/>
            </a:lvl1pPr>
          </a:lstStyle>
          <a:p>
            <a:pPr lvl="0"/>
            <a:r>
              <a:rPr lang="en-US"/>
              <a:t>Click to edit Master title style</a:t>
            </a:r>
          </a:p>
        </p:txBody>
      </p:sp>
      <p:sp>
        <p:nvSpPr>
          <p:cNvPr id="3" name="Subtitle 2">
            <a:extLst>
              <a:ext uri="{FF2B5EF4-FFF2-40B4-BE49-F238E27FC236}">
                <a16:creationId xmlns:a16="http://schemas.microsoft.com/office/drawing/2014/main" id="{55F1E2EA-309B-7C15-2A34-72CA30C00497}"/>
              </a:ext>
            </a:extLst>
          </p:cNvPr>
          <p:cNvSpPr txBox="1">
            <a:spLocks noGrp="1"/>
          </p:cNvSpPr>
          <p:nvPr>
            <p:ph type="subTitle" idx="1"/>
          </p:nvPr>
        </p:nvSpPr>
        <p:spPr>
          <a:xfrm>
            <a:off x="1600200" y="5042851"/>
            <a:ext cx="9601200" cy="2318068"/>
          </a:xfrm>
        </p:spPr>
        <p:txBody>
          <a:bodyPr anchorCtr="1"/>
          <a:lstStyle>
            <a:lvl1pPr marL="0" indent="0" algn="ctr">
              <a:buNone/>
              <a:defRPr sz="3360"/>
            </a:lvl1pPr>
          </a:lstStyle>
          <a:p>
            <a:pPr lvl="0"/>
            <a:r>
              <a:rPr lang="en-US"/>
              <a:t>Click to edit Master subtitle style</a:t>
            </a:r>
          </a:p>
        </p:txBody>
      </p:sp>
      <p:sp>
        <p:nvSpPr>
          <p:cNvPr id="4" name="Date Placeholder 3">
            <a:extLst>
              <a:ext uri="{FF2B5EF4-FFF2-40B4-BE49-F238E27FC236}">
                <a16:creationId xmlns:a16="http://schemas.microsoft.com/office/drawing/2014/main" id="{D577166C-0EC0-55EC-0D89-6537265E2886}"/>
              </a:ext>
            </a:extLst>
          </p:cNvPr>
          <p:cNvSpPr txBox="1">
            <a:spLocks noGrp="1"/>
          </p:cNvSpPr>
          <p:nvPr>
            <p:ph type="dt" sz="half" idx="7"/>
          </p:nvPr>
        </p:nvSpPr>
        <p:spPr/>
        <p:txBody>
          <a:bodyPr/>
          <a:lstStyle>
            <a:lvl1pPr>
              <a:defRPr/>
            </a:lvl1pPr>
          </a:lstStyle>
          <a:p>
            <a:pPr lvl="0"/>
            <a:fld id="{091DD7DD-2C2D-463E-A1FF-615662DE2C4C}" type="datetime1">
              <a:rPr lang="en-GB"/>
              <a:pPr lvl="0"/>
              <a:t>07/08/2026</a:t>
            </a:fld>
            <a:endParaRPr lang="en-GB"/>
          </a:p>
        </p:txBody>
      </p:sp>
      <p:sp>
        <p:nvSpPr>
          <p:cNvPr id="5" name="Footer Placeholder 4">
            <a:extLst>
              <a:ext uri="{FF2B5EF4-FFF2-40B4-BE49-F238E27FC236}">
                <a16:creationId xmlns:a16="http://schemas.microsoft.com/office/drawing/2014/main" id="{04413D20-4128-5A62-6D83-EE531AEBE06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848441D-8604-4838-8E23-B34B625C4091}"/>
              </a:ext>
            </a:extLst>
          </p:cNvPr>
          <p:cNvSpPr txBox="1">
            <a:spLocks noGrp="1"/>
          </p:cNvSpPr>
          <p:nvPr>
            <p:ph type="sldNum" sz="quarter" idx="8"/>
          </p:nvPr>
        </p:nvSpPr>
        <p:spPr/>
        <p:txBody>
          <a:bodyPr/>
          <a:lstStyle>
            <a:lvl1pPr>
              <a:defRPr/>
            </a:lvl1pPr>
          </a:lstStyle>
          <a:p>
            <a:pPr lvl="0"/>
            <a:fld id="{3F77D7B6-C329-4E5B-9176-37E8CEB5B1F8}" type="slidenum">
              <a:t>‹#›</a:t>
            </a:fld>
            <a:endParaRPr lang="en-GB"/>
          </a:p>
        </p:txBody>
      </p:sp>
    </p:spTree>
    <p:extLst>
      <p:ext uri="{BB962C8B-B14F-4D97-AF65-F5344CB8AC3E}">
        <p14:creationId xmlns:p14="http://schemas.microsoft.com/office/powerpoint/2010/main" val="1597436747"/>
      </p:ext>
    </p:extLst>
  </p:cSld>
  <p:clrMapOvr>
    <a:masterClrMapping/>
  </p:clrMapOvr>
  <p:hf sldNum="0" hdr="0" ftr="0" dt="0"/>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E742A-C55F-3DF8-20CA-EF54BFBC286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705E7EB-E998-E6C7-75F3-9D7FD6BC95A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479E1E-4BC2-54D8-005B-5BEA7DD6705D}"/>
              </a:ext>
            </a:extLst>
          </p:cNvPr>
          <p:cNvSpPr txBox="1">
            <a:spLocks noGrp="1"/>
          </p:cNvSpPr>
          <p:nvPr>
            <p:ph type="dt" sz="half" idx="7"/>
          </p:nvPr>
        </p:nvSpPr>
        <p:spPr/>
        <p:txBody>
          <a:bodyPr/>
          <a:lstStyle>
            <a:lvl1pPr>
              <a:defRPr/>
            </a:lvl1pPr>
          </a:lstStyle>
          <a:p>
            <a:pPr lvl="0"/>
            <a:fld id="{3CAFEE32-23F4-4366-BC9D-AA27DA1941FC}" type="datetime1">
              <a:rPr lang="en-GB"/>
              <a:pPr lvl="0"/>
              <a:t>07/08/2026</a:t>
            </a:fld>
            <a:endParaRPr lang="en-GB"/>
          </a:p>
        </p:txBody>
      </p:sp>
      <p:sp>
        <p:nvSpPr>
          <p:cNvPr id="5" name="Footer Placeholder 4">
            <a:extLst>
              <a:ext uri="{FF2B5EF4-FFF2-40B4-BE49-F238E27FC236}">
                <a16:creationId xmlns:a16="http://schemas.microsoft.com/office/drawing/2014/main" id="{90A55BDF-A38D-E8CB-43CA-5D2EB65ECD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64C0557-45B4-E5A1-A8CB-6425EE2CFB4A}"/>
              </a:ext>
            </a:extLst>
          </p:cNvPr>
          <p:cNvSpPr txBox="1">
            <a:spLocks noGrp="1"/>
          </p:cNvSpPr>
          <p:nvPr>
            <p:ph type="sldNum" sz="quarter" idx="8"/>
          </p:nvPr>
        </p:nvSpPr>
        <p:spPr/>
        <p:txBody>
          <a:bodyPr/>
          <a:lstStyle>
            <a:lvl1pPr>
              <a:defRPr/>
            </a:lvl1pPr>
          </a:lstStyle>
          <a:p>
            <a:pPr lvl="0"/>
            <a:fld id="{AECA6A57-55EB-4FD5-8585-5A314DD2908B}" type="slidenum">
              <a:t>‹#›</a:t>
            </a:fld>
            <a:endParaRPr lang="en-GB"/>
          </a:p>
        </p:txBody>
      </p:sp>
    </p:spTree>
    <p:extLst>
      <p:ext uri="{BB962C8B-B14F-4D97-AF65-F5344CB8AC3E}">
        <p14:creationId xmlns:p14="http://schemas.microsoft.com/office/powerpoint/2010/main" val="1952399149"/>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F57F5-8BD7-8277-6909-BF750C95B9A0}"/>
              </a:ext>
            </a:extLst>
          </p:cNvPr>
          <p:cNvSpPr txBox="1">
            <a:spLocks noGrp="1"/>
          </p:cNvSpPr>
          <p:nvPr>
            <p:ph type="title"/>
          </p:nvPr>
        </p:nvSpPr>
        <p:spPr>
          <a:xfrm>
            <a:off x="873444" y="2393634"/>
            <a:ext cx="11041380" cy="3993834"/>
          </a:xfrm>
        </p:spPr>
        <p:txBody>
          <a:bodyPr anchor="b"/>
          <a:lstStyle>
            <a:lvl1pPr>
              <a:defRPr sz="8400"/>
            </a:lvl1pPr>
          </a:lstStyle>
          <a:p>
            <a:pPr lvl="0"/>
            <a:r>
              <a:rPr lang="en-US"/>
              <a:t>Click to edit Master title style</a:t>
            </a:r>
          </a:p>
        </p:txBody>
      </p:sp>
      <p:sp>
        <p:nvSpPr>
          <p:cNvPr id="3" name="Text Placeholder 2">
            <a:extLst>
              <a:ext uri="{FF2B5EF4-FFF2-40B4-BE49-F238E27FC236}">
                <a16:creationId xmlns:a16="http://schemas.microsoft.com/office/drawing/2014/main" id="{759C6D4F-8FFC-F015-46B2-71B8B2884BB2}"/>
              </a:ext>
            </a:extLst>
          </p:cNvPr>
          <p:cNvSpPr txBox="1">
            <a:spLocks noGrp="1"/>
          </p:cNvSpPr>
          <p:nvPr>
            <p:ph type="body" idx="1"/>
          </p:nvPr>
        </p:nvSpPr>
        <p:spPr>
          <a:xfrm>
            <a:off x="873444" y="6425251"/>
            <a:ext cx="11041380" cy="2100257"/>
          </a:xfrm>
        </p:spPr>
        <p:txBody>
          <a:bodyPr/>
          <a:lstStyle>
            <a:lvl1pPr marL="0" indent="0">
              <a:buNone/>
              <a:defRPr sz="336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EEE4551-1423-37FA-950E-92D3DD238BA3}"/>
              </a:ext>
            </a:extLst>
          </p:cNvPr>
          <p:cNvSpPr txBox="1">
            <a:spLocks noGrp="1"/>
          </p:cNvSpPr>
          <p:nvPr>
            <p:ph type="dt" sz="half" idx="7"/>
          </p:nvPr>
        </p:nvSpPr>
        <p:spPr/>
        <p:txBody>
          <a:bodyPr/>
          <a:lstStyle>
            <a:lvl1pPr>
              <a:defRPr/>
            </a:lvl1pPr>
          </a:lstStyle>
          <a:p>
            <a:pPr lvl="0"/>
            <a:fld id="{A6DAD5AF-3ADD-4C96-99EE-ADE8486FF1B8}" type="datetime1">
              <a:rPr lang="en-GB"/>
              <a:pPr lvl="0"/>
              <a:t>07/08/2026</a:t>
            </a:fld>
            <a:endParaRPr lang="en-GB"/>
          </a:p>
        </p:txBody>
      </p:sp>
      <p:sp>
        <p:nvSpPr>
          <p:cNvPr id="5" name="Footer Placeholder 4">
            <a:extLst>
              <a:ext uri="{FF2B5EF4-FFF2-40B4-BE49-F238E27FC236}">
                <a16:creationId xmlns:a16="http://schemas.microsoft.com/office/drawing/2014/main" id="{F4D98C0A-3AEA-3522-7C6D-C131CFCF0D6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B05A0FE-9D33-2FAE-6738-37D0750DD550}"/>
              </a:ext>
            </a:extLst>
          </p:cNvPr>
          <p:cNvSpPr txBox="1">
            <a:spLocks noGrp="1"/>
          </p:cNvSpPr>
          <p:nvPr>
            <p:ph type="sldNum" sz="quarter" idx="8"/>
          </p:nvPr>
        </p:nvSpPr>
        <p:spPr/>
        <p:txBody>
          <a:bodyPr/>
          <a:lstStyle>
            <a:lvl1pPr>
              <a:defRPr/>
            </a:lvl1pPr>
          </a:lstStyle>
          <a:p>
            <a:pPr lvl="0"/>
            <a:fld id="{74275861-E0D0-4AF5-AB69-A25878E2B8E3}" type="slidenum">
              <a:t>‹#›</a:t>
            </a:fld>
            <a:endParaRPr lang="en-GB"/>
          </a:p>
        </p:txBody>
      </p:sp>
    </p:spTree>
    <p:extLst>
      <p:ext uri="{BB962C8B-B14F-4D97-AF65-F5344CB8AC3E}">
        <p14:creationId xmlns:p14="http://schemas.microsoft.com/office/powerpoint/2010/main" val="3540397333"/>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FD6B-A366-CC04-C8D2-D56D43AA1DE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B90A67A-05D8-02DD-C20F-DE56389340E9}"/>
              </a:ext>
            </a:extLst>
          </p:cNvPr>
          <p:cNvSpPr txBox="1">
            <a:spLocks noGrp="1"/>
          </p:cNvSpPr>
          <p:nvPr>
            <p:ph idx="1"/>
          </p:nvPr>
        </p:nvSpPr>
        <p:spPr>
          <a:xfrm>
            <a:off x="880110" y="2555876"/>
            <a:ext cx="5440680" cy="60918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0182E4E-D38F-01C7-8CE9-DBE46C94EAA5}"/>
              </a:ext>
            </a:extLst>
          </p:cNvPr>
          <p:cNvSpPr txBox="1">
            <a:spLocks noGrp="1"/>
          </p:cNvSpPr>
          <p:nvPr>
            <p:ph idx="2"/>
          </p:nvPr>
        </p:nvSpPr>
        <p:spPr>
          <a:xfrm>
            <a:off x="6480809" y="2555876"/>
            <a:ext cx="5440680" cy="60918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FE80918-BF8A-FCB3-2789-280017E124A3}"/>
              </a:ext>
            </a:extLst>
          </p:cNvPr>
          <p:cNvSpPr txBox="1">
            <a:spLocks noGrp="1"/>
          </p:cNvSpPr>
          <p:nvPr>
            <p:ph type="dt" sz="half" idx="7"/>
          </p:nvPr>
        </p:nvSpPr>
        <p:spPr/>
        <p:txBody>
          <a:bodyPr/>
          <a:lstStyle>
            <a:lvl1pPr>
              <a:defRPr/>
            </a:lvl1pPr>
          </a:lstStyle>
          <a:p>
            <a:pPr lvl="0"/>
            <a:fld id="{933A0A96-61FD-48DE-8018-71329C11C989}" type="datetime1">
              <a:rPr lang="en-GB"/>
              <a:pPr lvl="0"/>
              <a:t>07/08/2026</a:t>
            </a:fld>
            <a:endParaRPr lang="en-GB"/>
          </a:p>
        </p:txBody>
      </p:sp>
      <p:sp>
        <p:nvSpPr>
          <p:cNvPr id="6" name="Footer Placeholder 5">
            <a:extLst>
              <a:ext uri="{FF2B5EF4-FFF2-40B4-BE49-F238E27FC236}">
                <a16:creationId xmlns:a16="http://schemas.microsoft.com/office/drawing/2014/main" id="{BABD3897-3CB4-93B9-F404-08C679EF158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74FC304-7996-33F3-A5E7-58E048AC2FAE}"/>
              </a:ext>
            </a:extLst>
          </p:cNvPr>
          <p:cNvSpPr txBox="1">
            <a:spLocks noGrp="1"/>
          </p:cNvSpPr>
          <p:nvPr>
            <p:ph type="sldNum" sz="quarter" idx="8"/>
          </p:nvPr>
        </p:nvSpPr>
        <p:spPr/>
        <p:txBody>
          <a:bodyPr/>
          <a:lstStyle>
            <a:lvl1pPr>
              <a:defRPr/>
            </a:lvl1pPr>
          </a:lstStyle>
          <a:p>
            <a:pPr lvl="0"/>
            <a:fld id="{F9862593-FA93-43E9-A1FF-40030A92574F}" type="slidenum">
              <a:t>‹#›</a:t>
            </a:fld>
            <a:endParaRPr lang="en-GB"/>
          </a:p>
        </p:txBody>
      </p:sp>
    </p:spTree>
    <p:extLst>
      <p:ext uri="{BB962C8B-B14F-4D97-AF65-F5344CB8AC3E}">
        <p14:creationId xmlns:p14="http://schemas.microsoft.com/office/powerpoint/2010/main" val="3565118437"/>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DDD28-D335-5F1D-5D2A-D345E54114B8}"/>
              </a:ext>
            </a:extLst>
          </p:cNvPr>
          <p:cNvSpPr txBox="1">
            <a:spLocks noGrp="1"/>
          </p:cNvSpPr>
          <p:nvPr>
            <p:ph type="title"/>
          </p:nvPr>
        </p:nvSpPr>
        <p:spPr>
          <a:xfrm>
            <a:off x="881774" y="511177"/>
            <a:ext cx="11041380" cy="185578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691A0B4-3A66-13E5-2170-EF106A600209}"/>
              </a:ext>
            </a:extLst>
          </p:cNvPr>
          <p:cNvSpPr txBox="1">
            <a:spLocks noGrp="1"/>
          </p:cNvSpPr>
          <p:nvPr>
            <p:ph type="body" idx="1"/>
          </p:nvPr>
        </p:nvSpPr>
        <p:spPr>
          <a:xfrm>
            <a:off x="881783" y="2353629"/>
            <a:ext cx="5415680" cy="1153479"/>
          </a:xfrm>
        </p:spPr>
        <p:txBody>
          <a:bodyPr anchor="b"/>
          <a:lstStyle>
            <a:lvl1pPr marL="0" indent="0">
              <a:buNone/>
              <a:defRPr sz="3360" b="1"/>
            </a:lvl1pPr>
          </a:lstStyle>
          <a:p>
            <a:pPr lvl="0"/>
            <a:r>
              <a:rPr lang="en-US"/>
              <a:t>Click to edit Master text styles</a:t>
            </a:r>
          </a:p>
        </p:txBody>
      </p:sp>
      <p:sp>
        <p:nvSpPr>
          <p:cNvPr id="4" name="Content Placeholder 3">
            <a:extLst>
              <a:ext uri="{FF2B5EF4-FFF2-40B4-BE49-F238E27FC236}">
                <a16:creationId xmlns:a16="http://schemas.microsoft.com/office/drawing/2014/main" id="{723F0583-CB49-3095-42DF-6C7AAE5B68B5}"/>
              </a:ext>
            </a:extLst>
          </p:cNvPr>
          <p:cNvSpPr txBox="1">
            <a:spLocks noGrp="1"/>
          </p:cNvSpPr>
          <p:nvPr>
            <p:ph idx="2"/>
          </p:nvPr>
        </p:nvSpPr>
        <p:spPr>
          <a:xfrm>
            <a:off x="881783" y="3507108"/>
            <a:ext cx="5415680" cy="51584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C03B64-ECBF-CA51-E6E3-F71E24774DA2}"/>
              </a:ext>
            </a:extLst>
          </p:cNvPr>
          <p:cNvSpPr txBox="1">
            <a:spLocks noGrp="1"/>
          </p:cNvSpPr>
          <p:nvPr>
            <p:ph type="body" idx="3"/>
          </p:nvPr>
        </p:nvSpPr>
        <p:spPr>
          <a:xfrm>
            <a:off x="6480809" y="2353629"/>
            <a:ext cx="5442344" cy="1153479"/>
          </a:xfrm>
        </p:spPr>
        <p:txBody>
          <a:bodyPr anchor="b"/>
          <a:lstStyle>
            <a:lvl1pPr marL="0" indent="0">
              <a:buNone/>
              <a:defRPr sz="3360" b="1"/>
            </a:lvl1pPr>
          </a:lstStyle>
          <a:p>
            <a:pPr lvl="0"/>
            <a:r>
              <a:rPr lang="en-US"/>
              <a:t>Click to edit Master text styles</a:t>
            </a:r>
          </a:p>
        </p:txBody>
      </p:sp>
      <p:sp>
        <p:nvSpPr>
          <p:cNvPr id="6" name="Content Placeholder 5">
            <a:extLst>
              <a:ext uri="{FF2B5EF4-FFF2-40B4-BE49-F238E27FC236}">
                <a16:creationId xmlns:a16="http://schemas.microsoft.com/office/drawing/2014/main" id="{E973423B-E4AD-0E21-F2C3-629179F15CF9}"/>
              </a:ext>
            </a:extLst>
          </p:cNvPr>
          <p:cNvSpPr txBox="1">
            <a:spLocks noGrp="1"/>
          </p:cNvSpPr>
          <p:nvPr>
            <p:ph idx="4"/>
          </p:nvPr>
        </p:nvSpPr>
        <p:spPr>
          <a:xfrm>
            <a:off x="6480809" y="3507108"/>
            <a:ext cx="5442344" cy="51584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C582D38-F3B0-6C98-FBEE-F99A0A0EF9AF}"/>
              </a:ext>
            </a:extLst>
          </p:cNvPr>
          <p:cNvSpPr txBox="1">
            <a:spLocks noGrp="1"/>
          </p:cNvSpPr>
          <p:nvPr>
            <p:ph type="dt" sz="half" idx="7"/>
          </p:nvPr>
        </p:nvSpPr>
        <p:spPr/>
        <p:txBody>
          <a:bodyPr/>
          <a:lstStyle>
            <a:lvl1pPr>
              <a:defRPr/>
            </a:lvl1pPr>
          </a:lstStyle>
          <a:p>
            <a:pPr lvl="0"/>
            <a:fld id="{DFBB6529-BC4E-4E94-A4C3-53805AAA2D08}" type="datetime1">
              <a:rPr lang="en-GB"/>
              <a:pPr lvl="0"/>
              <a:t>07/08/2026</a:t>
            </a:fld>
            <a:endParaRPr lang="en-GB"/>
          </a:p>
        </p:txBody>
      </p:sp>
      <p:sp>
        <p:nvSpPr>
          <p:cNvPr id="8" name="Footer Placeholder 7">
            <a:extLst>
              <a:ext uri="{FF2B5EF4-FFF2-40B4-BE49-F238E27FC236}">
                <a16:creationId xmlns:a16="http://schemas.microsoft.com/office/drawing/2014/main" id="{441E684D-8602-3DD8-BA0E-9460DAD2931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849D886-0620-8016-D1AD-A6450D92D101}"/>
              </a:ext>
            </a:extLst>
          </p:cNvPr>
          <p:cNvSpPr txBox="1">
            <a:spLocks noGrp="1"/>
          </p:cNvSpPr>
          <p:nvPr>
            <p:ph type="sldNum" sz="quarter" idx="8"/>
          </p:nvPr>
        </p:nvSpPr>
        <p:spPr/>
        <p:txBody>
          <a:bodyPr/>
          <a:lstStyle>
            <a:lvl1pPr>
              <a:defRPr/>
            </a:lvl1pPr>
          </a:lstStyle>
          <a:p>
            <a:pPr lvl="0"/>
            <a:fld id="{CA958BC7-59D7-43B7-ADBA-B4D8DE676FF6}" type="slidenum">
              <a:t>‹#›</a:t>
            </a:fld>
            <a:endParaRPr lang="en-GB"/>
          </a:p>
        </p:txBody>
      </p:sp>
    </p:spTree>
    <p:extLst>
      <p:ext uri="{BB962C8B-B14F-4D97-AF65-F5344CB8AC3E}">
        <p14:creationId xmlns:p14="http://schemas.microsoft.com/office/powerpoint/2010/main" val="2735286731"/>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40509-21EF-80BB-767C-878A47C4D45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348B73B-BC57-5F46-BF35-5462B762CD35}"/>
              </a:ext>
            </a:extLst>
          </p:cNvPr>
          <p:cNvSpPr txBox="1">
            <a:spLocks noGrp="1"/>
          </p:cNvSpPr>
          <p:nvPr>
            <p:ph type="dt" sz="half" idx="7"/>
          </p:nvPr>
        </p:nvSpPr>
        <p:spPr/>
        <p:txBody>
          <a:bodyPr/>
          <a:lstStyle>
            <a:lvl1pPr>
              <a:defRPr/>
            </a:lvl1pPr>
          </a:lstStyle>
          <a:p>
            <a:pPr lvl="0"/>
            <a:fld id="{96EEE485-1330-4352-A61A-0BF19973FDF1}" type="datetime1">
              <a:rPr lang="en-GB"/>
              <a:pPr lvl="0"/>
              <a:t>07/08/2026</a:t>
            </a:fld>
            <a:endParaRPr lang="en-GB"/>
          </a:p>
        </p:txBody>
      </p:sp>
      <p:sp>
        <p:nvSpPr>
          <p:cNvPr id="4" name="Footer Placeholder 3">
            <a:extLst>
              <a:ext uri="{FF2B5EF4-FFF2-40B4-BE49-F238E27FC236}">
                <a16:creationId xmlns:a16="http://schemas.microsoft.com/office/drawing/2014/main" id="{27769918-99B3-8C08-5A0F-63FF9ABD45D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30B7C84-3B31-D601-7E17-2054A1D6A86D}"/>
              </a:ext>
            </a:extLst>
          </p:cNvPr>
          <p:cNvSpPr txBox="1">
            <a:spLocks noGrp="1"/>
          </p:cNvSpPr>
          <p:nvPr>
            <p:ph type="sldNum" sz="quarter" idx="8"/>
          </p:nvPr>
        </p:nvSpPr>
        <p:spPr/>
        <p:txBody>
          <a:bodyPr/>
          <a:lstStyle>
            <a:lvl1pPr>
              <a:defRPr/>
            </a:lvl1pPr>
          </a:lstStyle>
          <a:p>
            <a:pPr lvl="0"/>
            <a:fld id="{6439FBBE-FFEC-43CE-BAF8-656006B1CBF6}" type="slidenum">
              <a:t>‹#›</a:t>
            </a:fld>
            <a:endParaRPr lang="en-GB"/>
          </a:p>
        </p:txBody>
      </p:sp>
    </p:spTree>
    <p:extLst>
      <p:ext uri="{BB962C8B-B14F-4D97-AF65-F5344CB8AC3E}">
        <p14:creationId xmlns:p14="http://schemas.microsoft.com/office/powerpoint/2010/main" val="2405697925"/>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B77A66-CAE4-B13A-ACFC-5F085B9ECCF6}"/>
              </a:ext>
            </a:extLst>
          </p:cNvPr>
          <p:cNvSpPr txBox="1">
            <a:spLocks noGrp="1"/>
          </p:cNvSpPr>
          <p:nvPr>
            <p:ph type="dt" sz="half" idx="7"/>
          </p:nvPr>
        </p:nvSpPr>
        <p:spPr/>
        <p:txBody>
          <a:bodyPr/>
          <a:lstStyle>
            <a:lvl1pPr>
              <a:defRPr/>
            </a:lvl1pPr>
          </a:lstStyle>
          <a:p>
            <a:pPr lvl="0"/>
            <a:fld id="{8350F278-EC51-450C-893B-B0DFFBC23F97}" type="datetime1">
              <a:rPr lang="en-GB"/>
              <a:pPr lvl="0"/>
              <a:t>07/08/2026</a:t>
            </a:fld>
            <a:endParaRPr lang="en-GB"/>
          </a:p>
        </p:txBody>
      </p:sp>
      <p:sp>
        <p:nvSpPr>
          <p:cNvPr id="3" name="Footer Placeholder 2">
            <a:extLst>
              <a:ext uri="{FF2B5EF4-FFF2-40B4-BE49-F238E27FC236}">
                <a16:creationId xmlns:a16="http://schemas.microsoft.com/office/drawing/2014/main" id="{082C7B42-B99A-9749-7D6A-210C07B916DA}"/>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AE2212E-ACB9-09ED-250A-3FE16977267A}"/>
              </a:ext>
            </a:extLst>
          </p:cNvPr>
          <p:cNvSpPr txBox="1">
            <a:spLocks noGrp="1"/>
          </p:cNvSpPr>
          <p:nvPr>
            <p:ph type="sldNum" sz="quarter" idx="8"/>
          </p:nvPr>
        </p:nvSpPr>
        <p:spPr/>
        <p:txBody>
          <a:bodyPr/>
          <a:lstStyle>
            <a:lvl1pPr>
              <a:defRPr/>
            </a:lvl1pPr>
          </a:lstStyle>
          <a:p>
            <a:pPr lvl="0"/>
            <a:fld id="{EBD79E55-0DB1-4AD8-8CDA-0161822AEB01}" type="slidenum">
              <a:t>‹#›</a:t>
            </a:fld>
            <a:endParaRPr lang="en-GB"/>
          </a:p>
        </p:txBody>
      </p:sp>
    </p:spTree>
    <p:extLst>
      <p:ext uri="{BB962C8B-B14F-4D97-AF65-F5344CB8AC3E}">
        <p14:creationId xmlns:p14="http://schemas.microsoft.com/office/powerpoint/2010/main" val="4202165793"/>
      </p:ext>
    </p:extLst>
  </p:cSld>
  <p:clrMapOvr>
    <a:masterClrMapping/>
  </p:clrMapOvr>
  <p:hf sldNum="0" hdr="0" ftr="0" dt="0"/>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BF64-9EEB-437F-FA2E-1793D0FD1BC9}"/>
              </a:ext>
            </a:extLst>
          </p:cNvPr>
          <p:cNvSpPr txBox="1">
            <a:spLocks noGrp="1"/>
          </p:cNvSpPr>
          <p:nvPr>
            <p:ph type="title"/>
          </p:nvPr>
        </p:nvSpPr>
        <p:spPr>
          <a:xfrm>
            <a:off x="881774" y="640080"/>
            <a:ext cx="4128845" cy="2240279"/>
          </a:xfrm>
        </p:spPr>
        <p:txBody>
          <a:bodyPr anchor="b"/>
          <a:lstStyle>
            <a:lvl1pPr>
              <a:defRPr sz="4480"/>
            </a:lvl1pPr>
          </a:lstStyle>
          <a:p>
            <a:pPr lvl="0"/>
            <a:r>
              <a:rPr lang="en-US"/>
              <a:t>Click to edit Master title style</a:t>
            </a:r>
          </a:p>
        </p:txBody>
      </p:sp>
      <p:sp>
        <p:nvSpPr>
          <p:cNvPr id="3" name="Content Placeholder 2">
            <a:extLst>
              <a:ext uri="{FF2B5EF4-FFF2-40B4-BE49-F238E27FC236}">
                <a16:creationId xmlns:a16="http://schemas.microsoft.com/office/drawing/2014/main" id="{B952C3C1-0649-08F8-BB99-6B5CD6C6019C}"/>
              </a:ext>
            </a:extLst>
          </p:cNvPr>
          <p:cNvSpPr txBox="1">
            <a:spLocks noGrp="1"/>
          </p:cNvSpPr>
          <p:nvPr>
            <p:ph idx="1"/>
          </p:nvPr>
        </p:nvSpPr>
        <p:spPr>
          <a:xfrm>
            <a:off x="5442344" y="1382399"/>
            <a:ext cx="6480809" cy="6823079"/>
          </a:xfrm>
        </p:spPr>
        <p:txBody>
          <a:bodyPr/>
          <a:lstStyle>
            <a:lvl1pPr>
              <a:defRPr sz="4480"/>
            </a:lvl1pPr>
            <a:lvl2pPr>
              <a:defRPr sz="3920"/>
            </a:lvl2pPr>
            <a:lvl3pPr>
              <a:defRPr sz="3360"/>
            </a:lvl3pPr>
            <a:lvl4pPr>
              <a:defRPr sz="2800"/>
            </a:lvl4pPr>
            <a:lvl5pPr>
              <a:defRPr sz="2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33A681F-DB40-B613-AF17-BE9B3E77F4AA}"/>
              </a:ext>
            </a:extLst>
          </p:cNvPr>
          <p:cNvSpPr txBox="1">
            <a:spLocks noGrp="1"/>
          </p:cNvSpPr>
          <p:nvPr>
            <p:ph type="body" idx="2"/>
          </p:nvPr>
        </p:nvSpPr>
        <p:spPr>
          <a:xfrm>
            <a:off x="881774" y="2880360"/>
            <a:ext cx="4128845" cy="5336218"/>
          </a:xfrm>
        </p:spPr>
        <p:txBody>
          <a:bodyPr/>
          <a:lstStyle>
            <a:lvl1pPr marL="0" indent="0">
              <a:buNone/>
              <a:defRPr sz="2240"/>
            </a:lvl1pPr>
          </a:lstStyle>
          <a:p>
            <a:pPr lvl="0"/>
            <a:r>
              <a:rPr lang="en-US"/>
              <a:t>Click to edit Master text styles</a:t>
            </a:r>
          </a:p>
        </p:txBody>
      </p:sp>
      <p:sp>
        <p:nvSpPr>
          <p:cNvPr id="5" name="Date Placeholder 4">
            <a:extLst>
              <a:ext uri="{FF2B5EF4-FFF2-40B4-BE49-F238E27FC236}">
                <a16:creationId xmlns:a16="http://schemas.microsoft.com/office/drawing/2014/main" id="{D2862A4B-F15C-3007-53A1-7490E7E6BCDF}"/>
              </a:ext>
            </a:extLst>
          </p:cNvPr>
          <p:cNvSpPr txBox="1">
            <a:spLocks noGrp="1"/>
          </p:cNvSpPr>
          <p:nvPr>
            <p:ph type="dt" sz="half" idx="7"/>
          </p:nvPr>
        </p:nvSpPr>
        <p:spPr/>
        <p:txBody>
          <a:bodyPr/>
          <a:lstStyle>
            <a:lvl1pPr>
              <a:defRPr/>
            </a:lvl1pPr>
          </a:lstStyle>
          <a:p>
            <a:pPr lvl="0"/>
            <a:fld id="{F1682B63-8DE9-4C6B-89DD-41AE7FC5BE28}" type="datetime1">
              <a:rPr lang="en-GB"/>
              <a:pPr lvl="0"/>
              <a:t>07/08/2026</a:t>
            </a:fld>
            <a:endParaRPr lang="en-GB"/>
          </a:p>
        </p:txBody>
      </p:sp>
      <p:sp>
        <p:nvSpPr>
          <p:cNvPr id="6" name="Footer Placeholder 5">
            <a:extLst>
              <a:ext uri="{FF2B5EF4-FFF2-40B4-BE49-F238E27FC236}">
                <a16:creationId xmlns:a16="http://schemas.microsoft.com/office/drawing/2014/main" id="{8E3AD4C6-7D0A-E88E-C66B-1F10A804840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5CF0025-D1B2-F183-7B42-3E16D0BAA6DE}"/>
              </a:ext>
            </a:extLst>
          </p:cNvPr>
          <p:cNvSpPr txBox="1">
            <a:spLocks noGrp="1"/>
          </p:cNvSpPr>
          <p:nvPr>
            <p:ph type="sldNum" sz="quarter" idx="8"/>
          </p:nvPr>
        </p:nvSpPr>
        <p:spPr/>
        <p:txBody>
          <a:bodyPr/>
          <a:lstStyle>
            <a:lvl1pPr>
              <a:defRPr/>
            </a:lvl1pPr>
          </a:lstStyle>
          <a:p>
            <a:pPr lvl="0"/>
            <a:fld id="{449E1928-E2D8-4284-A9EC-0C77A79C1307}" type="slidenum">
              <a:t>‹#›</a:t>
            </a:fld>
            <a:endParaRPr lang="en-GB"/>
          </a:p>
        </p:txBody>
      </p:sp>
    </p:spTree>
    <p:extLst>
      <p:ext uri="{BB962C8B-B14F-4D97-AF65-F5344CB8AC3E}">
        <p14:creationId xmlns:p14="http://schemas.microsoft.com/office/powerpoint/2010/main" val="4246107289"/>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966FD-8252-53BC-0E3C-93E692DF1330}"/>
              </a:ext>
            </a:extLst>
          </p:cNvPr>
          <p:cNvSpPr txBox="1">
            <a:spLocks noGrp="1"/>
          </p:cNvSpPr>
          <p:nvPr>
            <p:ph type="title"/>
          </p:nvPr>
        </p:nvSpPr>
        <p:spPr>
          <a:xfrm>
            <a:off x="881774" y="640080"/>
            <a:ext cx="4128845" cy="2240279"/>
          </a:xfrm>
        </p:spPr>
        <p:txBody>
          <a:bodyPr anchor="b"/>
          <a:lstStyle>
            <a:lvl1pPr>
              <a:defRPr sz="4480"/>
            </a:lvl1pPr>
          </a:lstStyle>
          <a:p>
            <a:pPr lvl="0"/>
            <a:r>
              <a:rPr lang="en-US"/>
              <a:t>Click to edit Master title style</a:t>
            </a:r>
          </a:p>
        </p:txBody>
      </p:sp>
      <p:sp>
        <p:nvSpPr>
          <p:cNvPr id="3" name="Picture Placeholder 2">
            <a:extLst>
              <a:ext uri="{FF2B5EF4-FFF2-40B4-BE49-F238E27FC236}">
                <a16:creationId xmlns:a16="http://schemas.microsoft.com/office/drawing/2014/main" id="{6230DBA6-D9DB-7AB0-56D4-A22B286B11B6}"/>
              </a:ext>
            </a:extLst>
          </p:cNvPr>
          <p:cNvSpPr txBox="1">
            <a:spLocks noGrp="1"/>
          </p:cNvSpPr>
          <p:nvPr>
            <p:ph type="pic" idx="1"/>
          </p:nvPr>
        </p:nvSpPr>
        <p:spPr>
          <a:xfrm>
            <a:off x="5442344" y="1382399"/>
            <a:ext cx="6480809" cy="6823079"/>
          </a:xfrm>
        </p:spPr>
        <p:txBody>
          <a:bodyPr/>
          <a:lstStyle>
            <a:lvl1pPr marL="0" indent="0">
              <a:buNone/>
              <a:defRPr sz="4480"/>
            </a:lvl1pPr>
          </a:lstStyle>
          <a:p>
            <a:pPr lvl="0"/>
            <a:r>
              <a:rPr lang="en-US"/>
              <a:t>Click icon to add picture</a:t>
            </a:r>
          </a:p>
        </p:txBody>
      </p:sp>
      <p:sp>
        <p:nvSpPr>
          <p:cNvPr id="4" name="Text Placeholder 3">
            <a:extLst>
              <a:ext uri="{FF2B5EF4-FFF2-40B4-BE49-F238E27FC236}">
                <a16:creationId xmlns:a16="http://schemas.microsoft.com/office/drawing/2014/main" id="{1BBED149-5D1E-D95E-E5EC-7BA44A8AF4A5}"/>
              </a:ext>
            </a:extLst>
          </p:cNvPr>
          <p:cNvSpPr txBox="1">
            <a:spLocks noGrp="1"/>
          </p:cNvSpPr>
          <p:nvPr>
            <p:ph type="body" idx="2"/>
          </p:nvPr>
        </p:nvSpPr>
        <p:spPr>
          <a:xfrm>
            <a:off x="881774" y="2880360"/>
            <a:ext cx="4128845" cy="5336218"/>
          </a:xfrm>
        </p:spPr>
        <p:txBody>
          <a:bodyPr/>
          <a:lstStyle>
            <a:lvl1pPr marL="0" indent="0">
              <a:buNone/>
              <a:defRPr sz="2240"/>
            </a:lvl1pPr>
          </a:lstStyle>
          <a:p>
            <a:pPr lvl="0"/>
            <a:r>
              <a:rPr lang="en-US"/>
              <a:t>Click to edit Master text styles</a:t>
            </a:r>
          </a:p>
        </p:txBody>
      </p:sp>
      <p:sp>
        <p:nvSpPr>
          <p:cNvPr id="5" name="Date Placeholder 4">
            <a:extLst>
              <a:ext uri="{FF2B5EF4-FFF2-40B4-BE49-F238E27FC236}">
                <a16:creationId xmlns:a16="http://schemas.microsoft.com/office/drawing/2014/main" id="{C9A09EAC-42A1-B0AB-BF30-E3EEE2557817}"/>
              </a:ext>
            </a:extLst>
          </p:cNvPr>
          <p:cNvSpPr txBox="1">
            <a:spLocks noGrp="1"/>
          </p:cNvSpPr>
          <p:nvPr>
            <p:ph type="dt" sz="half" idx="7"/>
          </p:nvPr>
        </p:nvSpPr>
        <p:spPr/>
        <p:txBody>
          <a:bodyPr/>
          <a:lstStyle>
            <a:lvl1pPr>
              <a:defRPr/>
            </a:lvl1pPr>
          </a:lstStyle>
          <a:p>
            <a:pPr lvl="0"/>
            <a:fld id="{D20561D8-5C59-4CD0-8A5A-D816BC8813D4}" type="datetime1">
              <a:rPr lang="en-GB"/>
              <a:pPr lvl="0"/>
              <a:t>07/08/2026</a:t>
            </a:fld>
            <a:endParaRPr lang="en-GB"/>
          </a:p>
        </p:txBody>
      </p:sp>
      <p:sp>
        <p:nvSpPr>
          <p:cNvPr id="6" name="Footer Placeholder 5">
            <a:extLst>
              <a:ext uri="{FF2B5EF4-FFF2-40B4-BE49-F238E27FC236}">
                <a16:creationId xmlns:a16="http://schemas.microsoft.com/office/drawing/2014/main" id="{993B838B-ACD5-9734-1B3A-A81B05957C2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92D6E83-106B-F3FB-89C9-1E01644E18BA}"/>
              </a:ext>
            </a:extLst>
          </p:cNvPr>
          <p:cNvSpPr txBox="1">
            <a:spLocks noGrp="1"/>
          </p:cNvSpPr>
          <p:nvPr>
            <p:ph type="sldNum" sz="quarter" idx="8"/>
          </p:nvPr>
        </p:nvSpPr>
        <p:spPr/>
        <p:txBody>
          <a:bodyPr/>
          <a:lstStyle>
            <a:lvl1pPr>
              <a:defRPr/>
            </a:lvl1pPr>
          </a:lstStyle>
          <a:p>
            <a:pPr lvl="0"/>
            <a:fld id="{1A641E14-55C4-411D-A8DD-C63C13BDC641}" type="slidenum">
              <a:t>‹#›</a:t>
            </a:fld>
            <a:endParaRPr lang="en-GB"/>
          </a:p>
        </p:txBody>
      </p:sp>
    </p:spTree>
    <p:extLst>
      <p:ext uri="{BB962C8B-B14F-4D97-AF65-F5344CB8AC3E}">
        <p14:creationId xmlns:p14="http://schemas.microsoft.com/office/powerpoint/2010/main" val="2034291211"/>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529B4-B7A9-A912-D60D-651F5CF05472}"/>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4473F03-C286-E948-81D1-AB73938DD82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689FD8-8C9D-E9DA-80EA-59294A267F5A}"/>
              </a:ext>
            </a:extLst>
          </p:cNvPr>
          <p:cNvSpPr txBox="1">
            <a:spLocks noGrp="1"/>
          </p:cNvSpPr>
          <p:nvPr>
            <p:ph type="dt" sz="half" idx="7"/>
          </p:nvPr>
        </p:nvSpPr>
        <p:spPr/>
        <p:txBody>
          <a:bodyPr/>
          <a:lstStyle>
            <a:lvl1pPr>
              <a:defRPr/>
            </a:lvl1pPr>
          </a:lstStyle>
          <a:p>
            <a:pPr lvl="0"/>
            <a:fld id="{DE6FA201-1499-4E23-AE7F-E870608F6DCD}" type="datetime1">
              <a:rPr lang="en-GB"/>
              <a:pPr lvl="0"/>
              <a:t>07/08/2026</a:t>
            </a:fld>
            <a:endParaRPr lang="en-GB"/>
          </a:p>
        </p:txBody>
      </p:sp>
      <p:sp>
        <p:nvSpPr>
          <p:cNvPr id="5" name="Footer Placeholder 4">
            <a:extLst>
              <a:ext uri="{FF2B5EF4-FFF2-40B4-BE49-F238E27FC236}">
                <a16:creationId xmlns:a16="http://schemas.microsoft.com/office/drawing/2014/main" id="{CFDDD8E4-B875-95DA-886B-48681C2B946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2118536-37A9-1656-DB43-B4D53DC6821D}"/>
              </a:ext>
            </a:extLst>
          </p:cNvPr>
          <p:cNvSpPr txBox="1">
            <a:spLocks noGrp="1"/>
          </p:cNvSpPr>
          <p:nvPr>
            <p:ph type="sldNum" sz="quarter" idx="8"/>
          </p:nvPr>
        </p:nvSpPr>
        <p:spPr/>
        <p:txBody>
          <a:bodyPr/>
          <a:lstStyle>
            <a:lvl1pPr>
              <a:defRPr/>
            </a:lvl1pPr>
          </a:lstStyle>
          <a:p>
            <a:pPr lvl="0"/>
            <a:fld id="{B0F94D2D-8723-4334-BA6A-9A38F1FC46F6}" type="slidenum">
              <a:t>‹#›</a:t>
            </a:fld>
            <a:endParaRPr lang="en-GB"/>
          </a:p>
        </p:txBody>
      </p:sp>
    </p:spTree>
    <p:extLst>
      <p:ext uri="{BB962C8B-B14F-4D97-AF65-F5344CB8AC3E}">
        <p14:creationId xmlns:p14="http://schemas.microsoft.com/office/powerpoint/2010/main" val="1230336981"/>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5000B9-8418-7265-CFD7-CA102F96C8ED}"/>
              </a:ext>
            </a:extLst>
          </p:cNvPr>
          <p:cNvSpPr txBox="1">
            <a:spLocks noGrp="1"/>
          </p:cNvSpPr>
          <p:nvPr>
            <p:ph type="title" orient="vert"/>
          </p:nvPr>
        </p:nvSpPr>
        <p:spPr>
          <a:xfrm>
            <a:off x="9161144" y="511177"/>
            <a:ext cx="2760345" cy="813656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B6673B0-BE47-A67D-6DE9-7CCAA13CB23F}"/>
              </a:ext>
            </a:extLst>
          </p:cNvPr>
          <p:cNvSpPr txBox="1">
            <a:spLocks noGrp="1"/>
          </p:cNvSpPr>
          <p:nvPr>
            <p:ph type="body" orient="vert" idx="1"/>
          </p:nvPr>
        </p:nvSpPr>
        <p:spPr>
          <a:xfrm>
            <a:off x="880110" y="511177"/>
            <a:ext cx="8121015" cy="81365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32BE10-2FEF-3EB1-7848-312BBCAFD745}"/>
              </a:ext>
            </a:extLst>
          </p:cNvPr>
          <p:cNvSpPr txBox="1">
            <a:spLocks noGrp="1"/>
          </p:cNvSpPr>
          <p:nvPr>
            <p:ph type="dt" sz="half" idx="7"/>
          </p:nvPr>
        </p:nvSpPr>
        <p:spPr/>
        <p:txBody>
          <a:bodyPr/>
          <a:lstStyle>
            <a:lvl1pPr>
              <a:defRPr/>
            </a:lvl1pPr>
          </a:lstStyle>
          <a:p>
            <a:pPr lvl="0"/>
            <a:fld id="{DE3DC5DB-9281-413B-B5C0-29A098CE96FA}" type="datetime1">
              <a:rPr lang="en-GB"/>
              <a:pPr lvl="0"/>
              <a:t>07/08/2026</a:t>
            </a:fld>
            <a:endParaRPr lang="en-GB"/>
          </a:p>
        </p:txBody>
      </p:sp>
      <p:sp>
        <p:nvSpPr>
          <p:cNvPr id="5" name="Footer Placeholder 4">
            <a:extLst>
              <a:ext uri="{FF2B5EF4-FFF2-40B4-BE49-F238E27FC236}">
                <a16:creationId xmlns:a16="http://schemas.microsoft.com/office/drawing/2014/main" id="{62908F11-4291-8E02-4925-D9E394ACE66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CF34570-7163-A2D1-53EB-BA0849EAC68A}"/>
              </a:ext>
            </a:extLst>
          </p:cNvPr>
          <p:cNvSpPr txBox="1">
            <a:spLocks noGrp="1"/>
          </p:cNvSpPr>
          <p:nvPr>
            <p:ph type="sldNum" sz="quarter" idx="8"/>
          </p:nvPr>
        </p:nvSpPr>
        <p:spPr/>
        <p:txBody>
          <a:bodyPr/>
          <a:lstStyle>
            <a:lvl1pPr>
              <a:defRPr/>
            </a:lvl1pPr>
          </a:lstStyle>
          <a:p>
            <a:pPr lvl="0"/>
            <a:fld id="{D0D072B7-4BD3-4DE9-9FAB-AF9809C7866B}" type="slidenum">
              <a:t>‹#›</a:t>
            </a:fld>
            <a:endParaRPr lang="en-GB"/>
          </a:p>
        </p:txBody>
      </p:sp>
    </p:spTree>
    <p:extLst>
      <p:ext uri="{BB962C8B-B14F-4D97-AF65-F5344CB8AC3E}">
        <p14:creationId xmlns:p14="http://schemas.microsoft.com/office/powerpoint/2010/main" val="4098011698"/>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theme" Target="../theme/theme1.xml"/><Relationship Id="rId2" Type="http://purl.oclc.org/ooxml/officeDocument/relationships/slideLayout" Target="../slideLayouts/slideLayout2.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s>
</file>

<file path=ppt/slideMasters/slideMaster1.xml><?xml version="1.0" encoding="utf-8"?>
<p:sldMaster xmlns:a="http://purl.oclc.org/ooxml/drawingml/main" xmlns:r="http://purl.oclc.org/ooxml/officeDocument/relationships" xmlns:p="http://purl.oclc.org/ooxml/presentationml/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46FCC9-E4B1-8AEC-7231-63F39E857591}"/>
              </a:ext>
            </a:extLst>
          </p:cNvPr>
          <p:cNvSpPr txBox="1">
            <a:spLocks noGrp="1"/>
          </p:cNvSpPr>
          <p:nvPr>
            <p:ph type="title"/>
          </p:nvPr>
        </p:nvSpPr>
        <p:spPr>
          <a:xfrm>
            <a:off x="880110" y="511177"/>
            <a:ext cx="11041380" cy="1855783"/>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81BE48A7-3014-B5B2-D42C-455A4E546F88}"/>
              </a:ext>
            </a:extLst>
          </p:cNvPr>
          <p:cNvSpPr txBox="1">
            <a:spLocks noGrp="1"/>
          </p:cNvSpPr>
          <p:nvPr>
            <p:ph type="body" idx="1"/>
          </p:nvPr>
        </p:nvSpPr>
        <p:spPr>
          <a:xfrm>
            <a:off x="880110" y="2555876"/>
            <a:ext cx="11041380" cy="609186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747C0A-699C-BC4E-9412-885D9D2AB3B5}"/>
              </a:ext>
            </a:extLst>
          </p:cNvPr>
          <p:cNvSpPr txBox="1">
            <a:spLocks noGrp="1"/>
          </p:cNvSpPr>
          <p:nvPr>
            <p:ph type="dt" sz="half" idx="2"/>
          </p:nvPr>
        </p:nvSpPr>
        <p:spPr>
          <a:xfrm>
            <a:off x="880110" y="8898895"/>
            <a:ext cx="2880360" cy="511177"/>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
              </a:lnSpc>
              <a:spcBef>
                <a:spcPts val="0"/>
              </a:spcBef>
              <a:spcAft>
                <a:spcPts val="0"/>
              </a:spcAft>
              <a:buNone/>
              <a:tabLst/>
              <a:defRPr lang="en-GB" sz="1680" b="0" i="0" u="none" strike="noStrike" kern="1200" cap="none" spc="0" baseline="0%">
                <a:solidFill>
                  <a:srgbClr val="767676"/>
                </a:solidFill>
                <a:uFillTx/>
                <a:latin typeface="Aptos"/>
              </a:defRPr>
            </a:lvl1pPr>
          </a:lstStyle>
          <a:p>
            <a:pPr lvl="0"/>
            <a:fld id="{39081A70-6BD2-4D24-9A26-3C745A5EADCF}" type="datetime1">
              <a:rPr lang="en-GB"/>
              <a:pPr lvl="0"/>
              <a:t>07/08/2026</a:t>
            </a:fld>
            <a:endParaRPr lang="en-GB"/>
          </a:p>
        </p:txBody>
      </p:sp>
      <p:sp>
        <p:nvSpPr>
          <p:cNvPr id="5" name="Footer Placeholder 4">
            <a:extLst>
              <a:ext uri="{FF2B5EF4-FFF2-40B4-BE49-F238E27FC236}">
                <a16:creationId xmlns:a16="http://schemas.microsoft.com/office/drawing/2014/main" id="{B1FBF924-89C5-3093-3138-2CA3B8805F78}"/>
              </a:ext>
            </a:extLst>
          </p:cNvPr>
          <p:cNvSpPr txBox="1">
            <a:spLocks noGrp="1"/>
          </p:cNvSpPr>
          <p:nvPr>
            <p:ph type="ftr" sz="quarter" idx="3"/>
          </p:nvPr>
        </p:nvSpPr>
        <p:spPr>
          <a:xfrm>
            <a:off x="4240529" y="8898895"/>
            <a:ext cx="4320540" cy="511177"/>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
              </a:lnSpc>
              <a:spcBef>
                <a:spcPts val="0"/>
              </a:spcBef>
              <a:spcAft>
                <a:spcPts val="0"/>
              </a:spcAft>
              <a:buNone/>
              <a:tabLst/>
              <a:defRPr lang="en-GB" sz="168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791D2EC9-13CD-496F-A37F-2FF2F24FCF52}"/>
              </a:ext>
            </a:extLst>
          </p:cNvPr>
          <p:cNvSpPr txBox="1">
            <a:spLocks noGrp="1"/>
          </p:cNvSpPr>
          <p:nvPr>
            <p:ph type="sldNum" sz="quarter" idx="4"/>
          </p:nvPr>
        </p:nvSpPr>
        <p:spPr>
          <a:xfrm>
            <a:off x="9041130" y="8898895"/>
            <a:ext cx="2880360" cy="511177"/>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
              </a:lnSpc>
              <a:spcBef>
                <a:spcPts val="0"/>
              </a:spcBef>
              <a:spcAft>
                <a:spcPts val="0"/>
              </a:spcAft>
              <a:buNone/>
              <a:tabLst/>
              <a:defRPr lang="en-GB" sz="1680" b="0" i="0" u="none" strike="noStrike" kern="1200" cap="none" spc="0" baseline="0%">
                <a:solidFill>
                  <a:srgbClr val="767676"/>
                </a:solidFill>
                <a:uFillTx/>
                <a:latin typeface="Aptos"/>
              </a:defRPr>
            </a:lvl1pPr>
          </a:lstStyle>
          <a:p>
            <a:pPr lvl="0"/>
            <a:fld id="{7E3E8F0E-2B01-4B08-9E43-B3E0C94620CB}"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1280160" rtl="0" fontAlgn="auto" hangingPunct="1">
        <a:lnSpc>
          <a:spcPct val="90%"/>
        </a:lnSpc>
        <a:spcBef>
          <a:spcPts val="0"/>
        </a:spcBef>
        <a:spcAft>
          <a:spcPts val="0"/>
        </a:spcAft>
        <a:buNone/>
        <a:tabLst/>
        <a:defRPr lang="en-US" sz="6160" b="0" i="0" u="none" strike="noStrike" kern="1200" cap="none" spc="0" baseline="0%">
          <a:solidFill>
            <a:srgbClr val="000000"/>
          </a:solidFill>
          <a:uFillTx/>
          <a:latin typeface="Aptos Display"/>
        </a:defRPr>
      </a:lvl1pPr>
    </p:titleStyle>
    <p:bodyStyle>
      <a:lvl1pPr marL="320040" marR="0" lvl="0" indent="-320040" algn="l" defTabSz="1280160" rtl="0" fontAlgn="auto" hangingPunct="1">
        <a:lnSpc>
          <a:spcPct val="90%"/>
        </a:lnSpc>
        <a:spcBef>
          <a:spcPts val="1400"/>
        </a:spcBef>
        <a:spcAft>
          <a:spcPts val="0"/>
        </a:spcAft>
        <a:buSzPct val="100%"/>
        <a:buFont typeface="Arial" pitchFamily="34"/>
        <a:buChar char="•"/>
        <a:tabLst/>
        <a:defRPr lang="en-US" sz="3920" b="0" i="0" u="none" strike="noStrike" kern="1200" cap="none" spc="0" baseline="0%">
          <a:solidFill>
            <a:srgbClr val="000000"/>
          </a:solidFill>
          <a:uFillTx/>
          <a:latin typeface="Aptos"/>
        </a:defRPr>
      </a:lvl1pPr>
      <a:lvl2pPr marL="960120" marR="0" lvl="1" indent="-320040" algn="l" defTabSz="1280160" rtl="0" fontAlgn="auto" hangingPunct="1">
        <a:lnSpc>
          <a:spcPct val="90%"/>
        </a:lnSpc>
        <a:spcBef>
          <a:spcPts val="700"/>
        </a:spcBef>
        <a:spcAft>
          <a:spcPts val="0"/>
        </a:spcAft>
        <a:buSzPct val="100%"/>
        <a:buFont typeface="Arial" pitchFamily="34"/>
        <a:buChar char="•"/>
        <a:tabLst/>
        <a:defRPr lang="en-US" sz="3360" b="0" i="0" u="none" strike="noStrike" kern="1200" cap="none" spc="0" baseline="0%">
          <a:solidFill>
            <a:srgbClr val="000000"/>
          </a:solidFill>
          <a:uFillTx/>
          <a:latin typeface="Aptos"/>
        </a:defRPr>
      </a:lvl2pPr>
      <a:lvl3pPr marL="1600200" marR="0" lvl="2" indent="-320040" algn="l" defTabSz="1280160" rtl="0" fontAlgn="auto" hangingPunct="1">
        <a:lnSpc>
          <a:spcPct val="90%"/>
        </a:lnSpc>
        <a:spcBef>
          <a:spcPts val="700"/>
        </a:spcBef>
        <a:spcAft>
          <a:spcPts val="0"/>
        </a:spcAft>
        <a:buSzPct val="100%"/>
        <a:buFont typeface="Arial" pitchFamily="34"/>
        <a:buChar char="•"/>
        <a:tabLst/>
        <a:defRPr lang="en-US" sz="2800" b="0" i="0" u="none" strike="noStrike" kern="1200" cap="none" spc="0" baseline="0%">
          <a:solidFill>
            <a:srgbClr val="000000"/>
          </a:solidFill>
          <a:uFillTx/>
          <a:latin typeface="Aptos"/>
        </a:defRPr>
      </a:lvl3pPr>
      <a:lvl4pPr marL="2240279" marR="0" lvl="3" indent="-320040" algn="l" defTabSz="1280160" rtl="0" fontAlgn="auto" hangingPunct="1">
        <a:lnSpc>
          <a:spcPct val="90%"/>
        </a:lnSpc>
        <a:spcBef>
          <a:spcPts val="700"/>
        </a:spcBef>
        <a:spcAft>
          <a:spcPts val="0"/>
        </a:spcAft>
        <a:buSzPct val="100%"/>
        <a:buFont typeface="Arial" pitchFamily="34"/>
        <a:buChar char="•"/>
        <a:tabLst/>
        <a:defRPr lang="en-US" sz="2520" b="0" i="0" u="none" strike="noStrike" kern="1200" cap="none" spc="0" baseline="0%">
          <a:solidFill>
            <a:srgbClr val="000000"/>
          </a:solidFill>
          <a:uFillTx/>
          <a:latin typeface="Aptos"/>
        </a:defRPr>
      </a:lvl4pPr>
      <a:lvl5pPr marL="2880360" marR="0" lvl="4" indent="-320040" algn="l" defTabSz="1280160" rtl="0" fontAlgn="auto" hangingPunct="1">
        <a:lnSpc>
          <a:spcPct val="90%"/>
        </a:lnSpc>
        <a:spcBef>
          <a:spcPts val="700"/>
        </a:spcBef>
        <a:spcAft>
          <a:spcPts val="0"/>
        </a:spcAft>
        <a:buSzPct val="100%"/>
        <a:buFont typeface="Arial" pitchFamily="34"/>
        <a:buChar char="•"/>
        <a:tabLst/>
        <a:defRPr lang="en-US" sz="2520" b="0" i="0" u="none" strike="noStrike" kern="1200" cap="none" spc="0" baseline="0%">
          <a:solidFill>
            <a:srgbClr val="000000"/>
          </a:solidFill>
          <a:uFillTx/>
          <a:latin typeface="Aptos"/>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2.xml.rels><?xml version="1.0" encoding="UTF-8" standalone="yes"?>
<Relationships xmlns="http://schemas.openxmlformats.org/package/2006/relationships"><Relationship Id="rId3" Type="http://purl.oclc.org/ooxml/officeDocument/relationships/image" Target="../media/image1.png"/><Relationship Id="rId2" Type="http://purl.oclc.org/ooxml/officeDocument/relationships/notesSlide" Target="../notesSlides/notesSlide1.xml"/><Relationship Id="rId1" Type="http://purl.oclc.org/ooxml/officeDocument/relationships/slideLayout" Target="../slideLayouts/slideLayout1.xml"/></Relationships>
</file>

<file path=ppt/slides/_rels/slide3.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4.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5.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6.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7.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8.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9.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10.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11.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12.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13.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14.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15.xml.rels><?xml version="1.0" encoding="UTF-8" standalone="yes"?>
<Relationships xmlns="http://schemas.openxmlformats.org/package/2006/relationships"><Relationship Id="rId1" Type="http://purl.oclc.org/ooxml/officeDocument/relationships/slideLayout" Target="../slideLayouts/slideLayout7.xml"/></Relationships>
</file>

<file path=ppt/slides/slide1.xml><?xml version="1.0" encoding="utf-8"?>
<p:sld xmlns:a="http://purl.oclc.org/ooxml/drawingml/main" xmlns:r="http://purl.oclc.org/ooxml/officeDocument/relationships" xmlns:p="http://purl.oclc.org/ooxml/presentationml/main">
  <p:cSld name="Slide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EBDACBD9-FF54-F71A-11D6-9E49C7795BB7}"/>
              </a:ext>
            </a:extLst>
          </p:cNvPr>
          <p:cNvSpPr txBox="1"/>
          <p:nvPr/>
        </p:nvSpPr>
        <p:spPr>
          <a:xfrm>
            <a:off x="3543299" y="2032336"/>
            <a:ext cx="6400800" cy="2031321"/>
          </a:xfrm>
          <a:prstGeom prst="rect">
            <a:avLst/>
          </a:prstGeom>
          <a:solidFill>
            <a:srgbClr val="156082"/>
          </a:solidFill>
          <a:ln w="9528"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Module Name: </a:t>
            </a:r>
            <a:r>
              <a:rPr lang="en-GB" sz="1800" b="0" i="0" u="none" strike="noStrike" kern="1200" cap="none" spc="0" baseline="0%">
                <a:solidFill>
                  <a:srgbClr val="FFFFFF"/>
                </a:solidFill>
                <a:uFillTx/>
                <a:latin typeface="Aptos"/>
              </a:rPr>
              <a:t>Project Management </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Module Code: (LCLM5003_LON)</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Student Name: </a:t>
            </a:r>
            <a:r>
              <a:rPr lang="en-GB" sz="1800" b="0" i="0" u="none" strike="noStrike" kern="1200" cap="none" spc="0" baseline="0%">
                <a:solidFill>
                  <a:srgbClr val="FFFFFF"/>
                </a:solidFill>
                <a:uFillTx/>
                <a:latin typeface="Aptos"/>
              </a:rPr>
              <a:t>Husna Sahak</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Student ID: </a:t>
            </a:r>
            <a:r>
              <a:rPr lang="en-GB" sz="1800" b="0" i="0" u="none" strike="noStrike" kern="1200" cap="none" spc="0" baseline="0%">
                <a:solidFill>
                  <a:srgbClr val="FFFFFF"/>
                </a:solidFill>
                <a:uFillTx/>
                <a:latin typeface="Aptos"/>
              </a:rPr>
              <a:t>2414398</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Tutor/Lecturer: </a:t>
            </a:r>
            <a:r>
              <a:rPr lang="en-GB" sz="1800" b="0" i="0" u="none" strike="noStrike" kern="1200" cap="none" spc="0" baseline="0%">
                <a:solidFill>
                  <a:srgbClr val="FFFFFF"/>
                </a:solidFill>
                <a:uFillTx/>
                <a:latin typeface="Aptos"/>
              </a:rPr>
              <a:t>Dr. Xavier Matieni </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Submission Date: </a:t>
            </a:r>
            <a:r>
              <a:rPr lang="en-GB" sz="1800" b="0" i="0" u="none" strike="noStrike" kern="1200" cap="none" spc="0" baseline="0%">
                <a:solidFill>
                  <a:srgbClr val="FFFFFF"/>
                </a:solidFill>
                <a:uFillTx/>
                <a:latin typeface="Aptos"/>
              </a:rPr>
              <a:t>18/08/ 2026</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Aptos"/>
              </a:rPr>
              <a:t>Assessment: </a:t>
            </a:r>
            <a:r>
              <a:rPr lang="en-GB" sz="1800" b="0" i="0" u="none" strike="noStrike" kern="1200" cap="none" spc="0" baseline="0%">
                <a:solidFill>
                  <a:srgbClr val="FFFFFF"/>
                </a:solidFill>
                <a:uFillTx/>
                <a:latin typeface="Aptos"/>
              </a:rPr>
              <a:t>Part A – Project Proposal Poster</a:t>
            </a:r>
          </a:p>
        </p:txBody>
      </p:sp>
    </p:spTree>
  </p:cSld>
  <p:clrMapOvr>
    <a:masterClrMapping/>
  </p:clrMapOvr>
</p:sld>
</file>

<file path=ppt/slides/slide2.xml><?xml version="1.0" encoding="utf-8"?>
<p:sld xmlns:a="http://purl.oclc.org/ooxml/drawingml/main" xmlns:r="http://purl.oclc.org/ooxml/officeDocument/relationships" xmlns:p="http://purl.oclc.org/ooxml/presentationml/main">
  <p:cSld name="Slide1">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5FA3-E424-D3CA-986F-F4ECBDEF6F88}"/>
              </a:ext>
            </a:extLst>
          </p:cNvPr>
          <p:cNvSpPr txBox="1">
            <a:spLocks noGrp="1"/>
          </p:cNvSpPr>
          <p:nvPr>
            <p:ph type="ctrTitle"/>
          </p:nvPr>
        </p:nvSpPr>
        <p:spPr>
          <a:xfrm>
            <a:off x="3095042" y="54196"/>
            <a:ext cx="6665317" cy="662729"/>
          </a:xfrm>
        </p:spPr>
        <p:txBody>
          <a:bodyPr>
            <a:noAutofit/>
          </a:bodyPr>
          <a:lstStyle/>
          <a:p>
            <a:pPr lvl="0"/>
            <a:r>
              <a:rPr lang="en-GB" sz="5400">
                <a:solidFill>
                  <a:srgbClr val="0E2841"/>
                </a:solidFill>
                <a:latin typeface="Algerian" pitchFamily="82"/>
                <a:ea typeface="Calibri bold" pitchFamily="34"/>
                <a:cs typeface="Calibri bold" pitchFamily="34"/>
              </a:rPr>
              <a:t>Project Proposal</a:t>
            </a:r>
          </a:p>
        </p:txBody>
      </p:sp>
      <p:sp>
        <p:nvSpPr>
          <p:cNvPr id="3" name="TextBox 4">
            <a:extLst>
              <a:ext uri="{FF2B5EF4-FFF2-40B4-BE49-F238E27FC236}">
                <a16:creationId xmlns:a16="http://schemas.microsoft.com/office/drawing/2014/main" id="{201B88A6-DB78-228E-CD3C-D8462144CCF9}"/>
              </a:ext>
            </a:extLst>
          </p:cNvPr>
          <p:cNvSpPr txBox="1"/>
          <p:nvPr/>
        </p:nvSpPr>
        <p:spPr>
          <a:xfrm>
            <a:off x="4571140" y="577196"/>
            <a:ext cx="4092945" cy="231398"/>
          </a:xfrm>
          <a:prstGeom prst="rect">
            <a:avLst/>
          </a:prstGeom>
          <a:noFill/>
          <a:ln cap="flat">
            <a:noFill/>
          </a:ln>
        </p:spPr>
        <p:txBody>
          <a:bodyPr vert="horz" wrap="square" lIns="15800" tIns="7900" rIns="15800" bIns="7900" anchor="t" anchorCtr="1" compatLnSpc="1">
            <a:sp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Bahnschrift SemiBold SemiConden" pitchFamily="34"/>
                <a:ea typeface="Calibri bold" pitchFamily="34"/>
                <a:cs typeface="Calibri bold" pitchFamily="34"/>
              </a:rPr>
              <a:t>Redevelopment of the Central Transport Hub</a:t>
            </a:r>
          </a:p>
        </p:txBody>
      </p:sp>
      <p:sp>
        <p:nvSpPr>
          <p:cNvPr id="4" name="TextBox 6">
            <a:extLst>
              <a:ext uri="{FF2B5EF4-FFF2-40B4-BE49-F238E27FC236}">
                <a16:creationId xmlns:a16="http://schemas.microsoft.com/office/drawing/2014/main" id="{D5CCF672-7B01-4941-0660-57C49B694050}"/>
              </a:ext>
            </a:extLst>
          </p:cNvPr>
          <p:cNvSpPr txBox="1"/>
          <p:nvPr/>
        </p:nvSpPr>
        <p:spPr>
          <a:xfrm>
            <a:off x="4746558" y="785433"/>
            <a:ext cx="4092945" cy="446839"/>
          </a:xfrm>
          <a:prstGeom prst="rect">
            <a:avLst/>
          </a:prstGeom>
          <a:noFill/>
          <a:ln cap="flat">
            <a:noFill/>
          </a:ln>
        </p:spPr>
        <p:txBody>
          <a:bodyPr vert="horz" wrap="square" lIns="15800" tIns="7900" rIns="15800" bIns="7900" anchor="t" anchorCtr="1" compatLnSpc="1">
            <a:sp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E2841"/>
                </a:solidFill>
                <a:uFillTx/>
                <a:latin typeface="Amasis MT Pro" pitchFamily="18"/>
                <a:ea typeface="Batang" pitchFamily="18"/>
                <a:cs typeface="Calibri bold" pitchFamily="34"/>
              </a:rPr>
              <a:t>Delivering a Safe, Sustainable and Digitally Enabled Transport Hub for Urban Regeneration</a:t>
            </a:r>
          </a:p>
        </p:txBody>
      </p:sp>
      <p:sp>
        <p:nvSpPr>
          <p:cNvPr id="5" name="Rectangle: Rounded Corners 11">
            <a:extLst>
              <a:ext uri="{FF2B5EF4-FFF2-40B4-BE49-F238E27FC236}">
                <a16:creationId xmlns:a16="http://schemas.microsoft.com/office/drawing/2014/main" id="{68D8DEA4-74DF-3D95-C64A-167CCA1B9436}"/>
              </a:ext>
            </a:extLst>
          </p:cNvPr>
          <p:cNvSpPr/>
          <p:nvPr/>
        </p:nvSpPr>
        <p:spPr>
          <a:xfrm>
            <a:off x="73179" y="591150"/>
            <a:ext cx="4262375" cy="142223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00000"/>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FFFFFF"/>
                </a:solidFill>
                <a:uFillTx/>
                <a:latin typeface="Aptos"/>
              </a:rPr>
              <a:t>A major UK transport hub closed following a structural inspection in </a:t>
            </a:r>
            <a:r>
              <a:rPr lang="en-GB" sz="1100" b="1" i="0" u="none" strike="noStrike" kern="0" cap="none" spc="0" baseline="0%">
                <a:solidFill>
                  <a:srgbClr val="FFFFFF"/>
                </a:solidFill>
                <a:uFillTx/>
                <a:latin typeface="Aptos"/>
              </a:rPr>
              <a:t>November 2025</a:t>
            </a:r>
            <a:r>
              <a:rPr lang="en-GB" sz="1100" b="0" i="0" u="none" strike="noStrike" kern="0" cap="none" spc="0" baseline="0%">
                <a:solidFill>
                  <a:srgbClr val="FFFFFF"/>
                </a:solidFill>
                <a:uFillTx/>
                <a:latin typeface="Aptos"/>
              </a:rPr>
              <a:t> after the ageing infrastructure failed to meet modern safety and accessibility standards. This proposal recommends redeveloping the hub into a safe, sustainable and digitally integrated transport interchange that restores transport services, supports economic regeneration and contributes to the UK's Net Zero objectives(Department for Transport, 2021; HM Government, 2021)</a:t>
            </a:r>
          </a:p>
        </p:txBody>
      </p:sp>
      <p:pic>
        <p:nvPicPr>
          <p:cNvPr id="6" name="Picture 15">
            <a:extLst>
              <a:ext uri="{FF2B5EF4-FFF2-40B4-BE49-F238E27FC236}">
                <a16:creationId xmlns:a16="http://schemas.microsoft.com/office/drawing/2014/main" id="{DC65AE7A-A568-629F-0C3E-DE1B0AB9CDDC}"/>
              </a:ext>
            </a:extLst>
          </p:cNvPr>
          <p:cNvPicPr>
            <a:picLocks noChangeAspect="1"/>
          </p:cNvPicPr>
          <p:nvPr/>
        </p:nvPicPr>
        <p:blipFill>
          <a:blip r:embed="rId3"/>
          <a:stretch>
            <a:fillRect/>
          </a:stretch>
        </p:blipFill>
        <p:spPr>
          <a:xfrm>
            <a:off x="9608972" y="0"/>
            <a:ext cx="3192627" cy="2243032"/>
          </a:xfrm>
          <a:prstGeom prst="rect">
            <a:avLst/>
          </a:prstGeom>
          <a:noFill/>
          <a:ln cap="flat">
            <a:noFill/>
          </a:ln>
        </p:spPr>
      </p:pic>
      <p:sp>
        <p:nvSpPr>
          <p:cNvPr id="7" name="Rectangle: Rounded Corners 16">
            <a:extLst>
              <a:ext uri="{FF2B5EF4-FFF2-40B4-BE49-F238E27FC236}">
                <a16:creationId xmlns:a16="http://schemas.microsoft.com/office/drawing/2014/main" id="{73616C0B-1F4B-C45A-EBEB-D8A35BCF23F0}"/>
              </a:ext>
            </a:extLst>
          </p:cNvPr>
          <p:cNvSpPr/>
          <p:nvPr/>
        </p:nvSpPr>
        <p:spPr>
          <a:xfrm>
            <a:off x="129753" y="311197"/>
            <a:ext cx="1261058" cy="210485"/>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600" b="0" i="0" u="sng" strike="noStrike" kern="0" cap="none" spc="0" baseline="0%">
                <a:solidFill>
                  <a:srgbClr val="0E2841"/>
                </a:solidFill>
                <a:uFillTx/>
                <a:latin typeface="Calibri bold" pitchFamily="34"/>
                <a:ea typeface="Calibri bold" pitchFamily="34"/>
                <a:cs typeface="Calibri bold" pitchFamily="34"/>
              </a:rPr>
              <a:t>Introduction</a:t>
            </a:r>
            <a:endParaRPr lang="en-GB" sz="1600" b="0" i="0" u="sng" strike="noStrike" kern="0" cap="none" spc="0" baseline="0%">
              <a:solidFill>
                <a:srgbClr val="0E2841"/>
              </a:solidFill>
              <a:uFillTx/>
              <a:latin typeface="Calibri bold" pitchFamily="34"/>
              <a:ea typeface="Calibri bold" pitchFamily="34"/>
              <a:cs typeface="Calibri bold" pitchFamily="34"/>
            </a:endParaRPr>
          </a:p>
        </p:txBody>
      </p:sp>
      <p:cxnSp>
        <p:nvCxnSpPr>
          <p:cNvPr id="8" name="Straight Connector 19">
            <a:extLst>
              <a:ext uri="{FF2B5EF4-FFF2-40B4-BE49-F238E27FC236}">
                <a16:creationId xmlns:a16="http://schemas.microsoft.com/office/drawing/2014/main" id="{74257374-0CE7-2E02-F144-740C30D99FA6}"/>
              </a:ext>
            </a:extLst>
          </p:cNvPr>
          <p:cNvCxnSpPr/>
          <p:nvPr/>
        </p:nvCxnSpPr>
        <p:spPr>
          <a:xfrm>
            <a:off x="6153573" y="4475430"/>
            <a:ext cx="0" cy="480398"/>
          </a:xfrm>
          <a:prstGeom prst="straightConnector1">
            <a:avLst/>
          </a:prstGeom>
          <a:noFill/>
          <a:ln w="19046" cap="flat">
            <a:solidFill>
              <a:srgbClr val="FFFFFF"/>
            </a:solidFill>
            <a:prstDash val="solid"/>
            <a:miter/>
          </a:ln>
        </p:spPr>
      </p:cxnSp>
      <p:cxnSp>
        <p:nvCxnSpPr>
          <p:cNvPr id="9" name="Straight Connector 23">
            <a:extLst>
              <a:ext uri="{FF2B5EF4-FFF2-40B4-BE49-F238E27FC236}">
                <a16:creationId xmlns:a16="http://schemas.microsoft.com/office/drawing/2014/main" id="{70C77CA1-EA4E-FE0D-1B2E-E9E7AC8CF574}"/>
              </a:ext>
            </a:extLst>
          </p:cNvPr>
          <p:cNvCxnSpPr/>
          <p:nvPr/>
        </p:nvCxnSpPr>
        <p:spPr>
          <a:xfrm>
            <a:off x="5747580" y="4712936"/>
            <a:ext cx="811996" cy="0"/>
          </a:xfrm>
          <a:prstGeom prst="straightConnector1">
            <a:avLst/>
          </a:prstGeom>
          <a:noFill/>
          <a:ln w="19046" cap="flat">
            <a:solidFill>
              <a:srgbClr val="FFFFFF"/>
            </a:solidFill>
            <a:prstDash val="solid"/>
            <a:miter/>
          </a:ln>
        </p:spPr>
      </p:cxnSp>
      <p:sp>
        <p:nvSpPr>
          <p:cNvPr id="10" name="TextBox 29">
            <a:extLst>
              <a:ext uri="{FF2B5EF4-FFF2-40B4-BE49-F238E27FC236}">
                <a16:creationId xmlns:a16="http://schemas.microsoft.com/office/drawing/2014/main" id="{413E2FBB-25EE-F80F-B72A-59A8688161FD}"/>
              </a:ext>
            </a:extLst>
          </p:cNvPr>
          <p:cNvSpPr txBox="1"/>
          <p:nvPr/>
        </p:nvSpPr>
        <p:spPr>
          <a:xfrm>
            <a:off x="6158740" y="4463524"/>
            <a:ext cx="363894" cy="47823"/>
          </a:xfrm>
          <a:prstGeom prst="rect">
            <a:avLst/>
          </a:prstGeom>
          <a:noFill/>
          <a:ln cap="flat">
            <a:noFill/>
          </a:ln>
        </p:spPr>
        <p:txBody>
          <a:bodyPr vert="horz" wrap="square" lIns="15800" tIns="7900" rIns="15800" bIns="7900" anchor="t" anchorCtr="0" compatLnSpc="1">
            <a:spAutoFit/>
          </a:bodyPr>
          <a:lstStyle/>
          <a:p>
            <a:pPr marL="0" marR="0" lvl="0" indent="0" algn="l"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07" b="0" i="0" u="none" strike="noStrike" kern="0" cap="none" spc="0" baseline="0%">
                <a:solidFill>
                  <a:srgbClr val="FFFFFF"/>
                </a:solidFill>
                <a:uFillTx/>
                <a:latin typeface="Aptos"/>
              </a:rPr>
              <a:t>Customers (Stakeholders)</a:t>
            </a:r>
          </a:p>
        </p:txBody>
      </p:sp>
      <p:sp>
        <p:nvSpPr>
          <p:cNvPr id="11" name="TextBox 30">
            <a:extLst>
              <a:ext uri="{FF2B5EF4-FFF2-40B4-BE49-F238E27FC236}">
                <a16:creationId xmlns:a16="http://schemas.microsoft.com/office/drawing/2014/main" id="{BCFFFCF6-4BE0-1FDC-4143-9AD373A908EA}"/>
              </a:ext>
            </a:extLst>
          </p:cNvPr>
          <p:cNvSpPr txBox="1"/>
          <p:nvPr/>
        </p:nvSpPr>
        <p:spPr>
          <a:xfrm>
            <a:off x="5764258" y="4712150"/>
            <a:ext cx="269583" cy="47823"/>
          </a:xfrm>
          <a:prstGeom prst="rect">
            <a:avLst/>
          </a:prstGeom>
          <a:noFill/>
          <a:ln cap="flat">
            <a:noFill/>
          </a:ln>
        </p:spPr>
        <p:txBody>
          <a:bodyPr vert="horz" wrap="square" lIns="15800" tIns="7900" rIns="15800" bIns="7900" anchor="t" anchorCtr="0" compatLnSpc="1">
            <a:spAutoFit/>
          </a:bodyPr>
          <a:lstStyle/>
          <a:p>
            <a:pPr marL="0" marR="0" lvl="0" indent="0" algn="l"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07" b="0" i="0" u="none" strike="noStrike" kern="0" cap="none" spc="0" baseline="0%">
                <a:solidFill>
                  <a:srgbClr val="FFFFFF"/>
                </a:solidFill>
                <a:uFillTx/>
                <a:latin typeface="Aptos"/>
              </a:rPr>
              <a:t>Desired End Results</a:t>
            </a:r>
          </a:p>
        </p:txBody>
      </p:sp>
      <p:sp>
        <p:nvSpPr>
          <p:cNvPr id="12" name="TextBox 31">
            <a:extLst>
              <a:ext uri="{FF2B5EF4-FFF2-40B4-BE49-F238E27FC236}">
                <a16:creationId xmlns:a16="http://schemas.microsoft.com/office/drawing/2014/main" id="{077BCCCD-F6A7-F026-E52D-D27C894F6039}"/>
              </a:ext>
            </a:extLst>
          </p:cNvPr>
          <p:cNvSpPr txBox="1"/>
          <p:nvPr/>
        </p:nvSpPr>
        <p:spPr>
          <a:xfrm>
            <a:off x="6177658" y="4710979"/>
            <a:ext cx="312349" cy="47823"/>
          </a:xfrm>
          <a:prstGeom prst="rect">
            <a:avLst/>
          </a:prstGeom>
          <a:noFill/>
          <a:ln cap="flat">
            <a:noFill/>
          </a:ln>
        </p:spPr>
        <p:txBody>
          <a:bodyPr vert="horz" wrap="square" lIns="15800" tIns="7900" rIns="15800" bIns="7900" anchor="t" anchorCtr="0" compatLnSpc="1">
            <a:spAutoFit/>
          </a:bodyPr>
          <a:lstStyle/>
          <a:p>
            <a:pPr marL="0" marR="0" lvl="0" indent="0" algn="l"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07" b="0" i="0" u="none" strike="noStrike" kern="0" cap="none" spc="0" baseline="0%">
                <a:solidFill>
                  <a:srgbClr val="FFFFFF"/>
                </a:solidFill>
                <a:uFillTx/>
                <a:latin typeface="Aptos"/>
              </a:rPr>
              <a:t>Measures of Success</a:t>
            </a:r>
          </a:p>
        </p:txBody>
      </p:sp>
      <p:sp>
        <p:nvSpPr>
          <p:cNvPr id="13" name="Rectangle: Rounded Corners 50">
            <a:extLst>
              <a:ext uri="{FF2B5EF4-FFF2-40B4-BE49-F238E27FC236}">
                <a16:creationId xmlns:a16="http://schemas.microsoft.com/office/drawing/2014/main" id="{4A6C9891-E1C9-BE5E-BAE3-3E9BF6016C0E}"/>
              </a:ext>
            </a:extLst>
          </p:cNvPr>
          <p:cNvSpPr/>
          <p:nvPr/>
        </p:nvSpPr>
        <p:spPr>
          <a:xfrm>
            <a:off x="1879722" y="2069652"/>
            <a:ext cx="1073139" cy="33210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600" b="0" i="0" u="sng" strike="noStrike" kern="0" cap="none" spc="0" baseline="0%">
                <a:solidFill>
                  <a:srgbClr val="0E2841"/>
                </a:solidFill>
                <a:uFillTx/>
                <a:latin typeface="Calibri bold" pitchFamily="34"/>
                <a:ea typeface="Calibri bold" pitchFamily="34"/>
                <a:cs typeface="Calibri bold" pitchFamily="34"/>
              </a:rPr>
              <a:t>Quad Chart</a:t>
            </a:r>
            <a:endParaRPr lang="en-GB" sz="1600" b="0" i="0" u="sng" strike="noStrike" kern="0" cap="none" spc="0" baseline="0%">
              <a:solidFill>
                <a:srgbClr val="0E2841"/>
              </a:solidFill>
              <a:uFillTx/>
              <a:latin typeface="Calibri bold" pitchFamily="34"/>
              <a:ea typeface="Calibri bold" pitchFamily="34"/>
              <a:cs typeface="Calibri bold" pitchFamily="34"/>
            </a:endParaRPr>
          </a:p>
        </p:txBody>
      </p:sp>
      <p:sp>
        <p:nvSpPr>
          <p:cNvPr id="14" name="Rectangle: Rounded Corners 68">
            <a:extLst>
              <a:ext uri="{FF2B5EF4-FFF2-40B4-BE49-F238E27FC236}">
                <a16:creationId xmlns:a16="http://schemas.microsoft.com/office/drawing/2014/main" id="{7FEA3207-F8CE-E632-849E-C5B82167A6E5}"/>
              </a:ext>
            </a:extLst>
          </p:cNvPr>
          <p:cNvSpPr/>
          <p:nvPr/>
        </p:nvSpPr>
        <p:spPr>
          <a:xfrm>
            <a:off x="75684" y="5701430"/>
            <a:ext cx="1601434" cy="36921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600" b="0" i="0" u="sng" strike="noStrike" kern="0" cap="none" spc="0" baseline="0%">
                <a:solidFill>
                  <a:srgbClr val="0E2841"/>
                </a:solidFill>
                <a:uFillTx/>
                <a:latin typeface="Calibri bold" pitchFamily="34"/>
                <a:ea typeface="Calibri bold" pitchFamily="34"/>
                <a:cs typeface="Calibri bold" pitchFamily="34"/>
              </a:rPr>
              <a:t>Work breakdown structure</a:t>
            </a:r>
            <a:endParaRPr lang="en-GB" sz="1600" b="0" i="0" u="sng" strike="noStrike" kern="0" cap="none" spc="0" baseline="0%">
              <a:solidFill>
                <a:srgbClr val="0E2841"/>
              </a:solidFill>
              <a:uFillTx/>
              <a:latin typeface="Calibri bold" pitchFamily="34"/>
              <a:ea typeface="Calibri bold" pitchFamily="34"/>
              <a:cs typeface="Calibri bold" pitchFamily="34"/>
            </a:endParaRPr>
          </a:p>
        </p:txBody>
      </p:sp>
      <p:grpSp>
        <p:nvGrpSpPr>
          <p:cNvPr id="15" name="Group 169">
            <a:extLst>
              <a:ext uri="{FF2B5EF4-FFF2-40B4-BE49-F238E27FC236}">
                <a16:creationId xmlns:a16="http://schemas.microsoft.com/office/drawing/2014/main" id="{AA249E13-1174-4065-B020-2F4705C4D028}"/>
              </a:ext>
            </a:extLst>
          </p:cNvPr>
          <p:cNvGrpSpPr/>
          <p:nvPr/>
        </p:nvGrpSpPr>
        <p:grpSpPr>
          <a:xfrm>
            <a:off x="337687" y="5886038"/>
            <a:ext cx="3682682" cy="2480904"/>
            <a:chOff x="337687" y="5886038"/>
            <a:chExt cx="3682682" cy="2480904"/>
          </a:xfrm>
        </p:grpSpPr>
        <p:sp>
          <p:nvSpPr>
            <p:cNvPr id="16" name="Rectangle: Rounded Corners 77">
              <a:extLst>
                <a:ext uri="{FF2B5EF4-FFF2-40B4-BE49-F238E27FC236}">
                  <a16:creationId xmlns:a16="http://schemas.microsoft.com/office/drawing/2014/main" id="{C2B7F9A1-3B38-7241-D8B7-E7EE09788FBE}"/>
                </a:ext>
              </a:extLst>
            </p:cNvPr>
            <p:cNvSpPr/>
            <p:nvPr/>
          </p:nvSpPr>
          <p:spPr>
            <a:xfrm>
              <a:off x="1722153" y="5886038"/>
              <a:ext cx="935604" cy="41503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Calibri bold" pitchFamily="34"/>
                  <a:ea typeface="Calibri bold" pitchFamily="34"/>
                  <a:cs typeface="Calibri bold" pitchFamily="34"/>
                </a:rPr>
                <a:t>Redevelopment of the Central Transport Hub</a:t>
              </a:r>
            </a:p>
          </p:txBody>
        </p:sp>
        <p:cxnSp>
          <p:nvCxnSpPr>
            <p:cNvPr id="17" name="Straight Connector 79">
              <a:extLst>
                <a:ext uri="{FF2B5EF4-FFF2-40B4-BE49-F238E27FC236}">
                  <a16:creationId xmlns:a16="http://schemas.microsoft.com/office/drawing/2014/main" id="{5AF8460F-9FD7-E8BF-35F3-4F7948B81FAA}"/>
                </a:ext>
              </a:extLst>
            </p:cNvPr>
            <p:cNvCxnSpPr/>
            <p:nvPr/>
          </p:nvCxnSpPr>
          <p:spPr>
            <a:xfrm>
              <a:off x="2161906" y="6290386"/>
              <a:ext cx="0" cy="234552"/>
            </a:xfrm>
            <a:prstGeom prst="straightConnector1">
              <a:avLst/>
            </a:prstGeom>
            <a:noFill/>
            <a:ln w="19046" cap="flat">
              <a:solidFill>
                <a:srgbClr val="156082"/>
              </a:solidFill>
              <a:prstDash val="solid"/>
              <a:miter/>
            </a:ln>
          </p:spPr>
        </p:cxnSp>
        <p:cxnSp>
          <p:nvCxnSpPr>
            <p:cNvPr id="18" name="Straight Connector 90">
              <a:extLst>
                <a:ext uri="{FF2B5EF4-FFF2-40B4-BE49-F238E27FC236}">
                  <a16:creationId xmlns:a16="http://schemas.microsoft.com/office/drawing/2014/main" id="{73BE4FF5-3A45-2C2A-948A-9DD4255CA8F2}"/>
                </a:ext>
              </a:extLst>
            </p:cNvPr>
            <p:cNvCxnSpPr/>
            <p:nvPr/>
          </p:nvCxnSpPr>
          <p:spPr>
            <a:xfrm>
              <a:off x="489615" y="6507492"/>
              <a:ext cx="0" cy="202731"/>
            </a:xfrm>
            <a:prstGeom prst="straightConnector1">
              <a:avLst/>
            </a:prstGeom>
            <a:noFill/>
            <a:ln w="19046" cap="flat">
              <a:solidFill>
                <a:srgbClr val="156082"/>
              </a:solidFill>
              <a:prstDash val="solid"/>
              <a:miter/>
            </a:ln>
          </p:spPr>
        </p:cxnSp>
        <p:cxnSp>
          <p:nvCxnSpPr>
            <p:cNvPr id="19" name="Straight Connector 92">
              <a:extLst>
                <a:ext uri="{FF2B5EF4-FFF2-40B4-BE49-F238E27FC236}">
                  <a16:creationId xmlns:a16="http://schemas.microsoft.com/office/drawing/2014/main" id="{C96768F4-09A4-D28B-5F34-0AC34BF7D3B0}"/>
                </a:ext>
              </a:extLst>
            </p:cNvPr>
            <p:cNvCxnSpPr/>
            <p:nvPr/>
          </p:nvCxnSpPr>
          <p:spPr>
            <a:xfrm>
              <a:off x="3937360" y="6742054"/>
              <a:ext cx="0" cy="0"/>
            </a:xfrm>
            <a:prstGeom prst="straightConnector1">
              <a:avLst/>
            </a:prstGeom>
            <a:noFill/>
            <a:ln w="19046" cap="flat">
              <a:solidFill>
                <a:srgbClr val="156082"/>
              </a:solidFill>
              <a:prstDash val="solid"/>
              <a:miter/>
            </a:ln>
          </p:spPr>
        </p:cxnSp>
        <p:cxnSp>
          <p:nvCxnSpPr>
            <p:cNvPr id="20" name="Straight Connector 94">
              <a:extLst>
                <a:ext uri="{FF2B5EF4-FFF2-40B4-BE49-F238E27FC236}">
                  <a16:creationId xmlns:a16="http://schemas.microsoft.com/office/drawing/2014/main" id="{D70830F7-8914-D22D-23AB-A735CB463D45}"/>
                </a:ext>
              </a:extLst>
            </p:cNvPr>
            <p:cNvCxnSpPr/>
            <p:nvPr/>
          </p:nvCxnSpPr>
          <p:spPr>
            <a:xfrm>
              <a:off x="3937360" y="6537383"/>
              <a:ext cx="0" cy="160404"/>
            </a:xfrm>
            <a:prstGeom prst="straightConnector1">
              <a:avLst/>
            </a:prstGeom>
            <a:noFill/>
            <a:ln w="19046" cap="flat">
              <a:solidFill>
                <a:srgbClr val="156082"/>
              </a:solidFill>
              <a:prstDash val="solid"/>
              <a:miter/>
            </a:ln>
          </p:spPr>
        </p:cxnSp>
        <p:sp>
          <p:nvSpPr>
            <p:cNvPr id="21" name="Rectangle: Rounded Corners 98">
              <a:extLst>
                <a:ext uri="{FF2B5EF4-FFF2-40B4-BE49-F238E27FC236}">
                  <a16:creationId xmlns:a16="http://schemas.microsoft.com/office/drawing/2014/main" id="{698F2B2A-41AC-FD37-CCFC-4112C47B7D8E}"/>
                </a:ext>
              </a:extLst>
            </p:cNvPr>
            <p:cNvSpPr/>
            <p:nvPr/>
          </p:nvSpPr>
          <p:spPr>
            <a:xfrm>
              <a:off x="373916" y="6722769"/>
              <a:ext cx="720684"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1. Initiation</a:t>
              </a:r>
            </a:p>
          </p:txBody>
        </p:sp>
        <p:sp>
          <p:nvSpPr>
            <p:cNvPr id="22" name="Rectangle: Rounded Corners 100">
              <a:extLst>
                <a:ext uri="{FF2B5EF4-FFF2-40B4-BE49-F238E27FC236}">
                  <a16:creationId xmlns:a16="http://schemas.microsoft.com/office/drawing/2014/main" id="{4984146F-9F2F-018E-594C-DA98DAE40B86}"/>
                </a:ext>
              </a:extLst>
            </p:cNvPr>
            <p:cNvSpPr/>
            <p:nvPr/>
          </p:nvSpPr>
          <p:spPr>
            <a:xfrm>
              <a:off x="2342802" y="6731355"/>
              <a:ext cx="785588"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0" i="0" u="none" strike="noStrike" kern="0" cap="none" spc="0" baseline="0%">
                  <a:solidFill>
                    <a:srgbClr val="FFFFFF"/>
                  </a:solidFill>
                  <a:uFillTx/>
                  <a:latin typeface="Aptos"/>
                </a:rPr>
                <a:t>3. Procurement Construction</a:t>
              </a:r>
              <a:endParaRPr lang="en-GB" sz="900" b="0" i="0" u="none" strike="noStrike" kern="0" cap="none" spc="0" baseline="0%">
                <a:solidFill>
                  <a:srgbClr val="FFFFFF"/>
                </a:solidFill>
                <a:uFillTx/>
                <a:latin typeface="Aptos"/>
              </a:endParaRPr>
            </a:p>
          </p:txBody>
        </p:sp>
        <p:sp>
          <p:nvSpPr>
            <p:cNvPr id="23" name="Rectangle: Rounded Corners 102">
              <a:extLst>
                <a:ext uri="{FF2B5EF4-FFF2-40B4-BE49-F238E27FC236}">
                  <a16:creationId xmlns:a16="http://schemas.microsoft.com/office/drawing/2014/main" id="{2124F9C0-A018-3E18-C27E-FF986365773D}"/>
                </a:ext>
              </a:extLst>
            </p:cNvPr>
            <p:cNvSpPr/>
            <p:nvPr/>
          </p:nvSpPr>
          <p:spPr>
            <a:xfrm>
              <a:off x="1390811" y="6725896"/>
              <a:ext cx="720684"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0" i="0" u="none" strike="noStrike" kern="0" cap="none" spc="0" baseline="0%">
                  <a:solidFill>
                    <a:srgbClr val="FFFFFF"/>
                  </a:solidFill>
                  <a:uFillTx/>
                  <a:latin typeface="Aptos"/>
                </a:rPr>
                <a:t>2</a:t>
              </a:r>
              <a:r>
                <a:rPr lang="en-GB" sz="900" b="0" i="0" u="none" strike="noStrike" kern="0" cap="none" spc="0" baseline="0%">
                  <a:solidFill>
                    <a:srgbClr val="FFFFFF"/>
                  </a:solidFill>
                  <a:uFillTx/>
                  <a:latin typeface="Aptos"/>
                </a:rPr>
                <a:t>. Planning</a:t>
              </a:r>
            </a:p>
          </p:txBody>
        </p:sp>
        <p:sp>
          <p:nvSpPr>
            <p:cNvPr id="24" name="Rectangle: Rounded Corners 104">
              <a:extLst>
                <a:ext uri="{FF2B5EF4-FFF2-40B4-BE49-F238E27FC236}">
                  <a16:creationId xmlns:a16="http://schemas.microsoft.com/office/drawing/2014/main" id="{2830AC73-CF65-DE1A-654E-54E3F021B515}"/>
                </a:ext>
              </a:extLst>
            </p:cNvPr>
            <p:cNvSpPr/>
            <p:nvPr/>
          </p:nvSpPr>
          <p:spPr>
            <a:xfrm>
              <a:off x="3345807" y="6731355"/>
              <a:ext cx="650257"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0" i="0" u="none" strike="noStrike" kern="0" cap="none" spc="0" baseline="0%">
                  <a:solidFill>
                    <a:srgbClr val="FFFFFF"/>
                  </a:solidFill>
                  <a:uFillTx/>
                  <a:latin typeface="Aptos"/>
                </a:rPr>
                <a:t>4. Closure</a:t>
              </a:r>
              <a:endParaRPr lang="en-GB" sz="900" b="0" i="0" u="none" strike="noStrike" kern="0" cap="none" spc="0" baseline="0%">
                <a:solidFill>
                  <a:srgbClr val="FFFFFF"/>
                </a:solidFill>
                <a:uFillTx/>
                <a:latin typeface="Aptos"/>
              </a:endParaRPr>
            </a:p>
          </p:txBody>
        </p:sp>
        <p:cxnSp>
          <p:nvCxnSpPr>
            <p:cNvPr id="25" name="Straight Connector 106">
              <a:extLst>
                <a:ext uri="{FF2B5EF4-FFF2-40B4-BE49-F238E27FC236}">
                  <a16:creationId xmlns:a16="http://schemas.microsoft.com/office/drawing/2014/main" id="{AEFCB182-8589-BB2C-CC00-E91EE3F93DA6}"/>
                </a:ext>
              </a:extLst>
            </p:cNvPr>
            <p:cNvCxnSpPr/>
            <p:nvPr/>
          </p:nvCxnSpPr>
          <p:spPr>
            <a:xfrm>
              <a:off x="489615" y="6507492"/>
              <a:ext cx="3453497" cy="17446"/>
            </a:xfrm>
            <a:prstGeom prst="straightConnector1">
              <a:avLst/>
            </a:prstGeom>
            <a:noFill/>
            <a:ln w="19046" cap="flat">
              <a:solidFill>
                <a:srgbClr val="156082"/>
              </a:solidFill>
              <a:prstDash val="solid"/>
              <a:miter/>
            </a:ln>
          </p:spPr>
        </p:cxnSp>
        <p:sp>
          <p:nvSpPr>
            <p:cNvPr id="26" name="Rectangle: Rounded Corners 115">
              <a:extLst>
                <a:ext uri="{FF2B5EF4-FFF2-40B4-BE49-F238E27FC236}">
                  <a16:creationId xmlns:a16="http://schemas.microsoft.com/office/drawing/2014/main" id="{ECDD66E7-D1E2-76BE-230E-E5D8FD426629}"/>
                </a:ext>
              </a:extLst>
            </p:cNvPr>
            <p:cNvSpPr/>
            <p:nvPr/>
          </p:nvSpPr>
          <p:spPr>
            <a:xfrm>
              <a:off x="373916" y="7321491"/>
              <a:ext cx="720684"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1.1 Business Case</a:t>
              </a:r>
            </a:p>
          </p:txBody>
        </p:sp>
        <p:sp>
          <p:nvSpPr>
            <p:cNvPr id="27" name="Rectangle: Rounded Corners 117">
              <a:extLst>
                <a:ext uri="{FF2B5EF4-FFF2-40B4-BE49-F238E27FC236}">
                  <a16:creationId xmlns:a16="http://schemas.microsoft.com/office/drawing/2014/main" id="{7DDD916F-6427-49E2-6F8C-74FFA6F19878}"/>
                </a:ext>
              </a:extLst>
            </p:cNvPr>
            <p:cNvSpPr/>
            <p:nvPr/>
          </p:nvSpPr>
          <p:spPr>
            <a:xfrm>
              <a:off x="1392128" y="7321491"/>
              <a:ext cx="720684"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2.1 Detailed Design</a:t>
              </a:r>
            </a:p>
          </p:txBody>
        </p:sp>
        <p:sp>
          <p:nvSpPr>
            <p:cNvPr id="28" name="Rectangle: Rounded Corners 119">
              <a:extLst>
                <a:ext uri="{FF2B5EF4-FFF2-40B4-BE49-F238E27FC236}">
                  <a16:creationId xmlns:a16="http://schemas.microsoft.com/office/drawing/2014/main" id="{50FFB9C1-6F27-BA6A-99E1-78BF4B3DF68F}"/>
                </a:ext>
              </a:extLst>
            </p:cNvPr>
            <p:cNvSpPr/>
            <p:nvPr/>
          </p:nvSpPr>
          <p:spPr>
            <a:xfrm>
              <a:off x="2345893" y="7321491"/>
              <a:ext cx="720684"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3.1 Construct Transport</a:t>
              </a:r>
            </a:p>
          </p:txBody>
        </p:sp>
        <p:sp>
          <p:nvSpPr>
            <p:cNvPr id="29" name="Rectangle: Rounded Corners 121">
              <a:extLst>
                <a:ext uri="{FF2B5EF4-FFF2-40B4-BE49-F238E27FC236}">
                  <a16:creationId xmlns:a16="http://schemas.microsoft.com/office/drawing/2014/main" id="{BBD8FBE2-9B15-0129-6428-3EBA86B46A2E}"/>
                </a:ext>
              </a:extLst>
            </p:cNvPr>
            <p:cNvSpPr/>
            <p:nvPr/>
          </p:nvSpPr>
          <p:spPr>
            <a:xfrm>
              <a:off x="3299685" y="7330571"/>
              <a:ext cx="720684"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4.1 Testing &amp; Inspection</a:t>
              </a:r>
            </a:p>
          </p:txBody>
        </p:sp>
        <p:sp>
          <p:nvSpPr>
            <p:cNvPr id="30" name="Rectangle: Rounded Corners 123">
              <a:extLst>
                <a:ext uri="{FF2B5EF4-FFF2-40B4-BE49-F238E27FC236}">
                  <a16:creationId xmlns:a16="http://schemas.microsoft.com/office/drawing/2014/main" id="{94C1EF6B-FE6E-0A2E-D456-0A899DEB6BC7}"/>
                </a:ext>
              </a:extLst>
            </p:cNvPr>
            <p:cNvSpPr/>
            <p:nvPr/>
          </p:nvSpPr>
          <p:spPr>
            <a:xfrm>
              <a:off x="337687" y="7923367"/>
              <a:ext cx="793113" cy="422873"/>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1.2 Stakeholder Engagement </a:t>
              </a:r>
            </a:p>
          </p:txBody>
        </p:sp>
        <p:sp>
          <p:nvSpPr>
            <p:cNvPr id="31" name="Rectangle: Rounded Corners 125">
              <a:extLst>
                <a:ext uri="{FF2B5EF4-FFF2-40B4-BE49-F238E27FC236}">
                  <a16:creationId xmlns:a16="http://schemas.microsoft.com/office/drawing/2014/main" id="{B8C65D00-303F-52A0-CBB4-8C4C05804E8E}"/>
                </a:ext>
              </a:extLst>
            </p:cNvPr>
            <p:cNvSpPr/>
            <p:nvPr/>
          </p:nvSpPr>
          <p:spPr>
            <a:xfrm>
              <a:off x="1363571" y="7964707"/>
              <a:ext cx="830586"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2.2 Procurement Planning</a:t>
              </a:r>
            </a:p>
          </p:txBody>
        </p:sp>
        <p:sp>
          <p:nvSpPr>
            <p:cNvPr id="32" name="Rectangle: Rounded Corners 127">
              <a:extLst>
                <a:ext uri="{FF2B5EF4-FFF2-40B4-BE49-F238E27FC236}">
                  <a16:creationId xmlns:a16="http://schemas.microsoft.com/office/drawing/2014/main" id="{714E77E6-511D-81E5-D72B-344C79143E54}"/>
                </a:ext>
              </a:extLst>
            </p:cNvPr>
            <p:cNvSpPr/>
            <p:nvPr/>
          </p:nvSpPr>
          <p:spPr>
            <a:xfrm>
              <a:off x="2374358" y="7971025"/>
              <a:ext cx="720684"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0" i="0" u="none" strike="noStrike" kern="0" cap="none" spc="0" baseline="0%">
                  <a:solidFill>
                    <a:srgbClr val="FFFFFF"/>
                  </a:solidFill>
                  <a:uFillTx/>
                  <a:latin typeface="Aptos"/>
                </a:rPr>
                <a:t>3</a:t>
              </a:r>
              <a:r>
                <a:rPr lang="en-GB" sz="900" b="0" i="0" u="none" strike="noStrike" kern="0" cap="none" spc="0" baseline="0%">
                  <a:solidFill>
                    <a:srgbClr val="FFFFFF"/>
                  </a:solidFill>
                  <a:uFillTx/>
                  <a:latin typeface="Aptos"/>
                </a:rPr>
                <a:t>.2 Digital Integration</a:t>
              </a:r>
            </a:p>
          </p:txBody>
        </p:sp>
        <p:sp>
          <p:nvSpPr>
            <p:cNvPr id="33" name="Rectangle: Rounded Corners 129">
              <a:extLst>
                <a:ext uri="{FF2B5EF4-FFF2-40B4-BE49-F238E27FC236}">
                  <a16:creationId xmlns:a16="http://schemas.microsoft.com/office/drawing/2014/main" id="{9E7F37EB-420F-B9C3-DA7F-A5E7F69FEB18}"/>
                </a:ext>
              </a:extLst>
            </p:cNvPr>
            <p:cNvSpPr/>
            <p:nvPr/>
          </p:nvSpPr>
          <p:spPr>
            <a:xfrm>
              <a:off x="3224759" y="7994160"/>
              <a:ext cx="793113" cy="3727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4.2 Operational Handover</a:t>
              </a:r>
            </a:p>
          </p:txBody>
        </p:sp>
        <p:cxnSp>
          <p:nvCxnSpPr>
            <p:cNvPr id="34" name="Straight Connector 131">
              <a:extLst>
                <a:ext uri="{FF2B5EF4-FFF2-40B4-BE49-F238E27FC236}">
                  <a16:creationId xmlns:a16="http://schemas.microsoft.com/office/drawing/2014/main" id="{C9FC4AFB-4332-3F7D-043C-E2A8EEA1E1A7}"/>
                </a:ext>
              </a:extLst>
            </p:cNvPr>
            <p:cNvCxnSpPr>
              <a:stCxn id="21" idx="2"/>
              <a:endCxn id="26" idx="0"/>
            </p:cNvCxnSpPr>
            <p:nvPr/>
          </p:nvCxnSpPr>
          <p:spPr>
            <a:xfrm>
              <a:off x="734258" y="7095551"/>
              <a:ext cx="0" cy="225940"/>
            </a:xfrm>
            <a:prstGeom prst="straightConnector1">
              <a:avLst/>
            </a:prstGeom>
            <a:noFill/>
            <a:ln w="19046" cap="flat">
              <a:solidFill>
                <a:srgbClr val="156082"/>
              </a:solidFill>
              <a:prstDash val="solid"/>
              <a:miter/>
            </a:ln>
          </p:spPr>
        </p:cxnSp>
        <p:cxnSp>
          <p:nvCxnSpPr>
            <p:cNvPr id="35" name="Straight Connector 134">
              <a:extLst>
                <a:ext uri="{FF2B5EF4-FFF2-40B4-BE49-F238E27FC236}">
                  <a16:creationId xmlns:a16="http://schemas.microsoft.com/office/drawing/2014/main" id="{234DADCC-5F56-DC77-42E9-BFD9FC780220}"/>
                </a:ext>
              </a:extLst>
            </p:cNvPr>
            <p:cNvCxnSpPr>
              <a:stCxn id="26" idx="2"/>
            </p:cNvCxnSpPr>
            <p:nvPr/>
          </p:nvCxnSpPr>
          <p:spPr>
            <a:xfrm>
              <a:off x="734244" y="7694273"/>
              <a:ext cx="0" cy="229094"/>
            </a:xfrm>
            <a:prstGeom prst="straightConnector1">
              <a:avLst/>
            </a:prstGeom>
            <a:noFill/>
            <a:ln w="19046" cap="flat">
              <a:solidFill>
                <a:srgbClr val="156082"/>
              </a:solidFill>
              <a:prstDash val="solid"/>
              <a:miter/>
            </a:ln>
          </p:spPr>
        </p:cxnSp>
        <p:cxnSp>
          <p:nvCxnSpPr>
            <p:cNvPr id="36" name="Straight Connector 136">
              <a:extLst>
                <a:ext uri="{FF2B5EF4-FFF2-40B4-BE49-F238E27FC236}">
                  <a16:creationId xmlns:a16="http://schemas.microsoft.com/office/drawing/2014/main" id="{B4A03BCC-D36B-5122-8B44-2B159E29D12D}"/>
                </a:ext>
              </a:extLst>
            </p:cNvPr>
            <p:cNvCxnSpPr>
              <a:stCxn id="23" idx="2"/>
              <a:endCxn id="27" idx="0"/>
            </p:cNvCxnSpPr>
            <p:nvPr/>
          </p:nvCxnSpPr>
          <p:spPr>
            <a:xfrm>
              <a:off x="1751153" y="7098678"/>
              <a:ext cx="1317" cy="222813"/>
            </a:xfrm>
            <a:prstGeom prst="straightConnector1">
              <a:avLst/>
            </a:prstGeom>
            <a:noFill/>
            <a:ln w="19046" cap="flat">
              <a:solidFill>
                <a:srgbClr val="156082"/>
              </a:solidFill>
              <a:prstDash val="solid"/>
              <a:miter/>
            </a:ln>
          </p:spPr>
        </p:cxnSp>
        <p:cxnSp>
          <p:nvCxnSpPr>
            <p:cNvPr id="37" name="Straight Connector 138">
              <a:extLst>
                <a:ext uri="{FF2B5EF4-FFF2-40B4-BE49-F238E27FC236}">
                  <a16:creationId xmlns:a16="http://schemas.microsoft.com/office/drawing/2014/main" id="{32BD6946-B0CB-7660-5485-1B63A83539CD}"/>
                </a:ext>
              </a:extLst>
            </p:cNvPr>
            <p:cNvCxnSpPr>
              <a:stCxn id="22" idx="2"/>
            </p:cNvCxnSpPr>
            <p:nvPr/>
          </p:nvCxnSpPr>
          <p:spPr>
            <a:xfrm>
              <a:off x="2735592" y="7104138"/>
              <a:ext cx="0" cy="226433"/>
            </a:xfrm>
            <a:prstGeom prst="straightConnector1">
              <a:avLst/>
            </a:prstGeom>
            <a:noFill/>
            <a:ln w="19046" cap="flat">
              <a:solidFill>
                <a:srgbClr val="156082"/>
              </a:solidFill>
              <a:prstDash val="solid"/>
              <a:miter/>
            </a:ln>
          </p:spPr>
        </p:cxnSp>
        <p:cxnSp>
          <p:nvCxnSpPr>
            <p:cNvPr id="38" name="Straight Connector 140">
              <a:extLst>
                <a:ext uri="{FF2B5EF4-FFF2-40B4-BE49-F238E27FC236}">
                  <a16:creationId xmlns:a16="http://schemas.microsoft.com/office/drawing/2014/main" id="{32EF7104-8817-0E71-70F0-D1E88D3F00E0}"/>
                </a:ext>
              </a:extLst>
            </p:cNvPr>
            <p:cNvCxnSpPr>
              <a:stCxn id="24" idx="2"/>
            </p:cNvCxnSpPr>
            <p:nvPr/>
          </p:nvCxnSpPr>
          <p:spPr>
            <a:xfrm>
              <a:off x="3670931" y="7104147"/>
              <a:ext cx="1500" cy="272208"/>
            </a:xfrm>
            <a:prstGeom prst="straightConnector1">
              <a:avLst/>
            </a:prstGeom>
            <a:noFill/>
            <a:ln w="19046" cap="flat">
              <a:solidFill>
                <a:srgbClr val="156082"/>
              </a:solidFill>
              <a:prstDash val="solid"/>
              <a:miter/>
            </a:ln>
          </p:spPr>
        </p:cxnSp>
        <p:cxnSp>
          <p:nvCxnSpPr>
            <p:cNvPr id="39" name="Straight Connector 153">
              <a:extLst>
                <a:ext uri="{FF2B5EF4-FFF2-40B4-BE49-F238E27FC236}">
                  <a16:creationId xmlns:a16="http://schemas.microsoft.com/office/drawing/2014/main" id="{BCD7DED3-5FD0-E667-BD66-D81DFC6C8108}"/>
                </a:ext>
              </a:extLst>
            </p:cNvPr>
            <p:cNvCxnSpPr>
              <a:stCxn id="31" idx="0"/>
            </p:cNvCxnSpPr>
            <p:nvPr/>
          </p:nvCxnSpPr>
          <p:spPr>
            <a:xfrm flipV="1">
              <a:off x="1778864" y="7694273"/>
              <a:ext cx="0" cy="270434"/>
            </a:xfrm>
            <a:prstGeom prst="straightConnector1">
              <a:avLst/>
            </a:prstGeom>
            <a:noFill/>
            <a:ln w="19046" cap="flat">
              <a:solidFill>
                <a:srgbClr val="156082"/>
              </a:solidFill>
              <a:prstDash val="solid"/>
              <a:miter/>
            </a:ln>
          </p:spPr>
        </p:cxnSp>
        <p:cxnSp>
          <p:nvCxnSpPr>
            <p:cNvPr id="40" name="Straight Connector 156">
              <a:extLst>
                <a:ext uri="{FF2B5EF4-FFF2-40B4-BE49-F238E27FC236}">
                  <a16:creationId xmlns:a16="http://schemas.microsoft.com/office/drawing/2014/main" id="{F5D06215-6BE0-30D2-42B2-E1BE145AA726}"/>
                </a:ext>
              </a:extLst>
            </p:cNvPr>
            <p:cNvCxnSpPr>
              <a:endCxn id="32" idx="0"/>
            </p:cNvCxnSpPr>
            <p:nvPr/>
          </p:nvCxnSpPr>
          <p:spPr>
            <a:xfrm>
              <a:off x="2734686" y="7703390"/>
              <a:ext cx="0" cy="267635"/>
            </a:xfrm>
            <a:prstGeom prst="straightConnector1">
              <a:avLst/>
            </a:prstGeom>
            <a:noFill/>
            <a:ln w="19046" cap="flat">
              <a:solidFill>
                <a:srgbClr val="156082"/>
              </a:solidFill>
              <a:prstDash val="solid"/>
              <a:miter/>
            </a:ln>
          </p:spPr>
        </p:cxnSp>
        <p:cxnSp>
          <p:nvCxnSpPr>
            <p:cNvPr id="41" name="Straight Connector 162">
              <a:extLst>
                <a:ext uri="{FF2B5EF4-FFF2-40B4-BE49-F238E27FC236}">
                  <a16:creationId xmlns:a16="http://schemas.microsoft.com/office/drawing/2014/main" id="{7CA26FF4-E339-DF46-C07B-BBEF4EEFA2B4}"/>
                </a:ext>
              </a:extLst>
            </p:cNvPr>
            <p:cNvCxnSpPr>
              <a:stCxn id="29" idx="2"/>
            </p:cNvCxnSpPr>
            <p:nvPr/>
          </p:nvCxnSpPr>
          <p:spPr>
            <a:xfrm>
              <a:off x="3660014" y="7703390"/>
              <a:ext cx="10917" cy="431395"/>
            </a:xfrm>
            <a:prstGeom prst="straightConnector1">
              <a:avLst/>
            </a:prstGeom>
            <a:noFill/>
            <a:ln w="19046" cap="flat">
              <a:solidFill>
                <a:srgbClr val="156082"/>
              </a:solidFill>
              <a:prstDash val="solid"/>
              <a:miter/>
            </a:ln>
          </p:spPr>
        </p:cxnSp>
      </p:grpSp>
      <p:sp>
        <p:nvSpPr>
          <p:cNvPr id="42" name="Rectangle: Rounded Corners 48">
            <a:extLst>
              <a:ext uri="{FF2B5EF4-FFF2-40B4-BE49-F238E27FC236}">
                <a16:creationId xmlns:a16="http://schemas.microsoft.com/office/drawing/2014/main" id="{52CE52AE-B558-010E-30C5-D327622630C5}"/>
              </a:ext>
            </a:extLst>
          </p:cNvPr>
          <p:cNvSpPr/>
          <p:nvPr/>
        </p:nvSpPr>
        <p:spPr>
          <a:xfrm>
            <a:off x="10878324" y="6080897"/>
            <a:ext cx="1838565" cy="354265"/>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156082"/>
            </a:solidFill>
            <a:prstDash val="solid"/>
            <a:miter/>
          </a:ln>
        </p:spPr>
        <p:txBody>
          <a:bodyPr vert="horz" wrap="square" lIns="24880" tIns="12444" rIns="24880" bIns="12444" anchor="ctr" anchorCtr="1" compatLnSpc="1">
            <a:noAutofit/>
          </a:bodyPr>
          <a:lstStyle/>
          <a:p>
            <a:pPr marL="0" marR="0" lvl="0" indent="0" algn="ctr"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sng" strike="noStrike" kern="0" cap="none" spc="0" baseline="0%">
                <a:solidFill>
                  <a:srgbClr val="0E2841"/>
                </a:solidFill>
                <a:uFillTx/>
                <a:latin typeface="Calibri bold" pitchFamily="34"/>
                <a:ea typeface="Calibri bold" pitchFamily="34"/>
                <a:cs typeface="Calibri bold" pitchFamily="34"/>
              </a:rPr>
              <a:t>Stakeholder Analysis</a:t>
            </a:r>
          </a:p>
        </p:txBody>
      </p:sp>
      <p:grpSp>
        <p:nvGrpSpPr>
          <p:cNvPr id="43" name="Group 76">
            <a:extLst>
              <a:ext uri="{FF2B5EF4-FFF2-40B4-BE49-F238E27FC236}">
                <a16:creationId xmlns:a16="http://schemas.microsoft.com/office/drawing/2014/main" id="{DEDA4BBF-7C9F-EF39-1631-B1DAED953357}"/>
              </a:ext>
            </a:extLst>
          </p:cNvPr>
          <p:cNvGrpSpPr/>
          <p:nvPr/>
        </p:nvGrpSpPr>
        <p:grpSpPr>
          <a:xfrm>
            <a:off x="9039712" y="6269245"/>
            <a:ext cx="4110849" cy="2332945"/>
            <a:chOff x="9039712" y="6269245"/>
            <a:chExt cx="4110849" cy="2332945"/>
          </a:xfrm>
        </p:grpSpPr>
        <p:cxnSp>
          <p:nvCxnSpPr>
            <p:cNvPr id="44" name="Straight Arrow Connector 54">
              <a:extLst>
                <a:ext uri="{FF2B5EF4-FFF2-40B4-BE49-F238E27FC236}">
                  <a16:creationId xmlns:a16="http://schemas.microsoft.com/office/drawing/2014/main" id="{77FF8EFF-4B29-8B97-95D5-3EFD5C86C987}"/>
                </a:ext>
              </a:extLst>
            </p:cNvPr>
            <p:cNvCxnSpPr/>
            <p:nvPr/>
          </p:nvCxnSpPr>
          <p:spPr>
            <a:xfrm flipH="1" flipV="1">
              <a:off x="9364973" y="6371191"/>
              <a:ext cx="25412" cy="2013738"/>
            </a:xfrm>
            <a:prstGeom prst="straightConnector1">
              <a:avLst/>
            </a:prstGeom>
            <a:noFill/>
            <a:ln w="19046" cap="flat">
              <a:solidFill>
                <a:srgbClr val="156082"/>
              </a:solidFill>
              <a:prstDash val="solid"/>
              <a:miter/>
              <a:tailEnd type="arrow"/>
            </a:ln>
          </p:spPr>
        </p:cxnSp>
        <p:cxnSp>
          <p:nvCxnSpPr>
            <p:cNvPr id="45" name="Straight Arrow Connector 58">
              <a:extLst>
                <a:ext uri="{FF2B5EF4-FFF2-40B4-BE49-F238E27FC236}">
                  <a16:creationId xmlns:a16="http://schemas.microsoft.com/office/drawing/2014/main" id="{163128FF-4D10-6E53-9DAD-35850DFD792D}"/>
                </a:ext>
              </a:extLst>
            </p:cNvPr>
            <p:cNvCxnSpPr/>
            <p:nvPr/>
          </p:nvCxnSpPr>
          <p:spPr>
            <a:xfrm>
              <a:off x="9374337" y="8384929"/>
              <a:ext cx="3217655" cy="0"/>
            </a:xfrm>
            <a:prstGeom prst="straightConnector1">
              <a:avLst/>
            </a:prstGeom>
            <a:noFill/>
            <a:ln w="19046" cap="flat">
              <a:solidFill>
                <a:srgbClr val="156082"/>
              </a:solidFill>
              <a:prstDash val="solid"/>
              <a:miter/>
              <a:tailEnd type="arrow"/>
            </a:ln>
          </p:spPr>
        </p:cxnSp>
        <p:sp>
          <p:nvSpPr>
            <p:cNvPr id="46" name="TextBox 59">
              <a:extLst>
                <a:ext uri="{FF2B5EF4-FFF2-40B4-BE49-F238E27FC236}">
                  <a16:creationId xmlns:a16="http://schemas.microsoft.com/office/drawing/2014/main" id="{17EFD998-D54E-4ACD-5227-23F6B2266037}"/>
                </a:ext>
              </a:extLst>
            </p:cNvPr>
            <p:cNvSpPr txBox="1"/>
            <p:nvPr/>
          </p:nvSpPr>
          <p:spPr>
            <a:xfrm>
              <a:off x="10800271" y="8423169"/>
              <a:ext cx="997747" cy="17902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0" cap="none" spc="0" baseline="0%">
                  <a:solidFill>
                    <a:srgbClr val="000000"/>
                  </a:solidFill>
                  <a:uFillTx/>
                  <a:latin typeface="Aptos"/>
                </a:rPr>
                <a:t>Interest</a:t>
              </a:r>
              <a:endParaRPr lang="en-GB" sz="1000" b="1" i="0" u="none" strike="noStrike" kern="0" cap="none" spc="0" baseline="0%">
                <a:solidFill>
                  <a:srgbClr val="000000"/>
                </a:solidFill>
                <a:uFillTx/>
                <a:latin typeface="Aptos"/>
              </a:endParaRPr>
            </a:p>
          </p:txBody>
        </p:sp>
        <p:sp>
          <p:nvSpPr>
            <p:cNvPr id="47" name="TextBox 60">
              <a:extLst>
                <a:ext uri="{FF2B5EF4-FFF2-40B4-BE49-F238E27FC236}">
                  <a16:creationId xmlns:a16="http://schemas.microsoft.com/office/drawing/2014/main" id="{F78E933D-633D-B589-C90C-A582C95A9057}"/>
                </a:ext>
              </a:extLst>
            </p:cNvPr>
            <p:cNvSpPr txBox="1"/>
            <p:nvPr/>
          </p:nvSpPr>
          <p:spPr>
            <a:xfrm>
              <a:off x="9043242" y="6269245"/>
              <a:ext cx="818808" cy="17902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0" cap="none" spc="0" baseline="0%">
                  <a:solidFill>
                    <a:srgbClr val="000000"/>
                  </a:solidFill>
                  <a:uFillTx/>
                  <a:latin typeface="Aptos"/>
                </a:rPr>
                <a:t>High</a:t>
              </a:r>
              <a:endParaRPr lang="en-GB" sz="1000" b="1" i="0" u="none" strike="noStrike" kern="0" cap="none" spc="0" baseline="0%">
                <a:solidFill>
                  <a:srgbClr val="000000"/>
                </a:solidFill>
                <a:uFillTx/>
                <a:latin typeface="Aptos"/>
              </a:endParaRPr>
            </a:p>
          </p:txBody>
        </p:sp>
        <p:sp>
          <p:nvSpPr>
            <p:cNvPr id="48" name="TextBox 61">
              <a:extLst>
                <a:ext uri="{FF2B5EF4-FFF2-40B4-BE49-F238E27FC236}">
                  <a16:creationId xmlns:a16="http://schemas.microsoft.com/office/drawing/2014/main" id="{C6608774-F6DC-7D65-660B-81CB34D4D879}"/>
                </a:ext>
              </a:extLst>
            </p:cNvPr>
            <p:cNvSpPr txBox="1"/>
            <p:nvPr/>
          </p:nvSpPr>
          <p:spPr>
            <a:xfrm>
              <a:off x="9039712" y="8261302"/>
              <a:ext cx="669249" cy="17902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0" cap="none" spc="0" baseline="0%">
                  <a:solidFill>
                    <a:srgbClr val="000000"/>
                  </a:solidFill>
                  <a:uFillTx/>
                  <a:latin typeface="Aptos"/>
                </a:rPr>
                <a:t>Low</a:t>
              </a:r>
              <a:endParaRPr lang="en-GB" sz="1000" b="1" i="0" u="none" strike="noStrike" kern="0" cap="none" spc="0" baseline="0%">
                <a:solidFill>
                  <a:srgbClr val="000000"/>
                </a:solidFill>
                <a:uFillTx/>
                <a:latin typeface="Aptos"/>
              </a:endParaRPr>
            </a:p>
          </p:txBody>
        </p:sp>
        <p:sp>
          <p:nvSpPr>
            <p:cNvPr id="49" name="TextBox 62">
              <a:extLst>
                <a:ext uri="{FF2B5EF4-FFF2-40B4-BE49-F238E27FC236}">
                  <a16:creationId xmlns:a16="http://schemas.microsoft.com/office/drawing/2014/main" id="{8D3C94AF-AE8B-AE42-B076-418DF1896A0F}"/>
                </a:ext>
              </a:extLst>
            </p:cNvPr>
            <p:cNvSpPr txBox="1"/>
            <p:nvPr/>
          </p:nvSpPr>
          <p:spPr>
            <a:xfrm>
              <a:off x="12473970" y="8420106"/>
              <a:ext cx="676591" cy="16363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1" i="0" u="none" strike="noStrike" kern="0" cap="none" spc="0" baseline="0%">
                  <a:solidFill>
                    <a:srgbClr val="000000"/>
                  </a:solidFill>
                  <a:uFillTx/>
                  <a:latin typeface="Aptos"/>
                </a:rPr>
                <a:t>High</a:t>
              </a:r>
              <a:endParaRPr lang="en-GB" sz="1000" b="1" i="0" u="none" strike="noStrike" kern="0" cap="none" spc="0" baseline="0%">
                <a:solidFill>
                  <a:srgbClr val="000000"/>
                </a:solidFill>
                <a:uFillTx/>
                <a:latin typeface="Aptos"/>
              </a:endParaRPr>
            </a:p>
          </p:txBody>
        </p:sp>
        <p:sp>
          <p:nvSpPr>
            <p:cNvPr id="50" name="TextBox 63">
              <a:extLst>
                <a:ext uri="{FF2B5EF4-FFF2-40B4-BE49-F238E27FC236}">
                  <a16:creationId xmlns:a16="http://schemas.microsoft.com/office/drawing/2014/main" id="{6978ADD2-D52D-CB66-C916-1E63F3DD8CB2}"/>
                </a:ext>
              </a:extLst>
            </p:cNvPr>
            <p:cNvSpPr txBox="1"/>
            <p:nvPr/>
          </p:nvSpPr>
          <p:spPr>
            <a:xfrm rot="16200004">
              <a:off x="8838623" y="6957445"/>
              <a:ext cx="923717" cy="17902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0" cap="none" spc="0" baseline="0%">
                  <a:solidFill>
                    <a:srgbClr val="000000"/>
                  </a:solidFill>
                  <a:uFillTx/>
                  <a:latin typeface="Aptos"/>
                </a:rPr>
                <a:t>Power</a:t>
              </a:r>
              <a:endParaRPr lang="en-GB" sz="1000" b="1" i="0" u="none" strike="noStrike" kern="0" cap="none" spc="0" baseline="0%">
                <a:solidFill>
                  <a:srgbClr val="000000"/>
                </a:solidFill>
                <a:uFillTx/>
                <a:latin typeface="Aptos"/>
              </a:endParaRPr>
            </a:p>
          </p:txBody>
        </p:sp>
        <p:sp>
          <p:nvSpPr>
            <p:cNvPr id="51" name="Rectangle 64">
              <a:extLst>
                <a:ext uri="{FF2B5EF4-FFF2-40B4-BE49-F238E27FC236}">
                  <a16:creationId xmlns:a16="http://schemas.microsoft.com/office/drawing/2014/main" id="{3EF6AD81-2D82-7AE4-8207-5158F49AEE38}"/>
                </a:ext>
              </a:extLst>
            </p:cNvPr>
            <p:cNvSpPr/>
            <p:nvPr/>
          </p:nvSpPr>
          <p:spPr>
            <a:xfrm>
              <a:off x="9485976" y="6518190"/>
              <a:ext cx="1668587" cy="837700"/>
            </a:xfrm>
            <a:prstGeom prst="rect">
              <a:avLst/>
            </a:prstGeom>
            <a:solidFill>
              <a:srgbClr val="156082"/>
            </a:solidFill>
            <a:ln w="19046" cap="flat">
              <a:solidFill>
                <a:srgbClr val="042433"/>
              </a:solidFill>
              <a:prstDash val="solid"/>
              <a:miter/>
            </a:ln>
          </p:spPr>
          <p:txBody>
            <a:bodyPr vert="horz" wrap="square" lIns="24880" tIns="12444" rIns="24880" bIns="12444" anchor="ctr" anchorCtr="0" compatLnSpc="1">
              <a:noAutofit/>
            </a:bodyPr>
            <a:lstStyle/>
            <a:p>
              <a:pPr marL="29626" marR="0" lvl="0" indent="-29626"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endParaRPr lang="en-US" sz="1200" b="0" i="0" u="none" strike="noStrike" kern="0" cap="none" spc="0" baseline="0%">
                <a:solidFill>
                  <a:srgbClr val="FFFFFF"/>
                </a:solidFill>
                <a:uFillTx/>
                <a:latin typeface="Aptos"/>
              </a:endParaRP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Environmental Regulators</a:t>
              </a: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Transport Operators</a:t>
              </a:r>
              <a:endParaRPr lang="en-GB" sz="1100" b="0" i="0" u="none" strike="noStrike" kern="0" cap="none" spc="0" baseline="0%">
                <a:solidFill>
                  <a:srgbClr val="FFFFFF"/>
                </a:solidFill>
                <a:uFillTx/>
                <a:latin typeface="Aptos"/>
              </a:endParaRPr>
            </a:p>
          </p:txBody>
        </p:sp>
        <p:sp>
          <p:nvSpPr>
            <p:cNvPr id="52" name="Rectangle 66">
              <a:extLst>
                <a:ext uri="{FF2B5EF4-FFF2-40B4-BE49-F238E27FC236}">
                  <a16:creationId xmlns:a16="http://schemas.microsoft.com/office/drawing/2014/main" id="{FA3A0B8F-DF16-3DEE-989B-D32809F13B50}"/>
                </a:ext>
              </a:extLst>
            </p:cNvPr>
            <p:cNvSpPr/>
            <p:nvPr/>
          </p:nvSpPr>
          <p:spPr>
            <a:xfrm>
              <a:off x="11209931" y="6515602"/>
              <a:ext cx="1521067" cy="837700"/>
            </a:xfrm>
            <a:prstGeom prst="rect">
              <a:avLst/>
            </a:prstGeom>
            <a:solidFill>
              <a:srgbClr val="156082"/>
            </a:solidFill>
            <a:ln w="19046" cap="flat">
              <a:solidFill>
                <a:srgbClr val="042433"/>
              </a:solidFill>
              <a:prstDash val="solid"/>
              <a:miter/>
            </a:ln>
          </p:spPr>
          <p:txBody>
            <a:bodyPr vert="horz" wrap="square" lIns="24880" tIns="12444" rIns="24880" bIns="12444" anchor="ctr" anchorCtr="0" compatLnSpc="1">
              <a:noAutofit/>
            </a:bodyPr>
            <a:lstStyle/>
            <a:p>
              <a:pPr marL="29626" marR="0" lvl="0" indent="-29626"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Aptos"/>
              </a:endParaRP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100" b="0" i="0" u="none" strike="noStrike" kern="0" cap="none" spc="0" baseline="0%">
                  <a:solidFill>
                    <a:srgbClr val="FFFFFF"/>
                  </a:solidFill>
                  <a:uFillTx/>
                  <a:latin typeface="Aptos"/>
                </a:rPr>
                <a:t>Local Authority</a:t>
              </a: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100" b="0" i="0" u="none" strike="noStrike" kern="0" cap="none" spc="0" baseline="0%">
                  <a:solidFill>
                    <a:srgbClr val="FFFFFF"/>
                  </a:solidFill>
                  <a:uFillTx/>
                  <a:latin typeface="Aptos"/>
                </a:rPr>
                <a:t> Project Manager</a:t>
              </a: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100" b="0" i="0" u="none" strike="noStrike" kern="0" cap="none" spc="0" baseline="0%">
                  <a:solidFill>
                    <a:srgbClr val="FFFFFF"/>
                  </a:solidFill>
                  <a:uFillTx/>
                  <a:latin typeface="Aptos"/>
                </a:rPr>
                <a:t> Main Contractor</a:t>
              </a:r>
            </a:p>
          </p:txBody>
        </p:sp>
        <p:sp>
          <p:nvSpPr>
            <p:cNvPr id="53" name="Rectangle 68">
              <a:extLst>
                <a:ext uri="{FF2B5EF4-FFF2-40B4-BE49-F238E27FC236}">
                  <a16:creationId xmlns:a16="http://schemas.microsoft.com/office/drawing/2014/main" id="{C044BFF5-F3FE-C88F-21A9-0D6A77B9C42A}"/>
                </a:ext>
              </a:extLst>
            </p:cNvPr>
            <p:cNvSpPr/>
            <p:nvPr/>
          </p:nvSpPr>
          <p:spPr>
            <a:xfrm>
              <a:off x="9483681" y="7447257"/>
              <a:ext cx="1630786" cy="837700"/>
            </a:xfrm>
            <a:prstGeom prst="rect">
              <a:avLst/>
            </a:prstGeom>
            <a:solidFill>
              <a:srgbClr val="156082"/>
            </a:solidFill>
            <a:ln w="19046" cap="flat">
              <a:solidFill>
                <a:srgbClr val="042433"/>
              </a:solidFill>
              <a:prstDash val="solid"/>
              <a:miter/>
            </a:ln>
          </p:spPr>
          <p:txBody>
            <a:bodyPr vert="horz" wrap="square" lIns="24880" tIns="12444" rIns="24880" bIns="12444" anchor="ctr" anchorCtr="0" compatLnSpc="1">
              <a:noAutofit/>
            </a:bodyPr>
            <a:lstStyle/>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Community groups</a:t>
              </a:r>
              <a:endParaRPr lang="en-GB" sz="1100" b="0" i="0" u="none" strike="noStrike" kern="0" cap="none" spc="0" baseline="0%">
                <a:solidFill>
                  <a:srgbClr val="FFFFFF"/>
                </a:solidFill>
                <a:uFillTx/>
                <a:latin typeface="Aptos"/>
              </a:endParaRPr>
            </a:p>
          </p:txBody>
        </p:sp>
        <p:sp>
          <p:nvSpPr>
            <p:cNvPr id="54" name="Rectangle 70">
              <a:extLst>
                <a:ext uri="{FF2B5EF4-FFF2-40B4-BE49-F238E27FC236}">
                  <a16:creationId xmlns:a16="http://schemas.microsoft.com/office/drawing/2014/main" id="{B8D6BAA5-361F-4718-3A37-E0282405B08B}"/>
                </a:ext>
              </a:extLst>
            </p:cNvPr>
            <p:cNvSpPr/>
            <p:nvPr/>
          </p:nvSpPr>
          <p:spPr>
            <a:xfrm>
              <a:off x="11179984" y="7447788"/>
              <a:ext cx="1551014" cy="837700"/>
            </a:xfrm>
            <a:prstGeom prst="rect">
              <a:avLst/>
            </a:prstGeom>
            <a:solidFill>
              <a:srgbClr val="156082"/>
            </a:solidFill>
            <a:ln w="19046" cap="flat">
              <a:solidFill>
                <a:srgbClr val="042433"/>
              </a:solidFill>
              <a:prstDash val="solid"/>
              <a:miter/>
            </a:ln>
          </p:spPr>
          <p:txBody>
            <a:bodyPr vert="horz" wrap="square" lIns="24880" tIns="12444" rIns="24880" bIns="12444" anchor="ctr" anchorCtr="0" compatLnSpc="1">
              <a:noAutofit/>
            </a:bodyPr>
            <a:lstStyle/>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Passengers</a:t>
              </a: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Local Businesses</a:t>
              </a:r>
              <a:endParaRPr lang="en-GB" sz="1100" b="0" i="0" u="none" strike="noStrike" kern="0" cap="none" spc="0" baseline="0%">
                <a:solidFill>
                  <a:srgbClr val="FFFFFF"/>
                </a:solidFill>
                <a:uFillTx/>
                <a:latin typeface="Aptos"/>
              </a:endParaRPr>
            </a:p>
          </p:txBody>
        </p:sp>
        <p:sp>
          <p:nvSpPr>
            <p:cNvPr id="55" name="TextBox 72">
              <a:extLst>
                <a:ext uri="{FF2B5EF4-FFF2-40B4-BE49-F238E27FC236}">
                  <a16:creationId xmlns:a16="http://schemas.microsoft.com/office/drawing/2014/main" id="{A83141E5-5EF6-78CB-6C24-F4142ADD55A0}"/>
                </a:ext>
              </a:extLst>
            </p:cNvPr>
            <p:cNvSpPr txBox="1"/>
            <p:nvPr/>
          </p:nvSpPr>
          <p:spPr>
            <a:xfrm>
              <a:off x="9593006" y="6517669"/>
              <a:ext cx="1682002" cy="194410"/>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0" cap="none" spc="0" baseline="0%">
                  <a:solidFill>
                    <a:srgbClr val="FFFFFF"/>
                  </a:solidFill>
                  <a:uFillTx/>
                  <a:latin typeface="Aptos"/>
                </a:rPr>
                <a:t>Keep Satisfied</a:t>
              </a:r>
              <a:endParaRPr lang="en-GB" sz="1100" b="1" i="0" u="none" strike="noStrike" kern="0" cap="none" spc="0" baseline="0%">
                <a:solidFill>
                  <a:srgbClr val="FFFFFF"/>
                </a:solidFill>
                <a:uFillTx/>
                <a:latin typeface="Aptos"/>
              </a:endParaRPr>
            </a:p>
          </p:txBody>
        </p:sp>
        <p:sp>
          <p:nvSpPr>
            <p:cNvPr id="56" name="TextBox 73">
              <a:extLst>
                <a:ext uri="{FF2B5EF4-FFF2-40B4-BE49-F238E27FC236}">
                  <a16:creationId xmlns:a16="http://schemas.microsoft.com/office/drawing/2014/main" id="{027776A7-8DCB-6889-8414-3C7DB29F4CF7}"/>
                </a:ext>
              </a:extLst>
            </p:cNvPr>
            <p:cNvSpPr txBox="1"/>
            <p:nvPr/>
          </p:nvSpPr>
          <p:spPr>
            <a:xfrm>
              <a:off x="11279855" y="6528441"/>
              <a:ext cx="1437445" cy="194410"/>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0" cap="none" spc="0" baseline="0%">
                  <a:solidFill>
                    <a:srgbClr val="FFFFFF"/>
                  </a:solidFill>
                  <a:uFillTx/>
                  <a:latin typeface="Aptos"/>
                </a:rPr>
                <a:t>Manage Closely</a:t>
              </a:r>
            </a:p>
          </p:txBody>
        </p:sp>
        <p:sp>
          <p:nvSpPr>
            <p:cNvPr id="57" name="TextBox 74">
              <a:extLst>
                <a:ext uri="{FF2B5EF4-FFF2-40B4-BE49-F238E27FC236}">
                  <a16:creationId xmlns:a16="http://schemas.microsoft.com/office/drawing/2014/main" id="{7097B132-F3BC-9164-D19D-3DE32C42EDE0}"/>
                </a:ext>
              </a:extLst>
            </p:cNvPr>
            <p:cNvSpPr txBox="1"/>
            <p:nvPr/>
          </p:nvSpPr>
          <p:spPr>
            <a:xfrm>
              <a:off x="9552169" y="7449168"/>
              <a:ext cx="953911" cy="194410"/>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0" cap="none" spc="0" baseline="0%">
                  <a:solidFill>
                    <a:srgbClr val="FFFFFF"/>
                  </a:solidFill>
                  <a:uFillTx/>
                  <a:latin typeface="Aptos"/>
                </a:rPr>
                <a:t>Monitor</a:t>
              </a:r>
              <a:endParaRPr lang="en-GB" sz="1100" b="1" i="0" u="none" strike="noStrike" kern="0" cap="none" spc="0" baseline="0%">
                <a:solidFill>
                  <a:srgbClr val="FFFFFF"/>
                </a:solidFill>
                <a:uFillTx/>
                <a:latin typeface="Aptos"/>
              </a:endParaRPr>
            </a:p>
          </p:txBody>
        </p:sp>
        <p:sp>
          <p:nvSpPr>
            <p:cNvPr id="58" name="TextBox 75">
              <a:extLst>
                <a:ext uri="{FF2B5EF4-FFF2-40B4-BE49-F238E27FC236}">
                  <a16:creationId xmlns:a16="http://schemas.microsoft.com/office/drawing/2014/main" id="{04D6F390-31CD-00B0-7AF1-E836B8EFC91F}"/>
                </a:ext>
              </a:extLst>
            </p:cNvPr>
            <p:cNvSpPr txBox="1"/>
            <p:nvPr/>
          </p:nvSpPr>
          <p:spPr>
            <a:xfrm>
              <a:off x="11188351" y="7433943"/>
              <a:ext cx="1437445" cy="194410"/>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0" cap="none" spc="0" baseline="0%">
                  <a:solidFill>
                    <a:srgbClr val="FFFFFF"/>
                  </a:solidFill>
                  <a:uFillTx/>
                  <a:latin typeface="Aptos"/>
                </a:rPr>
                <a:t>Keep Informed</a:t>
              </a:r>
              <a:endParaRPr lang="en-GB" sz="1100" b="1" i="0" u="none" strike="noStrike" kern="0" cap="none" spc="0" baseline="0%">
                <a:solidFill>
                  <a:srgbClr val="FFFFFF"/>
                </a:solidFill>
                <a:uFillTx/>
                <a:latin typeface="Aptos"/>
              </a:endParaRPr>
            </a:p>
          </p:txBody>
        </p:sp>
      </p:grpSp>
      <p:sp>
        <p:nvSpPr>
          <p:cNvPr id="59" name="Rectangle: Rounded Corners 77">
            <a:extLst>
              <a:ext uri="{FF2B5EF4-FFF2-40B4-BE49-F238E27FC236}">
                <a16:creationId xmlns:a16="http://schemas.microsoft.com/office/drawing/2014/main" id="{856C2514-8891-50B9-C35E-71061337892F}"/>
              </a:ext>
            </a:extLst>
          </p:cNvPr>
          <p:cNvSpPr/>
          <p:nvPr/>
        </p:nvSpPr>
        <p:spPr>
          <a:xfrm>
            <a:off x="11164293" y="2312435"/>
            <a:ext cx="1606317" cy="40998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156082"/>
            </a:solidFill>
            <a:prstDash val="solid"/>
            <a:miter/>
          </a:ln>
        </p:spPr>
        <p:txBody>
          <a:bodyPr vert="horz" wrap="square" lIns="24880" tIns="12444" rIns="24880" bIns="12444" anchor="ctr" anchorCtr="1" compatLnSpc="1">
            <a:noAutofit/>
          </a:bodyPr>
          <a:lstStyle/>
          <a:p>
            <a:pPr marL="0" marR="0" lvl="0" indent="0" algn="ctr"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sng" strike="noStrike" kern="0" cap="none" spc="0" baseline="0%">
                <a:solidFill>
                  <a:srgbClr val="0E2841"/>
                </a:solidFill>
                <a:uFillTx/>
                <a:latin typeface="Calibri bold" pitchFamily="34"/>
                <a:ea typeface="Calibri bold" pitchFamily="34"/>
                <a:cs typeface="Calibri bold" pitchFamily="34"/>
              </a:rPr>
              <a:t>Risk Assessment</a:t>
            </a:r>
          </a:p>
        </p:txBody>
      </p:sp>
      <p:graphicFrame>
        <p:nvGraphicFramePr>
          <p:cNvPr id="60" name="Table 71">
            <a:extLst>
              <a:ext uri="{FF2B5EF4-FFF2-40B4-BE49-F238E27FC236}">
                <a16:creationId xmlns:a16="http://schemas.microsoft.com/office/drawing/2014/main" id="{9F977C76-D068-1C4A-78C5-39D00F2FB341}"/>
              </a:ext>
            </a:extLst>
          </p:cNvPr>
          <p:cNvGraphicFramePr>
            <a:graphicFrameLocks noGrp="1"/>
          </p:cNvGraphicFramePr>
          <p:nvPr/>
        </p:nvGraphicFramePr>
        <p:xfrm>
          <a:off x="47612" y="2374404"/>
          <a:ext cx="4523526" cy="3216760"/>
        </p:xfrm>
        <a:graphic>
          <a:graphicData uri="http://purl.oclc.org/ooxml/drawingml/table">
            <a:tbl>
              <a:tblPr firstRow="1" bandRow="1">
                <a:effectLst/>
                <a:tableStyleId>{5C22544A-7EE6-4342-B048-85BDC9FD1C3A}</a:tableStyleId>
              </a:tblPr>
              <a:tblGrid>
                <a:gridCol w="2303071">
                  <a:extLst>
                    <a:ext uri="{9D8B030D-6E8A-4147-A177-3AD203B41FA5}">
                      <a16:colId xmlns:a16="http://schemas.microsoft.com/office/drawing/2014/main" val="3852030099"/>
                    </a:ext>
                  </a:extLst>
                </a:gridCol>
                <a:gridCol w="2220455">
                  <a:extLst>
                    <a:ext uri="{9D8B030D-6E8A-4147-A177-3AD203B41FA5}">
                      <a16:colId xmlns:a16="http://schemas.microsoft.com/office/drawing/2014/main" val="3694480420"/>
                    </a:ext>
                  </a:extLst>
                </a:gridCol>
              </a:tblGrid>
              <a:tr h="1366104">
                <a:tc>
                  <a:txBody>
                    <a:bodyPr/>
                    <a:lstStyle/>
                    <a:p>
                      <a:pPr lvl="0"/>
                      <a:r>
                        <a:rPr lang="en-GB" sz="1100">
                          <a:solidFill>
                            <a:srgbClr val="FFFFFF"/>
                          </a:solidFill>
                        </a:rPr>
                        <a:t>Purpose (Aim/Objectives)</a:t>
                      </a:r>
                    </a:p>
                    <a:p>
                      <a:pPr lvl="0"/>
                      <a:endParaRPr lang="en-GB" sz="1100">
                        <a:solidFill>
                          <a:srgbClr val="FFFFFF"/>
                        </a:solidFill>
                      </a:endParaRPr>
                    </a:p>
                    <a:p>
                      <a:pPr marL="171450" lvl="0" indent="-171450">
                        <a:buSzPct val="100%"/>
                        <a:buFont typeface="Arial" pitchFamily="34"/>
                        <a:buChar char="•"/>
                      </a:pPr>
                      <a:r>
                        <a:rPr lang="en-GB" sz="1100">
                          <a:solidFill>
                            <a:srgbClr val="FFFFFF"/>
                          </a:solidFill>
                        </a:rPr>
                        <a:t>Restore transport capacity </a:t>
                      </a:r>
                    </a:p>
                    <a:p>
                      <a:pPr marL="171450" lvl="0" indent="-171450">
                        <a:buSzPct val="100%"/>
                        <a:buFont typeface="Arial" pitchFamily="34"/>
                        <a:buChar char="•"/>
                      </a:pPr>
                      <a:r>
                        <a:rPr lang="en-GB" sz="1100">
                          <a:solidFill>
                            <a:srgbClr val="FFFFFF"/>
                          </a:solidFill>
                        </a:rPr>
                        <a:t>Improve safety </a:t>
                      </a:r>
                    </a:p>
                    <a:p>
                      <a:pPr marL="171450" lvl="0" indent="-171450">
                        <a:buSzPct val="100%"/>
                        <a:buFont typeface="Arial" pitchFamily="34"/>
                        <a:buChar char="•"/>
                      </a:pPr>
                      <a:r>
                        <a:rPr lang="en-GB" sz="1100">
                          <a:solidFill>
                            <a:srgbClr val="FFFFFF"/>
                          </a:solidFill>
                        </a:rPr>
                        <a:t>Enhance accessibility </a:t>
                      </a:r>
                    </a:p>
                    <a:p>
                      <a:pPr marL="171450" lvl="0" indent="-171450">
                        <a:buSzPct val="100%"/>
                        <a:buFont typeface="Arial" pitchFamily="34"/>
                        <a:buChar char="•"/>
                      </a:pPr>
                      <a:r>
                        <a:rPr lang="en-GB" sz="1100">
                          <a:solidFill>
                            <a:srgbClr val="FFFFFF"/>
                          </a:solidFill>
                        </a:rPr>
                        <a:t>Deliver sustainable infrastructure </a:t>
                      </a:r>
                    </a:p>
                    <a:p>
                      <a:pPr lvl="0"/>
                      <a:endParaRPr lang="en-GB" sz="1100"/>
                    </a:p>
                  </a:txBody>
                  <a:tcPr marL="15800" marR="15800" marT="7900" marB="7900"/>
                </a:tc>
                <a:tc>
                  <a:txBody>
                    <a:bodyPr/>
                    <a:lstStyle/>
                    <a:p>
                      <a:pPr lvl="0"/>
                      <a:r>
                        <a:rPr lang="en-GB" sz="1100">
                          <a:solidFill>
                            <a:srgbClr val="FFFFFF"/>
                          </a:solidFill>
                        </a:rPr>
                        <a:t>Customer ( Stakeholders)</a:t>
                      </a:r>
                    </a:p>
                    <a:p>
                      <a:pPr lvl="0"/>
                      <a:endParaRPr lang="en-GB" sz="1100">
                        <a:solidFill>
                          <a:srgbClr val="FFFFFF"/>
                        </a:solidFill>
                      </a:endParaRPr>
                    </a:p>
                    <a:p>
                      <a:pPr marL="171450" lvl="0" indent="-171450">
                        <a:buSzPct val="100%"/>
                        <a:buFont typeface="Arial" pitchFamily="34"/>
                        <a:buChar char="•"/>
                      </a:pPr>
                      <a:r>
                        <a:rPr lang="en-GB" sz="1100">
                          <a:solidFill>
                            <a:srgbClr val="FFFFFF"/>
                          </a:solidFill>
                        </a:rPr>
                        <a:t>Local Authority</a:t>
                      </a:r>
                    </a:p>
                    <a:p>
                      <a:pPr marL="171450" lvl="0" indent="-171450">
                        <a:buSzPct val="100%"/>
                        <a:buFont typeface="Arial" pitchFamily="34"/>
                        <a:buChar char="•"/>
                      </a:pPr>
                      <a:r>
                        <a:rPr lang="en-GB" sz="1100">
                          <a:solidFill>
                            <a:srgbClr val="FFFFFF"/>
                          </a:solidFill>
                        </a:rPr>
                        <a:t>Project Manager</a:t>
                      </a:r>
                    </a:p>
                    <a:p>
                      <a:pPr marL="171450" lvl="0" indent="-171450">
                        <a:buSzPct val="100%"/>
                        <a:buFont typeface="Arial" pitchFamily="34"/>
                        <a:buChar char="•"/>
                      </a:pPr>
                      <a:r>
                        <a:rPr lang="en-GB" sz="1100">
                          <a:solidFill>
                            <a:srgbClr val="FFFFFF"/>
                          </a:solidFill>
                        </a:rPr>
                        <a:t>Main Contractor</a:t>
                      </a:r>
                    </a:p>
                    <a:p>
                      <a:pPr marL="171450" lvl="0" indent="-171450">
                        <a:buSzPct val="100%"/>
                        <a:buFont typeface="Arial" pitchFamily="34"/>
                        <a:buChar char="•"/>
                      </a:pPr>
                      <a:r>
                        <a:rPr lang="en-GB" sz="1100">
                          <a:solidFill>
                            <a:srgbClr val="FFFFFF"/>
                          </a:solidFill>
                        </a:rPr>
                        <a:t>Transport Operators</a:t>
                      </a:r>
                    </a:p>
                    <a:p>
                      <a:pPr marL="171450" lvl="0" indent="-171450">
                        <a:buSzPct val="100%"/>
                        <a:buFont typeface="Arial" pitchFamily="34"/>
                        <a:buChar char="•"/>
                      </a:pPr>
                      <a:r>
                        <a:rPr lang="en-GB" sz="1100">
                          <a:solidFill>
                            <a:srgbClr val="FFFFFF"/>
                          </a:solidFill>
                        </a:rPr>
                        <a:t>Passengers</a:t>
                      </a:r>
                    </a:p>
                    <a:p>
                      <a:pPr marL="171450" lvl="0" indent="-171450">
                        <a:buSzPct val="100%"/>
                        <a:buFont typeface="Arial" pitchFamily="34"/>
                        <a:buChar char="•"/>
                      </a:pPr>
                      <a:r>
                        <a:rPr lang="en-GB" sz="1100">
                          <a:solidFill>
                            <a:srgbClr val="FFFFFF"/>
                          </a:solidFill>
                        </a:rPr>
                        <a:t> Local Businesses</a:t>
                      </a:r>
                    </a:p>
                    <a:p>
                      <a:pPr marL="171450" lvl="0" indent="-171450">
                        <a:buSzPct val="100%"/>
                        <a:buFont typeface="Arial" pitchFamily="34"/>
                        <a:buChar char="•"/>
                      </a:pPr>
                      <a:r>
                        <a:rPr lang="en-GB" sz="1100">
                          <a:solidFill>
                            <a:srgbClr val="FFFFFF"/>
                          </a:solidFill>
                        </a:rPr>
                        <a:t>Environmental Regulators</a:t>
                      </a:r>
                    </a:p>
                    <a:p>
                      <a:pPr lvl="0"/>
                      <a:endParaRPr lang="en-GB" sz="1100"/>
                    </a:p>
                  </a:txBody>
                  <a:tcPr marL="15800" marR="15800" marT="7900" marB="7900"/>
                </a:tc>
                <a:extLst>
                  <a:ext uri="{0D108BD9-81ED-4DB2-BD59-A6C34878D82A}">
                    <a16:rowId xmlns:a16="http://schemas.microsoft.com/office/drawing/2014/main" val="3461438721"/>
                  </a:ext>
                </a:extLst>
              </a:tr>
              <a:tr h="1230764">
                <a:tc>
                  <a:txBody>
                    <a:bodyPr/>
                    <a:lstStyle/>
                    <a:p>
                      <a:pPr lvl="0"/>
                      <a:r>
                        <a:rPr lang="en-GB" sz="1100" b="1">
                          <a:solidFill>
                            <a:srgbClr val="0E2841"/>
                          </a:solidFill>
                        </a:rPr>
                        <a:t>Desired End Results</a:t>
                      </a:r>
                    </a:p>
                    <a:p>
                      <a:pPr lvl="0"/>
                      <a:endParaRPr lang="en-GB" sz="1100">
                        <a:solidFill>
                          <a:srgbClr val="0E2841"/>
                        </a:solidFill>
                      </a:endParaRPr>
                    </a:p>
                    <a:p>
                      <a:pPr lvl="0"/>
                      <a:r>
                        <a:rPr lang="en-GB" sz="1100">
                          <a:solidFill>
                            <a:srgbClr val="0E2841"/>
                          </a:solidFill>
                        </a:rPr>
                        <a:t>• Safe transport hub reopened</a:t>
                      </a:r>
                    </a:p>
                    <a:p>
                      <a:pPr lvl="0"/>
                      <a:r>
                        <a:rPr lang="en-GB" sz="1100">
                          <a:solidFill>
                            <a:srgbClr val="0E2841"/>
                          </a:solidFill>
                        </a:rPr>
                        <a:t>• Improved passenger experience</a:t>
                      </a:r>
                    </a:p>
                    <a:p>
                      <a:pPr lvl="0"/>
                      <a:r>
                        <a:rPr lang="en-GB" sz="1100">
                          <a:solidFill>
                            <a:srgbClr val="0E2841"/>
                          </a:solidFill>
                        </a:rPr>
                        <a:t>• Digital ticketing implemented</a:t>
                      </a:r>
                    </a:p>
                    <a:p>
                      <a:pPr lvl="0"/>
                      <a:r>
                        <a:rPr lang="en-GB" sz="1100">
                          <a:solidFill>
                            <a:srgbClr val="0E2841"/>
                          </a:solidFill>
                        </a:rPr>
                        <a:t>• Net Zero transport infrastructure</a:t>
                      </a:r>
                    </a:p>
                    <a:p>
                      <a:pPr lvl="0"/>
                      <a:r>
                        <a:rPr lang="en-GB" sz="1100">
                          <a:solidFill>
                            <a:srgbClr val="0E2841"/>
                          </a:solidFill>
                        </a:rPr>
                        <a:t>• Increased accessibility</a:t>
                      </a:r>
                    </a:p>
                    <a:p>
                      <a:pPr lvl="0"/>
                      <a:r>
                        <a:rPr lang="en-GB" sz="1100">
                          <a:solidFill>
                            <a:srgbClr val="0E2841"/>
                          </a:solidFill>
                        </a:rPr>
                        <a:t>• Economic regeneration</a:t>
                      </a:r>
                    </a:p>
                    <a:p>
                      <a:pPr lvl="0"/>
                      <a:endParaRPr lang="en-GB" sz="1100"/>
                    </a:p>
                  </a:txBody>
                  <a:tcPr marL="15800" marR="15800" marT="7900" marB="7900"/>
                </a:tc>
                <a:tc>
                  <a:txBody>
                    <a:bodyPr/>
                    <a:lstStyle/>
                    <a:p>
                      <a:pPr lvl="0"/>
                      <a:r>
                        <a:rPr lang="en-GB" sz="1100" b="1">
                          <a:solidFill>
                            <a:srgbClr val="0E2841"/>
                          </a:solidFill>
                        </a:rPr>
                        <a:t>Measures On Success</a:t>
                      </a:r>
                    </a:p>
                    <a:p>
                      <a:pPr lvl="0"/>
                      <a:endParaRPr lang="en-GB" sz="1100">
                        <a:solidFill>
                          <a:srgbClr val="FFFFFF"/>
                        </a:solidFill>
                      </a:endParaRPr>
                    </a:p>
                    <a:p>
                      <a:pPr lvl="0"/>
                      <a:r>
                        <a:rPr lang="en-GB" sz="1100">
                          <a:solidFill>
                            <a:srgbClr val="0E2841"/>
                          </a:solidFill>
                        </a:rPr>
                        <a:t>• On time</a:t>
                      </a:r>
                    </a:p>
                    <a:p>
                      <a:pPr lvl="0"/>
                      <a:r>
                        <a:rPr lang="en-GB" sz="1100">
                          <a:solidFill>
                            <a:srgbClr val="0E2841"/>
                          </a:solidFill>
                        </a:rPr>
                        <a:t>• Within budget</a:t>
                      </a:r>
                    </a:p>
                    <a:p>
                      <a:pPr lvl="0"/>
                      <a:r>
                        <a:rPr lang="en-GB" sz="1100">
                          <a:solidFill>
                            <a:srgbClr val="0E2841"/>
                          </a:solidFill>
                        </a:rPr>
                        <a:t>• Safety compliant</a:t>
                      </a:r>
                    </a:p>
                    <a:p>
                      <a:pPr lvl="0"/>
                      <a:r>
                        <a:rPr lang="en-GB" sz="1100">
                          <a:solidFill>
                            <a:srgbClr val="0E2841"/>
                          </a:solidFill>
                        </a:rPr>
                        <a:t>• Stakeholder satisfaction</a:t>
                      </a:r>
                    </a:p>
                    <a:p>
                      <a:pPr lvl="0"/>
                      <a:r>
                        <a:rPr lang="en-GB" sz="1100">
                          <a:solidFill>
                            <a:srgbClr val="0E2841"/>
                          </a:solidFill>
                        </a:rPr>
                        <a:t>• Reduced carbon emissions</a:t>
                      </a:r>
                    </a:p>
                    <a:p>
                      <a:pPr lvl="0"/>
                      <a:r>
                        <a:rPr lang="en-GB" sz="1100">
                          <a:solidFill>
                            <a:srgbClr val="0E2841"/>
                          </a:solidFill>
                        </a:rPr>
                        <a:t>• Improved transport capacity</a:t>
                      </a:r>
                    </a:p>
                    <a:p>
                      <a:pPr lvl="0"/>
                      <a:endParaRPr lang="en-GB" sz="1100"/>
                    </a:p>
                  </a:txBody>
                  <a:tcPr marL="15800" marR="15800" marT="7900" marB="7900"/>
                </a:tc>
                <a:extLst>
                  <a:ext uri="{0D108BD9-81ED-4DB2-BD59-A6C34878D82A}">
                    <a16:rowId xmlns:a16="http://schemas.microsoft.com/office/drawing/2014/main" val="1891498043"/>
                  </a:ext>
                </a:extLst>
              </a:tr>
            </a:tbl>
          </a:graphicData>
        </a:graphic>
      </p:graphicFrame>
      <p:sp>
        <p:nvSpPr>
          <p:cNvPr id="61" name="Rectangle: Rounded Corners 71">
            <a:extLst>
              <a:ext uri="{FF2B5EF4-FFF2-40B4-BE49-F238E27FC236}">
                <a16:creationId xmlns:a16="http://schemas.microsoft.com/office/drawing/2014/main" id="{305CC8B9-8E38-C85A-39D1-41ADDC0AC835}"/>
              </a:ext>
            </a:extLst>
          </p:cNvPr>
          <p:cNvSpPr/>
          <p:nvPr/>
        </p:nvSpPr>
        <p:spPr>
          <a:xfrm>
            <a:off x="73179" y="8554961"/>
            <a:ext cx="5268507" cy="100917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711" b="0" i="0" u="none" strike="noStrike" kern="1200" cap="none" spc="0" baseline="0%">
              <a:solidFill>
                <a:srgbClr val="FFFFFF"/>
              </a:solidFill>
              <a:uFillTx/>
              <a:latin typeface="Aptos"/>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Redeveloping the Central Transport Hub will restore transport capacity, strengthen the regional economy. Applying recognised project management tools enables effective planning, stakeholder engagement, risk control and successful delivery of a sustainable improve passenger safety and accessibility, support Net Zero objectives and transport hub. (Association for Project Management, 2021)</a:t>
            </a:r>
          </a:p>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474" b="0" i="0" u="none" strike="noStrike" kern="1200" cap="none" spc="0" baseline="0%">
              <a:solidFill>
                <a:srgbClr val="FFFFFF"/>
              </a:solidFill>
              <a:uFillTx/>
              <a:latin typeface="Aptos"/>
            </a:endParaRPr>
          </a:p>
        </p:txBody>
      </p:sp>
      <p:sp>
        <p:nvSpPr>
          <p:cNvPr id="62" name="Rectangle: Rounded Corners 72">
            <a:extLst>
              <a:ext uri="{FF2B5EF4-FFF2-40B4-BE49-F238E27FC236}">
                <a16:creationId xmlns:a16="http://schemas.microsoft.com/office/drawing/2014/main" id="{75626EAC-7008-EE99-98D0-885D7088B986}"/>
              </a:ext>
            </a:extLst>
          </p:cNvPr>
          <p:cNvSpPr/>
          <p:nvPr/>
        </p:nvSpPr>
        <p:spPr>
          <a:xfrm>
            <a:off x="4021476" y="8215051"/>
            <a:ext cx="1378906" cy="268193"/>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600" b="1" i="0" u="sng" strike="noStrike" kern="1200" cap="none" spc="0" baseline="0%">
                <a:solidFill>
                  <a:srgbClr val="0E2841"/>
                </a:solidFill>
                <a:uFillTx/>
                <a:latin typeface="Calibri bold" pitchFamily="34"/>
                <a:ea typeface="Calibri bold" pitchFamily="34"/>
                <a:cs typeface="Calibri bold" pitchFamily="34"/>
              </a:rPr>
              <a:t>Conclusion</a:t>
            </a:r>
            <a:endParaRPr lang="en-GB" sz="1400" b="1" i="0" u="sng" strike="noStrike" kern="1200" cap="none" spc="0" baseline="0%">
              <a:solidFill>
                <a:srgbClr val="0E2841"/>
              </a:solidFill>
              <a:uFillTx/>
              <a:latin typeface="Calibri bold" pitchFamily="34"/>
              <a:ea typeface="Calibri bold" pitchFamily="34"/>
              <a:cs typeface="Calibri bold" pitchFamily="34"/>
            </a:endParaRPr>
          </a:p>
        </p:txBody>
      </p:sp>
      <p:sp>
        <p:nvSpPr>
          <p:cNvPr id="63" name="Rectangle: Rounded Corners 79">
            <a:extLst>
              <a:ext uri="{FF2B5EF4-FFF2-40B4-BE49-F238E27FC236}">
                <a16:creationId xmlns:a16="http://schemas.microsoft.com/office/drawing/2014/main" id="{BD7B51C2-BA3D-5BAA-DFCB-5688B80F837E}"/>
              </a:ext>
            </a:extLst>
          </p:cNvPr>
          <p:cNvSpPr/>
          <p:nvPr/>
        </p:nvSpPr>
        <p:spPr>
          <a:xfrm>
            <a:off x="7522366" y="1486850"/>
            <a:ext cx="1517346" cy="279495"/>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E2841"/>
                </a:solidFill>
                <a:uFillTx/>
                <a:latin typeface="Calibri bold" pitchFamily="34"/>
                <a:ea typeface="Calibri bold" pitchFamily="34"/>
                <a:cs typeface="Calibri bold" pitchFamily="34"/>
              </a:rPr>
              <a:t>Gantt </a:t>
            </a:r>
            <a:r>
              <a:rPr lang="en-US" sz="1600" b="1" i="0" u="sng" strike="noStrike" kern="1200" cap="none" spc="0" baseline="0%">
                <a:solidFill>
                  <a:srgbClr val="0E2841"/>
                </a:solidFill>
                <a:uFillTx/>
                <a:latin typeface="Calibri bold" pitchFamily="34"/>
                <a:ea typeface="Calibri bold" pitchFamily="34"/>
                <a:cs typeface="Calibri bold" pitchFamily="34"/>
              </a:rPr>
              <a:t>Chart</a:t>
            </a:r>
            <a:endParaRPr lang="en-GB" sz="1600" b="1" i="0" u="sng" strike="noStrike" kern="1200" cap="none" spc="0" baseline="0%">
              <a:solidFill>
                <a:srgbClr val="0E2841"/>
              </a:solidFill>
              <a:uFillTx/>
              <a:latin typeface="Calibri bold" pitchFamily="34"/>
              <a:ea typeface="Calibri bold" pitchFamily="34"/>
              <a:cs typeface="Calibri bold" pitchFamily="34"/>
            </a:endParaRPr>
          </a:p>
        </p:txBody>
      </p:sp>
      <p:cxnSp>
        <p:nvCxnSpPr>
          <p:cNvPr id="64" name="Straight Connector 81">
            <a:extLst>
              <a:ext uri="{FF2B5EF4-FFF2-40B4-BE49-F238E27FC236}">
                <a16:creationId xmlns:a16="http://schemas.microsoft.com/office/drawing/2014/main" id="{C5CC9FBD-EF2B-E344-08B5-DAC450564E87}"/>
              </a:ext>
            </a:extLst>
          </p:cNvPr>
          <p:cNvCxnSpPr/>
          <p:nvPr/>
        </p:nvCxnSpPr>
        <p:spPr>
          <a:xfrm>
            <a:off x="4439850" y="1271473"/>
            <a:ext cx="4925123" cy="0"/>
          </a:xfrm>
          <a:prstGeom prst="straightConnector1">
            <a:avLst/>
          </a:prstGeom>
          <a:noFill/>
          <a:ln w="19046" cap="flat">
            <a:solidFill>
              <a:srgbClr val="156082"/>
            </a:solidFill>
            <a:prstDash val="solid"/>
            <a:miter/>
          </a:ln>
        </p:spPr>
      </p:cxnSp>
      <p:sp>
        <p:nvSpPr>
          <p:cNvPr id="65" name="Isosceles Triangle 83">
            <a:extLst>
              <a:ext uri="{FF2B5EF4-FFF2-40B4-BE49-F238E27FC236}">
                <a16:creationId xmlns:a16="http://schemas.microsoft.com/office/drawing/2014/main" id="{72ACD45F-77BA-4A3C-73C9-84370F7B2E5B}"/>
              </a:ext>
            </a:extLst>
          </p:cNvPr>
          <p:cNvSpPr/>
          <p:nvPr/>
        </p:nvSpPr>
        <p:spPr>
          <a:xfrm>
            <a:off x="5586700" y="6089181"/>
            <a:ext cx="1935382" cy="137734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E8E8E8"/>
          </a:solidFill>
          <a:ln w="19046" cap="flat">
            <a:solidFill>
              <a:srgbClr val="156082"/>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66" name="TextBox 84">
            <a:extLst>
              <a:ext uri="{FF2B5EF4-FFF2-40B4-BE49-F238E27FC236}">
                <a16:creationId xmlns:a16="http://schemas.microsoft.com/office/drawing/2014/main" id="{A1451838-8E72-9517-2A59-C30A2E62B732}"/>
              </a:ext>
            </a:extLst>
          </p:cNvPr>
          <p:cNvSpPr txBox="1"/>
          <p:nvPr/>
        </p:nvSpPr>
        <p:spPr>
          <a:xfrm>
            <a:off x="5890820" y="5435330"/>
            <a:ext cx="1724933" cy="646334"/>
          </a:xfrm>
          <a:prstGeom prst="rect">
            <a:avLst/>
          </a:prstGeom>
          <a:noFill/>
          <a:ln cap="flat">
            <a:noFill/>
          </a:ln>
        </p:spPr>
        <p:txBody>
          <a:bodyPr vert="horz" wrap="square" lIns="91440" tIns="45720" rIns="91440" bIns="45720" anchor="t" anchorCtr="1" compatLnSpc="1">
            <a:spAutoFit/>
          </a:bodyPr>
          <a:lstStyle/>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Calibri bold" pitchFamily="34"/>
                <a:ea typeface="Calibri bold" pitchFamily="34"/>
                <a:cs typeface="Calibri bold" pitchFamily="34"/>
              </a:rPr>
              <a:t>Time</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Calibri bold" pitchFamily="34"/>
                <a:ea typeface="Calibri bold" pitchFamily="34"/>
                <a:cs typeface="Calibri bold" pitchFamily="34"/>
              </a:rPr>
              <a:t>7 </a:t>
            </a:r>
            <a:r>
              <a:rPr lang="en-US" sz="1200" b="1" i="0" u="none" strike="noStrike" kern="0" cap="none" spc="0" baseline="0%">
                <a:solidFill>
                  <a:srgbClr val="000000"/>
                </a:solidFill>
                <a:uFillTx/>
                <a:latin typeface="Calibri bold" pitchFamily="34"/>
                <a:ea typeface="Calibri bold" pitchFamily="34"/>
                <a:cs typeface="Calibri bold" pitchFamily="34"/>
              </a:rPr>
              <a:t>M</a:t>
            </a:r>
            <a:r>
              <a:rPr lang="en-US" sz="1200" b="1" i="0" u="none" strike="noStrike" kern="1200" cap="none" spc="0" baseline="0%">
                <a:solidFill>
                  <a:srgbClr val="000000"/>
                </a:solidFill>
                <a:uFillTx/>
                <a:latin typeface="Calibri bold" pitchFamily="34"/>
                <a:ea typeface="Calibri bold" pitchFamily="34"/>
                <a:cs typeface="Calibri bold" pitchFamily="34"/>
              </a:rPr>
              <a:t>onth Delivery</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Calibri bold" pitchFamily="34"/>
                <a:ea typeface="Calibri bold" pitchFamily="34"/>
                <a:cs typeface="Calibri bold" pitchFamily="34"/>
              </a:rPr>
              <a:t>Milestone Tracking</a:t>
            </a:r>
            <a:endParaRPr lang="en-GB" sz="1200" b="1" i="0" u="none" strike="noStrike" kern="1200" cap="none" spc="0" baseline="0%">
              <a:solidFill>
                <a:srgbClr val="000000"/>
              </a:solidFill>
              <a:uFillTx/>
              <a:latin typeface="Calibri bold" pitchFamily="34"/>
              <a:ea typeface="Calibri bold" pitchFamily="34"/>
              <a:cs typeface="Calibri bold" pitchFamily="34"/>
            </a:endParaRPr>
          </a:p>
        </p:txBody>
      </p:sp>
      <p:sp>
        <p:nvSpPr>
          <p:cNvPr id="67" name="TextBox 85">
            <a:extLst>
              <a:ext uri="{FF2B5EF4-FFF2-40B4-BE49-F238E27FC236}">
                <a16:creationId xmlns:a16="http://schemas.microsoft.com/office/drawing/2014/main" id="{FAF9508C-DE2B-6B46-1175-0BD7CA41B5D5}"/>
              </a:ext>
            </a:extLst>
          </p:cNvPr>
          <p:cNvSpPr txBox="1"/>
          <p:nvPr/>
        </p:nvSpPr>
        <p:spPr>
          <a:xfrm>
            <a:off x="4341031" y="7226795"/>
            <a:ext cx="1616613" cy="646334"/>
          </a:xfrm>
          <a:prstGeom prst="rect">
            <a:avLst/>
          </a:prstGeom>
          <a:noFill/>
          <a:ln cap="flat">
            <a:noFill/>
          </a:ln>
        </p:spPr>
        <p:txBody>
          <a:bodyPr vert="horz" wrap="square" lIns="91440" tIns="45720" rIns="91440" bIns="45720" anchor="t" anchorCtr="1" compatLnSpc="1">
            <a:spAutoFit/>
          </a:bodyPr>
          <a:lstStyle/>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Calibri bold" pitchFamily="34"/>
                <a:ea typeface="Calibri bold" pitchFamily="34"/>
                <a:cs typeface="Calibri bold" pitchFamily="34"/>
              </a:rPr>
              <a:t>Cost</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Calibri bold" pitchFamily="34"/>
                <a:ea typeface="Calibri bold" pitchFamily="34"/>
                <a:cs typeface="Calibri bold" pitchFamily="34"/>
              </a:rPr>
              <a:t>Approved Budget</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Calibri bold" pitchFamily="34"/>
                <a:ea typeface="Calibri bold" pitchFamily="34"/>
                <a:cs typeface="Calibri bold" pitchFamily="34"/>
              </a:rPr>
              <a:t>Cost Control</a:t>
            </a:r>
            <a:endParaRPr lang="en-GB" sz="1600" b="1" i="0" u="none" strike="noStrike" kern="1200" cap="none" spc="0" baseline="0%">
              <a:solidFill>
                <a:srgbClr val="000000"/>
              </a:solidFill>
              <a:uFillTx/>
              <a:latin typeface="Calibri bold" pitchFamily="34"/>
              <a:ea typeface="Calibri bold" pitchFamily="34"/>
              <a:cs typeface="Calibri bold" pitchFamily="34"/>
            </a:endParaRPr>
          </a:p>
        </p:txBody>
      </p:sp>
      <p:sp>
        <p:nvSpPr>
          <p:cNvPr id="68" name="TextBox 86">
            <a:extLst>
              <a:ext uri="{FF2B5EF4-FFF2-40B4-BE49-F238E27FC236}">
                <a16:creationId xmlns:a16="http://schemas.microsoft.com/office/drawing/2014/main" id="{C428CA22-6619-66F0-55B1-9BC382B1FC54}"/>
              </a:ext>
            </a:extLst>
          </p:cNvPr>
          <p:cNvSpPr txBox="1"/>
          <p:nvPr/>
        </p:nvSpPr>
        <p:spPr>
          <a:xfrm>
            <a:off x="7478804" y="7073432"/>
            <a:ext cx="1357618" cy="830997"/>
          </a:xfrm>
          <a:prstGeom prst="rect">
            <a:avLst/>
          </a:prstGeom>
          <a:noFill/>
          <a:ln cap="flat">
            <a:noFill/>
          </a:ln>
        </p:spPr>
        <p:txBody>
          <a:bodyPr vert="horz" wrap="none" lIns="91440" tIns="45720" rIns="91440" bIns="45720" anchor="t" anchorCtr="1" compatLnSpc="1">
            <a:spAutoFit/>
          </a:bodyPr>
          <a:lstStyle/>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Calibri bold" pitchFamily="34"/>
                <a:ea typeface="Calibri bold" pitchFamily="34"/>
                <a:cs typeface="Calibri bold" pitchFamily="34"/>
              </a:rPr>
              <a:t>Scope</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alibri bold" pitchFamily="34"/>
                <a:ea typeface="Calibri bold" pitchFamily="34"/>
                <a:cs typeface="Calibri bold" pitchFamily="34"/>
              </a:rPr>
              <a:t>Smart ticketing </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alibri bold" pitchFamily="34"/>
                <a:ea typeface="Calibri bold" pitchFamily="34"/>
                <a:cs typeface="Calibri bold" pitchFamily="34"/>
              </a:rPr>
              <a:t>Accessibility</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Calibri bold" pitchFamily="34"/>
                <a:ea typeface="Calibri bold" pitchFamily="34"/>
                <a:cs typeface="Calibri bold" pitchFamily="34"/>
              </a:rPr>
              <a:t>Transport Hub</a:t>
            </a:r>
          </a:p>
        </p:txBody>
      </p:sp>
      <p:sp>
        <p:nvSpPr>
          <p:cNvPr id="69" name="TextBox 89">
            <a:extLst>
              <a:ext uri="{FF2B5EF4-FFF2-40B4-BE49-F238E27FC236}">
                <a16:creationId xmlns:a16="http://schemas.microsoft.com/office/drawing/2014/main" id="{721937D4-D9BD-B341-ABE8-2FDB5116809F}"/>
              </a:ext>
            </a:extLst>
          </p:cNvPr>
          <p:cNvSpPr txBox="1"/>
          <p:nvPr/>
        </p:nvSpPr>
        <p:spPr>
          <a:xfrm>
            <a:off x="5926784" y="6868780"/>
            <a:ext cx="1513341" cy="27699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ptos"/>
              </a:rPr>
              <a:t>Project Success</a:t>
            </a:r>
            <a:endParaRPr lang="en-GB" sz="1200" b="1" i="0" u="none" strike="noStrike" kern="1200" cap="none" spc="0" baseline="0%">
              <a:solidFill>
                <a:srgbClr val="000000"/>
              </a:solidFill>
              <a:uFillTx/>
              <a:latin typeface="Aptos"/>
            </a:endParaRPr>
          </a:p>
        </p:txBody>
      </p:sp>
      <p:sp>
        <p:nvSpPr>
          <p:cNvPr id="70" name="Rectangle: Rounded Corners 90">
            <a:extLst>
              <a:ext uri="{FF2B5EF4-FFF2-40B4-BE49-F238E27FC236}">
                <a16:creationId xmlns:a16="http://schemas.microsoft.com/office/drawing/2014/main" id="{F3C05C5C-0AC3-C5CE-F309-8EAAAC563318}"/>
              </a:ext>
            </a:extLst>
          </p:cNvPr>
          <p:cNvSpPr/>
          <p:nvPr/>
        </p:nvSpPr>
        <p:spPr>
          <a:xfrm>
            <a:off x="4505349" y="6082360"/>
            <a:ext cx="1595042" cy="36803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600" b="1" i="0" u="sng" strike="noStrike" kern="1200" cap="none" spc="0" baseline="0%">
                <a:solidFill>
                  <a:srgbClr val="0E2841"/>
                </a:solidFill>
                <a:uFillTx/>
                <a:latin typeface="Calibri bold" pitchFamily="34"/>
                <a:ea typeface="Calibri bold" pitchFamily="34"/>
                <a:cs typeface="Calibri bold" pitchFamily="34"/>
              </a:rPr>
              <a:t>Project Triangle</a:t>
            </a:r>
            <a:endParaRPr lang="en-GB" sz="1600" b="1" i="0" u="sng" strike="noStrike" kern="1200" cap="none" spc="0" baseline="0%">
              <a:solidFill>
                <a:srgbClr val="0E2841"/>
              </a:solidFill>
              <a:uFillTx/>
              <a:latin typeface="Calibri bold" pitchFamily="34"/>
              <a:ea typeface="Calibri bold" pitchFamily="34"/>
              <a:cs typeface="Calibri bold" pitchFamily="34"/>
            </a:endParaRPr>
          </a:p>
        </p:txBody>
      </p:sp>
      <p:sp>
        <p:nvSpPr>
          <p:cNvPr id="71" name="Rectangle: Rounded Corners 93">
            <a:extLst>
              <a:ext uri="{FF2B5EF4-FFF2-40B4-BE49-F238E27FC236}">
                <a16:creationId xmlns:a16="http://schemas.microsoft.com/office/drawing/2014/main" id="{C8E67FEB-8EDE-9E11-BF93-217F1BA02C65}"/>
              </a:ext>
            </a:extLst>
          </p:cNvPr>
          <p:cNvSpPr/>
          <p:nvPr/>
        </p:nvSpPr>
        <p:spPr>
          <a:xfrm>
            <a:off x="5625699" y="8505657"/>
            <a:ext cx="4837450" cy="108861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800" b="0" i="0" u="none" strike="noStrike" kern="1200" cap="none" spc="0" baseline="0%">
              <a:solidFill>
                <a:srgbClr val="FFFFFF"/>
              </a:solidFill>
              <a:uFillTx/>
              <a:latin typeface="Aptos"/>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900" b="0" i="0" u="none" strike="noStrike" kern="1200" cap="none" spc="0" baseline="0%">
              <a:solidFill>
                <a:srgbClr val="FFFFFF"/>
              </a:solidFill>
              <a:uFillTx/>
              <a:latin typeface="Aptos"/>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ptos"/>
              </a:rPr>
              <a:t>Association for Project Management (2021) </a:t>
            </a:r>
            <a:r>
              <a:rPr lang="en-GB" sz="900" b="0" i="1" u="none" strike="noStrike" kern="1200" cap="none" spc="0" baseline="0%">
                <a:solidFill>
                  <a:srgbClr val="FFFFFF"/>
                </a:solidFill>
                <a:uFillTx/>
                <a:latin typeface="Aptos"/>
              </a:rPr>
              <a:t>APM Body of Knowledge</a:t>
            </a:r>
            <a:r>
              <a:rPr lang="en-GB" sz="900" b="0" i="0" u="none" strike="noStrike" kern="1200" cap="none" spc="0" baseline="0%">
                <a:solidFill>
                  <a:srgbClr val="FFFFFF"/>
                </a:solidFill>
                <a:uFillTx/>
                <a:latin typeface="Aptos"/>
              </a:rPr>
              <a:t>. 8th edn. Princes Risborough: Association for Project Management.</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ptos"/>
              </a:rPr>
              <a:t>Department for Transport (2021) </a:t>
            </a:r>
            <a:r>
              <a:rPr lang="en-GB" sz="900" b="0" i="1" u="none" strike="noStrike" kern="1200" cap="none" spc="0" baseline="0%">
                <a:solidFill>
                  <a:srgbClr val="FFFFFF"/>
                </a:solidFill>
                <a:uFillTx/>
                <a:latin typeface="Aptos"/>
              </a:rPr>
              <a:t>Decarbonising Transport: A Better, Greener Britain</a:t>
            </a:r>
            <a:r>
              <a:rPr lang="en-GB" sz="900" b="0" i="0" u="none" strike="noStrike" kern="1200" cap="none" spc="0" baseline="0%">
                <a:solidFill>
                  <a:srgbClr val="FFFFFF"/>
                </a:solidFill>
                <a:uFillTx/>
                <a:latin typeface="Aptos"/>
              </a:rPr>
              <a:t>. London: Department for Transport.</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ptos"/>
              </a:rPr>
              <a:t>HM Government (2021) </a:t>
            </a:r>
            <a:r>
              <a:rPr lang="en-GB" sz="900" b="0" i="1" u="none" strike="noStrike" kern="1200" cap="none" spc="0" baseline="0%">
                <a:solidFill>
                  <a:srgbClr val="FFFFFF"/>
                </a:solidFill>
                <a:uFillTx/>
                <a:latin typeface="Aptos"/>
              </a:rPr>
              <a:t>Net Zero Strategy: Build Back Greener</a:t>
            </a:r>
            <a:r>
              <a:rPr lang="en-GB" sz="900" b="0" i="0" u="none" strike="noStrike" kern="1200" cap="none" spc="0" baseline="0%">
                <a:solidFill>
                  <a:srgbClr val="FFFFFF"/>
                </a:solidFill>
                <a:uFillTx/>
                <a:latin typeface="Aptos"/>
              </a:rPr>
              <a:t>. London: HM Government.</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Aptos"/>
              </a:rPr>
              <a:t>Project Management Institute (2021) </a:t>
            </a:r>
            <a:r>
              <a:rPr lang="en-GB" sz="900" b="0" i="1" u="none" strike="noStrike" kern="1200" cap="none" spc="0" baseline="0%">
                <a:solidFill>
                  <a:srgbClr val="FFFFFF"/>
                </a:solidFill>
                <a:uFillTx/>
                <a:latin typeface="Aptos"/>
              </a:rPr>
              <a:t>A Guide to the Project Management Body of Knowledge (PMBOK® Guide)</a:t>
            </a:r>
            <a:r>
              <a:rPr lang="en-GB" sz="900" b="0" i="0" u="none" strike="noStrike" kern="1200" cap="none" spc="0" baseline="0%">
                <a:solidFill>
                  <a:srgbClr val="FFFFFF"/>
                </a:solidFill>
                <a:uFillTx/>
                <a:latin typeface="Aptos"/>
              </a:rPr>
              <a:t>. 7th edn. Newtown Square, PA: Project Management Institute.</a:t>
            </a:r>
          </a:p>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72" name="Rectangle: Rounded Corners 94">
            <a:extLst>
              <a:ext uri="{FF2B5EF4-FFF2-40B4-BE49-F238E27FC236}">
                <a16:creationId xmlns:a16="http://schemas.microsoft.com/office/drawing/2014/main" id="{49845D40-4F76-7549-F17A-2E2FFC4CB36E}"/>
              </a:ext>
            </a:extLst>
          </p:cNvPr>
          <p:cNvSpPr/>
          <p:nvPr/>
        </p:nvSpPr>
        <p:spPr>
          <a:xfrm>
            <a:off x="7268775" y="8180734"/>
            <a:ext cx="1186498" cy="30251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8E8E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600" b="1" i="0" u="sng" strike="noStrike" kern="1200" cap="none" spc="0" baseline="0%">
                <a:solidFill>
                  <a:srgbClr val="0E2841"/>
                </a:solidFill>
                <a:uFillTx/>
                <a:latin typeface="Calibri bold" pitchFamily="34"/>
                <a:ea typeface="Calibri bold" pitchFamily="34"/>
                <a:cs typeface="Calibri bold" pitchFamily="34"/>
              </a:rPr>
              <a:t>References</a:t>
            </a:r>
            <a:endParaRPr lang="en-GB" sz="1600" b="1" i="0" u="sng" strike="noStrike" kern="1200" cap="none" spc="0" baseline="0%">
              <a:solidFill>
                <a:srgbClr val="0E2841"/>
              </a:solidFill>
              <a:uFillTx/>
              <a:latin typeface="Calibri bold" pitchFamily="34"/>
              <a:ea typeface="Calibri bold" pitchFamily="34"/>
              <a:cs typeface="Calibri bold" pitchFamily="34"/>
            </a:endParaRPr>
          </a:p>
        </p:txBody>
      </p:sp>
      <p:graphicFrame>
        <p:nvGraphicFramePr>
          <p:cNvPr id="73" name="Table 78">
            <a:extLst>
              <a:ext uri="{FF2B5EF4-FFF2-40B4-BE49-F238E27FC236}">
                <a16:creationId xmlns:a16="http://schemas.microsoft.com/office/drawing/2014/main" id="{E5BC0DD7-273B-A2D7-6749-13BCE687EBD5}"/>
              </a:ext>
            </a:extLst>
          </p:cNvPr>
          <p:cNvGraphicFramePr>
            <a:graphicFrameLocks noGrp="1"/>
          </p:cNvGraphicFramePr>
          <p:nvPr/>
        </p:nvGraphicFramePr>
        <p:xfrm>
          <a:off x="9132405" y="2764660"/>
          <a:ext cx="3669184" cy="3005080"/>
        </p:xfrm>
        <a:graphic>
          <a:graphicData uri="http://purl.oclc.org/ooxml/drawingml/table">
            <a:tbl>
              <a:tblPr firstRow="1" bandRow="1">
                <a:effectLst/>
                <a:tableStyleId>{5C22544A-7EE6-4342-B048-85BDC9FD1C3A}</a:tableStyleId>
              </a:tblPr>
              <a:tblGrid>
                <a:gridCol w="728036">
                  <a:extLst>
                    <a:ext uri="{9D8B030D-6E8A-4147-A177-3AD203B41FA5}">
                      <a16:colId xmlns:a16="http://schemas.microsoft.com/office/drawing/2014/main" val="3802841955"/>
                    </a:ext>
                  </a:extLst>
                </a:gridCol>
                <a:gridCol w="735287">
                  <a:extLst>
                    <a:ext uri="{9D8B030D-6E8A-4147-A177-3AD203B41FA5}">
                      <a16:colId xmlns:a16="http://schemas.microsoft.com/office/drawing/2014/main" val="3258119539"/>
                    </a:ext>
                  </a:extLst>
                </a:gridCol>
                <a:gridCol w="735287">
                  <a:extLst>
                    <a:ext uri="{9D8B030D-6E8A-4147-A177-3AD203B41FA5}">
                      <a16:colId xmlns:a16="http://schemas.microsoft.com/office/drawing/2014/main" val="1047187735"/>
                    </a:ext>
                  </a:extLst>
                </a:gridCol>
                <a:gridCol w="735287">
                  <a:extLst>
                    <a:ext uri="{9D8B030D-6E8A-4147-A177-3AD203B41FA5}">
                      <a16:colId xmlns:a16="http://schemas.microsoft.com/office/drawing/2014/main" val="648257266"/>
                    </a:ext>
                  </a:extLst>
                </a:gridCol>
                <a:gridCol w="735287">
                  <a:extLst>
                    <a:ext uri="{9D8B030D-6E8A-4147-A177-3AD203B41FA5}">
                      <a16:colId xmlns:a16="http://schemas.microsoft.com/office/drawing/2014/main" val="206125444"/>
                    </a:ext>
                  </a:extLst>
                </a:gridCol>
              </a:tblGrid>
              <a:tr h="148919">
                <a:tc>
                  <a:txBody>
                    <a:bodyPr/>
                    <a:lstStyle/>
                    <a:p>
                      <a:pPr lvl="0"/>
                      <a:r>
                        <a:rPr lang="en-US" sz="1200"/>
                        <a:t>Risk</a:t>
                      </a:r>
                      <a:endParaRPr lang="en-GB" sz="1200"/>
                    </a:p>
                  </a:txBody>
                  <a:tcPr marL="15800" marR="15800" marT="7900" marB="7900"/>
                </a:tc>
                <a:tc>
                  <a:txBody>
                    <a:bodyPr/>
                    <a:lstStyle/>
                    <a:p>
                      <a:pPr lvl="0"/>
                      <a:r>
                        <a:rPr lang="en-US" sz="1200"/>
                        <a:t>Impact</a:t>
                      </a:r>
                      <a:endParaRPr lang="en-GB" sz="1200"/>
                    </a:p>
                  </a:txBody>
                  <a:tcPr marL="15800" marR="15800" marT="7900" marB="7900"/>
                </a:tc>
                <a:tc>
                  <a:txBody>
                    <a:bodyPr/>
                    <a:lstStyle/>
                    <a:p>
                      <a:pPr lvl="0"/>
                      <a:r>
                        <a:rPr lang="en-US" sz="1200"/>
                        <a:t>Likelihood</a:t>
                      </a:r>
                      <a:endParaRPr lang="en-GB" sz="1200"/>
                    </a:p>
                  </a:txBody>
                  <a:tcPr marL="15800" marR="15800" marT="7900" marB="7900"/>
                </a:tc>
                <a:tc>
                  <a:txBody>
                    <a:bodyPr/>
                    <a:lstStyle/>
                    <a:p>
                      <a:pPr lvl="0"/>
                      <a:r>
                        <a:rPr lang="en-US" sz="1200"/>
                        <a:t>Score</a:t>
                      </a:r>
                      <a:endParaRPr lang="en-GB" sz="1200"/>
                    </a:p>
                  </a:txBody>
                  <a:tcPr marL="15800" marR="15800" marT="7900" marB="7900"/>
                </a:tc>
                <a:tc>
                  <a:txBody>
                    <a:bodyPr/>
                    <a:lstStyle/>
                    <a:p>
                      <a:pPr lvl="0"/>
                      <a:r>
                        <a:rPr lang="en-US" sz="1200"/>
                        <a:t>Mitigation</a:t>
                      </a:r>
                      <a:endParaRPr lang="en-GB" sz="1200"/>
                    </a:p>
                  </a:txBody>
                  <a:tcPr marL="15800" marR="15800" marT="7900" marB="7900"/>
                </a:tc>
                <a:extLst>
                  <a:ext uri="{0D108BD9-81ED-4DB2-BD59-A6C34878D82A}">
                    <a16:rowId xmlns:a16="http://schemas.microsoft.com/office/drawing/2014/main" val="3430493213"/>
                  </a:ext>
                </a:extLst>
              </a:tr>
              <a:tr h="480169">
                <a:tc>
                  <a:txBody>
                    <a:bodyPr/>
                    <a:lstStyle/>
                    <a:p>
                      <a:pPr lvl="0"/>
                      <a:r>
                        <a:rPr lang="en-US" sz="1200" b="1"/>
                        <a:t>Budget Over Run</a:t>
                      </a:r>
                      <a:endParaRPr lang="en-GB" sz="1200" b="1"/>
                    </a:p>
                  </a:txBody>
                  <a:tcPr marL="15800" marR="15800" marT="7900" marB="7900"/>
                </a:tc>
                <a:tc>
                  <a:txBody>
                    <a:bodyPr/>
                    <a:lstStyle/>
                    <a:p>
                      <a:pPr lvl="0"/>
                      <a:r>
                        <a:rPr lang="en-US" sz="1200" b="1"/>
                        <a:t>High (3)</a:t>
                      </a:r>
                      <a:endParaRPr lang="en-GB" sz="1200" b="1"/>
                    </a:p>
                  </a:txBody>
                  <a:tcPr marL="15800" marR="15800" marT="7900" marB="7900"/>
                </a:tc>
                <a:tc>
                  <a:txBody>
                    <a:bodyPr/>
                    <a:lstStyle/>
                    <a:p>
                      <a:pPr lvl="0"/>
                      <a:r>
                        <a:rPr lang="en-GB" sz="1200" b="1"/>
                        <a:t>Medium (2)</a:t>
                      </a:r>
                    </a:p>
                  </a:txBody>
                  <a:tcPr marL="15800" marR="15800" marT="7900" marB="7900"/>
                </a:tc>
                <a:tc>
                  <a:txBody>
                    <a:bodyPr/>
                    <a:lstStyle/>
                    <a:p>
                      <a:pPr lvl="0"/>
                      <a:r>
                        <a:rPr lang="en-US" sz="1200" b="1"/>
                        <a:t>6</a:t>
                      </a:r>
                      <a:endParaRPr lang="en-GB" sz="1200" b="1"/>
                    </a:p>
                  </a:txBody>
                  <a:tcPr marL="15800" marR="15800" marT="7900" marB="7900"/>
                </a:tc>
                <a:tc>
                  <a:txBody>
                    <a:bodyPr/>
                    <a:lstStyle/>
                    <a:p>
                      <a:pPr lvl="0"/>
                      <a:r>
                        <a:rPr lang="en-GB" sz="1200" b="1"/>
                        <a:t>10% contingency budget</a:t>
                      </a:r>
                    </a:p>
                  </a:txBody>
                  <a:tcPr marL="15800" marR="15800" marT="7900" marB="7900"/>
                </a:tc>
                <a:extLst>
                  <a:ext uri="{0D108BD9-81ED-4DB2-BD59-A6C34878D82A}">
                    <a16:rowId xmlns:a16="http://schemas.microsoft.com/office/drawing/2014/main" val="3596885150"/>
                  </a:ext>
                </a:extLst>
              </a:tr>
              <a:tr h="324593">
                <a:tc>
                  <a:txBody>
                    <a:bodyPr/>
                    <a:lstStyle/>
                    <a:p>
                      <a:pPr lvl="0"/>
                      <a:r>
                        <a:rPr lang="en-US" sz="1200" b="1"/>
                        <a:t>Construction Delays</a:t>
                      </a:r>
                      <a:endParaRPr lang="en-GB" sz="1200" b="1"/>
                    </a:p>
                  </a:txBody>
                  <a:tcPr marL="15800" marR="15800" marT="7900" marB="7900"/>
                </a:tc>
                <a:tc>
                  <a:txBody>
                    <a:bodyPr/>
                    <a:lstStyle/>
                    <a:p>
                      <a:pPr lvl="0"/>
                      <a:r>
                        <a:rPr lang="en-US" sz="1200" b="1"/>
                        <a:t>High (3)</a:t>
                      </a:r>
                      <a:endParaRPr lang="en-GB" sz="1200" b="1"/>
                    </a:p>
                  </a:txBody>
                  <a:tcPr marL="15800" marR="15800" marT="7900" marB="7900"/>
                </a:tc>
                <a:tc>
                  <a:txBody>
                    <a:bodyPr/>
                    <a:lstStyle/>
                    <a:p>
                      <a:pPr lvl="0"/>
                      <a:r>
                        <a:rPr lang="en-GB" sz="1200" b="1"/>
                        <a:t>High (3)</a:t>
                      </a:r>
                    </a:p>
                  </a:txBody>
                  <a:tcPr marL="15800" marR="15800" marT="7900" marB="7900"/>
                </a:tc>
                <a:tc>
                  <a:txBody>
                    <a:bodyPr/>
                    <a:lstStyle/>
                    <a:p>
                      <a:pPr lvl="0"/>
                      <a:r>
                        <a:rPr lang="en-US" sz="1200" b="1"/>
                        <a:t>9</a:t>
                      </a:r>
                      <a:endParaRPr lang="en-GB" sz="1200" b="1"/>
                    </a:p>
                  </a:txBody>
                  <a:tcPr marL="15800" marR="15800" marT="7900" marB="7900"/>
                </a:tc>
                <a:tc>
                  <a:txBody>
                    <a:bodyPr/>
                    <a:lstStyle/>
                    <a:p>
                      <a:pPr lvl="0">
                        <a:buNone/>
                      </a:pPr>
                      <a:r>
                        <a:rPr lang="en-GB" sz="1200" b="1"/>
                        <a:t>Schedule buffer</a:t>
                      </a:r>
                    </a:p>
                  </a:txBody>
                  <a:tcPr marL="15800" marR="15800" marT="7900" marB="7900" anchor="ctr"/>
                </a:tc>
                <a:extLst>
                  <a:ext uri="{0D108BD9-81ED-4DB2-BD59-A6C34878D82A}">
                    <a16:rowId xmlns:a16="http://schemas.microsoft.com/office/drawing/2014/main" val="3403425519"/>
                  </a:ext>
                </a:extLst>
              </a:tr>
              <a:tr h="480169">
                <a:tc>
                  <a:txBody>
                    <a:bodyPr/>
                    <a:lstStyle/>
                    <a:p>
                      <a:pPr lvl="0"/>
                      <a:r>
                        <a:rPr lang="en-US" sz="1200" b="1"/>
                        <a:t>Supply Chain Disruption</a:t>
                      </a:r>
                      <a:endParaRPr lang="en-GB" sz="1200" b="1"/>
                    </a:p>
                  </a:txBody>
                  <a:tcPr marL="15800" marR="15800" marT="7900" marB="7900"/>
                </a:tc>
                <a:tc>
                  <a:txBody>
                    <a:bodyPr/>
                    <a:lstStyle/>
                    <a:p>
                      <a:pPr lvl="0"/>
                      <a:r>
                        <a:rPr lang="en-US" sz="1200" b="1"/>
                        <a:t>Medium (2)</a:t>
                      </a:r>
                      <a:endParaRPr lang="en-GB" sz="1200" b="1"/>
                    </a:p>
                  </a:txBody>
                  <a:tcPr marL="15800" marR="15800" marT="7900" marB="7900"/>
                </a:tc>
                <a:tc>
                  <a:txBody>
                    <a:bodyPr/>
                    <a:lstStyle/>
                    <a:p>
                      <a:pPr lvl="0"/>
                      <a:r>
                        <a:rPr lang="en-GB" sz="1200" b="1"/>
                        <a:t>Medium (2)</a:t>
                      </a:r>
                    </a:p>
                  </a:txBody>
                  <a:tcPr marL="15800" marR="15800" marT="7900" marB="7900"/>
                </a:tc>
                <a:tc>
                  <a:txBody>
                    <a:bodyPr/>
                    <a:lstStyle/>
                    <a:p>
                      <a:pPr lvl="0"/>
                      <a:r>
                        <a:rPr lang="en-US" sz="1200" b="1"/>
                        <a:t>4</a:t>
                      </a:r>
                      <a:endParaRPr lang="en-GB" sz="1200" b="1"/>
                    </a:p>
                  </a:txBody>
                  <a:tcPr marL="15800" marR="15800" marT="7900" marB="7900"/>
                </a:tc>
                <a:tc>
                  <a:txBody>
                    <a:bodyPr/>
                    <a:lstStyle/>
                    <a:p>
                      <a:pPr lvl="0"/>
                      <a:r>
                        <a:rPr lang="en-GB" sz="1200" b="1"/>
                        <a:t>Early procurement</a:t>
                      </a:r>
                    </a:p>
                  </a:txBody>
                  <a:tcPr marL="15800" marR="15800" marT="7900" marB="7900"/>
                </a:tc>
                <a:extLst>
                  <a:ext uri="{0D108BD9-81ED-4DB2-BD59-A6C34878D82A}">
                    <a16:rowId xmlns:a16="http://schemas.microsoft.com/office/drawing/2014/main" val="3435175834"/>
                  </a:ext>
                </a:extLst>
              </a:tr>
              <a:tr h="480169">
                <a:tc>
                  <a:txBody>
                    <a:bodyPr/>
                    <a:lstStyle/>
                    <a:p>
                      <a:pPr lvl="0"/>
                      <a:r>
                        <a:rPr lang="en-US" sz="1200" b="1"/>
                        <a:t>Safety Incidents</a:t>
                      </a:r>
                      <a:endParaRPr lang="en-GB" sz="1200" b="1"/>
                    </a:p>
                  </a:txBody>
                  <a:tcPr marL="15800" marR="15800" marT="7900" marB="7900"/>
                </a:tc>
                <a:tc>
                  <a:txBody>
                    <a:bodyPr/>
                    <a:lstStyle/>
                    <a:p>
                      <a:pPr lvl="0"/>
                      <a:r>
                        <a:rPr lang="en-US" sz="1200" b="1"/>
                        <a:t>High (3)</a:t>
                      </a:r>
                      <a:endParaRPr lang="en-GB" sz="1200" b="1"/>
                    </a:p>
                  </a:txBody>
                  <a:tcPr marL="15800" marR="15800" marT="7900" marB="7900"/>
                </a:tc>
                <a:tc>
                  <a:txBody>
                    <a:bodyPr/>
                    <a:lstStyle/>
                    <a:p>
                      <a:pPr lvl="0"/>
                      <a:r>
                        <a:rPr lang="en-GB" sz="1200" b="1"/>
                        <a:t>Low (1)</a:t>
                      </a:r>
                    </a:p>
                  </a:txBody>
                  <a:tcPr marL="15800" marR="15800" marT="7900" marB="7900"/>
                </a:tc>
                <a:tc>
                  <a:txBody>
                    <a:bodyPr/>
                    <a:lstStyle/>
                    <a:p>
                      <a:pPr lvl="0"/>
                      <a:r>
                        <a:rPr lang="en-US" sz="1200" b="1"/>
                        <a:t>3</a:t>
                      </a:r>
                      <a:endParaRPr lang="en-GB" sz="1200" b="1"/>
                    </a:p>
                  </a:txBody>
                  <a:tcPr marL="15800" marR="15800" marT="7900" marB="7900"/>
                </a:tc>
                <a:tc>
                  <a:txBody>
                    <a:bodyPr/>
                    <a:lstStyle/>
                    <a:p>
                      <a:pPr lvl="0">
                        <a:buNone/>
                      </a:pPr>
                      <a:r>
                        <a:rPr lang="en-GB" sz="1200" b="1"/>
                        <a:t>H&amp;S checks and training</a:t>
                      </a:r>
                    </a:p>
                  </a:txBody>
                  <a:tcPr marL="15800" marR="15800" marT="7900" marB="7900" anchor="ctr"/>
                </a:tc>
                <a:extLst>
                  <a:ext uri="{0D108BD9-81ED-4DB2-BD59-A6C34878D82A}">
                    <a16:rowId xmlns:a16="http://schemas.microsoft.com/office/drawing/2014/main" val="891075642"/>
                  </a:ext>
                </a:extLst>
              </a:tr>
            </a:tbl>
          </a:graphicData>
        </a:graphic>
      </p:graphicFrame>
      <p:graphicFrame>
        <p:nvGraphicFramePr>
          <p:cNvPr id="74" name="Table 78">
            <a:extLst>
              <a:ext uri="{FF2B5EF4-FFF2-40B4-BE49-F238E27FC236}">
                <a16:creationId xmlns:a16="http://schemas.microsoft.com/office/drawing/2014/main" id="{B40A6789-236B-FE23-837B-254CE26D8819}"/>
              </a:ext>
            </a:extLst>
          </p:cNvPr>
          <p:cNvGraphicFramePr>
            <a:graphicFrameLocks noGrp="1"/>
          </p:cNvGraphicFramePr>
          <p:nvPr/>
        </p:nvGraphicFramePr>
        <p:xfrm>
          <a:off x="4694209" y="1829092"/>
          <a:ext cx="4323354" cy="3606241"/>
        </p:xfrm>
        <a:graphic>
          <a:graphicData uri="http://purl.oclc.org/ooxml/drawingml/table">
            <a:tbl>
              <a:tblPr firstRow="1" bandRow="1">
                <a:effectLst/>
                <a:tableStyleId>{5C22544A-7EE6-4342-B048-85BDC9FD1C3A}</a:tableStyleId>
              </a:tblPr>
              <a:tblGrid>
                <a:gridCol w="617622">
                  <a:extLst>
                    <a:ext uri="{9D8B030D-6E8A-4147-A177-3AD203B41FA5}">
                      <a16:colId xmlns:a16="http://schemas.microsoft.com/office/drawing/2014/main" val="3897934832"/>
                    </a:ext>
                  </a:extLst>
                </a:gridCol>
                <a:gridCol w="617622">
                  <a:extLst>
                    <a:ext uri="{9D8B030D-6E8A-4147-A177-3AD203B41FA5}">
                      <a16:colId xmlns:a16="http://schemas.microsoft.com/office/drawing/2014/main" val="3992506311"/>
                    </a:ext>
                  </a:extLst>
                </a:gridCol>
                <a:gridCol w="617622">
                  <a:extLst>
                    <a:ext uri="{9D8B030D-6E8A-4147-A177-3AD203B41FA5}">
                      <a16:colId xmlns:a16="http://schemas.microsoft.com/office/drawing/2014/main" val="991207407"/>
                    </a:ext>
                  </a:extLst>
                </a:gridCol>
                <a:gridCol w="617622">
                  <a:extLst>
                    <a:ext uri="{9D8B030D-6E8A-4147-A177-3AD203B41FA5}">
                      <a16:colId xmlns:a16="http://schemas.microsoft.com/office/drawing/2014/main" val="2773988645"/>
                    </a:ext>
                  </a:extLst>
                </a:gridCol>
                <a:gridCol w="617622">
                  <a:extLst>
                    <a:ext uri="{9D8B030D-6E8A-4147-A177-3AD203B41FA5}">
                      <a16:colId xmlns:a16="http://schemas.microsoft.com/office/drawing/2014/main" val="1730132513"/>
                    </a:ext>
                  </a:extLst>
                </a:gridCol>
                <a:gridCol w="617622">
                  <a:extLst>
                    <a:ext uri="{9D8B030D-6E8A-4147-A177-3AD203B41FA5}">
                      <a16:colId xmlns:a16="http://schemas.microsoft.com/office/drawing/2014/main" val="874301217"/>
                    </a:ext>
                  </a:extLst>
                </a:gridCol>
                <a:gridCol w="617622">
                  <a:extLst>
                    <a:ext uri="{9D8B030D-6E8A-4147-A177-3AD203B41FA5}">
                      <a16:colId xmlns:a16="http://schemas.microsoft.com/office/drawing/2014/main" val="3052211231"/>
                    </a:ext>
                  </a:extLst>
                </a:gridCol>
              </a:tblGrid>
              <a:tr h="229742">
                <a:tc>
                  <a:txBody>
                    <a:bodyPr/>
                    <a:lstStyle/>
                    <a:p>
                      <a:pPr lvl="0"/>
                      <a:r>
                        <a:rPr lang="en-US" sz="1000"/>
                        <a:t>Activity</a:t>
                      </a:r>
                      <a:endParaRPr lang="en-GB" sz="1000"/>
                    </a:p>
                  </a:txBody>
                  <a:tcPr/>
                </a:tc>
                <a:tc>
                  <a:txBody>
                    <a:bodyPr/>
                    <a:lstStyle/>
                    <a:p>
                      <a:pPr lvl="0"/>
                      <a:r>
                        <a:rPr lang="en-US" sz="1050"/>
                        <a:t>M1</a:t>
                      </a:r>
                      <a:endParaRPr lang="en-GB" sz="1200"/>
                    </a:p>
                  </a:txBody>
                  <a:tcPr/>
                </a:tc>
                <a:tc>
                  <a:txBody>
                    <a:bodyPr/>
                    <a:lstStyle/>
                    <a:p>
                      <a:pPr lvl="0"/>
                      <a:r>
                        <a:rPr lang="en-US" sz="1000"/>
                        <a:t>M2</a:t>
                      </a:r>
                      <a:endParaRPr lang="en-GB" sz="1000"/>
                    </a:p>
                  </a:txBody>
                  <a:tcPr/>
                </a:tc>
                <a:tc>
                  <a:txBody>
                    <a:bodyPr/>
                    <a:lstStyle/>
                    <a:p>
                      <a:pPr lvl="0"/>
                      <a:r>
                        <a:rPr lang="en-US" sz="1000"/>
                        <a:t>M3</a:t>
                      </a:r>
                      <a:endParaRPr lang="en-GB" sz="1000"/>
                    </a:p>
                  </a:txBody>
                  <a:tcPr/>
                </a:tc>
                <a:tc>
                  <a:txBody>
                    <a:bodyPr/>
                    <a:lstStyle/>
                    <a:p>
                      <a:pPr lvl="0"/>
                      <a:r>
                        <a:rPr lang="en-US" sz="1000"/>
                        <a:t>M4</a:t>
                      </a:r>
                      <a:endParaRPr lang="en-GB" sz="1000"/>
                    </a:p>
                  </a:txBody>
                  <a:tcPr/>
                </a:tc>
                <a:tc>
                  <a:txBody>
                    <a:bodyPr/>
                    <a:lstStyle/>
                    <a:p>
                      <a:pPr lvl="0"/>
                      <a:r>
                        <a:rPr lang="en-US" sz="1000"/>
                        <a:t>M5</a:t>
                      </a:r>
                      <a:endParaRPr lang="en-GB" sz="1000"/>
                    </a:p>
                  </a:txBody>
                  <a:tcPr/>
                </a:tc>
                <a:tc>
                  <a:txBody>
                    <a:bodyPr/>
                    <a:lstStyle/>
                    <a:p>
                      <a:pPr lvl="0"/>
                      <a:r>
                        <a:rPr lang="en-US" sz="1000"/>
                        <a:t>M6</a:t>
                      </a:r>
                      <a:endParaRPr lang="en-GB" sz="1000"/>
                    </a:p>
                  </a:txBody>
                  <a:tcPr/>
                </a:tc>
                <a:extLst>
                  <a:ext uri="{0D108BD9-81ED-4DB2-BD59-A6C34878D82A}">
                    <a16:rowId xmlns:a16="http://schemas.microsoft.com/office/drawing/2014/main" val="1394630073"/>
                  </a:ext>
                </a:extLst>
              </a:tr>
              <a:tr h="398221">
                <a:tc>
                  <a:txBody>
                    <a:bodyPr/>
                    <a:lstStyle/>
                    <a:p>
                      <a:pPr lvl="0"/>
                      <a:r>
                        <a:rPr lang="en-GB" sz="1000" b="1"/>
                        <a:t>Feasibility Study</a:t>
                      </a:r>
                    </a:p>
                  </a:txBody>
                  <a:tcPr/>
                </a:tc>
                <a:tc>
                  <a:txBody>
                    <a:bodyPr/>
                    <a:lstStyle/>
                    <a:p>
                      <a:pPr lvl="0"/>
                      <a:endParaRPr lang="en-GB"/>
                    </a:p>
                  </a:txBody>
                  <a:tcPr>
                    <a:solidFill>
                      <a:srgbClr val="156082"/>
                    </a:solidFill>
                  </a:tcPr>
                </a:tc>
                <a:tc>
                  <a:txBody>
                    <a:bodyPr/>
                    <a:lstStyle/>
                    <a:p>
                      <a:pPr lvl="0"/>
                      <a:endParaRPr lang="en-GB"/>
                    </a:p>
                  </a:txBody>
                  <a:tcPr>
                    <a:solidFill>
                      <a:srgbClr val="156082"/>
                    </a:solidFill>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933038043"/>
                  </a:ext>
                </a:extLst>
              </a:tr>
              <a:tr h="398221">
                <a:tc>
                  <a:txBody>
                    <a:bodyPr/>
                    <a:lstStyle/>
                    <a:p>
                      <a:pPr lvl="0"/>
                      <a:r>
                        <a:rPr lang="en-GB" sz="1000" b="1"/>
                        <a:t>Design &amp; Planning</a:t>
                      </a:r>
                    </a:p>
                  </a:txBody>
                  <a:tcPr/>
                </a:tc>
                <a:tc>
                  <a:txBody>
                    <a:bodyPr/>
                    <a:lstStyle/>
                    <a:p>
                      <a:pPr lvl="0"/>
                      <a:endParaRPr lang="en-GB"/>
                    </a:p>
                  </a:txBody>
                  <a:tcPr/>
                </a:tc>
                <a:tc>
                  <a:txBody>
                    <a:bodyPr/>
                    <a:lstStyle/>
                    <a:p>
                      <a:pPr lvl="0"/>
                      <a:endParaRPr lang="en-GB"/>
                    </a:p>
                  </a:txBody>
                  <a:tcPr>
                    <a:solidFill>
                      <a:srgbClr val="156082"/>
                    </a:solidFill>
                  </a:tcPr>
                </a:tc>
                <a:tc>
                  <a:txBody>
                    <a:bodyPr/>
                    <a:lstStyle/>
                    <a:p>
                      <a:pPr lvl="0"/>
                      <a:endParaRPr lang="en-GB"/>
                    </a:p>
                  </a:txBody>
                  <a:tcPr>
                    <a:solidFill>
                      <a:srgbClr val="156082"/>
                    </a:solidFill>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989442553"/>
                  </a:ext>
                </a:extLst>
              </a:tr>
              <a:tr h="398221">
                <a:tc>
                  <a:txBody>
                    <a:bodyPr/>
                    <a:lstStyle/>
                    <a:p>
                      <a:pPr lvl="0"/>
                      <a:r>
                        <a:rPr lang="en-GB" sz="1000" b="1"/>
                        <a:t>Procurement</a:t>
                      </a:r>
                    </a:p>
                  </a:txBody>
                  <a:tcPr/>
                </a:tc>
                <a:tc>
                  <a:txBody>
                    <a:bodyPr/>
                    <a:lstStyle/>
                    <a:p>
                      <a:pPr lvl="0"/>
                      <a:endParaRPr lang="en-GB"/>
                    </a:p>
                  </a:txBody>
                  <a:tcPr/>
                </a:tc>
                <a:tc>
                  <a:txBody>
                    <a:bodyPr/>
                    <a:lstStyle/>
                    <a:p>
                      <a:pPr lvl="0"/>
                      <a:endParaRPr lang="en-GB"/>
                    </a:p>
                  </a:txBody>
                  <a:tcPr/>
                </a:tc>
                <a:tc>
                  <a:txBody>
                    <a:bodyPr/>
                    <a:lstStyle/>
                    <a:p>
                      <a:pPr lvl="0"/>
                      <a:endParaRPr lang="en-GB"/>
                    </a:p>
                  </a:txBody>
                  <a:tcPr>
                    <a:solidFill>
                      <a:srgbClr val="156082"/>
                    </a:solidFill>
                  </a:tcPr>
                </a:tc>
                <a:tc>
                  <a:txBody>
                    <a:bodyPr/>
                    <a:lstStyle/>
                    <a:p>
                      <a:pPr lvl="0"/>
                      <a:endParaRPr lang="en-GB"/>
                    </a:p>
                  </a:txBody>
                  <a:tcPr>
                    <a:solidFill>
                      <a:srgbClr val="156082"/>
                    </a:solidFill>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3906278028"/>
                  </a:ext>
                </a:extLst>
              </a:tr>
              <a:tr h="497863">
                <a:tc>
                  <a:txBody>
                    <a:bodyPr/>
                    <a:lstStyle/>
                    <a:p>
                      <a:pPr lvl="0"/>
                      <a:r>
                        <a:rPr lang="en-GB" sz="1000" b="1"/>
                        <a:t>Construction &amp; Digital Integration</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solidFill>
                      <a:srgbClr val="156082"/>
                    </a:solidFill>
                  </a:tcPr>
                </a:tc>
                <a:tc>
                  <a:txBody>
                    <a:bodyPr/>
                    <a:lstStyle/>
                    <a:p>
                      <a:pPr lvl="0"/>
                      <a:endParaRPr lang="en-GB"/>
                    </a:p>
                  </a:txBody>
                  <a:tcPr>
                    <a:solidFill>
                      <a:srgbClr val="156082"/>
                    </a:solidFill>
                  </a:tcPr>
                </a:tc>
                <a:tc>
                  <a:txBody>
                    <a:bodyPr/>
                    <a:lstStyle/>
                    <a:p>
                      <a:pPr lvl="0"/>
                      <a:endParaRPr lang="en-GB"/>
                    </a:p>
                  </a:txBody>
                  <a:tcPr>
                    <a:solidFill>
                      <a:srgbClr val="156082"/>
                    </a:solidFill>
                  </a:tcPr>
                </a:tc>
                <a:extLst>
                  <a:ext uri="{0D108BD9-81ED-4DB2-BD59-A6C34878D82A}">
                    <a16:rowId xmlns:a16="http://schemas.microsoft.com/office/drawing/2014/main" val="3592370875"/>
                  </a:ext>
                </a:extLst>
              </a:tr>
              <a:tr h="398221">
                <a:tc>
                  <a:txBody>
                    <a:bodyPr/>
                    <a:lstStyle/>
                    <a:p>
                      <a:pPr lvl="0"/>
                      <a:r>
                        <a:rPr lang="en-GB" sz="1000" b="1"/>
                        <a:t>Testing &amp; Handover</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solidFill>
                      <a:srgbClr val="156082"/>
                    </a:solidFill>
                  </a:tcPr>
                </a:tc>
                <a:extLst>
                  <a:ext uri="{0D108BD9-81ED-4DB2-BD59-A6C34878D82A}">
                    <a16:rowId xmlns:a16="http://schemas.microsoft.com/office/drawing/2014/main" val="2266436660"/>
                  </a:ext>
                </a:extLst>
              </a:tr>
            </a:tbl>
          </a:graphicData>
        </a:graphic>
      </p:graphicFrame>
    </p:spTree>
  </p:cSld>
  <p:clrMapOvr>
    <a:masterClrMapping/>
  </p:clrMapOvr>
</p:sld>
</file>

<file path=ppt/slides/slide3.xml><?xml version="1.0" encoding="utf-8"?>
<p:sld xmlns:a="http://purl.oclc.org/ooxml/drawingml/main" xmlns:r="http://purl.oclc.org/ooxml/officeDocument/relationships" xmlns:p="http://purl.oclc.org/ooxml/presentationml/main">
  <p:cSld name="Slide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CCC84B60-D1C8-11C8-9218-8CC1B45B9C4D}"/>
              </a:ext>
            </a:extLst>
          </p:cNvPr>
          <p:cNvSpPr txBox="1"/>
          <p:nvPr/>
        </p:nvSpPr>
        <p:spPr>
          <a:xfrm>
            <a:off x="1225552" y="159370"/>
            <a:ext cx="9893295" cy="9417963"/>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Part B – Critical Reflection on Tutor and Peer Feedback</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1. Description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As part of my Project Management assessment, I presented a project proposal poster based on the </a:t>
            </a:r>
            <a:r>
              <a:rPr lang="en-GB" sz="1400" b="1" i="0" u="none" strike="noStrike" kern="1200" cap="none" spc="0" baseline="0%" dirty="0">
                <a:solidFill>
                  <a:srgbClr val="000000"/>
                </a:solidFill>
                <a:uFillTx/>
                <a:latin typeface="Aptos"/>
              </a:rPr>
              <a:t>Redevelopment of the Central Transport Hub</a:t>
            </a:r>
            <a:r>
              <a:rPr lang="en-GB" sz="1400" b="0" i="0" u="none" strike="noStrike" kern="1200" cap="none" spc="0" baseline="0%" dirty="0">
                <a:solidFill>
                  <a:srgbClr val="000000"/>
                </a:solidFill>
                <a:uFillTx/>
                <a:latin typeface="Aptos"/>
              </a:rPr>
              <a:t>. The poster explained the project background, aims and objectives, project scope, stakeholder analysis, work breakdown structure, quad chart and measures of success. During the presentation, I received feedback from both my tutor and classmates. Overall, they commented that the poster was professional, well organised and visually appealing. They felt the layout was easy to follow, the charts were clear and the information was presented in a logical order. They also believed the project was relevant to the assessment brief and demonstrated a good understanding of project management principles. Although the overall feedback was positive, I recognised that there were opportunities to expand some sections in greater detail within the final project management plan.</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2. Feelings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Before presenting, I felt nervous because there were many people watching and listening to my presentation. I was worried about speaking confidently and explaining my ideas clearly. However, as I continued presenting, I became more comfortable and my confidence increased. Receiving positive feedback from both my tutor and peers reassured me that the effort I had put into designing and organising the poster had been worthwhile. Their comments motivated me to continue improving my work rather than viewing feedback as criticism.</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3. Evaluation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One of the main strengths identified during the feedback was the professional appearance of my poster. The layout, colour scheme and project management diagrams made the information easy to read and understand. The stakeholder analysis, work breakdown structure and quad chart helped communicate the project effectively without making the poster confusing. I also successfully linked my chosen project to the regeneration scenario and demonstrated its strategic importance. However, I recognised that a poster can only provide a high-level overview. Some areas could benefit from further explanation and supporting detail, particularly when developing the final project management plan.</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4. Analysis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The feedback highlighted the importance of balancing visual presentation with detailed project planning. While my poster achieved its purpose as a concise proposal, the final report requires greater depth and justification. I realised that effective project management is not only about presenting information attractively but also about providing clear evidence to support decisions, identify risks and explain project planning processes. The feedback reinforced that successful communication should be both visually engaging and supported by detailed analysis.</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5. Conclusion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Reflecting on this experience has helped me recognise that I produced a strong project proposal with a clear structure and professional presentation. It also showed me the value of constructive feedback in improving the quality of my work. I learned that presenting information clearly is important, but providing sufficient detail and justification is equally essential for effective project management. This experience has increased my confidence in presenting while encouraging me to develop my analytical skills further.</a:t>
            </a:r>
          </a:p>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6. Action Plan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Based on the feedback received, I will strengthen my final Project Management Plan by expanding the detail provided throughout the report. I will include a more comprehensive stakeholder analysis, provide stronger justification for project decisions, develop a more detailed risk assessment with appropriate mitigation strategies and support my discussion with additional academic references. I will also ensure that project management tools such as the Work Breakdown Structure, project schedule and other planning techniques are explained more thoroughly. These improvements will build upon the strengths of my poster while producing a more detailed and academically robust final submission.</a:t>
            </a:r>
          </a:p>
        </p:txBody>
      </p:sp>
    </p:spTree>
  </p:cSld>
  <p:clrMapOvr>
    <a:masterClrMapping/>
  </p:clrMapOvr>
</p:sld>
</file>

<file path=ppt/slides/slide4.xml><?xml version="1.0" encoding="utf-8"?>
<p:sld xmlns:a="http://purl.oclc.org/ooxml/drawingml/main" xmlns:r="http://purl.oclc.org/ooxml/officeDocument/relationships" xmlns:p="http://purl.oclc.org/ooxml/presentationml/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D422F76-6E7B-36BE-7597-747881BEC204}"/>
              </a:ext>
            </a:extLst>
          </p:cNvPr>
          <p:cNvSpPr txBox="1"/>
          <p:nvPr/>
        </p:nvSpPr>
        <p:spPr>
          <a:xfrm>
            <a:off x="787398" y="1400186"/>
            <a:ext cx="11557001" cy="6509476"/>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
              </a:lnSpc>
              <a:spcBef>
                <a:spcPts val="0"/>
              </a:spcBef>
              <a:spcAft>
                <a:spcPts val="0"/>
              </a:spcAft>
              <a:buSzPct val="100%"/>
              <a:buAutoNum type="arabicPeriod"/>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Aptos"/>
              </a:rPr>
              <a:t>Introduction</a:t>
            </a:r>
          </a:p>
          <a:p>
            <a:pPr marL="342900" marR="0" lvl="0" indent="-342900" algn="l" defTabSz="914400" rtl="0" fontAlgn="auto" hangingPunct="1">
              <a:lnSpc>
                <a:spcPct val="100%"/>
              </a:lnSpc>
              <a:spcBef>
                <a:spcPts val="0"/>
              </a:spcBef>
              <a:spcAft>
                <a:spcPts val="0"/>
              </a:spcAft>
              <a:buSzPct val="100%"/>
              <a:buAutoNum type="arabicPeriod"/>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Transport infrastructure plays a significant role in supporting economic growth, social mobility and sustainable urban development. Efficient transport systems enable the movement of passengers and freight while improving connectivity between businesses, communities and public services. However, ageing transport infrastructure presents increasing challenges for many UK cities, particularly where facilities no longer meet current safety regulations, accessibility standards and environmental requirements.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project considered in this report focuses on the redevelopment of a central transport hub following its emergency closure due to structural deterioration. The transport hub had operated for over forty years and served as the city's primary interchange for rail, bus and freight services. Structural inspections identified serious defects that made continued operation unsafe, leading to immediate closure. Consequently, commuters experienced significant disruption, local businesses suffered financial losses and freight operations became less efficient.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Among the regeneration options proposed by the local authority, the redevelopment of the existing transport hub has been selected as the preferred project. Redevelopment provides a long-term solution that restores transport capacity while creating a safer, more accessible and technologically advanced transport network. The project also supports wider government objectives relating to sustainable transport, digital innovation and net-zero carbon emissions.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Successful delivery requires effective project management to balance the competing constraints of time, cost, quality and scope while managing stakeholder expectations and project risks. Therefore, this report applies recognised project management tools and techniques to demonstrate how the redevelopment project can be planned, monitored and controlled throughout its lifecycle. The report covers the project description, project scope, work breakdown structure, quad chart, project schedule, stakeholder management, resource allocation and risk analysis before concluding with recommendations for successful project delivery.</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br>
              <a:rPr lang="en-GB" sz="1100" b="0" i="0" u="none" strike="noStrike" kern="1200" cap="none" spc="0" baseline="0%" dirty="0">
                <a:solidFill>
                  <a:srgbClr val="000000"/>
                </a:solidFill>
                <a:uFillTx/>
                <a:latin typeface="Aptos"/>
              </a:rPr>
            </a:br>
            <a:endParaRPr lang="en-GB" sz="1100" b="0" i="0" u="none" strike="noStrike" kern="1200" cap="none" spc="0" baseline="0%" dirty="0">
              <a:solidFill>
                <a:srgbClr val="000000"/>
              </a:solidFill>
              <a:uFillTx/>
              <a:latin typeface="Aptos"/>
            </a:endParaRPr>
          </a:p>
        </p:txBody>
      </p:sp>
      <p:sp>
        <p:nvSpPr>
          <p:cNvPr id="3" name="TextBox 3">
            <a:extLst>
              <a:ext uri="{FF2B5EF4-FFF2-40B4-BE49-F238E27FC236}">
                <a16:creationId xmlns:a16="http://schemas.microsoft.com/office/drawing/2014/main" id="{E894C5D1-2BDE-0E9F-7677-56F0E6555555}"/>
              </a:ext>
            </a:extLst>
          </p:cNvPr>
          <p:cNvSpPr txBox="1"/>
          <p:nvPr/>
        </p:nvSpPr>
        <p:spPr>
          <a:xfrm>
            <a:off x="787398" y="416616"/>
            <a:ext cx="9804397"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ptos"/>
              </a:rPr>
              <a:t>Part C- Project Management Plan of the Redevelopment of the central Transport Hub</a:t>
            </a:r>
            <a:endParaRPr lang="en-GB" sz="2400" b="1" i="0" u="none" strike="noStrike" kern="1200" cap="none" spc="0" baseline="0%" dirty="0">
              <a:solidFill>
                <a:srgbClr val="000000"/>
              </a:solidFill>
              <a:uFillTx/>
              <a:latin typeface="Aptos"/>
            </a:endParaRPr>
          </a:p>
        </p:txBody>
      </p:sp>
    </p:spTree>
  </p:cSld>
  <p:clrMapOvr>
    <a:masterClrMapping/>
  </p:clrMapOvr>
</p:sld>
</file>

<file path=ppt/slides/slide5.xml><?xml version="1.0" encoding="utf-8"?>
<p:sld xmlns:a="http://purl.oclc.org/ooxml/drawingml/main" xmlns:r="http://purl.oclc.org/ooxml/officeDocument/relationships" xmlns:p="http://purl.oclc.org/ooxml/presentationml/main">
  <p:cSld name="Slide1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7A993AD-EB24-90E4-607B-3E61D53E2A55}"/>
              </a:ext>
            </a:extLst>
          </p:cNvPr>
          <p:cNvSpPr txBox="1"/>
          <p:nvPr/>
        </p:nvSpPr>
        <p:spPr>
          <a:xfrm>
            <a:off x="254002" y="260895"/>
            <a:ext cx="11087100" cy="92025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2. </a:t>
            </a:r>
            <a:r>
              <a:rPr lang="en-GB" sz="2400" b="1" i="0" u="none" strike="noStrike" kern="1200" cap="none" spc="0" baseline="0%">
                <a:solidFill>
                  <a:srgbClr val="000000"/>
                </a:solidFill>
                <a:uFillTx/>
                <a:latin typeface="Aptos"/>
              </a:rPr>
              <a:t>Project Description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24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2.1 Background</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closure of the city's central transport hub has created major operational and economic challenges. As one of the region's busiest transport interchanges, the facility previously connected rail, bus and freight services while supporting thousands of passengers each day. Structural assessments revealed that the ageing infrastructure no longer complied with modern health and safety regulations or accessibility requirements. The immediate closure resulted in severe congestion, longer travel times, disrupted supply chains and reduced economic activity within the surrounding area.</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local authority has therefore prioritised the redevelopment of the transport hub as part of a wider regeneration programme. Rather than carrying out temporary repairs, the project will replace outdated infrastructure with a modern transport facility designed to meet future demand while supporting sustainable urban growth.</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2.2 Project Aim</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primary aim of the project is to redevelop the existing transport hub into a safe, accessible, environmentally sustainable and digitally integrated transport interchange that restores full transport capacity while supporting long-term economic development.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2.3 Project Objectives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project will achieve the following objectives:</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Complete the redevelopment within 24 months.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Deliver the project within the approved budget.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Achieve full compliance with UK health and safety legislation.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Improve accessibility for disabled passengers through inclusive design.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Increase passenger handling capacity by approximately 30%.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Introduce digital passenger information systems and intelligent traffic management.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Incorporate sustainable construction materials and energy-efficient infrastructure.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Minimise disruption to residents, businesses and transport users during construction.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2.4 Expected Benefits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Successful completion of the redevelopment project is expected to provide several strategic benefits, including:</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Improved public safety.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Increased transport efficiency.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Reduced traffic congestion.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Enhanced passenger experience.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Greater accessibility for all users.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Increased support for local businesses.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Improved freight logistics.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Reduced environmental impact through sustainable infrastructure.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Long-term economic regeneration of the surrounding area. </a:t>
            </a:r>
          </a:p>
        </p:txBody>
      </p:sp>
    </p:spTree>
  </p:cSld>
  <p:clrMapOvr>
    <a:masterClrMapping/>
  </p:clrMapOvr>
</p:sld>
</file>

<file path=ppt/slides/slide6.xml><?xml version="1.0" encoding="utf-8"?>
<p:sld xmlns:a="http://purl.oclc.org/ooxml/drawingml/main" xmlns:r="http://purl.oclc.org/ooxml/officeDocument/relationships" xmlns:p="http://purl.oclc.org/ooxml/presentationml/main">
  <p:cSld name="Slide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3288BD9E-9D0B-B46D-0487-395AAFE3B068}"/>
              </a:ext>
            </a:extLst>
          </p:cNvPr>
          <p:cNvSpPr txBox="1"/>
          <p:nvPr/>
        </p:nvSpPr>
        <p:spPr>
          <a:xfrm>
            <a:off x="139702" y="29352"/>
            <a:ext cx="11645898" cy="929485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3. Project Scope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Project scope defines the work required to successfully complete the redevelopment of the Central Transport Hub. A clearly defined scope helps control project costs, prevent scope creep and ensure that all stakeholders have a shared understanding of the project's objectives and deliverables. Establishing project boundaries also supports effective planning and resource management throughout the project lifecycle.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ptos"/>
              </a:rPr>
              <a:t>3.1 In Scope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The following activities are included within the project scope:</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Demolition of unsafe sections of the existing transport hub.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Design and construction of a modern transport interchange.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Construction of new rail platforms and bus terminals.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Development of freight loading and unloading facilities.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Installation of lifts, escalators and step-free access to meet accessibility legislation.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Installation of digital passenger information displays and smart ticketing technology.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Intelligent traffic management systems.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CCTV, lighting and security systems.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Sustainable drainage systems and environmentally friendly landscaping.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Solar panels and energy-efficient lighting to support net-zero objectives.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Testing, commissioning and safety inspections before opening.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Staff training and operational handover. </a:t>
            </a:r>
            <a:br>
              <a:rPr lang="en-GB" sz="1400" b="0" i="0" u="none" strike="noStrike" kern="1200" cap="none" spc="0" baseline="0%" dirty="0">
                <a:solidFill>
                  <a:srgbClr val="000000"/>
                </a:solidFill>
                <a:uFillTx/>
                <a:latin typeface="Aptos"/>
              </a:rPr>
            </a:br>
            <a:endParaRPr lang="en-GB" sz="14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ptos"/>
              </a:rPr>
              <a:t>3.2 Out of Scope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The following activities are excluded from this project:</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Expansion of railway lines outside the transport hub.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Construction of new motorway or highway infrastructure.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Residential or commercial property development surrounding the transport hub.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Changes to national rail timetables.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Procurement of buses or trains.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Future maintenance after the official project handover.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Private developments not funded within the regeneration programme.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Clearly identifying exclusions helps prevent misunderstandings between stakeholders and reduces the likelihood of unnecessary project changes during implementation.</a:t>
            </a:r>
            <a:br>
              <a:rPr lang="en-GB" sz="1400" b="0" i="0" u="none" strike="noStrike" kern="1200" cap="none" spc="0" baseline="0%" dirty="0">
                <a:solidFill>
                  <a:srgbClr val="000000"/>
                </a:solidFill>
                <a:uFillTx/>
                <a:latin typeface="Aptos"/>
              </a:rPr>
            </a:br>
            <a:endParaRPr lang="en-GB" sz="14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ptos"/>
              </a:rPr>
              <a:t>3.3 Project Deliverables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The key deliverables expected upon project completion include:</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A fully operational central transport hub.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Modern passenger waiting areas and customer facilities.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Accessible transport infrastructure that complies with UK equality legislation.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Smart ticketing and real-time passenger information systems.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Freight logistics facilities.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Sustainable transport infrastructure incorporating renewable energy technologies.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Updated road access, pedestrian walkways and cycling facilities.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Completed health and safety certification. </a:t>
            </a:r>
          </a:p>
          <a:p>
            <a:pPr marL="342900" marR="0" lvl="0" indent="-34290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Final project documentation and operational handover. </a:t>
            </a:r>
          </a:p>
        </p:txBody>
      </p:sp>
    </p:spTree>
  </p:cSld>
  <p:clrMapOvr>
    <a:masterClrMapping/>
  </p:clrMapOvr>
</p:sld>
</file>

<file path=ppt/slides/slide7.xml><?xml version="1.0" encoding="utf-8"?>
<p:sld xmlns:a="http://purl.oclc.org/ooxml/drawingml/main" xmlns:r="http://purl.oclc.org/ooxml/officeDocument/relationships" xmlns:p="http://purl.oclc.org/ooxml/presentationml/main">
  <p:cSld name="Slide6">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D59C0E0B-4B5D-7E07-5C9A-FB9AC404AB4A}"/>
              </a:ext>
            </a:extLst>
          </p:cNvPr>
          <p:cNvSpPr txBox="1"/>
          <p:nvPr/>
        </p:nvSpPr>
        <p:spPr>
          <a:xfrm>
            <a:off x="752478" y="871834"/>
            <a:ext cx="8023229" cy="1323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ptos"/>
              </a:rPr>
              <a:t>3.4 Project Constraints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Several constraints may influence the successful delivery of the redevelopment project. These constraints must be carefully managed to ensure the project remains on schedule, within budget and meets the required quality standards.</a:t>
            </a:r>
          </a:p>
        </p:txBody>
      </p:sp>
      <p:graphicFrame>
        <p:nvGraphicFramePr>
          <p:cNvPr id="3" name="Table 6">
            <a:extLst>
              <a:ext uri="{FF2B5EF4-FFF2-40B4-BE49-F238E27FC236}">
                <a16:creationId xmlns:a16="http://schemas.microsoft.com/office/drawing/2014/main" id="{E8CBE598-FCA1-ADD6-D09E-5F5C68A3DE45}"/>
              </a:ext>
            </a:extLst>
          </p:cNvPr>
          <p:cNvGraphicFramePr>
            <a:graphicFrameLocks noGrp="1"/>
          </p:cNvGraphicFramePr>
          <p:nvPr/>
        </p:nvGraphicFramePr>
        <p:xfrm>
          <a:off x="752478" y="2484909"/>
          <a:ext cx="11042640" cy="3566160"/>
        </p:xfrm>
        <a:graphic>
          <a:graphicData uri="http://purl.oclc.org/ooxml/drawingml/table">
            <a:tbl>
              <a:tblPr>
                <a:effectLst/>
              </a:tblPr>
              <a:tblGrid>
                <a:gridCol w="5521320">
                  <a:extLst>
                    <a:ext uri="{9D8B030D-6E8A-4147-A177-3AD203B41FA5}">
                      <a16:colId xmlns:a16="http://schemas.microsoft.com/office/drawing/2014/main" val="289592926"/>
                    </a:ext>
                  </a:extLst>
                </a:gridCol>
                <a:gridCol w="5521320">
                  <a:extLst>
                    <a:ext uri="{9D8B030D-6E8A-4147-A177-3AD203B41FA5}">
                      <a16:colId xmlns:a16="http://schemas.microsoft.com/office/drawing/2014/main" val="166675337"/>
                    </a:ext>
                  </a:extLst>
                </a:gridCol>
              </a:tblGrid>
              <a:tr h="0">
                <a:tc>
                  <a:txBody>
                    <a:bodyPr/>
                    <a:lstStyle/>
                    <a:p>
                      <a:pPr lvl="0">
                        <a:buNone/>
                      </a:pPr>
                      <a:r>
                        <a:rPr lang="en-GB">
                          <a:solidFill>
                            <a:srgbClr val="000000"/>
                          </a:solidFill>
                        </a:rPr>
                        <a:t>Constraint</a:t>
                      </a:r>
                    </a:p>
                  </a:txBody>
                  <a:tcPr anchor="ctr">
                    <a:solidFill>
                      <a:srgbClr val="E8E8E8"/>
                    </a:solidFill>
                  </a:tcPr>
                </a:tc>
                <a:tc>
                  <a:txBody>
                    <a:bodyPr/>
                    <a:lstStyle/>
                    <a:p>
                      <a:pPr lvl="0">
                        <a:buNone/>
                      </a:pPr>
                      <a:r>
                        <a:rPr lang="en-GB">
                          <a:solidFill>
                            <a:srgbClr val="000000"/>
                          </a:solidFill>
                        </a:rPr>
                        <a:t>Description</a:t>
                      </a:r>
                    </a:p>
                  </a:txBody>
                  <a:tcPr anchor="ctr">
                    <a:solidFill>
                      <a:srgbClr val="E8E8E8"/>
                    </a:solidFill>
                  </a:tcPr>
                </a:tc>
                <a:extLst>
                  <a:ext uri="{0D108BD9-81ED-4DB2-BD59-A6C34878D82A}">
                    <a16:rowId xmlns:a16="http://schemas.microsoft.com/office/drawing/2014/main" val="982099000"/>
                  </a:ext>
                </a:extLst>
              </a:tr>
              <a:tr h="0">
                <a:tc>
                  <a:txBody>
                    <a:bodyPr/>
                    <a:lstStyle/>
                    <a:p>
                      <a:pPr lvl="0">
                        <a:buNone/>
                      </a:pPr>
                      <a:r>
                        <a:rPr lang="en-GB">
                          <a:solidFill>
                            <a:srgbClr val="000000"/>
                          </a:solidFill>
                        </a:rPr>
                        <a:t>Budget</a:t>
                      </a:r>
                    </a:p>
                  </a:txBody>
                  <a:tcPr anchor="ctr">
                    <a:solidFill>
                      <a:srgbClr val="E8E8E8"/>
                    </a:solidFill>
                  </a:tcPr>
                </a:tc>
                <a:tc>
                  <a:txBody>
                    <a:bodyPr/>
                    <a:lstStyle/>
                    <a:p>
                      <a:pPr lvl="0">
                        <a:buNone/>
                      </a:pPr>
                      <a:r>
                        <a:rPr lang="en-GB">
                          <a:solidFill>
                            <a:srgbClr val="000000"/>
                          </a:solidFill>
                        </a:rPr>
                        <a:t>The project must remain within the allocated funding approved by the local authority.</a:t>
                      </a:r>
                    </a:p>
                  </a:txBody>
                  <a:tcPr anchor="ctr">
                    <a:solidFill>
                      <a:srgbClr val="E8E8E8"/>
                    </a:solidFill>
                  </a:tcPr>
                </a:tc>
                <a:extLst>
                  <a:ext uri="{0D108BD9-81ED-4DB2-BD59-A6C34878D82A}">
                    <a16:rowId xmlns:a16="http://schemas.microsoft.com/office/drawing/2014/main" val="2927431420"/>
                  </a:ext>
                </a:extLst>
              </a:tr>
              <a:tr h="0">
                <a:tc>
                  <a:txBody>
                    <a:bodyPr/>
                    <a:lstStyle/>
                    <a:p>
                      <a:pPr lvl="0">
                        <a:buNone/>
                      </a:pPr>
                      <a:r>
                        <a:rPr lang="en-GB">
                          <a:solidFill>
                            <a:srgbClr val="000000"/>
                          </a:solidFill>
                        </a:rPr>
                        <a:t>Time</a:t>
                      </a:r>
                    </a:p>
                  </a:txBody>
                  <a:tcPr anchor="ctr">
                    <a:solidFill>
                      <a:srgbClr val="E8E8E8"/>
                    </a:solidFill>
                  </a:tcPr>
                </a:tc>
                <a:tc>
                  <a:txBody>
                    <a:bodyPr/>
                    <a:lstStyle/>
                    <a:p>
                      <a:pPr lvl="0">
                        <a:buNone/>
                      </a:pPr>
                      <a:r>
                        <a:rPr lang="en-GB">
                          <a:solidFill>
                            <a:srgbClr val="000000"/>
                          </a:solidFill>
                        </a:rPr>
                        <a:t>Redevelopment should be completed within 24 months to reduce disruption.</a:t>
                      </a:r>
                    </a:p>
                  </a:txBody>
                  <a:tcPr anchor="ctr">
                    <a:solidFill>
                      <a:srgbClr val="E8E8E8"/>
                    </a:solidFill>
                  </a:tcPr>
                </a:tc>
                <a:extLst>
                  <a:ext uri="{0D108BD9-81ED-4DB2-BD59-A6C34878D82A}">
                    <a16:rowId xmlns:a16="http://schemas.microsoft.com/office/drawing/2014/main" val="506140233"/>
                  </a:ext>
                </a:extLst>
              </a:tr>
              <a:tr h="0">
                <a:tc>
                  <a:txBody>
                    <a:bodyPr/>
                    <a:lstStyle/>
                    <a:p>
                      <a:pPr lvl="0">
                        <a:buNone/>
                      </a:pPr>
                      <a:r>
                        <a:rPr lang="en-GB">
                          <a:solidFill>
                            <a:srgbClr val="000000"/>
                          </a:solidFill>
                        </a:rPr>
                        <a:t>Safety</a:t>
                      </a:r>
                    </a:p>
                  </a:txBody>
                  <a:tcPr anchor="ctr">
                    <a:solidFill>
                      <a:srgbClr val="E8E8E8"/>
                    </a:solidFill>
                  </a:tcPr>
                </a:tc>
                <a:tc>
                  <a:txBody>
                    <a:bodyPr/>
                    <a:lstStyle/>
                    <a:p>
                      <a:pPr lvl="0">
                        <a:buNone/>
                      </a:pPr>
                      <a:r>
                        <a:rPr lang="en-GB">
                          <a:solidFill>
                            <a:srgbClr val="000000"/>
                          </a:solidFill>
                        </a:rPr>
                        <a:t>Construction must comply with UK health and safety regulations.</a:t>
                      </a:r>
                    </a:p>
                  </a:txBody>
                  <a:tcPr anchor="ctr">
                    <a:solidFill>
                      <a:srgbClr val="E8E8E8"/>
                    </a:solidFill>
                  </a:tcPr>
                </a:tc>
                <a:extLst>
                  <a:ext uri="{0D108BD9-81ED-4DB2-BD59-A6C34878D82A}">
                    <a16:rowId xmlns:a16="http://schemas.microsoft.com/office/drawing/2014/main" val="2324129194"/>
                  </a:ext>
                </a:extLst>
              </a:tr>
              <a:tr h="0">
                <a:tc>
                  <a:txBody>
                    <a:bodyPr/>
                    <a:lstStyle/>
                    <a:p>
                      <a:pPr lvl="0">
                        <a:buNone/>
                      </a:pPr>
                      <a:r>
                        <a:rPr lang="en-GB">
                          <a:solidFill>
                            <a:srgbClr val="000000"/>
                          </a:solidFill>
                        </a:rPr>
                        <a:t>Environmental regulations</a:t>
                      </a:r>
                    </a:p>
                  </a:txBody>
                  <a:tcPr anchor="ctr">
                    <a:solidFill>
                      <a:srgbClr val="E8E8E8"/>
                    </a:solidFill>
                  </a:tcPr>
                </a:tc>
                <a:tc>
                  <a:txBody>
                    <a:bodyPr/>
                    <a:lstStyle/>
                    <a:p>
                      <a:pPr lvl="0">
                        <a:buNone/>
                      </a:pPr>
                      <a:r>
                        <a:rPr lang="en-GB">
                          <a:solidFill>
                            <a:srgbClr val="000000"/>
                          </a:solidFill>
                        </a:rPr>
                        <a:t>Construction activities must minimise environmental impact and meet sustainability targets.</a:t>
                      </a:r>
                    </a:p>
                  </a:txBody>
                  <a:tcPr anchor="ctr">
                    <a:solidFill>
                      <a:srgbClr val="E8E8E8"/>
                    </a:solidFill>
                  </a:tcPr>
                </a:tc>
                <a:extLst>
                  <a:ext uri="{0D108BD9-81ED-4DB2-BD59-A6C34878D82A}">
                    <a16:rowId xmlns:a16="http://schemas.microsoft.com/office/drawing/2014/main" val="3884886237"/>
                  </a:ext>
                </a:extLst>
              </a:tr>
              <a:tr h="0">
                <a:tc>
                  <a:txBody>
                    <a:bodyPr/>
                    <a:lstStyle/>
                    <a:p>
                      <a:pPr lvl="0">
                        <a:buNone/>
                      </a:pPr>
                      <a:r>
                        <a:rPr lang="en-GB">
                          <a:solidFill>
                            <a:srgbClr val="000000"/>
                          </a:solidFill>
                        </a:rPr>
                        <a:t>Stakeholder expectations</a:t>
                      </a:r>
                    </a:p>
                  </a:txBody>
                  <a:tcPr anchor="ctr">
                    <a:solidFill>
                      <a:srgbClr val="E8E8E8"/>
                    </a:solidFill>
                  </a:tcPr>
                </a:tc>
                <a:tc>
                  <a:txBody>
                    <a:bodyPr/>
                    <a:lstStyle/>
                    <a:p>
                      <a:pPr lvl="0">
                        <a:buNone/>
                      </a:pPr>
                      <a:r>
                        <a:rPr lang="en-GB">
                          <a:solidFill>
                            <a:srgbClr val="000000"/>
                          </a:solidFill>
                        </a:rPr>
                        <a:t>Local residents, businesses and transport operators expect minimal disruption throughout construction.</a:t>
                      </a:r>
                    </a:p>
                  </a:txBody>
                  <a:tcPr anchor="ctr">
                    <a:solidFill>
                      <a:srgbClr val="E8E8E8"/>
                    </a:solidFill>
                  </a:tcPr>
                </a:tc>
                <a:extLst>
                  <a:ext uri="{0D108BD9-81ED-4DB2-BD59-A6C34878D82A}">
                    <a16:rowId xmlns:a16="http://schemas.microsoft.com/office/drawing/2014/main" val="1856274133"/>
                  </a:ext>
                </a:extLst>
              </a:tr>
            </a:tbl>
          </a:graphicData>
        </a:graphic>
      </p:graphicFrame>
    </p:spTree>
  </p:cSld>
  <p:clrMapOvr>
    <a:masterClrMapping/>
  </p:clrMapOvr>
</p:sld>
</file>

<file path=ppt/slides/slide8.xml><?xml version="1.0" encoding="utf-8"?>
<p:sld xmlns:a="http://purl.oclc.org/ooxml/drawingml/main" xmlns:r="http://purl.oclc.org/ooxml/officeDocument/relationships" xmlns:p="http://purl.oclc.org/ooxml/presentationml/main">
  <p:cSld name="Slide7">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1B5E6305-6909-E8BA-3167-001AE8156C4A}"/>
              </a:ext>
            </a:extLst>
          </p:cNvPr>
          <p:cNvSpPr txBox="1"/>
          <p:nvPr/>
        </p:nvSpPr>
        <p:spPr>
          <a:xfrm>
            <a:off x="505736" y="480334"/>
            <a:ext cx="11544300" cy="61247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4. Work Breakdown Structure (WBS)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 Work Breakdown Structure (WBS) is a project management tool used to divide a project into smaller, manageable work packages. According to the Project Management Institute (2021), a Work Breakdown Structure (WBS) helps organise the total project scope into clearly defined work packages, making it easier to plan activities, allocate resources, estimate costs and monitor project progress throughout the project lifecycle. For the redevelopment of the Central Transport Hub, the project has been divided into six key phases, each representing an important stage in delivering the project successfully. </a:t>
            </a:r>
            <a:r>
              <a:rPr lang="en-GB" sz="1600" b="1" i="0" u="none" strike="noStrike" kern="1200" cap="none" spc="0" baseline="0%" dirty="0">
                <a:solidFill>
                  <a:srgbClr val="000000"/>
                </a:solidFill>
                <a:uFillTx/>
                <a:latin typeface="Aptos"/>
              </a:rPr>
              <a:t>Figure 1</a:t>
            </a:r>
            <a:r>
              <a:rPr lang="en-GB" sz="1600" b="0" i="0" u="none" strike="noStrike" kern="1200" cap="none" spc="0" baseline="0%" dirty="0">
                <a:solidFill>
                  <a:srgbClr val="000000"/>
                </a:solidFill>
                <a:uFillTx/>
                <a:latin typeface="Aptos"/>
              </a:rPr>
              <a:t> illustrates the Work Breakdown Structure developed for the redevelopment project.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Explanation of the WBS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WBS shown in </a:t>
            </a:r>
            <a:r>
              <a:rPr lang="en-GB" sz="1600" b="1" i="0" u="none" strike="noStrike" kern="1200" cap="none" spc="0" baseline="0%" dirty="0">
                <a:solidFill>
                  <a:srgbClr val="000000"/>
                </a:solidFill>
                <a:uFillTx/>
                <a:latin typeface="Aptos"/>
              </a:rPr>
              <a:t>Figure 1</a:t>
            </a:r>
            <a:r>
              <a:rPr lang="en-GB" sz="1600" b="0" i="0" u="none" strike="noStrike" kern="1200" cap="none" spc="0" baseline="0%" dirty="0">
                <a:solidFill>
                  <a:srgbClr val="000000"/>
                </a:solidFill>
                <a:uFillTx/>
                <a:latin typeface="Aptos"/>
              </a:rPr>
              <a:t> divides the redevelopment project into </a:t>
            </a:r>
            <a:r>
              <a:rPr lang="en-GB" sz="1600" b="1" i="0" u="none" strike="noStrike" kern="1200" cap="none" spc="0" baseline="0%" dirty="0">
                <a:solidFill>
                  <a:srgbClr val="000000"/>
                </a:solidFill>
                <a:uFillTx/>
                <a:latin typeface="Aptos"/>
              </a:rPr>
              <a:t>four main phases</a:t>
            </a:r>
            <a:r>
              <a:rPr lang="en-GB" sz="1600" b="0" i="0" u="none" strike="noStrike" kern="1200" cap="none" spc="0" baseline="0%" dirty="0">
                <a:solidFill>
                  <a:srgbClr val="000000"/>
                </a:solidFill>
                <a:uFillTx/>
                <a:latin typeface="Aptos"/>
              </a:rPr>
              <a:t>: project initiation, planning and design, procurement and construction, and project closure. Each phase is further broken down into smaller work packages, allowing project activities to be organised, monitored and completed more effectively.</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project begins with the initiation phase, where the business case and stakeholder engagement establish the project's objectives before detailed planning begins. The planning and design phase includes developing the detailed design and preparing the procurement plan. The procurement and construction phase focuses on appointing contractors, constructing the new transport hub and completing the digital integration required for the facility. The final phase involves testing and inspection, operational handover and formal project closure to ensure that the transport hub is ready for public use.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Overall, the WBS provides a structured framework for organising project activities, assigning responsibilities and monitoring progress throughout the redevelopment project. It also supports effective communication by giving stakeholders a clear overview of the project's main phases and the work required to achieve successful completion.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p:txBody>
      </p:sp>
      <p:grpSp>
        <p:nvGrpSpPr>
          <p:cNvPr id="3" name="Group 169">
            <a:extLst>
              <a:ext uri="{FF2B5EF4-FFF2-40B4-BE49-F238E27FC236}">
                <a16:creationId xmlns:a16="http://schemas.microsoft.com/office/drawing/2014/main" id="{76C808BE-7349-2CD6-C6E0-5CD7F03C4BCA}"/>
              </a:ext>
            </a:extLst>
          </p:cNvPr>
          <p:cNvGrpSpPr/>
          <p:nvPr/>
        </p:nvGrpSpPr>
        <p:grpSpPr>
          <a:xfrm>
            <a:off x="7416680" y="6159498"/>
            <a:ext cx="5384910" cy="3104050"/>
            <a:chOff x="7416680" y="6159498"/>
            <a:chExt cx="5384910" cy="3104050"/>
          </a:xfrm>
        </p:grpSpPr>
        <p:sp>
          <p:nvSpPr>
            <p:cNvPr id="4" name="Rectangle: Rounded Corners 77">
              <a:extLst>
                <a:ext uri="{FF2B5EF4-FFF2-40B4-BE49-F238E27FC236}">
                  <a16:creationId xmlns:a16="http://schemas.microsoft.com/office/drawing/2014/main" id="{99A80DF7-025A-3080-D4EA-628FCF17DB03}"/>
                </a:ext>
              </a:extLst>
            </p:cNvPr>
            <p:cNvSpPr/>
            <p:nvPr/>
          </p:nvSpPr>
          <p:spPr>
            <a:xfrm>
              <a:off x="9441079" y="6159498"/>
              <a:ext cx="1368070" cy="519278"/>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Calibri bold" pitchFamily="34"/>
                  <a:ea typeface="Calibri bold" pitchFamily="34"/>
                  <a:cs typeface="Calibri bold" pitchFamily="34"/>
                </a:rPr>
                <a:t>Redevelopment of the Central Transport Hub</a:t>
              </a:r>
            </a:p>
          </p:txBody>
        </p:sp>
        <p:cxnSp>
          <p:nvCxnSpPr>
            <p:cNvPr id="5" name="Straight Connector 79">
              <a:extLst>
                <a:ext uri="{FF2B5EF4-FFF2-40B4-BE49-F238E27FC236}">
                  <a16:creationId xmlns:a16="http://schemas.microsoft.com/office/drawing/2014/main" id="{E31A19B9-5496-6B66-E441-D4C99E46A3DF}"/>
                </a:ext>
              </a:extLst>
            </p:cNvPr>
            <p:cNvCxnSpPr/>
            <p:nvPr/>
          </p:nvCxnSpPr>
          <p:spPr>
            <a:xfrm>
              <a:off x="10084103" y="6665409"/>
              <a:ext cx="0" cy="293467"/>
            </a:xfrm>
            <a:prstGeom prst="straightConnector1">
              <a:avLst/>
            </a:prstGeom>
            <a:noFill/>
            <a:ln w="19046" cap="flat">
              <a:solidFill>
                <a:srgbClr val="156082"/>
              </a:solidFill>
              <a:prstDash val="solid"/>
              <a:miter/>
            </a:ln>
          </p:spPr>
        </p:cxnSp>
        <p:cxnSp>
          <p:nvCxnSpPr>
            <p:cNvPr id="6" name="Straight Connector 90">
              <a:extLst>
                <a:ext uri="{FF2B5EF4-FFF2-40B4-BE49-F238E27FC236}">
                  <a16:creationId xmlns:a16="http://schemas.microsoft.com/office/drawing/2014/main" id="{B1A19615-897F-0DDE-93DE-5A3B2C48039D}"/>
                </a:ext>
              </a:extLst>
            </p:cNvPr>
            <p:cNvCxnSpPr/>
            <p:nvPr/>
          </p:nvCxnSpPr>
          <p:spPr>
            <a:xfrm>
              <a:off x="7638833" y="6937049"/>
              <a:ext cx="0" cy="253646"/>
            </a:xfrm>
            <a:prstGeom prst="straightConnector1">
              <a:avLst/>
            </a:prstGeom>
            <a:noFill/>
            <a:ln w="19046" cap="flat">
              <a:solidFill>
                <a:srgbClr val="156082"/>
              </a:solidFill>
              <a:prstDash val="solid"/>
              <a:miter/>
            </a:ln>
          </p:spPr>
        </p:cxnSp>
        <p:cxnSp>
          <p:nvCxnSpPr>
            <p:cNvPr id="7" name="Straight Connector 92">
              <a:extLst>
                <a:ext uri="{FF2B5EF4-FFF2-40B4-BE49-F238E27FC236}">
                  <a16:creationId xmlns:a16="http://schemas.microsoft.com/office/drawing/2014/main" id="{67C78BD8-842F-D963-1E6D-46B849DD40EE}"/>
                </a:ext>
              </a:extLst>
            </p:cNvPr>
            <p:cNvCxnSpPr/>
            <p:nvPr/>
          </p:nvCxnSpPr>
          <p:spPr>
            <a:xfrm>
              <a:off x="12680222" y="7230526"/>
              <a:ext cx="0" cy="0"/>
            </a:xfrm>
            <a:prstGeom prst="straightConnector1">
              <a:avLst/>
            </a:prstGeom>
            <a:noFill/>
            <a:ln w="19046" cap="flat">
              <a:solidFill>
                <a:srgbClr val="156082"/>
              </a:solidFill>
              <a:prstDash val="solid"/>
              <a:miter/>
            </a:ln>
          </p:spPr>
        </p:cxnSp>
        <p:cxnSp>
          <p:nvCxnSpPr>
            <p:cNvPr id="8" name="Straight Connector 94">
              <a:extLst>
                <a:ext uri="{FF2B5EF4-FFF2-40B4-BE49-F238E27FC236}">
                  <a16:creationId xmlns:a16="http://schemas.microsoft.com/office/drawing/2014/main" id="{D5C08CE8-4F5D-4037-EB0C-4A29989897D0}"/>
                </a:ext>
              </a:extLst>
            </p:cNvPr>
            <p:cNvCxnSpPr/>
            <p:nvPr/>
          </p:nvCxnSpPr>
          <p:spPr>
            <a:xfrm>
              <a:off x="12680222" y="6974448"/>
              <a:ext cx="0" cy="200693"/>
            </a:xfrm>
            <a:prstGeom prst="straightConnector1">
              <a:avLst/>
            </a:prstGeom>
            <a:noFill/>
            <a:ln w="19046" cap="flat">
              <a:solidFill>
                <a:srgbClr val="156082"/>
              </a:solidFill>
              <a:prstDash val="solid"/>
              <a:miter/>
            </a:ln>
          </p:spPr>
        </p:cxnSp>
        <p:sp>
          <p:nvSpPr>
            <p:cNvPr id="9" name="Rectangle: Rounded Corners 98">
              <a:extLst>
                <a:ext uri="{FF2B5EF4-FFF2-40B4-BE49-F238E27FC236}">
                  <a16:creationId xmlns:a16="http://schemas.microsoft.com/office/drawing/2014/main" id="{EB457B8B-5C79-E38A-3A8B-490507571481}"/>
                </a:ext>
              </a:extLst>
            </p:cNvPr>
            <p:cNvSpPr/>
            <p:nvPr/>
          </p:nvSpPr>
          <p:spPr>
            <a:xfrm>
              <a:off x="7469651" y="7206395"/>
              <a:ext cx="1053800"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1. Initiation</a:t>
              </a:r>
            </a:p>
          </p:txBody>
        </p:sp>
        <p:sp>
          <p:nvSpPr>
            <p:cNvPr id="10" name="Rectangle: Rounded Corners 100">
              <a:extLst>
                <a:ext uri="{FF2B5EF4-FFF2-40B4-BE49-F238E27FC236}">
                  <a16:creationId xmlns:a16="http://schemas.microsoft.com/office/drawing/2014/main" id="{B12FEB42-246A-257B-8AD9-6EB47133D202}"/>
                </a:ext>
              </a:extLst>
            </p:cNvPr>
            <p:cNvSpPr/>
            <p:nvPr/>
          </p:nvSpPr>
          <p:spPr>
            <a:xfrm>
              <a:off x="10348612" y="7217139"/>
              <a:ext cx="1148705"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0" i="0" u="none" strike="noStrike" kern="0" cap="none" spc="0" baseline="0%">
                  <a:solidFill>
                    <a:srgbClr val="FFFFFF"/>
                  </a:solidFill>
                  <a:uFillTx/>
                  <a:latin typeface="Aptos"/>
                </a:rPr>
                <a:t>3. Procurement Construction</a:t>
              </a:r>
              <a:endParaRPr lang="en-GB" sz="900" b="0" i="0" u="none" strike="noStrike" kern="0" cap="none" spc="0" baseline="0%">
                <a:solidFill>
                  <a:srgbClr val="FFFFFF"/>
                </a:solidFill>
                <a:uFillTx/>
                <a:latin typeface="Aptos"/>
              </a:endParaRPr>
            </a:p>
          </p:txBody>
        </p:sp>
        <p:sp>
          <p:nvSpPr>
            <p:cNvPr id="11" name="Rectangle: Rounded Corners 102">
              <a:extLst>
                <a:ext uri="{FF2B5EF4-FFF2-40B4-BE49-F238E27FC236}">
                  <a16:creationId xmlns:a16="http://schemas.microsoft.com/office/drawing/2014/main" id="{61E7196D-9D46-B2AD-B44E-E41C94CF93AD}"/>
                </a:ext>
              </a:extLst>
            </p:cNvPr>
            <p:cNvSpPr/>
            <p:nvPr/>
          </p:nvSpPr>
          <p:spPr>
            <a:xfrm>
              <a:off x="8956584" y="7210309"/>
              <a:ext cx="1053800"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0" i="0" u="none" strike="noStrike" kern="0" cap="none" spc="0" baseline="0%">
                  <a:solidFill>
                    <a:srgbClr val="FFFFFF"/>
                  </a:solidFill>
                  <a:uFillTx/>
                  <a:latin typeface="Aptos"/>
                </a:rPr>
                <a:t>2</a:t>
              </a:r>
              <a:r>
                <a:rPr lang="en-GB" sz="900" b="0" i="0" u="none" strike="noStrike" kern="0" cap="none" spc="0" baseline="0%">
                  <a:solidFill>
                    <a:srgbClr val="FFFFFF"/>
                  </a:solidFill>
                  <a:uFillTx/>
                  <a:latin typeface="Aptos"/>
                </a:rPr>
                <a:t>. Planning</a:t>
              </a:r>
            </a:p>
          </p:txBody>
        </p:sp>
        <p:sp>
          <p:nvSpPr>
            <p:cNvPr id="12" name="Rectangle: Rounded Corners 104">
              <a:extLst>
                <a:ext uri="{FF2B5EF4-FFF2-40B4-BE49-F238E27FC236}">
                  <a16:creationId xmlns:a16="http://schemas.microsoft.com/office/drawing/2014/main" id="{1BDCA085-FC02-7500-7272-21BE09BC6E26}"/>
                </a:ext>
              </a:extLst>
            </p:cNvPr>
            <p:cNvSpPr/>
            <p:nvPr/>
          </p:nvSpPr>
          <p:spPr>
            <a:xfrm>
              <a:off x="11815236" y="7217139"/>
              <a:ext cx="950820"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0" i="0" u="none" strike="noStrike" kern="0" cap="none" spc="0" baseline="0%">
                  <a:solidFill>
                    <a:srgbClr val="FFFFFF"/>
                  </a:solidFill>
                  <a:uFillTx/>
                  <a:latin typeface="Aptos"/>
                </a:rPr>
                <a:t>4. Closure</a:t>
              </a:r>
              <a:endParaRPr lang="en-GB" sz="900" b="0" i="0" u="none" strike="noStrike" kern="0" cap="none" spc="0" baseline="0%">
                <a:solidFill>
                  <a:srgbClr val="FFFFFF"/>
                </a:solidFill>
                <a:uFillTx/>
                <a:latin typeface="Aptos"/>
              </a:endParaRPr>
            </a:p>
          </p:txBody>
        </p:sp>
        <p:cxnSp>
          <p:nvCxnSpPr>
            <p:cNvPr id="13" name="Straight Connector 106">
              <a:extLst>
                <a:ext uri="{FF2B5EF4-FFF2-40B4-BE49-F238E27FC236}">
                  <a16:creationId xmlns:a16="http://schemas.microsoft.com/office/drawing/2014/main" id="{5AE1D4B7-B51C-69D3-E6EF-D0874DFCF226}"/>
                </a:ext>
              </a:extLst>
            </p:cNvPr>
            <p:cNvCxnSpPr/>
            <p:nvPr/>
          </p:nvCxnSpPr>
          <p:spPr>
            <a:xfrm>
              <a:off x="7638833" y="6937049"/>
              <a:ext cx="5049802" cy="21827"/>
            </a:xfrm>
            <a:prstGeom prst="straightConnector1">
              <a:avLst/>
            </a:prstGeom>
            <a:noFill/>
            <a:ln w="19046" cap="flat">
              <a:solidFill>
                <a:srgbClr val="156082"/>
              </a:solidFill>
              <a:prstDash val="solid"/>
              <a:miter/>
            </a:ln>
          </p:spPr>
        </p:cxnSp>
        <p:sp>
          <p:nvSpPr>
            <p:cNvPr id="14" name="Rectangle: Rounded Corners 115">
              <a:extLst>
                <a:ext uri="{FF2B5EF4-FFF2-40B4-BE49-F238E27FC236}">
                  <a16:creationId xmlns:a16="http://schemas.microsoft.com/office/drawing/2014/main" id="{68372D33-A117-0F05-10CF-ECF8D81263EB}"/>
                </a:ext>
              </a:extLst>
            </p:cNvPr>
            <p:cNvSpPr/>
            <p:nvPr/>
          </p:nvSpPr>
          <p:spPr>
            <a:xfrm>
              <a:off x="7469651" y="7955499"/>
              <a:ext cx="1053800"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1.1 Business Case</a:t>
              </a:r>
            </a:p>
          </p:txBody>
        </p:sp>
        <p:sp>
          <p:nvSpPr>
            <p:cNvPr id="15" name="Rectangle: Rounded Corners 117">
              <a:extLst>
                <a:ext uri="{FF2B5EF4-FFF2-40B4-BE49-F238E27FC236}">
                  <a16:creationId xmlns:a16="http://schemas.microsoft.com/office/drawing/2014/main" id="{34F0C1C7-507A-7F2F-1188-8386EC632479}"/>
                </a:ext>
              </a:extLst>
            </p:cNvPr>
            <p:cNvSpPr/>
            <p:nvPr/>
          </p:nvSpPr>
          <p:spPr>
            <a:xfrm>
              <a:off x="8958513" y="7955499"/>
              <a:ext cx="1053800"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2.1 Detailed Design</a:t>
              </a:r>
            </a:p>
          </p:txBody>
        </p:sp>
        <p:sp>
          <p:nvSpPr>
            <p:cNvPr id="16" name="Rectangle: Rounded Corners 119">
              <a:extLst>
                <a:ext uri="{FF2B5EF4-FFF2-40B4-BE49-F238E27FC236}">
                  <a16:creationId xmlns:a16="http://schemas.microsoft.com/office/drawing/2014/main" id="{921AA97F-FDE1-9A07-01A0-2E30260CBF4E}"/>
                </a:ext>
              </a:extLst>
            </p:cNvPr>
            <p:cNvSpPr/>
            <p:nvPr/>
          </p:nvSpPr>
          <p:spPr>
            <a:xfrm>
              <a:off x="10353129" y="7955499"/>
              <a:ext cx="1053800"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3.1 Construct Transport</a:t>
              </a:r>
            </a:p>
          </p:txBody>
        </p:sp>
        <p:sp>
          <p:nvSpPr>
            <p:cNvPr id="17" name="Rectangle: Rounded Corners 121">
              <a:extLst>
                <a:ext uri="{FF2B5EF4-FFF2-40B4-BE49-F238E27FC236}">
                  <a16:creationId xmlns:a16="http://schemas.microsoft.com/office/drawing/2014/main" id="{0F875A05-DAFA-691C-B329-DC36BC9F8DAF}"/>
                </a:ext>
              </a:extLst>
            </p:cNvPr>
            <p:cNvSpPr/>
            <p:nvPr/>
          </p:nvSpPr>
          <p:spPr>
            <a:xfrm>
              <a:off x="11747790" y="7966865"/>
              <a:ext cx="1053800"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4.1 Testing &amp; Inspection</a:t>
              </a:r>
            </a:p>
          </p:txBody>
        </p:sp>
        <p:sp>
          <p:nvSpPr>
            <p:cNvPr id="18" name="Rectangle: Rounded Corners 123">
              <a:extLst>
                <a:ext uri="{FF2B5EF4-FFF2-40B4-BE49-F238E27FC236}">
                  <a16:creationId xmlns:a16="http://schemas.microsoft.com/office/drawing/2014/main" id="{80D0C077-948F-9BE1-6ACF-23BCC4617FD6}"/>
                </a:ext>
              </a:extLst>
            </p:cNvPr>
            <p:cNvSpPr/>
            <p:nvPr/>
          </p:nvSpPr>
          <p:spPr>
            <a:xfrm>
              <a:off x="7416680" y="8708553"/>
              <a:ext cx="1159715" cy="52909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1.2 Stakeholder Engagement </a:t>
              </a:r>
            </a:p>
          </p:txBody>
        </p:sp>
        <p:sp>
          <p:nvSpPr>
            <p:cNvPr id="19" name="Rectangle: Rounded Corners 125">
              <a:extLst>
                <a:ext uri="{FF2B5EF4-FFF2-40B4-BE49-F238E27FC236}">
                  <a16:creationId xmlns:a16="http://schemas.microsoft.com/office/drawing/2014/main" id="{28767EC2-EC1D-79B4-7546-C6FB78862C7E}"/>
                </a:ext>
              </a:extLst>
            </p:cNvPr>
            <p:cNvSpPr/>
            <p:nvPr/>
          </p:nvSpPr>
          <p:spPr>
            <a:xfrm>
              <a:off x="8916753" y="8760272"/>
              <a:ext cx="1214506"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2.2 Procurement Planning</a:t>
              </a:r>
            </a:p>
          </p:txBody>
        </p:sp>
        <p:sp>
          <p:nvSpPr>
            <p:cNvPr id="20" name="Rectangle: Rounded Corners 127">
              <a:extLst>
                <a:ext uri="{FF2B5EF4-FFF2-40B4-BE49-F238E27FC236}">
                  <a16:creationId xmlns:a16="http://schemas.microsoft.com/office/drawing/2014/main" id="{AB42A88F-B328-E626-C206-28AF1C2FC234}"/>
                </a:ext>
              </a:extLst>
            </p:cNvPr>
            <p:cNvSpPr/>
            <p:nvPr/>
          </p:nvSpPr>
          <p:spPr>
            <a:xfrm>
              <a:off x="10394752" y="8768181"/>
              <a:ext cx="1053800"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0" i="0" u="none" strike="noStrike" kern="0" cap="none" spc="0" baseline="0%">
                  <a:solidFill>
                    <a:srgbClr val="FFFFFF"/>
                  </a:solidFill>
                  <a:uFillTx/>
                  <a:latin typeface="Aptos"/>
                </a:rPr>
                <a:t>3</a:t>
              </a:r>
              <a:r>
                <a:rPr lang="en-GB" sz="900" b="0" i="0" u="none" strike="noStrike" kern="0" cap="none" spc="0" baseline="0%">
                  <a:solidFill>
                    <a:srgbClr val="FFFFFF"/>
                  </a:solidFill>
                  <a:uFillTx/>
                  <a:latin typeface="Aptos"/>
                </a:rPr>
                <a:t>.2 Digital Integration</a:t>
              </a:r>
            </a:p>
          </p:txBody>
        </p:sp>
        <p:sp>
          <p:nvSpPr>
            <p:cNvPr id="21" name="Rectangle: Rounded Corners 129">
              <a:extLst>
                <a:ext uri="{FF2B5EF4-FFF2-40B4-BE49-F238E27FC236}">
                  <a16:creationId xmlns:a16="http://schemas.microsoft.com/office/drawing/2014/main" id="{F25ED3DE-12D7-032A-AC29-B0395C434EC8}"/>
                </a:ext>
              </a:extLst>
            </p:cNvPr>
            <p:cNvSpPr/>
            <p:nvPr/>
          </p:nvSpPr>
          <p:spPr>
            <a:xfrm>
              <a:off x="11638236" y="8797131"/>
              <a:ext cx="1159715" cy="46641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15800" tIns="7900" rIns="15800" bIns="7900" anchor="ctr" anchorCtr="1" compatLnSpc="1">
              <a:noAutofit/>
            </a:bodyPr>
            <a:lstStyle/>
            <a:p>
              <a:pPr marL="0" marR="0" lvl="0" indent="0" algn="ctr" defTabSz="79004"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FFFFFF"/>
                  </a:solidFill>
                  <a:uFillTx/>
                  <a:latin typeface="Aptos"/>
                </a:rPr>
                <a:t>4.2 Operational Handover</a:t>
              </a:r>
            </a:p>
          </p:txBody>
        </p:sp>
        <p:cxnSp>
          <p:nvCxnSpPr>
            <p:cNvPr id="22" name="Straight Connector 131">
              <a:extLst>
                <a:ext uri="{FF2B5EF4-FFF2-40B4-BE49-F238E27FC236}">
                  <a16:creationId xmlns:a16="http://schemas.microsoft.com/office/drawing/2014/main" id="{34ADEDED-E3A1-FB10-D963-E6EC32E3B58C}"/>
                </a:ext>
              </a:extLst>
            </p:cNvPr>
            <p:cNvCxnSpPr>
              <a:stCxn id="9" idx="2"/>
              <a:endCxn id="14" idx="0"/>
            </p:cNvCxnSpPr>
            <p:nvPr/>
          </p:nvCxnSpPr>
          <p:spPr>
            <a:xfrm>
              <a:off x="7996551" y="7672812"/>
              <a:ext cx="0" cy="282687"/>
            </a:xfrm>
            <a:prstGeom prst="straightConnector1">
              <a:avLst/>
            </a:prstGeom>
            <a:noFill/>
            <a:ln w="19046" cap="flat">
              <a:solidFill>
                <a:srgbClr val="156082"/>
              </a:solidFill>
              <a:prstDash val="solid"/>
              <a:miter/>
            </a:ln>
          </p:spPr>
        </p:cxnSp>
        <p:cxnSp>
          <p:nvCxnSpPr>
            <p:cNvPr id="23" name="Straight Connector 134">
              <a:extLst>
                <a:ext uri="{FF2B5EF4-FFF2-40B4-BE49-F238E27FC236}">
                  <a16:creationId xmlns:a16="http://schemas.microsoft.com/office/drawing/2014/main" id="{E48195B9-6D45-37B3-07F6-3A9E7A39087D}"/>
                </a:ext>
              </a:extLst>
            </p:cNvPr>
            <p:cNvCxnSpPr>
              <a:stCxn id="14" idx="2"/>
            </p:cNvCxnSpPr>
            <p:nvPr/>
          </p:nvCxnSpPr>
          <p:spPr>
            <a:xfrm>
              <a:off x="7996537" y="8421916"/>
              <a:ext cx="0" cy="286637"/>
            </a:xfrm>
            <a:prstGeom prst="straightConnector1">
              <a:avLst/>
            </a:prstGeom>
            <a:noFill/>
            <a:ln w="19046" cap="flat">
              <a:solidFill>
                <a:srgbClr val="156082"/>
              </a:solidFill>
              <a:prstDash val="solid"/>
              <a:miter/>
            </a:ln>
          </p:spPr>
        </p:cxnSp>
        <p:cxnSp>
          <p:nvCxnSpPr>
            <p:cNvPr id="24" name="Straight Connector 136">
              <a:extLst>
                <a:ext uri="{FF2B5EF4-FFF2-40B4-BE49-F238E27FC236}">
                  <a16:creationId xmlns:a16="http://schemas.microsoft.com/office/drawing/2014/main" id="{6F1B7ED3-6579-7421-BB23-06452BA10EE4}"/>
                </a:ext>
              </a:extLst>
            </p:cNvPr>
            <p:cNvCxnSpPr>
              <a:stCxn id="11" idx="2"/>
              <a:endCxn id="15" idx="0"/>
            </p:cNvCxnSpPr>
            <p:nvPr/>
          </p:nvCxnSpPr>
          <p:spPr>
            <a:xfrm>
              <a:off x="9483484" y="7676726"/>
              <a:ext cx="1929" cy="278773"/>
            </a:xfrm>
            <a:prstGeom prst="straightConnector1">
              <a:avLst/>
            </a:prstGeom>
            <a:noFill/>
            <a:ln w="19046" cap="flat">
              <a:solidFill>
                <a:srgbClr val="156082"/>
              </a:solidFill>
              <a:prstDash val="solid"/>
              <a:miter/>
            </a:ln>
          </p:spPr>
        </p:cxnSp>
        <p:cxnSp>
          <p:nvCxnSpPr>
            <p:cNvPr id="25" name="Straight Connector 138">
              <a:extLst>
                <a:ext uri="{FF2B5EF4-FFF2-40B4-BE49-F238E27FC236}">
                  <a16:creationId xmlns:a16="http://schemas.microsoft.com/office/drawing/2014/main" id="{D8353695-3A0F-D049-6EDC-5213125F5FEF}"/>
                </a:ext>
              </a:extLst>
            </p:cNvPr>
            <p:cNvCxnSpPr>
              <a:stCxn id="10" idx="2"/>
            </p:cNvCxnSpPr>
            <p:nvPr/>
          </p:nvCxnSpPr>
          <p:spPr>
            <a:xfrm>
              <a:off x="10922965" y="7683556"/>
              <a:ext cx="0" cy="283309"/>
            </a:xfrm>
            <a:prstGeom prst="straightConnector1">
              <a:avLst/>
            </a:prstGeom>
            <a:noFill/>
            <a:ln w="19046" cap="flat">
              <a:solidFill>
                <a:srgbClr val="156082"/>
              </a:solidFill>
              <a:prstDash val="solid"/>
              <a:miter/>
            </a:ln>
          </p:spPr>
        </p:cxnSp>
        <p:cxnSp>
          <p:nvCxnSpPr>
            <p:cNvPr id="26" name="Straight Connector 140">
              <a:extLst>
                <a:ext uri="{FF2B5EF4-FFF2-40B4-BE49-F238E27FC236}">
                  <a16:creationId xmlns:a16="http://schemas.microsoft.com/office/drawing/2014/main" id="{12036194-3CDA-849C-93FA-B965D94FD0BF}"/>
                </a:ext>
              </a:extLst>
            </p:cNvPr>
            <p:cNvCxnSpPr>
              <a:stCxn id="12" idx="2"/>
            </p:cNvCxnSpPr>
            <p:nvPr/>
          </p:nvCxnSpPr>
          <p:spPr>
            <a:xfrm>
              <a:off x="12290642" y="7683566"/>
              <a:ext cx="2194" cy="340577"/>
            </a:xfrm>
            <a:prstGeom prst="straightConnector1">
              <a:avLst/>
            </a:prstGeom>
            <a:noFill/>
            <a:ln w="19046" cap="flat">
              <a:solidFill>
                <a:srgbClr val="156082"/>
              </a:solidFill>
              <a:prstDash val="solid"/>
              <a:miter/>
            </a:ln>
          </p:spPr>
        </p:cxnSp>
        <p:cxnSp>
          <p:nvCxnSpPr>
            <p:cNvPr id="27" name="Straight Connector 153">
              <a:extLst>
                <a:ext uri="{FF2B5EF4-FFF2-40B4-BE49-F238E27FC236}">
                  <a16:creationId xmlns:a16="http://schemas.microsoft.com/office/drawing/2014/main" id="{4003EB1F-5820-605F-3E0A-3C1CE1A42B7B}"/>
                </a:ext>
              </a:extLst>
            </p:cNvPr>
            <p:cNvCxnSpPr>
              <a:stCxn id="19" idx="0"/>
            </p:cNvCxnSpPr>
            <p:nvPr/>
          </p:nvCxnSpPr>
          <p:spPr>
            <a:xfrm flipV="1">
              <a:off x="9524006" y="8421916"/>
              <a:ext cx="0" cy="338356"/>
            </a:xfrm>
            <a:prstGeom prst="straightConnector1">
              <a:avLst/>
            </a:prstGeom>
            <a:noFill/>
            <a:ln w="19046" cap="flat">
              <a:solidFill>
                <a:srgbClr val="156082"/>
              </a:solidFill>
              <a:prstDash val="solid"/>
              <a:miter/>
            </a:ln>
          </p:spPr>
        </p:cxnSp>
        <p:cxnSp>
          <p:nvCxnSpPr>
            <p:cNvPr id="28" name="Straight Connector 156">
              <a:extLst>
                <a:ext uri="{FF2B5EF4-FFF2-40B4-BE49-F238E27FC236}">
                  <a16:creationId xmlns:a16="http://schemas.microsoft.com/office/drawing/2014/main" id="{0F2EC618-DE92-3290-A707-8A2E4D52607C}"/>
                </a:ext>
              </a:extLst>
            </p:cNvPr>
            <p:cNvCxnSpPr>
              <a:endCxn id="20" idx="0"/>
            </p:cNvCxnSpPr>
            <p:nvPr/>
          </p:nvCxnSpPr>
          <p:spPr>
            <a:xfrm>
              <a:off x="10921639" y="8433319"/>
              <a:ext cx="0" cy="334862"/>
            </a:xfrm>
            <a:prstGeom prst="straightConnector1">
              <a:avLst/>
            </a:prstGeom>
            <a:noFill/>
            <a:ln w="19046" cap="flat">
              <a:solidFill>
                <a:srgbClr val="156082"/>
              </a:solidFill>
              <a:prstDash val="solid"/>
              <a:miter/>
            </a:ln>
          </p:spPr>
        </p:cxnSp>
        <p:cxnSp>
          <p:nvCxnSpPr>
            <p:cNvPr id="29" name="Straight Connector 162">
              <a:extLst>
                <a:ext uri="{FF2B5EF4-FFF2-40B4-BE49-F238E27FC236}">
                  <a16:creationId xmlns:a16="http://schemas.microsoft.com/office/drawing/2014/main" id="{A930AFBC-C73D-1B3D-FB59-D1551C29127A}"/>
                </a:ext>
              </a:extLst>
            </p:cNvPr>
            <p:cNvCxnSpPr>
              <a:stCxn id="17" idx="2"/>
            </p:cNvCxnSpPr>
            <p:nvPr/>
          </p:nvCxnSpPr>
          <p:spPr>
            <a:xfrm>
              <a:off x="12274677" y="8433319"/>
              <a:ext cx="15965" cy="539752"/>
            </a:xfrm>
            <a:prstGeom prst="straightConnector1">
              <a:avLst/>
            </a:prstGeom>
            <a:noFill/>
            <a:ln w="19046" cap="flat">
              <a:solidFill>
                <a:srgbClr val="156082"/>
              </a:solidFill>
              <a:prstDash val="solid"/>
              <a:miter/>
            </a:ln>
          </p:spPr>
        </p:cxnSp>
      </p:grpSp>
      <p:sp>
        <p:nvSpPr>
          <p:cNvPr id="30" name="TextBox 41">
            <a:extLst>
              <a:ext uri="{FF2B5EF4-FFF2-40B4-BE49-F238E27FC236}">
                <a16:creationId xmlns:a16="http://schemas.microsoft.com/office/drawing/2014/main" id="{BD1F1A12-A65B-7FC9-53F2-DB2046F0DF77}"/>
              </a:ext>
            </a:extLst>
          </p:cNvPr>
          <p:cNvSpPr txBox="1"/>
          <p:nvPr/>
        </p:nvSpPr>
        <p:spPr>
          <a:xfrm>
            <a:off x="6661001" y="9287899"/>
            <a:ext cx="6136949" cy="276999"/>
          </a:xfrm>
          <a:prstGeom prst="rect">
            <a:avLst/>
          </a:prstGeom>
          <a:solidFill>
            <a:srgbClr val="E8E8E8"/>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156082"/>
                </a:solidFill>
                <a:uFillTx/>
                <a:latin typeface="Aptos"/>
              </a:rPr>
              <a:t>Figure 1. Work Breakdown Structure for the Redevelopment of the Central Transport Hub.</a:t>
            </a:r>
          </a:p>
        </p:txBody>
      </p:sp>
    </p:spTree>
  </p:cSld>
  <p:clrMapOvr>
    <a:masterClrMapping/>
  </p:clrMapOvr>
</p:sld>
</file>

<file path=ppt/slides/slide9.xml><?xml version="1.0" encoding="utf-8"?>
<p:sld xmlns:a="http://purl.oclc.org/ooxml/drawingml/main" xmlns:r="http://purl.oclc.org/ooxml/officeDocument/relationships" xmlns:p="http://purl.oclc.org/ooxml/presentationml/main">
  <p:cSld name="Slide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4A8601EB-32AB-6310-939F-FABCBEA49247}"/>
              </a:ext>
            </a:extLst>
          </p:cNvPr>
          <p:cNvSpPr txBox="1"/>
          <p:nvPr/>
        </p:nvSpPr>
        <p:spPr>
          <a:xfrm>
            <a:off x="584201" y="469407"/>
            <a:ext cx="8851904" cy="193899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5. Quad Chart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 quad chart provides a simple overview of the project's most important information. It allows stakeholders to understand the project's objectives, schedule, cost and expected outcomes at a glance. For a large infrastructure project such as the redevelopment of the Central Transport Hub, the quad chart supports communication between project managers, contractors, local authorities and other key stakeholders by presenting the project's priorities in a clear and structured format.</a:t>
            </a:r>
          </a:p>
        </p:txBody>
      </p:sp>
      <p:graphicFrame>
        <p:nvGraphicFramePr>
          <p:cNvPr id="3" name="Table 71">
            <a:extLst>
              <a:ext uri="{FF2B5EF4-FFF2-40B4-BE49-F238E27FC236}">
                <a16:creationId xmlns:a16="http://schemas.microsoft.com/office/drawing/2014/main" id="{E9765A08-96D8-AAEC-1017-0EA5F1E3641A}"/>
              </a:ext>
            </a:extLst>
          </p:cNvPr>
          <p:cNvGraphicFramePr>
            <a:graphicFrameLocks noGrp="1"/>
          </p:cNvGraphicFramePr>
          <p:nvPr/>
        </p:nvGraphicFramePr>
        <p:xfrm>
          <a:off x="8112977" y="5813435"/>
          <a:ext cx="4523526" cy="3216760"/>
        </p:xfrm>
        <a:graphic>
          <a:graphicData uri="http://purl.oclc.org/ooxml/drawingml/table">
            <a:tbl>
              <a:tblPr firstRow="1" bandRow="1">
                <a:effectLst/>
                <a:tableStyleId>{5C22544A-7EE6-4342-B048-85BDC9FD1C3A}</a:tableStyleId>
              </a:tblPr>
              <a:tblGrid>
                <a:gridCol w="2303071">
                  <a:extLst>
                    <a:ext uri="{9D8B030D-6E8A-4147-A177-3AD203B41FA5}">
                      <a16:colId xmlns:a16="http://schemas.microsoft.com/office/drawing/2014/main" val="3953003714"/>
                    </a:ext>
                  </a:extLst>
                </a:gridCol>
                <a:gridCol w="2220455">
                  <a:extLst>
                    <a:ext uri="{9D8B030D-6E8A-4147-A177-3AD203B41FA5}">
                      <a16:colId xmlns:a16="http://schemas.microsoft.com/office/drawing/2014/main" val="1295933036"/>
                    </a:ext>
                  </a:extLst>
                </a:gridCol>
              </a:tblGrid>
              <a:tr h="1366104">
                <a:tc>
                  <a:txBody>
                    <a:bodyPr/>
                    <a:lstStyle/>
                    <a:p>
                      <a:pPr lvl="0"/>
                      <a:r>
                        <a:rPr lang="en-GB" sz="1100">
                          <a:solidFill>
                            <a:srgbClr val="FFFFFF"/>
                          </a:solidFill>
                        </a:rPr>
                        <a:t>Purpose (Aim/Objectives)</a:t>
                      </a:r>
                    </a:p>
                    <a:p>
                      <a:pPr lvl="0"/>
                      <a:endParaRPr lang="en-GB" sz="1100">
                        <a:solidFill>
                          <a:srgbClr val="FFFFFF"/>
                        </a:solidFill>
                      </a:endParaRPr>
                    </a:p>
                    <a:p>
                      <a:pPr marL="171450" lvl="0" indent="-171450">
                        <a:buSzPct val="100%"/>
                        <a:buFont typeface="Arial" pitchFamily="34"/>
                        <a:buChar char="•"/>
                      </a:pPr>
                      <a:r>
                        <a:rPr lang="en-GB" sz="1100">
                          <a:solidFill>
                            <a:srgbClr val="FFFFFF"/>
                          </a:solidFill>
                        </a:rPr>
                        <a:t>Restore transport capacity </a:t>
                      </a:r>
                    </a:p>
                    <a:p>
                      <a:pPr marL="171450" lvl="0" indent="-171450">
                        <a:buSzPct val="100%"/>
                        <a:buFont typeface="Arial" pitchFamily="34"/>
                        <a:buChar char="•"/>
                      </a:pPr>
                      <a:r>
                        <a:rPr lang="en-GB" sz="1100">
                          <a:solidFill>
                            <a:srgbClr val="FFFFFF"/>
                          </a:solidFill>
                        </a:rPr>
                        <a:t>Improve safety </a:t>
                      </a:r>
                    </a:p>
                    <a:p>
                      <a:pPr marL="171450" lvl="0" indent="-171450">
                        <a:buSzPct val="100%"/>
                        <a:buFont typeface="Arial" pitchFamily="34"/>
                        <a:buChar char="•"/>
                      </a:pPr>
                      <a:r>
                        <a:rPr lang="en-GB" sz="1100">
                          <a:solidFill>
                            <a:srgbClr val="FFFFFF"/>
                          </a:solidFill>
                        </a:rPr>
                        <a:t>Enhance accessibility </a:t>
                      </a:r>
                    </a:p>
                    <a:p>
                      <a:pPr marL="171450" lvl="0" indent="-171450">
                        <a:buSzPct val="100%"/>
                        <a:buFont typeface="Arial" pitchFamily="34"/>
                        <a:buChar char="•"/>
                      </a:pPr>
                      <a:r>
                        <a:rPr lang="en-GB" sz="1100">
                          <a:solidFill>
                            <a:srgbClr val="FFFFFF"/>
                          </a:solidFill>
                        </a:rPr>
                        <a:t>Deliver sustainable infrastructure </a:t>
                      </a:r>
                    </a:p>
                    <a:p>
                      <a:pPr lvl="0"/>
                      <a:endParaRPr lang="en-GB" sz="1100"/>
                    </a:p>
                  </a:txBody>
                  <a:tcPr marL="15800" marR="15800" marT="7900" marB="7900"/>
                </a:tc>
                <a:tc>
                  <a:txBody>
                    <a:bodyPr/>
                    <a:lstStyle/>
                    <a:p>
                      <a:pPr lvl="0"/>
                      <a:r>
                        <a:rPr lang="en-GB" sz="1100">
                          <a:solidFill>
                            <a:srgbClr val="FFFFFF"/>
                          </a:solidFill>
                        </a:rPr>
                        <a:t>Customer ( Stakeholders)</a:t>
                      </a:r>
                    </a:p>
                    <a:p>
                      <a:pPr lvl="0"/>
                      <a:endParaRPr lang="en-GB" sz="1100">
                        <a:solidFill>
                          <a:srgbClr val="FFFFFF"/>
                        </a:solidFill>
                      </a:endParaRPr>
                    </a:p>
                    <a:p>
                      <a:pPr marL="171450" lvl="0" indent="-171450">
                        <a:buSzPct val="100%"/>
                        <a:buFont typeface="Arial" pitchFamily="34"/>
                        <a:buChar char="•"/>
                      </a:pPr>
                      <a:r>
                        <a:rPr lang="en-GB" sz="1100">
                          <a:solidFill>
                            <a:srgbClr val="FFFFFF"/>
                          </a:solidFill>
                        </a:rPr>
                        <a:t>Local Authority</a:t>
                      </a:r>
                    </a:p>
                    <a:p>
                      <a:pPr marL="171450" lvl="0" indent="-171450">
                        <a:buSzPct val="100%"/>
                        <a:buFont typeface="Arial" pitchFamily="34"/>
                        <a:buChar char="•"/>
                      </a:pPr>
                      <a:r>
                        <a:rPr lang="en-GB" sz="1100">
                          <a:solidFill>
                            <a:srgbClr val="FFFFFF"/>
                          </a:solidFill>
                        </a:rPr>
                        <a:t>Project Manager</a:t>
                      </a:r>
                    </a:p>
                    <a:p>
                      <a:pPr marL="171450" lvl="0" indent="-171450">
                        <a:buSzPct val="100%"/>
                        <a:buFont typeface="Arial" pitchFamily="34"/>
                        <a:buChar char="•"/>
                      </a:pPr>
                      <a:r>
                        <a:rPr lang="en-GB" sz="1100">
                          <a:solidFill>
                            <a:srgbClr val="FFFFFF"/>
                          </a:solidFill>
                        </a:rPr>
                        <a:t>Main Contractor</a:t>
                      </a:r>
                    </a:p>
                    <a:p>
                      <a:pPr marL="171450" lvl="0" indent="-171450">
                        <a:buSzPct val="100%"/>
                        <a:buFont typeface="Arial" pitchFamily="34"/>
                        <a:buChar char="•"/>
                      </a:pPr>
                      <a:r>
                        <a:rPr lang="en-GB" sz="1100">
                          <a:solidFill>
                            <a:srgbClr val="FFFFFF"/>
                          </a:solidFill>
                        </a:rPr>
                        <a:t>Transport Operators</a:t>
                      </a:r>
                    </a:p>
                    <a:p>
                      <a:pPr marL="171450" lvl="0" indent="-171450">
                        <a:buSzPct val="100%"/>
                        <a:buFont typeface="Arial" pitchFamily="34"/>
                        <a:buChar char="•"/>
                      </a:pPr>
                      <a:r>
                        <a:rPr lang="en-GB" sz="1100">
                          <a:solidFill>
                            <a:srgbClr val="FFFFFF"/>
                          </a:solidFill>
                        </a:rPr>
                        <a:t>Passengers</a:t>
                      </a:r>
                    </a:p>
                    <a:p>
                      <a:pPr marL="171450" lvl="0" indent="-171450">
                        <a:buSzPct val="100%"/>
                        <a:buFont typeface="Arial" pitchFamily="34"/>
                        <a:buChar char="•"/>
                      </a:pPr>
                      <a:r>
                        <a:rPr lang="en-GB" sz="1100">
                          <a:solidFill>
                            <a:srgbClr val="FFFFFF"/>
                          </a:solidFill>
                        </a:rPr>
                        <a:t> Local Businesses</a:t>
                      </a:r>
                    </a:p>
                    <a:p>
                      <a:pPr marL="171450" lvl="0" indent="-171450">
                        <a:buSzPct val="100%"/>
                        <a:buFont typeface="Arial" pitchFamily="34"/>
                        <a:buChar char="•"/>
                      </a:pPr>
                      <a:r>
                        <a:rPr lang="en-GB" sz="1100">
                          <a:solidFill>
                            <a:srgbClr val="FFFFFF"/>
                          </a:solidFill>
                        </a:rPr>
                        <a:t>Environmental Regulators</a:t>
                      </a:r>
                    </a:p>
                    <a:p>
                      <a:pPr lvl="0"/>
                      <a:endParaRPr lang="en-GB" sz="1100"/>
                    </a:p>
                  </a:txBody>
                  <a:tcPr marL="15800" marR="15800" marT="7900" marB="7900"/>
                </a:tc>
                <a:extLst>
                  <a:ext uri="{0D108BD9-81ED-4DB2-BD59-A6C34878D82A}">
                    <a16:rowId xmlns:a16="http://schemas.microsoft.com/office/drawing/2014/main" val="3808233003"/>
                  </a:ext>
                </a:extLst>
              </a:tr>
              <a:tr h="1230764">
                <a:tc>
                  <a:txBody>
                    <a:bodyPr/>
                    <a:lstStyle/>
                    <a:p>
                      <a:pPr lvl="0"/>
                      <a:r>
                        <a:rPr lang="en-GB" sz="1100" b="1">
                          <a:solidFill>
                            <a:srgbClr val="0E2841"/>
                          </a:solidFill>
                        </a:rPr>
                        <a:t>Desired End Results</a:t>
                      </a:r>
                    </a:p>
                    <a:p>
                      <a:pPr lvl="0"/>
                      <a:endParaRPr lang="en-GB" sz="1100">
                        <a:solidFill>
                          <a:srgbClr val="0E2841"/>
                        </a:solidFill>
                      </a:endParaRPr>
                    </a:p>
                    <a:p>
                      <a:pPr lvl="0"/>
                      <a:r>
                        <a:rPr lang="en-GB" sz="1100">
                          <a:solidFill>
                            <a:srgbClr val="0E2841"/>
                          </a:solidFill>
                        </a:rPr>
                        <a:t>• Safe transport hub reopened</a:t>
                      </a:r>
                    </a:p>
                    <a:p>
                      <a:pPr lvl="0"/>
                      <a:r>
                        <a:rPr lang="en-GB" sz="1100">
                          <a:solidFill>
                            <a:srgbClr val="0E2841"/>
                          </a:solidFill>
                        </a:rPr>
                        <a:t>• Improved passenger experience</a:t>
                      </a:r>
                    </a:p>
                    <a:p>
                      <a:pPr lvl="0"/>
                      <a:r>
                        <a:rPr lang="en-GB" sz="1100">
                          <a:solidFill>
                            <a:srgbClr val="0E2841"/>
                          </a:solidFill>
                        </a:rPr>
                        <a:t>• Digital ticketing implemented</a:t>
                      </a:r>
                    </a:p>
                    <a:p>
                      <a:pPr lvl="0"/>
                      <a:r>
                        <a:rPr lang="en-GB" sz="1100">
                          <a:solidFill>
                            <a:srgbClr val="0E2841"/>
                          </a:solidFill>
                        </a:rPr>
                        <a:t>• Net Zero transport infrastructure</a:t>
                      </a:r>
                    </a:p>
                    <a:p>
                      <a:pPr lvl="0"/>
                      <a:r>
                        <a:rPr lang="en-GB" sz="1100">
                          <a:solidFill>
                            <a:srgbClr val="0E2841"/>
                          </a:solidFill>
                        </a:rPr>
                        <a:t>• Increased accessibility</a:t>
                      </a:r>
                    </a:p>
                    <a:p>
                      <a:pPr lvl="0"/>
                      <a:r>
                        <a:rPr lang="en-GB" sz="1100">
                          <a:solidFill>
                            <a:srgbClr val="0E2841"/>
                          </a:solidFill>
                        </a:rPr>
                        <a:t>• Economic regeneration</a:t>
                      </a:r>
                    </a:p>
                    <a:p>
                      <a:pPr lvl="0"/>
                      <a:endParaRPr lang="en-GB" sz="1100"/>
                    </a:p>
                  </a:txBody>
                  <a:tcPr marL="15800" marR="15800" marT="7900" marB="7900"/>
                </a:tc>
                <a:tc>
                  <a:txBody>
                    <a:bodyPr/>
                    <a:lstStyle/>
                    <a:p>
                      <a:pPr lvl="0"/>
                      <a:r>
                        <a:rPr lang="en-GB" sz="1100" b="1">
                          <a:solidFill>
                            <a:srgbClr val="0E2841"/>
                          </a:solidFill>
                        </a:rPr>
                        <a:t>Measures On Success</a:t>
                      </a:r>
                    </a:p>
                    <a:p>
                      <a:pPr lvl="0"/>
                      <a:endParaRPr lang="en-GB" sz="1100">
                        <a:solidFill>
                          <a:srgbClr val="FFFFFF"/>
                        </a:solidFill>
                      </a:endParaRPr>
                    </a:p>
                    <a:p>
                      <a:pPr lvl="0"/>
                      <a:r>
                        <a:rPr lang="en-GB" sz="1100">
                          <a:solidFill>
                            <a:srgbClr val="0E2841"/>
                          </a:solidFill>
                        </a:rPr>
                        <a:t>• On time</a:t>
                      </a:r>
                    </a:p>
                    <a:p>
                      <a:pPr lvl="0"/>
                      <a:r>
                        <a:rPr lang="en-GB" sz="1100">
                          <a:solidFill>
                            <a:srgbClr val="0E2841"/>
                          </a:solidFill>
                        </a:rPr>
                        <a:t>• Within budget</a:t>
                      </a:r>
                    </a:p>
                    <a:p>
                      <a:pPr lvl="0"/>
                      <a:r>
                        <a:rPr lang="en-GB" sz="1100">
                          <a:solidFill>
                            <a:srgbClr val="0E2841"/>
                          </a:solidFill>
                        </a:rPr>
                        <a:t>• Safety compliant</a:t>
                      </a:r>
                    </a:p>
                    <a:p>
                      <a:pPr lvl="0"/>
                      <a:r>
                        <a:rPr lang="en-GB" sz="1100">
                          <a:solidFill>
                            <a:srgbClr val="0E2841"/>
                          </a:solidFill>
                        </a:rPr>
                        <a:t>• Stakeholder satisfaction</a:t>
                      </a:r>
                    </a:p>
                    <a:p>
                      <a:pPr lvl="0"/>
                      <a:r>
                        <a:rPr lang="en-GB" sz="1100">
                          <a:solidFill>
                            <a:srgbClr val="0E2841"/>
                          </a:solidFill>
                        </a:rPr>
                        <a:t>• Reduced carbon emissions</a:t>
                      </a:r>
                    </a:p>
                    <a:p>
                      <a:pPr lvl="0"/>
                      <a:r>
                        <a:rPr lang="en-GB" sz="1100">
                          <a:solidFill>
                            <a:srgbClr val="0E2841"/>
                          </a:solidFill>
                        </a:rPr>
                        <a:t>• Improved transport capacity</a:t>
                      </a:r>
                    </a:p>
                    <a:p>
                      <a:pPr lvl="0"/>
                      <a:endParaRPr lang="en-GB" sz="1100"/>
                    </a:p>
                  </a:txBody>
                  <a:tcPr marL="15800" marR="15800" marT="7900" marB="7900"/>
                </a:tc>
                <a:extLst>
                  <a:ext uri="{0D108BD9-81ED-4DB2-BD59-A6C34878D82A}">
                    <a16:rowId xmlns:a16="http://schemas.microsoft.com/office/drawing/2014/main" val="2533133436"/>
                  </a:ext>
                </a:extLst>
              </a:tr>
            </a:tbl>
          </a:graphicData>
        </a:graphic>
      </p:graphicFrame>
      <p:sp>
        <p:nvSpPr>
          <p:cNvPr id="4" name="TextBox 6">
            <a:extLst>
              <a:ext uri="{FF2B5EF4-FFF2-40B4-BE49-F238E27FC236}">
                <a16:creationId xmlns:a16="http://schemas.microsoft.com/office/drawing/2014/main" id="{C7D252B7-4EF6-6F10-D443-1E495D626A32}"/>
              </a:ext>
            </a:extLst>
          </p:cNvPr>
          <p:cNvSpPr txBox="1"/>
          <p:nvPr/>
        </p:nvSpPr>
        <p:spPr>
          <a:xfrm>
            <a:off x="584201" y="2703039"/>
            <a:ext cx="9194804" cy="35394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Explanation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Table 2 summarises the key elements of the redevelopment project, including its objectives, stakeholders, expected outcomes and measures of success. The project aims to improve transport capacity, passenger safety, accessibility and sustainability while delivering long-term benefits for the local community.</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quad chart provides stakeholders with a clear overview of the project's priorities, making it easier to understand the expected outcomes and success criteria. It also supports communication between the project team, local authority and other key stakeholders by presenting essential information in a simple and structured format.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quad chart will be reviewed throughout the project to ensure that objectives remain aligned with stakeholder expectations and project requirements. Any significant changes to the project's scope or priorities can then be identified and managed effectively.</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p:txBody>
      </p:sp>
      <p:sp>
        <p:nvSpPr>
          <p:cNvPr id="5" name="TextBox 12">
            <a:extLst>
              <a:ext uri="{FF2B5EF4-FFF2-40B4-BE49-F238E27FC236}">
                <a16:creationId xmlns:a16="http://schemas.microsoft.com/office/drawing/2014/main" id="{1043FD99-4B86-54C2-3289-9A7C5667AFE0}"/>
              </a:ext>
            </a:extLst>
          </p:cNvPr>
          <p:cNvSpPr txBox="1"/>
          <p:nvPr/>
        </p:nvSpPr>
        <p:spPr>
          <a:xfrm>
            <a:off x="6235695" y="9146688"/>
            <a:ext cx="6400800" cy="307777"/>
          </a:xfrm>
          <a:prstGeom prst="rect">
            <a:avLst/>
          </a:prstGeom>
          <a:solidFill>
            <a:srgbClr val="E8E8E8"/>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156082"/>
                </a:solidFill>
                <a:uFillTx/>
                <a:latin typeface="Aptos"/>
              </a:rPr>
              <a:t>Figure 2. Quad Chart for the Redevelopment of the Central Transport Hub.</a:t>
            </a:r>
          </a:p>
        </p:txBody>
      </p:sp>
    </p:spTree>
  </p:cSld>
  <p:clrMapOvr>
    <a:masterClrMapping/>
  </p:clrMapOvr>
</p:sld>
</file>

<file path=ppt/slides/slide10.xml><?xml version="1.0" encoding="utf-8"?>
<p:sld xmlns:a="http://purl.oclc.org/ooxml/drawingml/main" xmlns:r="http://purl.oclc.org/ooxml/officeDocument/relationships" xmlns:p="http://purl.oclc.org/ooxml/presentationml/main">
  <p:cSld name="Slide9">
    <p:spTree>
      <p:nvGrpSpPr>
        <p:cNvPr id="1" name=""/>
        <p:cNvGrpSpPr/>
        <p:nvPr/>
      </p:nvGrpSpPr>
      <p:grpSpPr>
        <a:xfrm>
          <a:off x="0" y="0"/>
          <a:ext cx="0" cy="0"/>
          <a:chOff x="0" y="0"/>
          <a:chExt cx="0" cy="0"/>
        </a:xfrm>
      </p:grpSpPr>
      <p:graphicFrame>
        <p:nvGraphicFramePr>
          <p:cNvPr id="2" name="Table 78">
            <a:extLst>
              <a:ext uri="{FF2B5EF4-FFF2-40B4-BE49-F238E27FC236}">
                <a16:creationId xmlns:a16="http://schemas.microsoft.com/office/drawing/2014/main" id="{E459C4EE-D5FF-B582-BEA6-26B6F534FDC8}"/>
              </a:ext>
            </a:extLst>
          </p:cNvPr>
          <p:cNvGraphicFramePr>
            <a:graphicFrameLocks noGrp="1"/>
          </p:cNvGraphicFramePr>
          <p:nvPr/>
        </p:nvGraphicFramePr>
        <p:xfrm>
          <a:off x="8351809" y="5854976"/>
          <a:ext cx="4323354" cy="3606241"/>
        </p:xfrm>
        <a:graphic>
          <a:graphicData uri="http://purl.oclc.org/ooxml/drawingml/table">
            <a:tbl>
              <a:tblPr firstRow="1" bandRow="1">
                <a:effectLst/>
                <a:tableStyleId>{5C22544A-7EE6-4342-B048-85BDC9FD1C3A}</a:tableStyleId>
              </a:tblPr>
              <a:tblGrid>
                <a:gridCol w="617622">
                  <a:extLst>
                    <a:ext uri="{9D8B030D-6E8A-4147-A177-3AD203B41FA5}">
                      <a16:colId xmlns:a16="http://schemas.microsoft.com/office/drawing/2014/main" val="2958728471"/>
                    </a:ext>
                  </a:extLst>
                </a:gridCol>
                <a:gridCol w="617622">
                  <a:extLst>
                    <a:ext uri="{9D8B030D-6E8A-4147-A177-3AD203B41FA5}">
                      <a16:colId xmlns:a16="http://schemas.microsoft.com/office/drawing/2014/main" val="3278297367"/>
                    </a:ext>
                  </a:extLst>
                </a:gridCol>
                <a:gridCol w="617622">
                  <a:extLst>
                    <a:ext uri="{9D8B030D-6E8A-4147-A177-3AD203B41FA5}">
                      <a16:colId xmlns:a16="http://schemas.microsoft.com/office/drawing/2014/main" val="2486827569"/>
                    </a:ext>
                  </a:extLst>
                </a:gridCol>
                <a:gridCol w="617622">
                  <a:extLst>
                    <a:ext uri="{9D8B030D-6E8A-4147-A177-3AD203B41FA5}">
                      <a16:colId xmlns:a16="http://schemas.microsoft.com/office/drawing/2014/main" val="3000608418"/>
                    </a:ext>
                  </a:extLst>
                </a:gridCol>
                <a:gridCol w="617622">
                  <a:extLst>
                    <a:ext uri="{9D8B030D-6E8A-4147-A177-3AD203B41FA5}">
                      <a16:colId xmlns:a16="http://schemas.microsoft.com/office/drawing/2014/main" val="3017243850"/>
                    </a:ext>
                  </a:extLst>
                </a:gridCol>
                <a:gridCol w="617622">
                  <a:extLst>
                    <a:ext uri="{9D8B030D-6E8A-4147-A177-3AD203B41FA5}">
                      <a16:colId xmlns:a16="http://schemas.microsoft.com/office/drawing/2014/main" val="1377557383"/>
                    </a:ext>
                  </a:extLst>
                </a:gridCol>
                <a:gridCol w="617622">
                  <a:extLst>
                    <a:ext uri="{9D8B030D-6E8A-4147-A177-3AD203B41FA5}">
                      <a16:colId xmlns:a16="http://schemas.microsoft.com/office/drawing/2014/main" val="914058741"/>
                    </a:ext>
                  </a:extLst>
                </a:gridCol>
              </a:tblGrid>
              <a:tr h="229742">
                <a:tc>
                  <a:txBody>
                    <a:bodyPr/>
                    <a:lstStyle/>
                    <a:p>
                      <a:pPr lvl="0"/>
                      <a:r>
                        <a:rPr lang="en-US" sz="1000"/>
                        <a:t>Activity</a:t>
                      </a:r>
                      <a:endParaRPr lang="en-GB" sz="1000"/>
                    </a:p>
                  </a:txBody>
                  <a:tcPr/>
                </a:tc>
                <a:tc>
                  <a:txBody>
                    <a:bodyPr/>
                    <a:lstStyle/>
                    <a:p>
                      <a:pPr lvl="0"/>
                      <a:r>
                        <a:rPr lang="en-US" sz="1050"/>
                        <a:t>M1</a:t>
                      </a:r>
                      <a:endParaRPr lang="en-GB" sz="1200"/>
                    </a:p>
                  </a:txBody>
                  <a:tcPr/>
                </a:tc>
                <a:tc>
                  <a:txBody>
                    <a:bodyPr/>
                    <a:lstStyle/>
                    <a:p>
                      <a:pPr lvl="0"/>
                      <a:r>
                        <a:rPr lang="en-US" sz="1000"/>
                        <a:t>M2</a:t>
                      </a:r>
                      <a:endParaRPr lang="en-GB" sz="1000"/>
                    </a:p>
                  </a:txBody>
                  <a:tcPr/>
                </a:tc>
                <a:tc>
                  <a:txBody>
                    <a:bodyPr/>
                    <a:lstStyle/>
                    <a:p>
                      <a:pPr lvl="0"/>
                      <a:r>
                        <a:rPr lang="en-US" sz="1000"/>
                        <a:t>M3</a:t>
                      </a:r>
                      <a:endParaRPr lang="en-GB" sz="1000"/>
                    </a:p>
                  </a:txBody>
                  <a:tcPr/>
                </a:tc>
                <a:tc>
                  <a:txBody>
                    <a:bodyPr/>
                    <a:lstStyle/>
                    <a:p>
                      <a:pPr lvl="0"/>
                      <a:r>
                        <a:rPr lang="en-US" sz="1000"/>
                        <a:t>M4</a:t>
                      </a:r>
                      <a:endParaRPr lang="en-GB" sz="1000"/>
                    </a:p>
                  </a:txBody>
                  <a:tcPr/>
                </a:tc>
                <a:tc>
                  <a:txBody>
                    <a:bodyPr/>
                    <a:lstStyle/>
                    <a:p>
                      <a:pPr lvl="0"/>
                      <a:r>
                        <a:rPr lang="en-US" sz="1000"/>
                        <a:t>M5</a:t>
                      </a:r>
                      <a:endParaRPr lang="en-GB" sz="1000"/>
                    </a:p>
                  </a:txBody>
                  <a:tcPr/>
                </a:tc>
                <a:tc>
                  <a:txBody>
                    <a:bodyPr/>
                    <a:lstStyle/>
                    <a:p>
                      <a:pPr lvl="0"/>
                      <a:r>
                        <a:rPr lang="en-US" sz="1000"/>
                        <a:t>M6</a:t>
                      </a:r>
                      <a:endParaRPr lang="en-GB" sz="1000"/>
                    </a:p>
                  </a:txBody>
                  <a:tcPr/>
                </a:tc>
                <a:extLst>
                  <a:ext uri="{0D108BD9-81ED-4DB2-BD59-A6C34878D82A}">
                    <a16:rowId xmlns:a16="http://schemas.microsoft.com/office/drawing/2014/main" val="799698047"/>
                  </a:ext>
                </a:extLst>
              </a:tr>
              <a:tr h="398221">
                <a:tc>
                  <a:txBody>
                    <a:bodyPr/>
                    <a:lstStyle/>
                    <a:p>
                      <a:pPr lvl="0"/>
                      <a:r>
                        <a:rPr lang="en-GB" sz="1000" b="1"/>
                        <a:t>Feasibility Study</a:t>
                      </a:r>
                    </a:p>
                  </a:txBody>
                  <a:tcPr/>
                </a:tc>
                <a:tc>
                  <a:txBody>
                    <a:bodyPr/>
                    <a:lstStyle/>
                    <a:p>
                      <a:pPr lvl="0"/>
                      <a:endParaRPr lang="en-GB"/>
                    </a:p>
                  </a:txBody>
                  <a:tcPr>
                    <a:solidFill>
                      <a:srgbClr val="156082"/>
                    </a:solidFill>
                  </a:tcPr>
                </a:tc>
                <a:tc>
                  <a:txBody>
                    <a:bodyPr/>
                    <a:lstStyle/>
                    <a:p>
                      <a:pPr lvl="0"/>
                      <a:endParaRPr lang="en-GB"/>
                    </a:p>
                  </a:txBody>
                  <a:tcPr>
                    <a:solidFill>
                      <a:srgbClr val="156082"/>
                    </a:solidFill>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562249471"/>
                  </a:ext>
                </a:extLst>
              </a:tr>
              <a:tr h="398221">
                <a:tc>
                  <a:txBody>
                    <a:bodyPr/>
                    <a:lstStyle/>
                    <a:p>
                      <a:pPr lvl="0"/>
                      <a:r>
                        <a:rPr lang="en-GB" sz="1000" b="1"/>
                        <a:t>Design &amp; Planning</a:t>
                      </a:r>
                    </a:p>
                  </a:txBody>
                  <a:tcPr/>
                </a:tc>
                <a:tc>
                  <a:txBody>
                    <a:bodyPr/>
                    <a:lstStyle/>
                    <a:p>
                      <a:pPr lvl="0"/>
                      <a:endParaRPr lang="en-GB"/>
                    </a:p>
                  </a:txBody>
                  <a:tcPr/>
                </a:tc>
                <a:tc>
                  <a:txBody>
                    <a:bodyPr/>
                    <a:lstStyle/>
                    <a:p>
                      <a:pPr lvl="0"/>
                      <a:endParaRPr lang="en-GB"/>
                    </a:p>
                  </a:txBody>
                  <a:tcPr>
                    <a:solidFill>
                      <a:srgbClr val="156082"/>
                    </a:solidFill>
                  </a:tcPr>
                </a:tc>
                <a:tc>
                  <a:txBody>
                    <a:bodyPr/>
                    <a:lstStyle/>
                    <a:p>
                      <a:pPr lvl="0"/>
                      <a:endParaRPr lang="en-GB"/>
                    </a:p>
                  </a:txBody>
                  <a:tcPr>
                    <a:solidFill>
                      <a:srgbClr val="156082"/>
                    </a:solidFill>
                  </a:tcPr>
                </a:tc>
                <a:tc>
                  <a:txBody>
                    <a:bodyPr/>
                    <a:lstStyle/>
                    <a:p>
                      <a:pPr lvl="0"/>
                      <a:endParaRPr lang="en-GB"/>
                    </a:p>
                  </a:txBody>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1536088232"/>
                  </a:ext>
                </a:extLst>
              </a:tr>
              <a:tr h="398221">
                <a:tc>
                  <a:txBody>
                    <a:bodyPr/>
                    <a:lstStyle/>
                    <a:p>
                      <a:pPr lvl="0"/>
                      <a:r>
                        <a:rPr lang="en-GB" sz="1000" b="1"/>
                        <a:t>Procurement</a:t>
                      </a:r>
                    </a:p>
                  </a:txBody>
                  <a:tcPr/>
                </a:tc>
                <a:tc>
                  <a:txBody>
                    <a:bodyPr/>
                    <a:lstStyle/>
                    <a:p>
                      <a:pPr lvl="0"/>
                      <a:endParaRPr lang="en-GB"/>
                    </a:p>
                  </a:txBody>
                  <a:tcPr/>
                </a:tc>
                <a:tc>
                  <a:txBody>
                    <a:bodyPr/>
                    <a:lstStyle/>
                    <a:p>
                      <a:pPr lvl="0"/>
                      <a:endParaRPr lang="en-GB"/>
                    </a:p>
                  </a:txBody>
                  <a:tcPr/>
                </a:tc>
                <a:tc>
                  <a:txBody>
                    <a:bodyPr/>
                    <a:lstStyle/>
                    <a:p>
                      <a:pPr lvl="0"/>
                      <a:endParaRPr lang="en-GB"/>
                    </a:p>
                  </a:txBody>
                  <a:tcPr>
                    <a:solidFill>
                      <a:srgbClr val="156082"/>
                    </a:solidFill>
                  </a:tcPr>
                </a:tc>
                <a:tc>
                  <a:txBody>
                    <a:bodyPr/>
                    <a:lstStyle/>
                    <a:p>
                      <a:pPr lvl="0"/>
                      <a:endParaRPr lang="en-GB"/>
                    </a:p>
                  </a:txBody>
                  <a:tcPr>
                    <a:solidFill>
                      <a:srgbClr val="156082"/>
                    </a:solidFill>
                  </a:tcPr>
                </a:tc>
                <a:tc>
                  <a:txBody>
                    <a:bodyPr/>
                    <a:lstStyle/>
                    <a:p>
                      <a:pPr lvl="0"/>
                      <a:endParaRPr lang="en-GB"/>
                    </a:p>
                  </a:txBody>
                  <a:tcPr/>
                </a:tc>
                <a:tc>
                  <a:txBody>
                    <a:bodyPr/>
                    <a:lstStyle/>
                    <a:p>
                      <a:pPr lvl="0"/>
                      <a:endParaRPr lang="en-GB"/>
                    </a:p>
                  </a:txBody>
                  <a:tcPr/>
                </a:tc>
                <a:extLst>
                  <a:ext uri="{0D108BD9-81ED-4DB2-BD59-A6C34878D82A}">
                    <a16:rowId xmlns:a16="http://schemas.microsoft.com/office/drawing/2014/main" val="2623635666"/>
                  </a:ext>
                </a:extLst>
              </a:tr>
              <a:tr h="497863">
                <a:tc>
                  <a:txBody>
                    <a:bodyPr/>
                    <a:lstStyle/>
                    <a:p>
                      <a:pPr lvl="0"/>
                      <a:r>
                        <a:rPr lang="en-GB" sz="1000" b="1"/>
                        <a:t>Construction &amp; Digital Integration</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solidFill>
                      <a:srgbClr val="156082"/>
                    </a:solidFill>
                  </a:tcPr>
                </a:tc>
                <a:tc>
                  <a:txBody>
                    <a:bodyPr/>
                    <a:lstStyle/>
                    <a:p>
                      <a:pPr lvl="0"/>
                      <a:endParaRPr lang="en-GB"/>
                    </a:p>
                  </a:txBody>
                  <a:tcPr>
                    <a:solidFill>
                      <a:srgbClr val="156082"/>
                    </a:solidFill>
                  </a:tcPr>
                </a:tc>
                <a:tc>
                  <a:txBody>
                    <a:bodyPr/>
                    <a:lstStyle/>
                    <a:p>
                      <a:pPr lvl="0"/>
                      <a:endParaRPr lang="en-GB"/>
                    </a:p>
                  </a:txBody>
                  <a:tcPr>
                    <a:solidFill>
                      <a:srgbClr val="156082"/>
                    </a:solidFill>
                  </a:tcPr>
                </a:tc>
                <a:extLst>
                  <a:ext uri="{0D108BD9-81ED-4DB2-BD59-A6C34878D82A}">
                    <a16:rowId xmlns:a16="http://schemas.microsoft.com/office/drawing/2014/main" val="2571250493"/>
                  </a:ext>
                </a:extLst>
              </a:tr>
              <a:tr h="398221">
                <a:tc>
                  <a:txBody>
                    <a:bodyPr/>
                    <a:lstStyle/>
                    <a:p>
                      <a:pPr lvl="0"/>
                      <a:r>
                        <a:rPr lang="en-GB" sz="1000" b="1"/>
                        <a:t>Testing &amp; Handover</a:t>
                      </a:r>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tc>
                <a:tc>
                  <a:txBody>
                    <a:bodyPr/>
                    <a:lstStyle/>
                    <a:p>
                      <a:pPr lvl="0"/>
                      <a:endParaRPr lang="en-GB"/>
                    </a:p>
                  </a:txBody>
                  <a:tcPr>
                    <a:solidFill>
                      <a:srgbClr val="156082"/>
                    </a:solidFill>
                  </a:tcPr>
                </a:tc>
                <a:extLst>
                  <a:ext uri="{0D108BD9-81ED-4DB2-BD59-A6C34878D82A}">
                    <a16:rowId xmlns:a16="http://schemas.microsoft.com/office/drawing/2014/main" val="3803517933"/>
                  </a:ext>
                </a:extLst>
              </a:tr>
            </a:tbl>
          </a:graphicData>
        </a:graphic>
      </p:graphicFrame>
      <p:sp>
        <p:nvSpPr>
          <p:cNvPr id="3" name="TextBox 12">
            <a:extLst>
              <a:ext uri="{FF2B5EF4-FFF2-40B4-BE49-F238E27FC236}">
                <a16:creationId xmlns:a16="http://schemas.microsoft.com/office/drawing/2014/main" id="{75FD7046-9F18-B0BF-4F73-5A3BD1DA97CE}"/>
              </a:ext>
            </a:extLst>
          </p:cNvPr>
          <p:cNvSpPr txBox="1"/>
          <p:nvPr/>
        </p:nvSpPr>
        <p:spPr>
          <a:xfrm>
            <a:off x="584201" y="617649"/>
            <a:ext cx="9359898" cy="415498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6. Gantt Chart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 Gantt chart is a project management tool used to plan, schedule and monitor project activities over time. It provides a visual timeline that shows when key tasks are expected to begin and end, helping the project manager monitor progress and identify potential delays. </a:t>
            </a:r>
            <a:r>
              <a:rPr lang="en-GB" sz="1600" b="1" i="0" u="none" strike="noStrike" kern="1200" cap="none" spc="0" baseline="0%" dirty="0">
                <a:solidFill>
                  <a:srgbClr val="000000"/>
                </a:solidFill>
                <a:uFillTx/>
                <a:latin typeface="Aptos"/>
              </a:rPr>
              <a:t>Figure 2</a:t>
            </a:r>
            <a:r>
              <a:rPr lang="en-GB" sz="1600" b="0" i="0" u="none" strike="noStrike" kern="1200" cap="none" spc="0" baseline="0%" dirty="0">
                <a:solidFill>
                  <a:srgbClr val="000000"/>
                </a:solidFill>
                <a:uFillTx/>
                <a:latin typeface="Aptos"/>
              </a:rPr>
              <a:t> presents a high-level schedule for the redevelopment of the Central Transport Hub, outlining the main phases of the project from the feasibility study through to testing and operational handover.</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Explanation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Gantt chart shown in </a:t>
            </a:r>
            <a:r>
              <a:rPr lang="en-GB" sz="1600" b="1" i="0" u="none" strike="noStrike" kern="1200" cap="none" spc="0" baseline="0%" dirty="0">
                <a:solidFill>
                  <a:srgbClr val="000000"/>
                </a:solidFill>
                <a:uFillTx/>
                <a:latin typeface="Aptos"/>
              </a:rPr>
              <a:t>Figure 2</a:t>
            </a:r>
            <a:r>
              <a:rPr lang="en-GB" sz="1600" b="0" i="0" u="none" strike="noStrike" kern="1200" cap="none" spc="0" baseline="0%" dirty="0">
                <a:solidFill>
                  <a:srgbClr val="000000"/>
                </a:solidFill>
                <a:uFillTx/>
                <a:latin typeface="Aptos"/>
              </a:rPr>
              <a:t> provides a high-level overview of the project's schedule and the sequence of key activities. The project begins with the feasibility study, followed by planning and design before progressing to procurement. Construction and digital integration form the main phase of the project, with testing and operational handover completed before the project is officially closed.</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Using a Gantt chart enables the project manager to monitor progress, track key milestones and identify potential delays throughout the project lifecycle. Regular reviews of the schedule help ensure that activities remain on track and that the redevelopment project is delivered successfully.</a:t>
            </a:r>
          </a:p>
        </p:txBody>
      </p:sp>
      <p:sp>
        <p:nvSpPr>
          <p:cNvPr id="4" name="TextBox 14">
            <a:extLst>
              <a:ext uri="{FF2B5EF4-FFF2-40B4-BE49-F238E27FC236}">
                <a16:creationId xmlns:a16="http://schemas.microsoft.com/office/drawing/2014/main" id="{87AEBC12-A974-CFD4-4333-352F1BD12F15}"/>
              </a:ext>
            </a:extLst>
          </p:cNvPr>
          <p:cNvSpPr txBox="1"/>
          <p:nvPr/>
        </p:nvSpPr>
        <p:spPr>
          <a:xfrm>
            <a:off x="6274365" y="5404533"/>
            <a:ext cx="6400800" cy="307777"/>
          </a:xfrm>
          <a:prstGeom prst="rect">
            <a:avLst/>
          </a:prstGeom>
          <a:solidFill>
            <a:srgbClr val="E8E8E8"/>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156082"/>
                </a:solidFill>
                <a:uFillTx/>
                <a:latin typeface="Aptos"/>
              </a:rPr>
              <a:t>Figure 2. Gantt Chart for the Redevelopment of the Central Transport Hub.</a:t>
            </a:r>
          </a:p>
        </p:txBody>
      </p:sp>
    </p:spTree>
  </p:cSld>
  <p:clrMapOvr>
    <a:masterClrMapping/>
  </p:clrMapOvr>
</p:sld>
</file>

<file path=ppt/slides/slide11.xml><?xml version="1.0" encoding="utf-8"?>
<p:sld xmlns:a="http://purl.oclc.org/ooxml/drawingml/main" xmlns:r="http://purl.oclc.org/ooxml/officeDocument/relationships" xmlns:p="http://purl.oclc.org/ooxml/presentationml/main">
  <p:cSld name="Slide10">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CD3D7026-F7B3-8409-53BF-2895AF457A52}"/>
              </a:ext>
            </a:extLst>
          </p:cNvPr>
          <p:cNvSpPr txBox="1"/>
          <p:nvPr/>
        </p:nvSpPr>
        <p:spPr>
          <a:xfrm>
            <a:off x="609603" y="677744"/>
            <a:ext cx="9601200" cy="437042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7. Stakeholder Involvement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Stakeholder involvement is essential to the success of the redevelopment project, as different groups have varying levels of influence and interest. Effective stakeholder communication helps improve collaboration, support decision-making and reduce the risk of project delays (Project Management Institute, 2021).</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a:t>
            </a:r>
            <a:r>
              <a:rPr lang="en-GB" sz="1600" b="1" i="0" u="none" strike="noStrike" kern="1200" cap="none" spc="0" baseline="0%" dirty="0">
                <a:solidFill>
                  <a:srgbClr val="000000"/>
                </a:solidFill>
                <a:uFillTx/>
                <a:latin typeface="Aptos"/>
              </a:rPr>
              <a:t>Local Authority</a:t>
            </a:r>
            <a:r>
              <a:rPr lang="en-GB" sz="1600" b="0" i="0" u="none" strike="noStrike" kern="1200" cap="none" spc="0" baseline="0%" dirty="0">
                <a:solidFill>
                  <a:srgbClr val="000000"/>
                </a:solidFill>
                <a:uFillTx/>
                <a:latin typeface="Aptos"/>
              </a:rPr>
              <a:t> is the project sponsor and has the highest level of influence, as it provides funding and approves key project decisions. The </a:t>
            </a:r>
            <a:r>
              <a:rPr lang="en-GB" sz="1600" b="1" i="0" u="none" strike="noStrike" kern="1200" cap="none" spc="0" baseline="0%" dirty="0">
                <a:solidFill>
                  <a:srgbClr val="000000"/>
                </a:solidFill>
                <a:uFillTx/>
                <a:latin typeface="Aptos"/>
              </a:rPr>
              <a:t>Project Manager</a:t>
            </a:r>
            <a:r>
              <a:rPr lang="en-GB" sz="1600" b="0" i="0" u="none" strike="noStrike" kern="1200" cap="none" spc="0" baseline="0%" dirty="0">
                <a:solidFill>
                  <a:srgbClr val="000000"/>
                </a:solidFill>
                <a:uFillTx/>
                <a:latin typeface="Aptos"/>
              </a:rPr>
              <a:t> is responsible for planning, coordinating and monitoring the project to ensure it is delivered on time, within budget and to the required quality standards.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Aptos"/>
              </a:rPr>
              <a:t>Contractors, architects and engineers</a:t>
            </a:r>
            <a:r>
              <a:rPr lang="en-GB" sz="1600" b="0" i="0" u="none" strike="noStrike" kern="1200" cap="none" spc="0" baseline="0%" dirty="0">
                <a:solidFill>
                  <a:srgbClr val="000000"/>
                </a:solidFill>
                <a:uFillTx/>
                <a:latin typeface="Aptos"/>
              </a:rPr>
              <a:t> are responsible for designing and constructing the transport hub, while the </a:t>
            </a:r>
            <a:r>
              <a:rPr lang="en-GB" sz="1600" b="1" i="0" u="none" strike="noStrike" kern="1200" cap="none" spc="0" baseline="0%" dirty="0">
                <a:solidFill>
                  <a:srgbClr val="000000"/>
                </a:solidFill>
                <a:uFillTx/>
                <a:latin typeface="Aptos"/>
              </a:rPr>
              <a:t>Department for Transport</a:t>
            </a:r>
            <a:r>
              <a:rPr lang="en-GB" sz="1600" b="0" i="0" u="none" strike="noStrike" kern="1200" cap="none" spc="0" baseline="0%" dirty="0">
                <a:solidFill>
                  <a:srgbClr val="000000"/>
                </a:solidFill>
                <a:uFillTx/>
                <a:latin typeface="Aptos"/>
              </a:rPr>
              <a:t> ensures compliance with transport regulations and national standards.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Other important stakeholders include </a:t>
            </a:r>
            <a:r>
              <a:rPr lang="en-GB" sz="1600" b="1" i="0" u="none" strike="noStrike" kern="1200" cap="none" spc="0" baseline="0%" dirty="0">
                <a:solidFill>
                  <a:srgbClr val="000000"/>
                </a:solidFill>
                <a:uFillTx/>
                <a:latin typeface="Aptos"/>
              </a:rPr>
              <a:t>local businesses, residents and passengers</a:t>
            </a:r>
            <a:r>
              <a:rPr lang="en-GB" sz="1600" b="0" i="0" u="none" strike="noStrike" kern="1200" cap="none" spc="0" baseline="0%" dirty="0">
                <a:solidFill>
                  <a:srgbClr val="000000"/>
                </a:solidFill>
                <a:uFillTx/>
                <a:latin typeface="Aptos"/>
              </a:rPr>
              <a:t>, who are directly affected by the redevelopment. Throughout the project, regular updates will be shared through meetings, newsletters and the project website to keep stakeholders informed of progress and minimise disruption to the local community. Environmental agencies will also be consulted to ensure the project complies with sustainability and environmental regulations.</a:t>
            </a:r>
          </a:p>
        </p:txBody>
      </p:sp>
      <p:grpSp>
        <p:nvGrpSpPr>
          <p:cNvPr id="3" name="Group 76">
            <a:extLst>
              <a:ext uri="{FF2B5EF4-FFF2-40B4-BE49-F238E27FC236}">
                <a16:creationId xmlns:a16="http://schemas.microsoft.com/office/drawing/2014/main" id="{F6502F0D-F9A6-AF94-033E-50069C544AF4}"/>
              </a:ext>
            </a:extLst>
          </p:cNvPr>
          <p:cNvGrpSpPr/>
          <p:nvPr/>
        </p:nvGrpSpPr>
        <p:grpSpPr>
          <a:xfrm>
            <a:off x="780861" y="5820375"/>
            <a:ext cx="4110848" cy="2332945"/>
            <a:chOff x="780861" y="5820375"/>
            <a:chExt cx="4110848" cy="2332945"/>
          </a:xfrm>
        </p:grpSpPr>
        <p:cxnSp>
          <p:nvCxnSpPr>
            <p:cNvPr id="4" name="Straight Arrow Connector 54">
              <a:extLst>
                <a:ext uri="{FF2B5EF4-FFF2-40B4-BE49-F238E27FC236}">
                  <a16:creationId xmlns:a16="http://schemas.microsoft.com/office/drawing/2014/main" id="{79B03321-5FAA-69B6-0CD7-76AD9060DB00}"/>
                </a:ext>
              </a:extLst>
            </p:cNvPr>
            <p:cNvCxnSpPr/>
            <p:nvPr/>
          </p:nvCxnSpPr>
          <p:spPr>
            <a:xfrm flipH="1" flipV="1">
              <a:off x="1106122" y="5922321"/>
              <a:ext cx="25411" cy="2013738"/>
            </a:xfrm>
            <a:prstGeom prst="straightConnector1">
              <a:avLst/>
            </a:prstGeom>
            <a:noFill/>
            <a:ln w="19046" cap="flat">
              <a:solidFill>
                <a:srgbClr val="156082"/>
              </a:solidFill>
              <a:prstDash val="solid"/>
              <a:miter/>
              <a:tailEnd type="arrow"/>
            </a:ln>
          </p:spPr>
        </p:cxnSp>
        <p:cxnSp>
          <p:nvCxnSpPr>
            <p:cNvPr id="5" name="Straight Arrow Connector 58">
              <a:extLst>
                <a:ext uri="{FF2B5EF4-FFF2-40B4-BE49-F238E27FC236}">
                  <a16:creationId xmlns:a16="http://schemas.microsoft.com/office/drawing/2014/main" id="{870EB4BB-7B8D-0D2F-203B-7A6B98859476}"/>
                </a:ext>
              </a:extLst>
            </p:cNvPr>
            <p:cNvCxnSpPr/>
            <p:nvPr/>
          </p:nvCxnSpPr>
          <p:spPr>
            <a:xfrm>
              <a:off x="1115485" y="7936059"/>
              <a:ext cx="3217655" cy="0"/>
            </a:xfrm>
            <a:prstGeom prst="straightConnector1">
              <a:avLst/>
            </a:prstGeom>
            <a:noFill/>
            <a:ln w="19046" cap="flat">
              <a:solidFill>
                <a:srgbClr val="156082"/>
              </a:solidFill>
              <a:prstDash val="solid"/>
              <a:miter/>
              <a:tailEnd type="arrow"/>
            </a:ln>
          </p:spPr>
        </p:cxnSp>
        <p:sp>
          <p:nvSpPr>
            <p:cNvPr id="6" name="TextBox 59">
              <a:extLst>
                <a:ext uri="{FF2B5EF4-FFF2-40B4-BE49-F238E27FC236}">
                  <a16:creationId xmlns:a16="http://schemas.microsoft.com/office/drawing/2014/main" id="{07B15CC3-9BA2-4E4A-EA56-6C7F5D6004C5}"/>
                </a:ext>
              </a:extLst>
            </p:cNvPr>
            <p:cNvSpPr txBox="1"/>
            <p:nvPr/>
          </p:nvSpPr>
          <p:spPr>
            <a:xfrm>
              <a:off x="2541419" y="7974299"/>
              <a:ext cx="997747" cy="17902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0" cap="none" spc="0" baseline="0%">
                  <a:solidFill>
                    <a:srgbClr val="000000"/>
                  </a:solidFill>
                  <a:uFillTx/>
                  <a:latin typeface="Aptos"/>
                </a:rPr>
                <a:t>Interest</a:t>
              </a:r>
              <a:endParaRPr lang="en-GB" sz="1000" b="1" i="0" u="none" strike="noStrike" kern="0" cap="none" spc="0" baseline="0%">
                <a:solidFill>
                  <a:srgbClr val="000000"/>
                </a:solidFill>
                <a:uFillTx/>
                <a:latin typeface="Aptos"/>
              </a:endParaRPr>
            </a:p>
          </p:txBody>
        </p:sp>
        <p:sp>
          <p:nvSpPr>
            <p:cNvPr id="7" name="TextBox 60">
              <a:extLst>
                <a:ext uri="{FF2B5EF4-FFF2-40B4-BE49-F238E27FC236}">
                  <a16:creationId xmlns:a16="http://schemas.microsoft.com/office/drawing/2014/main" id="{B433E83E-4D90-5378-77C6-D8CCCAED8D32}"/>
                </a:ext>
              </a:extLst>
            </p:cNvPr>
            <p:cNvSpPr txBox="1"/>
            <p:nvPr/>
          </p:nvSpPr>
          <p:spPr>
            <a:xfrm>
              <a:off x="784390" y="5820375"/>
              <a:ext cx="818808" cy="17902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0" cap="none" spc="0" baseline="0%">
                  <a:solidFill>
                    <a:srgbClr val="000000"/>
                  </a:solidFill>
                  <a:uFillTx/>
                  <a:latin typeface="Aptos"/>
                </a:rPr>
                <a:t>High</a:t>
              </a:r>
              <a:endParaRPr lang="en-GB" sz="1000" b="1" i="0" u="none" strike="noStrike" kern="0" cap="none" spc="0" baseline="0%">
                <a:solidFill>
                  <a:srgbClr val="000000"/>
                </a:solidFill>
                <a:uFillTx/>
                <a:latin typeface="Aptos"/>
              </a:endParaRPr>
            </a:p>
          </p:txBody>
        </p:sp>
        <p:sp>
          <p:nvSpPr>
            <p:cNvPr id="8" name="TextBox 61">
              <a:extLst>
                <a:ext uri="{FF2B5EF4-FFF2-40B4-BE49-F238E27FC236}">
                  <a16:creationId xmlns:a16="http://schemas.microsoft.com/office/drawing/2014/main" id="{279763B5-703C-4037-031F-1768CADE853B}"/>
                </a:ext>
              </a:extLst>
            </p:cNvPr>
            <p:cNvSpPr txBox="1"/>
            <p:nvPr/>
          </p:nvSpPr>
          <p:spPr>
            <a:xfrm>
              <a:off x="780861" y="7812432"/>
              <a:ext cx="669249" cy="17902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0" cap="none" spc="0" baseline="0%">
                  <a:solidFill>
                    <a:srgbClr val="000000"/>
                  </a:solidFill>
                  <a:uFillTx/>
                  <a:latin typeface="Aptos"/>
                </a:rPr>
                <a:t>Low</a:t>
              </a:r>
              <a:endParaRPr lang="en-GB" sz="1000" b="1" i="0" u="none" strike="noStrike" kern="0" cap="none" spc="0" baseline="0%">
                <a:solidFill>
                  <a:srgbClr val="000000"/>
                </a:solidFill>
                <a:uFillTx/>
                <a:latin typeface="Aptos"/>
              </a:endParaRPr>
            </a:p>
          </p:txBody>
        </p:sp>
        <p:sp>
          <p:nvSpPr>
            <p:cNvPr id="9" name="TextBox 62">
              <a:extLst>
                <a:ext uri="{FF2B5EF4-FFF2-40B4-BE49-F238E27FC236}">
                  <a16:creationId xmlns:a16="http://schemas.microsoft.com/office/drawing/2014/main" id="{D883F472-98E9-5327-5144-8A9080B97265}"/>
                </a:ext>
              </a:extLst>
            </p:cNvPr>
            <p:cNvSpPr txBox="1"/>
            <p:nvPr/>
          </p:nvSpPr>
          <p:spPr>
            <a:xfrm>
              <a:off x="4215118" y="7971236"/>
              <a:ext cx="676591" cy="16363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900" b="1" i="0" u="none" strike="noStrike" kern="0" cap="none" spc="0" baseline="0%">
                  <a:solidFill>
                    <a:srgbClr val="000000"/>
                  </a:solidFill>
                  <a:uFillTx/>
                  <a:latin typeface="Aptos"/>
                </a:rPr>
                <a:t>High</a:t>
              </a:r>
              <a:endParaRPr lang="en-GB" sz="1000" b="1" i="0" u="none" strike="noStrike" kern="0" cap="none" spc="0" baseline="0%">
                <a:solidFill>
                  <a:srgbClr val="000000"/>
                </a:solidFill>
                <a:uFillTx/>
                <a:latin typeface="Aptos"/>
              </a:endParaRPr>
            </a:p>
          </p:txBody>
        </p:sp>
        <p:sp>
          <p:nvSpPr>
            <p:cNvPr id="10" name="TextBox 63">
              <a:extLst>
                <a:ext uri="{FF2B5EF4-FFF2-40B4-BE49-F238E27FC236}">
                  <a16:creationId xmlns:a16="http://schemas.microsoft.com/office/drawing/2014/main" id="{651F951B-D2FB-7709-F9FA-E9D9603A61D9}"/>
                </a:ext>
              </a:extLst>
            </p:cNvPr>
            <p:cNvSpPr txBox="1"/>
            <p:nvPr/>
          </p:nvSpPr>
          <p:spPr>
            <a:xfrm rot="16200004">
              <a:off x="579771" y="6508575"/>
              <a:ext cx="923717" cy="179021"/>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000" b="1" i="0" u="none" strike="noStrike" kern="0" cap="none" spc="0" baseline="0%">
                  <a:solidFill>
                    <a:srgbClr val="000000"/>
                  </a:solidFill>
                  <a:uFillTx/>
                  <a:latin typeface="Aptos"/>
                </a:rPr>
                <a:t>Power</a:t>
              </a:r>
              <a:endParaRPr lang="en-GB" sz="1000" b="1" i="0" u="none" strike="noStrike" kern="0" cap="none" spc="0" baseline="0%">
                <a:solidFill>
                  <a:srgbClr val="000000"/>
                </a:solidFill>
                <a:uFillTx/>
                <a:latin typeface="Aptos"/>
              </a:endParaRPr>
            </a:p>
          </p:txBody>
        </p:sp>
        <p:sp>
          <p:nvSpPr>
            <p:cNvPr id="11" name="Rectangle 64">
              <a:extLst>
                <a:ext uri="{FF2B5EF4-FFF2-40B4-BE49-F238E27FC236}">
                  <a16:creationId xmlns:a16="http://schemas.microsoft.com/office/drawing/2014/main" id="{405EF78D-D59D-87B2-4414-A875EC27BD5F}"/>
                </a:ext>
              </a:extLst>
            </p:cNvPr>
            <p:cNvSpPr/>
            <p:nvPr/>
          </p:nvSpPr>
          <p:spPr>
            <a:xfrm>
              <a:off x="1227124" y="6069320"/>
              <a:ext cx="1668587" cy="837700"/>
            </a:xfrm>
            <a:prstGeom prst="rect">
              <a:avLst/>
            </a:prstGeom>
            <a:solidFill>
              <a:srgbClr val="156082"/>
            </a:solidFill>
            <a:ln w="19046" cap="flat">
              <a:solidFill>
                <a:srgbClr val="042433"/>
              </a:solidFill>
              <a:prstDash val="solid"/>
              <a:miter/>
            </a:ln>
          </p:spPr>
          <p:txBody>
            <a:bodyPr vert="horz" wrap="square" lIns="24880" tIns="12444" rIns="24880" bIns="12444" anchor="ctr" anchorCtr="0" compatLnSpc="1">
              <a:noAutofit/>
            </a:bodyPr>
            <a:lstStyle/>
            <a:p>
              <a:pPr marL="29626" marR="0" lvl="0" indent="-29626"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endParaRPr lang="en-US" sz="1200" b="0" i="0" u="none" strike="noStrike" kern="0" cap="none" spc="0" baseline="0%">
                <a:solidFill>
                  <a:srgbClr val="FFFFFF"/>
                </a:solidFill>
                <a:uFillTx/>
                <a:latin typeface="Aptos"/>
              </a:endParaRP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Environmental Regulators</a:t>
              </a: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Transport Operators</a:t>
              </a:r>
              <a:endParaRPr lang="en-GB" sz="1100" b="0" i="0" u="none" strike="noStrike" kern="0" cap="none" spc="0" baseline="0%">
                <a:solidFill>
                  <a:srgbClr val="FFFFFF"/>
                </a:solidFill>
                <a:uFillTx/>
                <a:latin typeface="Aptos"/>
              </a:endParaRPr>
            </a:p>
          </p:txBody>
        </p:sp>
        <p:sp>
          <p:nvSpPr>
            <p:cNvPr id="12" name="Rectangle 66">
              <a:extLst>
                <a:ext uri="{FF2B5EF4-FFF2-40B4-BE49-F238E27FC236}">
                  <a16:creationId xmlns:a16="http://schemas.microsoft.com/office/drawing/2014/main" id="{8A035EAD-04B9-FC3F-7738-8393507209BD}"/>
                </a:ext>
              </a:extLst>
            </p:cNvPr>
            <p:cNvSpPr/>
            <p:nvPr/>
          </p:nvSpPr>
          <p:spPr>
            <a:xfrm>
              <a:off x="2951079" y="6066733"/>
              <a:ext cx="1521067" cy="837700"/>
            </a:xfrm>
            <a:prstGeom prst="rect">
              <a:avLst/>
            </a:prstGeom>
            <a:solidFill>
              <a:srgbClr val="156082"/>
            </a:solidFill>
            <a:ln w="19046" cap="flat">
              <a:solidFill>
                <a:srgbClr val="042433"/>
              </a:solidFill>
              <a:prstDash val="solid"/>
              <a:miter/>
            </a:ln>
          </p:spPr>
          <p:txBody>
            <a:bodyPr vert="horz" wrap="square" lIns="24880" tIns="12444" rIns="24880" bIns="12444" anchor="ctr" anchorCtr="0" compatLnSpc="1">
              <a:noAutofit/>
            </a:bodyPr>
            <a:lstStyle/>
            <a:p>
              <a:pPr marL="29626" marR="0" lvl="0" indent="-29626"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endParaRPr lang="en-GB" sz="1100" b="0" i="0" u="none" strike="noStrike" kern="0" cap="none" spc="0" baseline="0%">
                <a:solidFill>
                  <a:srgbClr val="FFFFFF"/>
                </a:solidFill>
                <a:uFillTx/>
                <a:latin typeface="Aptos"/>
              </a:endParaRP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100" b="0" i="0" u="none" strike="noStrike" kern="0" cap="none" spc="0" baseline="0%">
                  <a:solidFill>
                    <a:srgbClr val="FFFFFF"/>
                  </a:solidFill>
                  <a:uFillTx/>
                  <a:latin typeface="Aptos"/>
                </a:rPr>
                <a:t>Local Authority</a:t>
              </a: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100" b="0" i="0" u="none" strike="noStrike" kern="0" cap="none" spc="0" baseline="0%">
                  <a:solidFill>
                    <a:srgbClr val="FFFFFF"/>
                  </a:solidFill>
                  <a:uFillTx/>
                  <a:latin typeface="Aptos"/>
                </a:rPr>
                <a:t> Project Manager</a:t>
              </a: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100" b="0" i="0" u="none" strike="noStrike" kern="0" cap="none" spc="0" baseline="0%">
                  <a:solidFill>
                    <a:srgbClr val="FFFFFF"/>
                  </a:solidFill>
                  <a:uFillTx/>
                  <a:latin typeface="Aptos"/>
                </a:rPr>
                <a:t> Main Contractor</a:t>
              </a:r>
            </a:p>
          </p:txBody>
        </p:sp>
        <p:sp>
          <p:nvSpPr>
            <p:cNvPr id="13" name="Rectangle 68">
              <a:extLst>
                <a:ext uri="{FF2B5EF4-FFF2-40B4-BE49-F238E27FC236}">
                  <a16:creationId xmlns:a16="http://schemas.microsoft.com/office/drawing/2014/main" id="{176E66B0-782C-634E-8BFC-D19956432E12}"/>
                </a:ext>
              </a:extLst>
            </p:cNvPr>
            <p:cNvSpPr/>
            <p:nvPr/>
          </p:nvSpPr>
          <p:spPr>
            <a:xfrm>
              <a:off x="1224829" y="6998387"/>
              <a:ext cx="1630786" cy="837700"/>
            </a:xfrm>
            <a:prstGeom prst="rect">
              <a:avLst/>
            </a:prstGeom>
            <a:solidFill>
              <a:srgbClr val="156082"/>
            </a:solidFill>
            <a:ln w="19046" cap="flat">
              <a:solidFill>
                <a:srgbClr val="042433"/>
              </a:solidFill>
              <a:prstDash val="solid"/>
              <a:miter/>
            </a:ln>
          </p:spPr>
          <p:txBody>
            <a:bodyPr vert="horz" wrap="square" lIns="24880" tIns="12444" rIns="24880" bIns="12444" anchor="ctr" anchorCtr="0" compatLnSpc="1">
              <a:noAutofit/>
            </a:bodyPr>
            <a:lstStyle/>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Community groups</a:t>
              </a:r>
              <a:endParaRPr lang="en-GB" sz="1100" b="0" i="0" u="none" strike="noStrike" kern="0" cap="none" spc="0" baseline="0%">
                <a:solidFill>
                  <a:srgbClr val="FFFFFF"/>
                </a:solidFill>
                <a:uFillTx/>
                <a:latin typeface="Aptos"/>
              </a:endParaRPr>
            </a:p>
          </p:txBody>
        </p:sp>
        <p:sp>
          <p:nvSpPr>
            <p:cNvPr id="14" name="Rectangle 70">
              <a:extLst>
                <a:ext uri="{FF2B5EF4-FFF2-40B4-BE49-F238E27FC236}">
                  <a16:creationId xmlns:a16="http://schemas.microsoft.com/office/drawing/2014/main" id="{6FE20055-6E4C-30E3-A78A-4C1FC7BD588D}"/>
                </a:ext>
              </a:extLst>
            </p:cNvPr>
            <p:cNvSpPr/>
            <p:nvPr/>
          </p:nvSpPr>
          <p:spPr>
            <a:xfrm>
              <a:off x="2921133" y="6998918"/>
              <a:ext cx="1551014" cy="837700"/>
            </a:xfrm>
            <a:prstGeom prst="rect">
              <a:avLst/>
            </a:prstGeom>
            <a:solidFill>
              <a:srgbClr val="156082"/>
            </a:solidFill>
            <a:ln w="19046" cap="flat">
              <a:solidFill>
                <a:srgbClr val="042433"/>
              </a:solidFill>
              <a:prstDash val="solid"/>
              <a:miter/>
            </a:ln>
          </p:spPr>
          <p:txBody>
            <a:bodyPr vert="horz" wrap="square" lIns="24880" tIns="12444" rIns="24880" bIns="12444" anchor="ctr" anchorCtr="0" compatLnSpc="1">
              <a:noAutofit/>
            </a:bodyPr>
            <a:lstStyle/>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Passengers</a:t>
              </a:r>
            </a:p>
            <a:p>
              <a:pPr marL="171450" marR="0" lvl="0" indent="-171450" algn="l" defTabSz="124422"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US" sz="1100" b="0" i="0" u="none" strike="noStrike" kern="0" cap="none" spc="0" baseline="0%">
                  <a:solidFill>
                    <a:srgbClr val="FFFFFF"/>
                  </a:solidFill>
                  <a:uFillTx/>
                  <a:latin typeface="Aptos"/>
                </a:rPr>
                <a:t>Local Businesses</a:t>
              </a:r>
              <a:endParaRPr lang="en-GB" sz="1100" b="0" i="0" u="none" strike="noStrike" kern="0" cap="none" spc="0" baseline="0%">
                <a:solidFill>
                  <a:srgbClr val="FFFFFF"/>
                </a:solidFill>
                <a:uFillTx/>
                <a:latin typeface="Aptos"/>
              </a:endParaRPr>
            </a:p>
          </p:txBody>
        </p:sp>
        <p:sp>
          <p:nvSpPr>
            <p:cNvPr id="15" name="TextBox 72">
              <a:extLst>
                <a:ext uri="{FF2B5EF4-FFF2-40B4-BE49-F238E27FC236}">
                  <a16:creationId xmlns:a16="http://schemas.microsoft.com/office/drawing/2014/main" id="{EA6011DA-E4A0-8142-2DBC-ADB61D7DE166}"/>
                </a:ext>
              </a:extLst>
            </p:cNvPr>
            <p:cNvSpPr txBox="1"/>
            <p:nvPr/>
          </p:nvSpPr>
          <p:spPr>
            <a:xfrm>
              <a:off x="1334155" y="6068799"/>
              <a:ext cx="1682002" cy="194410"/>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0" cap="none" spc="0" baseline="0%">
                  <a:solidFill>
                    <a:srgbClr val="FFFFFF"/>
                  </a:solidFill>
                  <a:uFillTx/>
                  <a:latin typeface="Aptos"/>
                </a:rPr>
                <a:t>Keep Satisfied</a:t>
              </a:r>
              <a:endParaRPr lang="en-GB" sz="1100" b="1" i="0" u="none" strike="noStrike" kern="0" cap="none" spc="0" baseline="0%">
                <a:solidFill>
                  <a:srgbClr val="FFFFFF"/>
                </a:solidFill>
                <a:uFillTx/>
                <a:latin typeface="Aptos"/>
              </a:endParaRPr>
            </a:p>
          </p:txBody>
        </p:sp>
        <p:sp>
          <p:nvSpPr>
            <p:cNvPr id="16" name="TextBox 73">
              <a:extLst>
                <a:ext uri="{FF2B5EF4-FFF2-40B4-BE49-F238E27FC236}">
                  <a16:creationId xmlns:a16="http://schemas.microsoft.com/office/drawing/2014/main" id="{9D1C919D-16BC-898F-DCC4-A8478C4F7806}"/>
                </a:ext>
              </a:extLst>
            </p:cNvPr>
            <p:cNvSpPr txBox="1"/>
            <p:nvPr/>
          </p:nvSpPr>
          <p:spPr>
            <a:xfrm>
              <a:off x="3021003" y="6079571"/>
              <a:ext cx="1437445" cy="194410"/>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0" cap="none" spc="0" baseline="0%">
                  <a:solidFill>
                    <a:srgbClr val="FFFFFF"/>
                  </a:solidFill>
                  <a:uFillTx/>
                  <a:latin typeface="Aptos"/>
                </a:rPr>
                <a:t>Manage Closely</a:t>
              </a:r>
            </a:p>
          </p:txBody>
        </p:sp>
        <p:sp>
          <p:nvSpPr>
            <p:cNvPr id="17" name="TextBox 74">
              <a:extLst>
                <a:ext uri="{FF2B5EF4-FFF2-40B4-BE49-F238E27FC236}">
                  <a16:creationId xmlns:a16="http://schemas.microsoft.com/office/drawing/2014/main" id="{221E6818-473A-D8BD-C662-ED4F9B02B528}"/>
                </a:ext>
              </a:extLst>
            </p:cNvPr>
            <p:cNvSpPr txBox="1"/>
            <p:nvPr/>
          </p:nvSpPr>
          <p:spPr>
            <a:xfrm>
              <a:off x="1293318" y="7000298"/>
              <a:ext cx="953911" cy="194410"/>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0" cap="none" spc="0" baseline="0%">
                  <a:solidFill>
                    <a:srgbClr val="FFFFFF"/>
                  </a:solidFill>
                  <a:uFillTx/>
                  <a:latin typeface="Aptos"/>
                </a:rPr>
                <a:t>Monitor</a:t>
              </a:r>
              <a:endParaRPr lang="en-GB" sz="1100" b="1" i="0" u="none" strike="noStrike" kern="0" cap="none" spc="0" baseline="0%">
                <a:solidFill>
                  <a:srgbClr val="FFFFFF"/>
                </a:solidFill>
                <a:uFillTx/>
                <a:latin typeface="Aptos"/>
              </a:endParaRPr>
            </a:p>
          </p:txBody>
        </p:sp>
        <p:sp>
          <p:nvSpPr>
            <p:cNvPr id="18" name="TextBox 75">
              <a:extLst>
                <a:ext uri="{FF2B5EF4-FFF2-40B4-BE49-F238E27FC236}">
                  <a16:creationId xmlns:a16="http://schemas.microsoft.com/office/drawing/2014/main" id="{8246575F-90A6-1AB0-A730-E83068BD82CB}"/>
                </a:ext>
              </a:extLst>
            </p:cNvPr>
            <p:cNvSpPr txBox="1"/>
            <p:nvPr/>
          </p:nvSpPr>
          <p:spPr>
            <a:xfrm>
              <a:off x="2929499" y="6985074"/>
              <a:ext cx="1437445" cy="194410"/>
            </a:xfrm>
            <a:prstGeom prst="rect">
              <a:avLst/>
            </a:prstGeom>
            <a:noFill/>
            <a:ln cap="flat">
              <a:noFill/>
            </a:ln>
          </p:spPr>
          <p:txBody>
            <a:bodyPr vert="horz" wrap="square" lIns="24880" tIns="12444" rIns="24880" bIns="12444" anchor="t" anchorCtr="0" compatLnSpc="1">
              <a:spAutoFit/>
            </a:bodyPr>
            <a:lstStyle/>
            <a:p>
              <a:pPr marL="0" marR="0" lvl="0" indent="0" algn="l" defTabSz="124422"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US" sz="1100" b="1" i="0" u="none" strike="noStrike" kern="0" cap="none" spc="0" baseline="0%">
                  <a:solidFill>
                    <a:srgbClr val="FFFFFF"/>
                  </a:solidFill>
                  <a:uFillTx/>
                  <a:latin typeface="Aptos"/>
                </a:rPr>
                <a:t>Keep Informed</a:t>
              </a:r>
              <a:endParaRPr lang="en-GB" sz="1100" b="1" i="0" u="none" strike="noStrike" kern="0" cap="none" spc="0" baseline="0%">
                <a:solidFill>
                  <a:srgbClr val="FFFFFF"/>
                </a:solidFill>
                <a:uFillTx/>
                <a:latin typeface="Aptos"/>
              </a:endParaRPr>
            </a:p>
          </p:txBody>
        </p:sp>
      </p:grpSp>
      <p:sp>
        <p:nvSpPr>
          <p:cNvPr id="19" name="TextBox 20">
            <a:extLst>
              <a:ext uri="{FF2B5EF4-FFF2-40B4-BE49-F238E27FC236}">
                <a16:creationId xmlns:a16="http://schemas.microsoft.com/office/drawing/2014/main" id="{7D1BC6DA-87C5-21E4-30F7-7C5B119733C4}"/>
              </a:ext>
            </a:extLst>
          </p:cNvPr>
          <p:cNvSpPr txBox="1"/>
          <p:nvPr/>
        </p:nvSpPr>
        <p:spPr>
          <a:xfrm>
            <a:off x="5154417" y="6088578"/>
            <a:ext cx="7020763" cy="187743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Explanation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Effective stakeholder management improves communication, supports decision-making and reduces project risks. Stakeholders with high influence, such as the Local Authority and Project Manager, will be closely involved in major project decisions. Those with lower influence, including local residents and passengers, will receive regular updates throughout the project to maintain transparency and build public confidence. By adopting this approach, the project team can manage stakeholder expectations and encourage continued support throughout the redevelopment process.</a:t>
            </a:r>
            <a:endParaRPr lang="en-GB" sz="1400" b="1" i="0" u="none" strike="noStrike" kern="1200" cap="none" spc="0" baseline="0%">
              <a:solidFill>
                <a:srgbClr val="000000"/>
              </a:solidFill>
              <a:uFillTx/>
              <a:latin typeface="Aptos"/>
            </a:endParaRPr>
          </a:p>
        </p:txBody>
      </p:sp>
      <p:sp>
        <p:nvSpPr>
          <p:cNvPr id="20" name="TextBox 22">
            <a:extLst>
              <a:ext uri="{FF2B5EF4-FFF2-40B4-BE49-F238E27FC236}">
                <a16:creationId xmlns:a16="http://schemas.microsoft.com/office/drawing/2014/main" id="{C9CC153F-EEB3-282C-A2F7-A3D001993421}"/>
              </a:ext>
            </a:extLst>
          </p:cNvPr>
          <p:cNvSpPr txBox="1"/>
          <p:nvPr/>
        </p:nvSpPr>
        <p:spPr>
          <a:xfrm>
            <a:off x="688003" y="5277551"/>
            <a:ext cx="6649763" cy="307777"/>
          </a:xfrm>
          <a:prstGeom prst="rect">
            <a:avLst/>
          </a:prstGeom>
          <a:solidFill>
            <a:srgbClr val="E8E8E8"/>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156082"/>
                </a:solidFill>
                <a:uFillTx/>
                <a:latin typeface="Aptos"/>
              </a:rPr>
              <a:t>Figure 3. Power–Interest Matrix for the Redevelopment of the Central Transport Hub.</a:t>
            </a:r>
          </a:p>
        </p:txBody>
      </p:sp>
    </p:spTree>
  </p:cSld>
  <p:clrMapOvr>
    <a:masterClrMapping/>
  </p:clrMapOvr>
</p:sld>
</file>

<file path=ppt/slides/slide12.xml><?xml version="1.0" encoding="utf-8"?>
<p:sld xmlns:a="http://purl.oclc.org/ooxml/drawingml/main" xmlns:r="http://purl.oclc.org/ooxml/officeDocument/relationships" xmlns:p="http://purl.oclc.org/ooxml/presentationml/main">
  <p:cSld name="Slide11">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47F2A9CC-160B-E745-F9D1-9BD9E3E41AB7}"/>
              </a:ext>
            </a:extLst>
          </p:cNvPr>
          <p:cNvSpPr txBox="1"/>
          <p:nvPr/>
        </p:nvSpPr>
        <p:spPr>
          <a:xfrm>
            <a:off x="888997" y="821350"/>
            <a:ext cx="8623304" cy="73558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8. Allocation of Resources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successful redevelopment of the Central Transport Hub depends on allocating the appropriate resources throughout each stage of the project. Effective resource allocation ensures that work is completed efficiently while maintaining the required standards for cost, quality and time. Careful planning also helps to prevent delays and supports the overall success of the project.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project will require a skilled project team, including a project manager, architects, engineers, contractors and construction workers. Each member of the team will be responsible for completing specific tasks within their area of expertise while working collaboratively to achieve the project's objectives. Health and safety officers will also play an important role by ensuring that construction activities comply with UK health and safety legislation.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Financial resources will be provided by the local authority to cover labour, construction materials, specialist equipment and technology. A contingency budget will also be included to manage unexpected costs that may arise during construction. Regular financial monitoring will help ensure that the project remains within the approved budget.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redevelopment will require physical resources such as construction machinery, building materials, temporary site facilities and safety equipment. In addition, technology will be used to improve project coordination and communication. Project management software and Building Information Modelling (BIM) will support planning, scheduling and progress monitoring throughout the project lifecycle.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Allocating the right resources at the appropriate time will reduce delays, improve productivity and support the successful completion of the redevelopment project. Regular reviews of resource availability will enable the project manager to respond quickly to any shortages or changes that could affect project performance.</a:t>
            </a:r>
          </a:p>
        </p:txBody>
      </p:sp>
    </p:spTree>
  </p:cSld>
  <p:clrMapOvr>
    <a:masterClrMapping/>
  </p:clrMapOvr>
</p:sld>
</file>

<file path=ppt/slides/slide13.xml><?xml version="1.0" encoding="utf-8"?>
<p:sld xmlns:a="http://purl.oclc.org/ooxml/drawingml/main" xmlns:r="http://purl.oclc.org/ooxml/officeDocument/relationships" xmlns:p="http://purl.oclc.org/ooxml/presentationml/main">
  <p:cSld name="Slide1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64AF55DE-F7FA-CF69-56D1-2B5A04E6BC09}"/>
              </a:ext>
            </a:extLst>
          </p:cNvPr>
          <p:cNvSpPr txBox="1"/>
          <p:nvPr/>
        </p:nvSpPr>
        <p:spPr>
          <a:xfrm>
            <a:off x="761996" y="582454"/>
            <a:ext cx="9271001" cy="73558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9. Risk Analysis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Risk management is an essential part of project management because it helps identify potential problems before they occur. By recognising risks at an early stage, the project manager can put appropriate control measures in place to reduce their impact on the project's cost, schedule and quality. As the redevelopment of the Central Transport Hub is a large-scale infrastructure project, several risks could affect its successful delivery.</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One of the main risks is </a:t>
            </a:r>
            <a:r>
              <a:rPr lang="en-GB" sz="1600" b="1" i="0" u="none" strike="noStrike" kern="1200" cap="none" spc="0" baseline="0%" dirty="0">
                <a:solidFill>
                  <a:srgbClr val="000000"/>
                </a:solidFill>
                <a:uFillTx/>
                <a:latin typeface="Aptos"/>
              </a:rPr>
              <a:t>budget overruns</a:t>
            </a:r>
            <a:r>
              <a:rPr lang="en-GB" sz="1600" b="0" i="0" u="none" strike="noStrike" kern="1200" cap="none" spc="0" baseline="0%" dirty="0">
                <a:solidFill>
                  <a:srgbClr val="000000"/>
                </a:solidFill>
                <a:uFillTx/>
                <a:latin typeface="Aptos"/>
              </a:rPr>
              <a:t>. Unexpected increases in material prices, labour costs or changes to the project scope could result in additional expenditure. To minimise this risk, regular budget reviews will be carried out and a contingency fund will be maintained throughout the project.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Another significant risk is </a:t>
            </a:r>
            <a:r>
              <a:rPr lang="en-GB" sz="1600" b="1" i="0" u="none" strike="noStrike" kern="1200" cap="none" spc="0" baseline="0%" dirty="0">
                <a:solidFill>
                  <a:srgbClr val="000000"/>
                </a:solidFill>
                <a:uFillTx/>
                <a:latin typeface="Aptos"/>
              </a:rPr>
              <a:t>delays to the construction schedule</a:t>
            </a:r>
            <a:r>
              <a:rPr lang="en-GB" sz="1600" b="0" i="0" u="none" strike="noStrike" kern="1200" cap="none" spc="0" baseline="0%" dirty="0">
                <a:solidFill>
                  <a:srgbClr val="000000"/>
                </a:solidFill>
                <a:uFillTx/>
                <a:latin typeface="Aptos"/>
              </a:rPr>
              <a:t>. Poor weather conditions, supply chain disruptions or contractor shortages could delay project activities and affect the planned completion date. Progress meetings and regular monitoring of the project schedule will help identify delays early, allowing corrective action to be taken.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Health and safety is another important consideration. Construction projects involve hazards that could lead to accidents or injuries if not managed correctly. All contractors will be required to comply with UK health and safety legislation, and regular site inspections will be carried out to ensure a safe working environment.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Environmental risks must also be considered. Construction work may create noise, dust and traffic disruption, which could negatively affect local residents and businesses. Measures such as restricting working hours, implementing dust control systems and maintaining regular communication with the local community will help minimise these impacts.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To support effective risk management, a risk register has been developed to identify the most significant project risks, assess their likelihood and impact, and outline suitable mitigation strategies.</a:t>
            </a:r>
          </a:p>
        </p:txBody>
      </p:sp>
      <p:sp>
        <p:nvSpPr>
          <p:cNvPr id="3" name="TextBox 4">
            <a:extLst>
              <a:ext uri="{FF2B5EF4-FFF2-40B4-BE49-F238E27FC236}">
                <a16:creationId xmlns:a16="http://schemas.microsoft.com/office/drawing/2014/main" id="{837222F1-623E-B7C3-10DE-16D33AB32897}"/>
              </a:ext>
            </a:extLst>
          </p:cNvPr>
          <p:cNvSpPr txBox="1"/>
          <p:nvPr/>
        </p:nvSpPr>
        <p:spPr>
          <a:xfrm>
            <a:off x="761996" y="7941527"/>
            <a:ext cx="8039103" cy="10772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Overall, effective risk management will help reduce uncertainty and improve the likelihood of delivering the redevelopment project on time, within budget and to the required quality standards. Regular reviews of the risk register will ensure that new risks are identified and managed throughout the project lifecycle.</a:t>
            </a:r>
          </a:p>
        </p:txBody>
      </p:sp>
    </p:spTree>
  </p:cSld>
  <p:clrMapOvr>
    <a:masterClrMapping/>
  </p:clrMapOvr>
</p:sld>
</file>

<file path=ppt/slides/slide14.xml><?xml version="1.0" encoding="utf-8"?>
<p:sld xmlns:a="http://purl.oclc.org/ooxml/drawingml/main" xmlns:r="http://purl.oclc.org/ooxml/officeDocument/relationships" xmlns:p="http://purl.oclc.org/ooxml/presentationml/main">
  <p:cSld name="Slide1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A515CD43-B527-AA23-55FB-0556A6CA0419}"/>
              </a:ext>
            </a:extLst>
          </p:cNvPr>
          <p:cNvSpPr txBox="1"/>
          <p:nvPr/>
        </p:nvSpPr>
        <p:spPr>
          <a:xfrm>
            <a:off x="914400" y="1206651"/>
            <a:ext cx="8115300" cy="569386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10. Conclusion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The redevelopment of the Central Transport Hub provides a long-term solution to the challenges caused by the closure of the existing transport facility. The project will improve passenger safety, increase transport capacity, enhance accessibility and support the city's environmental and economic objectives. By replacing ageing infrastructure with a modern and sustainable transport hub, the redevelopment will create long-term benefits for commuters, local businesses and the wider community.</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This project management plan has demonstrated how key project management tools and techniques can be applied to support the successful delivery of the project. The project scope establishes clear boundaries, while the Work Breakdown Structure and Gantt Chart provide a structured approach to planning and scheduling activities. Stakeholder involvement ensures that communication remains effective throughout the project, resource allocation supports efficient use of available assets, and risk management helps reduce uncertainty by identifying potential issues and appropriate mitigation strategies.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Overall, applying these project management approaches will improve project control, support informed decision-making and increase the likelihood of completing the redevelopment on time, within budget and to the required quality standards. Successful implementation of the project will contribute to a safer, more efficient and sustainable transport network that meets the future needs of the city.</a:t>
            </a:r>
          </a:p>
        </p:txBody>
      </p:sp>
    </p:spTree>
  </p:cSld>
  <p:clrMapOvr>
    <a:masterClrMapping/>
  </p:clrMapOvr>
</p:sld>
</file>

<file path=ppt/slides/slide15.xml><?xml version="1.0" encoding="utf-8"?>
<p:sld xmlns:a="http://purl.oclc.org/ooxml/drawingml/main" xmlns:r="http://purl.oclc.org/ooxml/officeDocument/relationships" xmlns:p="http://purl.oclc.org/ooxml/presentationml/main">
  <p:cSld name="Slide1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5F687530-FA29-84B0-7A71-960AC33AC5DB}"/>
              </a:ext>
            </a:extLst>
          </p:cNvPr>
          <p:cNvSpPr txBox="1"/>
          <p:nvPr/>
        </p:nvSpPr>
        <p:spPr>
          <a:xfrm>
            <a:off x="1612901" y="936848"/>
            <a:ext cx="9182103" cy="7602081"/>
          </a:xfrm>
          <a:prstGeom prst="rect">
            <a:avLst/>
          </a:prstGeom>
          <a:noFill/>
          <a:ln cap="flat">
            <a:noFill/>
          </a:ln>
        </p:spPr>
        <p:txBody>
          <a:bodyPr vert="horz" wrap="square" lIns="91440" tIns="45720" rIns="91440" bIns="45720" anchor="t" anchorCtr="0" compatLnSpc="1">
            <a:spAutoFit/>
          </a:bodyPr>
          <a:lstStyle/>
          <a:p>
            <a:pPr marL="0" marR="0" lvl="0" indent="0"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ptos"/>
              </a:rPr>
              <a:t>11. References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Association for Project Management (2024) </a:t>
            </a:r>
            <a:r>
              <a:rPr lang="en-GB" sz="1600" b="0" i="1" u="none" strike="noStrike" kern="1200" cap="none" spc="0" baseline="0%" dirty="0">
                <a:solidFill>
                  <a:srgbClr val="000000"/>
                </a:solidFill>
                <a:uFillTx/>
                <a:latin typeface="Aptos"/>
              </a:rPr>
              <a:t>APM Body of Knowledge</a:t>
            </a:r>
            <a:r>
              <a:rPr lang="en-GB" sz="1600" b="0" i="0" u="none" strike="noStrike" kern="1200" cap="none" spc="0" baseline="0%" dirty="0">
                <a:solidFill>
                  <a:srgbClr val="000000"/>
                </a:solidFill>
                <a:uFillTx/>
                <a:latin typeface="Aptos"/>
              </a:rPr>
              <a:t>. 8th ed. Buckinghamshire: Association for Project Management.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Burke, R. (2023) </a:t>
            </a:r>
            <a:r>
              <a:rPr lang="en-GB" sz="1600" b="0" i="1" u="none" strike="noStrike" kern="1200" cap="none" spc="0" baseline="0%" dirty="0">
                <a:solidFill>
                  <a:srgbClr val="000000"/>
                </a:solidFill>
                <a:uFillTx/>
                <a:latin typeface="Aptos"/>
              </a:rPr>
              <a:t>Project Management: Planning and Control Techniques</a:t>
            </a:r>
            <a:r>
              <a:rPr lang="en-GB" sz="1600" b="0" i="0" u="none" strike="noStrike" kern="1200" cap="none" spc="0" baseline="0%" dirty="0">
                <a:solidFill>
                  <a:srgbClr val="000000"/>
                </a:solidFill>
                <a:uFillTx/>
                <a:latin typeface="Aptos"/>
              </a:rPr>
              <a:t>. 7th ed. Chichester: Wiley.</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Heldman, K. (2022) </a:t>
            </a:r>
            <a:r>
              <a:rPr lang="en-GB" sz="1600" b="0" i="1" u="none" strike="noStrike" kern="1200" cap="none" spc="0" baseline="0%" dirty="0">
                <a:solidFill>
                  <a:srgbClr val="000000"/>
                </a:solidFill>
                <a:uFillTx/>
                <a:latin typeface="Aptos"/>
              </a:rPr>
              <a:t>Project Management JumpStart</a:t>
            </a:r>
            <a:r>
              <a:rPr lang="en-GB" sz="1600" b="0" i="0" u="none" strike="noStrike" kern="1200" cap="none" spc="0" baseline="0%" dirty="0">
                <a:solidFill>
                  <a:srgbClr val="000000"/>
                </a:solidFill>
                <a:uFillTx/>
                <a:latin typeface="Aptos"/>
              </a:rPr>
              <a:t>. 5th ed. Indianapolis: </a:t>
            </a:r>
            <a:r>
              <a:rPr lang="en-GB" sz="1600" b="0" i="0" u="none" strike="noStrike" kern="1200" cap="none" spc="0" baseline="0%" dirty="0" err="1">
                <a:solidFill>
                  <a:srgbClr val="000000"/>
                </a:solidFill>
                <a:uFillTx/>
                <a:latin typeface="Aptos"/>
              </a:rPr>
              <a:t>Sybex</a:t>
            </a:r>
            <a:r>
              <a:rPr lang="en-GB" sz="1600" b="0" i="0" u="none" strike="noStrike" kern="1200" cap="none" spc="0" baseline="0%" dirty="0">
                <a:solidFill>
                  <a:srgbClr val="000000"/>
                </a:solidFill>
                <a:uFillTx/>
                <a:latin typeface="Aptos"/>
              </a:rPr>
              <a:t>.</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Kerzner, H. (2022) </a:t>
            </a:r>
            <a:r>
              <a:rPr lang="en-GB" sz="1600" b="0" i="1" u="none" strike="noStrike" kern="1200" cap="none" spc="0" baseline="0%" dirty="0">
                <a:solidFill>
                  <a:srgbClr val="000000"/>
                </a:solidFill>
                <a:uFillTx/>
                <a:latin typeface="Aptos"/>
              </a:rPr>
              <a:t>Project Management: A Systems Approach to Planning, Scheduling, and Controlling</a:t>
            </a:r>
            <a:r>
              <a:rPr lang="en-GB" sz="1600" b="0" i="0" u="none" strike="noStrike" kern="1200" cap="none" spc="0" baseline="0%" dirty="0">
                <a:solidFill>
                  <a:srgbClr val="000000"/>
                </a:solidFill>
                <a:uFillTx/>
                <a:latin typeface="Aptos"/>
              </a:rPr>
              <a:t>. 13th ed. Hoboken: John Wiley &amp; Sons.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Larson, E.W. and Gray, C.F. (2021) </a:t>
            </a:r>
            <a:r>
              <a:rPr lang="en-GB" sz="1600" b="0" i="1" u="none" strike="noStrike" kern="1200" cap="none" spc="0" baseline="0%" dirty="0">
                <a:solidFill>
                  <a:srgbClr val="000000"/>
                </a:solidFill>
                <a:uFillTx/>
                <a:latin typeface="Aptos"/>
              </a:rPr>
              <a:t>Project Management: The Managerial Process</a:t>
            </a:r>
            <a:r>
              <a:rPr lang="en-GB" sz="1600" b="0" i="0" u="none" strike="noStrike" kern="1200" cap="none" spc="0" baseline="0%" dirty="0">
                <a:solidFill>
                  <a:srgbClr val="000000"/>
                </a:solidFill>
                <a:uFillTx/>
                <a:latin typeface="Aptos"/>
              </a:rPr>
              <a:t>. 8th ed. New York: McGraw-Hill Education.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Lock, D. (2020) </a:t>
            </a:r>
            <a:r>
              <a:rPr lang="en-GB" sz="1600" b="0" i="1" u="none" strike="noStrike" kern="1200" cap="none" spc="0" baseline="0%" dirty="0">
                <a:solidFill>
                  <a:srgbClr val="000000"/>
                </a:solidFill>
                <a:uFillTx/>
                <a:latin typeface="Aptos"/>
              </a:rPr>
              <a:t>Project Management</a:t>
            </a:r>
            <a:r>
              <a:rPr lang="en-GB" sz="1600" b="0" i="0" u="none" strike="noStrike" kern="1200" cap="none" spc="0" baseline="0%" dirty="0">
                <a:solidFill>
                  <a:srgbClr val="000000"/>
                </a:solidFill>
                <a:uFillTx/>
                <a:latin typeface="Aptos"/>
              </a:rPr>
              <a:t>. 11th ed. London: Routledge.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Maylor, H. (2021) </a:t>
            </a:r>
            <a:r>
              <a:rPr lang="en-GB" sz="1600" b="0" i="1" u="none" strike="noStrike" kern="1200" cap="none" spc="0" baseline="0%" dirty="0">
                <a:solidFill>
                  <a:srgbClr val="000000"/>
                </a:solidFill>
                <a:uFillTx/>
                <a:latin typeface="Aptos"/>
              </a:rPr>
              <a:t>Project Management</a:t>
            </a:r>
            <a:r>
              <a:rPr lang="en-GB" sz="1600" b="0" i="0" u="none" strike="noStrike" kern="1200" cap="none" spc="0" baseline="0%" dirty="0">
                <a:solidFill>
                  <a:srgbClr val="000000"/>
                </a:solidFill>
                <a:uFillTx/>
                <a:latin typeface="Aptos"/>
              </a:rPr>
              <a:t>. 5th ed. Harlow: Pearson Education.</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Meredith, J.R., Shafer, S.M. and Mantel, S.J. (2022) </a:t>
            </a:r>
            <a:r>
              <a:rPr lang="en-GB" sz="1600" b="0" i="1" u="none" strike="noStrike" kern="1200" cap="none" spc="0" baseline="0%" dirty="0">
                <a:solidFill>
                  <a:srgbClr val="000000"/>
                </a:solidFill>
                <a:uFillTx/>
                <a:latin typeface="Aptos"/>
              </a:rPr>
              <a:t>Project Management: A Managerial Approach</a:t>
            </a:r>
            <a:r>
              <a:rPr lang="en-GB" sz="1600" b="0" i="0" u="none" strike="noStrike" kern="1200" cap="none" spc="0" baseline="0%" dirty="0">
                <a:solidFill>
                  <a:srgbClr val="000000"/>
                </a:solidFill>
                <a:uFillTx/>
                <a:latin typeface="Aptos"/>
              </a:rPr>
              <a:t>. 10th ed. Hoboken: John Wiley &amp; Sons.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Project Management Institute (2021) </a:t>
            </a:r>
            <a:r>
              <a:rPr lang="en-GB" sz="1600" b="0" i="1" u="none" strike="noStrike" kern="1200" cap="none" spc="0" baseline="0%" dirty="0">
                <a:solidFill>
                  <a:srgbClr val="000000"/>
                </a:solidFill>
                <a:uFillTx/>
                <a:latin typeface="Aptos"/>
              </a:rPr>
              <a:t>A Guide to the Project Management Body of Knowledge (PMBOK® Guide)</a:t>
            </a:r>
            <a:r>
              <a:rPr lang="en-GB" sz="1600" b="0" i="0" u="none" strike="noStrike" kern="1200" cap="none" spc="0" baseline="0%" dirty="0">
                <a:solidFill>
                  <a:srgbClr val="000000"/>
                </a:solidFill>
                <a:uFillTx/>
                <a:latin typeface="Aptos"/>
              </a:rPr>
              <a:t>. 7th ed. Newtown Square, PA: Project Management Institute.</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Turner, J.R. (2022) </a:t>
            </a:r>
            <a:r>
              <a:rPr lang="en-GB" sz="1600" b="0" i="1" u="none" strike="noStrike" kern="1200" cap="none" spc="0" baseline="0%" dirty="0">
                <a:solidFill>
                  <a:srgbClr val="000000"/>
                </a:solidFill>
                <a:uFillTx/>
                <a:latin typeface="Aptos"/>
              </a:rPr>
              <a:t>Handbook of Project-Based Management</a:t>
            </a:r>
            <a:r>
              <a:rPr lang="en-GB" sz="1600" b="0" i="0" u="none" strike="noStrike" kern="1200" cap="none" spc="0" baseline="0%" dirty="0">
                <a:solidFill>
                  <a:srgbClr val="000000"/>
                </a:solidFill>
                <a:uFillTx/>
                <a:latin typeface="Aptos"/>
              </a:rPr>
              <a:t>. 5th ed. New York: McGraw-Hill.</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Walker, A. (2020) </a:t>
            </a:r>
            <a:r>
              <a:rPr lang="en-GB" sz="1600" b="0" i="1" u="none" strike="noStrike" kern="1200" cap="none" spc="0" baseline="0%" dirty="0">
                <a:solidFill>
                  <a:srgbClr val="000000"/>
                </a:solidFill>
                <a:uFillTx/>
                <a:latin typeface="Aptos"/>
              </a:rPr>
              <a:t>Project Management in Construction</a:t>
            </a:r>
            <a:r>
              <a:rPr lang="en-GB" sz="1600" b="0" i="0" u="none" strike="noStrike" kern="1200" cap="none" spc="0" baseline="0%" dirty="0">
                <a:solidFill>
                  <a:srgbClr val="000000"/>
                </a:solidFill>
                <a:uFillTx/>
                <a:latin typeface="Aptos"/>
              </a:rPr>
              <a:t>. 7th ed. Oxford: Wiley-Blackwell.</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Aptos"/>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Winch, G.M. (2020) </a:t>
            </a:r>
            <a:r>
              <a:rPr lang="en-GB" sz="1600" b="0" i="1" u="none" strike="noStrike" kern="1200" cap="none" spc="0" baseline="0%" dirty="0">
                <a:solidFill>
                  <a:srgbClr val="000000"/>
                </a:solidFill>
                <a:uFillTx/>
                <a:latin typeface="Aptos"/>
              </a:rPr>
              <a:t>Managing Construction Projects</a:t>
            </a:r>
            <a:r>
              <a:rPr lang="en-GB" sz="1600" b="0" i="0" u="none" strike="noStrike" kern="1200" cap="none" spc="0" baseline="0%" dirty="0">
                <a:solidFill>
                  <a:srgbClr val="000000"/>
                </a:solidFill>
                <a:uFillTx/>
                <a:latin typeface="Aptos"/>
              </a:rPr>
              <a:t>. 3rd ed. Chichester: Wiley.</a:t>
            </a:r>
            <a:endParaRPr lang="en-GB" sz="2400" b="0" i="0" u="none" strike="noStrike" kern="1200" cap="none" spc="0" baseline="0%" dirty="0">
              <a:solidFill>
                <a:srgbClr val="000000"/>
              </a:solidFill>
              <a:uFillTx/>
              <a:latin typeface="Aptos"/>
            </a:endParaRPr>
          </a:p>
        </p:txBody>
      </p:sp>
    </p:spTree>
  </p:cSld>
  <p:clrMapOvr>
    <a:masterClrMapping/>
  </p:clrMapOvr>
</p:sld>
</file>

<file path=ppt/theme/theme1.xml><?xml version="1.0" encoding="utf-8"?>
<a:theme xmlns:a="http://purl.oclc.org/ooxml/drawingml/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purl.oclc.org/ooxml/drawingml/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purl.oclc.org/ooxml/officeDocument/extendedProperties" xmlns:vt="http://purl.oclc.org/ooxml/officeDocument/docPropsVTypes">
  <Template>Office%20Theme</Template>
  <TotalTime>589</TotalTime>
  <Words>4773</Words>
  <Application>Microsoft Office PowerPoint</Application>
  <PresentationFormat>A3 Paper (297x420 mm)</PresentationFormat>
  <Paragraphs>418</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Algerian</vt:lpstr>
      <vt:lpstr>Amasis MT Pro</vt:lpstr>
      <vt:lpstr>Aptos</vt:lpstr>
      <vt:lpstr>Aptos Display</vt:lpstr>
      <vt:lpstr>Arial</vt:lpstr>
      <vt:lpstr>Bahnschrift SemiBold SemiConden</vt:lpstr>
      <vt:lpstr>Calibri bold</vt:lpstr>
      <vt:lpstr>Office Theme</vt:lpstr>
      <vt:lpstr>PowerPoint Presentation</vt:lpstr>
      <vt:lpstr>Project Proposal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Husna Sahak</dc:creator>
  <cp:lastModifiedBy>Digital Ona</cp:lastModifiedBy>
  <cp:revision>23</cp:revision>
  <dcterms:created xsi:type="dcterms:W3CDTF">2026-07-08T09:02:02Z</dcterms:created>
  <dcterms:modified xsi:type="dcterms:W3CDTF">2026-08-07T08:52:43Z</dcterms:modified>
</cp:coreProperties>
</file>