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314" r:id="rId5"/>
    <p:sldId id="332" r:id="rId6"/>
    <p:sldId id="331" r:id="rId7"/>
    <p:sldId id="338" r:id="rId8"/>
    <p:sldId id="339" r:id="rId9"/>
    <p:sldId id="337" r:id="rId10"/>
    <p:sldId id="336" r:id="rId11"/>
    <p:sldId id="257" r:id="rId12"/>
    <p:sldId id="333" r:id="rId13"/>
    <p:sldId id="334" r:id="rId14"/>
    <p:sldId id="335" r:id="rId15"/>
    <p:sldId id="307" r:id="rId16"/>
    <p:sldId id="315" r:id="rId17"/>
    <p:sldId id="316" r:id="rId18"/>
    <p:sldId id="317" r:id="rId19"/>
    <p:sldId id="318" r:id="rId20"/>
    <p:sldId id="319" r:id="rId21"/>
    <p:sldId id="320" r:id="rId22"/>
    <p:sldId id="328" r:id="rId23"/>
    <p:sldId id="324" r:id="rId24"/>
    <p:sldId id="321" r:id="rId25"/>
    <p:sldId id="325" r:id="rId26"/>
    <p:sldId id="322" r:id="rId27"/>
    <p:sldId id="326" r:id="rId28"/>
    <p:sldId id="323" r:id="rId29"/>
    <p:sldId id="329" r:id="rId30"/>
    <p:sldId id="313"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2"/>
            <p14:sldId id="331"/>
            <p14:sldId id="338"/>
            <p14:sldId id="339"/>
            <p14:sldId id="337"/>
            <p14:sldId id="336"/>
            <p14:sldId id="257"/>
            <p14:sldId id="333"/>
            <p14:sldId id="334"/>
            <p14:sldId id="335"/>
            <p14:sldId id="307"/>
            <p14:sldId id="315"/>
            <p14:sldId id="316"/>
            <p14:sldId id="317"/>
            <p14:sldId id="318"/>
            <p14:sldId id="319"/>
            <p14:sldId id="320"/>
            <p14:sldId id="328"/>
            <p14:sldId id="324"/>
            <p14:sldId id="321"/>
            <p14:sldId id="325"/>
            <p14:sldId id="322"/>
            <p14:sldId id="326"/>
            <p14:sldId id="323"/>
            <p14:sldId id="329"/>
            <p14:sldId id="31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619" autoAdjust="0"/>
  </p:normalViewPr>
  <p:slideViewPr>
    <p:cSldViewPr>
      <p:cViewPr varScale="1">
        <p:scale>
          <a:sx n="104" d="100"/>
          <a:sy n="104" d="100"/>
        </p:scale>
        <p:origin x="1824"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MacDonald" userId="b149e53e-c5ba-4f14-9dc8-64d738eb5ef6" providerId="ADAL" clId="{62960A38-7E59-4B9B-A158-05C2C800FC84}"/>
    <pc:docChg chg="modSld">
      <pc:chgData name="Natalie MacDonald" userId="b149e53e-c5ba-4f14-9dc8-64d738eb5ef6" providerId="ADAL" clId="{62960A38-7E59-4B9B-A158-05C2C800FC84}" dt="2022-01-17T11:31:54.705" v="9" actId="20577"/>
      <pc:docMkLst>
        <pc:docMk/>
      </pc:docMkLst>
      <pc:sldChg chg="modNotesTx">
        <pc:chgData name="Natalie MacDonald" userId="b149e53e-c5ba-4f14-9dc8-64d738eb5ef6" providerId="ADAL" clId="{62960A38-7E59-4B9B-A158-05C2C800FC84}" dt="2022-01-17T11:31:33.378" v="4" actId="20577"/>
        <pc:sldMkLst>
          <pc:docMk/>
          <pc:sldMk cId="1164423242" sldId="307"/>
        </pc:sldMkLst>
      </pc:sldChg>
      <pc:sldChg chg="modNotesTx">
        <pc:chgData name="Natalie MacDonald" userId="b149e53e-c5ba-4f14-9dc8-64d738eb5ef6" providerId="ADAL" clId="{62960A38-7E59-4B9B-A158-05C2C800FC84}" dt="2022-01-17T11:31:36.134" v="5" actId="20577"/>
        <pc:sldMkLst>
          <pc:docMk/>
          <pc:sldMk cId="1936849700" sldId="315"/>
        </pc:sldMkLst>
      </pc:sldChg>
      <pc:sldChg chg="modNotesTx">
        <pc:chgData name="Natalie MacDonald" userId="b149e53e-c5ba-4f14-9dc8-64d738eb5ef6" providerId="ADAL" clId="{62960A38-7E59-4B9B-A158-05C2C800FC84}" dt="2022-01-17T11:31:41.204" v="6" actId="20577"/>
        <pc:sldMkLst>
          <pc:docMk/>
          <pc:sldMk cId="3806697949" sldId="319"/>
        </pc:sldMkLst>
      </pc:sldChg>
      <pc:sldChg chg="modNotesTx">
        <pc:chgData name="Natalie MacDonald" userId="b149e53e-c5ba-4f14-9dc8-64d738eb5ef6" providerId="ADAL" clId="{62960A38-7E59-4B9B-A158-05C2C800FC84}" dt="2022-01-17T11:31:43.811" v="7" actId="20577"/>
        <pc:sldMkLst>
          <pc:docMk/>
          <pc:sldMk cId="3816385798" sldId="320"/>
        </pc:sldMkLst>
      </pc:sldChg>
      <pc:sldChg chg="modNotesTx">
        <pc:chgData name="Natalie MacDonald" userId="b149e53e-c5ba-4f14-9dc8-64d738eb5ef6" providerId="ADAL" clId="{62960A38-7E59-4B9B-A158-05C2C800FC84}" dt="2022-01-17T11:31:47.467" v="8" actId="20577"/>
        <pc:sldMkLst>
          <pc:docMk/>
          <pc:sldMk cId="815138834" sldId="328"/>
        </pc:sldMkLst>
      </pc:sldChg>
      <pc:sldChg chg="modNotesTx">
        <pc:chgData name="Natalie MacDonald" userId="b149e53e-c5ba-4f14-9dc8-64d738eb5ef6" providerId="ADAL" clId="{62960A38-7E59-4B9B-A158-05C2C800FC84}" dt="2022-01-17T11:31:54.705" v="9" actId="20577"/>
        <pc:sldMkLst>
          <pc:docMk/>
          <pc:sldMk cId="311630707" sldId="329"/>
        </pc:sldMkLst>
      </pc:sldChg>
      <pc:sldChg chg="modNotesTx">
        <pc:chgData name="Natalie MacDonald" userId="b149e53e-c5ba-4f14-9dc8-64d738eb5ef6" providerId="ADAL" clId="{62960A38-7E59-4B9B-A158-05C2C800FC84}" dt="2022-01-17T11:31:16.520" v="1" actId="20577"/>
        <pc:sldMkLst>
          <pc:docMk/>
          <pc:sldMk cId="3737660939" sldId="331"/>
        </pc:sldMkLst>
      </pc:sldChg>
      <pc:sldChg chg="modNotesTx">
        <pc:chgData name="Natalie MacDonald" userId="b149e53e-c5ba-4f14-9dc8-64d738eb5ef6" providerId="ADAL" clId="{62960A38-7E59-4B9B-A158-05C2C800FC84}" dt="2022-01-17T11:31:13.349" v="0" actId="20577"/>
        <pc:sldMkLst>
          <pc:docMk/>
          <pc:sldMk cId="4204395757" sldId="332"/>
        </pc:sldMkLst>
      </pc:sldChg>
      <pc:sldChg chg="modNotesTx">
        <pc:chgData name="Natalie MacDonald" userId="b149e53e-c5ba-4f14-9dc8-64d738eb5ef6" providerId="ADAL" clId="{62960A38-7E59-4B9B-A158-05C2C800FC84}" dt="2022-01-17T11:31:29.304" v="3" actId="20577"/>
        <pc:sldMkLst>
          <pc:docMk/>
          <pc:sldMk cId="3945026282" sldId="333"/>
        </pc:sldMkLst>
      </pc:sldChg>
      <pc:sldChg chg="modNotesTx">
        <pc:chgData name="Natalie MacDonald" userId="b149e53e-c5ba-4f14-9dc8-64d738eb5ef6" providerId="ADAL" clId="{62960A38-7E59-4B9B-A158-05C2C800FC84}" dt="2022-01-17T11:31:21.020" v="2" actId="20577"/>
        <pc:sldMkLst>
          <pc:docMk/>
          <pc:sldMk cId="2018523449" sldId="33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11/01/2022</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11/01/2022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3290043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396742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113990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missing the fifth and sixth sections, however, </a:t>
            </a:r>
          </a:p>
        </p:txBody>
      </p:sp>
      <p:sp>
        <p:nvSpPr>
          <p:cNvPr id="4" name="Slide Number Placeholder 3"/>
          <p:cNvSpPr>
            <a:spLocks noGrp="1"/>
          </p:cNvSpPr>
          <p:nvPr>
            <p:ph type="sldNum" sz="quarter" idx="5"/>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1898556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004721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They need to consider these linked to their group presentation</a:t>
            </a:r>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3252552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866471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3449283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1347313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433990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772800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2247044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21661569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32148538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3889124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37554377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34559222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3105309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18419348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41864979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7272990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21667869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hyperlink" Target="http://gov.wales/topics/people-and-communities/people/children-and-young-people/early-years/?lang=en" TargetMode="External"/><Relationship Id="rId3" Type="http://schemas.openxmlformats.org/officeDocument/2006/relationships/hyperlink" Target="https://careinspectorate.wales/early-years-and-childcare-ensuring-quality-care-and-learning?_ga=2.114711047.143634697.1641892563-444537779.1641892563" TargetMode="External"/><Relationship Id="rId7" Type="http://schemas.openxmlformats.org/officeDocument/2006/relationships/hyperlink" Target="http://gov.wales/docs/dsjlg/publications/cyp/171215-childcare-play-early-years-workforce-plan-en.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gov.wales/topics/people-and-communities/people/children-and-young-people/parenting-support-guidance/help/flyingstart/?lang=en" TargetMode="External"/><Relationship Id="rId5" Type="http://schemas.openxmlformats.org/officeDocument/2006/relationships/hyperlink" Target="http://gov.wales/docs/dcells/publications/130716-building-brighter-future-en.pdf" TargetMode="External"/><Relationship Id="rId10" Type="http://schemas.openxmlformats.org/officeDocument/2006/relationships/hyperlink" Target="http://gov.wales/about/programme-for-government/?lang=en" TargetMode="External"/><Relationship Id="rId4" Type="http://schemas.openxmlformats.org/officeDocument/2006/relationships/hyperlink" Target="http://dera.ioe.ac.uk/22165/2/150225-successful-futures-en_Redacted.pdf" TargetMode="External"/><Relationship Id="rId9" Type="http://schemas.openxmlformats.org/officeDocument/2006/relationships/hyperlink" Target="http://www.ysgoldyffrynconwy.org/downloads/041017-education-in-wale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dirty="0">
                <a:solidFill>
                  <a:schemeClr val="bg1"/>
                </a:solidFill>
              </a:rPr>
              <a:t>EAEE6008/C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a:p>
          <a:p>
            <a:r>
              <a:rPr lang="en-GB" dirty="0" err="1">
                <a:solidFill>
                  <a:schemeClr val="bg1"/>
                </a:solidFill>
              </a:rPr>
              <a:t>Darlith</a:t>
            </a:r>
            <a:r>
              <a:rPr lang="en-GB" dirty="0">
                <a:solidFill>
                  <a:schemeClr val="bg1"/>
                </a:solidFill>
              </a:rPr>
              <a:t>/Lecture 2</a:t>
            </a:r>
          </a:p>
        </p:txBody>
      </p:sp>
    </p:spTree>
    <p:extLst>
      <p:ext uri="{BB962C8B-B14F-4D97-AF65-F5344CB8AC3E}">
        <p14:creationId xmlns:p14="http://schemas.microsoft.com/office/powerpoint/2010/main" val="391625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Sicrwydd</a:t>
            </a:r>
            <a:r>
              <a:rPr lang="en-GB" dirty="0"/>
              <a:t> </a:t>
            </a:r>
            <a:r>
              <a:rPr lang="en-GB" dirty="0" err="1"/>
              <a:t>Ansawdd</a:t>
            </a:r>
            <a:br>
              <a:rPr lang="en-GB" dirty="0"/>
            </a:br>
            <a:r>
              <a:rPr lang="en-GB" dirty="0"/>
              <a:t>Quality Assurance</a:t>
            </a:r>
          </a:p>
        </p:txBody>
      </p:sp>
      <p:sp>
        <p:nvSpPr>
          <p:cNvPr id="3" name="Content Placeholder 2"/>
          <p:cNvSpPr>
            <a:spLocks noGrp="1"/>
          </p:cNvSpPr>
          <p:nvPr>
            <p:ph sz="half" idx="1"/>
          </p:nvPr>
        </p:nvSpPr>
        <p:spPr/>
        <p:txBody>
          <a:bodyPr/>
          <a:lstStyle/>
          <a:p>
            <a:r>
              <a:rPr lang="en-GB" dirty="0" err="1"/>
              <a:t>Rhannu</a:t>
            </a:r>
            <a:r>
              <a:rPr lang="en-GB" dirty="0"/>
              <a:t> </a:t>
            </a:r>
            <a:r>
              <a:rPr lang="en-GB" dirty="0" err="1"/>
              <a:t>gwybodaeth</a:t>
            </a:r>
            <a:endParaRPr lang="en-GB" dirty="0"/>
          </a:p>
          <a:p>
            <a:r>
              <a:rPr lang="en-GB" dirty="0" err="1"/>
              <a:t>Cysondeb</a:t>
            </a:r>
            <a:endParaRPr lang="en-GB" dirty="0"/>
          </a:p>
          <a:p>
            <a:r>
              <a:rPr lang="en-GB" dirty="0" err="1"/>
              <a:t>Gwrando</a:t>
            </a:r>
            <a:r>
              <a:rPr lang="en-GB" dirty="0"/>
              <a:t> </a:t>
            </a:r>
            <a:r>
              <a:rPr lang="en-GB" dirty="0" err="1"/>
              <a:t>adfyfriol</a:t>
            </a:r>
            <a:endParaRPr lang="en-GB" dirty="0"/>
          </a:p>
          <a:p>
            <a:r>
              <a:rPr lang="en-GB" dirty="0" err="1"/>
              <a:t>Rhannu</a:t>
            </a:r>
            <a:r>
              <a:rPr lang="en-GB" dirty="0"/>
              <a:t> </a:t>
            </a:r>
            <a:r>
              <a:rPr lang="en-GB" dirty="0" err="1"/>
              <a:t>arfer</a:t>
            </a:r>
            <a:r>
              <a:rPr lang="en-GB" dirty="0"/>
              <a:t> </a:t>
            </a:r>
            <a:r>
              <a:rPr lang="en-GB" dirty="0" err="1"/>
              <a:t>gorau</a:t>
            </a:r>
            <a:endParaRPr lang="en-GB" dirty="0"/>
          </a:p>
        </p:txBody>
      </p:sp>
      <p:sp>
        <p:nvSpPr>
          <p:cNvPr id="4" name="Content Placeholder 3"/>
          <p:cNvSpPr>
            <a:spLocks noGrp="1"/>
          </p:cNvSpPr>
          <p:nvPr>
            <p:ph sz="half" idx="2"/>
          </p:nvPr>
        </p:nvSpPr>
        <p:spPr/>
        <p:txBody>
          <a:bodyPr/>
          <a:lstStyle/>
          <a:p>
            <a:r>
              <a:rPr lang="en-GB" dirty="0"/>
              <a:t>Shared knowledge</a:t>
            </a:r>
          </a:p>
          <a:p>
            <a:r>
              <a:rPr lang="en-GB" dirty="0"/>
              <a:t>Consistency</a:t>
            </a:r>
          </a:p>
          <a:p>
            <a:r>
              <a:rPr lang="en-GB" dirty="0"/>
              <a:t>Reflective listening</a:t>
            </a:r>
          </a:p>
          <a:p>
            <a:r>
              <a:rPr lang="en-GB" dirty="0"/>
              <a:t>Sharing best practice</a:t>
            </a:r>
          </a:p>
          <a:p>
            <a:endParaRPr lang="en-GB" dirty="0"/>
          </a:p>
        </p:txBody>
      </p:sp>
    </p:spTree>
    <p:extLst>
      <p:ext uri="{BB962C8B-B14F-4D97-AF65-F5344CB8AC3E}">
        <p14:creationId xmlns:p14="http://schemas.microsoft.com/office/powerpoint/2010/main" val="4204395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Arolygiadau</a:t>
            </a:r>
            <a:r>
              <a:rPr lang="en-GB" dirty="0"/>
              <a:t>/Inspections</a:t>
            </a:r>
          </a:p>
        </p:txBody>
      </p:sp>
      <p:sp>
        <p:nvSpPr>
          <p:cNvPr id="3" name="Content Placeholder 2"/>
          <p:cNvSpPr>
            <a:spLocks noGrp="1"/>
          </p:cNvSpPr>
          <p:nvPr>
            <p:ph sz="half" idx="1"/>
          </p:nvPr>
        </p:nvSpPr>
        <p:spPr/>
        <p:txBody>
          <a:bodyPr/>
          <a:lstStyle/>
          <a:p>
            <a:r>
              <a:rPr lang="en-GB" dirty="0"/>
              <a:t>AGC </a:t>
            </a:r>
          </a:p>
          <a:p>
            <a:r>
              <a:rPr lang="en-GB" dirty="0"/>
              <a:t>ESTYN</a:t>
            </a:r>
          </a:p>
        </p:txBody>
      </p:sp>
      <p:sp>
        <p:nvSpPr>
          <p:cNvPr id="4" name="Content Placeholder 3"/>
          <p:cNvSpPr>
            <a:spLocks noGrp="1"/>
          </p:cNvSpPr>
          <p:nvPr>
            <p:ph sz="half" idx="2"/>
          </p:nvPr>
        </p:nvSpPr>
        <p:spPr/>
        <p:txBody>
          <a:bodyPr/>
          <a:lstStyle/>
          <a:p>
            <a:r>
              <a:rPr lang="en-GB" dirty="0"/>
              <a:t>CIW</a:t>
            </a:r>
          </a:p>
          <a:p>
            <a:r>
              <a:rPr lang="en-GB" dirty="0"/>
              <a:t>ESTYN</a:t>
            </a:r>
          </a:p>
        </p:txBody>
      </p:sp>
    </p:spTree>
    <p:extLst>
      <p:ext uri="{BB962C8B-B14F-4D97-AF65-F5344CB8AC3E}">
        <p14:creationId xmlns:p14="http://schemas.microsoft.com/office/powerpoint/2010/main" val="3737660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4E54B-3F0E-4CF1-9F3F-24621B7E793B}"/>
              </a:ext>
            </a:extLst>
          </p:cNvPr>
          <p:cNvSpPr>
            <a:spLocks noGrp="1"/>
          </p:cNvSpPr>
          <p:nvPr>
            <p:ph type="title"/>
          </p:nvPr>
        </p:nvSpPr>
        <p:spPr/>
        <p:txBody>
          <a:bodyPr>
            <a:normAutofit fontScale="90000"/>
          </a:bodyPr>
          <a:lstStyle/>
          <a:p>
            <a:r>
              <a:rPr lang="en-GB" dirty="0" err="1"/>
              <a:t>Arolygiaeth</a:t>
            </a:r>
            <a:r>
              <a:rPr lang="en-GB" dirty="0"/>
              <a:t> </a:t>
            </a:r>
            <a:r>
              <a:rPr lang="en-GB" dirty="0" err="1"/>
              <a:t>Gofal</a:t>
            </a:r>
            <a:r>
              <a:rPr lang="en-GB" dirty="0"/>
              <a:t> Cymru</a:t>
            </a:r>
            <a:br>
              <a:rPr lang="en-GB" dirty="0"/>
            </a:br>
            <a:r>
              <a:rPr lang="en-GB" dirty="0"/>
              <a:t>Care Inspectorate Wales</a:t>
            </a:r>
          </a:p>
        </p:txBody>
      </p:sp>
      <p:sp>
        <p:nvSpPr>
          <p:cNvPr id="3" name="Content Placeholder 2">
            <a:extLst>
              <a:ext uri="{FF2B5EF4-FFF2-40B4-BE49-F238E27FC236}">
                <a16:creationId xmlns:a16="http://schemas.microsoft.com/office/drawing/2014/main" id="{FEFEB693-E3D2-41D0-8D3B-19D98554CF11}"/>
              </a:ext>
            </a:extLst>
          </p:cNvPr>
          <p:cNvSpPr>
            <a:spLocks noGrp="1"/>
          </p:cNvSpPr>
          <p:nvPr>
            <p:ph sz="half" idx="1"/>
          </p:nvPr>
        </p:nvSpPr>
        <p:spPr/>
        <p:txBody>
          <a:bodyPr>
            <a:normAutofit fontScale="77500" lnSpcReduction="20000"/>
          </a:bodyPr>
          <a:lstStyle/>
          <a:p>
            <a:r>
              <a:rPr lang="en-GB" dirty="0" err="1"/>
              <a:t>Byddwn</a:t>
            </a:r>
            <a:r>
              <a:rPr lang="en-GB" dirty="0"/>
              <a:t> </a:t>
            </a:r>
            <a:r>
              <a:rPr lang="en-GB" dirty="0" err="1"/>
              <a:t>yn</a:t>
            </a:r>
            <a:r>
              <a:rPr lang="en-GB" dirty="0"/>
              <a:t> </a:t>
            </a:r>
            <a:r>
              <a:rPr lang="en-GB" dirty="0" err="1"/>
              <a:t>arolygu</a:t>
            </a:r>
            <a:r>
              <a:rPr lang="en-GB" dirty="0"/>
              <a:t> </a:t>
            </a:r>
            <a:r>
              <a:rPr lang="en-GB" dirty="0" err="1"/>
              <a:t>gwasanaethau</a:t>
            </a:r>
            <a:r>
              <a:rPr lang="en-GB" dirty="0"/>
              <a:t> </a:t>
            </a:r>
            <a:r>
              <a:rPr lang="en-GB" dirty="0" err="1"/>
              <a:t>sydd</a:t>
            </a:r>
            <a:r>
              <a:rPr lang="en-GB" dirty="0"/>
              <a:t> </a:t>
            </a:r>
            <a:r>
              <a:rPr lang="en-GB" dirty="0" err="1"/>
              <a:t>wedi’u</a:t>
            </a:r>
            <a:r>
              <a:rPr lang="en-GB" dirty="0"/>
              <a:t> </a:t>
            </a:r>
            <a:r>
              <a:rPr lang="en-GB" dirty="0" err="1"/>
              <a:t>cofrestru</a:t>
            </a:r>
            <a:r>
              <a:rPr lang="en-GB" dirty="0"/>
              <a:t> </a:t>
            </a:r>
            <a:r>
              <a:rPr lang="en-GB" dirty="0" err="1"/>
              <a:t>gyda</a:t>
            </a:r>
            <a:r>
              <a:rPr lang="en-GB" dirty="0"/>
              <a:t> </a:t>
            </a:r>
            <a:r>
              <a:rPr lang="en-GB" dirty="0" err="1"/>
              <a:t>ni</a:t>
            </a:r>
            <a:r>
              <a:rPr lang="en-GB" dirty="0"/>
              <a:t> er </a:t>
            </a:r>
            <a:r>
              <a:rPr lang="en-GB" dirty="0" err="1"/>
              <a:t>mwyn</a:t>
            </a:r>
            <a:r>
              <a:rPr lang="en-GB" dirty="0"/>
              <a:t> </a:t>
            </a:r>
            <a:r>
              <a:rPr lang="en-GB" dirty="0" err="1"/>
              <a:t>gwneud</a:t>
            </a:r>
            <a:r>
              <a:rPr lang="en-GB" dirty="0"/>
              <a:t> </a:t>
            </a:r>
            <a:r>
              <a:rPr lang="en-GB" dirty="0" err="1"/>
              <a:t>yn</a:t>
            </a:r>
            <a:r>
              <a:rPr lang="en-GB" dirty="0"/>
              <a:t> </a:t>
            </a:r>
            <a:r>
              <a:rPr lang="en-GB" dirty="0" err="1"/>
              <a:t>siŵr</a:t>
            </a:r>
            <a:r>
              <a:rPr lang="en-GB" dirty="0"/>
              <a:t> </a:t>
            </a:r>
            <a:r>
              <a:rPr lang="en-GB" dirty="0" err="1"/>
              <a:t>eu</a:t>
            </a:r>
            <a:r>
              <a:rPr lang="en-GB" dirty="0"/>
              <a:t> bod </a:t>
            </a:r>
            <a:r>
              <a:rPr lang="en-GB" dirty="0" err="1"/>
              <a:t>yn</a:t>
            </a:r>
            <a:r>
              <a:rPr lang="en-GB" dirty="0"/>
              <a:t> </a:t>
            </a:r>
            <a:r>
              <a:rPr lang="en-GB" dirty="0" err="1"/>
              <a:t>darparu</a:t>
            </a:r>
            <a:r>
              <a:rPr lang="en-GB" dirty="0"/>
              <a:t> </a:t>
            </a:r>
            <a:r>
              <a:rPr lang="en-GB" dirty="0" err="1"/>
              <a:t>gofal</a:t>
            </a:r>
            <a:r>
              <a:rPr lang="en-GB" dirty="0"/>
              <a:t> </a:t>
            </a:r>
            <a:r>
              <a:rPr lang="en-GB" dirty="0" err="1"/>
              <a:t>diogel</a:t>
            </a:r>
            <a:r>
              <a:rPr lang="en-GB" dirty="0"/>
              <a:t>.</a:t>
            </a:r>
          </a:p>
          <a:p>
            <a:endParaRPr lang="en-GB" dirty="0"/>
          </a:p>
          <a:p>
            <a:r>
              <a:rPr lang="en-GB" dirty="0" err="1"/>
              <a:t>Rydym</a:t>
            </a:r>
            <a:r>
              <a:rPr lang="en-GB" dirty="0"/>
              <a:t> </a:t>
            </a:r>
            <a:r>
              <a:rPr lang="en-GB" dirty="0" err="1"/>
              <a:t>yn</a:t>
            </a:r>
            <a:r>
              <a:rPr lang="en-GB" dirty="0"/>
              <a:t> </a:t>
            </a:r>
            <a:r>
              <a:rPr lang="en-GB" dirty="0" err="1"/>
              <a:t>datblygu</a:t>
            </a:r>
            <a:r>
              <a:rPr lang="en-GB" dirty="0"/>
              <a:t> </a:t>
            </a:r>
            <a:r>
              <a:rPr lang="en-GB" dirty="0" err="1"/>
              <a:t>fframweithiau</a:t>
            </a:r>
            <a:r>
              <a:rPr lang="en-GB" dirty="0"/>
              <a:t> </a:t>
            </a:r>
            <a:r>
              <a:rPr lang="en-GB" dirty="0" err="1"/>
              <a:t>arolygu</a:t>
            </a:r>
            <a:r>
              <a:rPr lang="en-GB" dirty="0"/>
              <a:t> </a:t>
            </a:r>
            <a:r>
              <a:rPr lang="en-GB" dirty="0" err="1"/>
              <a:t>newydd</a:t>
            </a:r>
            <a:r>
              <a:rPr lang="en-GB" dirty="0"/>
              <a:t> </a:t>
            </a:r>
            <a:r>
              <a:rPr lang="en-GB" dirty="0" err="1"/>
              <a:t>ar</a:t>
            </a:r>
            <a:r>
              <a:rPr lang="en-GB" dirty="0"/>
              <a:t> </a:t>
            </a:r>
            <a:r>
              <a:rPr lang="en-GB" dirty="0" err="1"/>
              <a:t>gyfer</a:t>
            </a:r>
            <a:r>
              <a:rPr lang="en-GB" dirty="0"/>
              <a:t> </a:t>
            </a:r>
            <a:r>
              <a:rPr lang="en-GB" dirty="0" err="1"/>
              <a:t>gwasanaethau</a:t>
            </a:r>
            <a:r>
              <a:rPr lang="en-GB" dirty="0"/>
              <a:t> </a:t>
            </a:r>
            <a:r>
              <a:rPr lang="en-GB" dirty="0" err="1"/>
              <a:t>gofal</a:t>
            </a:r>
            <a:r>
              <a:rPr lang="en-GB" dirty="0"/>
              <a:t> </a:t>
            </a:r>
            <a:r>
              <a:rPr lang="en-GB" dirty="0" err="1"/>
              <a:t>cartref</a:t>
            </a:r>
            <a:r>
              <a:rPr lang="en-GB" dirty="0"/>
              <a:t> a </a:t>
            </a:r>
            <a:r>
              <a:rPr lang="en-GB" dirty="0" err="1"/>
              <a:t>mabwysiadu</a:t>
            </a:r>
            <a:r>
              <a:rPr lang="en-GB" dirty="0"/>
              <a:t>. </a:t>
            </a:r>
            <a:r>
              <a:rPr lang="en-GB" dirty="0" err="1"/>
              <a:t>Ar</a:t>
            </a:r>
            <a:r>
              <a:rPr lang="en-GB" dirty="0"/>
              <a:t> </a:t>
            </a:r>
            <a:r>
              <a:rPr lang="en-GB" dirty="0" err="1"/>
              <a:t>gyfer</a:t>
            </a:r>
            <a:r>
              <a:rPr lang="en-GB" dirty="0"/>
              <a:t> y </a:t>
            </a:r>
            <a:r>
              <a:rPr lang="en-GB" dirty="0" err="1"/>
              <a:t>gwasanaethau</a:t>
            </a:r>
            <a:r>
              <a:rPr lang="en-GB" dirty="0"/>
              <a:t> </a:t>
            </a:r>
            <a:r>
              <a:rPr lang="en-GB" dirty="0" err="1"/>
              <a:t>hyn</a:t>
            </a:r>
            <a:r>
              <a:rPr lang="en-GB" dirty="0"/>
              <a:t>, </a:t>
            </a:r>
            <a:r>
              <a:rPr lang="en-GB" dirty="0" err="1"/>
              <a:t>defnyddiwch</a:t>
            </a:r>
            <a:r>
              <a:rPr lang="en-GB" dirty="0"/>
              <a:t> y </a:t>
            </a:r>
            <a:r>
              <a:rPr lang="en-GB" dirty="0" err="1"/>
              <a:t>canllawiau</a:t>
            </a:r>
            <a:r>
              <a:rPr lang="en-GB" dirty="0"/>
              <a:t> </a:t>
            </a:r>
            <a:r>
              <a:rPr lang="en-GB" dirty="0" err="1"/>
              <a:t>arolygu</a:t>
            </a:r>
            <a:r>
              <a:rPr lang="en-GB" dirty="0"/>
              <a:t> </a:t>
            </a:r>
            <a:r>
              <a:rPr lang="en-GB" dirty="0" err="1"/>
              <a:t>cyfredol</a:t>
            </a:r>
            <a:r>
              <a:rPr lang="en-GB" dirty="0"/>
              <a:t>.</a:t>
            </a:r>
          </a:p>
        </p:txBody>
      </p:sp>
      <p:sp>
        <p:nvSpPr>
          <p:cNvPr id="4" name="Content Placeholder 3">
            <a:extLst>
              <a:ext uri="{FF2B5EF4-FFF2-40B4-BE49-F238E27FC236}">
                <a16:creationId xmlns:a16="http://schemas.microsoft.com/office/drawing/2014/main" id="{B14AC8FE-CE17-4ADF-8B24-D6FD15BDB498}"/>
              </a:ext>
            </a:extLst>
          </p:cNvPr>
          <p:cNvSpPr>
            <a:spLocks noGrp="1"/>
          </p:cNvSpPr>
          <p:nvPr>
            <p:ph sz="half" idx="2"/>
          </p:nvPr>
        </p:nvSpPr>
        <p:spPr/>
        <p:txBody>
          <a:bodyPr>
            <a:normAutofit fontScale="77500" lnSpcReduction="20000"/>
          </a:bodyPr>
          <a:lstStyle/>
          <a:p>
            <a:r>
              <a:rPr lang="en-GB" dirty="0"/>
              <a:t>We inspect services registered with us to check that they provide safe care.</a:t>
            </a:r>
          </a:p>
          <a:p>
            <a:endParaRPr lang="en-GB" dirty="0"/>
          </a:p>
          <a:p>
            <a:r>
              <a:rPr lang="en-GB" dirty="0"/>
              <a:t>We inspect services registered with us to check that they provide safe care. We also check that people’s rights are being respected and their quality of life enhanced.</a:t>
            </a:r>
          </a:p>
        </p:txBody>
      </p:sp>
    </p:spTree>
    <p:extLst>
      <p:ext uri="{BB962C8B-B14F-4D97-AF65-F5344CB8AC3E}">
        <p14:creationId xmlns:p14="http://schemas.microsoft.com/office/powerpoint/2010/main" val="3101157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899D-C2D8-471E-B100-D38DFAAF462E}"/>
              </a:ext>
            </a:extLst>
          </p:cNvPr>
          <p:cNvSpPr>
            <a:spLocks noGrp="1"/>
          </p:cNvSpPr>
          <p:nvPr>
            <p:ph type="title"/>
          </p:nvPr>
        </p:nvSpPr>
        <p:spPr/>
        <p:txBody>
          <a:bodyPr/>
          <a:lstStyle/>
          <a:p>
            <a:r>
              <a:rPr lang="en-GB" dirty="0"/>
              <a:t>Estyn</a:t>
            </a:r>
          </a:p>
        </p:txBody>
      </p:sp>
      <p:sp>
        <p:nvSpPr>
          <p:cNvPr id="3" name="Content Placeholder 2">
            <a:extLst>
              <a:ext uri="{FF2B5EF4-FFF2-40B4-BE49-F238E27FC236}">
                <a16:creationId xmlns:a16="http://schemas.microsoft.com/office/drawing/2014/main" id="{35D84C3A-82C6-4C02-95F9-82E1A7AFA2D0}"/>
              </a:ext>
            </a:extLst>
          </p:cNvPr>
          <p:cNvSpPr>
            <a:spLocks noGrp="1"/>
          </p:cNvSpPr>
          <p:nvPr>
            <p:ph sz="half" idx="1"/>
          </p:nvPr>
        </p:nvSpPr>
        <p:spPr/>
        <p:txBody>
          <a:bodyPr>
            <a:normAutofit fontScale="70000" lnSpcReduction="20000"/>
          </a:bodyPr>
          <a:lstStyle/>
          <a:p>
            <a:r>
              <a:rPr lang="en-GB" dirty="0" err="1"/>
              <a:t>Rydym</a:t>
            </a:r>
            <a:r>
              <a:rPr lang="en-GB" dirty="0"/>
              <a:t> </a:t>
            </a:r>
            <a:r>
              <a:rPr lang="en-GB" dirty="0" err="1"/>
              <a:t>ni’n</a:t>
            </a:r>
            <a:r>
              <a:rPr lang="en-GB" dirty="0"/>
              <a:t> </a:t>
            </a:r>
            <a:r>
              <a:rPr lang="en-GB" dirty="0" err="1"/>
              <a:t>arolygu</a:t>
            </a:r>
            <a:r>
              <a:rPr lang="en-GB" dirty="0"/>
              <a:t> </a:t>
            </a:r>
            <a:r>
              <a:rPr lang="en-GB" dirty="0" err="1"/>
              <a:t>addysg</a:t>
            </a:r>
            <a:r>
              <a:rPr lang="en-GB" dirty="0"/>
              <a:t> a </a:t>
            </a:r>
            <a:r>
              <a:rPr lang="en-GB" dirty="0" err="1"/>
              <a:t>hyfforddiant</a:t>
            </a:r>
            <a:r>
              <a:rPr lang="en-GB" dirty="0"/>
              <a:t> </a:t>
            </a:r>
            <a:r>
              <a:rPr lang="en-GB" dirty="0" err="1"/>
              <a:t>yng</a:t>
            </a:r>
            <a:r>
              <a:rPr lang="en-GB" dirty="0"/>
              <a:t> </a:t>
            </a:r>
            <a:r>
              <a:rPr lang="en-GB" dirty="0" err="1"/>
              <a:t>Nghymru</a:t>
            </a:r>
            <a:r>
              <a:rPr lang="en-GB" dirty="0"/>
              <a:t>.</a:t>
            </a:r>
          </a:p>
          <a:p>
            <a:endParaRPr lang="en-GB" dirty="0"/>
          </a:p>
          <a:p>
            <a:r>
              <a:rPr lang="en-GB" dirty="0"/>
              <a:t>Ein </a:t>
            </a:r>
            <a:r>
              <a:rPr lang="en-GB" dirty="0" err="1"/>
              <a:t>gweledigaeth</a:t>
            </a:r>
            <a:r>
              <a:rPr lang="en-GB" dirty="0"/>
              <a:t> </a:t>
            </a:r>
            <a:r>
              <a:rPr lang="en-GB" dirty="0" err="1"/>
              <a:t>yw</a:t>
            </a:r>
            <a:r>
              <a:rPr lang="en-GB" dirty="0"/>
              <a:t> </a:t>
            </a:r>
            <a:r>
              <a:rPr lang="en-GB" dirty="0" err="1"/>
              <a:t>gwella</a:t>
            </a:r>
            <a:r>
              <a:rPr lang="en-GB" dirty="0"/>
              <a:t> </a:t>
            </a:r>
            <a:r>
              <a:rPr lang="en-GB" dirty="0" err="1"/>
              <a:t>ansawdd</a:t>
            </a:r>
            <a:r>
              <a:rPr lang="en-GB" dirty="0"/>
              <a:t> </a:t>
            </a:r>
            <a:r>
              <a:rPr lang="en-GB" dirty="0" err="1"/>
              <a:t>addysg</a:t>
            </a:r>
            <a:r>
              <a:rPr lang="en-GB" dirty="0"/>
              <a:t> a </a:t>
            </a:r>
            <a:r>
              <a:rPr lang="en-GB" dirty="0" err="1"/>
              <a:t>hyfforddiant</a:t>
            </a:r>
            <a:r>
              <a:rPr lang="en-GB" dirty="0"/>
              <a:t> a </a:t>
            </a:r>
            <a:r>
              <a:rPr lang="en-GB" dirty="0" err="1"/>
              <a:t>deilliannau</a:t>
            </a:r>
            <a:r>
              <a:rPr lang="en-GB" dirty="0"/>
              <a:t> </a:t>
            </a:r>
            <a:r>
              <a:rPr lang="en-GB" dirty="0" err="1"/>
              <a:t>i’r</a:t>
            </a:r>
            <a:r>
              <a:rPr lang="en-GB" dirty="0"/>
              <a:t> </a:t>
            </a:r>
            <a:r>
              <a:rPr lang="en-GB" dirty="0" err="1"/>
              <a:t>holl</a:t>
            </a:r>
            <a:r>
              <a:rPr lang="en-GB" dirty="0"/>
              <a:t> </a:t>
            </a:r>
            <a:r>
              <a:rPr lang="en-GB" dirty="0" err="1"/>
              <a:t>ddysgwyr</a:t>
            </a:r>
            <a:r>
              <a:rPr lang="en-GB" dirty="0"/>
              <a:t> </a:t>
            </a:r>
            <a:r>
              <a:rPr lang="en-GB" dirty="0" err="1"/>
              <a:t>yng</a:t>
            </a:r>
            <a:r>
              <a:rPr lang="en-GB" dirty="0"/>
              <a:t> </a:t>
            </a:r>
            <a:r>
              <a:rPr lang="en-GB" dirty="0" err="1"/>
              <a:t>Nghymru</a:t>
            </a:r>
            <a:r>
              <a:rPr lang="en-GB" dirty="0"/>
              <a:t>.</a:t>
            </a:r>
          </a:p>
          <a:p>
            <a:endParaRPr lang="en-GB" dirty="0"/>
          </a:p>
          <a:p>
            <a:r>
              <a:rPr lang="en-GB" dirty="0"/>
              <a:t>Ein </a:t>
            </a:r>
            <a:r>
              <a:rPr lang="en-GB" dirty="0" err="1"/>
              <a:t>cenhadaeth</a:t>
            </a:r>
            <a:r>
              <a:rPr lang="en-GB" dirty="0"/>
              <a:t> </a:t>
            </a:r>
            <a:r>
              <a:rPr lang="en-GB" dirty="0" err="1"/>
              <a:t>yw</a:t>
            </a:r>
            <a:r>
              <a:rPr lang="en-GB" dirty="0"/>
              <a:t> </a:t>
            </a:r>
            <a:r>
              <a:rPr lang="en-GB" dirty="0" err="1"/>
              <a:t>cynorthwyo</a:t>
            </a:r>
            <a:r>
              <a:rPr lang="en-GB" dirty="0"/>
              <a:t> </a:t>
            </a:r>
            <a:r>
              <a:rPr lang="en-GB" dirty="0" err="1"/>
              <a:t>darparwyr</a:t>
            </a:r>
            <a:r>
              <a:rPr lang="en-GB" dirty="0"/>
              <a:t> </a:t>
            </a:r>
            <a:r>
              <a:rPr lang="en-GB" dirty="0" err="1"/>
              <a:t>addysg</a:t>
            </a:r>
            <a:r>
              <a:rPr lang="en-GB" dirty="0"/>
              <a:t> a </a:t>
            </a:r>
            <a:r>
              <a:rPr lang="en-GB" dirty="0" err="1"/>
              <a:t>hyfforddiant</a:t>
            </a:r>
            <a:r>
              <a:rPr lang="en-GB" dirty="0"/>
              <a:t> </a:t>
            </a:r>
            <a:r>
              <a:rPr lang="en-GB" dirty="0" err="1"/>
              <a:t>i</a:t>
            </a:r>
            <a:r>
              <a:rPr lang="en-GB" dirty="0"/>
              <a:t> </a:t>
            </a:r>
            <a:r>
              <a:rPr lang="en-GB" dirty="0" err="1"/>
              <a:t>ddatblygu</a:t>
            </a:r>
            <a:r>
              <a:rPr lang="en-GB" dirty="0"/>
              <a:t> </a:t>
            </a:r>
            <a:r>
              <a:rPr lang="en-GB" dirty="0" err="1"/>
              <a:t>diwylliant</a:t>
            </a:r>
            <a:r>
              <a:rPr lang="en-GB" dirty="0"/>
              <a:t> o </a:t>
            </a:r>
            <a:r>
              <a:rPr lang="en-GB" dirty="0" err="1"/>
              <a:t>hunanwella</a:t>
            </a:r>
            <a:r>
              <a:rPr lang="en-GB" dirty="0"/>
              <a:t> a </a:t>
            </a:r>
            <a:r>
              <a:rPr lang="en-GB" dirty="0" err="1"/>
              <a:t>dysgu</a:t>
            </a:r>
            <a:r>
              <a:rPr lang="en-GB" dirty="0"/>
              <a:t> </a:t>
            </a:r>
            <a:r>
              <a:rPr lang="en-GB" dirty="0" err="1"/>
              <a:t>trwy</a:t>
            </a:r>
            <a:r>
              <a:rPr lang="en-GB" dirty="0"/>
              <a:t> </a:t>
            </a:r>
            <a:r>
              <a:rPr lang="en-GB" dirty="0" err="1"/>
              <a:t>ein</a:t>
            </a:r>
            <a:r>
              <a:rPr lang="en-GB" dirty="0"/>
              <a:t> </a:t>
            </a:r>
            <a:r>
              <a:rPr lang="en-GB" dirty="0" err="1"/>
              <a:t>cyngor</a:t>
            </a:r>
            <a:r>
              <a:rPr lang="en-GB" dirty="0"/>
              <a:t>, </a:t>
            </a:r>
            <a:r>
              <a:rPr lang="en-GB" dirty="0" err="1"/>
              <a:t>arolygu</a:t>
            </a:r>
            <a:r>
              <a:rPr lang="en-GB" dirty="0"/>
              <a:t> a </a:t>
            </a:r>
            <a:r>
              <a:rPr lang="en-GB" dirty="0" err="1"/>
              <a:t>meithrin</a:t>
            </a:r>
            <a:r>
              <a:rPr lang="en-GB" dirty="0"/>
              <a:t> </a:t>
            </a:r>
            <a:r>
              <a:rPr lang="en-GB" dirty="0" err="1"/>
              <a:t>gallu</a:t>
            </a:r>
            <a:r>
              <a:rPr lang="en-GB" dirty="0"/>
              <a:t>.</a:t>
            </a:r>
          </a:p>
        </p:txBody>
      </p:sp>
      <p:sp>
        <p:nvSpPr>
          <p:cNvPr id="4" name="Content Placeholder 3">
            <a:extLst>
              <a:ext uri="{FF2B5EF4-FFF2-40B4-BE49-F238E27FC236}">
                <a16:creationId xmlns:a16="http://schemas.microsoft.com/office/drawing/2014/main" id="{84416CE2-8201-4C8B-A022-FBFBCA95F289}"/>
              </a:ext>
            </a:extLst>
          </p:cNvPr>
          <p:cNvSpPr>
            <a:spLocks noGrp="1"/>
          </p:cNvSpPr>
          <p:nvPr>
            <p:ph sz="half" idx="2"/>
          </p:nvPr>
        </p:nvSpPr>
        <p:spPr/>
        <p:txBody>
          <a:bodyPr>
            <a:normAutofit fontScale="70000" lnSpcReduction="20000"/>
          </a:bodyPr>
          <a:lstStyle/>
          <a:p>
            <a:r>
              <a:rPr lang="en-GB" dirty="0"/>
              <a:t>We inspect education and training in Wales.</a:t>
            </a:r>
          </a:p>
          <a:p>
            <a:endParaRPr lang="en-GB" dirty="0"/>
          </a:p>
          <a:p>
            <a:r>
              <a:rPr lang="en-GB" dirty="0"/>
              <a:t>Our vision is to improve the quality of education and training and outcomes for all learners in Wales.</a:t>
            </a:r>
          </a:p>
          <a:p>
            <a:endParaRPr lang="en-GB" dirty="0"/>
          </a:p>
          <a:p>
            <a:r>
              <a:rPr lang="en-GB" dirty="0"/>
              <a:t>Our mission is to support education and training providers to develop a self-improving and learning culture through our advice, inspection and capacity building.</a:t>
            </a:r>
          </a:p>
        </p:txBody>
      </p:sp>
    </p:spTree>
    <p:extLst>
      <p:ext uri="{BB962C8B-B14F-4D97-AF65-F5344CB8AC3E}">
        <p14:creationId xmlns:p14="http://schemas.microsoft.com/office/powerpoint/2010/main" val="1022521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CD2A6-604B-4920-9404-A1D8763348FF}"/>
              </a:ext>
            </a:extLst>
          </p:cNvPr>
          <p:cNvSpPr>
            <a:spLocks noGrp="1"/>
          </p:cNvSpPr>
          <p:nvPr>
            <p:ph type="title"/>
          </p:nvPr>
        </p:nvSpPr>
        <p:spPr/>
        <p:txBody>
          <a:bodyPr>
            <a:normAutofit fontScale="90000"/>
          </a:bodyPr>
          <a:lstStyle/>
          <a:p>
            <a:r>
              <a:rPr lang="en-GB" dirty="0" err="1"/>
              <a:t>Arolygiadau</a:t>
            </a:r>
            <a:r>
              <a:rPr lang="en-GB" dirty="0"/>
              <a:t> </a:t>
            </a:r>
            <a:r>
              <a:rPr lang="en-GB" dirty="0" err="1"/>
              <a:t>ar</a:t>
            </a:r>
            <a:r>
              <a:rPr lang="en-GB" dirty="0"/>
              <a:t> y </a:t>
            </a:r>
            <a:r>
              <a:rPr lang="en-GB" dirty="0" err="1"/>
              <a:t>Cyd</a:t>
            </a:r>
            <a:br>
              <a:rPr lang="en-GB" dirty="0"/>
            </a:br>
            <a:r>
              <a:rPr lang="en-GB" dirty="0"/>
              <a:t>Joint Inspection</a:t>
            </a:r>
          </a:p>
        </p:txBody>
      </p:sp>
      <p:sp>
        <p:nvSpPr>
          <p:cNvPr id="3" name="Content Placeholder 2">
            <a:extLst>
              <a:ext uri="{FF2B5EF4-FFF2-40B4-BE49-F238E27FC236}">
                <a16:creationId xmlns:a16="http://schemas.microsoft.com/office/drawing/2014/main" id="{8BFE7D9F-1DE0-419F-A5CA-719D4E10D152}"/>
              </a:ext>
            </a:extLst>
          </p:cNvPr>
          <p:cNvSpPr>
            <a:spLocks noGrp="1"/>
          </p:cNvSpPr>
          <p:nvPr>
            <p:ph sz="half" idx="1"/>
          </p:nvPr>
        </p:nvSpPr>
        <p:spPr/>
        <p:txBody>
          <a:bodyPr>
            <a:normAutofit fontScale="70000" lnSpcReduction="20000"/>
          </a:bodyPr>
          <a:lstStyle/>
          <a:p>
            <a:pPr marL="0" indent="0">
              <a:buNone/>
            </a:pPr>
            <a:r>
              <a:rPr lang="en-GB" dirty="0" err="1"/>
              <a:t>Arolygiadau</a:t>
            </a:r>
            <a:r>
              <a:rPr lang="en-GB" dirty="0"/>
              <a:t> </a:t>
            </a:r>
            <a:r>
              <a:rPr lang="en-GB" dirty="0" err="1"/>
              <a:t>ar</a:t>
            </a:r>
            <a:r>
              <a:rPr lang="en-GB" dirty="0"/>
              <a:t> y </a:t>
            </a:r>
            <a:r>
              <a:rPr lang="en-GB" dirty="0" err="1"/>
              <a:t>cyd</a:t>
            </a:r>
            <a:endParaRPr lang="en-GB" dirty="0"/>
          </a:p>
          <a:p>
            <a:r>
              <a:rPr lang="en-GB" dirty="0" err="1"/>
              <a:t>Bydd</a:t>
            </a:r>
            <a:r>
              <a:rPr lang="en-GB" dirty="0"/>
              <a:t> </a:t>
            </a:r>
            <a:r>
              <a:rPr lang="en-GB" dirty="0" err="1"/>
              <a:t>ein</a:t>
            </a:r>
            <a:r>
              <a:rPr lang="en-GB" dirty="0"/>
              <a:t> </a:t>
            </a:r>
            <a:r>
              <a:rPr lang="en-GB" dirty="0" err="1"/>
              <a:t>harolygiadau</a:t>
            </a:r>
            <a:r>
              <a:rPr lang="en-GB" dirty="0"/>
              <a:t> </a:t>
            </a:r>
            <a:r>
              <a:rPr lang="en-GB" dirty="0" err="1"/>
              <a:t>ar</a:t>
            </a:r>
            <a:r>
              <a:rPr lang="en-GB" dirty="0"/>
              <a:t> y </a:t>
            </a:r>
            <a:r>
              <a:rPr lang="en-GB" dirty="0" err="1"/>
              <a:t>cyd</a:t>
            </a:r>
            <a:r>
              <a:rPr lang="en-GB" dirty="0"/>
              <a:t> </a:t>
            </a:r>
            <a:r>
              <a:rPr lang="en-GB" dirty="0" err="1"/>
              <a:t>yn</a:t>
            </a:r>
            <a:r>
              <a:rPr lang="en-GB" dirty="0"/>
              <a:t> </a:t>
            </a:r>
            <a:r>
              <a:rPr lang="en-GB" dirty="0" err="1"/>
              <a:t>darparu</a:t>
            </a:r>
            <a:r>
              <a:rPr lang="en-GB" dirty="0"/>
              <a:t>:</a:t>
            </a:r>
          </a:p>
          <a:p>
            <a:endParaRPr lang="en-GB" dirty="0"/>
          </a:p>
          <a:p>
            <a:r>
              <a:rPr lang="en-GB" dirty="0"/>
              <a:t>Un </a:t>
            </a:r>
            <a:r>
              <a:rPr lang="en-GB" dirty="0" err="1"/>
              <a:t>adroddiad</a:t>
            </a:r>
            <a:r>
              <a:rPr lang="en-GB" dirty="0"/>
              <a:t> </a:t>
            </a:r>
            <a:r>
              <a:rPr lang="en-GB" dirty="0" err="1"/>
              <a:t>arolygu</a:t>
            </a:r>
            <a:r>
              <a:rPr lang="en-GB" dirty="0"/>
              <a:t> </a:t>
            </a:r>
            <a:r>
              <a:rPr lang="en-GB" dirty="0" err="1"/>
              <a:t>sy'n</a:t>
            </a:r>
            <a:r>
              <a:rPr lang="en-GB" dirty="0"/>
              <a:t> </a:t>
            </a:r>
            <a:r>
              <a:rPr lang="en-GB" dirty="0" err="1"/>
              <a:t>cwmpasu</a:t>
            </a:r>
            <a:r>
              <a:rPr lang="en-GB" dirty="0"/>
              <a:t> </a:t>
            </a:r>
            <a:r>
              <a:rPr lang="en-GB" dirty="0" err="1"/>
              <a:t>safonau</a:t>
            </a:r>
            <a:r>
              <a:rPr lang="en-GB" dirty="0"/>
              <a:t> </a:t>
            </a:r>
            <a:r>
              <a:rPr lang="en-GB" dirty="0" err="1"/>
              <a:t>mewn</a:t>
            </a:r>
            <a:r>
              <a:rPr lang="en-GB" dirty="0"/>
              <a:t> </a:t>
            </a:r>
            <a:r>
              <a:rPr lang="en-GB" dirty="0" err="1"/>
              <a:t>gofal</a:t>
            </a:r>
            <a:r>
              <a:rPr lang="en-GB" dirty="0"/>
              <a:t> plant ac </a:t>
            </a:r>
            <a:r>
              <a:rPr lang="en-GB" dirty="0" err="1"/>
              <a:t>addysg</a:t>
            </a:r>
            <a:endParaRPr lang="en-GB" dirty="0"/>
          </a:p>
          <a:p>
            <a:r>
              <a:rPr lang="en-GB" dirty="0" err="1"/>
              <a:t>Fframwaith</a:t>
            </a:r>
            <a:r>
              <a:rPr lang="en-GB" dirty="0"/>
              <a:t> </a:t>
            </a:r>
            <a:r>
              <a:rPr lang="en-GB" dirty="0" err="1"/>
              <a:t>arolygu</a:t>
            </a:r>
            <a:r>
              <a:rPr lang="en-GB" dirty="0"/>
              <a:t> </a:t>
            </a:r>
            <a:r>
              <a:rPr lang="en-GB" dirty="0" err="1"/>
              <a:t>diwygiedig</a:t>
            </a:r>
            <a:r>
              <a:rPr lang="en-GB" dirty="0"/>
              <a:t> </a:t>
            </a:r>
            <a:r>
              <a:rPr lang="en-GB" dirty="0" err="1"/>
              <a:t>sy'n</a:t>
            </a:r>
            <a:r>
              <a:rPr lang="en-GB" dirty="0"/>
              <a:t> </a:t>
            </a:r>
            <a:r>
              <a:rPr lang="en-GB" dirty="0" err="1"/>
              <a:t>cwmpasu</a:t>
            </a:r>
            <a:r>
              <a:rPr lang="en-GB" dirty="0"/>
              <a:t> </a:t>
            </a:r>
            <a:r>
              <a:rPr lang="en-GB" dirty="0" err="1"/>
              <a:t>llai</a:t>
            </a:r>
            <a:r>
              <a:rPr lang="en-GB" dirty="0"/>
              <a:t> o </a:t>
            </a:r>
            <a:r>
              <a:rPr lang="en-GB" dirty="0" err="1"/>
              <a:t>feysydd</a:t>
            </a:r>
            <a:r>
              <a:rPr lang="en-GB" dirty="0"/>
              <a:t> </a:t>
            </a:r>
            <a:r>
              <a:rPr lang="en-GB" dirty="0" err="1"/>
              <a:t>ond</a:t>
            </a:r>
            <a:r>
              <a:rPr lang="en-GB" dirty="0"/>
              <a:t> </a:t>
            </a:r>
            <a:r>
              <a:rPr lang="en-GB" dirty="0" err="1"/>
              <a:t>rhai</a:t>
            </a:r>
            <a:r>
              <a:rPr lang="en-GB" dirty="0"/>
              <a:t> </a:t>
            </a:r>
            <a:r>
              <a:rPr lang="en-GB" dirty="0" err="1"/>
              <a:t>ehangach</a:t>
            </a:r>
            <a:endParaRPr lang="en-GB" dirty="0"/>
          </a:p>
          <a:p>
            <a:r>
              <a:rPr lang="en-GB" dirty="0" err="1"/>
              <a:t>Amserlenni</a:t>
            </a:r>
            <a:r>
              <a:rPr lang="en-GB" dirty="0"/>
              <a:t> </a:t>
            </a:r>
            <a:r>
              <a:rPr lang="en-GB" dirty="0" err="1"/>
              <a:t>newydd</a:t>
            </a:r>
            <a:r>
              <a:rPr lang="en-GB" dirty="0"/>
              <a:t> </a:t>
            </a:r>
            <a:r>
              <a:rPr lang="en-GB" dirty="0" err="1"/>
              <a:t>ar</a:t>
            </a:r>
            <a:r>
              <a:rPr lang="en-GB" dirty="0"/>
              <a:t> </a:t>
            </a:r>
            <a:r>
              <a:rPr lang="en-GB" dirty="0" err="1"/>
              <a:t>gyfer</a:t>
            </a:r>
            <a:r>
              <a:rPr lang="en-GB" dirty="0"/>
              <a:t> </a:t>
            </a:r>
            <a:r>
              <a:rPr lang="en-GB" dirty="0" err="1"/>
              <a:t>hyd</a:t>
            </a:r>
            <a:r>
              <a:rPr lang="en-GB" dirty="0"/>
              <a:t>, </a:t>
            </a:r>
            <a:r>
              <a:rPr lang="en-GB" dirty="0" err="1"/>
              <a:t>amlder</a:t>
            </a:r>
            <a:r>
              <a:rPr lang="en-GB" dirty="0"/>
              <a:t> a </a:t>
            </a:r>
            <a:r>
              <a:rPr lang="en-GB" dirty="0" err="1"/>
              <a:t>chyfnodau</a:t>
            </a:r>
            <a:r>
              <a:rPr lang="en-GB" dirty="0"/>
              <a:t> </a:t>
            </a:r>
            <a:r>
              <a:rPr lang="en-GB" dirty="0" err="1"/>
              <a:t>rhybudd</a:t>
            </a:r>
            <a:r>
              <a:rPr lang="en-GB" dirty="0"/>
              <a:t> </a:t>
            </a:r>
            <a:r>
              <a:rPr lang="en-GB" dirty="0" err="1"/>
              <a:t>arolygiad</a:t>
            </a:r>
            <a:endParaRPr lang="en-GB" dirty="0"/>
          </a:p>
        </p:txBody>
      </p:sp>
      <p:sp>
        <p:nvSpPr>
          <p:cNvPr id="4" name="Content Placeholder 3">
            <a:extLst>
              <a:ext uri="{FF2B5EF4-FFF2-40B4-BE49-F238E27FC236}">
                <a16:creationId xmlns:a16="http://schemas.microsoft.com/office/drawing/2014/main" id="{573ECD17-D6E7-4CCE-8469-A1A91D7E1EAA}"/>
              </a:ext>
            </a:extLst>
          </p:cNvPr>
          <p:cNvSpPr>
            <a:spLocks noGrp="1"/>
          </p:cNvSpPr>
          <p:nvPr>
            <p:ph sz="half" idx="2"/>
          </p:nvPr>
        </p:nvSpPr>
        <p:spPr/>
        <p:txBody>
          <a:bodyPr>
            <a:normAutofit fontScale="70000" lnSpcReduction="20000"/>
          </a:bodyPr>
          <a:lstStyle/>
          <a:p>
            <a:pPr marL="0" indent="0">
              <a:buNone/>
            </a:pPr>
            <a:r>
              <a:rPr lang="en-GB" dirty="0"/>
              <a:t>Joint inspections</a:t>
            </a:r>
          </a:p>
          <a:p>
            <a:r>
              <a:rPr lang="en-GB" dirty="0"/>
              <a:t>Our joint inspections will deliver:</a:t>
            </a:r>
          </a:p>
          <a:p>
            <a:endParaRPr lang="en-GB" dirty="0"/>
          </a:p>
          <a:p>
            <a:r>
              <a:rPr lang="en-GB" dirty="0"/>
              <a:t>One inspection report that covers standards in both childcare and education</a:t>
            </a:r>
          </a:p>
          <a:p>
            <a:r>
              <a:rPr lang="en-GB" dirty="0"/>
              <a:t>A revised inspection framework that covers fewer, but broader areas</a:t>
            </a:r>
          </a:p>
          <a:p>
            <a:r>
              <a:rPr lang="en-GB" dirty="0"/>
              <a:t>New timescales for the length, frequency and notice period for an inspection</a:t>
            </a:r>
          </a:p>
          <a:p>
            <a:r>
              <a:rPr lang="en-GB" dirty="0"/>
              <a:t>             (CIW, 2022)</a:t>
            </a:r>
          </a:p>
        </p:txBody>
      </p:sp>
    </p:spTree>
    <p:extLst>
      <p:ext uri="{BB962C8B-B14F-4D97-AF65-F5344CB8AC3E}">
        <p14:creationId xmlns:p14="http://schemas.microsoft.com/office/powerpoint/2010/main" val="2018523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D6266-C45B-4943-9DB0-2BCBF06FFE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673882-142E-4B2B-AA5F-6C640B62126F}"/>
              </a:ext>
            </a:extLst>
          </p:cNvPr>
          <p:cNvSpPr>
            <a:spLocks noGrp="1"/>
          </p:cNvSpPr>
          <p:nvPr>
            <p:ph sz="half" idx="1"/>
          </p:nvPr>
        </p:nvSpPr>
        <p:spPr/>
        <p:txBody>
          <a:bodyPr>
            <a:normAutofit lnSpcReduction="10000"/>
          </a:bodyPr>
          <a:lstStyle/>
          <a:p>
            <a:r>
              <a:rPr lang="en-GB" dirty="0" err="1"/>
              <a:t>Yn</a:t>
            </a:r>
            <a:r>
              <a:rPr lang="en-GB" dirty="0"/>
              <a:t> </a:t>
            </a:r>
            <a:r>
              <a:rPr lang="en-GB" dirty="0" err="1"/>
              <a:t>ystod</a:t>
            </a:r>
            <a:r>
              <a:rPr lang="en-GB" dirty="0"/>
              <a:t> </a:t>
            </a:r>
            <a:r>
              <a:rPr lang="en-GB" dirty="0" err="1"/>
              <a:t>yr</a:t>
            </a:r>
            <a:r>
              <a:rPr lang="en-GB" dirty="0"/>
              <a:t> </a:t>
            </a:r>
            <a:r>
              <a:rPr lang="en-GB" dirty="0" err="1"/>
              <a:t>arolygiadau</a:t>
            </a:r>
            <a:r>
              <a:rPr lang="en-GB" dirty="0"/>
              <a:t> </a:t>
            </a:r>
            <a:r>
              <a:rPr lang="en-GB" dirty="0" err="1"/>
              <a:t>ar</a:t>
            </a:r>
            <a:r>
              <a:rPr lang="en-GB" dirty="0"/>
              <a:t> y </a:t>
            </a:r>
            <a:r>
              <a:rPr lang="en-GB" dirty="0" err="1"/>
              <a:t>cyd</a:t>
            </a:r>
            <a:r>
              <a:rPr lang="en-GB" dirty="0"/>
              <a:t> </a:t>
            </a:r>
            <a:r>
              <a:rPr lang="en-GB" dirty="0" err="1"/>
              <a:t>hyn</a:t>
            </a:r>
            <a:r>
              <a:rPr lang="en-GB" dirty="0"/>
              <a:t>, </a:t>
            </a:r>
            <a:r>
              <a:rPr lang="en-GB" dirty="0" err="1"/>
              <a:t>byddwn</a:t>
            </a:r>
            <a:r>
              <a:rPr lang="en-GB" dirty="0"/>
              <a:t> </a:t>
            </a:r>
            <a:r>
              <a:rPr lang="en-GB" dirty="0" err="1"/>
              <a:t>yn</a:t>
            </a:r>
            <a:r>
              <a:rPr lang="en-GB" dirty="0"/>
              <a:t> </a:t>
            </a:r>
            <a:r>
              <a:rPr lang="en-GB" dirty="0" err="1"/>
              <a:t>arolygu</a:t>
            </a:r>
            <a:r>
              <a:rPr lang="en-GB" dirty="0"/>
              <a:t> </a:t>
            </a:r>
            <a:r>
              <a:rPr lang="en-GB" dirty="0" err="1"/>
              <a:t>gofal</a:t>
            </a:r>
            <a:r>
              <a:rPr lang="en-GB" dirty="0"/>
              <a:t> </a:t>
            </a:r>
            <a:r>
              <a:rPr lang="en-GB" dirty="0" err="1"/>
              <a:t>pob</a:t>
            </a:r>
            <a:r>
              <a:rPr lang="en-GB" dirty="0"/>
              <a:t> </a:t>
            </a:r>
            <a:r>
              <a:rPr lang="en-GB" dirty="0" err="1"/>
              <a:t>plentyn</a:t>
            </a:r>
            <a:r>
              <a:rPr lang="en-GB" dirty="0"/>
              <a:t> </a:t>
            </a:r>
            <a:r>
              <a:rPr lang="en-GB" dirty="0" err="1"/>
              <a:t>hyd</a:t>
            </a:r>
            <a:r>
              <a:rPr lang="en-GB" dirty="0"/>
              <a:t> at 12 </a:t>
            </a:r>
            <a:r>
              <a:rPr lang="en-GB" dirty="0" err="1"/>
              <a:t>oed</a:t>
            </a:r>
            <a:r>
              <a:rPr lang="en-GB" dirty="0"/>
              <a:t> ac </a:t>
            </a:r>
            <a:r>
              <a:rPr lang="en-GB" dirty="0" err="1"/>
              <a:t>addysg</a:t>
            </a:r>
            <a:r>
              <a:rPr lang="en-GB" dirty="0"/>
              <a:t> plant </a:t>
            </a:r>
            <a:r>
              <a:rPr lang="en-GB" dirty="0" err="1"/>
              <a:t>tair</a:t>
            </a:r>
            <a:r>
              <a:rPr lang="en-GB" dirty="0"/>
              <a:t> a </a:t>
            </a:r>
            <a:r>
              <a:rPr lang="en-GB" dirty="0" err="1"/>
              <a:t>phedair</a:t>
            </a:r>
            <a:r>
              <a:rPr lang="en-GB" dirty="0"/>
              <a:t> </a:t>
            </a:r>
            <a:r>
              <a:rPr lang="en-GB" dirty="0" err="1"/>
              <a:t>mlwydd</a:t>
            </a:r>
            <a:r>
              <a:rPr lang="en-GB" dirty="0"/>
              <a:t> </a:t>
            </a:r>
            <a:r>
              <a:rPr lang="en-GB" dirty="0" err="1"/>
              <a:t>oed</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derbyn</a:t>
            </a:r>
            <a:r>
              <a:rPr lang="en-GB" dirty="0"/>
              <a:t> </a:t>
            </a:r>
            <a:r>
              <a:rPr lang="en-GB" dirty="0" err="1"/>
              <a:t>addysg</a:t>
            </a:r>
            <a:r>
              <a:rPr lang="en-GB" dirty="0"/>
              <a:t> </a:t>
            </a:r>
            <a:r>
              <a:rPr lang="en-GB" dirty="0" err="1"/>
              <a:t>mewn</a:t>
            </a:r>
            <a:r>
              <a:rPr lang="en-GB" dirty="0"/>
              <a:t> </a:t>
            </a:r>
            <a:r>
              <a:rPr lang="en-GB" dirty="0" err="1"/>
              <a:t>lleoliadau</a:t>
            </a:r>
            <a:r>
              <a:rPr lang="en-GB" dirty="0"/>
              <a:t> a </a:t>
            </a:r>
            <a:r>
              <a:rPr lang="en-GB" dirty="0" err="1"/>
              <a:t>gynhelir</a:t>
            </a:r>
            <a:r>
              <a:rPr lang="en-GB" dirty="0"/>
              <a:t>.</a:t>
            </a:r>
          </a:p>
        </p:txBody>
      </p:sp>
      <p:sp>
        <p:nvSpPr>
          <p:cNvPr id="4" name="Content Placeholder 3">
            <a:extLst>
              <a:ext uri="{FF2B5EF4-FFF2-40B4-BE49-F238E27FC236}">
                <a16:creationId xmlns:a16="http://schemas.microsoft.com/office/drawing/2014/main" id="{D0B85E02-1053-4EFA-8F4B-D309B192E151}"/>
              </a:ext>
            </a:extLst>
          </p:cNvPr>
          <p:cNvSpPr>
            <a:spLocks noGrp="1"/>
          </p:cNvSpPr>
          <p:nvPr>
            <p:ph sz="half" idx="2"/>
          </p:nvPr>
        </p:nvSpPr>
        <p:spPr/>
        <p:txBody>
          <a:bodyPr>
            <a:normAutofit lnSpcReduction="10000"/>
          </a:bodyPr>
          <a:lstStyle/>
          <a:p>
            <a:r>
              <a:rPr lang="en-GB" dirty="0"/>
              <a:t>During the joint inspections, we will inspect the care of all children up to the age of 12 and the education of three and four-year-olds that do not receive education in a maintained setting.</a:t>
            </a:r>
          </a:p>
        </p:txBody>
      </p:sp>
    </p:spTree>
    <p:extLst>
      <p:ext uri="{BB962C8B-B14F-4D97-AF65-F5344CB8AC3E}">
        <p14:creationId xmlns:p14="http://schemas.microsoft.com/office/powerpoint/2010/main" val="3664089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774182" y="3831741"/>
          <a:ext cx="7550517" cy="2625733"/>
        </p:xfrm>
        <a:graphic>
          <a:graphicData uri="http://schemas.openxmlformats.org/drawingml/2006/table">
            <a:tbl>
              <a:tblPr firstRow="1" bandRow="1">
                <a:tableStyleId>{2D5ABB26-0587-4C30-8999-92F81FD0307C}</a:tableStyleId>
              </a:tblPr>
              <a:tblGrid>
                <a:gridCol w="205375">
                  <a:extLst>
                    <a:ext uri="{9D8B030D-6E8A-4147-A177-3AD203B41FA5}">
                      <a16:colId xmlns:a16="http://schemas.microsoft.com/office/drawing/2014/main" val="20000"/>
                    </a:ext>
                  </a:extLst>
                </a:gridCol>
                <a:gridCol w="1631486">
                  <a:extLst>
                    <a:ext uri="{9D8B030D-6E8A-4147-A177-3AD203B41FA5}">
                      <a16:colId xmlns:a16="http://schemas.microsoft.com/office/drawing/2014/main" val="20001"/>
                    </a:ext>
                  </a:extLst>
                </a:gridCol>
                <a:gridCol w="5713656">
                  <a:extLst>
                    <a:ext uri="{9D8B030D-6E8A-4147-A177-3AD203B41FA5}">
                      <a16:colId xmlns:a16="http://schemas.microsoft.com/office/drawing/2014/main" val="20002"/>
                    </a:ext>
                  </a:extLst>
                </a:gridCol>
              </a:tblGrid>
              <a:tr h="223085">
                <a:tc>
                  <a:txBody>
                    <a:bodyPr/>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a:txBody>
                    <a:bodyPr/>
                    <a:lstStyle/>
                    <a:p>
                      <a:pPr>
                        <a:lnSpc>
                          <a:spcPct val="100000"/>
                        </a:lnSpc>
                      </a:pPr>
                      <a:endParaRPr sz="8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800" dirty="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0"/>
                  </a:ext>
                </a:extLst>
              </a:tr>
              <a:tr h="224482">
                <a:tc rowSpan="7">
                  <a:txBody>
                    <a:bodyPr/>
                    <a:lstStyle/>
                    <a:p>
                      <a:pPr>
                        <a:lnSpc>
                          <a:spcPct val="100000"/>
                        </a:lnSpc>
                        <a:spcBef>
                          <a:spcPts val="45"/>
                        </a:spcBef>
                      </a:pPr>
                      <a:endParaRPr sz="900">
                        <a:latin typeface="Times New Roman"/>
                        <a:cs typeface="Times New Roman"/>
                      </a:endParaRPr>
                    </a:p>
                    <a:p>
                      <a:pPr marL="68580" marR="71755">
                        <a:lnSpc>
                          <a:spcPct val="95800"/>
                        </a:lnSpc>
                      </a:pPr>
                      <a:r>
                        <a:rPr sz="1000" b="1" spc="-5" dirty="0">
                          <a:solidFill>
                            <a:srgbClr val="FFFFFF"/>
                          </a:solidFill>
                          <a:latin typeface="Arial"/>
                          <a:cs typeface="Arial"/>
                        </a:rPr>
                        <a:t>A  R  </a:t>
                      </a:r>
                      <a:r>
                        <a:rPr sz="1000" b="1" dirty="0">
                          <a:solidFill>
                            <a:srgbClr val="FFFFFF"/>
                          </a:solidFill>
                          <a:latin typeface="Arial"/>
                          <a:cs typeface="Arial"/>
                        </a:rPr>
                        <a:t>W  </a:t>
                      </a:r>
                      <a:r>
                        <a:rPr sz="1000" b="1" spc="-5" dirty="0">
                          <a:solidFill>
                            <a:srgbClr val="FFFFFF"/>
                          </a:solidFill>
                          <a:latin typeface="Arial"/>
                          <a:cs typeface="Arial"/>
                        </a:rPr>
                        <a:t>E  I  N  </a:t>
                      </a:r>
                      <a:r>
                        <a:rPr sz="1000" b="1" dirty="0">
                          <a:solidFill>
                            <a:srgbClr val="FFFFFF"/>
                          </a:solidFill>
                          <a:latin typeface="Arial"/>
                          <a:cs typeface="Arial"/>
                        </a:rPr>
                        <a:t>W  </a:t>
                      </a:r>
                      <a:r>
                        <a:rPr sz="1000" b="1" spc="-5" dirty="0">
                          <a:solidFill>
                            <a:srgbClr val="FFFFFF"/>
                          </a:solidFill>
                          <a:latin typeface="Arial"/>
                          <a:cs typeface="Arial"/>
                        </a:rPr>
                        <a:t>Y  R</a:t>
                      </a:r>
                      <a:endParaRPr sz="1000">
                        <a:latin typeface="Arial"/>
                        <a:cs typeface="Arial"/>
                      </a:endParaRPr>
                    </a:p>
                  </a:txBody>
                  <a:tcPr marL="0" marR="0" marT="345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3">
                  <a:txBody>
                    <a:bodyPr/>
                    <a:lstStyle/>
                    <a:p>
                      <a:pPr marL="66675">
                        <a:lnSpc>
                          <a:spcPts val="1820"/>
                        </a:lnSpc>
                      </a:pPr>
                      <a:r>
                        <a:rPr sz="1000" b="1" spc="-5" dirty="0">
                          <a:latin typeface="Arial"/>
                          <a:cs typeface="Arial"/>
                        </a:rPr>
                        <a:t>3 Yr amgylchedd</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3.1 Pa mor dda mae arweinwyr </a:t>
                      </a:r>
                      <a:r>
                        <a:rPr sz="1000" b="1" spc="-10" dirty="0">
                          <a:latin typeface="Arial"/>
                          <a:cs typeface="Arial"/>
                        </a:rPr>
                        <a:t>yn </a:t>
                      </a:r>
                      <a:r>
                        <a:rPr sz="1000" b="1" spc="-5" dirty="0">
                          <a:latin typeface="Arial"/>
                          <a:cs typeface="Arial"/>
                        </a:rPr>
                        <a:t>sicrhau </a:t>
                      </a:r>
                      <a:r>
                        <a:rPr sz="1000" b="1" dirty="0">
                          <a:latin typeface="Arial"/>
                          <a:cs typeface="Arial"/>
                        </a:rPr>
                        <a:t>diogelwch </a:t>
                      </a:r>
                      <a:r>
                        <a:rPr sz="1000" b="1" spc="-15" dirty="0">
                          <a:latin typeface="Arial"/>
                          <a:cs typeface="Arial"/>
                        </a:rPr>
                        <a:t>yr</a:t>
                      </a:r>
                      <a:r>
                        <a:rPr sz="1000" b="1" spc="70" dirty="0">
                          <a:latin typeface="Arial"/>
                          <a:cs typeface="Arial"/>
                        </a:rPr>
                        <a:t> </a:t>
                      </a:r>
                      <a:r>
                        <a:rPr sz="1000" b="1" spc="-5" dirty="0">
                          <a:latin typeface="Arial"/>
                          <a:cs typeface="Arial"/>
                        </a:rPr>
                        <a:t>amgylchedd?</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1"/>
                  </a:ext>
                </a:extLst>
              </a:tr>
              <a:tr h="223074">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3.2 Pa mor dda mae arweinwyr </a:t>
                      </a:r>
                      <a:r>
                        <a:rPr sz="1000" b="1" spc="-10" dirty="0">
                          <a:latin typeface="Arial"/>
                          <a:cs typeface="Arial"/>
                        </a:rPr>
                        <a:t>yn </a:t>
                      </a:r>
                      <a:r>
                        <a:rPr sz="1000" b="1" spc="-5" dirty="0">
                          <a:latin typeface="Arial"/>
                          <a:cs typeface="Arial"/>
                        </a:rPr>
                        <a:t>sicrhau addasrwydd </a:t>
                      </a:r>
                      <a:r>
                        <a:rPr sz="1000" b="1" spc="-15" dirty="0">
                          <a:latin typeface="Arial"/>
                          <a:cs typeface="Arial"/>
                        </a:rPr>
                        <a:t>yr</a:t>
                      </a:r>
                      <a:r>
                        <a:rPr sz="1000" b="1" spc="95" dirty="0">
                          <a:latin typeface="Arial"/>
                          <a:cs typeface="Arial"/>
                        </a:rPr>
                        <a:t> </a:t>
                      </a:r>
                      <a:r>
                        <a:rPr sz="1000" b="1" spc="-5" dirty="0">
                          <a:latin typeface="Arial"/>
                          <a:cs typeface="Arial"/>
                        </a:rPr>
                        <a:t>amgylchedd?</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2"/>
                  </a:ext>
                </a:extLst>
              </a:tr>
              <a:tr h="224506">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3.3 Pa mor dda mae arweinwyr </a:t>
                      </a:r>
                      <a:r>
                        <a:rPr sz="1000" b="1" spc="-10" dirty="0">
                          <a:latin typeface="Arial"/>
                          <a:cs typeface="Arial"/>
                        </a:rPr>
                        <a:t>yn </a:t>
                      </a:r>
                      <a:r>
                        <a:rPr sz="1000" b="1" spc="-5" dirty="0">
                          <a:latin typeface="Arial"/>
                          <a:cs typeface="Arial"/>
                        </a:rPr>
                        <a:t>sicrhau </a:t>
                      </a:r>
                      <a:r>
                        <a:rPr sz="1000" b="1" dirty="0">
                          <a:latin typeface="Arial"/>
                          <a:cs typeface="Arial"/>
                        </a:rPr>
                        <a:t>ansawdd </a:t>
                      </a:r>
                      <a:r>
                        <a:rPr sz="1000" b="1" spc="-25" dirty="0">
                          <a:latin typeface="Arial"/>
                          <a:cs typeface="Arial"/>
                        </a:rPr>
                        <a:t>yr </a:t>
                      </a:r>
                      <a:r>
                        <a:rPr sz="1000" b="1" spc="-5" dirty="0">
                          <a:latin typeface="Arial"/>
                          <a:cs typeface="Arial"/>
                        </a:rPr>
                        <a:t>adnoddau a’r</a:t>
                      </a:r>
                      <a:r>
                        <a:rPr sz="1000" b="1" spc="105" dirty="0">
                          <a:latin typeface="Arial"/>
                          <a:cs typeface="Arial"/>
                        </a:rPr>
                        <a:t> </a:t>
                      </a:r>
                      <a:r>
                        <a:rPr sz="1000" b="1" spc="-5" dirty="0">
                          <a:latin typeface="Arial"/>
                          <a:cs typeface="Arial"/>
                        </a:rPr>
                        <a:t>offer?</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3"/>
                  </a:ext>
                </a:extLst>
              </a:tr>
              <a:tr h="223062">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4">
                  <a:txBody>
                    <a:bodyPr/>
                    <a:lstStyle/>
                    <a:p>
                      <a:pPr marL="66675" marR="772795">
                        <a:lnSpc>
                          <a:spcPts val="1839"/>
                        </a:lnSpc>
                        <a:spcBef>
                          <a:spcPts val="25"/>
                        </a:spcBef>
                      </a:pPr>
                      <a:r>
                        <a:rPr sz="1000" b="1" spc="-5" dirty="0">
                          <a:latin typeface="Arial"/>
                          <a:cs typeface="Arial"/>
                        </a:rPr>
                        <a:t>4 Arweinyddiaeth</a:t>
                      </a:r>
                      <a:r>
                        <a:rPr sz="1000" b="1" spc="-50" dirty="0">
                          <a:latin typeface="Arial"/>
                          <a:cs typeface="Arial"/>
                        </a:rPr>
                        <a:t> </a:t>
                      </a:r>
                      <a:r>
                        <a:rPr sz="1000" b="1" spc="-5" dirty="0">
                          <a:latin typeface="Arial"/>
                          <a:cs typeface="Arial"/>
                        </a:rPr>
                        <a:t>a  rheolaeth</a:t>
                      </a:r>
                      <a:endParaRPr sz="1000">
                        <a:latin typeface="Arial"/>
                        <a:cs typeface="Arial"/>
                      </a:endParaRPr>
                    </a:p>
                  </a:txBody>
                  <a:tcPr marL="0" marR="0" marT="1919"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4.1 Pa mor effeithiol yw'r</a:t>
                      </a:r>
                      <a:r>
                        <a:rPr sz="1000" b="1" spc="35" dirty="0">
                          <a:latin typeface="Arial"/>
                          <a:cs typeface="Arial"/>
                        </a:rPr>
                        <a:t> </a:t>
                      </a:r>
                      <a:r>
                        <a:rPr sz="1000" b="1" spc="-5" dirty="0">
                          <a:latin typeface="Arial"/>
                          <a:cs typeface="Arial"/>
                        </a:rPr>
                        <a:t>arweinyddiaeth?</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4"/>
                  </a:ext>
                </a:extLst>
              </a:tr>
              <a:tr h="224376">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4.2 Pa mor effeithiol yw'r hunanwerthuso a’r cynllunio ar gyfer</a:t>
                      </a:r>
                      <a:r>
                        <a:rPr sz="1000" b="1" spc="90" dirty="0">
                          <a:latin typeface="Arial"/>
                          <a:cs typeface="Arial"/>
                        </a:rPr>
                        <a:t> </a:t>
                      </a:r>
                      <a:r>
                        <a:rPr sz="1000" b="1" dirty="0">
                          <a:latin typeface="Arial"/>
                          <a:cs typeface="Arial"/>
                        </a:rPr>
                        <a:t>gwella?</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5"/>
                  </a:ext>
                </a:extLst>
              </a:tr>
              <a:tr h="223133">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4.3 Pa mor effeithiol mae ymarferwyr, staff ac adnoddau eraill </a:t>
                      </a:r>
                      <a:r>
                        <a:rPr sz="1000" b="1" spc="-10" dirty="0">
                          <a:latin typeface="Arial"/>
                          <a:cs typeface="Arial"/>
                        </a:rPr>
                        <a:t>yn </a:t>
                      </a:r>
                      <a:r>
                        <a:rPr sz="1000" b="1" spc="-5" dirty="0">
                          <a:latin typeface="Arial"/>
                          <a:cs typeface="Arial"/>
                        </a:rPr>
                        <a:t>cael </a:t>
                      </a:r>
                      <a:r>
                        <a:rPr sz="1000" b="1" dirty="0">
                          <a:latin typeface="Arial"/>
                          <a:cs typeface="Arial"/>
                        </a:rPr>
                        <a:t>eu</a:t>
                      </a:r>
                      <a:r>
                        <a:rPr sz="1000" b="1" spc="120" dirty="0">
                          <a:latin typeface="Arial"/>
                          <a:cs typeface="Arial"/>
                        </a:rPr>
                        <a:t> </a:t>
                      </a:r>
                      <a:r>
                        <a:rPr sz="1000" b="1" spc="-5" dirty="0">
                          <a:latin typeface="Arial"/>
                          <a:cs typeface="Arial"/>
                        </a:rPr>
                        <a:t>rheoli?</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6"/>
                  </a:ext>
                </a:extLst>
              </a:tr>
              <a:tr h="1060015">
                <a:tc vMerge="1">
                  <a:txBody>
                    <a:bodyPr/>
                    <a:lstStyle/>
                    <a:p>
                      <a:endParaRPr/>
                    </a:p>
                  </a:txBody>
                  <a:tcPr marL="0" marR="0" marT="571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317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820"/>
                        </a:lnSpc>
                      </a:pPr>
                      <a:r>
                        <a:rPr sz="1000" b="1" spc="-5" dirty="0">
                          <a:latin typeface="Arial"/>
                          <a:cs typeface="Arial"/>
                        </a:rPr>
                        <a:t>4.4 Pa mor effeithiol </a:t>
                      </a:r>
                      <a:r>
                        <a:rPr sz="1000" b="1" spc="-25" dirty="0">
                          <a:latin typeface="Arial"/>
                          <a:cs typeface="Arial"/>
                        </a:rPr>
                        <a:t>yw</a:t>
                      </a:r>
                      <a:r>
                        <a:rPr sz="1000" b="1" spc="75" dirty="0">
                          <a:latin typeface="Arial"/>
                          <a:cs typeface="Arial"/>
                        </a:rPr>
                        <a:t> </a:t>
                      </a:r>
                      <a:r>
                        <a:rPr sz="1000" b="1" spc="-5" dirty="0">
                          <a:latin typeface="Arial"/>
                          <a:cs typeface="Arial"/>
                        </a:rPr>
                        <a:t>partneriaethau?</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7"/>
                  </a:ext>
                </a:extLst>
              </a:tr>
            </a:tbl>
          </a:graphicData>
        </a:graphic>
      </p:graphicFrame>
      <p:graphicFrame>
        <p:nvGraphicFramePr>
          <p:cNvPr id="3" name="object 3">
            <a:extLst>
              <a:ext uri="{FF2B5EF4-FFF2-40B4-BE49-F238E27FC236}">
                <a16:creationId xmlns:a16="http://schemas.microsoft.com/office/drawing/2014/main" id="{99E693D0-A88C-47A2-99F3-E43224F57A35}"/>
              </a:ext>
            </a:extLst>
          </p:cNvPr>
          <p:cNvGraphicFramePr>
            <a:graphicFrameLocks noGrp="1"/>
          </p:cNvGraphicFramePr>
          <p:nvPr/>
        </p:nvGraphicFramePr>
        <p:xfrm>
          <a:off x="774182" y="713086"/>
          <a:ext cx="7550517" cy="3450068"/>
        </p:xfrm>
        <a:graphic>
          <a:graphicData uri="http://schemas.openxmlformats.org/drawingml/2006/table">
            <a:tbl>
              <a:tblPr firstRow="1" bandRow="1">
                <a:tableStyleId>{2D5ABB26-0587-4C30-8999-92F81FD0307C}</a:tableStyleId>
              </a:tblPr>
              <a:tblGrid>
                <a:gridCol w="205375">
                  <a:extLst>
                    <a:ext uri="{9D8B030D-6E8A-4147-A177-3AD203B41FA5}">
                      <a16:colId xmlns:a16="http://schemas.microsoft.com/office/drawing/2014/main" val="20000"/>
                    </a:ext>
                  </a:extLst>
                </a:gridCol>
                <a:gridCol w="1631486">
                  <a:extLst>
                    <a:ext uri="{9D8B030D-6E8A-4147-A177-3AD203B41FA5}">
                      <a16:colId xmlns:a16="http://schemas.microsoft.com/office/drawing/2014/main" val="20001"/>
                    </a:ext>
                  </a:extLst>
                </a:gridCol>
                <a:gridCol w="5713656">
                  <a:extLst>
                    <a:ext uri="{9D8B030D-6E8A-4147-A177-3AD203B41FA5}">
                      <a16:colId xmlns:a16="http://schemas.microsoft.com/office/drawing/2014/main" val="20002"/>
                    </a:ext>
                  </a:extLst>
                </a:gridCol>
              </a:tblGrid>
              <a:tr h="285636">
                <a:tc>
                  <a:txBody>
                    <a:bodyPr/>
                    <a:lstStyle/>
                    <a:p>
                      <a:pPr>
                        <a:lnSpc>
                          <a:spcPct val="100000"/>
                        </a:lnSpc>
                      </a:pPr>
                      <a:endParaRPr sz="100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a:txBody>
                    <a:bodyPr/>
                    <a:lstStyle/>
                    <a:p>
                      <a:pPr marL="66675">
                        <a:lnSpc>
                          <a:spcPts val="1820"/>
                        </a:lnSpc>
                      </a:pPr>
                      <a:r>
                        <a:rPr sz="1000" b="1" dirty="0">
                          <a:solidFill>
                            <a:srgbClr val="FFFFFF"/>
                          </a:solidFill>
                          <a:latin typeface="Arial"/>
                          <a:cs typeface="Arial"/>
                        </a:rPr>
                        <a:t>THEMA</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a:txBody>
                    <a:bodyPr/>
                    <a:lstStyle/>
                    <a:p>
                      <a:pPr marL="67945">
                        <a:lnSpc>
                          <a:spcPts val="1820"/>
                        </a:lnSpc>
                      </a:pPr>
                      <a:r>
                        <a:rPr sz="1000" b="1" spc="-10" dirty="0">
                          <a:solidFill>
                            <a:srgbClr val="FFFFFF"/>
                          </a:solidFill>
                          <a:latin typeface="Arial"/>
                          <a:cs typeface="Arial"/>
                        </a:rPr>
                        <a:t>MAES</a:t>
                      </a:r>
                      <a:r>
                        <a:rPr sz="1000" b="1" spc="30" dirty="0">
                          <a:solidFill>
                            <a:srgbClr val="FFFFFF"/>
                          </a:solidFill>
                          <a:latin typeface="Arial"/>
                          <a:cs typeface="Arial"/>
                        </a:rPr>
                        <a:t> </a:t>
                      </a:r>
                      <a:r>
                        <a:rPr sz="1000" b="1" spc="-10" dirty="0">
                          <a:solidFill>
                            <a:srgbClr val="FFFFFF"/>
                          </a:solidFill>
                          <a:latin typeface="Arial"/>
                          <a:cs typeface="Arial"/>
                        </a:rPr>
                        <a:t>ALLWEDDOL</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extLst>
                  <a:ext uri="{0D108BD9-81ED-4DB2-BD59-A6C34878D82A}">
                    <a16:rowId xmlns:a16="http://schemas.microsoft.com/office/drawing/2014/main" val="10000"/>
                  </a:ext>
                </a:extLst>
              </a:tr>
              <a:tr h="145536">
                <a:tc rowSpan="5">
                  <a:txBody>
                    <a:bodyPr/>
                    <a:lstStyle/>
                    <a:p>
                      <a:pPr marL="68580" marR="116839" algn="just">
                        <a:lnSpc>
                          <a:spcPts val="1839"/>
                        </a:lnSpc>
                        <a:spcBef>
                          <a:spcPts val="35"/>
                        </a:spcBef>
                      </a:pPr>
                      <a:r>
                        <a:rPr sz="1000" b="1" dirty="0">
                          <a:solidFill>
                            <a:srgbClr val="FFFFFF"/>
                          </a:solidFill>
                          <a:latin typeface="Arial"/>
                          <a:cs typeface="Arial"/>
                        </a:rPr>
                        <a:t>P  </a:t>
                      </a:r>
                      <a:r>
                        <a:rPr sz="1000" b="1" spc="-5" dirty="0">
                          <a:solidFill>
                            <a:srgbClr val="FFFFFF"/>
                          </a:solidFill>
                          <a:latin typeface="Arial"/>
                          <a:cs typeface="Arial"/>
                        </a:rPr>
                        <a:t>L  </a:t>
                      </a:r>
                      <a:r>
                        <a:rPr sz="1000" b="1" dirty="0">
                          <a:solidFill>
                            <a:srgbClr val="FFFFFF"/>
                          </a:solidFill>
                          <a:latin typeface="Arial"/>
                          <a:cs typeface="Arial"/>
                        </a:rPr>
                        <a:t>A</a:t>
                      </a:r>
                      <a:endParaRPr sz="1000">
                        <a:latin typeface="Arial"/>
                        <a:cs typeface="Arial"/>
                      </a:endParaRPr>
                    </a:p>
                    <a:p>
                      <a:pPr marL="68580" marR="116839" algn="just">
                        <a:lnSpc>
                          <a:spcPts val="1839"/>
                        </a:lnSpc>
                      </a:pPr>
                      <a:r>
                        <a:rPr sz="1000" b="1" dirty="0">
                          <a:solidFill>
                            <a:srgbClr val="FFFFFF"/>
                          </a:solidFill>
                          <a:latin typeface="Arial"/>
                          <a:cs typeface="Arial"/>
                        </a:rPr>
                        <a:t>N  </a:t>
                      </a:r>
                      <a:r>
                        <a:rPr sz="1000" b="1" spc="-5" dirty="0">
                          <a:solidFill>
                            <a:srgbClr val="FFFFFF"/>
                          </a:solidFill>
                          <a:latin typeface="Arial"/>
                          <a:cs typeface="Arial"/>
                        </a:rPr>
                        <a:t>T</a:t>
                      </a:r>
                      <a:endParaRPr sz="1000">
                        <a:latin typeface="Arial"/>
                        <a:cs typeface="Arial"/>
                      </a:endParaRPr>
                    </a:p>
                  </a:txBody>
                  <a:tcPr marL="0" marR="0" marT="2687"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5">
                  <a:txBody>
                    <a:bodyPr/>
                    <a:lstStyle/>
                    <a:p>
                      <a:pPr marL="66675">
                        <a:lnSpc>
                          <a:spcPts val="1830"/>
                        </a:lnSpc>
                      </a:pPr>
                      <a:r>
                        <a:rPr sz="1000" b="1" spc="-5" dirty="0">
                          <a:latin typeface="Arial"/>
                          <a:cs typeface="Arial"/>
                        </a:rPr>
                        <a:t>1 Lles</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1.1 I ba raddau mae gan y plant</a:t>
                      </a:r>
                      <a:r>
                        <a:rPr sz="1000" b="1" spc="35" dirty="0">
                          <a:latin typeface="Arial"/>
                          <a:cs typeface="Arial"/>
                        </a:rPr>
                        <a:t> </a:t>
                      </a:r>
                      <a:r>
                        <a:rPr sz="1000" b="1" spc="-5" dirty="0">
                          <a:latin typeface="Arial"/>
                          <a:cs typeface="Arial"/>
                        </a:rPr>
                        <a:t>lais?</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1"/>
                  </a:ext>
                </a:extLst>
              </a:tr>
              <a:tr h="144646">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1.2 I ba raddau mae plant </a:t>
                      </a:r>
                      <a:r>
                        <a:rPr sz="1000" b="1" spc="-15" dirty="0">
                          <a:latin typeface="Arial"/>
                          <a:cs typeface="Arial"/>
                        </a:rPr>
                        <a:t>yn </a:t>
                      </a:r>
                      <a:r>
                        <a:rPr sz="1000" b="1" spc="-5" dirty="0">
                          <a:latin typeface="Arial"/>
                          <a:cs typeface="Arial"/>
                        </a:rPr>
                        <a:t>teimlo'n ddiogel </a:t>
                      </a:r>
                      <a:r>
                        <a:rPr sz="1000" b="1" dirty="0">
                          <a:latin typeface="Arial"/>
                          <a:cs typeface="Arial"/>
                        </a:rPr>
                        <a:t>ac </a:t>
                      </a:r>
                      <a:r>
                        <a:rPr sz="1000" b="1" spc="-15" dirty="0">
                          <a:latin typeface="Arial"/>
                          <a:cs typeface="Arial"/>
                        </a:rPr>
                        <a:t>yn </a:t>
                      </a:r>
                      <a:r>
                        <a:rPr sz="1000" b="1" spc="-5" dirty="0">
                          <a:latin typeface="Arial"/>
                          <a:cs typeface="Arial"/>
                        </a:rPr>
                        <a:t>hapus, a'u </a:t>
                      </a:r>
                      <a:r>
                        <a:rPr sz="1000" b="1" spc="-10" dirty="0">
                          <a:latin typeface="Arial"/>
                          <a:cs typeface="Arial"/>
                        </a:rPr>
                        <a:t>bod </a:t>
                      </a:r>
                      <a:r>
                        <a:rPr sz="1000" b="1" spc="-15" dirty="0">
                          <a:latin typeface="Arial"/>
                          <a:cs typeface="Arial"/>
                        </a:rPr>
                        <a:t>yn </a:t>
                      </a:r>
                      <a:r>
                        <a:rPr sz="1000" b="1" dirty="0">
                          <a:latin typeface="Arial"/>
                          <a:cs typeface="Arial"/>
                        </a:rPr>
                        <a:t>cael </a:t>
                      </a:r>
                      <a:r>
                        <a:rPr sz="1000" b="1" spc="-5" dirty="0">
                          <a:latin typeface="Arial"/>
                          <a:cs typeface="Arial"/>
                        </a:rPr>
                        <a:t>eu</a:t>
                      </a:r>
                      <a:r>
                        <a:rPr sz="1000" b="1" spc="254" dirty="0">
                          <a:latin typeface="Arial"/>
                          <a:cs typeface="Arial"/>
                        </a:rPr>
                        <a:t> </a:t>
                      </a:r>
                      <a:r>
                        <a:rPr sz="1000" b="1" spc="-5" dirty="0">
                          <a:latin typeface="Arial"/>
                          <a:cs typeface="Arial"/>
                        </a:rPr>
                        <a:t>gwerthfawrogi?</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2"/>
                  </a:ext>
                </a:extLst>
              </a:tr>
              <a:tr h="145590">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1.3 Pa mor dda mae plant </a:t>
                      </a:r>
                      <a:r>
                        <a:rPr sz="1000" b="1" spc="-15" dirty="0">
                          <a:latin typeface="Arial"/>
                          <a:cs typeface="Arial"/>
                        </a:rPr>
                        <a:t>yn</a:t>
                      </a:r>
                      <a:r>
                        <a:rPr sz="1000" b="1" spc="55" dirty="0">
                          <a:latin typeface="Arial"/>
                          <a:cs typeface="Arial"/>
                        </a:rPr>
                        <a:t> </a:t>
                      </a:r>
                      <a:r>
                        <a:rPr sz="1000" b="1" spc="-5" dirty="0">
                          <a:latin typeface="Arial"/>
                          <a:cs typeface="Arial"/>
                        </a:rPr>
                        <a:t>rhyngweithio?</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3"/>
                  </a:ext>
                </a:extLst>
              </a:tr>
              <a:tr h="144646">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1.4 I ba raddau mae plant </a:t>
                      </a:r>
                      <a:r>
                        <a:rPr sz="1000" b="1" spc="-15" dirty="0">
                          <a:latin typeface="Arial"/>
                          <a:cs typeface="Arial"/>
                        </a:rPr>
                        <a:t>yn </a:t>
                      </a:r>
                      <a:r>
                        <a:rPr sz="1000" b="1" spc="-5" dirty="0">
                          <a:latin typeface="Arial"/>
                          <a:cs typeface="Arial"/>
                        </a:rPr>
                        <a:t>mwynhau eu chwarae a</a:t>
                      </a:r>
                      <a:r>
                        <a:rPr sz="1000" b="1" spc="85" dirty="0">
                          <a:latin typeface="Arial"/>
                          <a:cs typeface="Arial"/>
                        </a:rPr>
                        <a:t> </a:t>
                      </a:r>
                      <a:r>
                        <a:rPr sz="1000" b="1" spc="-5" dirty="0">
                          <a:latin typeface="Arial"/>
                          <a:cs typeface="Arial"/>
                        </a:rPr>
                        <a:t>dysgu?</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4"/>
                  </a:ext>
                </a:extLst>
              </a:tr>
              <a:tr h="553707">
                <a:tc vMerge="1">
                  <a:txBody>
                    <a:bodyPr/>
                    <a:lstStyle/>
                    <a:p>
                      <a:endParaRPr/>
                    </a:p>
                  </a:txBody>
                  <a:tcPr marL="0" marR="0" marT="444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830"/>
                        </a:lnSpc>
                      </a:pPr>
                      <a:r>
                        <a:rPr sz="1000" b="1" spc="-5" dirty="0">
                          <a:latin typeface="Arial"/>
                          <a:cs typeface="Arial"/>
                        </a:rPr>
                        <a:t>1.5 Pa mor dda mae plant </a:t>
                      </a:r>
                      <a:r>
                        <a:rPr sz="1000" b="1" spc="-15" dirty="0">
                          <a:latin typeface="Arial"/>
                          <a:cs typeface="Arial"/>
                        </a:rPr>
                        <a:t>yn </a:t>
                      </a:r>
                      <a:r>
                        <a:rPr sz="1000" b="1" spc="-5" dirty="0">
                          <a:latin typeface="Arial"/>
                          <a:cs typeface="Arial"/>
                        </a:rPr>
                        <a:t>datblygu, dysgu, a </a:t>
                      </a:r>
                      <a:r>
                        <a:rPr sz="1000" b="1" spc="-10" dirty="0">
                          <a:latin typeface="Arial"/>
                          <a:cs typeface="Arial"/>
                        </a:rPr>
                        <a:t>dod </a:t>
                      </a:r>
                      <a:r>
                        <a:rPr sz="1000" b="1" spc="-15" dirty="0">
                          <a:latin typeface="Arial"/>
                          <a:cs typeface="Arial"/>
                        </a:rPr>
                        <a:t>yn</a:t>
                      </a:r>
                      <a:r>
                        <a:rPr sz="1000" b="1" spc="155" dirty="0">
                          <a:latin typeface="Arial"/>
                          <a:cs typeface="Arial"/>
                        </a:rPr>
                        <a:t> </a:t>
                      </a:r>
                      <a:r>
                        <a:rPr sz="1000" b="1" spc="-5" dirty="0">
                          <a:latin typeface="Arial"/>
                          <a:cs typeface="Arial"/>
                        </a:rPr>
                        <a:t>annibynnol?</a:t>
                      </a:r>
                      <a:endParaRPr sz="1000" dirty="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5"/>
                  </a:ext>
                </a:extLst>
              </a:tr>
              <a:tr h="145582">
                <a:tc rowSpan="3">
                  <a:txBody>
                    <a:bodyPr/>
                    <a:lstStyle/>
                    <a:p>
                      <a:pPr marL="68580">
                        <a:lnSpc>
                          <a:spcPts val="1785"/>
                        </a:lnSpc>
                      </a:pPr>
                      <a:r>
                        <a:rPr sz="1000" b="1" dirty="0">
                          <a:solidFill>
                            <a:srgbClr val="FFFFFF"/>
                          </a:solidFill>
                          <a:latin typeface="Arial"/>
                          <a:cs typeface="Arial"/>
                        </a:rPr>
                        <a:t>Y</a:t>
                      </a:r>
                      <a:endParaRPr sz="1000">
                        <a:latin typeface="Arial"/>
                        <a:cs typeface="Arial"/>
                      </a:endParaRPr>
                    </a:p>
                    <a:p>
                      <a:pPr marL="68580" marR="71755" algn="just">
                        <a:lnSpc>
                          <a:spcPct val="95800"/>
                        </a:lnSpc>
                        <a:spcBef>
                          <a:spcPts val="45"/>
                        </a:spcBef>
                      </a:pPr>
                      <a:r>
                        <a:rPr sz="1000" b="1" spc="-5" dirty="0">
                          <a:solidFill>
                            <a:srgbClr val="FFFFFF"/>
                          </a:solidFill>
                          <a:latin typeface="Arial"/>
                          <a:cs typeface="Arial"/>
                        </a:rPr>
                        <a:t>M  A  R  F  E  R  </a:t>
                      </a:r>
                      <a:r>
                        <a:rPr sz="1000" b="1" dirty="0">
                          <a:solidFill>
                            <a:srgbClr val="FFFFFF"/>
                          </a:solidFill>
                          <a:latin typeface="Arial"/>
                          <a:cs typeface="Arial"/>
                        </a:rPr>
                        <a:t>W  </a:t>
                      </a:r>
                      <a:r>
                        <a:rPr sz="1000" b="1" spc="-5" dirty="0">
                          <a:solidFill>
                            <a:srgbClr val="FFFFFF"/>
                          </a:solidFill>
                          <a:latin typeface="Arial"/>
                          <a:cs typeface="Arial"/>
                        </a:rPr>
                        <a:t>Y  R</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rowSpan="3">
                  <a:txBody>
                    <a:bodyPr/>
                    <a:lstStyle/>
                    <a:p>
                      <a:pPr marL="66675">
                        <a:lnSpc>
                          <a:spcPts val="1820"/>
                        </a:lnSpc>
                      </a:pPr>
                      <a:r>
                        <a:rPr sz="1000" b="1" spc="-5" dirty="0">
                          <a:latin typeface="Arial"/>
                          <a:cs typeface="Arial"/>
                        </a:rPr>
                        <a:t>2 Gofal a</a:t>
                      </a:r>
                      <a:r>
                        <a:rPr sz="1000" b="1" dirty="0">
                          <a:latin typeface="Arial"/>
                          <a:cs typeface="Arial"/>
                        </a:rPr>
                        <a:t> </a:t>
                      </a:r>
                      <a:r>
                        <a:rPr sz="1000" b="1" spc="-5" dirty="0">
                          <a:latin typeface="Arial"/>
                          <a:cs typeface="Arial"/>
                        </a:rPr>
                        <a:t>datblygiad</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95"/>
                        </a:lnSpc>
                      </a:pPr>
                      <a:r>
                        <a:rPr sz="1000" b="1" spc="-5" dirty="0">
                          <a:latin typeface="Arial"/>
                          <a:cs typeface="Arial"/>
                        </a:rPr>
                        <a:t>2.1 Pa mor dda mae ymarferwyr </a:t>
                      </a:r>
                      <a:r>
                        <a:rPr sz="1000" b="1" spc="-15" dirty="0">
                          <a:latin typeface="Arial"/>
                          <a:cs typeface="Arial"/>
                        </a:rPr>
                        <a:t>yn </a:t>
                      </a:r>
                      <a:r>
                        <a:rPr sz="1000" b="1" dirty="0">
                          <a:latin typeface="Arial"/>
                          <a:cs typeface="Arial"/>
                        </a:rPr>
                        <a:t>cadw'r </a:t>
                      </a:r>
                      <a:r>
                        <a:rPr sz="1000" b="1" spc="-5" dirty="0">
                          <a:latin typeface="Arial"/>
                          <a:cs typeface="Arial"/>
                        </a:rPr>
                        <a:t>plant </a:t>
                      </a:r>
                      <a:r>
                        <a:rPr sz="1000" b="1" spc="-15" dirty="0">
                          <a:latin typeface="Arial"/>
                          <a:cs typeface="Arial"/>
                        </a:rPr>
                        <a:t>yn </a:t>
                      </a:r>
                      <a:r>
                        <a:rPr sz="1000" b="1" spc="-5" dirty="0">
                          <a:latin typeface="Arial"/>
                          <a:cs typeface="Arial"/>
                        </a:rPr>
                        <a:t>ddiogel ac </a:t>
                      </a:r>
                      <a:r>
                        <a:rPr sz="1000" b="1" spc="-10" dirty="0">
                          <a:latin typeface="Arial"/>
                          <a:cs typeface="Arial"/>
                        </a:rPr>
                        <a:t>yn</a:t>
                      </a:r>
                      <a:r>
                        <a:rPr sz="1000" b="1" spc="155" dirty="0">
                          <a:latin typeface="Arial"/>
                          <a:cs typeface="Arial"/>
                        </a:rPr>
                        <a:t> </a:t>
                      </a:r>
                      <a:r>
                        <a:rPr sz="1000" b="1" spc="-5" dirty="0">
                          <a:latin typeface="Arial"/>
                          <a:cs typeface="Arial"/>
                        </a:rPr>
                        <a:t>iach?</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6"/>
                  </a:ext>
                </a:extLst>
              </a:tr>
              <a:tr h="144645">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a:lnSpc>
                          <a:spcPts val="1785"/>
                        </a:lnSpc>
                      </a:pPr>
                      <a:r>
                        <a:rPr sz="1000" b="1" spc="-5" dirty="0">
                          <a:latin typeface="Arial"/>
                          <a:cs typeface="Arial"/>
                        </a:rPr>
                        <a:t>2.2 Pa mor dda mae ymarferwyr </a:t>
                      </a:r>
                      <a:r>
                        <a:rPr sz="1000" b="1" spc="-15" dirty="0">
                          <a:latin typeface="Arial"/>
                          <a:cs typeface="Arial"/>
                        </a:rPr>
                        <a:t>yn </a:t>
                      </a:r>
                      <a:r>
                        <a:rPr sz="1000" b="1" spc="-5" dirty="0">
                          <a:latin typeface="Arial"/>
                          <a:cs typeface="Arial"/>
                        </a:rPr>
                        <a:t>rheoli’r</a:t>
                      </a:r>
                      <a:r>
                        <a:rPr sz="1000" b="1" spc="105" dirty="0">
                          <a:latin typeface="Arial"/>
                          <a:cs typeface="Arial"/>
                        </a:rPr>
                        <a:t> </a:t>
                      </a:r>
                      <a:r>
                        <a:rPr sz="1000" b="1" spc="-5" dirty="0">
                          <a:latin typeface="Arial"/>
                          <a:cs typeface="Arial"/>
                        </a:rPr>
                        <a:t>rhyngweithio?</a:t>
                      </a:r>
                      <a:endParaRPr sz="1000">
                        <a:latin typeface="Arial"/>
                        <a:cs typeface="Arial"/>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7"/>
                  </a:ext>
                </a:extLst>
              </a:tr>
              <a:tr h="1408667">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solidFill>
                      <a:srgbClr val="BFBFBF"/>
                    </a:solidFill>
                  </a:tcPr>
                </a:tc>
                <a:tc vMerge="1">
                  <a:txBody>
                    <a:bodyPr/>
                    <a:lstStyle/>
                    <a:p>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7945" marR="838835">
                        <a:lnSpc>
                          <a:spcPts val="1850"/>
                        </a:lnSpc>
                        <a:spcBef>
                          <a:spcPts val="15"/>
                        </a:spcBef>
                      </a:pPr>
                      <a:r>
                        <a:rPr sz="1000" b="1" spc="-5" dirty="0">
                          <a:latin typeface="Arial"/>
                          <a:cs typeface="Arial"/>
                        </a:rPr>
                        <a:t>2.3 Pa mor dda mae ymarferwyr </a:t>
                      </a:r>
                      <a:r>
                        <a:rPr sz="1000" b="1" spc="-15" dirty="0">
                          <a:latin typeface="Arial"/>
                          <a:cs typeface="Arial"/>
                        </a:rPr>
                        <a:t>yn </a:t>
                      </a:r>
                      <a:r>
                        <a:rPr sz="1000" b="1" spc="-5" dirty="0">
                          <a:latin typeface="Arial"/>
                          <a:cs typeface="Arial"/>
                        </a:rPr>
                        <a:t>hyrwyddo </a:t>
                      </a:r>
                      <a:r>
                        <a:rPr sz="1000" b="1" dirty="0">
                          <a:latin typeface="Arial"/>
                          <a:cs typeface="Arial"/>
                        </a:rPr>
                        <a:t>chwarae, </a:t>
                      </a:r>
                      <a:r>
                        <a:rPr sz="1000" b="1" spc="-10" dirty="0">
                          <a:latin typeface="Arial"/>
                          <a:cs typeface="Arial"/>
                        </a:rPr>
                        <a:t>dysgu </a:t>
                      </a:r>
                      <a:r>
                        <a:rPr sz="1000" b="1" spc="-5" dirty="0">
                          <a:latin typeface="Arial"/>
                          <a:cs typeface="Arial"/>
                        </a:rPr>
                        <a:t>a datblygiad y plant, ac </a:t>
                      </a:r>
                      <a:r>
                        <a:rPr sz="1000" b="1" spc="-15" dirty="0">
                          <a:latin typeface="Arial"/>
                          <a:cs typeface="Arial"/>
                        </a:rPr>
                        <a:t>yn  </a:t>
                      </a:r>
                      <a:r>
                        <a:rPr sz="1000" b="1" spc="-5" dirty="0">
                          <a:latin typeface="Arial"/>
                          <a:cs typeface="Arial"/>
                        </a:rPr>
                        <a:t>bodloni eu hanghenion</a:t>
                      </a:r>
                      <a:r>
                        <a:rPr sz="1000" b="1" spc="25" dirty="0">
                          <a:latin typeface="Arial"/>
                          <a:cs typeface="Arial"/>
                        </a:rPr>
                        <a:t> </a:t>
                      </a:r>
                      <a:r>
                        <a:rPr sz="1000" b="1" spc="-5" dirty="0">
                          <a:latin typeface="Arial"/>
                          <a:cs typeface="Arial"/>
                        </a:rPr>
                        <a:t>unigol?</a:t>
                      </a:r>
                      <a:endParaRPr sz="1000" dirty="0">
                        <a:latin typeface="Arial"/>
                        <a:cs typeface="Arial"/>
                      </a:endParaRPr>
                    </a:p>
                  </a:txBody>
                  <a:tcPr marL="0" marR="0" marT="1152"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8"/>
                  </a:ext>
                </a:extLst>
              </a:tr>
            </a:tbl>
          </a:graphicData>
        </a:graphic>
      </p:graphicFrame>
      <p:pic>
        <p:nvPicPr>
          <p:cNvPr id="4" name="Picture 3">
            <a:extLst>
              <a:ext uri="{FF2B5EF4-FFF2-40B4-BE49-F238E27FC236}">
                <a16:creationId xmlns:a16="http://schemas.microsoft.com/office/drawing/2014/main" id="{2694E274-B555-4EF6-9A2A-AA0854A15A09}"/>
              </a:ext>
            </a:extLst>
          </p:cNvPr>
          <p:cNvPicPr>
            <a:picLocks noChangeAspect="1"/>
          </p:cNvPicPr>
          <p:nvPr/>
        </p:nvPicPr>
        <p:blipFill>
          <a:blip r:embed="rId3"/>
          <a:stretch>
            <a:fillRect/>
          </a:stretch>
        </p:blipFill>
        <p:spPr>
          <a:xfrm>
            <a:off x="2913643" y="351796"/>
            <a:ext cx="2657288" cy="36118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stretch>
            <a:fillRect/>
          </a:stretch>
        </p:blipFill>
        <p:spPr>
          <a:xfrm>
            <a:off x="0" y="83264"/>
            <a:ext cx="9144000" cy="5617645"/>
          </a:xfrm>
          <a:prstGeom prst="rect">
            <a:avLst/>
          </a:prstGeom>
        </p:spPr>
      </p:pic>
    </p:spTree>
    <p:extLst>
      <p:ext uri="{BB962C8B-B14F-4D97-AF65-F5344CB8AC3E}">
        <p14:creationId xmlns:p14="http://schemas.microsoft.com/office/powerpoint/2010/main" val="3945026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Cwestiynau</a:t>
            </a:r>
            <a:r>
              <a:rPr lang="en-GB" dirty="0"/>
              <a:t> </a:t>
            </a:r>
            <a:r>
              <a:rPr lang="en-GB" dirty="0" err="1"/>
              <a:t>adfyfyriol</a:t>
            </a:r>
            <a:br>
              <a:rPr lang="en-GB" dirty="0"/>
            </a:br>
            <a:r>
              <a:rPr lang="en-GB" dirty="0"/>
              <a:t>Reflective questions</a:t>
            </a:r>
          </a:p>
        </p:txBody>
      </p:sp>
      <p:sp>
        <p:nvSpPr>
          <p:cNvPr id="5" name="Content Placeholder 4"/>
          <p:cNvSpPr>
            <a:spLocks noGrp="1"/>
          </p:cNvSpPr>
          <p:nvPr>
            <p:ph sz="half" idx="1"/>
          </p:nvPr>
        </p:nvSpPr>
        <p:spPr/>
        <p:txBody>
          <a:bodyPr>
            <a:normAutofit/>
          </a:bodyPr>
          <a:lstStyle/>
          <a:p>
            <a:r>
              <a:rPr lang="en-GB" dirty="0" err="1"/>
              <a:t>Sut</a:t>
            </a:r>
            <a:r>
              <a:rPr lang="en-GB" dirty="0"/>
              <a:t> </a:t>
            </a:r>
            <a:r>
              <a:rPr lang="en-GB" dirty="0" err="1"/>
              <a:t>mae</a:t>
            </a:r>
            <a:r>
              <a:rPr lang="en-GB" dirty="0"/>
              <a:t> </a:t>
            </a:r>
            <a:r>
              <a:rPr lang="en-GB" dirty="0" err="1"/>
              <a:t>adfyfyrio</a:t>
            </a:r>
            <a:r>
              <a:rPr lang="en-GB" dirty="0"/>
              <a:t> </a:t>
            </a:r>
            <a:r>
              <a:rPr lang="en-GB" dirty="0" err="1"/>
              <a:t>wedi</a:t>
            </a:r>
            <a:r>
              <a:rPr lang="en-GB" dirty="0"/>
              <a:t> </a:t>
            </a:r>
            <a:r>
              <a:rPr lang="en-GB" dirty="0" err="1"/>
              <a:t>gwella</a:t>
            </a:r>
            <a:r>
              <a:rPr lang="en-GB" dirty="0"/>
              <a:t> </a:t>
            </a:r>
            <a:r>
              <a:rPr lang="en-GB" dirty="0" err="1"/>
              <a:t>arfer</a:t>
            </a:r>
            <a:r>
              <a:rPr lang="en-GB" dirty="0"/>
              <a:t>?</a:t>
            </a:r>
          </a:p>
          <a:p>
            <a:r>
              <a:rPr lang="en-GB" dirty="0" err="1"/>
              <a:t>Sut</a:t>
            </a:r>
            <a:r>
              <a:rPr lang="en-GB" dirty="0"/>
              <a:t> </a:t>
            </a:r>
            <a:r>
              <a:rPr lang="en-GB" dirty="0" err="1"/>
              <a:t>mae</a:t>
            </a:r>
            <a:r>
              <a:rPr lang="en-GB" dirty="0"/>
              <a:t> plant, </a:t>
            </a:r>
            <a:r>
              <a:rPr lang="en-GB" dirty="0" err="1"/>
              <a:t>teuluoedd</a:t>
            </a:r>
            <a:r>
              <a:rPr lang="en-GB" dirty="0"/>
              <a:t>, </a:t>
            </a:r>
            <a:r>
              <a:rPr lang="en-GB" dirty="0" err="1"/>
              <a:t>cydweithwyr</a:t>
            </a:r>
            <a:r>
              <a:rPr lang="en-GB" dirty="0"/>
              <a:t> </a:t>
            </a:r>
            <a:r>
              <a:rPr lang="en-GB" dirty="0" err="1"/>
              <a:t>wedi</a:t>
            </a:r>
            <a:r>
              <a:rPr lang="en-GB" dirty="0"/>
              <a:t> </a:t>
            </a:r>
            <a:r>
              <a:rPr lang="en-GB" dirty="0" err="1"/>
              <a:t>elwa</a:t>
            </a:r>
            <a:r>
              <a:rPr lang="en-GB" dirty="0"/>
              <a:t>?</a:t>
            </a:r>
          </a:p>
          <a:p>
            <a:r>
              <a:rPr lang="en-GB" dirty="0" err="1"/>
              <a:t>Sut</a:t>
            </a:r>
            <a:r>
              <a:rPr lang="en-GB" dirty="0"/>
              <a:t> </a:t>
            </a:r>
            <a:r>
              <a:rPr lang="en-GB" dirty="0" err="1"/>
              <a:t>ydych</a:t>
            </a:r>
            <a:r>
              <a:rPr lang="en-GB" dirty="0"/>
              <a:t> chi </a:t>
            </a:r>
            <a:r>
              <a:rPr lang="en-GB" dirty="0" err="1"/>
              <a:t>wedi</a:t>
            </a:r>
            <a:r>
              <a:rPr lang="en-GB" dirty="0"/>
              <a:t> </a:t>
            </a:r>
            <a:r>
              <a:rPr lang="en-GB" dirty="0" err="1"/>
              <a:t>elwa</a:t>
            </a:r>
            <a:r>
              <a:rPr lang="en-GB" dirty="0"/>
              <a:t>?</a:t>
            </a:r>
          </a:p>
        </p:txBody>
      </p:sp>
      <p:sp>
        <p:nvSpPr>
          <p:cNvPr id="6" name="Content Placeholder 5"/>
          <p:cNvSpPr>
            <a:spLocks noGrp="1"/>
          </p:cNvSpPr>
          <p:nvPr>
            <p:ph sz="half" idx="2"/>
          </p:nvPr>
        </p:nvSpPr>
        <p:spPr/>
        <p:txBody>
          <a:bodyPr>
            <a:normAutofit/>
          </a:bodyPr>
          <a:lstStyle/>
          <a:p>
            <a:r>
              <a:rPr lang="en-GB" dirty="0"/>
              <a:t>How has reflection improved practice?</a:t>
            </a:r>
          </a:p>
          <a:p>
            <a:r>
              <a:rPr lang="en-GB" dirty="0"/>
              <a:t>How have children, families, colleagues benefited?</a:t>
            </a:r>
          </a:p>
          <a:p>
            <a:r>
              <a:rPr lang="en-GB" dirty="0"/>
              <a:t>How have you benefited?</a:t>
            </a:r>
          </a:p>
        </p:txBody>
      </p:sp>
    </p:spTree>
    <p:extLst>
      <p:ext uri="{BB962C8B-B14F-4D97-AF65-F5344CB8AC3E}">
        <p14:creationId xmlns:p14="http://schemas.microsoft.com/office/powerpoint/2010/main" val="322039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a:t>Beth?</a:t>
            </a:r>
          </a:p>
          <a:p>
            <a:r>
              <a:rPr lang="en-GB" dirty="0" err="1"/>
              <a:t>Sut</a:t>
            </a:r>
            <a:r>
              <a:rPr lang="en-GB" dirty="0"/>
              <a:t>?</a:t>
            </a:r>
          </a:p>
          <a:p>
            <a:r>
              <a:rPr lang="en-GB" dirty="0" err="1"/>
              <a:t>Pwy</a:t>
            </a:r>
            <a:r>
              <a:rPr lang="en-GB" dirty="0"/>
              <a:t>?</a:t>
            </a:r>
          </a:p>
          <a:p>
            <a:r>
              <a:rPr lang="en-GB" dirty="0" err="1"/>
              <a:t>Pryd</a:t>
            </a:r>
            <a:r>
              <a:rPr lang="en-GB" dirty="0"/>
              <a:t>?</a:t>
            </a:r>
          </a:p>
          <a:p>
            <a:r>
              <a:rPr lang="en-GB" dirty="0" err="1"/>
              <a:t>Ble</a:t>
            </a:r>
            <a:r>
              <a:rPr lang="en-GB" dirty="0"/>
              <a:t>?</a:t>
            </a:r>
          </a:p>
          <a:p>
            <a:r>
              <a:rPr lang="en-GB" dirty="0"/>
              <a:t>Pam?</a:t>
            </a:r>
          </a:p>
        </p:txBody>
      </p:sp>
      <p:sp>
        <p:nvSpPr>
          <p:cNvPr id="4" name="Content Placeholder 3"/>
          <p:cNvSpPr>
            <a:spLocks noGrp="1"/>
          </p:cNvSpPr>
          <p:nvPr>
            <p:ph sz="half" idx="2"/>
          </p:nvPr>
        </p:nvSpPr>
        <p:spPr/>
        <p:txBody>
          <a:bodyPr/>
          <a:lstStyle/>
          <a:p>
            <a:r>
              <a:rPr lang="en-GB" dirty="0"/>
              <a:t>What?</a:t>
            </a:r>
          </a:p>
          <a:p>
            <a:r>
              <a:rPr lang="en-GB" dirty="0"/>
              <a:t>How?</a:t>
            </a:r>
          </a:p>
          <a:p>
            <a:r>
              <a:rPr lang="en-GB" dirty="0"/>
              <a:t>Who?</a:t>
            </a:r>
          </a:p>
          <a:p>
            <a:r>
              <a:rPr lang="en-GB" dirty="0"/>
              <a:t>When?</a:t>
            </a:r>
          </a:p>
          <a:p>
            <a:r>
              <a:rPr lang="en-GB" dirty="0"/>
              <a:t>Where?</a:t>
            </a:r>
          </a:p>
          <a:p>
            <a:r>
              <a:rPr lang="en-GB" dirty="0"/>
              <a:t>Why?</a:t>
            </a:r>
          </a:p>
        </p:txBody>
      </p:sp>
    </p:spTree>
    <p:extLst>
      <p:ext uri="{BB962C8B-B14F-4D97-AF65-F5344CB8AC3E}">
        <p14:creationId xmlns:p14="http://schemas.microsoft.com/office/powerpoint/2010/main" val="1912575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Ddatblygiad </a:t>
            </a:r>
            <a:r>
              <a:rPr lang="en-GB" dirty="0" err="1"/>
              <a:t>Proffesiynol</a:t>
            </a:r>
            <a:r>
              <a:rPr lang="en-GB" dirty="0"/>
              <a:t> </a:t>
            </a:r>
            <a:r>
              <a:rPr lang="en-GB" dirty="0" err="1"/>
              <a:t>Parhaus</a:t>
            </a:r>
            <a:r>
              <a:rPr lang="en-GB" dirty="0"/>
              <a:t> (DPP) / Continuous Professional Development</a:t>
            </a:r>
          </a:p>
        </p:txBody>
      </p:sp>
      <p:sp>
        <p:nvSpPr>
          <p:cNvPr id="3" name="Content Placeholder 2"/>
          <p:cNvSpPr>
            <a:spLocks noGrp="1"/>
          </p:cNvSpPr>
          <p:nvPr>
            <p:ph sz="half" idx="1"/>
          </p:nvPr>
        </p:nvSpPr>
        <p:spPr>
          <a:xfrm>
            <a:off x="429816" y="2348880"/>
            <a:ext cx="4038600" cy="3989040"/>
          </a:xfrm>
        </p:spPr>
        <p:txBody>
          <a:bodyPr/>
          <a:lstStyle/>
          <a:p>
            <a:r>
              <a:rPr lang="cy-GB" dirty="0"/>
              <a:t>Beth yw hwn?</a:t>
            </a:r>
          </a:p>
          <a:p>
            <a:r>
              <a:rPr lang="cy-GB" dirty="0"/>
              <a:t>Pam mae angen hyn arnom?</a:t>
            </a:r>
            <a:endParaRPr lang="en-GB" dirty="0"/>
          </a:p>
        </p:txBody>
      </p:sp>
      <p:sp>
        <p:nvSpPr>
          <p:cNvPr id="4" name="Content Placeholder 3"/>
          <p:cNvSpPr>
            <a:spLocks noGrp="1"/>
          </p:cNvSpPr>
          <p:nvPr>
            <p:ph sz="half" idx="2"/>
          </p:nvPr>
        </p:nvSpPr>
        <p:spPr>
          <a:xfrm>
            <a:off x="4662264" y="2420888"/>
            <a:ext cx="4038600" cy="3989040"/>
          </a:xfrm>
        </p:spPr>
        <p:txBody>
          <a:bodyPr/>
          <a:lstStyle/>
          <a:p>
            <a:r>
              <a:rPr lang="en-GB" dirty="0"/>
              <a:t>What is it?</a:t>
            </a:r>
          </a:p>
          <a:p>
            <a:r>
              <a:rPr lang="en-GB" dirty="0"/>
              <a:t>Why do we need it?</a:t>
            </a:r>
          </a:p>
        </p:txBody>
      </p:sp>
    </p:spTree>
    <p:extLst>
      <p:ext uri="{BB962C8B-B14F-4D97-AF65-F5344CB8AC3E}">
        <p14:creationId xmlns:p14="http://schemas.microsoft.com/office/powerpoint/2010/main" val="1164423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it?</a:t>
            </a:r>
          </a:p>
        </p:txBody>
      </p:sp>
      <p:sp>
        <p:nvSpPr>
          <p:cNvPr id="4" name="Content Placeholder 3"/>
          <p:cNvSpPr>
            <a:spLocks noGrp="1"/>
          </p:cNvSpPr>
          <p:nvPr>
            <p:ph sz="half" idx="2"/>
          </p:nvPr>
        </p:nvSpPr>
        <p:spPr>
          <a:xfrm>
            <a:off x="251520" y="1600201"/>
            <a:ext cx="8435280" cy="3989040"/>
          </a:xfrm>
        </p:spPr>
        <p:txBody>
          <a:bodyPr>
            <a:normAutofit/>
          </a:bodyPr>
          <a:lstStyle/>
          <a:p>
            <a:r>
              <a:rPr lang="en-GB" dirty="0"/>
              <a:t>‘…professional training, emphasising practical information, professional education emphasizing theory, and research based knowledge and professional support to develop job experience and performance’ (</a:t>
            </a:r>
            <a:r>
              <a:rPr lang="en-GB" dirty="0" err="1"/>
              <a:t>Siraj</a:t>
            </a:r>
            <a:r>
              <a:rPr lang="en-GB" dirty="0"/>
              <a:t> and </a:t>
            </a:r>
            <a:r>
              <a:rPr lang="en-GB" dirty="0" err="1"/>
              <a:t>Hallet</a:t>
            </a:r>
            <a:r>
              <a:rPr lang="en-GB" dirty="0"/>
              <a:t>, 2014: 122)</a:t>
            </a:r>
          </a:p>
        </p:txBody>
      </p:sp>
    </p:spTree>
    <p:extLst>
      <p:ext uri="{BB962C8B-B14F-4D97-AF65-F5344CB8AC3E}">
        <p14:creationId xmlns:p14="http://schemas.microsoft.com/office/powerpoint/2010/main" val="1936849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Pam? - </a:t>
            </a:r>
            <a:r>
              <a:rPr lang="en-GB" dirty="0" err="1"/>
              <a:t>Gweithiwr</a:t>
            </a:r>
            <a:br>
              <a:rPr lang="en-GB" dirty="0"/>
            </a:br>
            <a:r>
              <a:rPr lang="en-GB" dirty="0"/>
              <a:t>Why? - Employee</a:t>
            </a:r>
          </a:p>
        </p:txBody>
      </p:sp>
      <p:sp>
        <p:nvSpPr>
          <p:cNvPr id="3" name="Content Placeholder 2"/>
          <p:cNvSpPr>
            <a:spLocks noGrp="1"/>
          </p:cNvSpPr>
          <p:nvPr>
            <p:ph sz="half" idx="1"/>
          </p:nvPr>
        </p:nvSpPr>
        <p:spPr/>
        <p:txBody>
          <a:bodyPr>
            <a:normAutofit/>
          </a:bodyPr>
          <a:lstStyle/>
          <a:p>
            <a:r>
              <a:rPr lang="cy-GB" dirty="0"/>
              <a:t>Gwell ffyrdd o weithio</a:t>
            </a:r>
          </a:p>
          <a:p>
            <a:r>
              <a:rPr lang="cy-GB" dirty="0"/>
              <a:t>Gwybodaeth a sgiliau gwell</a:t>
            </a:r>
          </a:p>
          <a:p>
            <a:r>
              <a:rPr lang="cy-GB" dirty="0"/>
              <a:t>Tyfiant proffesiynol</a:t>
            </a:r>
          </a:p>
          <a:p>
            <a:r>
              <a:rPr lang="cy-GB" dirty="0"/>
              <a:t>Twf personol</a:t>
            </a:r>
          </a:p>
          <a:p>
            <a:r>
              <a:rPr lang="cy-GB" dirty="0"/>
              <a:t>Boddhad swydd</a:t>
            </a:r>
          </a:p>
          <a:p>
            <a:pPr marL="0" indent="0">
              <a:buNone/>
            </a:pPr>
            <a:endParaRPr lang="en-GB" dirty="0"/>
          </a:p>
        </p:txBody>
      </p:sp>
      <p:sp>
        <p:nvSpPr>
          <p:cNvPr id="4" name="Content Placeholder 3"/>
          <p:cNvSpPr>
            <a:spLocks noGrp="1"/>
          </p:cNvSpPr>
          <p:nvPr>
            <p:ph sz="half" idx="2"/>
          </p:nvPr>
        </p:nvSpPr>
        <p:spPr/>
        <p:txBody>
          <a:bodyPr>
            <a:normAutofit/>
          </a:bodyPr>
          <a:lstStyle/>
          <a:p>
            <a:r>
              <a:rPr lang="en-GB" dirty="0"/>
              <a:t>Improved ways of working</a:t>
            </a:r>
          </a:p>
          <a:p>
            <a:r>
              <a:rPr lang="en-GB" dirty="0"/>
              <a:t>Enhanced knowledge and skills</a:t>
            </a:r>
          </a:p>
          <a:p>
            <a:r>
              <a:rPr lang="en-GB" dirty="0"/>
              <a:t>Professional growth</a:t>
            </a:r>
          </a:p>
          <a:p>
            <a:r>
              <a:rPr lang="en-GB" dirty="0"/>
              <a:t>Personal growth</a:t>
            </a:r>
          </a:p>
          <a:p>
            <a:r>
              <a:rPr lang="en-GB" dirty="0"/>
              <a:t>Job satisfaction</a:t>
            </a:r>
          </a:p>
          <a:p>
            <a:pPr marL="0" indent="0">
              <a:buNone/>
            </a:pPr>
            <a:r>
              <a:rPr lang="en-GB" dirty="0"/>
              <a:t>(</a:t>
            </a:r>
            <a:r>
              <a:rPr lang="en-GB" dirty="0" err="1"/>
              <a:t>Bubb</a:t>
            </a:r>
            <a:r>
              <a:rPr lang="en-GB" dirty="0"/>
              <a:t> and </a:t>
            </a:r>
            <a:r>
              <a:rPr lang="en-GB" dirty="0" err="1"/>
              <a:t>Earley</a:t>
            </a:r>
            <a:r>
              <a:rPr lang="en-GB" dirty="0"/>
              <a:t>, 2007)</a:t>
            </a:r>
          </a:p>
        </p:txBody>
      </p:sp>
    </p:spTree>
    <p:extLst>
      <p:ext uri="{BB962C8B-B14F-4D97-AF65-F5344CB8AC3E}">
        <p14:creationId xmlns:p14="http://schemas.microsoft.com/office/powerpoint/2010/main" val="957470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Pam? - </a:t>
            </a:r>
            <a:r>
              <a:rPr lang="en-GB" dirty="0" err="1"/>
              <a:t>Cyflogwr</a:t>
            </a:r>
            <a:br>
              <a:rPr lang="en-GB" dirty="0"/>
            </a:br>
            <a:r>
              <a:rPr lang="en-GB" dirty="0"/>
              <a:t>Why? - Employer</a:t>
            </a:r>
          </a:p>
        </p:txBody>
      </p:sp>
      <p:sp>
        <p:nvSpPr>
          <p:cNvPr id="3" name="Content Placeholder 2"/>
          <p:cNvSpPr>
            <a:spLocks noGrp="1"/>
          </p:cNvSpPr>
          <p:nvPr>
            <p:ph sz="half" idx="1"/>
          </p:nvPr>
        </p:nvSpPr>
        <p:spPr/>
        <p:txBody>
          <a:bodyPr/>
          <a:lstStyle/>
          <a:p>
            <a:r>
              <a:rPr lang="cy-GB" dirty="0"/>
              <a:t>Gwasanaeth gwell</a:t>
            </a:r>
          </a:p>
          <a:p>
            <a:r>
              <a:rPr lang="cy-GB" dirty="0"/>
              <a:t>Cymhelliant staff</a:t>
            </a:r>
          </a:p>
          <a:p>
            <a:r>
              <a:rPr lang="cy-GB" dirty="0"/>
              <a:t>Budd-dal dysgu a datblygiad plant</a:t>
            </a:r>
          </a:p>
          <a:p>
            <a:r>
              <a:rPr lang="cy-GB" dirty="0"/>
              <a:t>Cadw staff</a:t>
            </a:r>
          </a:p>
          <a:p>
            <a:r>
              <a:rPr lang="cy-GB" dirty="0"/>
              <a:t>Gwell Ansawdd?</a:t>
            </a:r>
            <a:endParaRPr lang="en-GB" dirty="0"/>
          </a:p>
        </p:txBody>
      </p:sp>
      <p:sp>
        <p:nvSpPr>
          <p:cNvPr id="4" name="Content Placeholder 3"/>
          <p:cNvSpPr>
            <a:spLocks noGrp="1"/>
          </p:cNvSpPr>
          <p:nvPr>
            <p:ph sz="half" idx="2"/>
          </p:nvPr>
        </p:nvSpPr>
        <p:spPr/>
        <p:txBody>
          <a:bodyPr/>
          <a:lstStyle/>
          <a:p>
            <a:r>
              <a:rPr lang="en-GB" dirty="0"/>
              <a:t>Improved service</a:t>
            </a:r>
          </a:p>
          <a:p>
            <a:r>
              <a:rPr lang="en-GB" dirty="0"/>
              <a:t>Staff motivation</a:t>
            </a:r>
          </a:p>
          <a:p>
            <a:r>
              <a:rPr lang="en-GB" dirty="0"/>
              <a:t>Benefit children’s learning and development</a:t>
            </a:r>
          </a:p>
          <a:p>
            <a:r>
              <a:rPr lang="en-GB" dirty="0"/>
              <a:t>Staff retention</a:t>
            </a:r>
          </a:p>
          <a:p>
            <a:r>
              <a:rPr lang="en-GB" dirty="0"/>
              <a:t>Better Quality?</a:t>
            </a:r>
          </a:p>
        </p:txBody>
      </p:sp>
    </p:spTree>
    <p:extLst>
      <p:ext uri="{BB962C8B-B14F-4D97-AF65-F5344CB8AC3E}">
        <p14:creationId xmlns:p14="http://schemas.microsoft.com/office/powerpoint/2010/main" val="1620786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Ansawdd</a:t>
            </a:r>
            <a:br>
              <a:rPr lang="en-GB" dirty="0"/>
            </a:br>
            <a:r>
              <a:rPr lang="en-GB" dirty="0"/>
              <a:t>Quality</a:t>
            </a:r>
          </a:p>
        </p:txBody>
      </p:sp>
      <p:sp>
        <p:nvSpPr>
          <p:cNvPr id="3" name="Content Placeholder 2"/>
          <p:cNvSpPr>
            <a:spLocks noGrp="1"/>
          </p:cNvSpPr>
          <p:nvPr>
            <p:ph sz="half" idx="1"/>
          </p:nvPr>
        </p:nvSpPr>
        <p:spPr/>
        <p:txBody>
          <a:bodyPr/>
          <a:lstStyle/>
          <a:p>
            <a:r>
              <a:rPr lang="en-GB" dirty="0"/>
              <a:t>REPEY:</a:t>
            </a:r>
          </a:p>
          <a:p>
            <a:pPr lvl="1"/>
            <a:r>
              <a:rPr lang="cy-GB" dirty="0"/>
              <a:t>Ymrwymiad </a:t>
            </a:r>
            <a:r>
              <a:rPr lang="cy-GB" dirty="0" err="1"/>
              <a:t>cryf</a:t>
            </a:r>
            <a:r>
              <a:rPr lang="cy-GB" dirty="0"/>
              <a:t> i DPP</a:t>
            </a:r>
          </a:p>
          <a:p>
            <a:pPr lvl="1"/>
            <a:r>
              <a:rPr lang="cy-GB" dirty="0"/>
              <a:t>Polisïau ysgrifenedig</a:t>
            </a:r>
          </a:p>
          <a:p>
            <a:pPr lvl="1"/>
            <a:r>
              <a:rPr lang="cy-GB" dirty="0"/>
              <a:t>Rhan gweithredol o reolaeth</a:t>
            </a:r>
            <a:endParaRPr lang="en-GB" dirty="0"/>
          </a:p>
        </p:txBody>
      </p:sp>
      <p:sp>
        <p:nvSpPr>
          <p:cNvPr id="4" name="Content Placeholder 3"/>
          <p:cNvSpPr>
            <a:spLocks noGrp="1"/>
          </p:cNvSpPr>
          <p:nvPr>
            <p:ph sz="half" idx="2"/>
          </p:nvPr>
        </p:nvSpPr>
        <p:spPr/>
        <p:txBody>
          <a:bodyPr/>
          <a:lstStyle/>
          <a:p>
            <a:r>
              <a:rPr lang="en-GB" dirty="0"/>
              <a:t>REPEY:</a:t>
            </a:r>
          </a:p>
          <a:p>
            <a:pPr lvl="1"/>
            <a:r>
              <a:rPr lang="en-GB" dirty="0"/>
              <a:t>Strong commitment to CPD</a:t>
            </a:r>
          </a:p>
          <a:p>
            <a:pPr lvl="1"/>
            <a:r>
              <a:rPr lang="en-GB" dirty="0"/>
              <a:t>Written policies</a:t>
            </a:r>
          </a:p>
          <a:p>
            <a:pPr lvl="1"/>
            <a:r>
              <a:rPr lang="en-GB" dirty="0"/>
              <a:t>Active part of management</a:t>
            </a:r>
          </a:p>
        </p:txBody>
      </p:sp>
    </p:spTree>
    <p:extLst>
      <p:ext uri="{BB962C8B-B14F-4D97-AF65-F5344CB8AC3E}">
        <p14:creationId xmlns:p14="http://schemas.microsoft.com/office/powerpoint/2010/main" val="1099267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Rhwystrau</a:t>
            </a:r>
            <a:br>
              <a:rPr lang="en-GB" dirty="0"/>
            </a:br>
            <a:r>
              <a:rPr lang="en-GB" dirty="0"/>
              <a:t>Barriers</a:t>
            </a:r>
          </a:p>
        </p:txBody>
      </p:sp>
      <p:sp>
        <p:nvSpPr>
          <p:cNvPr id="3" name="Content Placeholder 2"/>
          <p:cNvSpPr>
            <a:spLocks noGrp="1"/>
          </p:cNvSpPr>
          <p:nvPr>
            <p:ph sz="half" idx="1"/>
          </p:nvPr>
        </p:nvSpPr>
        <p:spPr/>
        <p:txBody>
          <a:bodyPr/>
          <a:lstStyle/>
          <a:p>
            <a:r>
              <a:rPr lang="cy-GB" dirty="0"/>
              <a:t>Cynnwys arwynebol</a:t>
            </a:r>
          </a:p>
          <a:p>
            <a:r>
              <a:rPr lang="cy-GB" dirty="0"/>
              <a:t>Yn fyr</a:t>
            </a:r>
          </a:p>
          <a:p>
            <a:r>
              <a:rPr lang="cy-GB" dirty="0"/>
              <a:t>Costau</a:t>
            </a:r>
          </a:p>
          <a:p>
            <a:r>
              <a:rPr lang="cy-GB" dirty="0"/>
              <a:t>Lledaenu</a:t>
            </a:r>
          </a:p>
          <a:p>
            <a:r>
              <a:rPr lang="cy-GB" dirty="0"/>
              <a:t>Amherthnasol</a:t>
            </a:r>
          </a:p>
          <a:p>
            <a:r>
              <a:rPr lang="cy-GB" dirty="0"/>
              <a:t>Diffyg hyfforddiant dilynol</a:t>
            </a:r>
            <a:endParaRPr lang="en-GB" dirty="0"/>
          </a:p>
        </p:txBody>
      </p:sp>
      <p:sp>
        <p:nvSpPr>
          <p:cNvPr id="4" name="Content Placeholder 3"/>
          <p:cNvSpPr>
            <a:spLocks noGrp="1"/>
          </p:cNvSpPr>
          <p:nvPr>
            <p:ph sz="half" idx="2"/>
          </p:nvPr>
        </p:nvSpPr>
        <p:spPr/>
        <p:txBody>
          <a:bodyPr/>
          <a:lstStyle/>
          <a:p>
            <a:r>
              <a:rPr lang="en-GB" dirty="0"/>
              <a:t>Superficial content</a:t>
            </a:r>
          </a:p>
          <a:p>
            <a:r>
              <a:rPr lang="en-GB" dirty="0"/>
              <a:t>Short</a:t>
            </a:r>
          </a:p>
          <a:p>
            <a:r>
              <a:rPr lang="en-GB" dirty="0"/>
              <a:t>Costs</a:t>
            </a:r>
          </a:p>
          <a:p>
            <a:r>
              <a:rPr lang="en-GB" dirty="0"/>
              <a:t>Dissemination</a:t>
            </a:r>
          </a:p>
          <a:p>
            <a:r>
              <a:rPr lang="en-GB" dirty="0"/>
              <a:t>Irrelevant</a:t>
            </a:r>
          </a:p>
          <a:p>
            <a:r>
              <a:rPr lang="en-GB" dirty="0"/>
              <a:t>Lack of follow up training</a:t>
            </a:r>
          </a:p>
        </p:txBody>
      </p:sp>
    </p:spTree>
    <p:extLst>
      <p:ext uri="{BB962C8B-B14F-4D97-AF65-F5344CB8AC3E}">
        <p14:creationId xmlns:p14="http://schemas.microsoft.com/office/powerpoint/2010/main" val="3806697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Cymwysterau</a:t>
            </a:r>
            <a:r>
              <a:rPr lang="en-GB" dirty="0"/>
              <a:t> </a:t>
            </a:r>
            <a:r>
              <a:rPr lang="en-GB" dirty="0" err="1"/>
              <a:t>lleiafswm</a:t>
            </a:r>
            <a:br>
              <a:rPr lang="en-GB" dirty="0"/>
            </a:br>
            <a:r>
              <a:rPr lang="en-GB" dirty="0"/>
              <a:t>Minimum Qualifications </a:t>
            </a:r>
          </a:p>
        </p:txBody>
      </p:sp>
      <p:sp>
        <p:nvSpPr>
          <p:cNvPr id="3" name="Content Placeholder 2"/>
          <p:cNvSpPr>
            <a:spLocks noGrp="1"/>
          </p:cNvSpPr>
          <p:nvPr>
            <p:ph sz="half" idx="1"/>
          </p:nvPr>
        </p:nvSpPr>
        <p:spPr/>
        <p:txBody>
          <a:bodyPr/>
          <a:lstStyle/>
          <a:p>
            <a:r>
              <a:rPr lang="en-GB" dirty="0" err="1"/>
              <a:t>Gofal</a:t>
            </a:r>
            <a:r>
              <a:rPr lang="en-GB" dirty="0"/>
              <a:t> </a:t>
            </a:r>
            <a:r>
              <a:rPr lang="en-GB" dirty="0" err="1"/>
              <a:t>Cymdeithasol</a:t>
            </a:r>
            <a:r>
              <a:rPr lang="en-GB" dirty="0"/>
              <a:t> </a:t>
            </a:r>
            <a:r>
              <a:rPr lang="en-GB" dirty="0" err="1"/>
              <a:t>Cymru</a:t>
            </a:r>
            <a:endParaRPr lang="en-GB" dirty="0"/>
          </a:p>
          <a:p>
            <a:r>
              <a:rPr lang="en-GB" dirty="0" err="1"/>
              <a:t>Safonau</a:t>
            </a:r>
            <a:r>
              <a:rPr lang="en-GB" dirty="0"/>
              <a:t> </a:t>
            </a:r>
            <a:r>
              <a:rPr lang="en-GB" dirty="0" err="1"/>
              <a:t>Gofynnol</a:t>
            </a:r>
            <a:r>
              <a:rPr lang="en-GB" dirty="0"/>
              <a:t> </a:t>
            </a:r>
            <a:r>
              <a:rPr lang="en-GB" dirty="0" err="1"/>
              <a:t>Cenedlaethol</a:t>
            </a:r>
            <a:r>
              <a:rPr lang="en-GB" dirty="0"/>
              <a:t> (SGC)</a:t>
            </a:r>
          </a:p>
          <a:p>
            <a:r>
              <a:rPr lang="cy-GB" dirty="0"/>
              <a:t>Statws Ymarferydd y Blynyddoedd Cynnar</a:t>
            </a:r>
            <a:endParaRPr lang="en-GB" dirty="0"/>
          </a:p>
        </p:txBody>
      </p:sp>
      <p:sp>
        <p:nvSpPr>
          <p:cNvPr id="4" name="Content Placeholder 3"/>
          <p:cNvSpPr>
            <a:spLocks noGrp="1"/>
          </p:cNvSpPr>
          <p:nvPr>
            <p:ph sz="half" idx="2"/>
          </p:nvPr>
        </p:nvSpPr>
        <p:spPr/>
        <p:txBody>
          <a:bodyPr/>
          <a:lstStyle/>
          <a:p>
            <a:r>
              <a:rPr lang="en-GB" dirty="0"/>
              <a:t>Social Care Wales</a:t>
            </a:r>
          </a:p>
          <a:p>
            <a:r>
              <a:rPr lang="en-GB" dirty="0"/>
              <a:t>National Minimum Standards (NMS) </a:t>
            </a:r>
          </a:p>
          <a:p>
            <a:r>
              <a:rPr lang="en-GB" dirty="0"/>
              <a:t>Early Years Practitioner Status (</a:t>
            </a:r>
            <a:r>
              <a:rPr lang="en-GB" dirty="0" err="1"/>
              <a:t>Payler</a:t>
            </a:r>
            <a:r>
              <a:rPr lang="en-GB" dirty="0"/>
              <a:t> and </a:t>
            </a:r>
            <a:r>
              <a:rPr lang="en-GB" dirty="0" err="1"/>
              <a:t>Georgeson</a:t>
            </a:r>
            <a:r>
              <a:rPr lang="en-GB" dirty="0"/>
              <a:t>, 2014)</a:t>
            </a:r>
          </a:p>
        </p:txBody>
      </p:sp>
    </p:spTree>
    <p:extLst>
      <p:ext uri="{BB962C8B-B14F-4D97-AF65-F5344CB8AC3E}">
        <p14:creationId xmlns:p14="http://schemas.microsoft.com/office/powerpoint/2010/main" val="3816385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Gweithlu</a:t>
            </a:r>
            <a:r>
              <a:rPr lang="en-GB" dirty="0"/>
              <a:t> </a:t>
            </a:r>
            <a:r>
              <a:rPr lang="en-GB" dirty="0" err="1"/>
              <a:t>Graddedig</a:t>
            </a:r>
            <a:br>
              <a:rPr lang="en-GB" dirty="0"/>
            </a:br>
            <a:r>
              <a:rPr lang="en-GB" dirty="0"/>
              <a:t>Graduate Workforce?</a:t>
            </a:r>
          </a:p>
        </p:txBody>
      </p:sp>
      <p:sp>
        <p:nvSpPr>
          <p:cNvPr id="3" name="Content Placeholder 2"/>
          <p:cNvSpPr>
            <a:spLocks noGrp="1"/>
          </p:cNvSpPr>
          <p:nvPr>
            <p:ph sz="half" idx="1"/>
          </p:nvPr>
        </p:nvSpPr>
        <p:spPr/>
        <p:txBody>
          <a:bodyPr>
            <a:normAutofit lnSpcReduction="10000"/>
          </a:bodyPr>
          <a:lstStyle/>
          <a:p>
            <a:r>
              <a:rPr lang="cy-GB" dirty="0"/>
              <a:t>Arweinyddiaeth i raddedigion ond yn gymwysterau sy'n addas i'r pwrpas? (</a:t>
            </a:r>
            <a:r>
              <a:rPr lang="cy-GB" dirty="0" err="1"/>
              <a:t>Nutbrown</a:t>
            </a:r>
            <a:r>
              <a:rPr lang="cy-GB" dirty="0"/>
              <a:t>, 2012)</a:t>
            </a:r>
          </a:p>
          <a:p>
            <a:r>
              <a:rPr lang="cy-GB" dirty="0"/>
              <a:t>Nid dim ond gwybodaeth ond profiad sydd ei angen (Jones, 2014)</a:t>
            </a:r>
          </a:p>
          <a:p>
            <a:endParaRPr lang="en-GB" dirty="0"/>
          </a:p>
        </p:txBody>
      </p:sp>
      <p:sp>
        <p:nvSpPr>
          <p:cNvPr id="4" name="Content Placeholder 3"/>
          <p:cNvSpPr>
            <a:spLocks noGrp="1"/>
          </p:cNvSpPr>
          <p:nvPr>
            <p:ph sz="half" idx="2"/>
          </p:nvPr>
        </p:nvSpPr>
        <p:spPr/>
        <p:txBody>
          <a:bodyPr>
            <a:normAutofit lnSpcReduction="10000"/>
          </a:bodyPr>
          <a:lstStyle/>
          <a:p>
            <a:r>
              <a:rPr lang="en-GB" dirty="0"/>
              <a:t>Graduate leadership but are qualifications fit for purpose? (</a:t>
            </a:r>
            <a:r>
              <a:rPr lang="en-GB" dirty="0" err="1"/>
              <a:t>Nutbrown</a:t>
            </a:r>
            <a:r>
              <a:rPr lang="en-GB" dirty="0"/>
              <a:t>, 2012)</a:t>
            </a:r>
          </a:p>
          <a:p>
            <a:r>
              <a:rPr lang="en-GB" dirty="0"/>
              <a:t>It is not just knowledge but experience that is needed (Jones, 2014)</a:t>
            </a:r>
          </a:p>
          <a:p>
            <a:endParaRPr lang="en-GB" dirty="0"/>
          </a:p>
        </p:txBody>
      </p:sp>
    </p:spTree>
    <p:extLst>
      <p:ext uri="{BB962C8B-B14F-4D97-AF65-F5344CB8AC3E}">
        <p14:creationId xmlns:p14="http://schemas.microsoft.com/office/powerpoint/2010/main" val="815138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Gofal</a:t>
            </a:r>
            <a:r>
              <a:rPr lang="en-GB" dirty="0"/>
              <a:t> Plant - SGC </a:t>
            </a:r>
          </a:p>
        </p:txBody>
      </p:sp>
      <p:sp>
        <p:nvSpPr>
          <p:cNvPr id="4" name="Content Placeholder 3"/>
          <p:cNvSpPr>
            <a:spLocks noGrp="1"/>
          </p:cNvSpPr>
          <p:nvPr>
            <p:ph sz="half" idx="2"/>
          </p:nvPr>
        </p:nvSpPr>
        <p:spPr>
          <a:xfrm>
            <a:off x="457200" y="1600201"/>
            <a:ext cx="8229600" cy="3989040"/>
          </a:xfrm>
        </p:spPr>
        <p:txBody>
          <a:bodyPr>
            <a:normAutofit fontScale="70000" lnSpcReduction="20000"/>
          </a:bodyPr>
          <a:lstStyle/>
          <a:p>
            <a:r>
              <a:rPr lang="cy-GB" dirty="0"/>
              <a:t>13.1(GP) rhaid i warchodwyr plant ac unrhyw </a:t>
            </a:r>
            <a:r>
              <a:rPr lang="cy-GB" dirty="0" err="1"/>
              <a:t>gynorthwy-ydd</a:t>
            </a:r>
            <a:r>
              <a:rPr lang="cy-GB" dirty="0"/>
              <a:t> a gyflogir ganddo fod yn addas i ofalu am blant hyd at 12 oed, a rhaid bod y sgiliau, y profiad a'r cymwysterau priodol ganddynt i ddiwallu anghenion y plant;  </a:t>
            </a:r>
          </a:p>
          <a:p>
            <a:r>
              <a:rPr lang="cy-GB" dirty="0"/>
              <a:t>13.2(GP) rhaid i'r gwarchodwr plant fod wedi cwblhau'n llwyddiannus gwrs cyn-cofrestru priodol a gydnabyddir ar restr bresennol Cyngor Gofal Cymru o Gymwysterau Derbyniol ar gyfer y Gweithlu Blynyddoedd Cynnar a Gofal Plant yng Nghymru (neu unrhyw restr sy'n ei disodli), a rhaid iddo fod yn 18 oed neu'n hŷn; </a:t>
            </a:r>
          </a:p>
          <a:p>
            <a:r>
              <a:rPr lang="en-GB" dirty="0"/>
              <a:t>13.6(GP) </a:t>
            </a:r>
            <a:r>
              <a:rPr lang="en-GB" dirty="0" err="1"/>
              <a:t>rhaid</a:t>
            </a:r>
            <a:r>
              <a:rPr lang="en-GB" dirty="0"/>
              <a:t> </a:t>
            </a:r>
            <a:r>
              <a:rPr lang="en-GB" dirty="0" err="1"/>
              <a:t>i'r</a:t>
            </a:r>
            <a:r>
              <a:rPr lang="en-GB" dirty="0"/>
              <a:t> </a:t>
            </a:r>
            <a:r>
              <a:rPr lang="en-GB" dirty="0" err="1"/>
              <a:t>gwarchodwr</a:t>
            </a:r>
            <a:r>
              <a:rPr lang="en-GB" dirty="0"/>
              <a:t> plant </a:t>
            </a:r>
            <a:r>
              <a:rPr lang="en-GB" dirty="0" err="1"/>
              <a:t>fod</a:t>
            </a:r>
            <a:r>
              <a:rPr lang="en-GB" dirty="0"/>
              <a:t> </a:t>
            </a:r>
            <a:r>
              <a:rPr lang="en-GB" dirty="0" err="1"/>
              <a:t>wedi</a:t>
            </a:r>
            <a:r>
              <a:rPr lang="en-GB" dirty="0"/>
              <a:t> </a:t>
            </a:r>
            <a:r>
              <a:rPr lang="en-GB" dirty="0" err="1"/>
              <a:t>cwblhau</a:t>
            </a:r>
            <a:r>
              <a:rPr lang="en-GB" dirty="0"/>
              <a:t> </a:t>
            </a:r>
            <a:r>
              <a:rPr lang="en-GB" dirty="0" err="1"/>
              <a:t>cwrs</a:t>
            </a:r>
            <a:r>
              <a:rPr lang="en-GB" dirty="0"/>
              <a:t> </a:t>
            </a:r>
            <a:r>
              <a:rPr lang="en-GB" dirty="0" err="1"/>
              <a:t>cymorth</a:t>
            </a:r>
            <a:r>
              <a:rPr lang="en-GB" dirty="0"/>
              <a:t> </a:t>
            </a:r>
            <a:r>
              <a:rPr lang="en-GB" dirty="0" err="1"/>
              <a:t>cyntaf</a:t>
            </a:r>
            <a:r>
              <a:rPr lang="en-GB" dirty="0"/>
              <a:t> </a:t>
            </a:r>
            <a:r>
              <a:rPr lang="en-GB" dirty="0" err="1"/>
              <a:t>priodol</a:t>
            </a:r>
            <a:r>
              <a:rPr lang="en-GB" dirty="0"/>
              <a:t>, </a:t>
            </a:r>
            <a:r>
              <a:rPr lang="en-GB" dirty="0" err="1"/>
              <a:t>sy'n</a:t>
            </a:r>
            <a:r>
              <a:rPr lang="en-GB" dirty="0"/>
              <a:t> </a:t>
            </a:r>
            <a:r>
              <a:rPr lang="en-GB" dirty="0" err="1"/>
              <a:t>cynnwys</a:t>
            </a:r>
            <a:r>
              <a:rPr lang="en-GB" dirty="0"/>
              <a:t> </a:t>
            </a:r>
            <a:r>
              <a:rPr lang="en-GB" dirty="0" err="1"/>
              <a:t>hyfforddiant</a:t>
            </a:r>
            <a:r>
              <a:rPr lang="en-GB" dirty="0"/>
              <a:t> </a:t>
            </a:r>
            <a:r>
              <a:rPr lang="en-GB" dirty="0" err="1"/>
              <a:t>mewn</a:t>
            </a:r>
            <a:r>
              <a:rPr lang="en-GB" dirty="0"/>
              <a:t> </a:t>
            </a:r>
            <a:r>
              <a:rPr lang="en-GB" dirty="0" err="1"/>
              <a:t>cymorth</a:t>
            </a:r>
            <a:r>
              <a:rPr lang="en-GB" dirty="0"/>
              <a:t> </a:t>
            </a:r>
            <a:r>
              <a:rPr lang="en-GB" dirty="0" err="1"/>
              <a:t>cyntaf</a:t>
            </a:r>
            <a:r>
              <a:rPr lang="en-GB" dirty="0"/>
              <a:t> </a:t>
            </a:r>
            <a:r>
              <a:rPr lang="en-GB" dirty="0" err="1"/>
              <a:t>sy’n</a:t>
            </a:r>
            <a:r>
              <a:rPr lang="en-GB" dirty="0"/>
              <a:t> </a:t>
            </a:r>
            <a:r>
              <a:rPr lang="en-GB" dirty="0" err="1"/>
              <a:t>briodol</a:t>
            </a:r>
            <a:r>
              <a:rPr lang="en-GB" dirty="0"/>
              <a:t> </a:t>
            </a:r>
            <a:r>
              <a:rPr lang="en-GB" dirty="0" err="1"/>
              <a:t>i</a:t>
            </a:r>
            <a:r>
              <a:rPr lang="en-GB" dirty="0"/>
              <a:t> </a:t>
            </a:r>
            <a:r>
              <a:rPr lang="en-GB" dirty="0" err="1"/>
              <a:t>oedran</a:t>
            </a:r>
            <a:r>
              <a:rPr lang="en-GB" dirty="0"/>
              <a:t> y plant y </a:t>
            </a:r>
            <a:r>
              <a:rPr lang="en-GB" dirty="0" err="1"/>
              <a:t>gofelir</a:t>
            </a:r>
            <a:r>
              <a:rPr lang="en-GB" dirty="0"/>
              <a:t> </a:t>
            </a:r>
            <a:r>
              <a:rPr lang="en-GB" dirty="0" err="1"/>
              <a:t>amdanynt</a:t>
            </a:r>
            <a:r>
              <a:rPr lang="en-GB" dirty="0"/>
              <a:t>, </a:t>
            </a:r>
            <a:r>
              <a:rPr lang="en-GB" dirty="0" err="1"/>
              <a:t>cyn</a:t>
            </a:r>
            <a:r>
              <a:rPr lang="en-GB" dirty="0"/>
              <a:t> </a:t>
            </a:r>
            <a:r>
              <a:rPr lang="en-GB" dirty="0" err="1"/>
              <a:t>dechrau</a:t>
            </a:r>
            <a:r>
              <a:rPr lang="en-GB" dirty="0"/>
              <a:t> </a:t>
            </a:r>
            <a:r>
              <a:rPr lang="en-GB" dirty="0" err="1"/>
              <a:t>gwarchod</a:t>
            </a:r>
            <a:r>
              <a:rPr lang="en-GB" dirty="0"/>
              <a:t> plant. </a:t>
            </a:r>
            <a:r>
              <a:rPr lang="en-GB" dirty="0" err="1"/>
              <a:t>Rhaid</a:t>
            </a:r>
            <a:r>
              <a:rPr lang="en-GB" dirty="0"/>
              <a:t> </a:t>
            </a:r>
            <a:r>
              <a:rPr lang="en-GB" dirty="0" err="1"/>
              <a:t>iddo</a:t>
            </a:r>
            <a:r>
              <a:rPr lang="en-GB" dirty="0"/>
              <a:t> </a:t>
            </a:r>
            <a:r>
              <a:rPr lang="en-GB" dirty="0" err="1"/>
              <a:t>gadw</a:t>
            </a:r>
            <a:r>
              <a:rPr lang="en-GB" dirty="0"/>
              <a:t> </a:t>
            </a:r>
            <a:r>
              <a:rPr lang="en-GB" dirty="0" err="1"/>
              <a:t>ei</a:t>
            </a:r>
            <a:r>
              <a:rPr lang="en-GB" dirty="0"/>
              <a:t> </a:t>
            </a:r>
            <a:r>
              <a:rPr lang="en-GB" dirty="0" err="1"/>
              <a:t>dystysgrif</a:t>
            </a:r>
            <a:r>
              <a:rPr lang="en-GB" dirty="0"/>
              <a:t> </a:t>
            </a:r>
            <a:r>
              <a:rPr lang="en-GB" dirty="0" err="1"/>
              <a:t>cymorth</a:t>
            </a:r>
            <a:r>
              <a:rPr lang="en-GB" dirty="0"/>
              <a:t> </a:t>
            </a:r>
            <a:r>
              <a:rPr lang="en-GB" dirty="0" err="1"/>
              <a:t>cyntaf</a:t>
            </a:r>
            <a:r>
              <a:rPr lang="en-GB" dirty="0"/>
              <a:t> </a:t>
            </a:r>
            <a:r>
              <a:rPr lang="en-GB" dirty="0" err="1"/>
              <a:t>yn</a:t>
            </a:r>
            <a:r>
              <a:rPr lang="en-GB" dirty="0"/>
              <a:t> </a:t>
            </a:r>
            <a:r>
              <a:rPr lang="en-GB" dirty="0" err="1"/>
              <a:t>gyfredol</a:t>
            </a:r>
            <a:r>
              <a:rPr lang="en-GB" dirty="0"/>
              <a:t>;</a:t>
            </a:r>
          </a:p>
        </p:txBody>
      </p:sp>
    </p:spTree>
    <p:extLst>
      <p:ext uri="{BB962C8B-B14F-4D97-AF65-F5344CB8AC3E}">
        <p14:creationId xmlns:p14="http://schemas.microsoft.com/office/powerpoint/2010/main" val="20517647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Childminder</a:t>
            </a:r>
            <a:r>
              <a:rPr lang="en-GB" dirty="0"/>
              <a:t> NMS</a:t>
            </a:r>
          </a:p>
        </p:txBody>
      </p:sp>
      <p:sp>
        <p:nvSpPr>
          <p:cNvPr id="4" name="Content Placeholder 3"/>
          <p:cNvSpPr>
            <a:spLocks noGrp="1"/>
          </p:cNvSpPr>
          <p:nvPr>
            <p:ph sz="half" idx="2"/>
          </p:nvPr>
        </p:nvSpPr>
        <p:spPr>
          <a:xfrm>
            <a:off x="323528" y="1600201"/>
            <a:ext cx="8363272" cy="3989040"/>
          </a:xfrm>
        </p:spPr>
        <p:txBody>
          <a:bodyPr>
            <a:normAutofit fontScale="62500" lnSpcReduction="20000"/>
          </a:bodyPr>
          <a:lstStyle/>
          <a:p>
            <a:r>
              <a:rPr lang="en-GB" dirty="0"/>
              <a:t>13.1(CM) The child minder and any assistant employed by them are suitable to look after children under the age of eight, and have the appropriate skills, experience and qualifications to meet the needs of the children.  </a:t>
            </a:r>
          </a:p>
          <a:p>
            <a:r>
              <a:rPr lang="en-GB" dirty="0"/>
              <a:t> </a:t>
            </a:r>
          </a:p>
          <a:p>
            <a:r>
              <a:rPr lang="en-GB" dirty="0"/>
              <a:t>13.2(CM) The child minder has successfully completed an appropriate pre-registration course recognised in the Care Council for Wales’ current list of Accepted Qualifications for the Early Years and Childcare Workforce in Wales (or any list which supersedes it) and is at least 18 years of age. </a:t>
            </a:r>
          </a:p>
          <a:p>
            <a:endParaRPr lang="en-GB" dirty="0"/>
          </a:p>
          <a:p>
            <a:r>
              <a:rPr lang="en-GB" dirty="0"/>
              <a:t>13.6 (CM) The child minder has completed an appropriate first aid course which includes training in first aid for infants and young children before commencing child minding. A current first aid certificate is maintained</a:t>
            </a:r>
          </a:p>
        </p:txBody>
      </p:sp>
    </p:spTree>
    <p:extLst>
      <p:ext uri="{BB962C8B-B14F-4D97-AF65-F5344CB8AC3E}">
        <p14:creationId xmlns:p14="http://schemas.microsoft.com/office/powerpoint/2010/main" val="944332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Gofal</a:t>
            </a:r>
            <a:r>
              <a:rPr lang="en-GB" dirty="0"/>
              <a:t> </a:t>
            </a:r>
            <a:r>
              <a:rPr lang="en-GB" dirty="0" err="1"/>
              <a:t>dydd</a:t>
            </a:r>
            <a:r>
              <a:rPr lang="en-GB" dirty="0"/>
              <a:t> - SGC </a:t>
            </a:r>
          </a:p>
        </p:txBody>
      </p:sp>
      <p:sp>
        <p:nvSpPr>
          <p:cNvPr id="4" name="Content Placeholder 3"/>
          <p:cNvSpPr>
            <a:spLocks noGrp="1"/>
          </p:cNvSpPr>
          <p:nvPr>
            <p:ph sz="half" idx="2"/>
          </p:nvPr>
        </p:nvSpPr>
        <p:spPr>
          <a:xfrm>
            <a:off x="395536" y="1268760"/>
            <a:ext cx="8291264" cy="5328591"/>
          </a:xfrm>
        </p:spPr>
        <p:txBody>
          <a:bodyPr>
            <a:normAutofit fontScale="47500" lnSpcReduction="20000"/>
          </a:bodyPr>
          <a:lstStyle/>
          <a:p>
            <a:r>
              <a:rPr lang="en-GB" dirty="0"/>
              <a:t>13.6(GD) bod </a:t>
            </a:r>
            <a:r>
              <a:rPr lang="en-GB" dirty="0" err="1"/>
              <a:t>gan</a:t>
            </a:r>
            <a:r>
              <a:rPr lang="en-GB" dirty="0"/>
              <a:t> y person â </a:t>
            </a:r>
            <a:r>
              <a:rPr lang="en-GB" dirty="0" err="1"/>
              <a:t>chyfrifoldeb</a:t>
            </a:r>
            <a:r>
              <a:rPr lang="en-GB" dirty="0"/>
              <a:t> </a:t>
            </a:r>
            <a:r>
              <a:rPr lang="en-GB" dirty="0" err="1"/>
              <a:t>gymhwyster</a:t>
            </a:r>
            <a:r>
              <a:rPr lang="en-GB" dirty="0"/>
              <a:t> </a:t>
            </a:r>
            <a:r>
              <a:rPr lang="en-GB" dirty="0" err="1"/>
              <a:t>ar</a:t>
            </a:r>
            <a:r>
              <a:rPr lang="en-GB" dirty="0"/>
              <a:t> </a:t>
            </a:r>
            <a:r>
              <a:rPr lang="en-GB" dirty="0" err="1"/>
              <a:t>lefel</a:t>
            </a:r>
            <a:r>
              <a:rPr lang="en-GB" dirty="0"/>
              <a:t> 3 o </a:t>
            </a:r>
            <a:r>
              <a:rPr lang="en-GB" dirty="0" err="1"/>
              <a:t>leiaf</a:t>
            </a:r>
            <a:r>
              <a:rPr lang="en-GB" dirty="0"/>
              <a:t> a </a:t>
            </a:r>
            <a:r>
              <a:rPr lang="en-GB" dirty="0" err="1"/>
              <a:t>gydnabyddir</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p>
          <a:p>
            <a:r>
              <a:rPr lang="en-GB" dirty="0"/>
              <a:t> </a:t>
            </a:r>
          </a:p>
          <a:p>
            <a:r>
              <a:rPr lang="en-GB" dirty="0"/>
              <a:t>13.7(GD)(a)bod </a:t>
            </a:r>
            <a:r>
              <a:rPr lang="en-GB" dirty="0" err="1"/>
              <a:t>gan</a:t>
            </a:r>
            <a:r>
              <a:rPr lang="en-GB" dirty="0"/>
              <a:t> o </a:t>
            </a:r>
            <a:r>
              <a:rPr lang="en-GB" dirty="0" err="1"/>
              <a:t>leiaf</a:t>
            </a:r>
            <a:r>
              <a:rPr lang="en-GB" dirty="0"/>
              <a:t> </a:t>
            </a:r>
            <a:r>
              <a:rPr lang="en-GB" dirty="0" err="1"/>
              <a:t>hanner</a:t>
            </a:r>
            <a:r>
              <a:rPr lang="en-GB" dirty="0"/>
              <a:t> y staff </a:t>
            </a:r>
            <a:r>
              <a:rPr lang="en-GB" dirty="0" err="1"/>
              <a:t>nad</a:t>
            </a:r>
            <a:r>
              <a:rPr lang="en-GB" dirty="0"/>
              <a:t> </a:t>
            </a:r>
            <a:r>
              <a:rPr lang="en-GB" dirty="0" err="1"/>
              <a:t>ydynt</a:t>
            </a:r>
            <a:r>
              <a:rPr lang="en-GB" dirty="0"/>
              <a:t> </a:t>
            </a:r>
            <a:r>
              <a:rPr lang="en-GB" dirty="0" err="1"/>
              <a:t>yn</a:t>
            </a:r>
            <a:r>
              <a:rPr lang="en-GB" dirty="0"/>
              <a:t> </a:t>
            </a:r>
            <a:r>
              <a:rPr lang="en-GB" dirty="0" err="1"/>
              <a:t>goruchwylio</a:t>
            </a:r>
            <a:r>
              <a:rPr lang="en-GB" dirty="0"/>
              <a:t> plant </a:t>
            </a:r>
            <a:r>
              <a:rPr lang="en-GB" dirty="0" err="1"/>
              <a:t>gymhwyster</a:t>
            </a:r>
            <a:r>
              <a:rPr lang="en-GB" dirty="0"/>
              <a:t> </a:t>
            </a:r>
            <a:r>
              <a:rPr lang="en-GB" dirty="0" err="1"/>
              <a:t>ar</a:t>
            </a:r>
            <a:r>
              <a:rPr lang="en-GB" dirty="0"/>
              <a:t> </a:t>
            </a:r>
            <a:r>
              <a:rPr lang="en-GB" dirty="0" err="1"/>
              <a:t>lefel</a:t>
            </a:r>
            <a:r>
              <a:rPr lang="en-GB" dirty="0"/>
              <a:t> 2 o </a:t>
            </a:r>
            <a:r>
              <a:rPr lang="en-GB" dirty="0" err="1"/>
              <a:t>leiaf</a:t>
            </a:r>
            <a:r>
              <a:rPr lang="en-GB" dirty="0"/>
              <a:t> </a:t>
            </a:r>
            <a:r>
              <a:rPr lang="en-GB" dirty="0" err="1"/>
              <a:t>sydd</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r>
              <a:rPr lang="en-GB" dirty="0" err="1"/>
              <a:t>Rhaid</a:t>
            </a:r>
            <a:r>
              <a:rPr lang="en-GB" dirty="0"/>
              <a:t> bod </a:t>
            </a:r>
            <a:r>
              <a:rPr lang="en-GB" dirty="0" err="1"/>
              <a:t>gan</a:t>
            </a:r>
            <a:r>
              <a:rPr lang="en-GB" dirty="0"/>
              <a:t> o </a:t>
            </a:r>
            <a:r>
              <a:rPr lang="en-GB" dirty="0" err="1"/>
              <a:t>leiaf</a:t>
            </a:r>
            <a:r>
              <a:rPr lang="en-GB" dirty="0"/>
              <a:t> </a:t>
            </a:r>
            <a:r>
              <a:rPr lang="en-GB" dirty="0" err="1"/>
              <a:t>hanner</a:t>
            </a:r>
            <a:r>
              <a:rPr lang="en-GB" dirty="0"/>
              <a:t> y </a:t>
            </a:r>
            <a:r>
              <a:rPr lang="en-GB" dirty="0" err="1"/>
              <a:t>rhain</a:t>
            </a:r>
            <a:r>
              <a:rPr lang="en-GB" dirty="0"/>
              <a:t> </a:t>
            </a:r>
            <a:r>
              <a:rPr lang="en-GB" dirty="0" err="1"/>
              <a:t>gymhwyster</a:t>
            </a:r>
            <a:r>
              <a:rPr lang="en-GB" dirty="0"/>
              <a:t> </a:t>
            </a:r>
            <a:r>
              <a:rPr lang="en-GB" dirty="0" err="1"/>
              <a:t>lefel</a:t>
            </a:r>
            <a:r>
              <a:rPr lang="en-GB" dirty="0"/>
              <a:t> 3; </a:t>
            </a:r>
          </a:p>
          <a:p>
            <a:r>
              <a:rPr lang="en-GB" dirty="0"/>
              <a:t> 13.7(GD)(b)</a:t>
            </a:r>
            <a:r>
              <a:rPr lang="en-GB" dirty="0" err="1"/>
              <a:t>yn</a:t>
            </a:r>
            <a:r>
              <a:rPr lang="en-GB" dirty="0"/>
              <a:t> </a:t>
            </a:r>
            <a:r>
              <a:rPr lang="en-GB" dirty="0" err="1"/>
              <a:t>achos</a:t>
            </a:r>
            <a:r>
              <a:rPr lang="en-GB" dirty="0"/>
              <a:t> </a:t>
            </a:r>
            <a:r>
              <a:rPr lang="en-GB" dirty="0" err="1"/>
              <a:t>gofal</a:t>
            </a:r>
            <a:r>
              <a:rPr lang="en-GB" dirty="0"/>
              <a:t> </a:t>
            </a:r>
            <a:r>
              <a:rPr lang="en-GB" dirty="0" err="1"/>
              <a:t>dydd</a:t>
            </a:r>
            <a:r>
              <a:rPr lang="en-GB" dirty="0"/>
              <a:t> </a:t>
            </a:r>
            <a:r>
              <a:rPr lang="en-GB" dirty="0" err="1"/>
              <a:t>llawn</a:t>
            </a:r>
            <a:r>
              <a:rPr lang="en-GB" dirty="0"/>
              <a:t>, </a:t>
            </a:r>
            <a:r>
              <a:rPr lang="en-GB" dirty="0" err="1"/>
              <a:t>rhaid</a:t>
            </a:r>
            <a:r>
              <a:rPr lang="en-GB" dirty="0"/>
              <a:t> bod </a:t>
            </a:r>
            <a:r>
              <a:rPr lang="en-GB" dirty="0" err="1"/>
              <a:t>gan</a:t>
            </a:r>
            <a:r>
              <a:rPr lang="en-GB" dirty="0"/>
              <a:t> o </a:t>
            </a:r>
            <a:r>
              <a:rPr lang="en-GB" dirty="0" err="1"/>
              <a:t>leiaf</a:t>
            </a:r>
            <a:r>
              <a:rPr lang="en-GB" dirty="0"/>
              <a:t> 80% </a:t>
            </a:r>
            <a:r>
              <a:rPr lang="en-GB" dirty="0" err="1"/>
              <a:t>o'r</a:t>
            </a:r>
            <a:r>
              <a:rPr lang="en-GB" dirty="0"/>
              <a:t> staff </a:t>
            </a:r>
            <a:r>
              <a:rPr lang="en-GB" dirty="0" err="1"/>
              <a:t>nad</a:t>
            </a:r>
            <a:r>
              <a:rPr lang="en-GB" dirty="0"/>
              <a:t> </a:t>
            </a:r>
            <a:r>
              <a:rPr lang="en-GB" dirty="0" err="1"/>
              <a:t>ydynt</a:t>
            </a:r>
            <a:r>
              <a:rPr lang="en-GB" dirty="0"/>
              <a:t> </a:t>
            </a:r>
            <a:r>
              <a:rPr lang="en-GB" dirty="0" err="1"/>
              <a:t>yn</a:t>
            </a:r>
            <a:r>
              <a:rPr lang="en-GB" dirty="0"/>
              <a:t> </a:t>
            </a:r>
            <a:r>
              <a:rPr lang="en-GB" dirty="0" err="1"/>
              <a:t>goruchwylio</a:t>
            </a:r>
            <a:r>
              <a:rPr lang="en-GB" dirty="0"/>
              <a:t> plant </a:t>
            </a:r>
            <a:r>
              <a:rPr lang="en-GB" dirty="0" err="1"/>
              <a:t>gymhwyster</a:t>
            </a:r>
            <a:r>
              <a:rPr lang="en-GB" dirty="0"/>
              <a:t> </a:t>
            </a:r>
            <a:r>
              <a:rPr lang="en-GB" dirty="0" err="1"/>
              <a:t>lefel</a:t>
            </a:r>
            <a:r>
              <a:rPr lang="en-GB" dirty="0"/>
              <a:t> 2 o </a:t>
            </a:r>
            <a:r>
              <a:rPr lang="en-GB" dirty="0" err="1"/>
              <a:t>leiaf</a:t>
            </a:r>
            <a:r>
              <a:rPr lang="en-GB" dirty="0"/>
              <a:t> </a:t>
            </a:r>
            <a:r>
              <a:rPr lang="en-GB" dirty="0" err="1"/>
              <a:t>sydd</a:t>
            </a:r>
            <a:r>
              <a:rPr lang="en-GB" dirty="0"/>
              <a:t> </a:t>
            </a:r>
            <a:r>
              <a:rPr lang="en-GB" dirty="0" err="1"/>
              <a:t>ar</a:t>
            </a:r>
            <a:r>
              <a:rPr lang="en-GB" dirty="0"/>
              <a:t> </a:t>
            </a:r>
            <a:r>
              <a:rPr lang="en-GB" dirty="0" err="1"/>
              <a:t>restr</a:t>
            </a:r>
            <a:r>
              <a:rPr lang="en-GB" dirty="0"/>
              <a:t> </a:t>
            </a:r>
            <a:r>
              <a:rPr lang="en-GB" dirty="0" err="1"/>
              <a:t>bresennol</a:t>
            </a:r>
            <a:r>
              <a:rPr lang="en-GB" dirty="0"/>
              <a:t> </a:t>
            </a:r>
            <a:r>
              <a:rPr lang="en-GB" dirty="0" err="1"/>
              <a:t>Cyngor</a:t>
            </a:r>
            <a:r>
              <a:rPr lang="en-GB" dirty="0"/>
              <a:t> </a:t>
            </a:r>
            <a:r>
              <a:rPr lang="en-GB" dirty="0" err="1"/>
              <a:t>Gofal</a:t>
            </a:r>
            <a:r>
              <a:rPr lang="en-GB" dirty="0"/>
              <a:t> </a:t>
            </a:r>
            <a:r>
              <a:rPr lang="en-GB" dirty="0" err="1"/>
              <a:t>Cymru</a:t>
            </a:r>
            <a:r>
              <a:rPr lang="en-GB" dirty="0"/>
              <a:t> o </a:t>
            </a:r>
            <a:r>
              <a:rPr lang="en-GB" dirty="0" err="1"/>
              <a:t>Gymwysterau</a:t>
            </a:r>
            <a:r>
              <a:rPr lang="en-GB" dirty="0"/>
              <a:t> </a:t>
            </a:r>
            <a:r>
              <a:rPr lang="en-GB" dirty="0" err="1"/>
              <a:t>Derbyniol</a:t>
            </a:r>
            <a:r>
              <a:rPr lang="en-GB" dirty="0"/>
              <a:t> </a:t>
            </a:r>
            <a:r>
              <a:rPr lang="en-GB" dirty="0" err="1"/>
              <a:t>ar</a:t>
            </a:r>
            <a:r>
              <a:rPr lang="en-GB" dirty="0"/>
              <a:t> </a:t>
            </a:r>
            <a:r>
              <a:rPr lang="en-GB" dirty="0" err="1"/>
              <a:t>gyfer</a:t>
            </a:r>
            <a:r>
              <a:rPr lang="en-GB" dirty="0"/>
              <a:t> y </a:t>
            </a:r>
            <a:r>
              <a:rPr lang="en-GB" dirty="0" err="1"/>
              <a:t>Gweithlu</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a:t>
            </a:r>
            <a:r>
              <a:rPr lang="en-GB" dirty="0" err="1"/>
              <a:t>neu</a:t>
            </a:r>
            <a:r>
              <a:rPr lang="en-GB" dirty="0"/>
              <a:t> </a:t>
            </a:r>
            <a:r>
              <a:rPr lang="en-GB" dirty="0" err="1"/>
              <a:t>yn</a:t>
            </a:r>
            <a:r>
              <a:rPr lang="en-GB" dirty="0"/>
              <a:t> Fframwaith </a:t>
            </a:r>
            <a:r>
              <a:rPr lang="en-GB" dirty="0" err="1"/>
              <a:t>Cymwysterau</a:t>
            </a:r>
            <a:r>
              <a:rPr lang="en-GB" dirty="0"/>
              <a:t> </a:t>
            </a:r>
            <a:r>
              <a:rPr lang="en-GB" dirty="0" err="1"/>
              <a:t>Integredig</a:t>
            </a:r>
            <a:r>
              <a:rPr lang="en-GB" dirty="0"/>
              <a:t> Skills Active </a:t>
            </a:r>
            <a:r>
              <a:rPr lang="en-GB" dirty="0" err="1"/>
              <a:t>ar</a:t>
            </a:r>
            <a:r>
              <a:rPr lang="en-GB" dirty="0"/>
              <a:t> </a:t>
            </a:r>
            <a:r>
              <a:rPr lang="en-GB" dirty="0" err="1"/>
              <a:t>gyfer</a:t>
            </a:r>
            <a:r>
              <a:rPr lang="en-GB" dirty="0"/>
              <a:t> </a:t>
            </a:r>
            <a:r>
              <a:rPr lang="en-GB" dirty="0" err="1"/>
              <a:t>Gwaith</a:t>
            </a:r>
            <a:r>
              <a:rPr lang="en-GB" dirty="0"/>
              <a:t> </a:t>
            </a:r>
            <a:r>
              <a:rPr lang="en-GB" dirty="0" err="1"/>
              <a:t>Chwarae</a:t>
            </a:r>
            <a:r>
              <a:rPr lang="en-GB" dirty="0"/>
              <a:t> (</a:t>
            </a:r>
            <a:r>
              <a:rPr lang="en-GB" dirty="0" err="1"/>
              <a:t>neu</a:t>
            </a:r>
            <a:r>
              <a:rPr lang="en-GB" dirty="0"/>
              <a:t> </a:t>
            </a:r>
            <a:r>
              <a:rPr lang="en-GB" dirty="0" err="1"/>
              <a:t>ar</a:t>
            </a:r>
            <a:r>
              <a:rPr lang="en-GB" dirty="0"/>
              <a:t> </a:t>
            </a:r>
            <a:r>
              <a:rPr lang="en-GB" dirty="0" err="1"/>
              <a:t>unrhyw</a:t>
            </a:r>
            <a:r>
              <a:rPr lang="en-GB" dirty="0"/>
              <a:t> </a:t>
            </a:r>
            <a:r>
              <a:rPr lang="en-GB" dirty="0" err="1"/>
              <a:t>restrau</a:t>
            </a:r>
            <a:r>
              <a:rPr lang="en-GB" dirty="0"/>
              <a:t> </a:t>
            </a:r>
            <a:r>
              <a:rPr lang="en-GB" dirty="0" err="1"/>
              <a:t>sy'n</a:t>
            </a:r>
            <a:r>
              <a:rPr lang="en-GB" dirty="0"/>
              <a:t> </a:t>
            </a:r>
            <a:r>
              <a:rPr lang="en-GB" dirty="0" err="1"/>
              <a:t>eu</a:t>
            </a:r>
            <a:r>
              <a:rPr lang="en-GB" dirty="0"/>
              <a:t> </a:t>
            </a:r>
            <a:r>
              <a:rPr lang="en-GB" dirty="0" err="1"/>
              <a:t>disodli</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swydd</a:t>
            </a:r>
            <a:r>
              <a:rPr lang="en-GB" dirty="0"/>
              <a:t>. </a:t>
            </a:r>
            <a:r>
              <a:rPr lang="en-GB" dirty="0" err="1"/>
              <a:t>Rhaid</a:t>
            </a:r>
            <a:r>
              <a:rPr lang="en-GB" dirty="0"/>
              <a:t> bod </a:t>
            </a:r>
            <a:r>
              <a:rPr lang="en-GB" dirty="0" err="1"/>
              <a:t>gan</a:t>
            </a:r>
            <a:r>
              <a:rPr lang="en-GB" dirty="0"/>
              <a:t> o </a:t>
            </a:r>
            <a:r>
              <a:rPr lang="en-GB" dirty="0" err="1"/>
              <a:t>leiaf</a:t>
            </a:r>
            <a:r>
              <a:rPr lang="en-GB" dirty="0"/>
              <a:t> </a:t>
            </a:r>
            <a:r>
              <a:rPr lang="en-GB" dirty="0" err="1"/>
              <a:t>hanner</a:t>
            </a:r>
            <a:r>
              <a:rPr lang="en-GB" dirty="0"/>
              <a:t> y </a:t>
            </a:r>
            <a:r>
              <a:rPr lang="en-GB" dirty="0" err="1"/>
              <a:t>rhain</a:t>
            </a:r>
            <a:r>
              <a:rPr lang="en-GB" dirty="0"/>
              <a:t> </a:t>
            </a:r>
            <a:r>
              <a:rPr lang="en-GB" dirty="0" err="1"/>
              <a:t>gymhwyster</a:t>
            </a:r>
            <a:r>
              <a:rPr lang="en-GB" dirty="0"/>
              <a:t> </a:t>
            </a:r>
            <a:r>
              <a:rPr lang="en-GB" dirty="0" err="1"/>
              <a:t>lefel</a:t>
            </a:r>
            <a:r>
              <a:rPr lang="en-GB" dirty="0"/>
              <a:t> 3; </a:t>
            </a:r>
          </a:p>
          <a:p>
            <a:r>
              <a:rPr lang="en-GB" dirty="0"/>
              <a:t> </a:t>
            </a:r>
          </a:p>
          <a:p>
            <a:r>
              <a:rPr lang="en-GB" dirty="0"/>
              <a:t>13.8(GD) bod </a:t>
            </a:r>
            <a:r>
              <a:rPr lang="en-GB" dirty="0" err="1"/>
              <a:t>pob</a:t>
            </a:r>
            <a:r>
              <a:rPr lang="en-GB" dirty="0"/>
              <a:t> </a:t>
            </a:r>
            <a:r>
              <a:rPr lang="en-GB" dirty="0" err="1"/>
              <a:t>aelod</a:t>
            </a:r>
            <a:r>
              <a:rPr lang="en-GB" dirty="0"/>
              <a:t> o staff </a:t>
            </a:r>
            <a:r>
              <a:rPr lang="en-GB" dirty="0" err="1"/>
              <a:t>dan</a:t>
            </a:r>
            <a:r>
              <a:rPr lang="en-GB" dirty="0"/>
              <a:t> </a:t>
            </a:r>
            <a:r>
              <a:rPr lang="en-GB" dirty="0" err="1"/>
              <a:t>hyfforddiant</a:t>
            </a:r>
            <a:r>
              <a:rPr lang="en-GB" dirty="0"/>
              <a:t> </a:t>
            </a:r>
            <a:r>
              <a:rPr lang="en-GB" dirty="0" err="1"/>
              <a:t>yn</a:t>
            </a:r>
            <a:r>
              <a:rPr lang="en-GB" dirty="0"/>
              <a:t> </a:t>
            </a:r>
            <a:r>
              <a:rPr lang="en-GB" dirty="0" err="1"/>
              <a:t>gweithio</a:t>
            </a:r>
            <a:r>
              <a:rPr lang="en-GB" dirty="0"/>
              <a:t> </a:t>
            </a:r>
            <a:r>
              <a:rPr lang="en-GB" dirty="0" err="1"/>
              <a:t>dan</a:t>
            </a:r>
            <a:r>
              <a:rPr lang="en-GB" dirty="0"/>
              <a:t> </a:t>
            </a:r>
            <a:r>
              <a:rPr lang="en-GB" dirty="0" err="1"/>
              <a:t>oruchwyliaeth</a:t>
            </a:r>
            <a:r>
              <a:rPr lang="en-GB" dirty="0"/>
              <a:t> </a:t>
            </a:r>
            <a:r>
              <a:rPr lang="en-GB" dirty="0" err="1"/>
              <a:t>agos</a:t>
            </a:r>
            <a:r>
              <a:rPr lang="en-GB" dirty="0"/>
              <a:t> bob </a:t>
            </a:r>
            <a:r>
              <a:rPr lang="en-GB" dirty="0" err="1"/>
              <a:t>amser</a:t>
            </a:r>
            <a:r>
              <a:rPr lang="en-GB" dirty="0"/>
              <a:t>; </a:t>
            </a:r>
          </a:p>
          <a:p>
            <a:r>
              <a:rPr lang="en-GB" dirty="0"/>
              <a:t> 13.9(GD) bod </a:t>
            </a:r>
            <a:r>
              <a:rPr lang="en-GB" dirty="0" err="1"/>
              <a:t>pob</a:t>
            </a:r>
            <a:r>
              <a:rPr lang="en-GB" dirty="0"/>
              <a:t> </a:t>
            </a:r>
            <a:r>
              <a:rPr lang="en-GB" dirty="0" err="1"/>
              <a:t>aelod</a:t>
            </a:r>
            <a:r>
              <a:rPr lang="en-GB" dirty="0"/>
              <a:t> o staff </a:t>
            </a:r>
            <a:r>
              <a:rPr lang="en-GB" dirty="0" err="1"/>
              <a:t>yn</a:t>
            </a:r>
            <a:r>
              <a:rPr lang="en-GB" dirty="0"/>
              <a:t> </a:t>
            </a:r>
            <a:r>
              <a:rPr lang="en-GB" dirty="0" err="1"/>
              <a:t>derbyn</a:t>
            </a:r>
            <a:r>
              <a:rPr lang="en-GB" dirty="0"/>
              <a:t> </a:t>
            </a:r>
            <a:r>
              <a:rPr lang="en-GB" dirty="0" err="1"/>
              <a:t>hyfforddiant</a:t>
            </a:r>
            <a:r>
              <a:rPr lang="en-GB" dirty="0"/>
              <a:t> </a:t>
            </a:r>
            <a:r>
              <a:rPr lang="en-GB" dirty="0" err="1"/>
              <a:t>sefydlu</a:t>
            </a:r>
            <a:r>
              <a:rPr lang="en-GB" dirty="0"/>
              <a:t>, </a:t>
            </a:r>
            <a:r>
              <a:rPr lang="en-GB" dirty="0" err="1"/>
              <a:t>sy'n</a:t>
            </a:r>
            <a:r>
              <a:rPr lang="en-GB" dirty="0"/>
              <a:t> </a:t>
            </a:r>
            <a:r>
              <a:rPr lang="en-GB" dirty="0" err="1"/>
              <a:t>cynnwys</a:t>
            </a:r>
            <a:r>
              <a:rPr lang="en-GB" dirty="0"/>
              <a:t> </a:t>
            </a:r>
            <a:r>
              <a:rPr lang="en-GB" dirty="0" err="1"/>
              <a:t>polisïau</a:t>
            </a:r>
            <a:r>
              <a:rPr lang="en-GB" dirty="0"/>
              <a:t> a </a:t>
            </a:r>
            <a:r>
              <a:rPr lang="en-GB" dirty="0" err="1"/>
              <a:t>gweithdrefnau</a:t>
            </a:r>
            <a:r>
              <a:rPr lang="en-GB" dirty="0"/>
              <a:t> </a:t>
            </a:r>
            <a:r>
              <a:rPr lang="en-GB" dirty="0" err="1"/>
              <a:t>amddiffyn</a:t>
            </a:r>
            <a:r>
              <a:rPr lang="en-GB" dirty="0"/>
              <a:t> plant ac </a:t>
            </a:r>
            <a:r>
              <a:rPr lang="en-GB" dirty="0" err="1"/>
              <a:t>iechyd</a:t>
            </a:r>
            <a:r>
              <a:rPr lang="en-GB" dirty="0"/>
              <a:t> a </a:t>
            </a:r>
            <a:r>
              <a:rPr lang="en-GB" dirty="0" err="1"/>
              <a:t>diogelwch</a:t>
            </a:r>
            <a:r>
              <a:rPr lang="en-GB" dirty="0"/>
              <a:t>, </a:t>
            </a:r>
            <a:r>
              <a:rPr lang="en-GB" dirty="0" err="1"/>
              <a:t>yn</a:t>
            </a:r>
            <a:r>
              <a:rPr lang="en-GB" dirty="0"/>
              <a:t> </a:t>
            </a:r>
            <a:r>
              <a:rPr lang="en-GB" dirty="0" err="1"/>
              <a:t>ystod</a:t>
            </a:r>
            <a:r>
              <a:rPr lang="en-GB" dirty="0"/>
              <a:t> </a:t>
            </a:r>
            <a:r>
              <a:rPr lang="en-GB" dirty="0" err="1"/>
              <a:t>eu</a:t>
            </a:r>
            <a:r>
              <a:rPr lang="en-GB" dirty="0"/>
              <a:t> </a:t>
            </a:r>
            <a:r>
              <a:rPr lang="en-GB" dirty="0" err="1"/>
              <a:t>hwythnos</a:t>
            </a:r>
            <a:r>
              <a:rPr lang="en-GB" dirty="0"/>
              <a:t> </a:t>
            </a:r>
            <a:r>
              <a:rPr lang="en-GB" dirty="0" err="1"/>
              <a:t>gyntaf</a:t>
            </a:r>
            <a:r>
              <a:rPr lang="en-GB" dirty="0"/>
              <a:t> </a:t>
            </a:r>
            <a:r>
              <a:rPr lang="en-GB" dirty="0" err="1"/>
              <a:t>yn</a:t>
            </a:r>
            <a:r>
              <a:rPr lang="en-GB" dirty="0"/>
              <a:t> y </a:t>
            </a:r>
            <a:r>
              <a:rPr lang="en-GB" dirty="0" err="1"/>
              <a:t>gwaith</a:t>
            </a:r>
            <a:r>
              <a:rPr lang="en-GB" dirty="0"/>
              <a:t>; </a:t>
            </a:r>
          </a:p>
          <a:p>
            <a:r>
              <a:rPr lang="en-GB" dirty="0"/>
              <a:t> 13.10(GD) </a:t>
            </a:r>
            <a:r>
              <a:rPr lang="en-GB" dirty="0" err="1"/>
              <a:t>yr</a:t>
            </a:r>
            <a:r>
              <a:rPr lang="en-GB" dirty="0"/>
              <a:t> </a:t>
            </a:r>
            <a:r>
              <a:rPr lang="en-GB" dirty="0" err="1"/>
              <a:t>eir</a:t>
            </a:r>
            <a:r>
              <a:rPr lang="en-GB" dirty="0"/>
              <a:t> </a:t>
            </a:r>
            <a:r>
              <a:rPr lang="en-GB" dirty="0" err="1"/>
              <a:t>i'r</a:t>
            </a:r>
            <a:r>
              <a:rPr lang="en-GB" dirty="0"/>
              <a:t> </a:t>
            </a:r>
            <a:r>
              <a:rPr lang="en-GB" dirty="0" err="1"/>
              <a:t>afael</a:t>
            </a:r>
            <a:r>
              <a:rPr lang="en-GB" dirty="0"/>
              <a:t> ag </a:t>
            </a:r>
            <a:r>
              <a:rPr lang="en-GB" dirty="0" err="1"/>
              <a:t>anghenion</a:t>
            </a:r>
            <a:r>
              <a:rPr lang="en-GB" dirty="0"/>
              <a:t> </a:t>
            </a:r>
            <a:r>
              <a:rPr lang="en-GB" dirty="0" err="1"/>
              <a:t>hyfforddi</a:t>
            </a:r>
            <a:r>
              <a:rPr lang="en-GB" dirty="0"/>
              <a:t> </a:t>
            </a:r>
            <a:r>
              <a:rPr lang="en-GB" dirty="0" err="1"/>
              <a:t>parhaus</a:t>
            </a:r>
            <a:r>
              <a:rPr lang="en-GB" dirty="0"/>
              <a:t> y staff ac y </a:t>
            </a:r>
            <a:r>
              <a:rPr lang="en-GB" dirty="0" err="1"/>
              <a:t>darperir</a:t>
            </a:r>
            <a:r>
              <a:rPr lang="en-GB" dirty="0"/>
              <a:t> </a:t>
            </a:r>
            <a:r>
              <a:rPr lang="en-GB" dirty="0" err="1"/>
              <a:t>ar</a:t>
            </a:r>
            <a:r>
              <a:rPr lang="en-GB" dirty="0"/>
              <a:t> </a:t>
            </a:r>
            <a:r>
              <a:rPr lang="en-GB" dirty="0" err="1"/>
              <a:t>eu</a:t>
            </a:r>
            <a:r>
              <a:rPr lang="en-GB" dirty="0"/>
              <a:t> </a:t>
            </a:r>
            <a:r>
              <a:rPr lang="en-GB" dirty="0" err="1"/>
              <a:t>cyfer</a:t>
            </a:r>
            <a:r>
              <a:rPr lang="en-GB" dirty="0"/>
              <a:t> </a:t>
            </a:r>
            <a:r>
              <a:rPr lang="en-GB" dirty="0" err="1"/>
              <a:t>yn</a:t>
            </a:r>
            <a:r>
              <a:rPr lang="en-GB" dirty="0"/>
              <a:t> </a:t>
            </a:r>
            <a:r>
              <a:rPr lang="en-GB" dirty="0" err="1"/>
              <a:t>rheolaidd</a:t>
            </a:r>
            <a:r>
              <a:rPr lang="en-GB" dirty="0"/>
              <a:t>; </a:t>
            </a:r>
          </a:p>
          <a:p>
            <a:r>
              <a:rPr lang="en-GB" dirty="0"/>
              <a:t> 13.11(GD) bod </a:t>
            </a:r>
            <a:r>
              <a:rPr lang="en-GB" dirty="0" err="1"/>
              <a:t>yr</a:t>
            </a:r>
            <a:r>
              <a:rPr lang="en-GB" dirty="0"/>
              <a:t> </a:t>
            </a:r>
            <a:r>
              <a:rPr lang="en-GB" dirty="0" err="1"/>
              <a:t>holl</a:t>
            </a:r>
            <a:r>
              <a:rPr lang="en-GB" dirty="0"/>
              <a:t> staff </a:t>
            </a:r>
            <a:r>
              <a:rPr lang="en-GB" dirty="0" err="1"/>
              <a:t>cyflogedig</a:t>
            </a:r>
            <a:r>
              <a:rPr lang="en-GB" dirty="0"/>
              <a:t> </a:t>
            </a:r>
            <a:r>
              <a:rPr lang="en-GB" dirty="0" err="1"/>
              <a:t>yn</a:t>
            </a:r>
            <a:r>
              <a:rPr lang="en-GB" dirty="0"/>
              <a:t> </a:t>
            </a:r>
            <a:r>
              <a:rPr lang="en-GB" dirty="0" err="1"/>
              <a:t>derbyn</a:t>
            </a:r>
            <a:r>
              <a:rPr lang="en-GB" dirty="0"/>
              <a:t> </a:t>
            </a:r>
            <a:r>
              <a:rPr lang="en-GB" dirty="0" err="1"/>
              <a:t>goruchwyliaeth</a:t>
            </a:r>
            <a:r>
              <a:rPr lang="en-GB" dirty="0"/>
              <a:t> un-</a:t>
            </a:r>
            <a:r>
              <a:rPr lang="en-GB" dirty="0" err="1"/>
              <a:t>i</a:t>
            </a:r>
            <a:r>
              <a:rPr lang="en-GB" dirty="0"/>
              <a:t>-un </a:t>
            </a:r>
            <a:r>
              <a:rPr lang="en-GB" dirty="0" err="1"/>
              <a:t>yn</a:t>
            </a:r>
            <a:r>
              <a:rPr lang="en-GB" dirty="0"/>
              <a:t> </a:t>
            </a:r>
            <a:r>
              <a:rPr lang="en-GB" dirty="0" err="1"/>
              <a:t>rheolaidd</a:t>
            </a:r>
            <a:r>
              <a:rPr lang="en-GB" dirty="0"/>
              <a:t> </a:t>
            </a:r>
            <a:r>
              <a:rPr lang="en-GB" dirty="0" err="1"/>
              <a:t>sy'n</a:t>
            </a:r>
            <a:r>
              <a:rPr lang="en-GB" dirty="0"/>
              <a:t> </a:t>
            </a:r>
            <a:r>
              <a:rPr lang="en-GB" dirty="0" err="1"/>
              <a:t>eu</a:t>
            </a:r>
            <a:r>
              <a:rPr lang="en-GB" dirty="0"/>
              <a:t> </a:t>
            </a:r>
            <a:r>
              <a:rPr lang="en-GB" dirty="0" err="1"/>
              <a:t>hannog</a:t>
            </a:r>
            <a:r>
              <a:rPr lang="en-GB" dirty="0"/>
              <a:t> </a:t>
            </a:r>
            <a:r>
              <a:rPr lang="en-GB" dirty="0" err="1"/>
              <a:t>i</a:t>
            </a:r>
            <a:r>
              <a:rPr lang="en-GB" dirty="0"/>
              <a:t> </a:t>
            </a:r>
            <a:r>
              <a:rPr lang="en-GB" dirty="0" err="1"/>
              <a:t>feddwl</a:t>
            </a:r>
            <a:r>
              <a:rPr lang="en-GB" dirty="0"/>
              <a:t> am </a:t>
            </a:r>
            <a:r>
              <a:rPr lang="en-GB" dirty="0" err="1"/>
              <a:t>ansawdd</a:t>
            </a:r>
            <a:r>
              <a:rPr lang="en-GB" dirty="0"/>
              <a:t> </a:t>
            </a:r>
            <a:r>
              <a:rPr lang="en-GB" dirty="0" err="1"/>
              <a:t>eu</a:t>
            </a:r>
            <a:r>
              <a:rPr lang="en-GB" dirty="0"/>
              <a:t> </a:t>
            </a:r>
            <a:r>
              <a:rPr lang="en-GB" dirty="0" err="1"/>
              <a:t>dulliau</a:t>
            </a:r>
            <a:r>
              <a:rPr lang="en-GB" dirty="0"/>
              <a:t> </a:t>
            </a:r>
            <a:r>
              <a:rPr lang="en-GB" dirty="0" err="1"/>
              <a:t>ymarfer</a:t>
            </a:r>
            <a:r>
              <a:rPr lang="en-GB" dirty="0"/>
              <a:t> a </a:t>
            </a:r>
            <a:r>
              <a:rPr lang="en-GB" dirty="0" err="1"/>
              <a:t>chodi</a:t>
            </a:r>
            <a:r>
              <a:rPr lang="en-GB" dirty="0"/>
              <a:t> </a:t>
            </a:r>
            <a:r>
              <a:rPr lang="en-GB" dirty="0" err="1"/>
              <a:t>unrhyw</a:t>
            </a:r>
            <a:r>
              <a:rPr lang="en-GB" dirty="0"/>
              <a:t> </a:t>
            </a:r>
            <a:r>
              <a:rPr lang="en-GB" dirty="0" err="1"/>
              <a:t>bryderon</a:t>
            </a:r>
            <a:r>
              <a:rPr lang="en-GB" dirty="0"/>
              <a:t> </a:t>
            </a:r>
            <a:r>
              <a:rPr lang="en-GB" dirty="0" err="1"/>
              <a:t>ynghylch</a:t>
            </a:r>
            <a:r>
              <a:rPr lang="en-GB" dirty="0"/>
              <a:t> </a:t>
            </a:r>
            <a:r>
              <a:rPr lang="en-GB" dirty="0" err="1"/>
              <a:t>materion</a:t>
            </a:r>
            <a:r>
              <a:rPr lang="en-GB" dirty="0"/>
              <a:t> </a:t>
            </a:r>
            <a:r>
              <a:rPr lang="en-GB" dirty="0" err="1"/>
              <a:t>amddiffyn</a:t>
            </a:r>
            <a:r>
              <a:rPr lang="en-GB" dirty="0"/>
              <a:t> plant. </a:t>
            </a:r>
            <a:r>
              <a:rPr lang="en-GB" dirty="0" err="1"/>
              <a:t>Rhaid</a:t>
            </a:r>
            <a:r>
              <a:rPr lang="en-GB" dirty="0"/>
              <a:t> </a:t>
            </a:r>
            <a:r>
              <a:rPr lang="en-GB" dirty="0" err="1"/>
              <a:t>sicrhau</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eu</a:t>
            </a:r>
            <a:r>
              <a:rPr lang="en-GB" dirty="0"/>
              <a:t> </a:t>
            </a:r>
            <a:r>
              <a:rPr lang="en-GB" dirty="0" err="1"/>
              <a:t>harfarnu'n</a:t>
            </a:r>
            <a:r>
              <a:rPr lang="en-GB" dirty="0"/>
              <a:t> </a:t>
            </a:r>
            <a:r>
              <a:rPr lang="en-GB" dirty="0" err="1"/>
              <a:t>ffurfiol</a:t>
            </a:r>
            <a:r>
              <a:rPr lang="en-GB" dirty="0"/>
              <a:t> o </a:t>
            </a:r>
            <a:r>
              <a:rPr lang="en-GB" dirty="0" err="1"/>
              <a:t>leiaf</a:t>
            </a:r>
            <a:r>
              <a:rPr lang="en-GB" dirty="0"/>
              <a:t> </a:t>
            </a:r>
            <a:r>
              <a:rPr lang="en-GB" dirty="0" err="1"/>
              <a:t>unwaith</a:t>
            </a:r>
            <a:r>
              <a:rPr lang="en-GB" dirty="0"/>
              <a:t> y </a:t>
            </a:r>
            <a:r>
              <a:rPr lang="en-GB" dirty="0" err="1"/>
              <a:t>flwyddyn</a:t>
            </a:r>
            <a:r>
              <a:rPr lang="en-GB" dirty="0"/>
              <a:t> </a:t>
            </a:r>
            <a:r>
              <a:rPr lang="en-GB" dirty="0" err="1"/>
              <a:t>hefyd</a:t>
            </a:r>
            <a:r>
              <a:rPr lang="en-GB" dirty="0"/>
              <a:t>;</a:t>
            </a:r>
          </a:p>
        </p:txBody>
      </p:sp>
    </p:spTree>
    <p:extLst>
      <p:ext uri="{BB962C8B-B14F-4D97-AF65-F5344CB8AC3E}">
        <p14:creationId xmlns:p14="http://schemas.microsoft.com/office/powerpoint/2010/main" val="4059137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Day Care NMS</a:t>
            </a:r>
          </a:p>
        </p:txBody>
      </p:sp>
      <p:sp>
        <p:nvSpPr>
          <p:cNvPr id="4" name="Content Placeholder 3"/>
          <p:cNvSpPr>
            <a:spLocks noGrp="1"/>
          </p:cNvSpPr>
          <p:nvPr>
            <p:ph sz="half" idx="2"/>
          </p:nvPr>
        </p:nvSpPr>
        <p:spPr>
          <a:xfrm>
            <a:off x="323528" y="1600201"/>
            <a:ext cx="8363272" cy="3989040"/>
          </a:xfrm>
        </p:spPr>
        <p:txBody>
          <a:bodyPr>
            <a:normAutofit fontScale="47500" lnSpcReduction="20000"/>
          </a:bodyPr>
          <a:lstStyle/>
          <a:p>
            <a:r>
              <a:rPr lang="en-GB" dirty="0"/>
              <a:t>13.6(DC) The person in charge has at least a level 3 qualification recognised on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a:r>
          </a:p>
          <a:p>
            <a:r>
              <a:rPr lang="en-GB" dirty="0"/>
              <a:t> 13.7(DC) (a) At least 50% of the non-supervisory staff holds a qualification at least at level 2 from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least half of these have a qualification at level 3. </a:t>
            </a:r>
          </a:p>
          <a:p>
            <a:r>
              <a:rPr lang="en-GB" dirty="0"/>
              <a:t> 13.7(DC) (b) For full day care at least 80% of the non-supervisory staff holds a qualification at least at level 2 from the Care Council for Wales’ current list of Accepted Qualifications for the Early Years and Childcare Workforce in Wales or Skills Active’s Integrated Qualification Framework for </a:t>
            </a:r>
            <a:r>
              <a:rPr lang="en-GB" dirty="0" err="1"/>
              <a:t>Playwork</a:t>
            </a:r>
            <a:r>
              <a:rPr lang="en-GB" dirty="0"/>
              <a:t> (or any lists which supersede them), which is appropriate to the post. At least half of these have a qualification at level 3. </a:t>
            </a:r>
          </a:p>
          <a:p>
            <a:r>
              <a:rPr lang="en-GB" dirty="0"/>
              <a:t> 13.8(DC) All trainees work under close supervision at all times.  </a:t>
            </a:r>
          </a:p>
          <a:p>
            <a:r>
              <a:rPr lang="en-GB" dirty="0"/>
              <a:t> 13.9(DC) All staff receive induction training which includes health and safety and child protection policies and procedures during their first week of employment.  </a:t>
            </a:r>
          </a:p>
          <a:p>
            <a:r>
              <a:rPr lang="en-GB" dirty="0"/>
              <a:t> 13.10(DC) The continuing training needs of staff are addressed and provided for on a regular basis.  </a:t>
            </a:r>
          </a:p>
          <a:p>
            <a:r>
              <a:rPr lang="en-GB" dirty="0"/>
              <a:t> 13.11(DC) All paid staff receive regular one-to-one supervision which encourages them to think about the quality of their practice and raise any safeguarding concerns. They also receive formal appraisal at least once a year.5</a:t>
            </a:r>
          </a:p>
        </p:txBody>
      </p:sp>
    </p:spTree>
    <p:extLst>
      <p:ext uri="{BB962C8B-B14F-4D97-AF65-F5344CB8AC3E}">
        <p14:creationId xmlns:p14="http://schemas.microsoft.com/office/powerpoint/2010/main" val="1578666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err="1"/>
              <a:t>Dechrau’n</a:t>
            </a:r>
            <a:r>
              <a:rPr lang="en-GB" dirty="0"/>
              <a:t> </a:t>
            </a:r>
            <a:r>
              <a:rPr lang="en-GB" dirty="0" err="1"/>
              <a:t>Deg</a:t>
            </a:r>
            <a:r>
              <a:rPr lang="en-GB" dirty="0"/>
              <a:t> </a:t>
            </a:r>
          </a:p>
        </p:txBody>
      </p:sp>
      <p:sp>
        <p:nvSpPr>
          <p:cNvPr id="4" name="Content Placeholder 3"/>
          <p:cNvSpPr>
            <a:spLocks noGrp="1"/>
          </p:cNvSpPr>
          <p:nvPr>
            <p:ph sz="half" idx="2"/>
          </p:nvPr>
        </p:nvSpPr>
        <p:spPr>
          <a:xfrm>
            <a:off x="457200" y="764704"/>
            <a:ext cx="8229600" cy="5112568"/>
          </a:xfrm>
        </p:spPr>
        <p:txBody>
          <a:bodyPr>
            <a:normAutofit fontScale="55000" lnSpcReduction="20000"/>
          </a:bodyPr>
          <a:lstStyle/>
          <a:p>
            <a:r>
              <a:rPr lang="en-GB" dirty="0" err="1"/>
              <a:t>Dylai’r</a:t>
            </a:r>
            <a:r>
              <a:rPr lang="en-GB" dirty="0"/>
              <a:t> staff </a:t>
            </a:r>
            <a:r>
              <a:rPr lang="en-GB" dirty="0" err="1"/>
              <a:t>sy'n</a:t>
            </a:r>
            <a:r>
              <a:rPr lang="en-GB" dirty="0"/>
              <a:t> </a:t>
            </a:r>
            <a:r>
              <a:rPr lang="en-GB" dirty="0" err="1"/>
              <a:t>gweithio</a:t>
            </a:r>
            <a:r>
              <a:rPr lang="en-GB" dirty="0"/>
              <a:t> </a:t>
            </a:r>
            <a:r>
              <a:rPr lang="en-GB" dirty="0" err="1"/>
              <a:t>gyda</a:t>
            </a:r>
            <a:r>
              <a:rPr lang="en-GB" dirty="0"/>
              <a:t> </a:t>
            </a:r>
            <a:r>
              <a:rPr lang="en-GB" dirty="0" err="1"/>
              <a:t>phlant</a:t>
            </a:r>
            <a:r>
              <a:rPr lang="en-GB" dirty="0"/>
              <a:t> </a:t>
            </a:r>
            <a:r>
              <a:rPr lang="en-GB" dirty="0" err="1"/>
              <a:t>ifanc</a:t>
            </a:r>
            <a:r>
              <a:rPr lang="en-GB" dirty="0"/>
              <a:t> </a:t>
            </a:r>
            <a:r>
              <a:rPr lang="en-GB" dirty="0" err="1"/>
              <a:t>fod</a:t>
            </a:r>
            <a:r>
              <a:rPr lang="en-GB" dirty="0"/>
              <a:t> </a:t>
            </a:r>
            <a:r>
              <a:rPr lang="en-GB" dirty="0" err="1"/>
              <a:t>wedi'u</a:t>
            </a:r>
            <a:r>
              <a:rPr lang="en-GB" dirty="0"/>
              <a:t> </a:t>
            </a:r>
            <a:r>
              <a:rPr lang="en-GB" dirty="0" err="1"/>
              <a:t>hyfforddi'n</a:t>
            </a:r>
            <a:r>
              <a:rPr lang="en-GB" dirty="0"/>
              <a:t> </a:t>
            </a:r>
            <a:r>
              <a:rPr lang="en-GB" dirty="0" err="1"/>
              <a:t>dda</a:t>
            </a:r>
            <a:r>
              <a:rPr lang="en-GB" dirty="0"/>
              <a:t> ac â </a:t>
            </a:r>
            <a:r>
              <a:rPr lang="en-GB" dirty="0" err="1"/>
              <a:t>chymwysterau</a:t>
            </a:r>
            <a:r>
              <a:rPr lang="en-GB" dirty="0"/>
              <a:t> da; </a:t>
            </a:r>
            <a:r>
              <a:rPr lang="en-GB" dirty="0" err="1"/>
              <a:t>dylent</a:t>
            </a:r>
            <a:r>
              <a:rPr lang="en-GB" dirty="0"/>
              <a:t> </a:t>
            </a:r>
            <a:r>
              <a:rPr lang="en-GB" dirty="0" err="1"/>
              <a:t>ddeall</a:t>
            </a:r>
            <a:r>
              <a:rPr lang="en-GB" dirty="0"/>
              <a:t> </a:t>
            </a:r>
            <a:r>
              <a:rPr lang="en-GB" dirty="0" err="1"/>
              <a:t>sut</a:t>
            </a:r>
            <a:r>
              <a:rPr lang="en-GB" dirty="0"/>
              <a:t> </a:t>
            </a:r>
            <a:r>
              <a:rPr lang="en-GB" dirty="0" err="1"/>
              <a:t>mae</a:t>
            </a:r>
            <a:r>
              <a:rPr lang="en-GB" dirty="0"/>
              <a:t> plant </a:t>
            </a:r>
            <a:r>
              <a:rPr lang="en-GB" dirty="0" err="1"/>
              <a:t>yn</a:t>
            </a:r>
            <a:r>
              <a:rPr lang="en-GB" dirty="0"/>
              <a:t> </a:t>
            </a:r>
            <a:r>
              <a:rPr lang="en-GB" dirty="0" err="1"/>
              <a:t>datblygu</a:t>
            </a:r>
            <a:r>
              <a:rPr lang="en-GB" dirty="0"/>
              <a:t> ac </a:t>
            </a:r>
            <a:r>
              <a:rPr lang="en-GB" dirty="0" err="1"/>
              <a:t>yn</a:t>
            </a:r>
            <a:r>
              <a:rPr lang="en-GB" dirty="0"/>
              <a:t> </a:t>
            </a:r>
            <a:r>
              <a:rPr lang="en-GB" dirty="0" err="1"/>
              <a:t>dysgu</a:t>
            </a:r>
            <a:r>
              <a:rPr lang="en-GB" dirty="0"/>
              <a:t>; a </a:t>
            </a:r>
            <a:r>
              <a:rPr lang="en-GB" dirty="0" err="1"/>
              <a:t>dylent</a:t>
            </a:r>
            <a:r>
              <a:rPr lang="en-GB" dirty="0"/>
              <a:t> </a:t>
            </a:r>
            <a:r>
              <a:rPr lang="en-GB" dirty="0" err="1"/>
              <a:t>fod</a:t>
            </a:r>
            <a:r>
              <a:rPr lang="en-GB" dirty="0"/>
              <a:t> </a:t>
            </a:r>
            <a:r>
              <a:rPr lang="en-GB" dirty="0" err="1"/>
              <a:t>yn</a:t>
            </a:r>
            <a:r>
              <a:rPr lang="en-GB" dirty="0"/>
              <a:t> </a:t>
            </a:r>
            <a:r>
              <a:rPr lang="en-GB" dirty="0" err="1"/>
              <a:t>sensitif</a:t>
            </a:r>
            <a:r>
              <a:rPr lang="en-GB" dirty="0"/>
              <a:t> ac </a:t>
            </a:r>
            <a:r>
              <a:rPr lang="en-GB" dirty="0" err="1"/>
              <a:t>yn</a:t>
            </a:r>
            <a:r>
              <a:rPr lang="en-GB" dirty="0"/>
              <a:t> </a:t>
            </a:r>
            <a:r>
              <a:rPr lang="en-GB" dirty="0" err="1"/>
              <a:t>ymatebol</a:t>
            </a:r>
            <a:r>
              <a:rPr lang="en-GB" dirty="0"/>
              <a:t> </a:t>
            </a:r>
            <a:r>
              <a:rPr lang="en-GB" dirty="0" err="1"/>
              <a:t>i'w</a:t>
            </a:r>
            <a:r>
              <a:rPr lang="en-GB" dirty="0"/>
              <a:t> </a:t>
            </a:r>
            <a:r>
              <a:rPr lang="en-GB" dirty="0" err="1"/>
              <a:t>hanghenion</a:t>
            </a:r>
            <a:r>
              <a:rPr lang="en-GB" dirty="0"/>
              <a:t> </a:t>
            </a:r>
            <a:r>
              <a:rPr lang="en-GB" dirty="0" err="1"/>
              <a:t>a'u</a:t>
            </a:r>
            <a:r>
              <a:rPr lang="en-GB" dirty="0"/>
              <a:t> </a:t>
            </a:r>
            <a:r>
              <a:rPr lang="en-GB" dirty="0" err="1"/>
              <a:t>teimladau</a:t>
            </a:r>
            <a:r>
              <a:rPr lang="en-GB" dirty="0"/>
              <a:t>. (2014: 4)</a:t>
            </a:r>
          </a:p>
          <a:p>
            <a:r>
              <a:rPr lang="en-GB" dirty="0" err="1"/>
              <a:t>Rhaid</a:t>
            </a:r>
            <a:r>
              <a:rPr lang="en-GB" dirty="0"/>
              <a:t> bod </a:t>
            </a:r>
            <a:r>
              <a:rPr lang="en-GB" dirty="0" err="1"/>
              <a:t>gan</a:t>
            </a:r>
            <a:r>
              <a:rPr lang="en-GB" dirty="0"/>
              <a:t> staff </a:t>
            </a:r>
            <a:r>
              <a:rPr lang="en-GB" dirty="0" err="1"/>
              <a:t>sy'n</a:t>
            </a:r>
            <a:r>
              <a:rPr lang="en-GB" dirty="0"/>
              <a:t> </a:t>
            </a:r>
            <a:r>
              <a:rPr lang="en-GB" dirty="0" err="1"/>
              <a:t>gweithio</a:t>
            </a:r>
            <a:r>
              <a:rPr lang="en-GB" dirty="0"/>
              <a:t> </a:t>
            </a:r>
            <a:r>
              <a:rPr lang="en-GB" dirty="0" err="1"/>
              <a:t>mewn</a:t>
            </a:r>
            <a:r>
              <a:rPr lang="en-GB" dirty="0"/>
              <a:t> </a:t>
            </a:r>
            <a:r>
              <a:rPr lang="en-GB" dirty="0" err="1"/>
              <a:t>lleoliadau</a:t>
            </a:r>
            <a:r>
              <a:rPr lang="en-GB" dirty="0"/>
              <a:t> </a:t>
            </a:r>
            <a:r>
              <a:rPr lang="en-GB" dirty="0" err="1"/>
              <a:t>Dechrau'n</a:t>
            </a:r>
            <a:r>
              <a:rPr lang="en-GB" dirty="0"/>
              <a:t> </a:t>
            </a:r>
            <a:r>
              <a:rPr lang="en-GB" dirty="0" err="1"/>
              <a:t>Deg</a:t>
            </a:r>
            <a:r>
              <a:rPr lang="en-GB" dirty="0"/>
              <a:t> </a:t>
            </a:r>
            <a:r>
              <a:rPr lang="en-GB" dirty="0" err="1"/>
              <a:t>brofiad</a:t>
            </a:r>
            <a:r>
              <a:rPr lang="en-GB" dirty="0"/>
              <a:t> o </a:t>
            </a:r>
            <a:r>
              <a:rPr lang="en-GB" dirty="0" err="1"/>
              <a:t>weithio</a:t>
            </a:r>
            <a:r>
              <a:rPr lang="en-GB" dirty="0"/>
              <a:t> </a:t>
            </a:r>
            <a:r>
              <a:rPr lang="en-GB" dirty="0" err="1"/>
              <a:t>gyda</a:t>
            </a:r>
            <a:r>
              <a:rPr lang="en-GB" dirty="0"/>
              <a:t> </a:t>
            </a:r>
            <a:r>
              <a:rPr lang="en-GB" dirty="0" err="1"/>
              <a:t>phlant</a:t>
            </a:r>
            <a:r>
              <a:rPr lang="en-GB" dirty="0"/>
              <a:t> </a:t>
            </a:r>
            <a:r>
              <a:rPr lang="en-GB" dirty="0" err="1"/>
              <a:t>ifanc</a:t>
            </a:r>
            <a:r>
              <a:rPr lang="en-GB" dirty="0"/>
              <a:t>. </a:t>
            </a:r>
            <a:r>
              <a:rPr lang="en-GB" dirty="0" err="1"/>
              <a:t>Rhaid</a:t>
            </a:r>
            <a:r>
              <a:rPr lang="en-GB" dirty="0"/>
              <a:t> </a:t>
            </a:r>
            <a:r>
              <a:rPr lang="en-GB" dirty="0" err="1"/>
              <a:t>eu</a:t>
            </a:r>
            <a:r>
              <a:rPr lang="en-GB" dirty="0"/>
              <a:t> bod </a:t>
            </a:r>
            <a:r>
              <a:rPr lang="en-GB" dirty="0" err="1"/>
              <a:t>yn</a:t>
            </a:r>
            <a:r>
              <a:rPr lang="en-GB" dirty="0"/>
              <a:t> </a:t>
            </a:r>
            <a:r>
              <a:rPr lang="en-GB" dirty="0" err="1"/>
              <a:t>meddu</a:t>
            </a:r>
            <a:r>
              <a:rPr lang="en-GB" dirty="0"/>
              <a:t> </a:t>
            </a:r>
            <a:r>
              <a:rPr lang="en-GB" dirty="0" err="1"/>
              <a:t>ar</a:t>
            </a:r>
            <a:r>
              <a:rPr lang="en-GB" dirty="0"/>
              <a:t> y </a:t>
            </a:r>
            <a:r>
              <a:rPr lang="en-GB" dirty="0" err="1"/>
              <a:t>cymwysterau</a:t>
            </a:r>
            <a:r>
              <a:rPr lang="en-GB" dirty="0"/>
              <a:t> a </a:t>
            </a:r>
            <a:r>
              <a:rPr lang="en-GB" dirty="0" err="1"/>
              <a:t>nodir</a:t>
            </a:r>
            <a:r>
              <a:rPr lang="en-GB" dirty="0"/>
              <a:t> </a:t>
            </a:r>
            <a:r>
              <a:rPr lang="en-GB" dirty="0" err="1"/>
              <a:t>yn</a:t>
            </a:r>
            <a:r>
              <a:rPr lang="en-GB" dirty="0"/>
              <a:t> </a:t>
            </a:r>
            <a:r>
              <a:rPr lang="en-GB" dirty="0" err="1"/>
              <a:t>Rhestr</a:t>
            </a:r>
            <a:r>
              <a:rPr lang="en-GB" dirty="0"/>
              <a:t> o </a:t>
            </a:r>
            <a:r>
              <a:rPr lang="en-GB" dirty="0" err="1"/>
              <a:t>Gymwysterau</a:t>
            </a:r>
            <a:r>
              <a:rPr lang="en-GB" dirty="0"/>
              <a:t> </a:t>
            </a:r>
            <a:r>
              <a:rPr lang="en-GB" dirty="0" err="1"/>
              <a:t>Derbyniol</a:t>
            </a:r>
            <a:r>
              <a:rPr lang="en-GB" dirty="0"/>
              <a:t> </a:t>
            </a:r>
            <a:r>
              <a:rPr lang="en-GB" dirty="0" err="1"/>
              <a:t>Cyngor</a:t>
            </a:r>
            <a:r>
              <a:rPr lang="en-GB" dirty="0"/>
              <a:t> </a:t>
            </a:r>
            <a:r>
              <a:rPr lang="en-GB" dirty="0" err="1"/>
              <a:t>Gofal</a:t>
            </a:r>
            <a:r>
              <a:rPr lang="en-GB" dirty="0"/>
              <a:t> </a:t>
            </a:r>
            <a:r>
              <a:rPr lang="en-GB" dirty="0" err="1"/>
              <a:t>Cymru</a:t>
            </a:r>
            <a:r>
              <a:rPr lang="en-GB" dirty="0"/>
              <a:t> </a:t>
            </a:r>
            <a:r>
              <a:rPr lang="en-GB" dirty="0" err="1"/>
              <a:t>i</a:t>
            </a:r>
            <a:r>
              <a:rPr lang="en-GB" dirty="0"/>
              <a:t> </a:t>
            </a:r>
            <a:r>
              <a:rPr lang="en-GB" dirty="0" err="1"/>
              <a:t>weithio</a:t>
            </a:r>
            <a:r>
              <a:rPr lang="en-GB" dirty="0"/>
              <a:t> </a:t>
            </a:r>
            <a:r>
              <a:rPr lang="en-GB" dirty="0" err="1"/>
              <a:t>yn</a:t>
            </a:r>
            <a:r>
              <a:rPr lang="en-GB" dirty="0"/>
              <a:t> Sector y </a:t>
            </a:r>
            <a:r>
              <a:rPr lang="en-GB" dirty="0" err="1"/>
              <a:t>Blynyddoedd</a:t>
            </a:r>
            <a:r>
              <a:rPr lang="en-GB" dirty="0"/>
              <a:t> </a:t>
            </a:r>
            <a:r>
              <a:rPr lang="en-GB" dirty="0" err="1"/>
              <a:t>Cynnar</a:t>
            </a:r>
            <a:r>
              <a:rPr lang="en-GB" dirty="0"/>
              <a:t> a </a:t>
            </a:r>
            <a:r>
              <a:rPr lang="en-GB" dirty="0" err="1"/>
              <a:t>Gofal</a:t>
            </a:r>
            <a:r>
              <a:rPr lang="en-GB" dirty="0"/>
              <a:t> Plant </a:t>
            </a:r>
            <a:r>
              <a:rPr lang="en-GB" dirty="0" err="1"/>
              <a:t>yng</a:t>
            </a:r>
            <a:r>
              <a:rPr lang="en-GB" dirty="0"/>
              <a:t> </a:t>
            </a:r>
            <a:r>
              <a:rPr lang="en-GB" dirty="0" err="1"/>
              <a:t>Nghymru</a:t>
            </a:r>
            <a:r>
              <a:rPr lang="en-GB" dirty="0"/>
              <a:t>. Mae </a:t>
            </a:r>
            <a:r>
              <a:rPr lang="en-GB" dirty="0" err="1"/>
              <a:t>Adran</a:t>
            </a:r>
            <a:r>
              <a:rPr lang="en-GB" dirty="0"/>
              <a:t> 5 </a:t>
            </a:r>
            <a:r>
              <a:rPr lang="en-GB" dirty="0" err="1"/>
              <a:t>yn</a:t>
            </a:r>
            <a:r>
              <a:rPr lang="en-GB" dirty="0"/>
              <a:t> y </a:t>
            </a:r>
            <a:r>
              <a:rPr lang="en-GB" dirty="0" err="1"/>
              <a:t>rhestr</a:t>
            </a:r>
            <a:r>
              <a:rPr lang="en-GB" dirty="0"/>
              <a:t> </a:t>
            </a:r>
            <a:r>
              <a:rPr lang="en-GB" dirty="0" err="1"/>
              <a:t>yn</a:t>
            </a:r>
            <a:r>
              <a:rPr lang="en-GB" dirty="0"/>
              <a:t> </a:t>
            </a:r>
            <a:r>
              <a:rPr lang="en-GB" dirty="0" err="1"/>
              <a:t>nodi’r</a:t>
            </a:r>
            <a:r>
              <a:rPr lang="en-GB" dirty="0"/>
              <a:t> </a:t>
            </a:r>
            <a:r>
              <a:rPr lang="en-GB" dirty="0" err="1"/>
              <a:t>cymwysterau</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arnoch</a:t>
            </a:r>
            <a:r>
              <a:rPr lang="en-GB" dirty="0"/>
              <a:t> </a:t>
            </a:r>
            <a:r>
              <a:rPr lang="en-GB" dirty="0" err="1"/>
              <a:t>i</a:t>
            </a:r>
            <a:r>
              <a:rPr lang="en-GB" dirty="0"/>
              <a:t> </a:t>
            </a:r>
            <a:r>
              <a:rPr lang="en-GB" dirty="0" err="1"/>
              <a:t>weithio</a:t>
            </a:r>
            <a:r>
              <a:rPr lang="en-GB" dirty="0"/>
              <a:t> </a:t>
            </a:r>
            <a:r>
              <a:rPr lang="en-GB" dirty="0" err="1"/>
              <a:t>mewn</a:t>
            </a:r>
            <a:r>
              <a:rPr lang="en-GB" dirty="0"/>
              <a:t> </a:t>
            </a:r>
            <a:r>
              <a:rPr lang="en-GB" dirty="0" err="1"/>
              <a:t>lleoliadau</a:t>
            </a:r>
            <a:r>
              <a:rPr lang="en-GB" dirty="0"/>
              <a:t> </a:t>
            </a:r>
            <a:r>
              <a:rPr lang="en-GB" dirty="0" err="1"/>
              <a:t>Dechrau’n</a:t>
            </a:r>
            <a:r>
              <a:rPr lang="en-GB" dirty="0"/>
              <a:t> Deg. </a:t>
            </a:r>
            <a:r>
              <a:rPr lang="en-GB" dirty="0" err="1"/>
              <a:t>Mae’n</a:t>
            </a:r>
            <a:r>
              <a:rPr lang="en-GB" dirty="0"/>
              <a:t> </a:t>
            </a:r>
            <a:r>
              <a:rPr lang="en-GB" dirty="0" err="1"/>
              <a:t>nodi’r</a:t>
            </a:r>
            <a:r>
              <a:rPr lang="en-GB" dirty="0"/>
              <a:t> </a:t>
            </a:r>
            <a:r>
              <a:rPr lang="en-GB" dirty="0" err="1"/>
              <a:t>cymwysterau</a:t>
            </a:r>
            <a:r>
              <a:rPr lang="en-GB" dirty="0"/>
              <a:t> </a:t>
            </a:r>
            <a:r>
              <a:rPr lang="en-GB" dirty="0" err="1"/>
              <a:t>cyfredol</a:t>
            </a:r>
            <a:r>
              <a:rPr lang="en-GB" dirty="0"/>
              <a:t> a </a:t>
            </a:r>
            <a:r>
              <a:rPr lang="en-GB" dirty="0" err="1"/>
              <a:t>dderbynnir</a:t>
            </a:r>
            <a:r>
              <a:rPr lang="en-GB" dirty="0"/>
              <a:t>, </a:t>
            </a:r>
            <a:r>
              <a:rPr lang="en-GB" dirty="0" err="1"/>
              <a:t>yr</a:t>
            </a:r>
            <a:r>
              <a:rPr lang="en-GB" dirty="0"/>
              <a:t> hen </a:t>
            </a:r>
            <a:r>
              <a:rPr lang="en-GB" dirty="0" err="1"/>
              <a:t>gymwysterau</a:t>
            </a:r>
            <a:r>
              <a:rPr lang="en-GB" dirty="0"/>
              <a:t> a </a:t>
            </a:r>
            <a:r>
              <a:rPr lang="en-GB" dirty="0" err="1"/>
              <a:t>dderbynnir</a:t>
            </a:r>
            <a:r>
              <a:rPr lang="en-GB" dirty="0"/>
              <a:t> a </a:t>
            </a:r>
            <a:r>
              <a:rPr lang="en-GB" dirty="0" err="1"/>
              <a:t>chymwysterau</a:t>
            </a:r>
            <a:r>
              <a:rPr lang="en-GB" dirty="0"/>
              <a:t> </a:t>
            </a:r>
            <a:r>
              <a:rPr lang="en-GB" dirty="0" err="1"/>
              <a:t>seiliedig</a:t>
            </a:r>
            <a:r>
              <a:rPr lang="en-GB" dirty="0"/>
              <a:t> </a:t>
            </a:r>
            <a:r>
              <a:rPr lang="en-GB" dirty="0" err="1"/>
              <a:t>ar</a:t>
            </a:r>
            <a:r>
              <a:rPr lang="en-GB" dirty="0"/>
              <a:t> </a:t>
            </a:r>
            <a:r>
              <a:rPr lang="en-GB" dirty="0" err="1"/>
              <a:t>waith</a:t>
            </a:r>
            <a:r>
              <a:rPr lang="en-GB" dirty="0"/>
              <a:t> a </a:t>
            </a:r>
            <a:r>
              <a:rPr lang="en-GB" dirty="0" err="1"/>
              <a:t>awgrymir</a:t>
            </a:r>
            <a:r>
              <a:rPr lang="en-GB" dirty="0"/>
              <a:t> </a:t>
            </a:r>
            <a:r>
              <a:rPr lang="en-GB" dirty="0" err="1"/>
              <a:t>er</a:t>
            </a:r>
            <a:r>
              <a:rPr lang="en-GB" dirty="0"/>
              <a:t> </a:t>
            </a:r>
            <a:r>
              <a:rPr lang="en-GB" dirty="0" err="1"/>
              <a:t>mwyn</a:t>
            </a:r>
            <a:r>
              <a:rPr lang="en-GB" dirty="0"/>
              <a:t> </a:t>
            </a:r>
            <a:r>
              <a:rPr lang="en-GB" dirty="0" err="1"/>
              <a:t>camu</a:t>
            </a:r>
            <a:r>
              <a:rPr lang="en-GB" dirty="0"/>
              <a:t> </a:t>
            </a:r>
            <a:r>
              <a:rPr lang="en-GB" dirty="0" err="1"/>
              <a:t>ymlaen</a:t>
            </a:r>
            <a:r>
              <a:rPr lang="en-GB" dirty="0"/>
              <a:t> </a:t>
            </a:r>
            <a:r>
              <a:rPr lang="en-GB" dirty="0" err="1"/>
              <a:t>yn</a:t>
            </a:r>
            <a:r>
              <a:rPr lang="en-GB" dirty="0"/>
              <a:t> </a:t>
            </a:r>
            <a:r>
              <a:rPr lang="en-GB" dirty="0" err="1"/>
              <a:t>eich</a:t>
            </a:r>
            <a:r>
              <a:rPr lang="en-GB" dirty="0"/>
              <a:t> </a:t>
            </a:r>
            <a:r>
              <a:rPr lang="en-GB" dirty="0" err="1"/>
              <a:t>gyrfa</a:t>
            </a:r>
            <a:r>
              <a:rPr lang="en-GB" dirty="0"/>
              <a:t> a </a:t>
            </a:r>
            <a:r>
              <a:rPr lang="en-GB" dirty="0" err="1"/>
              <a:t>sicrhau</a:t>
            </a:r>
            <a:r>
              <a:rPr lang="en-GB" dirty="0"/>
              <a:t> </a:t>
            </a:r>
            <a:r>
              <a:rPr lang="en-GB" dirty="0" err="1"/>
              <a:t>datblygiad</a:t>
            </a:r>
            <a:r>
              <a:rPr lang="en-GB" dirty="0"/>
              <a:t> </a:t>
            </a:r>
            <a:r>
              <a:rPr lang="en-GB" dirty="0" err="1"/>
              <a:t>proffesiynol</a:t>
            </a:r>
            <a:r>
              <a:rPr lang="en-GB" dirty="0"/>
              <a:t> </a:t>
            </a:r>
            <a:r>
              <a:rPr lang="en-GB" dirty="0" err="1"/>
              <a:t>parhaus</a:t>
            </a:r>
            <a:r>
              <a:rPr lang="en-GB" dirty="0"/>
              <a:t>.</a:t>
            </a:r>
          </a:p>
          <a:p>
            <a:r>
              <a:rPr lang="en-GB" dirty="0" err="1"/>
              <a:t>Rhaid</a:t>
            </a:r>
            <a:r>
              <a:rPr lang="en-GB" dirty="0"/>
              <a:t> </a:t>
            </a:r>
            <a:r>
              <a:rPr lang="en-GB" dirty="0" err="1"/>
              <a:t>i'r</a:t>
            </a:r>
            <a:r>
              <a:rPr lang="en-GB" dirty="0"/>
              <a:t> </a:t>
            </a:r>
            <a:r>
              <a:rPr lang="en-GB" dirty="0" err="1"/>
              <a:t>holl</a:t>
            </a:r>
            <a:r>
              <a:rPr lang="en-GB" dirty="0"/>
              <a:t> staff </a:t>
            </a:r>
            <a:r>
              <a:rPr lang="en-GB" dirty="0" err="1"/>
              <a:t>gofal</a:t>
            </a:r>
            <a:r>
              <a:rPr lang="en-GB" dirty="0"/>
              <a:t> plant </a:t>
            </a:r>
            <a:r>
              <a:rPr lang="en-GB" dirty="0" err="1"/>
              <a:t>gyflawni</a:t>
            </a:r>
            <a:r>
              <a:rPr lang="en-GB" dirty="0"/>
              <a:t> o </a:t>
            </a:r>
            <a:r>
              <a:rPr lang="en-GB" dirty="0" err="1"/>
              <a:t>leiaf</a:t>
            </a:r>
            <a:r>
              <a:rPr lang="en-GB" dirty="0"/>
              <a:t> </a:t>
            </a:r>
            <a:r>
              <a:rPr lang="en-GB" dirty="0" err="1"/>
              <a:t>pum</a:t>
            </a:r>
            <a:r>
              <a:rPr lang="en-GB" dirty="0"/>
              <a:t> </a:t>
            </a:r>
            <a:r>
              <a:rPr lang="en-GB" dirty="0" err="1"/>
              <a:t>niwrnod</a:t>
            </a:r>
            <a:r>
              <a:rPr lang="en-GB" dirty="0"/>
              <a:t> o Ddatblygiad </a:t>
            </a:r>
            <a:r>
              <a:rPr lang="en-GB" dirty="0" err="1"/>
              <a:t>Proffesiynol</a:t>
            </a:r>
            <a:r>
              <a:rPr lang="en-GB" dirty="0"/>
              <a:t> </a:t>
            </a:r>
            <a:r>
              <a:rPr lang="en-GB" dirty="0" err="1"/>
              <a:t>Parhaus</a:t>
            </a:r>
            <a:r>
              <a:rPr lang="en-GB" dirty="0"/>
              <a:t> (DPP) bob </a:t>
            </a:r>
            <a:r>
              <a:rPr lang="en-GB" dirty="0" err="1"/>
              <a:t>blwyddyn</a:t>
            </a:r>
            <a:r>
              <a:rPr lang="en-GB" dirty="0"/>
              <a:t>, </a:t>
            </a:r>
            <a:r>
              <a:rPr lang="en-GB" dirty="0" err="1"/>
              <a:t>fel</a:t>
            </a:r>
            <a:r>
              <a:rPr lang="en-GB" dirty="0"/>
              <a:t> </a:t>
            </a:r>
            <a:r>
              <a:rPr lang="en-GB" dirty="0" err="1"/>
              <a:t>y'u</a:t>
            </a:r>
            <a:r>
              <a:rPr lang="en-GB" dirty="0"/>
              <a:t> </a:t>
            </a:r>
            <a:r>
              <a:rPr lang="en-GB" dirty="0" err="1"/>
              <a:t>dynodir</a:t>
            </a:r>
            <a:r>
              <a:rPr lang="en-GB" dirty="0"/>
              <a:t> </a:t>
            </a:r>
            <a:r>
              <a:rPr lang="en-GB" dirty="0" err="1"/>
              <a:t>gan</a:t>
            </a:r>
            <a:r>
              <a:rPr lang="en-GB" dirty="0"/>
              <a:t> y </a:t>
            </a:r>
            <a:r>
              <a:rPr lang="en-GB" dirty="0" err="1"/>
              <a:t>Cynghorydd</a:t>
            </a:r>
            <a:r>
              <a:rPr lang="en-GB" dirty="0"/>
              <a:t>/</a:t>
            </a:r>
            <a:r>
              <a:rPr lang="en-GB" dirty="0" err="1"/>
              <a:t>Athro</a:t>
            </a:r>
            <a:r>
              <a:rPr lang="en-GB" dirty="0"/>
              <a:t> </a:t>
            </a:r>
            <a:r>
              <a:rPr lang="en-GB" dirty="0" err="1"/>
              <a:t>Ymgynghorol</a:t>
            </a:r>
            <a:r>
              <a:rPr lang="en-GB" dirty="0"/>
              <a:t> </a:t>
            </a:r>
            <a:r>
              <a:rPr lang="en-GB" dirty="0" err="1"/>
              <a:t>Blynyddoedd</a:t>
            </a:r>
            <a:r>
              <a:rPr lang="en-GB" dirty="0"/>
              <a:t> </a:t>
            </a:r>
            <a:r>
              <a:rPr lang="en-GB" dirty="0" err="1"/>
              <a:t>Cynnar</a:t>
            </a:r>
            <a:r>
              <a:rPr lang="en-GB" dirty="0"/>
              <a:t>. </a:t>
            </a:r>
            <a:r>
              <a:rPr lang="en-GB" dirty="0" err="1"/>
              <a:t>Mae'r</a:t>
            </a:r>
            <a:r>
              <a:rPr lang="en-GB" dirty="0"/>
              <a:t> </a:t>
            </a:r>
            <a:r>
              <a:rPr lang="en-GB" dirty="0" err="1"/>
              <a:t>hyfforddiant</a:t>
            </a:r>
            <a:r>
              <a:rPr lang="en-GB" dirty="0"/>
              <a:t> </a:t>
            </a:r>
            <a:r>
              <a:rPr lang="en-GB" dirty="0" err="1"/>
              <a:t>hwn</a:t>
            </a:r>
            <a:r>
              <a:rPr lang="en-GB" dirty="0"/>
              <a:t> </a:t>
            </a:r>
            <a:r>
              <a:rPr lang="en-GB" dirty="0" err="1"/>
              <a:t>yn</a:t>
            </a:r>
            <a:r>
              <a:rPr lang="en-GB" dirty="0"/>
              <a:t> </a:t>
            </a:r>
            <a:r>
              <a:rPr lang="en-GB" dirty="0" err="1"/>
              <a:t>ychwanegol</a:t>
            </a:r>
            <a:r>
              <a:rPr lang="en-GB" dirty="0"/>
              <a:t> at </a:t>
            </a:r>
            <a:r>
              <a:rPr lang="en-GB" dirty="0" err="1"/>
              <a:t>unrhyw</a:t>
            </a:r>
            <a:r>
              <a:rPr lang="en-GB" dirty="0"/>
              <a:t> </a:t>
            </a:r>
            <a:r>
              <a:rPr lang="en-GB" dirty="0" err="1"/>
              <a:t>ofynion</a:t>
            </a:r>
            <a:r>
              <a:rPr lang="en-GB" dirty="0"/>
              <a:t> </a:t>
            </a:r>
            <a:r>
              <a:rPr lang="en-GB" dirty="0" err="1"/>
              <a:t>hyfforddiant</a:t>
            </a:r>
            <a:r>
              <a:rPr lang="en-GB" dirty="0"/>
              <a:t> a </a:t>
            </a:r>
            <a:r>
              <a:rPr lang="en-GB" dirty="0" err="1"/>
              <a:t>nodir</a:t>
            </a:r>
            <a:r>
              <a:rPr lang="en-GB" dirty="0"/>
              <a:t> </a:t>
            </a:r>
            <a:r>
              <a:rPr lang="en-GB" dirty="0" err="1"/>
              <a:t>gan</a:t>
            </a:r>
            <a:r>
              <a:rPr lang="en-GB" dirty="0"/>
              <a:t> y </a:t>
            </a:r>
            <a:r>
              <a:rPr lang="en-GB" dirty="0" err="1"/>
              <a:t>Safonau</a:t>
            </a:r>
            <a:r>
              <a:rPr lang="en-GB" dirty="0"/>
              <a:t> </a:t>
            </a:r>
            <a:r>
              <a:rPr lang="en-GB" dirty="0" err="1"/>
              <a:t>Gofynnol</a:t>
            </a:r>
            <a:r>
              <a:rPr lang="en-GB" dirty="0"/>
              <a:t> </a:t>
            </a:r>
            <a:r>
              <a:rPr lang="en-GB" dirty="0" err="1"/>
              <a:t>Cenedlaethol</a:t>
            </a:r>
            <a:r>
              <a:rPr lang="en-GB" dirty="0"/>
              <a:t>. </a:t>
            </a:r>
            <a:r>
              <a:rPr lang="en-GB" dirty="0" err="1"/>
              <a:t>Dylai'r</a:t>
            </a:r>
            <a:r>
              <a:rPr lang="en-GB" dirty="0"/>
              <a:t> </a:t>
            </a:r>
            <a:r>
              <a:rPr lang="en-GB" dirty="0" err="1"/>
              <a:t>hyfforddiant</a:t>
            </a:r>
            <a:r>
              <a:rPr lang="en-GB" dirty="0"/>
              <a:t> </a:t>
            </a:r>
            <a:r>
              <a:rPr lang="en-GB" dirty="0" err="1"/>
              <a:t>ddiwallu</a:t>
            </a:r>
            <a:r>
              <a:rPr lang="en-GB" dirty="0"/>
              <a:t> </a:t>
            </a:r>
            <a:r>
              <a:rPr lang="en-GB" dirty="0" err="1"/>
              <a:t>anghenion</a:t>
            </a:r>
            <a:r>
              <a:rPr lang="en-GB" dirty="0"/>
              <a:t> </a:t>
            </a:r>
            <a:r>
              <a:rPr lang="en-GB" dirty="0" err="1"/>
              <a:t>aelodau</a:t>
            </a:r>
            <a:r>
              <a:rPr lang="en-GB" dirty="0"/>
              <a:t> </a:t>
            </a:r>
            <a:r>
              <a:rPr lang="en-GB" dirty="0" err="1"/>
              <a:t>unigol</a:t>
            </a:r>
            <a:r>
              <a:rPr lang="en-GB" dirty="0"/>
              <a:t> </a:t>
            </a:r>
            <a:r>
              <a:rPr lang="en-GB" dirty="0" err="1"/>
              <a:t>o’r</a:t>
            </a:r>
            <a:r>
              <a:rPr lang="en-GB" dirty="0"/>
              <a:t> staff a </a:t>
            </a:r>
            <a:r>
              <a:rPr lang="en-GB" dirty="0" err="1"/>
              <a:t>sicrhau</a:t>
            </a:r>
            <a:r>
              <a:rPr lang="en-GB" dirty="0"/>
              <a:t> bod </a:t>
            </a:r>
            <a:r>
              <a:rPr lang="en-GB" dirty="0" err="1"/>
              <a:t>gan</a:t>
            </a:r>
            <a:r>
              <a:rPr lang="en-GB" dirty="0"/>
              <a:t> </a:t>
            </a:r>
            <a:r>
              <a:rPr lang="en-GB" dirty="0" err="1"/>
              <a:t>yr</a:t>
            </a:r>
            <a:r>
              <a:rPr lang="en-GB" dirty="0"/>
              <a:t> </a:t>
            </a:r>
            <a:r>
              <a:rPr lang="en-GB" dirty="0" err="1"/>
              <a:t>holl</a:t>
            </a:r>
            <a:r>
              <a:rPr lang="en-GB" dirty="0"/>
              <a:t> staff y </a:t>
            </a:r>
            <a:r>
              <a:rPr lang="en-GB" dirty="0" err="1"/>
              <a:t>wybodaeth</a:t>
            </a:r>
            <a:r>
              <a:rPr lang="en-GB" dirty="0"/>
              <a:t>, y </a:t>
            </a:r>
            <a:r>
              <a:rPr lang="en-GB" dirty="0" err="1"/>
              <a:t>sgiliau</a:t>
            </a:r>
            <a:r>
              <a:rPr lang="en-GB" dirty="0"/>
              <a:t>, </a:t>
            </a:r>
            <a:r>
              <a:rPr lang="en-GB" dirty="0" err="1"/>
              <a:t>yr</a:t>
            </a:r>
            <a:r>
              <a:rPr lang="en-GB" dirty="0"/>
              <a:t> </a:t>
            </a:r>
            <a:r>
              <a:rPr lang="en-GB" dirty="0" err="1"/>
              <a:t>agweddau</a:t>
            </a:r>
            <a:r>
              <a:rPr lang="en-GB" dirty="0"/>
              <a:t> </a:t>
            </a:r>
            <a:r>
              <a:rPr lang="en-GB" dirty="0" err="1"/>
              <a:t>a'r</a:t>
            </a:r>
            <a:r>
              <a:rPr lang="en-GB" dirty="0"/>
              <a:t> </a:t>
            </a:r>
            <a:r>
              <a:rPr lang="en-GB" dirty="0" err="1"/>
              <a:t>ddealltwriaeth</a:t>
            </a:r>
            <a:r>
              <a:rPr lang="en-GB" dirty="0"/>
              <a:t> </a:t>
            </a:r>
            <a:r>
              <a:rPr lang="en-GB" dirty="0" err="1"/>
              <a:t>sy’n</a:t>
            </a:r>
            <a:r>
              <a:rPr lang="en-GB" dirty="0"/>
              <a:t> </a:t>
            </a:r>
            <a:r>
              <a:rPr lang="en-GB" dirty="0" err="1"/>
              <a:t>ofynnol</a:t>
            </a:r>
            <a:r>
              <a:rPr lang="en-GB" dirty="0"/>
              <a:t> </a:t>
            </a:r>
            <a:r>
              <a:rPr lang="en-GB" dirty="0" err="1"/>
              <a:t>i'r</a:t>
            </a:r>
            <a:r>
              <a:rPr lang="en-GB" dirty="0"/>
              <a:t> </a:t>
            </a:r>
            <a:r>
              <a:rPr lang="en-GB" dirty="0" err="1"/>
              <a:t>swydd</a:t>
            </a:r>
            <a:r>
              <a:rPr lang="en-GB" dirty="0"/>
              <a:t>. </a:t>
            </a:r>
            <a:r>
              <a:rPr lang="en-GB" dirty="0" err="1"/>
              <a:t>Dylid</a:t>
            </a:r>
            <a:r>
              <a:rPr lang="en-GB" dirty="0"/>
              <a:t> </a:t>
            </a:r>
            <a:r>
              <a:rPr lang="en-GB" dirty="0" err="1"/>
              <a:t>cynnwys</a:t>
            </a:r>
            <a:r>
              <a:rPr lang="en-GB" dirty="0"/>
              <a:t> cost </a:t>
            </a:r>
            <a:r>
              <a:rPr lang="en-GB" dirty="0" err="1"/>
              <a:t>cyflenwi</a:t>
            </a:r>
            <a:r>
              <a:rPr lang="en-GB" dirty="0"/>
              <a:t> </a:t>
            </a:r>
            <a:r>
              <a:rPr lang="en-GB" dirty="0" err="1"/>
              <a:t>oriau</a:t>
            </a:r>
            <a:r>
              <a:rPr lang="en-GB" dirty="0"/>
              <a:t> staff </a:t>
            </a:r>
            <a:r>
              <a:rPr lang="en-GB" dirty="0" err="1"/>
              <a:t>yn</a:t>
            </a:r>
            <a:r>
              <a:rPr lang="en-GB" dirty="0"/>
              <a:t> </a:t>
            </a:r>
            <a:r>
              <a:rPr lang="en-GB" dirty="0" err="1"/>
              <a:t>ystod</a:t>
            </a:r>
            <a:r>
              <a:rPr lang="en-GB" dirty="0"/>
              <a:t> </a:t>
            </a:r>
            <a:r>
              <a:rPr lang="en-GB" dirty="0" err="1"/>
              <a:t>hyfforddiant</a:t>
            </a:r>
            <a:r>
              <a:rPr lang="en-GB" dirty="0"/>
              <a:t> </a:t>
            </a:r>
            <a:r>
              <a:rPr lang="en-GB" dirty="0" err="1"/>
              <a:t>yng</a:t>
            </a:r>
            <a:r>
              <a:rPr lang="en-GB" dirty="0"/>
              <a:t> </a:t>
            </a:r>
            <a:r>
              <a:rPr lang="en-GB" dirty="0" err="1"/>
              <a:t>nghyllideb</a:t>
            </a:r>
            <a:r>
              <a:rPr lang="en-GB" dirty="0"/>
              <a:t> </a:t>
            </a:r>
            <a:r>
              <a:rPr lang="en-GB" dirty="0" err="1"/>
              <a:t>Dechrau'n</a:t>
            </a:r>
            <a:r>
              <a:rPr lang="en-GB" dirty="0"/>
              <a:t> </a:t>
            </a:r>
            <a:r>
              <a:rPr lang="en-GB" dirty="0" err="1"/>
              <a:t>Deg</a:t>
            </a:r>
            <a:r>
              <a:rPr lang="en-GB" dirty="0"/>
              <a:t> y </a:t>
            </a:r>
            <a:r>
              <a:rPr lang="en-GB" dirty="0" err="1"/>
              <a:t>lleoliad</a:t>
            </a:r>
            <a:r>
              <a:rPr lang="en-GB" dirty="0"/>
              <a:t>. </a:t>
            </a:r>
          </a:p>
          <a:p>
            <a:r>
              <a:rPr lang="en-GB" dirty="0"/>
              <a:t> </a:t>
            </a:r>
          </a:p>
          <a:p>
            <a:r>
              <a:rPr lang="en-GB" dirty="0"/>
              <a:t>Mae Fframwaith DPP </a:t>
            </a:r>
            <a:r>
              <a:rPr lang="en-GB" dirty="0" err="1"/>
              <a:t>Dechrau'n</a:t>
            </a:r>
            <a:r>
              <a:rPr lang="en-GB" dirty="0"/>
              <a:t> </a:t>
            </a:r>
            <a:r>
              <a:rPr lang="en-GB" dirty="0" err="1"/>
              <a:t>Deg</a:t>
            </a:r>
            <a:r>
              <a:rPr lang="en-GB" dirty="0"/>
              <a:t> </a:t>
            </a:r>
            <a:r>
              <a:rPr lang="en-GB" dirty="0" err="1"/>
              <a:t>yn</a:t>
            </a:r>
            <a:r>
              <a:rPr lang="en-GB" dirty="0"/>
              <a:t> </a:t>
            </a:r>
            <a:r>
              <a:rPr lang="en-GB" dirty="0" err="1"/>
              <a:t>cyfuno</a:t>
            </a:r>
            <a:r>
              <a:rPr lang="en-GB" dirty="0"/>
              <a:t> </a:t>
            </a:r>
            <a:r>
              <a:rPr lang="en-GB" dirty="0" err="1"/>
              <a:t>sgiliau</a:t>
            </a:r>
            <a:r>
              <a:rPr lang="en-GB" dirty="0"/>
              <a:t> </a:t>
            </a:r>
            <a:r>
              <a:rPr lang="en-GB" dirty="0" err="1"/>
              <a:t>presennol</a:t>
            </a:r>
            <a:r>
              <a:rPr lang="en-GB" dirty="0"/>
              <a:t> </a:t>
            </a:r>
            <a:r>
              <a:rPr lang="en-GB" dirty="0" err="1"/>
              <a:t>ymarferwyr</a:t>
            </a:r>
            <a:r>
              <a:rPr lang="en-GB" dirty="0"/>
              <a:t> </a:t>
            </a:r>
            <a:r>
              <a:rPr lang="en-GB" dirty="0" err="1"/>
              <a:t>Blynyddoedd</a:t>
            </a:r>
            <a:r>
              <a:rPr lang="en-GB" dirty="0"/>
              <a:t> </a:t>
            </a:r>
            <a:r>
              <a:rPr lang="en-GB" dirty="0" err="1"/>
              <a:t>Cynnar</a:t>
            </a:r>
            <a:r>
              <a:rPr lang="en-GB" dirty="0"/>
              <a:t> a </a:t>
            </a:r>
            <a:r>
              <a:rPr lang="en-GB" dirty="0" err="1"/>
              <a:t>Gofal</a:t>
            </a:r>
            <a:r>
              <a:rPr lang="en-GB" dirty="0"/>
              <a:t> Plant </a:t>
            </a:r>
            <a:r>
              <a:rPr lang="en-GB" dirty="0" err="1"/>
              <a:t>Dechrau'n</a:t>
            </a:r>
            <a:r>
              <a:rPr lang="en-GB" dirty="0"/>
              <a:t> </a:t>
            </a:r>
            <a:r>
              <a:rPr lang="en-GB" dirty="0" err="1"/>
              <a:t>Deg</a:t>
            </a:r>
            <a:r>
              <a:rPr lang="en-GB" dirty="0"/>
              <a:t> ac </a:t>
            </a:r>
            <a:r>
              <a:rPr lang="en-GB" dirty="0" err="1"/>
              <a:t>yn</a:t>
            </a:r>
            <a:r>
              <a:rPr lang="en-GB" dirty="0"/>
              <a:t> </a:t>
            </a:r>
            <a:r>
              <a:rPr lang="en-GB" dirty="0" err="1"/>
              <a:t>datblygu'r</a:t>
            </a:r>
            <a:r>
              <a:rPr lang="en-GB" dirty="0"/>
              <a:t> </a:t>
            </a:r>
            <a:r>
              <a:rPr lang="en-GB" dirty="0" err="1"/>
              <a:t>sgiliau</a:t>
            </a:r>
            <a:r>
              <a:rPr lang="en-GB" dirty="0"/>
              <a:t> </a:t>
            </a:r>
            <a:r>
              <a:rPr lang="en-GB" dirty="0" err="1"/>
              <a:t>arbenigol</a:t>
            </a:r>
            <a:r>
              <a:rPr lang="en-GB" dirty="0"/>
              <a:t> </a:t>
            </a:r>
            <a:r>
              <a:rPr lang="en-GB" dirty="0" err="1"/>
              <a:t>mae’r</a:t>
            </a:r>
            <a:r>
              <a:rPr lang="en-GB" dirty="0"/>
              <a:t> staff </a:t>
            </a:r>
            <a:r>
              <a:rPr lang="en-GB" dirty="0" err="1"/>
              <a:t>eu</a:t>
            </a:r>
            <a:r>
              <a:rPr lang="en-GB" dirty="0"/>
              <a:t> </a:t>
            </a:r>
            <a:r>
              <a:rPr lang="en-GB" dirty="0" err="1"/>
              <a:t>hangen</a:t>
            </a:r>
            <a:r>
              <a:rPr lang="en-GB" dirty="0"/>
              <a:t> </a:t>
            </a:r>
            <a:r>
              <a:rPr lang="en-GB" dirty="0" err="1"/>
              <a:t>i</a:t>
            </a:r>
            <a:r>
              <a:rPr lang="en-GB" dirty="0"/>
              <a:t> </a:t>
            </a:r>
            <a:r>
              <a:rPr lang="en-GB" dirty="0" err="1"/>
              <a:t>weithio</a:t>
            </a:r>
            <a:r>
              <a:rPr lang="en-GB" dirty="0"/>
              <a:t> </a:t>
            </a:r>
            <a:r>
              <a:rPr lang="en-GB" dirty="0" err="1"/>
              <a:t>mewn</a:t>
            </a:r>
            <a:r>
              <a:rPr lang="en-GB" dirty="0"/>
              <a:t> </a:t>
            </a:r>
            <a:r>
              <a:rPr lang="en-GB" dirty="0" err="1"/>
              <a:t>lleoliad</a:t>
            </a:r>
            <a:r>
              <a:rPr lang="en-GB" dirty="0"/>
              <a:t> </a:t>
            </a:r>
            <a:r>
              <a:rPr lang="en-GB" dirty="0" err="1"/>
              <a:t>blynyddoedd</a:t>
            </a:r>
            <a:r>
              <a:rPr lang="en-GB" dirty="0"/>
              <a:t> </a:t>
            </a:r>
            <a:r>
              <a:rPr lang="en-GB" dirty="0" err="1"/>
              <a:t>cynnar</a:t>
            </a:r>
            <a:r>
              <a:rPr lang="en-GB" dirty="0"/>
              <a:t> </a:t>
            </a:r>
            <a:r>
              <a:rPr lang="en-GB" dirty="0" err="1"/>
              <a:t>Dechrau'n</a:t>
            </a:r>
            <a:r>
              <a:rPr lang="en-GB" dirty="0"/>
              <a:t> Deg. </a:t>
            </a:r>
            <a:r>
              <a:rPr lang="en-GB" dirty="0" err="1"/>
              <a:t>Mae'r</a:t>
            </a:r>
            <a:r>
              <a:rPr lang="en-GB" dirty="0"/>
              <a:t> Fframwaith </a:t>
            </a:r>
            <a:r>
              <a:rPr lang="en-GB" dirty="0" err="1"/>
              <a:t>yn</a:t>
            </a:r>
            <a:r>
              <a:rPr lang="en-GB" dirty="0"/>
              <a:t> </a:t>
            </a:r>
            <a:r>
              <a:rPr lang="en-GB" dirty="0" err="1"/>
              <a:t>disgrifio</a:t>
            </a:r>
            <a:r>
              <a:rPr lang="en-GB" dirty="0"/>
              <a:t> ac </a:t>
            </a:r>
            <a:r>
              <a:rPr lang="en-GB" dirty="0" err="1"/>
              <a:t>yn</a:t>
            </a:r>
            <a:r>
              <a:rPr lang="en-GB" dirty="0"/>
              <a:t> </a:t>
            </a:r>
            <a:r>
              <a:rPr lang="en-GB" dirty="0" err="1"/>
              <a:t>nodi’r</a:t>
            </a:r>
            <a:r>
              <a:rPr lang="en-GB" dirty="0"/>
              <a:t> </a:t>
            </a:r>
            <a:r>
              <a:rPr lang="en-GB" dirty="0" err="1"/>
              <a:t>trefniadau</a:t>
            </a:r>
            <a:r>
              <a:rPr lang="en-GB" dirty="0"/>
              <a:t> </a:t>
            </a:r>
            <a:r>
              <a:rPr lang="en-GB" dirty="0" err="1"/>
              <a:t>gofynnol</a:t>
            </a:r>
            <a:r>
              <a:rPr lang="en-GB" dirty="0"/>
              <a:t> </a:t>
            </a:r>
            <a:r>
              <a:rPr lang="en-GB" dirty="0" err="1"/>
              <a:t>ar</a:t>
            </a:r>
            <a:r>
              <a:rPr lang="en-GB" dirty="0"/>
              <a:t> </a:t>
            </a:r>
            <a:r>
              <a:rPr lang="en-GB" dirty="0" err="1"/>
              <a:t>gyfer</a:t>
            </a:r>
            <a:r>
              <a:rPr lang="en-GB" dirty="0"/>
              <a:t> </a:t>
            </a:r>
            <a:r>
              <a:rPr lang="en-GB" dirty="0" err="1"/>
              <a:t>addysg</a:t>
            </a:r>
            <a:r>
              <a:rPr lang="en-GB" dirty="0"/>
              <a:t> a </a:t>
            </a:r>
            <a:r>
              <a:rPr lang="en-GB" dirty="0" err="1"/>
              <a:t>dysgu</a:t>
            </a:r>
            <a:r>
              <a:rPr lang="en-GB" dirty="0"/>
              <a:t> </a:t>
            </a:r>
            <a:r>
              <a:rPr lang="en-GB" dirty="0" err="1"/>
              <a:t>proffesiynol</a:t>
            </a:r>
            <a:r>
              <a:rPr lang="en-GB" dirty="0"/>
              <a:t> </a:t>
            </a:r>
            <a:r>
              <a:rPr lang="en-GB" dirty="0" err="1"/>
              <a:t>parhaus</a:t>
            </a:r>
            <a:r>
              <a:rPr lang="en-GB" dirty="0"/>
              <a:t> staff </a:t>
            </a:r>
            <a:r>
              <a:rPr lang="en-GB" dirty="0" err="1"/>
              <a:t>Dechrau'n</a:t>
            </a:r>
            <a:r>
              <a:rPr lang="en-GB" dirty="0"/>
              <a:t> </a:t>
            </a:r>
            <a:r>
              <a:rPr lang="en-GB" dirty="0" err="1"/>
              <a:t>Deg</a:t>
            </a:r>
            <a:r>
              <a:rPr lang="en-GB" dirty="0"/>
              <a:t> </a:t>
            </a:r>
            <a:r>
              <a:rPr lang="en-GB" dirty="0" err="1"/>
              <a:t>ar</a:t>
            </a:r>
            <a:r>
              <a:rPr lang="en-GB" dirty="0"/>
              <a:t> </a:t>
            </a:r>
            <a:r>
              <a:rPr lang="en-GB" dirty="0" err="1"/>
              <a:t>ôl</a:t>
            </a:r>
            <a:r>
              <a:rPr lang="en-GB" dirty="0"/>
              <a:t> </a:t>
            </a:r>
            <a:r>
              <a:rPr lang="en-GB" dirty="0" err="1"/>
              <a:t>cymhwyso</a:t>
            </a:r>
            <a:r>
              <a:rPr lang="en-GB" dirty="0"/>
              <a:t> </a:t>
            </a:r>
            <a:r>
              <a:rPr lang="en-GB" dirty="0" err="1"/>
              <a:t>cychwynnol</a:t>
            </a:r>
            <a:r>
              <a:rPr lang="en-GB" dirty="0"/>
              <a:t>. </a:t>
            </a:r>
            <a:r>
              <a:rPr lang="en-GB" dirty="0" err="1"/>
              <a:t>Mae'r</a:t>
            </a:r>
            <a:r>
              <a:rPr lang="en-GB" dirty="0"/>
              <a:t> Fframwaith </a:t>
            </a:r>
            <a:r>
              <a:rPr lang="en-GB" dirty="0" err="1"/>
              <a:t>yn</a:t>
            </a:r>
            <a:r>
              <a:rPr lang="en-GB" dirty="0"/>
              <a:t> </a:t>
            </a:r>
            <a:r>
              <a:rPr lang="en-GB" dirty="0" err="1"/>
              <a:t>cyfuno</a:t>
            </a:r>
            <a:r>
              <a:rPr lang="en-GB" dirty="0"/>
              <a:t> ac </a:t>
            </a:r>
            <a:r>
              <a:rPr lang="en-GB" dirty="0" err="1"/>
              <a:t>yn</a:t>
            </a:r>
            <a:r>
              <a:rPr lang="en-GB" dirty="0"/>
              <a:t> </a:t>
            </a:r>
            <a:r>
              <a:rPr lang="en-GB" dirty="0" err="1"/>
              <a:t>gwella</a:t>
            </a:r>
            <a:r>
              <a:rPr lang="en-GB" dirty="0"/>
              <a:t> </a:t>
            </a:r>
            <a:r>
              <a:rPr lang="en-GB" dirty="0" err="1"/>
              <a:t>safon</a:t>
            </a:r>
            <a:r>
              <a:rPr lang="en-GB" dirty="0"/>
              <a:t> </a:t>
            </a:r>
            <a:r>
              <a:rPr lang="en-GB" dirty="0" err="1"/>
              <a:t>arfer</a:t>
            </a:r>
            <a:r>
              <a:rPr lang="en-GB" dirty="0"/>
              <a:t> </a:t>
            </a:r>
            <a:r>
              <a:rPr lang="en-GB" dirty="0" err="1"/>
              <a:t>Blynyddoedd</a:t>
            </a:r>
            <a:r>
              <a:rPr lang="en-GB" dirty="0"/>
              <a:t> </a:t>
            </a:r>
            <a:r>
              <a:rPr lang="en-GB" dirty="0" err="1"/>
              <a:t>Cynnar</a:t>
            </a:r>
            <a:r>
              <a:rPr lang="en-GB" dirty="0"/>
              <a:t> ac </a:t>
            </a:r>
            <a:r>
              <a:rPr lang="en-GB" dirty="0" err="1"/>
              <a:t>yn</a:t>
            </a:r>
            <a:r>
              <a:rPr lang="en-GB" dirty="0"/>
              <a:t> </a:t>
            </a:r>
            <a:r>
              <a:rPr lang="en-GB" dirty="0" err="1"/>
              <a:t>hybu</a:t>
            </a:r>
            <a:r>
              <a:rPr lang="en-GB" dirty="0"/>
              <a:t> </a:t>
            </a:r>
            <a:r>
              <a:rPr lang="en-GB" dirty="0" err="1"/>
              <a:t>proffesiynoldeb</a:t>
            </a:r>
            <a:r>
              <a:rPr lang="en-GB" dirty="0"/>
              <a:t>.</a:t>
            </a:r>
          </a:p>
        </p:txBody>
      </p:sp>
    </p:spTree>
    <p:extLst>
      <p:ext uri="{BB962C8B-B14F-4D97-AF65-F5344CB8AC3E}">
        <p14:creationId xmlns:p14="http://schemas.microsoft.com/office/powerpoint/2010/main" val="2116486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364" y="116632"/>
            <a:ext cx="8229600" cy="634082"/>
          </a:xfrm>
        </p:spPr>
        <p:txBody>
          <a:bodyPr>
            <a:normAutofit fontScale="90000"/>
          </a:bodyPr>
          <a:lstStyle/>
          <a:p>
            <a:r>
              <a:rPr lang="en-GB" dirty="0"/>
              <a:t>Flying Start</a:t>
            </a:r>
          </a:p>
        </p:txBody>
      </p:sp>
      <p:sp>
        <p:nvSpPr>
          <p:cNvPr id="4" name="Content Placeholder 3"/>
          <p:cNvSpPr>
            <a:spLocks noGrp="1"/>
          </p:cNvSpPr>
          <p:nvPr>
            <p:ph sz="half" idx="2"/>
          </p:nvPr>
        </p:nvSpPr>
        <p:spPr>
          <a:xfrm>
            <a:off x="323528" y="750714"/>
            <a:ext cx="8363272" cy="5846638"/>
          </a:xfrm>
        </p:spPr>
        <p:txBody>
          <a:bodyPr>
            <a:normAutofit fontScale="55000" lnSpcReduction="20000"/>
          </a:bodyPr>
          <a:lstStyle/>
          <a:p>
            <a:r>
              <a:rPr lang="en-GB" dirty="0"/>
              <a:t>Staff working with young children should be well trained and well qualified; have an understanding of how children develop and learn; and be sensitive and responsive to their needs and feelings. </a:t>
            </a:r>
          </a:p>
          <a:p>
            <a:r>
              <a:rPr lang="en-GB" dirty="0"/>
              <a:t>Staff working in Flying Start settings must have experience of working with young children and must have the qualifications outlined within the Care Council for Wales's List of Required Qualifications to work within the Early Years and Childcare Sector in Wales. Section 5 within the list specifically identifies the qualifications required to work within Flying Start. It sets out the current required qualifications, past qualifications which are accepted and suggested work-based </a:t>
            </a:r>
          </a:p>
          <a:p>
            <a:r>
              <a:rPr lang="en-GB" dirty="0"/>
              <a:t>qualifications for career progression and continuing professional development (CPD).</a:t>
            </a:r>
          </a:p>
          <a:p>
            <a:r>
              <a:rPr lang="en-GB" dirty="0"/>
              <a:t>All childcare staff must undertake at least five days’ Continuing Professional Development (CPD) training per year, as designated by the Early Years Advisor/Advisory Teacher. This training is in addition to any training requirements outlined in the NMS. Training should meet the needs of individual staff members and ensure that all staff have the knowledge, skills, attitudes and understanding required for the job. The cost of backfilling during training should be factored into the setting’s Flying Start budget. </a:t>
            </a:r>
          </a:p>
          <a:p>
            <a:r>
              <a:rPr lang="en-GB" dirty="0"/>
              <a:t>The Flying Start CPD Framework  will consolidate the Flying Start Early Years and childcare practitioners’ existing skills and develops the specialist skills staff need to work in a Flying Start early years setting. The Framework describes and outlines the minimum arrangements for the continuing professional education and learning of Flying Start staff after initial qualification. The Framework consolidates and enhances the standard of Early Years practice and promotes professionalism.  (WG, 2014)</a:t>
            </a:r>
          </a:p>
          <a:p>
            <a:endParaRPr lang="en-GB" dirty="0"/>
          </a:p>
        </p:txBody>
      </p:sp>
    </p:spTree>
    <p:extLst>
      <p:ext uri="{BB962C8B-B14F-4D97-AF65-F5344CB8AC3E}">
        <p14:creationId xmlns:p14="http://schemas.microsoft.com/office/powerpoint/2010/main" val="4232350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Newid</a:t>
            </a:r>
            <a:r>
              <a:rPr lang="en-GB" dirty="0"/>
              <a:t> </a:t>
            </a:r>
            <a:r>
              <a:rPr lang="en-GB" dirty="0" err="1"/>
              <a:t>i</a:t>
            </a:r>
            <a:r>
              <a:rPr lang="en-GB" dirty="0"/>
              <a:t> </a:t>
            </a:r>
            <a:r>
              <a:rPr lang="en-GB" dirty="0" err="1"/>
              <a:t>bolisi</a:t>
            </a:r>
            <a:br>
              <a:rPr lang="en-GB" dirty="0"/>
            </a:br>
            <a:r>
              <a:rPr lang="en-GB" dirty="0"/>
              <a:t> Policy change</a:t>
            </a:r>
          </a:p>
        </p:txBody>
      </p:sp>
      <p:sp>
        <p:nvSpPr>
          <p:cNvPr id="3" name="Content Placeholder 2"/>
          <p:cNvSpPr>
            <a:spLocks noGrp="1"/>
          </p:cNvSpPr>
          <p:nvPr>
            <p:ph sz="half" idx="1"/>
          </p:nvPr>
        </p:nvSpPr>
        <p:spPr/>
        <p:txBody>
          <a:bodyPr>
            <a:normAutofit fontScale="92500" lnSpcReduction="20000"/>
          </a:bodyPr>
          <a:lstStyle/>
          <a:p>
            <a:r>
              <a:rPr lang="cy-GB" dirty="0"/>
              <a:t>Ffyniant i Bawb</a:t>
            </a:r>
          </a:p>
          <a:p>
            <a:r>
              <a:rPr lang="cy-GB" dirty="0"/>
              <a:t>Addysg yng Nghymru: Ein cenhadaeth genedlaethol, Cynllun Gweithredu 2017-21</a:t>
            </a:r>
          </a:p>
          <a:p>
            <a:r>
              <a:rPr lang="cy-GB" dirty="0"/>
              <a:t>Cynllun Gweithlu Gofal Plant, Chwarae a Blynyddoedd Cynnar.</a:t>
            </a:r>
          </a:p>
          <a:p>
            <a:r>
              <a:rPr lang="cy-GB" dirty="0"/>
              <a:t>Cymryd Cymru Ymlaen 2016-2021</a:t>
            </a:r>
          </a:p>
          <a:p>
            <a:r>
              <a:rPr lang="cy-GB" dirty="0"/>
              <a:t>Dyfodol Llwyddiannus</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Prosperity for All</a:t>
            </a:r>
          </a:p>
          <a:p>
            <a:r>
              <a:rPr lang="en-GB" dirty="0"/>
              <a:t>Education in Wales:  Our national mission, Action Plan 2017-21</a:t>
            </a:r>
          </a:p>
          <a:p>
            <a:r>
              <a:rPr lang="en-GB" i="1" dirty="0"/>
              <a:t>Childcare, Play and Early Years Workforce Plan</a:t>
            </a:r>
            <a:r>
              <a:rPr lang="en-GB" dirty="0"/>
              <a:t>.</a:t>
            </a:r>
          </a:p>
          <a:p>
            <a:r>
              <a:rPr lang="en-GB" dirty="0"/>
              <a:t>Taking Wales Forward 2016-2021</a:t>
            </a:r>
          </a:p>
          <a:p>
            <a:r>
              <a:rPr lang="en-GB" dirty="0"/>
              <a:t>Successful Futures</a:t>
            </a:r>
          </a:p>
          <a:p>
            <a:endParaRPr lang="en-GB" dirty="0"/>
          </a:p>
          <a:p>
            <a:endParaRPr lang="en-GB" dirty="0"/>
          </a:p>
        </p:txBody>
      </p:sp>
    </p:spTree>
    <p:extLst>
      <p:ext uri="{BB962C8B-B14F-4D97-AF65-F5344CB8AC3E}">
        <p14:creationId xmlns:p14="http://schemas.microsoft.com/office/powerpoint/2010/main" val="3116307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32500" lnSpcReduction="20000"/>
          </a:bodyPr>
          <a:lstStyle/>
          <a:p>
            <a:r>
              <a:rPr lang="en-GB" dirty="0" err="1"/>
              <a:t>Cambell</a:t>
            </a:r>
            <a:r>
              <a:rPr lang="en-GB" dirty="0"/>
              <a:t>-Barr, V. and Leeson, C. (2016) </a:t>
            </a:r>
            <a:r>
              <a:rPr lang="en-GB" i="1" dirty="0"/>
              <a:t>Quality and Leadership in the Early Years: Research, Theory and Practice. </a:t>
            </a:r>
            <a:r>
              <a:rPr lang="en-GB" dirty="0"/>
              <a:t>London: Sage.</a:t>
            </a:r>
          </a:p>
          <a:p>
            <a:r>
              <a:rPr lang="en-GB" dirty="0"/>
              <a:t>Care Inspectorate Wales (2022) </a:t>
            </a:r>
            <a:r>
              <a:rPr lang="en-GB" i="1" dirty="0"/>
              <a:t>Joint child care and play framework. </a:t>
            </a:r>
            <a:r>
              <a:rPr lang="en-GB" dirty="0"/>
              <a:t>Available at: </a:t>
            </a:r>
            <a:r>
              <a:rPr lang="en-GB" dirty="0">
                <a:hlinkClick r:id="rId3"/>
              </a:rPr>
              <a:t>https://careinspectorate.wales/early-years-and-childcare-ensuring-quality-care-and-learning?_ga=2.114711047.143634697.1641892563-444537779.1641892563</a:t>
            </a:r>
            <a:r>
              <a:rPr lang="en-GB" dirty="0"/>
              <a:t> (Accessed: 9</a:t>
            </a:r>
            <a:r>
              <a:rPr lang="en-GB" baseline="30000" dirty="0"/>
              <a:t>th</a:t>
            </a:r>
            <a:r>
              <a:rPr lang="en-GB" dirty="0"/>
              <a:t> January 2022)</a:t>
            </a:r>
          </a:p>
          <a:p>
            <a:r>
              <a:rPr lang="en-GB" dirty="0"/>
              <a:t>Donaldson, G. (2015) ‘Successful Futures: Independent Review of Curriculum and Assessment Arrangements in </a:t>
            </a:r>
            <a:r>
              <a:rPr lang="en-GB" dirty="0" err="1"/>
              <a:t>Wales’</a:t>
            </a:r>
            <a:r>
              <a:rPr lang="en-GB" dirty="0"/>
              <a:t> Available at: </a:t>
            </a:r>
            <a:r>
              <a:rPr lang="en-GB" u="sng" dirty="0">
                <a:hlinkClick r:id="rId4"/>
              </a:rPr>
              <a:t>http://dera.ioe.ac.uk/22165/2/150225-successful-futures-en_Redacted.pdf</a:t>
            </a:r>
            <a:r>
              <a:rPr lang="en-GB" dirty="0"/>
              <a:t>  [Accessed: 10/12/17].</a:t>
            </a:r>
          </a:p>
          <a:p>
            <a:r>
              <a:rPr lang="en-GB" dirty="0"/>
              <a:t>Jones, P. (2014) ‘Training and workforce issues in the early years’ , in G. Pugh and B. Duffy (eds), </a:t>
            </a:r>
            <a:r>
              <a:rPr lang="en-GB" i="1" dirty="0"/>
              <a:t>contemporary issues in the early years (6</a:t>
            </a:r>
            <a:r>
              <a:rPr lang="en-GB" i="1" baseline="30000" dirty="0"/>
              <a:t>th</a:t>
            </a:r>
            <a:r>
              <a:rPr lang="en-GB" i="1" dirty="0"/>
              <a:t> edition)</a:t>
            </a:r>
            <a:r>
              <a:rPr lang="en-GB" dirty="0"/>
              <a:t>. London: Sage, pp. 255-72.</a:t>
            </a:r>
            <a:endParaRPr lang="en-GB" i="1" dirty="0"/>
          </a:p>
          <a:p>
            <a:r>
              <a:rPr lang="en-GB" dirty="0"/>
              <a:t>Nutbrown, C. (2012) </a:t>
            </a:r>
            <a:r>
              <a:rPr lang="en-GB" i="1" dirty="0"/>
              <a:t>Foundations for quality: The independent review of early education and childcare qualifications – final report</a:t>
            </a:r>
            <a:r>
              <a:rPr lang="en-GB" dirty="0"/>
              <a:t>. Runcorn: Department for Education.</a:t>
            </a:r>
          </a:p>
          <a:p>
            <a:r>
              <a:rPr lang="en-GB" dirty="0"/>
              <a:t>Siraj, I. and </a:t>
            </a:r>
            <a:r>
              <a:rPr lang="en-GB" dirty="0" err="1"/>
              <a:t>Hallet</a:t>
            </a:r>
            <a:r>
              <a:rPr lang="en-GB" dirty="0"/>
              <a:t>, E. (2014) </a:t>
            </a:r>
            <a:r>
              <a:rPr lang="en-GB" i="1" dirty="0"/>
              <a:t>Effective and Caring Leadership in the Early Years</a:t>
            </a:r>
            <a:r>
              <a:rPr lang="en-GB" dirty="0"/>
              <a:t>. London: Sage.</a:t>
            </a:r>
          </a:p>
          <a:p>
            <a:r>
              <a:rPr lang="en-GB" dirty="0"/>
              <a:t>Siraj, </a:t>
            </a:r>
            <a:r>
              <a:rPr lang="en-GB" dirty="0" err="1"/>
              <a:t>Iram</a:t>
            </a:r>
            <a:r>
              <a:rPr lang="en-GB" dirty="0"/>
              <a:t>, and Elaine </a:t>
            </a:r>
            <a:r>
              <a:rPr lang="en-GB" dirty="0" err="1"/>
              <a:t>Hallet</a:t>
            </a:r>
            <a:r>
              <a:rPr lang="en-GB" dirty="0"/>
              <a:t>. </a:t>
            </a:r>
            <a:r>
              <a:rPr lang="en-GB" i="1" dirty="0"/>
              <a:t>Effective and Caring Leadership in the Early Years</a:t>
            </a:r>
            <a:r>
              <a:rPr lang="en-GB" dirty="0"/>
              <a:t>. Array: London : SAGE Publications, 2013. Print.</a:t>
            </a:r>
          </a:p>
          <a:p>
            <a:r>
              <a:rPr lang="en-GB" dirty="0"/>
              <a:t>Siraj, I., Sylva, K., </a:t>
            </a:r>
            <a:r>
              <a:rPr lang="en-GB" dirty="0" err="1"/>
              <a:t>Muttock</a:t>
            </a:r>
            <a:r>
              <a:rPr lang="en-GB" dirty="0"/>
              <a:t>, S., </a:t>
            </a:r>
            <a:r>
              <a:rPr lang="en-GB" dirty="0" err="1"/>
              <a:t>Gilden</a:t>
            </a:r>
            <a:r>
              <a:rPr lang="en-GB" dirty="0"/>
              <a:t>, R. and Bell, D. (2002). Researching Effective Pedagogy in the Early Years (REPEY).</a:t>
            </a:r>
            <a:r>
              <a:rPr lang="en-GB" b="1" dirty="0"/>
              <a:t> </a:t>
            </a:r>
            <a:r>
              <a:rPr lang="en-GB" dirty="0"/>
              <a:t>London: Department for Education and Skills / Institute of Education, University of London</a:t>
            </a:r>
          </a:p>
          <a:p>
            <a:r>
              <a:rPr lang="en-GB" dirty="0"/>
              <a:t>Sylva, K., </a:t>
            </a:r>
            <a:r>
              <a:rPr lang="en-GB" dirty="0" err="1"/>
              <a:t>Melhuish</a:t>
            </a:r>
            <a:r>
              <a:rPr lang="en-GB" dirty="0"/>
              <a:t>, E.C., Sammons, P., Siraj, I. and Taggart, B. with </a:t>
            </a:r>
            <a:r>
              <a:rPr lang="en-GB" dirty="0" err="1"/>
              <a:t>Smees</a:t>
            </a:r>
            <a:r>
              <a:rPr lang="en-GB" dirty="0"/>
              <a:t>, R., </a:t>
            </a:r>
            <a:r>
              <a:rPr lang="en-GB" dirty="0" err="1"/>
              <a:t>Toth</a:t>
            </a:r>
            <a:r>
              <a:rPr lang="en-GB" dirty="0"/>
              <a:t>, K. &amp; </a:t>
            </a:r>
            <a:r>
              <a:rPr lang="en-GB" dirty="0" err="1"/>
              <a:t>Welcomme</a:t>
            </a:r>
            <a:r>
              <a:rPr lang="en-GB" dirty="0"/>
              <a:t> W. (2014) Effective Pre-school, Primary and Secondary Education 3-16 Project (EPPSE 3-16) Students' educational and developmental outcomes at age 16 Department for Education Research Report RR354</a:t>
            </a:r>
          </a:p>
          <a:p>
            <a:r>
              <a:rPr lang="en-GB" dirty="0"/>
              <a:t>Welsh Government (2013) </a:t>
            </a:r>
            <a:r>
              <a:rPr lang="en-GB" i="1" dirty="0"/>
              <a:t>Building a Brighter Future: Early Years and Childcare Plan</a:t>
            </a:r>
            <a:r>
              <a:rPr lang="en-GB" dirty="0"/>
              <a:t>. Welsh Government: Cardiff. Available at: </a:t>
            </a:r>
            <a:r>
              <a:rPr lang="en-GB" u="sng" dirty="0">
                <a:hlinkClick r:id="rId5"/>
              </a:rPr>
              <a:t>http://gov.wales/docs/dcells/publications/130716-building-brighter-future-en.pdf</a:t>
            </a:r>
            <a:r>
              <a:rPr lang="en-GB" dirty="0"/>
              <a:t> [Accessed: 12/1/18].</a:t>
            </a:r>
          </a:p>
          <a:p>
            <a:r>
              <a:rPr lang="en-GB" dirty="0"/>
              <a:t>Welsh Government (2014a) </a:t>
            </a:r>
            <a:r>
              <a:rPr lang="en-GB" i="1" dirty="0"/>
              <a:t>Flying Start Annex – Quality Childcare Guidance</a:t>
            </a:r>
            <a:r>
              <a:rPr lang="en-GB" dirty="0"/>
              <a:t>. Welsh Government: Cardiff. Available at: </a:t>
            </a:r>
            <a:r>
              <a:rPr lang="en-GB" u="sng" dirty="0">
                <a:hlinkClick r:id="rId6"/>
              </a:rPr>
              <a:t>http://gov.wales/topics/people-and-communities/people/children-and-young-people/parenting-support-guidance/help/flyingstart/?lang=en</a:t>
            </a:r>
            <a:r>
              <a:rPr lang="en-GB" dirty="0"/>
              <a:t> [Accessed: 11/1/18].</a:t>
            </a:r>
          </a:p>
          <a:p>
            <a:r>
              <a:rPr lang="en-GB" dirty="0"/>
              <a:t>Welsh Government (2017a) </a:t>
            </a:r>
            <a:r>
              <a:rPr lang="en-GB" i="1" dirty="0"/>
              <a:t>Childcare, Play and Early Years Workforce Plan</a:t>
            </a:r>
            <a:r>
              <a:rPr lang="en-GB" dirty="0"/>
              <a:t>. Welsh Government: Cardiff.  Available at: </a:t>
            </a:r>
            <a:r>
              <a:rPr lang="en-GB" u="sng" dirty="0">
                <a:hlinkClick r:id="rId7"/>
              </a:rPr>
              <a:t>http://gov.wales/docs/dsjlg/publications/cyp/171215-childcare-play-early-years-workforce-plan-en.pdf</a:t>
            </a:r>
            <a:r>
              <a:rPr lang="en-GB" dirty="0"/>
              <a:t> [Accessed: 05/01/18].</a:t>
            </a:r>
          </a:p>
          <a:p>
            <a:r>
              <a:rPr lang="en-GB" dirty="0"/>
              <a:t>Welsh Government (2017e) ‘Prosperity for all: the national strategy’ Available: </a:t>
            </a:r>
            <a:r>
              <a:rPr lang="en-GB" u="sng" dirty="0">
                <a:hlinkClick r:id="rId8"/>
              </a:rPr>
              <a:t>http://gov.wales/topics/people-and-communities/people/children-and-young-people/early-years/?lang=en</a:t>
            </a:r>
            <a:r>
              <a:rPr lang="en-GB" dirty="0"/>
              <a:t> [Accessed: 13/1/18].</a:t>
            </a:r>
          </a:p>
          <a:p>
            <a:r>
              <a:rPr lang="en-GB" dirty="0"/>
              <a:t>Welsh Government (2017b) ‘Education in Wales:  Our national mission, Action Plan 2017-21’ </a:t>
            </a:r>
            <a:r>
              <a:rPr lang="en-GB" u="sng" dirty="0">
                <a:hlinkClick r:id="rId9"/>
              </a:rPr>
              <a:t>http://www.ysgoldyffrynconwy.org/downloads/041017-education-in-wales-en.pdf</a:t>
            </a:r>
            <a:r>
              <a:rPr lang="en-GB" dirty="0"/>
              <a:t>  [Accessed 10/11/17].</a:t>
            </a:r>
          </a:p>
          <a:p>
            <a:r>
              <a:rPr lang="en-GB" dirty="0"/>
              <a:t>Welsh Government (2016) ‘Taking Wales Forward 2016-2021’ </a:t>
            </a:r>
            <a:r>
              <a:rPr lang="en-GB" u="sng" dirty="0">
                <a:hlinkClick r:id="rId10"/>
              </a:rPr>
              <a:t>http://gov.wales/about/programme-for-government/?lang=en</a:t>
            </a:r>
            <a:r>
              <a:rPr lang="en-GB" dirty="0"/>
              <a:t> [Accessed: 23/11/17]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327836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14139</TotalTime>
  <Words>3349</Words>
  <Application>Microsoft Office PowerPoint</Application>
  <PresentationFormat>On-screen Show (4:3)</PresentationFormat>
  <Paragraphs>258</Paragraphs>
  <Slides>27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Times New Roman</vt:lpstr>
      <vt:lpstr>20140311PresentationUWTSDTemplate</vt:lpstr>
      <vt:lpstr>EAEE6008/C Arweinyddiaeth ar gyfer systemau o ansawdd Leadership for systems of quality </vt:lpstr>
      <vt:lpstr>Sicrwydd Ansawdd Quality Assurance</vt:lpstr>
      <vt:lpstr>Arolygiadau/Inspections</vt:lpstr>
      <vt:lpstr>Arolygiaeth Gofal Cymru Care Inspectorate Wales</vt:lpstr>
      <vt:lpstr>Estyn</vt:lpstr>
      <vt:lpstr>Arolygiadau ar y Cyd Joint Inspection</vt:lpstr>
      <vt:lpstr>PowerPoint Presentation</vt:lpstr>
      <vt:lpstr>PowerPoint Presentation</vt:lpstr>
      <vt:lpstr>PowerPoint Presentation</vt:lpstr>
      <vt:lpstr>Cwestiynau adfyfyriol Reflective questions</vt:lpstr>
      <vt:lpstr>Cwestiynau adfyfyriol Reflective questions</vt:lpstr>
      <vt:lpstr>Ddatblygiad Proffesiynol Parhaus (DPP) / Continuous Professional Development</vt:lpstr>
      <vt:lpstr>What is it?</vt:lpstr>
      <vt:lpstr>Pam? - Gweithiwr Why? - Employee</vt:lpstr>
      <vt:lpstr>Pam? - Cyflogwr Why? - Employer</vt:lpstr>
      <vt:lpstr>Ansawdd Quality</vt:lpstr>
      <vt:lpstr>Rhwystrau Barriers</vt:lpstr>
      <vt:lpstr>Cymwysterau lleiafswm Minimum Qualifications </vt:lpstr>
      <vt:lpstr>Gweithlu Graddedig Graduate Workforce?</vt:lpstr>
      <vt:lpstr>Gofal Plant - SGC </vt:lpstr>
      <vt:lpstr>Childminder NMS</vt:lpstr>
      <vt:lpstr>Gofal dydd - SGC </vt:lpstr>
      <vt:lpstr>Day Care NMS</vt:lpstr>
      <vt:lpstr>Dechrau’n Deg </vt:lpstr>
      <vt:lpstr>Flying Start</vt:lpstr>
      <vt:lpstr>Newid i bolisi  Policy change</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104</cp:revision>
  <cp:lastPrinted>2019-02-26T08:31:28Z</cp:lastPrinted>
  <dcterms:created xsi:type="dcterms:W3CDTF">2015-04-14T15:21:28Z</dcterms:created>
  <dcterms:modified xsi:type="dcterms:W3CDTF">2022-01-17T11:32:08Z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